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82"/>
  </p:notesMasterIdLst>
  <p:handoutMasterIdLst>
    <p:handoutMasterId r:id="rId183"/>
  </p:handoutMasterIdLst>
  <p:sldIdLst>
    <p:sldId id="26381" r:id="rId5"/>
    <p:sldId id="26505" r:id="rId6"/>
    <p:sldId id="26393" r:id="rId7"/>
    <p:sldId id="271" r:id="rId8"/>
    <p:sldId id="26383" r:id="rId9"/>
    <p:sldId id="26567" r:id="rId10"/>
    <p:sldId id="26691" r:id="rId11"/>
    <p:sldId id="26574" r:id="rId12"/>
    <p:sldId id="26569" r:id="rId13"/>
    <p:sldId id="26575" r:id="rId14"/>
    <p:sldId id="26709" r:id="rId15"/>
    <p:sldId id="26570" r:id="rId16"/>
    <p:sldId id="26572" r:id="rId17"/>
    <p:sldId id="26576" r:id="rId18"/>
    <p:sldId id="26577" r:id="rId19"/>
    <p:sldId id="26578" r:id="rId20"/>
    <p:sldId id="26579" r:id="rId21"/>
    <p:sldId id="26580" r:id="rId22"/>
    <p:sldId id="26609" r:id="rId23"/>
    <p:sldId id="26612" r:id="rId24"/>
    <p:sldId id="26613" r:id="rId25"/>
    <p:sldId id="26644" r:id="rId26"/>
    <p:sldId id="26581" r:id="rId27"/>
    <p:sldId id="26582" r:id="rId28"/>
    <p:sldId id="26647" r:id="rId29"/>
    <p:sldId id="26645" r:id="rId30"/>
    <p:sldId id="26646" r:id="rId31"/>
    <p:sldId id="26649" r:id="rId32"/>
    <p:sldId id="26681" r:id="rId33"/>
    <p:sldId id="26650" r:id="rId34"/>
    <p:sldId id="26643" r:id="rId35"/>
    <p:sldId id="26682" r:id="rId36"/>
    <p:sldId id="26683" r:id="rId37"/>
    <p:sldId id="26676" r:id="rId38"/>
    <p:sldId id="26648" r:id="rId39"/>
    <p:sldId id="26677" r:id="rId40"/>
    <p:sldId id="26675" r:id="rId41"/>
    <p:sldId id="26702" r:id="rId42"/>
    <p:sldId id="26703" r:id="rId43"/>
    <p:sldId id="26623" r:id="rId44"/>
    <p:sldId id="26523" r:id="rId45"/>
    <p:sldId id="26629" r:id="rId46"/>
    <p:sldId id="26587" r:id="rId47"/>
    <p:sldId id="26701" r:id="rId48"/>
    <p:sldId id="26590" r:id="rId49"/>
    <p:sldId id="26591" r:id="rId50"/>
    <p:sldId id="26588" r:id="rId51"/>
    <p:sldId id="26586" r:id="rId52"/>
    <p:sldId id="26589" r:id="rId53"/>
    <p:sldId id="26595" r:id="rId54"/>
    <p:sldId id="26678" r:id="rId55"/>
    <p:sldId id="26596" r:id="rId56"/>
    <p:sldId id="26598" r:id="rId57"/>
    <p:sldId id="26597" r:id="rId58"/>
    <p:sldId id="26653" r:id="rId59"/>
    <p:sldId id="26604" r:id="rId60"/>
    <p:sldId id="26592" r:id="rId61"/>
    <p:sldId id="26654" r:id="rId62"/>
    <p:sldId id="26685" r:id="rId63"/>
    <p:sldId id="26706" r:id="rId64"/>
    <p:sldId id="26602" r:id="rId65"/>
    <p:sldId id="26606" r:id="rId66"/>
    <p:sldId id="26655" r:id="rId67"/>
    <p:sldId id="26607" r:id="rId68"/>
    <p:sldId id="26608" r:id="rId69"/>
    <p:sldId id="26521" r:id="rId70"/>
    <p:sldId id="26522" r:id="rId71"/>
    <p:sldId id="26545" r:id="rId72"/>
    <p:sldId id="26688" r:id="rId73"/>
    <p:sldId id="26544" r:id="rId74"/>
    <p:sldId id="26689" r:id="rId75"/>
    <p:sldId id="26547" r:id="rId76"/>
    <p:sldId id="26548" r:id="rId77"/>
    <p:sldId id="26549" r:id="rId78"/>
    <p:sldId id="26550" r:id="rId79"/>
    <p:sldId id="26551" r:id="rId80"/>
    <p:sldId id="26711" r:id="rId81"/>
    <p:sldId id="26552" r:id="rId82"/>
    <p:sldId id="26553" r:id="rId83"/>
    <p:sldId id="26573" r:id="rId84"/>
    <p:sldId id="26554" r:id="rId85"/>
    <p:sldId id="26555" r:id="rId86"/>
    <p:sldId id="26557" r:id="rId87"/>
    <p:sldId id="26558" r:id="rId88"/>
    <p:sldId id="26560" r:id="rId89"/>
    <p:sldId id="26690" r:id="rId90"/>
    <p:sldId id="26663" r:id="rId91"/>
    <p:sldId id="26652" r:id="rId92"/>
    <p:sldId id="26559" r:id="rId93"/>
    <p:sldId id="26624" r:id="rId94"/>
    <p:sldId id="26561" r:id="rId95"/>
    <p:sldId id="26686" r:id="rId96"/>
    <p:sldId id="26564" r:id="rId97"/>
    <p:sldId id="26562" r:id="rId98"/>
    <p:sldId id="26563" r:id="rId99"/>
    <p:sldId id="26583" r:id="rId100"/>
    <p:sldId id="26566" r:id="rId101"/>
    <p:sldId id="26525" r:id="rId102"/>
    <p:sldId id="26528" r:id="rId103"/>
    <p:sldId id="26625" r:id="rId104"/>
    <p:sldId id="26713" r:id="rId105"/>
    <p:sldId id="26627" r:id="rId106"/>
    <p:sldId id="26712" r:id="rId107"/>
    <p:sldId id="26715" r:id="rId108"/>
    <p:sldId id="26665" r:id="rId109"/>
    <p:sldId id="26667" r:id="rId110"/>
    <p:sldId id="26633" r:id="rId111"/>
    <p:sldId id="26634" r:id="rId112"/>
    <p:sldId id="26637" r:id="rId113"/>
    <p:sldId id="26638" r:id="rId114"/>
    <p:sldId id="26639" r:id="rId115"/>
    <p:sldId id="26641" r:id="rId116"/>
    <p:sldId id="26640" r:id="rId117"/>
    <p:sldId id="26642" r:id="rId118"/>
    <p:sldId id="26657" r:id="rId119"/>
    <p:sldId id="26658" r:id="rId120"/>
    <p:sldId id="26659" r:id="rId121"/>
    <p:sldId id="26527" r:id="rId122"/>
    <p:sldId id="26526" r:id="rId123"/>
    <p:sldId id="26533" r:id="rId124"/>
    <p:sldId id="26507" r:id="rId125"/>
    <p:sldId id="26700" r:id="rId126"/>
    <p:sldId id="26531" r:id="rId127"/>
    <p:sldId id="26506" r:id="rId128"/>
    <p:sldId id="26699" r:id="rId129"/>
    <p:sldId id="26631" r:id="rId130"/>
    <p:sldId id="26632" r:id="rId131"/>
    <p:sldId id="26630" r:id="rId132"/>
    <p:sldId id="26535" r:id="rId133"/>
    <p:sldId id="26668" r:id="rId134"/>
    <p:sldId id="26707" r:id="rId135"/>
    <p:sldId id="26532" r:id="rId136"/>
    <p:sldId id="26656" r:id="rId137"/>
    <p:sldId id="26510" r:id="rId138"/>
    <p:sldId id="26511" r:id="rId139"/>
    <p:sldId id="26636" r:id="rId140"/>
    <p:sldId id="26697" r:id="rId141"/>
    <p:sldId id="26635" r:id="rId142"/>
    <p:sldId id="26536" r:id="rId143"/>
    <p:sldId id="26514" r:id="rId144"/>
    <p:sldId id="26696" r:id="rId145"/>
    <p:sldId id="26669" r:id="rId146"/>
    <p:sldId id="26537" r:id="rId147"/>
    <p:sldId id="26516" r:id="rId148"/>
    <p:sldId id="26672" r:id="rId149"/>
    <p:sldId id="26670" r:id="rId150"/>
    <p:sldId id="26673" r:id="rId151"/>
    <p:sldId id="26626" r:id="rId152"/>
    <p:sldId id="26671" r:id="rId153"/>
    <p:sldId id="26674" r:id="rId154"/>
    <p:sldId id="26611" r:id="rId155"/>
    <p:sldId id="26694" r:id="rId156"/>
    <p:sldId id="26615" r:id="rId157"/>
    <p:sldId id="26614" r:id="rId158"/>
    <p:sldId id="26616" r:id="rId159"/>
    <p:sldId id="26617" r:id="rId160"/>
    <p:sldId id="26618" r:id="rId161"/>
    <p:sldId id="26619" r:id="rId162"/>
    <p:sldId id="26620" r:id="rId163"/>
    <p:sldId id="26621" r:id="rId164"/>
    <p:sldId id="26529" r:id="rId165"/>
    <p:sldId id="26524" r:id="rId166"/>
    <p:sldId id="26519" r:id="rId167"/>
    <p:sldId id="26660" r:id="rId168"/>
    <p:sldId id="26662" r:id="rId169"/>
    <p:sldId id="26680" r:id="rId170"/>
    <p:sldId id="26628" r:id="rId171"/>
    <p:sldId id="26539" r:id="rId172"/>
    <p:sldId id="26693" r:id="rId173"/>
    <p:sldId id="26540" r:id="rId174"/>
    <p:sldId id="26509" r:id="rId175"/>
    <p:sldId id="26541" r:id="rId176"/>
    <p:sldId id="26542" r:id="rId177"/>
    <p:sldId id="360" r:id="rId178"/>
    <p:sldId id="26651" r:id="rId179"/>
    <p:sldId id="26679" r:id="rId180"/>
    <p:sldId id="361" r:id="rId181"/>
  </p:sldIdLst>
  <p:sldSz cx="12192000" cy="6858000"/>
  <p:notesSz cx="6858000" cy="9144000"/>
  <p:embeddedFontLst>
    <p:embeddedFont>
      <p:font typeface="Cambria Math" panose="02040503050406030204" pitchFamily="18" charset="0"/>
      <p:regular r:id="rId184"/>
    </p:embeddedFont>
    <p:embeddedFont>
      <p:font typeface="DengXian" panose="02010600030101010101" pitchFamily="2" charset="-122"/>
      <p:regular r:id="rId185"/>
      <p:bold r:id="rId186"/>
    </p:embeddedFont>
    <p:embeddedFont>
      <p:font typeface="Montserrat" pitchFamily="2" charset="77"/>
      <p:regular r:id="rId187"/>
      <p:bold r:id="rId188"/>
      <p:italic r:id="rId189"/>
      <p:boldItalic r:id="rId190"/>
    </p:embeddedFont>
    <p:embeddedFont>
      <p:font typeface="Roboto" pitchFamily="2" charset="0"/>
      <p:regular r:id="rId191"/>
      <p:bold r:id="rId192"/>
      <p:italic r:id="rId193"/>
      <p:boldItalic r:id="rId194"/>
    </p:embeddedFont>
    <p:embeddedFont>
      <p:font typeface="Segoe UI" panose="020B0502040204020203" pitchFamily="34" charset="0"/>
      <p:regular r:id="rId195"/>
      <p:bold r:id="rId196"/>
      <p:italic r:id="rId197"/>
      <p:boldItalic r:id="rId198"/>
    </p:embeddedFont>
    <p:embeddedFont>
      <p:font typeface="Segoe UI Historic" panose="020B0502040204020203" pitchFamily="34" charset="0"/>
      <p:regular r:id="rId19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SMEs" id="{23C607E6-51AF-49F5-9C2D-C1C94399B444}">
          <p14:sldIdLst/>
        </p14:section>
        <p14:section name="Instructions for teachers" id="{E2540145-C446-48E2-9140-9B215E91A42D}">
          <p14:sldIdLst>
            <p14:sldId id="26381"/>
          </p14:sldIdLst>
        </p14:section>
        <p14:section name="Introduction" id="{D5A8010D-981F-43AA-A0D6-182EC53CAA84}">
          <p14:sldIdLst>
            <p14:sldId id="26505"/>
            <p14:sldId id="26393"/>
          </p14:sldIdLst>
        </p14:section>
        <p14:section name="Learning sequence 1" id="{F59B4327-68E2-7B41-9AA3-0BED1850CACF}">
          <p14:sldIdLst>
            <p14:sldId id="271"/>
            <p14:sldId id="26383"/>
            <p14:sldId id="26567"/>
            <p14:sldId id="26691"/>
            <p14:sldId id="26574"/>
            <p14:sldId id="26569"/>
            <p14:sldId id="26575"/>
            <p14:sldId id="26709"/>
            <p14:sldId id="26570"/>
            <p14:sldId id="26572"/>
            <p14:sldId id="26576"/>
            <p14:sldId id="26577"/>
            <p14:sldId id="26578"/>
            <p14:sldId id="26579"/>
            <p14:sldId id="26580"/>
            <p14:sldId id="26609"/>
            <p14:sldId id="26612"/>
            <p14:sldId id="26613"/>
            <p14:sldId id="26644"/>
            <p14:sldId id="26581"/>
            <p14:sldId id="26582"/>
            <p14:sldId id="26647"/>
            <p14:sldId id="26645"/>
            <p14:sldId id="26646"/>
            <p14:sldId id="26649"/>
            <p14:sldId id="26681"/>
            <p14:sldId id="26650"/>
            <p14:sldId id="26643"/>
            <p14:sldId id="26682"/>
            <p14:sldId id="26683"/>
            <p14:sldId id="26676"/>
            <p14:sldId id="26648"/>
            <p14:sldId id="26677"/>
            <p14:sldId id="26675"/>
            <p14:sldId id="26702"/>
            <p14:sldId id="26703"/>
            <p14:sldId id="26623"/>
          </p14:sldIdLst>
        </p14:section>
        <p14:section name="Learning sequence 2" id="{52F48E5E-850D-A646-A045-4E70B05E5F2B}">
          <p14:sldIdLst>
            <p14:sldId id="26523"/>
            <p14:sldId id="26629"/>
            <p14:sldId id="26587"/>
            <p14:sldId id="26701"/>
            <p14:sldId id="26590"/>
            <p14:sldId id="26591"/>
            <p14:sldId id="26588"/>
            <p14:sldId id="26586"/>
            <p14:sldId id="26589"/>
            <p14:sldId id="26595"/>
            <p14:sldId id="26678"/>
            <p14:sldId id="26596"/>
            <p14:sldId id="26598"/>
            <p14:sldId id="26597"/>
            <p14:sldId id="26653"/>
            <p14:sldId id="26604"/>
            <p14:sldId id="26592"/>
            <p14:sldId id="26654"/>
            <p14:sldId id="26685"/>
            <p14:sldId id="26706"/>
            <p14:sldId id="26602"/>
            <p14:sldId id="26606"/>
            <p14:sldId id="26655"/>
            <p14:sldId id="26607"/>
            <p14:sldId id="26608"/>
          </p14:sldIdLst>
        </p14:section>
        <p14:section name="Learning sequence 3" id="{2A03BA3F-21AC-AB49-A607-D314B45F8DCD}">
          <p14:sldIdLst>
            <p14:sldId id="26521"/>
            <p14:sldId id="26522"/>
            <p14:sldId id="26545"/>
            <p14:sldId id="26688"/>
            <p14:sldId id="26544"/>
            <p14:sldId id="26689"/>
            <p14:sldId id="26547"/>
            <p14:sldId id="26548"/>
            <p14:sldId id="26549"/>
            <p14:sldId id="26550"/>
            <p14:sldId id="26551"/>
            <p14:sldId id="26711"/>
            <p14:sldId id="26552"/>
            <p14:sldId id="26553"/>
            <p14:sldId id="26573"/>
            <p14:sldId id="26554"/>
            <p14:sldId id="26555"/>
            <p14:sldId id="26557"/>
            <p14:sldId id="26558"/>
            <p14:sldId id="26560"/>
            <p14:sldId id="26690"/>
            <p14:sldId id="26663"/>
            <p14:sldId id="26652"/>
            <p14:sldId id="26559"/>
            <p14:sldId id="26624"/>
            <p14:sldId id="26561"/>
            <p14:sldId id="26686"/>
            <p14:sldId id="26564"/>
            <p14:sldId id="26562"/>
            <p14:sldId id="26563"/>
            <p14:sldId id="26583"/>
            <p14:sldId id="26566"/>
          </p14:sldIdLst>
        </p14:section>
        <p14:section name="Learning sequence 4" id="{6B2F5121-D245-F049-A08A-52EF8D8CE025}">
          <p14:sldIdLst>
            <p14:sldId id="26525"/>
            <p14:sldId id="26528"/>
            <p14:sldId id="26625"/>
            <p14:sldId id="26713"/>
            <p14:sldId id="26627"/>
            <p14:sldId id="26712"/>
            <p14:sldId id="26715"/>
            <p14:sldId id="26665"/>
            <p14:sldId id="26667"/>
          </p14:sldIdLst>
        </p14:section>
        <p14:section name="Learning sequence 5" id="{734299D8-3C37-E244-B37A-7B4CB1723BA5}">
          <p14:sldIdLst>
            <p14:sldId id="26633"/>
            <p14:sldId id="26634"/>
            <p14:sldId id="26637"/>
            <p14:sldId id="26638"/>
            <p14:sldId id="26639"/>
            <p14:sldId id="26641"/>
            <p14:sldId id="26640"/>
            <p14:sldId id="26642"/>
            <p14:sldId id="26657"/>
            <p14:sldId id="26658"/>
            <p14:sldId id="26659"/>
          </p14:sldIdLst>
        </p14:section>
        <p14:section name="Learning sequence 6" id="{AD43450A-285B-F440-AFA9-1B469DE9B544}">
          <p14:sldIdLst>
            <p14:sldId id="26527"/>
            <p14:sldId id="26526"/>
            <p14:sldId id="26533"/>
            <p14:sldId id="26507"/>
            <p14:sldId id="26700"/>
            <p14:sldId id="26531"/>
            <p14:sldId id="26506"/>
            <p14:sldId id="26699"/>
            <p14:sldId id="26631"/>
            <p14:sldId id="26632"/>
            <p14:sldId id="26630"/>
            <p14:sldId id="26535"/>
            <p14:sldId id="26668"/>
            <p14:sldId id="26707"/>
            <p14:sldId id="26532"/>
            <p14:sldId id="26656"/>
            <p14:sldId id="26510"/>
            <p14:sldId id="26511"/>
            <p14:sldId id="26636"/>
            <p14:sldId id="26697"/>
            <p14:sldId id="26635"/>
            <p14:sldId id="26536"/>
            <p14:sldId id="26514"/>
            <p14:sldId id="26696"/>
            <p14:sldId id="26669"/>
            <p14:sldId id="26537"/>
            <p14:sldId id="26516"/>
            <p14:sldId id="26672"/>
            <p14:sldId id="26670"/>
            <p14:sldId id="26673"/>
            <p14:sldId id="26626"/>
            <p14:sldId id="26671"/>
            <p14:sldId id="26674"/>
            <p14:sldId id="26611"/>
            <p14:sldId id="26694"/>
            <p14:sldId id="26615"/>
            <p14:sldId id="26614"/>
            <p14:sldId id="26616"/>
            <p14:sldId id="26617"/>
            <p14:sldId id="26618"/>
            <p14:sldId id="26619"/>
            <p14:sldId id="26620"/>
            <p14:sldId id="26621"/>
          </p14:sldIdLst>
        </p14:section>
        <p14:section name="Learning sequence 7" id="{1E6B3E00-561C-234C-9691-1C44C8BE406D}">
          <p14:sldIdLst>
            <p14:sldId id="26529"/>
            <p14:sldId id="26524"/>
            <p14:sldId id="26519"/>
            <p14:sldId id="26660"/>
            <p14:sldId id="26662"/>
          </p14:sldIdLst>
        </p14:section>
        <p14:section name="Appendix" id="{ACCADEBA-79DB-4F18-8F19-E4DF86159DFB}">
          <p14:sldIdLst>
            <p14:sldId id="26680"/>
            <p14:sldId id="26628"/>
            <p14:sldId id="26539"/>
            <p14:sldId id="26693"/>
            <p14:sldId id="26540"/>
            <p14:sldId id="26509"/>
            <p14:sldId id="26541"/>
            <p14:sldId id="26542"/>
          </p14:sldIdLst>
        </p14:section>
        <p14:section name="References &amp; copyright" id="{DBC31484-F5F8-4CB1-8DB4-A562A9780899}">
          <p14:sldIdLst>
            <p14:sldId id="360"/>
            <p14:sldId id="26651"/>
            <p14:sldId id="26679"/>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B152344-81D6-40D3-8EA0-A17D833FCC96}" name="John Gill" initials="JG" userId="S::john.h.gill@det.nsw.edu.au::83afa796-da15-4fe8-ae69-057be65ba74e" providerId="AD"/>
  <p188:author id="{4EB55147-9C6B-D537-94C1-74B54733706E}" name="Gillian Pettengell" initials="GP" userId="S::gillian.pettengell@det.nsw.edu.au::efce33a6-81e0-48d4-8fcd-cc8df24ca112" providerId="AD"/>
  <p188:author id="{3F53B752-9D8C-E924-ED29-FD31AEF52DF0}" name="Alison Tenorio" initials="AT" userId="S::ALISON.TENORIO@det.nsw.edu.au::0a284202-9891-49df-a24d-79a23758c44e" providerId="AD"/>
  <p188:author id="{6012A55E-D771-5B38-B3C8-CC2E58097D69}" name="Alison Tenorio" initials="AT" userId="S::alison.tenorio@det.nsw.edu.au::0a284202-9891-49df-a24d-79a23758c44e" providerId="AD"/>
  <p188:author id="{81348674-354B-35B2-0F03-D86995682694}" name="Melinda Carrott" initials="MC" userId="S::Melinda.Carrott@det.nsw.edu.au::88766eb7-9fd0-4552-b4c4-a63bd0591da2" providerId="AD"/>
  <p188:author id="{CEB87279-0F86-5C5C-D4CD-07E8FF92D890}" name="Jane McDavitt" initials="JM" userId="S::Jane.Martin14@det.nsw.edu.au::4e2ed728-ef27-4d1e-9fb3-27f2c6f23b7b" providerId="AD"/>
  <p188:author id="{002681A9-7D58-0AFA-ED9F-A780C1A6EAFE}" name="Jackie King" initials="JK" userId="S::jacquelyn.king1@det.nsw.edu.au::d8b064bb-b302-46ab-9bb5-5991f720e55b" providerId="AD"/>
  <p188:author id="{34DFAFDB-12B0-9B36-C5FA-A52A941602DD}" name="Dominique Higgins" initials="DH" userId="S::dominique.higgins@det.nsw.edu.au::0de33208-2a77-4a5c-8dfd-51a650c169c1" providerId="AD"/>
  <p188:author id="{F8767EEA-3AAF-B26F-2F44-58B6D48CB732}" name="Jackie King" initials="JK" userId="S::Jacquelyn.King1@det.nsw.edu.au::d8b064bb-b302-46ab-9bb5-5991f720e5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3F7"/>
    <a:srgbClr val="E5F7FC"/>
    <a:srgbClr val="D5BCE8"/>
    <a:srgbClr val="FF40FF"/>
    <a:srgbClr val="B51458"/>
    <a:srgbClr val="9B6808"/>
    <a:srgbClr val="007A8A"/>
    <a:srgbClr val="EA9B0C"/>
    <a:srgbClr val="64BB47"/>
    <a:srgbClr val="00A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51B23-7D15-6A40-BC55-9EC9F7DFAE96}" v="88" dt="2025-09-18T00:40:26.83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0"/>
    <p:restoredTop sz="93333"/>
  </p:normalViewPr>
  <p:slideViewPr>
    <p:cSldViewPr snapToGrid="0">
      <p:cViewPr>
        <p:scale>
          <a:sx n="177" d="100"/>
          <a:sy n="177" d="100"/>
        </p:scale>
        <p:origin x="-4000" y="-64"/>
      </p:cViewPr>
      <p:guideLst>
        <p:guide orient="horz" pos="2160"/>
        <p:guide pos="3863"/>
      </p:guideLst>
    </p:cSldViewPr>
  </p:slideViewPr>
  <p:notesTextViewPr>
    <p:cViewPr>
      <p:scale>
        <a:sx n="1" d="1"/>
        <a:sy n="1" d="1"/>
      </p:scale>
      <p:origin x="0" y="0"/>
    </p:cViewPr>
  </p:notesTextViewPr>
  <p:sorterViewPr>
    <p:cViewPr>
      <p:scale>
        <a:sx n="74" d="100"/>
        <a:sy n="74"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font" Target="fonts/font8.fntdata"/><Relationship Id="rId205"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font" Target="fonts/font9.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notesMaster" Target="notesMasters/notesMaster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font" Target="fonts/font10.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handoutMaster" Target="handoutMasters/handoutMaster1.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font" Target="fonts/font11.fntdata"/><Relationship Id="rId199" Type="http://schemas.openxmlformats.org/officeDocument/2006/relationships/font" Target="fonts/font16.fntdata"/><Relationship Id="rId20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font" Target="fonts/font1.fntdata"/><Relationship Id="rId189"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font" Target="fonts/font12.fntdata"/><Relationship Id="rId190" Type="http://schemas.openxmlformats.org/officeDocument/2006/relationships/font" Target="fonts/font7.fntdata"/><Relationship Id="rId204"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font" Target="fonts/font13.fntdata"/><Relationship Id="rId200"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font" Target="fonts/font3.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font" Target="fonts/font14.fntdata"/><Relationship Id="rId201"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font" Target="fonts/font4.fntdata"/><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font" Target="fonts/font15.fntdata"/><Relationship Id="rId202"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font" Target="fonts/font5.fntdata"/><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14/10/2025</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C6F825C-382E-4C1A-82AB-BCE4AFD21ABE}" type="datetimeFigureOut">
              <a:rPr lang="en-AU" smtClean="0"/>
              <a:pPr/>
              <a:t>14/10/2025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85239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238033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D549-6034-DAA4-59F1-66D8A76EF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9BC10-39BE-3C74-EBEC-486191598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4B570-8773-789B-EA96-A036318802BA}"/>
              </a:ext>
            </a:extLst>
          </p:cNvPr>
          <p:cNvSpPr>
            <a:spLocks noGrp="1"/>
          </p:cNvSpPr>
          <p:nvPr>
            <p:ph type="body" idx="1"/>
          </p:nvPr>
        </p:nvSpPr>
        <p:spPr/>
        <p:txBody>
          <a:bodyPr/>
          <a:lstStyle/>
          <a:p>
            <a:r>
              <a:rPr lang="en-AU" dirty="0"/>
              <a:t>Video link - https://</a:t>
            </a:r>
            <a:r>
              <a:rPr lang="en-AU" dirty="0" err="1"/>
              <a:t>www.abc.net.au</a:t>
            </a:r>
            <a:r>
              <a:rPr lang="en-AU" dirty="0"/>
              <a:t>/listen/programs/</a:t>
            </a:r>
            <a:r>
              <a:rPr lang="en-AU" dirty="0" err="1"/>
              <a:t>perth</a:t>
            </a:r>
            <a:r>
              <a:rPr lang="en-AU" dirty="0"/>
              <a:t>-breakfast/missy-</a:t>
            </a:r>
            <a:r>
              <a:rPr lang="en-AU" dirty="0" err="1"/>
              <a:t>higgins</a:t>
            </a:r>
            <a:r>
              <a:rPr lang="en-AU" dirty="0"/>
              <a:t>-calls-for-more-ai-protection/104261024</a:t>
            </a:r>
          </a:p>
        </p:txBody>
      </p:sp>
      <p:sp>
        <p:nvSpPr>
          <p:cNvPr id="4" name="Slide Number Placeholder 3">
            <a:extLst>
              <a:ext uri="{FF2B5EF4-FFF2-40B4-BE49-F238E27FC236}">
                <a16:creationId xmlns:a16="http://schemas.microsoft.com/office/drawing/2014/main" id="{D7C10AAB-1762-AE6E-AE3C-1B993C9472BD}"/>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49926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608365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321326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53139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80674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88931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274938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76815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83044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737484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090159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416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915D-AC9E-4F17-7B58-9A1D17FAF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02301-DFB9-D838-6916-A444BB61D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14FE6-8A16-ABD1-0CB3-C18889829D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9E344-199E-EE2F-0EB8-BE69DC9A806B}"/>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831015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299385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28265-F651-90D3-C743-6149DB9F4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52203-979E-D864-A42B-1DB94625A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C82AD-7EC3-07E0-1453-42B3724BF3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021CB98-CC0B-72A5-687B-D525377ED2F1}"/>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317032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5C5C-5921-CB79-2DF8-58AB36815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02547-8EF3-E473-E324-4EE5C29ED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603C7-CD4D-9BFC-2E0E-FFE8E46005B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0ED9600E-F20B-E30D-7FB4-17FD82C06C53}"/>
              </a:ext>
            </a:extLst>
          </p:cNvPr>
          <p:cNvSpPr>
            <a:spLocks noGrp="1"/>
          </p:cNvSpPr>
          <p:nvPr>
            <p:ph type="sldNum" sz="quarter" idx="5"/>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520485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57F3C-F5D3-0DF1-0D20-CDDA92614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92DD2-0833-3FE6-938A-B9D45E94E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3E72A-B90A-7AB4-C16F-90DF2AF99B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3A63A04-5035-2FD9-20C3-B2A71936D84F}"/>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000968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=ZL7v4YFowSE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57663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Notes for vendors [to be removed after slide deck creation]:</a:t>
            </a:r>
            <a:endParaRPr lang="en-US" dirty="0">
              <a:latin typeface="Arial" panose="020B0604020202020204" pitchFamily="34" charset="0"/>
              <a:cs typeface="Arial" panose="020B0604020202020204" pitchFamily="34" charset="0"/>
            </a:endParaRPr>
          </a:p>
          <a:p>
            <a:pPr marL="171450" indent="-171450">
              <a:buFont typeface="Arial"/>
              <a:buChar char="•"/>
            </a:pPr>
            <a:r>
              <a:rPr lang="en-AU" b="1" dirty="0">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dirty="0">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7FE1-EA13-5722-D1EF-E334B097C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440A5-5223-B5F4-DE0A-B21D9EE1B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2346D-25E8-64F8-2F61-01A1578851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44B7804-E7B0-2376-B6A1-A5755183F992}"/>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857876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83A4F-929F-71B9-FE93-6A2EA638B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9C60D-331A-EC59-E922-7CBF03DBE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F5F0C-57A5-9544-506F-CD9038F3E4D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C0742AA-A985-B7F4-4EFD-144BC8B434D1}"/>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207015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454827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image of a wheel that is broken into segments. Each segment contains a </a:t>
            </a:r>
            <a:r>
              <a:rPr lang="en-US" dirty="0" err="1"/>
              <a:t>keysignature</a:t>
            </a:r>
            <a:r>
              <a:rPr lang="en-US" dirty="0"/>
              <a:t> written in the treble clef</a:t>
            </a: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181835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image of a wheel that is broken into segments. Each segment contains a key signature written in the treble clef. The major and minor keys are listed for each of the key signatures.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661139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61C16-5B4A-F5E4-A93D-A63A61C11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87A6C-990E-6F09-9F20-0EA226794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B5972-05AC-842D-902E-87BCBE7E8F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7074BA-24EE-2865-BABF-AEF7B7F56649}"/>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4279738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60450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11EE3-F8CC-C726-6ED9-2973F0780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40F47-205B-451B-548B-AB2101C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3AD4E-448E-DD78-9587-87F078EDDEA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EAE929E-99CC-1BED-564F-A9E43D09DC7E}"/>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771308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A386-A86D-57B5-E701-97C6F4071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6A967-6B9D-1455-B86A-72E05B056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A8E3E-B70D-C267-4340-F5347DF8F6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A28C47-C54F-617A-75C1-8F79D02CF224}"/>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40828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6BB5F-47A0-A426-C824-9BB8AEF6D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0B442-470F-6E1C-0730-DE7DB37BD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AC5AD-8B44-60C6-5165-187E9F724EF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3625EBB3-087C-594E-F2E6-0FB77FB06CAE}"/>
              </a:ext>
            </a:extLst>
          </p:cNvPr>
          <p:cNvSpPr>
            <a:spLocks noGrp="1"/>
          </p:cNvSpPr>
          <p:nvPr>
            <p:ph type="sldNum" sz="quarter" idx="5"/>
          </p:nvPr>
        </p:nvSpPr>
        <p:spPr/>
        <p:txBody>
          <a:bodyPr/>
          <a:lstStyle/>
          <a:p>
            <a:fld id="{D09C5488-DD16-4714-9519-7BE21BA11D4E}" type="slidenum">
              <a:rPr lang="en-AU" smtClean="0"/>
              <a:t>67</a:t>
            </a:fld>
            <a:endParaRPr lang="en-AU"/>
          </a:p>
        </p:txBody>
      </p:sp>
    </p:spTree>
    <p:extLst>
      <p:ext uri="{BB962C8B-B14F-4D97-AF65-F5344CB8AC3E}">
        <p14:creationId xmlns:p14="http://schemas.microsoft.com/office/powerpoint/2010/main" val="395358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479F-A6C0-B2A9-817D-7B94DAAB0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9983F-5DA2-425E-EF15-F1F7DDF3F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59C3C-5095-8DFC-FE5D-B3DC8346194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58609E8-7D13-9DF0-E96B-473255EE654D}"/>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460304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=RuF2iJ79kyI</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445530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2B1F1-809F-19FC-1A83-C1D3ABE5A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64F12-73B1-0697-A8B8-65A39A47B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C80D9-06C2-9DB2-2967-9BA37655B13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761FD2C-0056-649E-4DFA-340BD5046B44}"/>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2745813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=nqhO8EziCYw</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884496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1 - https://</a:t>
            </a:r>
            <a:r>
              <a:rPr lang="en-AU" dirty="0" err="1"/>
              <a:t>www.youtube.com</a:t>
            </a:r>
            <a:r>
              <a:rPr lang="en-AU" dirty="0"/>
              <a:t>/shorts/sA3D_ByDzVc</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074551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2 - https://</a:t>
            </a:r>
            <a:r>
              <a:rPr lang="en-US" dirty="0" err="1"/>
              <a:t>www.youtube.com</a:t>
            </a:r>
            <a:r>
              <a:rPr lang="en-US" dirty="0"/>
              <a:t>/</a:t>
            </a:r>
            <a:r>
              <a:rPr lang="en-US" dirty="0" err="1"/>
              <a:t>watch?v</a:t>
            </a:r>
            <a:r>
              <a:rPr lang="en-US" dirty="0"/>
              <a:t>=NO3Iw6bvYsQ</a:t>
            </a: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454131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A628C-A28E-4CC1-F2C6-3DC19156E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F39B3-28BF-0EF9-88CF-318CAA914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D0AC5-15E7-738A-2116-0B9882B146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EF284C2-E6C9-2E93-EFB0-56EB5B840A52}"/>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673500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a:t>
            </a:r>
            <a:r>
              <a:rPr lang="en-US" dirty="0" err="1"/>
              <a:t>JoGRitVm_rw</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621160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705365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59D5-EA2C-0354-2E02-6A9A4AF4E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27BA4-E172-C715-0219-12F2630AE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AD926-BE5D-BC68-ABFC-5086A3B451D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D70928-496A-6017-BE30-5A05EBE00996}"/>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706006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C106-F19F-198C-4C8C-EDC8DB8DB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1A092-89D4-9245-8894-B58B1581B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0E368-9F6C-F0EC-BEA0-0393E2655EAA}"/>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21D26BE8-566D-E825-1F70-1F950DC3C279}"/>
              </a:ext>
            </a:extLst>
          </p:cNvPr>
          <p:cNvSpPr>
            <a:spLocks noGrp="1"/>
          </p:cNvSpPr>
          <p:nvPr>
            <p:ph type="sldNum" sz="quarter" idx="5"/>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2370214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934522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978747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6E1C-47E1-F2AD-78E4-623ED5933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F6F80-520D-9640-AF35-2D521AD90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8B218-1694-7D80-4D1E-5587A9A4E9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6FFEBC-A791-7652-4624-7983932E3F04}"/>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2364444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120CD-49AF-19DB-2B59-969EC8219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DB5D2-2FFC-3C66-A57D-4308D3EA9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C2823-72B2-5A09-9A5E-617E8E5128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F29B53C-8234-D061-B4E0-4F38A630D202}"/>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2019731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C1D1E-D556-77DD-AE8D-006965944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B26E8-7E85-61D7-554A-1B9EAFD43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EF28E-3397-5510-7625-6416CDFDBBC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D6165290-A472-6738-F9B8-5967A5006D38}"/>
              </a:ext>
            </a:extLst>
          </p:cNvPr>
          <p:cNvSpPr>
            <a:spLocks noGrp="1"/>
          </p:cNvSpPr>
          <p:nvPr>
            <p:ph type="sldNum" sz="quarter" idx="5"/>
          </p:nvPr>
        </p:nvSpPr>
        <p:spPr/>
        <p:txBody>
          <a:bodyPr/>
          <a:lstStyle/>
          <a:p>
            <a:fld id="{D09C5488-DD16-4714-9519-7BE21BA11D4E}" type="slidenum">
              <a:rPr lang="en-AU" smtClean="0"/>
              <a:t>108</a:t>
            </a:fld>
            <a:endParaRPr lang="en-AU"/>
          </a:p>
        </p:txBody>
      </p:sp>
    </p:spTree>
    <p:extLst>
      <p:ext uri="{BB962C8B-B14F-4D97-AF65-F5344CB8AC3E}">
        <p14:creationId xmlns:p14="http://schemas.microsoft.com/office/powerpoint/2010/main" val="4253132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605082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67810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624C-BBD9-B968-D897-3C64AA157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3451B-70DB-908E-5810-6531CBC3F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15402-2C4F-5DEC-ADE9-6F411307CD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9466558-AC8C-829C-49B0-C0D3100138B4}"/>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255464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4FB0-9ED9-2948-B61C-41E148FAD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0C1C9-6BEB-3B35-48BF-EE5E70987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04A10-469C-AE54-4D61-2D9912679E5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D667A431-7A31-96C5-B57F-70DEA86EC5C4}"/>
              </a:ext>
            </a:extLst>
          </p:cNvPr>
          <p:cNvSpPr>
            <a:spLocks noGrp="1"/>
          </p:cNvSpPr>
          <p:nvPr>
            <p:ph type="sldNum" sz="quarter" idx="5"/>
          </p:nvPr>
        </p:nvSpPr>
        <p:spPr/>
        <p:txBody>
          <a:bodyPr/>
          <a:lstStyle/>
          <a:p>
            <a:fld id="{D09C5488-DD16-4714-9519-7BE21BA11D4E}" type="slidenum">
              <a:rPr lang="en-AU" smtClean="0"/>
              <a:t>119</a:t>
            </a:fld>
            <a:endParaRPr lang="en-AU"/>
          </a:p>
        </p:txBody>
      </p:sp>
    </p:spTree>
    <p:extLst>
      <p:ext uri="{BB962C8B-B14F-4D97-AF65-F5344CB8AC3E}">
        <p14:creationId xmlns:p14="http://schemas.microsoft.com/office/powerpoint/2010/main" val="410667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ACCF-65FD-D564-EC9B-85A2B7640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E5A58-6855-E762-8D31-A81F20502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8F6BF-D46A-4F56-7DB2-B9AD7407327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68338B4-932A-FCC1-4CEE-CC6D6F1B746C}"/>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085968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ED360-EF7E-FE3D-C48F-7B9D510F8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381CA-6173-BD27-B729-DDDC7AB30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1FC37-C1C0-96DE-D908-075439487A7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ECD990-AB43-71A5-465A-0F39A1C4491B}"/>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3591911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966305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a:t>
            </a:r>
            <a:r>
              <a:rPr lang="en-US" dirty="0" err="1"/>
              <a:t>JYlyghmTSIU</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532390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1707186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=Wh0lbSvLLH0</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346084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D0B3A-4F01-78A0-1762-BD04FD6ED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A28C1-D4CF-1972-224E-19C14C134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89305-CEAB-26CD-9451-44B71630785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62EB319-62A6-2EA6-726C-5355D73BF83C}"/>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2415484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3595275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D23B-F9EB-F69E-3D6F-DC1B1C323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02654-5DB4-B07B-B514-D23ECA1E8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D39AD-ABB3-734F-61F3-2327AEEFD6B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D24CC6-1900-F9E4-84E4-ADD618DF9734}"/>
              </a:ext>
            </a:extLst>
          </p:cNvPr>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4021335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D58E7-537D-60B3-F9A2-AF4775E0F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CD3A-1B4C-BBFF-DCFF-25AE20845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FE445-8A31-C3D1-8F5C-00D9F7258D5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ACC127A-6402-7E23-62A1-B3C93197C6AF}"/>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765706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20863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=XPK2FmoA1Bc</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2015786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690CD-4008-A063-87F9-C090AC47B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FC483-30A2-3367-C4D1-67914B08F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3E8B9-745B-F2E1-4D8F-98F03C3E5DE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6A19FDB-A8D1-E068-33E7-EA534FFC24B0}"/>
              </a:ext>
            </a:extLst>
          </p:cNvPr>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280155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=a0xvVoQ-wVI</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3394094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D1C0-21CA-C2D4-496E-8F43A8594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3E391-1CAA-F788-9E41-4C77D4B5C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F19EA-99DA-07EF-1634-A8BCD25F52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6090DA8-7F05-313C-8E40-CD4D3D575B2A}"/>
              </a:ext>
            </a:extLst>
          </p:cNvPr>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1931691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06C92-3544-E57C-7D80-A9F7983ED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9D2AA-003D-81FB-30CC-9703EBC8B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F8CF1-BBB9-5E4E-C7DE-859A4BCDC41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AE3E01-D398-A295-FBF3-E9B3A6BD481F}"/>
              </a:ext>
            </a:extLst>
          </p:cNvPr>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1294406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=uMsn3VGn5vM</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7066824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CB9C-DAC2-DECB-5EBC-25FDFDFE9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57829-D31F-14EE-0467-E5759280A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5238D-736E-5557-11F9-4F0E487BBA5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56C3109-2D57-996E-1708-4FFD1E27397B}"/>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4134188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6BDF3-1776-8A50-3681-0B7B89837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EC2F4-ECCE-731A-5693-0BF6B80C9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DFC74-595B-2E05-9215-90C2472847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BF77DF1-75E5-4C89-3B0C-38E0ED889BA7}"/>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1255710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19019-E26A-31C2-B0FF-8EA14B207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56CC7-7837-6C0B-D900-F5E91B561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16EC7-C3EF-BBDD-EA51-1F54D59D668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B6D1CAE-030D-0F96-23B4-44D3D54A71CB}"/>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4257496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A279-265A-ED65-A4B2-2F613F43E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1A9B6-0BFE-4386-3543-E437A05F4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FA21C-6C9F-ADAC-988E-293AE890748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Video link - </a:t>
            </a:r>
            <a:r>
              <a:rPr lang="en-US" dirty="0"/>
              <a:t>https://</a:t>
            </a:r>
            <a:r>
              <a:rPr lang="en-US" dirty="0" err="1"/>
              <a:t>www.youtube.com</a:t>
            </a:r>
            <a:r>
              <a:rPr lang="en-US" dirty="0"/>
              <a:t>/</a:t>
            </a:r>
            <a:r>
              <a:rPr lang="en-US" dirty="0" err="1"/>
              <a:t>watch?v</a:t>
            </a:r>
            <a:r>
              <a:rPr lang="en-US" dirty="0"/>
              <a:t>=1_u3GYziGaw</a:t>
            </a:r>
          </a:p>
        </p:txBody>
      </p:sp>
      <p:sp>
        <p:nvSpPr>
          <p:cNvPr id="4" name="Slide Number Placeholder 3">
            <a:extLst>
              <a:ext uri="{FF2B5EF4-FFF2-40B4-BE49-F238E27FC236}">
                <a16:creationId xmlns:a16="http://schemas.microsoft.com/office/drawing/2014/main" id="{C32BFF9B-E188-ACE3-3149-4C294BD56078}"/>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1686571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DAEE8-02CF-8355-FFFE-7C18C02F6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F3C54-1FB2-971E-ADB4-4B8C35438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4CB71-DC19-B523-4071-6C82DC48ABD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247AC55-B74C-AEE4-36CA-E254BDB8DA8D}"/>
              </a:ext>
            </a:extLst>
          </p:cNvPr>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426285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657285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155</a:t>
            </a:fld>
            <a:endParaRPr lang="en-AU"/>
          </a:p>
        </p:txBody>
      </p:sp>
    </p:spTree>
    <p:extLst>
      <p:ext uri="{BB962C8B-B14F-4D97-AF65-F5344CB8AC3E}">
        <p14:creationId xmlns:p14="http://schemas.microsoft.com/office/powerpoint/2010/main" val="24645682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9720-DDDA-B044-54A9-FCF72394F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02796-8710-23F1-3DC4-3E280D00C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C2704-C853-B37D-77BE-0B0D000B870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E6AFA26-0213-427F-5169-4A3AABAD7CD2}"/>
              </a:ext>
            </a:extLst>
          </p:cNvPr>
          <p:cNvSpPr>
            <a:spLocks noGrp="1"/>
          </p:cNvSpPr>
          <p:nvPr>
            <p:ph type="sldNum" sz="quarter" idx="5"/>
          </p:nvPr>
        </p:nvSpPr>
        <p:spPr/>
        <p:txBody>
          <a:bodyPr/>
          <a:lstStyle/>
          <a:p>
            <a:fld id="{B07158C4-A119-4B78-9DE8-A50001BC31DC}" type="slidenum">
              <a:rPr lang="en-AU" smtClean="0"/>
              <a:pPr/>
              <a:t>161</a:t>
            </a:fld>
            <a:endParaRPr lang="en-AU"/>
          </a:p>
        </p:txBody>
      </p:sp>
    </p:spTree>
    <p:extLst>
      <p:ext uri="{BB962C8B-B14F-4D97-AF65-F5344CB8AC3E}">
        <p14:creationId xmlns:p14="http://schemas.microsoft.com/office/powerpoint/2010/main" val="20332295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B4900-C2A3-47A1-1BE8-6339C5E56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C909B-9408-5052-9353-DF995A86C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2D6DB-F9F6-C565-B494-36BE96859B4D}"/>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C62CC632-4282-DC15-39CB-209AA224971C}"/>
              </a:ext>
            </a:extLst>
          </p:cNvPr>
          <p:cNvSpPr>
            <a:spLocks noGrp="1"/>
          </p:cNvSpPr>
          <p:nvPr>
            <p:ph type="sldNum" sz="quarter" idx="5"/>
          </p:nvPr>
        </p:nvSpPr>
        <p:spPr/>
        <p:txBody>
          <a:bodyPr/>
          <a:lstStyle/>
          <a:p>
            <a:fld id="{D09C5488-DD16-4714-9519-7BE21BA11D4E}" type="slidenum">
              <a:rPr lang="en-AU" smtClean="0"/>
              <a:t>162</a:t>
            </a:fld>
            <a:endParaRPr lang="en-AU"/>
          </a:p>
        </p:txBody>
      </p:sp>
    </p:spTree>
    <p:extLst>
      <p:ext uri="{BB962C8B-B14F-4D97-AF65-F5344CB8AC3E}">
        <p14:creationId xmlns:p14="http://schemas.microsoft.com/office/powerpoint/2010/main" val="57288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D5C65-9202-43C2-1E9E-E00696712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15D5E-430F-D212-E3FA-6B36DF394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06ECF-7206-06EA-E6DD-5D32B9A8494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9778228-96EB-86CB-8012-110840D66B96}"/>
              </a:ext>
            </a:extLst>
          </p:cNvPr>
          <p:cNvSpPr>
            <a:spLocks noGrp="1"/>
          </p:cNvSpPr>
          <p:nvPr>
            <p:ph type="sldNum" sz="quarter" idx="5"/>
          </p:nvPr>
        </p:nvSpPr>
        <p:spPr/>
        <p:txBody>
          <a:bodyPr/>
          <a:lstStyle/>
          <a:p>
            <a:fld id="{B07158C4-A119-4B78-9DE8-A50001BC31DC}" type="slidenum">
              <a:rPr lang="en-AU" smtClean="0"/>
              <a:pPr/>
              <a:t>166</a:t>
            </a:fld>
            <a:endParaRPr lang="en-AU"/>
          </a:p>
        </p:txBody>
      </p:sp>
    </p:spTree>
    <p:extLst>
      <p:ext uri="{BB962C8B-B14F-4D97-AF65-F5344CB8AC3E}">
        <p14:creationId xmlns:p14="http://schemas.microsoft.com/office/powerpoint/2010/main" val="22328421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4278-A9B5-7E7A-2D0F-23C368FF7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8886F-CEFA-3F85-73F2-784A6B56A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975DC-9B24-DF24-7EC8-ACDDCE14A45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199F10A-E2B1-40B7-B796-0175204D1453}"/>
              </a:ext>
            </a:extLst>
          </p:cNvPr>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19156824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F5994-E9C6-7E0D-A873-1A8E4CA7F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34F00-742B-45B3-0E15-41C5E066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F2131-0907-F88E-0461-709EED81DB0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EF9D13E-D344-5F08-2CFE-2EE02D04E256}"/>
              </a:ext>
            </a:extLst>
          </p:cNvPr>
          <p:cNvSpPr>
            <a:spLocks noGrp="1"/>
          </p:cNvSpPr>
          <p:nvPr>
            <p:ph type="sldNum" sz="quarter" idx="5"/>
          </p:nvPr>
        </p:nvSpPr>
        <p:spPr/>
        <p:txBody>
          <a:bodyPr/>
          <a:lstStyle/>
          <a:p>
            <a:fld id="{B07158C4-A119-4B78-9DE8-A50001BC31DC}" type="slidenum">
              <a:rPr lang="en-AU" smtClean="0"/>
              <a:pPr/>
              <a:t>168</a:t>
            </a:fld>
            <a:endParaRPr lang="en-AU"/>
          </a:p>
        </p:txBody>
      </p:sp>
    </p:spTree>
    <p:extLst>
      <p:ext uri="{BB962C8B-B14F-4D97-AF65-F5344CB8AC3E}">
        <p14:creationId xmlns:p14="http://schemas.microsoft.com/office/powerpoint/2010/main" val="3530516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=SyJxF1ZWpA0</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169</a:t>
            </a:fld>
            <a:endParaRPr lang="en-AU"/>
          </a:p>
        </p:txBody>
      </p:sp>
    </p:spTree>
    <p:extLst>
      <p:ext uri="{BB962C8B-B14F-4D97-AF65-F5344CB8AC3E}">
        <p14:creationId xmlns:p14="http://schemas.microsoft.com/office/powerpoint/2010/main" val="4134336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174</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0489D-A289-2518-A02F-766C0CFE5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4F27E-96F9-2347-4DF0-12A35057D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9B6A0-A0ED-EB6C-DCBD-DE163010535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5E9CACB-0C6F-09A8-5D4A-98D375A14D5A}"/>
              </a:ext>
            </a:extLst>
          </p:cNvPr>
          <p:cNvSpPr>
            <a:spLocks noGrp="1"/>
          </p:cNvSpPr>
          <p:nvPr>
            <p:ph type="sldNum" sz="quarter" idx="5"/>
          </p:nvPr>
        </p:nvSpPr>
        <p:spPr/>
        <p:txBody>
          <a:bodyPr/>
          <a:lstStyle/>
          <a:p>
            <a:fld id="{B07158C4-A119-4B78-9DE8-A50001BC31DC}" type="slidenum">
              <a:rPr lang="en-AU" smtClean="0"/>
              <a:pPr/>
              <a:t>175</a:t>
            </a:fld>
            <a:endParaRPr lang="en-AU"/>
          </a:p>
        </p:txBody>
      </p:sp>
    </p:spTree>
    <p:extLst>
      <p:ext uri="{BB962C8B-B14F-4D97-AF65-F5344CB8AC3E}">
        <p14:creationId xmlns:p14="http://schemas.microsoft.com/office/powerpoint/2010/main" val="37302106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739E-7015-B9F0-E92C-D2E48FF1C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472E0-1F01-CE92-1780-8419D7DC2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AA4ED-EC3E-7793-A662-ED2D731208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C71A6C-ED19-12CB-EAAC-F8C2EA361718}"/>
              </a:ext>
            </a:extLst>
          </p:cNvPr>
          <p:cNvSpPr>
            <a:spLocks noGrp="1"/>
          </p:cNvSpPr>
          <p:nvPr>
            <p:ph type="sldNum" sz="quarter" idx="5"/>
          </p:nvPr>
        </p:nvSpPr>
        <p:spPr/>
        <p:txBody>
          <a:bodyPr/>
          <a:lstStyle/>
          <a:p>
            <a:fld id="{B07158C4-A119-4B78-9DE8-A50001BC31DC}" type="slidenum">
              <a:rPr lang="en-AU" smtClean="0"/>
              <a:pPr/>
              <a:t>176</a:t>
            </a:fld>
            <a:endParaRPr lang="en-AU"/>
          </a:p>
        </p:txBody>
      </p:sp>
    </p:spTree>
    <p:extLst>
      <p:ext uri="{BB962C8B-B14F-4D97-AF65-F5344CB8AC3E}">
        <p14:creationId xmlns:p14="http://schemas.microsoft.com/office/powerpoint/2010/main" val="144989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FB50-51BA-71AD-5D68-3536F7A69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E5007-9370-D76F-F069-BD7211A30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BC475-734A-3F9D-ACA7-F0999F12344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0478BC0-9882-0F3B-699C-AA4A47E86F49}"/>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5522958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177</a:t>
            </a:fld>
            <a:endParaRPr lang="en-AU"/>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noAutofit/>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008000"/>
            <a:ext cx="11484000" cy="310015"/>
          </a:xfrm>
        </p:spPr>
        <p:txBody>
          <a:bodyPr anchor="t">
            <a:noAutofit/>
          </a:bodyPr>
          <a:lstStyle>
            <a:lvl1pPr>
              <a:lnSpc>
                <a:spcPct val="100000"/>
              </a:lnSpc>
              <a:spcAft>
                <a:spcPts val="0"/>
              </a:spcAft>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2" name="Title 3">
            <a:extLst>
              <a:ext uri="{FF2B5EF4-FFF2-40B4-BE49-F238E27FC236}">
                <a16:creationId xmlns:a16="http://schemas.microsoft.com/office/drawing/2014/main" id="{FA6D1C0B-FCF3-3F75-6EC1-48C9C1B3B794}"/>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 uri="{C183D7F6-B498-43B3-948B-1728B52AA6E4}">
                <adec:decorative xmlns:adec="http://schemas.microsoft.com/office/drawing/2017/decorative" val="1"/>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0800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100800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100800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100800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lue and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100800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Rectangle 1">
            <a:extLst>
              <a:ext uri="{FF2B5EF4-FFF2-40B4-BE49-F238E27FC236}">
                <a16:creationId xmlns:a16="http://schemas.microsoft.com/office/drawing/2014/main" id="{4E3CA891-EC70-191B-164D-B6B31E050879}"/>
              </a:ext>
            </a:extLst>
          </p:cNvPr>
          <p:cNvSpPr/>
          <p:nvPr userDrawn="1"/>
        </p:nvSpPr>
        <p:spPr>
          <a:xfrm>
            <a:off x="0" y="-1"/>
            <a:ext cx="5040000" cy="68580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6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blue bg and text">
    <p:bg>
      <p:bgPr>
        <a:solidFill>
          <a:srgbClr val="E5F7F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100800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8784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6" r:id="rId7"/>
    <p:sldLayoutId id="2147483767" r:id="rId8"/>
    <p:sldLayoutId id="2147483764" r:id="rId9"/>
    <p:sldLayoutId id="2147483746" r:id="rId10"/>
    <p:sldLayoutId id="2147483725" r:id="rId11"/>
    <p:sldLayoutId id="2147483743" r:id="rId12"/>
    <p:sldLayoutId id="214748374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hyperlink" Target="https://curriculum.nsw.edu.au/learning-areas/creative-arts/music-7-10-2024/overview"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players.brightcove.net/6197335233001/default_default/index.html?videoId=6374775957112" TargetMode="External"/><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https://players.brightcove.net/6197335233001/default_default/index.html?videoId=6374775454112"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www.youtube.com/watch?v=JYlyghmTSIU" TargetMode="Externa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xml"/><Relationship Id="rId1" Type="http://schemas.openxmlformats.org/officeDocument/2006/relationships/video" Target="https://www.youtube.com/embed/JYlyghmTSIU?feature=oembed" TargetMode="External"/><Relationship Id="rId4" Type="http://schemas.openxmlformats.org/officeDocument/2006/relationships/image" Target="../media/image13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www.youtube.com/watch?v=Wh0lbSvLLH0" TargetMode="Externa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xml"/><Relationship Id="rId1" Type="http://schemas.openxmlformats.org/officeDocument/2006/relationships/video" Target="https://www.youtube.com/embed/Wh0lbSvLLH0?feature=oembed" TargetMode="External"/><Relationship Id="rId4" Type="http://schemas.openxmlformats.org/officeDocument/2006/relationships/image" Target="../media/image137.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 Id="rId4" Type="http://schemas.openxmlformats.org/officeDocument/2006/relationships/hyperlink" Target="https://players.brightcove.net/6197335233001/default_default/index.html?videoId=637477535811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layers.brightcove.net/6197335233001/default_default/index.html?videoId=6374777432112" TargetMode="External"/><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www.youtube.com/watch?v=JYlyghmTSIU" TargetMode="External"/><Relationship Id="rId5" Type="http://schemas.openxmlformats.org/officeDocument/2006/relationships/image" Target="../media/image134.png"/><Relationship Id="rId4" Type="http://schemas.openxmlformats.org/officeDocument/2006/relationships/image" Target="../media/image14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11.xml"/><Relationship Id="rId1" Type="http://schemas.openxmlformats.org/officeDocument/2006/relationships/video" Target="https://www.youtube.com/embed/JYlyghmTSIU?feature=oembed"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s://players.brightcove.net/6197335233001/default_default/index.html?videoId=6374775863112"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www.youtube.com/watch?v=a0xvVoQ-wVI" TargetMode="Externa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xml"/><Relationship Id="rId1" Type="http://schemas.openxmlformats.org/officeDocument/2006/relationships/video" Target="https://www.youtube.com/embed/a0xvVoQ-wVI?feature=oembed" TargetMode="External"/><Relationship Id="rId4" Type="http://schemas.openxmlformats.org/officeDocument/2006/relationships/image" Target="../media/image14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s://www.bakerboyofficial.com/marryuna"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hyperlink" Target="https://www.youtube.com/watch?v=uMsn3VGn5vM" TargetMode="External"/><Relationship Id="rId5" Type="http://schemas.microsoft.com/office/2007/relationships/hdphoto" Target="../media/hdphoto34.wdp"/><Relationship Id="rId4" Type="http://schemas.openxmlformats.org/officeDocument/2006/relationships/image" Target="../media/image143.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1.xml"/><Relationship Id="rId1" Type="http://schemas.openxmlformats.org/officeDocument/2006/relationships/video" Target="https://www.youtube.com/embed/uMsn3VGn5vM?feature=oembed" TargetMode="External"/><Relationship Id="rId4" Type="http://schemas.openxmlformats.org/officeDocument/2006/relationships/image" Target="../media/image14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46.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video" Target="https://www.youtube.com/embed/1_u3GYziGaw?feature=oembed" TargetMode="External"/><Relationship Id="rId6" Type="http://schemas.openxmlformats.org/officeDocument/2006/relationships/hyperlink" Target="https://www.youtube.com/watch?v=1_u3GYziGaw" TargetMode="External"/><Relationship Id="rId5" Type="http://schemas.openxmlformats.org/officeDocument/2006/relationships/image" Target="../media/image148.jpeg"/><Relationship Id="rId4" Type="http://schemas.openxmlformats.org/officeDocument/2006/relationships/image" Target="../media/image147.png"/></Relationships>
</file>

<file path=ppt/slides/_rels/slide1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microsoft.com/office/2007/relationships/hdphoto" Target="../media/hdphoto35.wdp"/><Relationship Id="rId7"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10.xml"/><Relationship Id="rId6" Type="http://schemas.openxmlformats.org/officeDocument/2006/relationships/image" Target="../media/image152.png"/><Relationship Id="rId5" Type="http://schemas.openxmlformats.org/officeDocument/2006/relationships/hyperlink" Target="https://players.brightcove.net/6197335233001/default_default/index.html?videoId=6374775280112" TargetMode="External"/><Relationship Id="rId4" Type="http://schemas.openxmlformats.org/officeDocument/2006/relationships/hyperlink" Target="https://players.brightcove.net/6197335233001/default_default/index.html?videoId=6374776257112"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6256112" TargetMode="External"/><Relationship Id="rId2" Type="http://schemas.openxmlformats.org/officeDocument/2006/relationships/hyperlink" Target="https://players.brightcove.net/6197335233001/default_default/index.html?videoId=6374775452112" TargetMode="External"/><Relationship Id="rId1" Type="http://schemas.openxmlformats.org/officeDocument/2006/relationships/slideLayout" Target="../slideLayouts/slideLayout10.xml"/><Relationship Id="rId4" Type="http://schemas.openxmlformats.org/officeDocument/2006/relationships/image" Target="../media/image154.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players.brightcove.net/6197335233001/default_default/index.html?videoId=6374777136112" TargetMode="Externa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youtube.com/watch?v=wU77EBykmiY"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11.xml"/><Relationship Id="rId1" Type="http://schemas.openxmlformats.org/officeDocument/2006/relationships/video" Target="https://www.youtube.com/embed/wU77EBykmiY?feature=oembed"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7136112" TargetMode="External"/><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hyperlink" Target="https://iview.abc.net.au/show/bluey#:~:text=2%20years%20ago.-,BBQ,-Duration%3A%207%20minutes" TargetMode="External"/><Relationship Id="rId4" Type="http://schemas.openxmlformats.org/officeDocument/2006/relationships/hyperlink" Target="https://iview.abc.net.au/video/CH1702Q023S00"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hyperlink" Target="https://www.youtube.com/watch?v=SyJxF1ZWpA0" TargetMode="Externa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1.xml"/><Relationship Id="rId1" Type="http://schemas.openxmlformats.org/officeDocument/2006/relationships/video" Target="https://www.youtube.com/embed/SyJxF1ZWpA0?feature=oembed" TargetMode="External"/><Relationship Id="rId4" Type="http://schemas.openxmlformats.org/officeDocument/2006/relationships/image" Target="../media/image16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4676112" TargetMode="External"/><Relationship Id="rId2" Type="http://schemas.openxmlformats.org/officeDocument/2006/relationships/image" Target="../media/image166.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67.png"/><Relationship Id="rId1" Type="http://schemas.openxmlformats.org/officeDocument/2006/relationships/slideLayout" Target="../slideLayouts/slideLayout10.xml"/><Relationship Id="rId4" Type="http://schemas.openxmlformats.org/officeDocument/2006/relationships/hyperlink" Target="https://players.brightcove.net/6197335233001/default_default/index.html?videoId=6374776255112"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6837112" TargetMode="External"/><Relationship Id="rId2" Type="http://schemas.openxmlformats.org/officeDocument/2006/relationships/image" Target="../media/image168.png"/><Relationship Id="rId1" Type="http://schemas.openxmlformats.org/officeDocument/2006/relationships/slideLayout" Target="../slideLayouts/slideLayout4.xml"/><Relationship Id="rId4" Type="http://schemas.openxmlformats.org/officeDocument/2006/relationships/hyperlink" Target="https://players.brightcove.net/6197335233001/default_default/index.html?videoId=6374777720112"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s://www.youtube.com/watch?v=w6HznpJvczo"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bc.net.au/listen/programs/perth-breakfast/missy-higgins-calls-for-more-ai-protection/104261024" TargetMode="External"/><Relationship Id="rId12" Type="http://schemas.openxmlformats.org/officeDocument/2006/relationships/hyperlink" Target="https://www.youtube.com/watch?v=SyJxF1ZWpA0" TargetMode="External"/><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hyperlink" Target="https://www.youtube.com/shorts/sA3D_ByDzVc" TargetMode="External"/><Relationship Id="rId11" Type="http://schemas.openxmlformats.org/officeDocument/2006/relationships/hyperlink" Target="https://www.youtube.com/watch?v=JYlyghmTSIU" TargetMode="External"/><Relationship Id="rId5" Type="http://schemas.openxmlformats.org/officeDocument/2006/relationships/hyperlink" Target="https://curriculum.nsw.edu.au/" TargetMode="External"/><Relationship Id="rId10" Type="http://schemas.openxmlformats.org/officeDocument/2006/relationships/hyperlink" Target="https://www.bakerboyofficial.com/marryuna"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Wh0lbSvLLH0"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s://www.youtube.com/watch?v=NO3Iw6bvYsQ" TargetMode="External"/><Relationship Id="rId13" Type="http://schemas.openxmlformats.org/officeDocument/2006/relationships/hyperlink" Target="NULL"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canva.com/education/" TargetMode="External"/><Relationship Id="rId12" Type="http://schemas.openxmlformats.org/officeDocument/2006/relationships/hyperlink" Target="https://www.youtube.com/watch?v=nqhO8EziCYw"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hyperlink" Target="https://iview.abc.net.au/show/bluey#:~:text=2%20years%20ago.-,BBQ,-Duration%3A%207%20minutes" TargetMode="External"/><Relationship Id="rId11" Type="http://schemas.openxmlformats.org/officeDocument/2006/relationships/hyperlink" Target="https://www.lior.com.au/tabs"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1_u3GYziGaw"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RuF2iJ79kyI"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s://www.youtube.com/watch?v=XPK2FmoA1Bc" TargetMode="External"/><Relationship Id="rId13" Type="http://schemas.openxmlformats.org/officeDocument/2006/relationships/hyperlink" Target="NULL"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youtube.com/watch?v=wU77EBykmiY" TargetMode="External"/><Relationship Id="rId12" Type="http://schemas.openxmlformats.org/officeDocument/2006/relationships/hyperlink" Target="https://spinthewheel.io/"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hyperlink" Target="https://www.youtube.com/watch?v=JoGRitVm_rw" TargetMode="External"/><Relationship Id="rId11" Type="http://schemas.openxmlformats.org/officeDocument/2006/relationships/hyperlink" Target="https://www.youtube.com/watch?v=uMsn3VGn5vM"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ZL7v4YFowSE"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a0xvVoQ-wVI"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abc.net.au/listen/programs/perth-breakfast/missy-higgins-calls-for-more-ai-protection/10426102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5.emf"/><Relationship Id="rId5" Type="http://schemas.openxmlformats.org/officeDocument/2006/relationships/image" Target="../media/image30.png"/><Relationship Id="rId10" Type="http://schemas.openxmlformats.org/officeDocument/2006/relationships/hyperlink" Target="https://players.brightcove.net/6197335233001/default_default/index.html?videoId=6374775281112" TargetMode="External"/><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0.xml"/><Relationship Id="rId5" Type="http://schemas.openxmlformats.org/officeDocument/2006/relationships/hyperlink" Target="https://players.brightcove.net/6197335233001/default_default/index.html?videoId=6374777433112" TargetMode="External"/><Relationship Id="rId4" Type="http://schemas.openxmlformats.org/officeDocument/2006/relationships/hyperlink" Target="https://players.brightcove.net/6197335233001/default_default/index.html?videoId=6374777818112"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9.png"/><Relationship Id="rId5" Type="http://schemas.microsoft.com/office/2007/relationships/hdphoto" Target="../media/hdphoto3.wdp"/><Relationship Id="rId10" Type="http://schemas.openxmlformats.org/officeDocument/2006/relationships/hyperlink" Target="https://players.brightcove.net/6197335233001/default_default/index.html?videoId=6374775455112" TargetMode="External"/><Relationship Id="rId4" Type="http://schemas.openxmlformats.org/officeDocument/2006/relationships/image" Target="../media/image38.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hyperlink" Target="https://players.brightcove.net/6197335233001/default_default/index.html?videoId=6374776349112" TargetMode="External"/><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42.png"/><Relationship Id="rId4" Type="http://schemas.microsoft.com/office/2007/relationships/hdphoto" Target="../media/hdphoto6.wdp"/><Relationship Id="rId9" Type="http://schemas.openxmlformats.org/officeDocument/2006/relationships/hyperlink" Target="https://players.brightcove.net/6197335233001/default_default/index.html?videoId=6374777819112"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hyperlink" Target="https://players.brightcove.net/6197335233001/default_default/index.html?videoId=6374775453112" TargetMode="External"/><Relationship Id="rId5" Type="http://schemas.openxmlformats.org/officeDocument/2006/relationships/image" Target="../media/image30.png"/><Relationship Id="rId10" Type="http://schemas.openxmlformats.org/officeDocument/2006/relationships/hyperlink" Target="https://players.brightcove.net/6197335233001/default_default/index.html?videoId=6374777621112" TargetMode="External"/><Relationship Id="rId4" Type="http://schemas.openxmlformats.org/officeDocument/2006/relationships/image" Target="../media/image44.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hyperlink" Target="https://players.brightcove.net/6197335233001/default_default/index.html?videoId=6374775453112" TargetMode="External"/><Relationship Id="rId4" Type="http://schemas.openxmlformats.org/officeDocument/2006/relationships/hyperlink" Target="https://players.brightcove.net/6197335233001/default_default/index.html?videoId=637477762111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players.brightcove.net/6197335233001/default_default/index.html?videoId=637477713711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slide" Target="slide118.xml"/><Relationship Id="rId3" Type="http://schemas.openxmlformats.org/officeDocument/2006/relationships/slide" Target="slide4.xml"/><Relationship Id="rId7" Type="http://schemas.openxmlformats.org/officeDocument/2006/relationships/slide" Target="slide107.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slide" Target="slide98.xml"/><Relationship Id="rId5" Type="http://schemas.openxmlformats.org/officeDocument/2006/relationships/slide" Target="slide66.xml"/><Relationship Id="rId4" Type="http://schemas.openxmlformats.org/officeDocument/2006/relationships/slide" Target="slide41.xml"/><Relationship Id="rId9" Type="http://schemas.openxmlformats.org/officeDocument/2006/relationships/slide" Target="slide161.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3.png"/><Relationship Id="rId5" Type="http://schemas.microsoft.com/office/2007/relationships/hdphoto" Target="../media/hdphoto10.wdp"/><Relationship Id="rId10" Type="http://schemas.openxmlformats.org/officeDocument/2006/relationships/hyperlink" Target="https://players.brightcove.net/6197335233001/default_default/index.html?videoId=6374777434112" TargetMode="External"/><Relationship Id="rId4" Type="http://schemas.openxmlformats.org/officeDocument/2006/relationships/image" Target="../media/image52.png"/><Relationship Id="rId9" Type="http://schemas.microsoft.com/office/2007/relationships/hdphoto" Target="../media/hdphoto12.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youtube.com/watch?v=ZL7v4YFowSE" TargetMode="Externa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video" Target="https://www.youtube.com/embed/ZL7v4YFowSE?feature=oembed" TargetMode="Externa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5359112" TargetMode="External"/><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hyperlink" Target="https://players.brightcove.net/6197335233001/default_default/index.html?videoId=6374775359112"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spinthewheel.io/" TargetMode="External"/><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hyperlink" Target="https://players.brightcove.net/6197335233001/default_default/index.html?videoId=6374777622112" TargetMode="External"/><Relationship Id="rId3" Type="http://schemas.openxmlformats.org/officeDocument/2006/relationships/hyperlink" Target="https://players.brightcove.net/6197335233001/default_default/index.html?videoId=6374775282112" TargetMode="External"/><Relationship Id="rId7" Type="http://schemas.openxmlformats.org/officeDocument/2006/relationships/hyperlink" Target="https://players.brightcove.net/6197335233001/default_default/index.html?videoId=6374777233112" TargetMode="External"/><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hyperlink" Target="https://players.brightcove.net/6197335233001/default_default/index.html?videoId=6374839338112" TargetMode="External"/><Relationship Id="rId11" Type="http://schemas.openxmlformats.org/officeDocument/2006/relationships/hyperlink" Target="https://players.brightcove.net/6197335233001/default_default/index.html?videoId=6374776741112" TargetMode="External"/><Relationship Id="rId5" Type="http://schemas.openxmlformats.org/officeDocument/2006/relationships/hyperlink" Target="https://players.brightcove.net/6197335233001/default_default/index.html?videoId=6374776662112" TargetMode="External"/><Relationship Id="rId10" Type="http://schemas.openxmlformats.org/officeDocument/2006/relationships/hyperlink" Target="https://players.brightcove.net/6197335233001/default_default/index.html?videoId=6374777721112" TargetMode="External"/><Relationship Id="rId4" Type="http://schemas.openxmlformats.org/officeDocument/2006/relationships/hyperlink" Target="https://players.brightcove.net/6197335233001/default_default/index.html?videoId=6374775659112" TargetMode="External"/><Relationship Id="rId9" Type="http://schemas.openxmlformats.org/officeDocument/2006/relationships/hyperlink" Target="https://players.brightcove.net/6197335233001/default_default/index.html?videoId=637477528311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players.brightcove.net/6197335233001/default_default/index.html?videoId=6374775456112"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79.png"/><Relationship Id="rId18" Type="http://schemas.microsoft.com/office/2007/relationships/hdphoto" Target="../media/hdphoto21.wdp"/><Relationship Id="rId26" Type="http://schemas.microsoft.com/office/2007/relationships/hdphoto" Target="../media/hdphoto25.wdp"/><Relationship Id="rId3" Type="http://schemas.openxmlformats.org/officeDocument/2006/relationships/image" Target="../media/image74.png"/><Relationship Id="rId21" Type="http://schemas.openxmlformats.org/officeDocument/2006/relationships/image" Target="../media/image83.png"/><Relationship Id="rId7" Type="http://schemas.openxmlformats.org/officeDocument/2006/relationships/image" Target="../media/image76.png"/><Relationship Id="rId12" Type="http://schemas.microsoft.com/office/2007/relationships/hdphoto" Target="../media/hdphoto18.wdp"/><Relationship Id="rId17" Type="http://schemas.openxmlformats.org/officeDocument/2006/relationships/image" Target="../media/image81.png"/><Relationship Id="rId25" Type="http://schemas.openxmlformats.org/officeDocument/2006/relationships/image" Target="../media/image85.png"/><Relationship Id="rId2" Type="http://schemas.openxmlformats.org/officeDocument/2006/relationships/notesSlide" Target="../notesSlides/notesSlide33.xml"/><Relationship Id="rId16" Type="http://schemas.microsoft.com/office/2007/relationships/hdphoto" Target="../media/hdphoto20.wdp"/><Relationship Id="rId20" Type="http://schemas.microsoft.com/office/2007/relationships/hdphoto" Target="../media/hdphoto22.wdp"/><Relationship Id="rId29" Type="http://schemas.openxmlformats.org/officeDocument/2006/relationships/image" Target="../media/image87.png"/><Relationship Id="rId1" Type="http://schemas.openxmlformats.org/officeDocument/2006/relationships/slideLayout" Target="../slideLayouts/slideLayout10.xml"/><Relationship Id="rId6" Type="http://schemas.microsoft.com/office/2007/relationships/hdphoto" Target="../media/hdphoto15.wdp"/><Relationship Id="rId11" Type="http://schemas.openxmlformats.org/officeDocument/2006/relationships/image" Target="../media/image78.png"/><Relationship Id="rId24" Type="http://schemas.microsoft.com/office/2007/relationships/hdphoto" Target="../media/hdphoto24.wdp"/><Relationship Id="rId32" Type="http://schemas.microsoft.com/office/2007/relationships/hdphoto" Target="../media/hdphoto28.wdp"/><Relationship Id="rId5" Type="http://schemas.openxmlformats.org/officeDocument/2006/relationships/image" Target="../media/image75.png"/><Relationship Id="rId15" Type="http://schemas.openxmlformats.org/officeDocument/2006/relationships/image" Target="../media/image80.png"/><Relationship Id="rId23" Type="http://schemas.openxmlformats.org/officeDocument/2006/relationships/image" Target="../media/image84.png"/><Relationship Id="rId28" Type="http://schemas.microsoft.com/office/2007/relationships/hdphoto" Target="../media/hdphoto26.wdp"/><Relationship Id="rId10" Type="http://schemas.microsoft.com/office/2007/relationships/hdphoto" Target="../media/hdphoto17.wdp"/><Relationship Id="rId19" Type="http://schemas.openxmlformats.org/officeDocument/2006/relationships/image" Target="../media/image82.png"/><Relationship Id="rId31" Type="http://schemas.openxmlformats.org/officeDocument/2006/relationships/image" Target="../media/image88.png"/><Relationship Id="rId4" Type="http://schemas.microsoft.com/office/2007/relationships/hdphoto" Target="../media/hdphoto14.wdp"/><Relationship Id="rId9" Type="http://schemas.openxmlformats.org/officeDocument/2006/relationships/image" Target="../media/image77.png"/><Relationship Id="rId14" Type="http://schemas.microsoft.com/office/2007/relationships/hdphoto" Target="../media/hdphoto19.wdp"/><Relationship Id="rId22" Type="http://schemas.microsoft.com/office/2007/relationships/hdphoto" Target="../media/hdphoto23.wdp"/><Relationship Id="rId27" Type="http://schemas.openxmlformats.org/officeDocument/2006/relationships/image" Target="../media/image86.png"/><Relationship Id="rId30" Type="http://schemas.microsoft.com/office/2007/relationships/hdphoto" Target="../media/hdphoto27.wdp"/></Relationships>
</file>

<file path=ppt/slides/_rels/slide5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79.png"/><Relationship Id="rId18" Type="http://schemas.microsoft.com/office/2007/relationships/hdphoto" Target="../media/hdphoto21.wdp"/><Relationship Id="rId26" Type="http://schemas.microsoft.com/office/2007/relationships/hdphoto" Target="../media/hdphoto25.wdp"/><Relationship Id="rId3" Type="http://schemas.openxmlformats.org/officeDocument/2006/relationships/image" Target="../media/image74.png"/><Relationship Id="rId21" Type="http://schemas.openxmlformats.org/officeDocument/2006/relationships/image" Target="../media/image83.png"/><Relationship Id="rId7" Type="http://schemas.openxmlformats.org/officeDocument/2006/relationships/image" Target="../media/image76.png"/><Relationship Id="rId12" Type="http://schemas.microsoft.com/office/2007/relationships/hdphoto" Target="../media/hdphoto18.wdp"/><Relationship Id="rId17" Type="http://schemas.openxmlformats.org/officeDocument/2006/relationships/image" Target="../media/image81.png"/><Relationship Id="rId25" Type="http://schemas.openxmlformats.org/officeDocument/2006/relationships/image" Target="../media/image85.png"/><Relationship Id="rId2" Type="http://schemas.openxmlformats.org/officeDocument/2006/relationships/notesSlide" Target="../notesSlides/notesSlide34.xml"/><Relationship Id="rId16" Type="http://schemas.microsoft.com/office/2007/relationships/hdphoto" Target="../media/hdphoto20.wdp"/><Relationship Id="rId20" Type="http://schemas.microsoft.com/office/2007/relationships/hdphoto" Target="../media/hdphoto22.wdp"/><Relationship Id="rId29" Type="http://schemas.openxmlformats.org/officeDocument/2006/relationships/image" Target="../media/image87.png"/><Relationship Id="rId1" Type="http://schemas.openxmlformats.org/officeDocument/2006/relationships/slideLayout" Target="../slideLayouts/slideLayout10.xml"/><Relationship Id="rId6" Type="http://schemas.microsoft.com/office/2007/relationships/hdphoto" Target="../media/hdphoto15.wdp"/><Relationship Id="rId11" Type="http://schemas.openxmlformats.org/officeDocument/2006/relationships/image" Target="../media/image78.png"/><Relationship Id="rId24" Type="http://schemas.microsoft.com/office/2007/relationships/hdphoto" Target="../media/hdphoto24.wdp"/><Relationship Id="rId32" Type="http://schemas.microsoft.com/office/2007/relationships/hdphoto" Target="../media/hdphoto28.wdp"/><Relationship Id="rId5" Type="http://schemas.openxmlformats.org/officeDocument/2006/relationships/image" Target="../media/image75.png"/><Relationship Id="rId15" Type="http://schemas.openxmlformats.org/officeDocument/2006/relationships/image" Target="../media/image80.png"/><Relationship Id="rId23" Type="http://schemas.openxmlformats.org/officeDocument/2006/relationships/image" Target="../media/image84.png"/><Relationship Id="rId28" Type="http://schemas.microsoft.com/office/2007/relationships/hdphoto" Target="../media/hdphoto26.wdp"/><Relationship Id="rId10" Type="http://schemas.microsoft.com/office/2007/relationships/hdphoto" Target="../media/hdphoto17.wdp"/><Relationship Id="rId19" Type="http://schemas.openxmlformats.org/officeDocument/2006/relationships/image" Target="../media/image82.png"/><Relationship Id="rId31" Type="http://schemas.openxmlformats.org/officeDocument/2006/relationships/image" Target="../media/image88.png"/><Relationship Id="rId4" Type="http://schemas.microsoft.com/office/2007/relationships/hdphoto" Target="../media/hdphoto14.wdp"/><Relationship Id="rId9" Type="http://schemas.openxmlformats.org/officeDocument/2006/relationships/image" Target="../media/image77.png"/><Relationship Id="rId14" Type="http://schemas.microsoft.com/office/2007/relationships/hdphoto" Target="../media/hdphoto19.wdp"/><Relationship Id="rId22" Type="http://schemas.microsoft.com/office/2007/relationships/hdphoto" Target="../media/hdphoto23.wdp"/><Relationship Id="rId27" Type="http://schemas.openxmlformats.org/officeDocument/2006/relationships/image" Target="../media/image86.png"/><Relationship Id="rId30" Type="http://schemas.microsoft.com/office/2007/relationships/hdphoto" Target="../media/hdphoto27.wdp"/></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youtube.com/watch?v=XPK2FmoA1Bc"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www.youtube.com/watch?v=RuF2iJ79kyI"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video" Target="https://www.youtube.com/embed/RuF2iJ79kyI?feature=oembed" TargetMode="External"/><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XPK2FmoA1Bc?feature=oembed" TargetMode="Externa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www.youtube.com/watch?v=nqhO8EziCYw"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xml"/><Relationship Id="rId1" Type="http://schemas.openxmlformats.org/officeDocument/2006/relationships/video" Target="https://www.youtube.com/embed/nqhO8EziCYw?feature=oembed" TargetMode="Externa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hyperlink" Target="https://www.youtube.com/watch?v=NO3Iw6bvYsQ" TargetMode="External"/><Relationship Id="rId2" Type="http://schemas.openxmlformats.org/officeDocument/2006/relationships/slideLayout" Target="../slideLayouts/slideLayout11.xml"/><Relationship Id="rId1" Type="http://schemas.openxmlformats.org/officeDocument/2006/relationships/video" Target="https://www.youtube.com/embed/sA3D_ByDzVc?feature=oembed" TargetMode="External"/><Relationship Id="rId6" Type="http://schemas.openxmlformats.org/officeDocument/2006/relationships/image" Target="../media/image102.png"/><Relationship Id="rId5" Type="http://schemas.openxmlformats.org/officeDocument/2006/relationships/hyperlink" Target="https://www.youtube.com/shorts/sA3D_ByDzVc" TargetMode="External"/><Relationship Id="rId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video" Target="https://www.youtube.com/embed/NO3Iw6bvYsQ?feature=oembed" TargetMode="External"/><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hyperlink" Target="https://www.youtube.com/watch?v=w6HznpJvczo" TargetMode="External"/><Relationship Id="rId2" Type="http://schemas.openxmlformats.org/officeDocument/2006/relationships/slideLayout" Target="../slideLayouts/slideLayout11.xml"/><Relationship Id="rId1" Type="http://schemas.openxmlformats.org/officeDocument/2006/relationships/video" Target="https://www.youtube.com/embed/w6HznpJvczo?feature=oembed" TargetMode="External"/><Relationship Id="rId6" Type="http://schemas.openxmlformats.org/officeDocument/2006/relationships/image" Target="../media/image107.jpeg"/><Relationship Id="rId5" Type="http://schemas.microsoft.com/office/2007/relationships/hdphoto" Target="../media/hdphoto29.wdp"/><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s://www.youtube.com/watch?v=JoGRitVm_rw" TargetMode="External"/><Relationship Id="rId4" Type="http://schemas.openxmlformats.org/officeDocument/2006/relationships/image" Target="../media/image117.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xml"/><Relationship Id="rId1" Type="http://schemas.openxmlformats.org/officeDocument/2006/relationships/video" Target="https://www.youtube.com/embed/JoGRitVm_rw?feature=oembed" TargetMode="External"/><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 Id="rId6" Type="http://schemas.openxmlformats.org/officeDocument/2006/relationships/hyperlink" Target="https://www.canva.com/policies/ai-product-terms/" TargetMode="External"/><Relationship Id="rId5" Type="http://schemas.openxmlformats.org/officeDocument/2006/relationships/hyperlink" Target="https://app.education.nsw.gov.au/digital-learning-selector/LearningTool/Card/653" TargetMode="Externa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microsoft.com/office/2007/relationships/hdphoto" Target="../media/hdphoto31.wdp"/><Relationship Id="rId5" Type="http://schemas.openxmlformats.org/officeDocument/2006/relationships/image" Target="../media/image123.png"/><Relationship Id="rId4" Type="http://schemas.microsoft.com/office/2007/relationships/hdphoto" Target="../media/hdphoto30.wdp"/></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6.png"/><Relationship Id="rId1" Type="http://schemas.openxmlformats.org/officeDocument/2006/relationships/slideLayout" Target="../slideLayouts/slideLayout4.xml"/><Relationship Id="rId5" Type="http://schemas.microsoft.com/office/2007/relationships/hdphoto" Target="../media/hdphoto33.wdp"/><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xml"/><Relationship Id="rId4" Type="http://schemas.openxmlformats.org/officeDocument/2006/relationships/hyperlink" Target="https://www.lior.com.au/tab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3F375B4D-241E-4D6D-AB97-9D5A29A22B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0AF62C-7DEA-E243-9503-E16EF0C029C1}"/>
              </a:ext>
            </a:extLst>
          </p:cNvPr>
          <p:cNvSpPr>
            <a:spLocks noGrp="1"/>
          </p:cNvSpPr>
          <p:nvPr>
            <p:ph type="title"/>
          </p:nvPr>
        </p:nvSpPr>
        <p:spPr>
          <a:xfrm>
            <a:off x="5400000" y="360000"/>
            <a:ext cx="6407150" cy="1035000"/>
          </a:xfrm>
        </p:spPr>
        <p:txBody>
          <a:bodyPr/>
          <a:lstStyle/>
          <a:p>
            <a:r>
              <a:rPr lang="en-AU" dirty="0">
                <a:solidFill>
                  <a:srgbClr val="002664"/>
                </a:solidFill>
                <a:latin typeface="Arial"/>
                <a:cs typeface="Arial"/>
              </a:rPr>
              <a:t>Activity 1.1 – 'Scar' – Missy Higgins – listening (2)</a:t>
            </a:r>
            <a:endParaRPr lang="en-US" dirty="0"/>
          </a:p>
        </p:txBody>
      </p:sp>
      <p:sp>
        <p:nvSpPr>
          <p:cNvPr id="5" name="Text Placeholder 4">
            <a:extLst>
              <a:ext uri="{FF2B5EF4-FFF2-40B4-BE49-F238E27FC236}">
                <a16:creationId xmlns:a16="http://schemas.microsoft.com/office/drawing/2014/main" id="{3210692C-DC39-9FA7-BF99-EEAFC6DF165A}"/>
              </a:ext>
            </a:extLst>
          </p:cNvPr>
          <p:cNvSpPr>
            <a:spLocks noGrp="1"/>
          </p:cNvSpPr>
          <p:nvPr>
            <p:ph type="body" sz="quarter" idx="17"/>
          </p:nvPr>
        </p:nvSpPr>
        <p:spPr/>
        <p:txBody>
          <a:bodyPr/>
          <a:lstStyle/>
          <a:p>
            <a:pPr marL="6350" indent="-6350"/>
            <a:r>
              <a:rPr lang="en-US" b="1" dirty="0">
                <a:solidFill>
                  <a:srgbClr val="000000"/>
                </a:solidFill>
                <a:latin typeface="+mn-lt"/>
                <a:cs typeface="Arial"/>
              </a:rPr>
              <a:t>The melodic line of this piece uses an anacrusis and syncopation.</a:t>
            </a:r>
          </a:p>
          <a:p>
            <a:pPr marL="463550" indent="-457200">
              <a:buFont typeface="+mj-lt"/>
              <a:buAutoNum type="arabicPeriod" startAt="3"/>
            </a:pPr>
            <a:r>
              <a:rPr lang="en-US" dirty="0">
                <a:solidFill>
                  <a:srgbClr val="000000"/>
                </a:solidFill>
                <a:latin typeface="+mn-lt"/>
                <a:cs typeface="Arial"/>
              </a:rPr>
              <a:t>Define anacrusis and identify one lyric that is on the anacrusis.</a:t>
            </a:r>
            <a:endParaRPr lang="en-US" dirty="0">
              <a:solidFill>
                <a:srgbClr val="000000"/>
              </a:solidFill>
              <a:latin typeface="+mn-lt"/>
            </a:endParaRPr>
          </a:p>
          <a:p>
            <a:pPr marL="463550" indent="-457200">
              <a:buFont typeface="+mj-lt"/>
              <a:buAutoNum type="arabicPeriod" startAt="3"/>
            </a:pPr>
            <a:r>
              <a:rPr lang="en-US" dirty="0">
                <a:solidFill>
                  <a:srgbClr val="000000"/>
                </a:solidFill>
                <a:latin typeface="+mn-lt"/>
                <a:cs typeface="Arial"/>
              </a:rPr>
              <a:t>Define syncopation.</a:t>
            </a:r>
          </a:p>
        </p:txBody>
      </p:sp>
      <p:pic>
        <p:nvPicPr>
          <p:cNvPr id="10" name="Picture 9" descr="Image of a metronome sitting in a blue circle with blue and red music notes around it.">
            <a:extLst>
              <a:ext uri="{FF2B5EF4-FFF2-40B4-BE49-F238E27FC236}">
                <a16:creationId xmlns:a16="http://schemas.microsoft.com/office/drawing/2014/main" id="{F35F85A1-1DF3-3290-4FBE-90E09F359DD5}"/>
              </a:ext>
            </a:extLst>
          </p:cNvPr>
          <p:cNvPicPr>
            <a:picLocks noChangeAspect="1"/>
          </p:cNvPicPr>
          <p:nvPr/>
        </p:nvPicPr>
        <p:blipFill>
          <a:blip r:embed="rId2">
            <a:extLst>
              <a:ext uri="{28A0092B-C50C-407E-A947-70E740481C1C}">
                <a14:useLocalDpi xmlns:a14="http://schemas.microsoft.com/office/drawing/2010/main" val="0"/>
              </a:ext>
            </a:extLst>
          </a:blip>
          <a:srcRect l="1845" t="1232" r="1857" b="1230"/>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9B732B5B-0E2E-D6A1-59C5-E07DF9BD12A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06941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6617-C3B4-99A7-B8E1-B4532DD7E4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34C0D0-44E1-8C90-D7CA-26258707EA04}"/>
              </a:ext>
            </a:extLst>
          </p:cNvPr>
          <p:cNvSpPr>
            <a:spLocks noGrp="1"/>
          </p:cNvSpPr>
          <p:nvPr>
            <p:ph type="title"/>
          </p:nvPr>
        </p:nvSpPr>
        <p:spPr>
          <a:xfrm>
            <a:off x="360000" y="360000"/>
            <a:ext cx="11484000" cy="545601"/>
          </a:xfrm>
        </p:spPr>
        <p:txBody>
          <a:bodyPr/>
          <a:lstStyle/>
          <a:p>
            <a:r>
              <a:rPr lang="en-AU" dirty="0"/>
              <a:t>Activity 4.1 – Assessment preparation (1)</a:t>
            </a:r>
          </a:p>
        </p:txBody>
      </p:sp>
      <p:sp>
        <p:nvSpPr>
          <p:cNvPr id="4" name="Text Placeholder 3">
            <a:extLst>
              <a:ext uri="{FF2B5EF4-FFF2-40B4-BE49-F238E27FC236}">
                <a16:creationId xmlns:a16="http://schemas.microsoft.com/office/drawing/2014/main" id="{11799254-2376-F86F-4991-DC77D28EF3BB}"/>
              </a:ext>
            </a:extLst>
          </p:cNvPr>
          <p:cNvSpPr>
            <a:spLocks noGrp="1"/>
          </p:cNvSpPr>
          <p:nvPr>
            <p:ph type="body" sz="quarter" idx="18"/>
          </p:nvPr>
        </p:nvSpPr>
        <p:spPr>
          <a:xfrm>
            <a:off x="360000" y="1008000"/>
            <a:ext cx="11484000" cy="310015"/>
          </a:xfrm>
        </p:spPr>
        <p:txBody>
          <a:bodyPr/>
          <a:lstStyle/>
          <a:p>
            <a:r>
              <a:rPr lang="en-AU" dirty="0"/>
              <a:t>More steps to success</a:t>
            </a:r>
          </a:p>
        </p:txBody>
      </p:sp>
      <p:graphicFrame>
        <p:nvGraphicFramePr>
          <p:cNvPr id="11" name="Table 10">
            <a:extLst>
              <a:ext uri="{FF2B5EF4-FFF2-40B4-BE49-F238E27FC236}">
                <a16:creationId xmlns:a16="http://schemas.microsoft.com/office/drawing/2014/main" id="{6DA2ACB1-6741-0D46-449F-35EC179AEB57}"/>
              </a:ext>
            </a:extLst>
          </p:cNvPr>
          <p:cNvGraphicFramePr>
            <a:graphicFrameLocks noGrp="1"/>
          </p:cNvGraphicFramePr>
          <p:nvPr>
            <p:extLst>
              <p:ext uri="{D42A27DB-BD31-4B8C-83A1-F6EECF244321}">
                <p14:modId xmlns:p14="http://schemas.microsoft.com/office/powerpoint/2010/main" val="431435570"/>
              </p:ext>
            </p:extLst>
          </p:nvPr>
        </p:nvGraphicFramePr>
        <p:xfrm>
          <a:off x="360362" y="1512460"/>
          <a:ext cx="11471276" cy="4740756"/>
        </p:xfrm>
        <a:graphic>
          <a:graphicData uri="http://schemas.openxmlformats.org/drawingml/2006/table">
            <a:tbl>
              <a:tblPr firstRow="1" bandRow="1">
                <a:tableStyleId>{5A111915-BE36-4E01-A7E5-04B1672EAD32}</a:tableStyleId>
              </a:tblPr>
              <a:tblGrid>
                <a:gridCol w="2894902">
                  <a:extLst>
                    <a:ext uri="{9D8B030D-6E8A-4147-A177-3AD203B41FA5}">
                      <a16:colId xmlns:a16="http://schemas.microsoft.com/office/drawing/2014/main" val="3591641041"/>
                    </a:ext>
                  </a:extLst>
                </a:gridCol>
                <a:gridCol w="8576374">
                  <a:extLst>
                    <a:ext uri="{9D8B030D-6E8A-4147-A177-3AD203B41FA5}">
                      <a16:colId xmlns:a16="http://schemas.microsoft.com/office/drawing/2014/main" val="358221229"/>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44659946"/>
                  </a:ext>
                </a:extLst>
              </a:tr>
              <a:tr h="0">
                <a:tc>
                  <a:txBody>
                    <a:bodyPr/>
                    <a:lstStyle/>
                    <a:p>
                      <a:pPr>
                        <a:lnSpc>
                          <a:spcPct val="130000"/>
                        </a:lnSpc>
                        <a:spcBef>
                          <a:spcPts val="0"/>
                        </a:spcBef>
                        <a:spcAft>
                          <a:spcPts val="600"/>
                        </a:spcAft>
                        <a:buNone/>
                      </a:pPr>
                      <a:r>
                        <a:rPr lang="en-AU" sz="1600" dirty="0">
                          <a:effectLst/>
                        </a:rPr>
                        <a:t>Consider what stylistic considerations I want to include in my interpretation of the piece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Do I want to make changes to the structure of my performance piece? If yes, what are they?</a:t>
                      </a:r>
                    </a:p>
                    <a:p>
                      <a:pPr marL="342900" lvl="0" indent="-342900">
                        <a:lnSpc>
                          <a:spcPct val="130000"/>
                        </a:lnSpc>
                        <a:spcBef>
                          <a:spcPts val="0"/>
                        </a:spcBef>
                        <a:spcAft>
                          <a:spcPts val="600"/>
                        </a:spcAft>
                        <a:buFont typeface="Symbol" pitchFamily="2" charset="2"/>
                        <a:buChar char=""/>
                      </a:pPr>
                      <a:r>
                        <a:rPr lang="en-AU" sz="1600" dirty="0">
                          <a:effectLst/>
                        </a:rPr>
                        <a:t>Do I want to include dynamics and expression that are not included on the music? If yes, what and where?</a:t>
                      </a:r>
                    </a:p>
                    <a:p>
                      <a:pPr marL="342900" lvl="0" indent="-342900">
                        <a:lnSpc>
                          <a:spcPct val="130000"/>
                        </a:lnSpc>
                        <a:spcBef>
                          <a:spcPts val="0"/>
                        </a:spcBef>
                        <a:spcAft>
                          <a:spcPts val="600"/>
                        </a:spcAft>
                        <a:buFont typeface="Symbol" pitchFamily="2" charset="2"/>
                        <a:buChar char=""/>
                      </a:pPr>
                      <a:r>
                        <a:rPr lang="en-AU" sz="1600" dirty="0">
                          <a:effectLst/>
                        </a:rPr>
                        <a:t>Do I want to consider making changes to the performance piece through any other of the elements of music? If yes, what are they and how will I make changes?</a:t>
                      </a:r>
                    </a:p>
                    <a:p>
                      <a:pPr marL="342900" lvl="0" indent="-342900">
                        <a:lnSpc>
                          <a:spcPct val="130000"/>
                        </a:lnSpc>
                        <a:spcBef>
                          <a:spcPts val="0"/>
                        </a:spcBef>
                        <a:spcAft>
                          <a:spcPts val="600"/>
                        </a:spcAft>
                        <a:buFont typeface="Symbol" pitchFamily="2" charset="2"/>
                        <a:buChar char=""/>
                      </a:pPr>
                      <a:r>
                        <a:rPr lang="en-AU" sz="1600" dirty="0">
                          <a:effectLst/>
                        </a:rPr>
                        <a:t>Write these decisions onto the music</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27603864"/>
                  </a:ext>
                </a:extLst>
              </a:tr>
              <a:tr h="0">
                <a:tc>
                  <a:txBody>
                    <a:bodyPr/>
                    <a:lstStyle/>
                    <a:p>
                      <a:pPr>
                        <a:lnSpc>
                          <a:spcPct val="130000"/>
                        </a:lnSpc>
                        <a:spcBef>
                          <a:spcPts val="0"/>
                        </a:spcBef>
                        <a:spcAft>
                          <a:spcPts val="600"/>
                        </a:spcAft>
                        <a:buNone/>
                      </a:pPr>
                      <a:r>
                        <a:rPr lang="en-AU" sz="1600" dirty="0">
                          <a:effectLst/>
                        </a:rPr>
                        <a:t>Rehearse my interpretation of the piece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Include my stylistic and interpretation decisions that I have written on the music when rehearsing for the performance and refine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13825943"/>
                  </a:ext>
                </a:extLst>
              </a:tr>
              <a:tr h="0">
                <a:tc>
                  <a:txBody>
                    <a:bodyPr/>
                    <a:lstStyle/>
                    <a:p>
                      <a:pPr>
                        <a:lnSpc>
                          <a:spcPct val="130000"/>
                        </a:lnSpc>
                        <a:spcBef>
                          <a:spcPts val="0"/>
                        </a:spcBef>
                        <a:spcAft>
                          <a:spcPts val="600"/>
                        </a:spcAft>
                        <a:buNone/>
                      </a:pPr>
                      <a:r>
                        <a:rPr lang="en-AU" sz="1600" dirty="0">
                          <a:effectLst/>
                        </a:rPr>
                        <a:t>Identify what my personal connection is to the piece and how I have interpreted this piece for my performance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Why do I personally feel connected to this piece?</a:t>
                      </a:r>
                    </a:p>
                    <a:p>
                      <a:pPr marL="342900" lvl="0" indent="-342900">
                        <a:lnSpc>
                          <a:spcPct val="130000"/>
                        </a:lnSpc>
                        <a:spcBef>
                          <a:spcPts val="0"/>
                        </a:spcBef>
                        <a:spcAft>
                          <a:spcPts val="600"/>
                        </a:spcAft>
                        <a:buFont typeface="Symbol" pitchFamily="2" charset="2"/>
                        <a:buChar char=""/>
                      </a:pPr>
                      <a:r>
                        <a:rPr lang="en-AU" sz="1600" dirty="0">
                          <a:effectLst/>
                        </a:rPr>
                        <a:t>What changes have I made that makes my interpretation of the piece unique and more meaningful or connected for me?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6917977"/>
                  </a:ext>
                </a:extLst>
              </a:tr>
            </a:tbl>
          </a:graphicData>
        </a:graphic>
      </p:graphicFrame>
      <p:sp>
        <p:nvSpPr>
          <p:cNvPr id="2" name="Slide Number Placeholder 1">
            <a:extLst>
              <a:ext uri="{FF2B5EF4-FFF2-40B4-BE49-F238E27FC236}">
                <a16:creationId xmlns:a16="http://schemas.microsoft.com/office/drawing/2014/main" id="{FA3398F5-2C28-3D70-7B61-55D9C540385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110848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2698-086B-EC72-EBA5-2F0082305A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0115A0-E42B-C2A2-C33D-D63EDB22B47D}"/>
              </a:ext>
            </a:extLst>
          </p:cNvPr>
          <p:cNvSpPr>
            <a:spLocks noGrp="1"/>
          </p:cNvSpPr>
          <p:nvPr>
            <p:ph type="title"/>
          </p:nvPr>
        </p:nvSpPr>
        <p:spPr>
          <a:xfrm>
            <a:off x="360000" y="360000"/>
            <a:ext cx="11484000" cy="545601"/>
          </a:xfrm>
        </p:spPr>
        <p:txBody>
          <a:bodyPr/>
          <a:lstStyle/>
          <a:p>
            <a:r>
              <a:rPr lang="en-AU" dirty="0"/>
              <a:t>Activity 4.1 – Assessment preparation (2)</a:t>
            </a:r>
          </a:p>
        </p:txBody>
      </p:sp>
      <p:sp>
        <p:nvSpPr>
          <p:cNvPr id="2" name="Slide Number Placeholder 1">
            <a:extLst>
              <a:ext uri="{FF2B5EF4-FFF2-40B4-BE49-F238E27FC236}">
                <a16:creationId xmlns:a16="http://schemas.microsoft.com/office/drawing/2014/main" id="{980E7D26-7520-5898-1C3A-83AA6F4C08B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101</a:t>
            </a:fld>
            <a:endParaRPr lang="en-AU"/>
          </a:p>
        </p:txBody>
      </p:sp>
      <p:sp>
        <p:nvSpPr>
          <p:cNvPr id="4" name="Text Placeholder 3">
            <a:extLst>
              <a:ext uri="{FF2B5EF4-FFF2-40B4-BE49-F238E27FC236}">
                <a16:creationId xmlns:a16="http://schemas.microsoft.com/office/drawing/2014/main" id="{C3C6ED69-7CE8-0B1E-140C-D43E2925CC87}"/>
              </a:ext>
            </a:extLst>
          </p:cNvPr>
          <p:cNvSpPr>
            <a:spLocks noGrp="1"/>
          </p:cNvSpPr>
          <p:nvPr>
            <p:ph type="body" sz="quarter" idx="18"/>
          </p:nvPr>
        </p:nvSpPr>
        <p:spPr>
          <a:xfrm>
            <a:off x="360000" y="1008000"/>
            <a:ext cx="11484000" cy="310015"/>
          </a:xfrm>
        </p:spPr>
        <p:txBody>
          <a:bodyPr/>
          <a:lstStyle/>
          <a:p>
            <a:r>
              <a:rPr lang="en-AU" dirty="0"/>
              <a:t>More steps to success</a:t>
            </a:r>
          </a:p>
        </p:txBody>
      </p:sp>
      <p:graphicFrame>
        <p:nvGraphicFramePr>
          <p:cNvPr id="11" name="Table 10">
            <a:extLst>
              <a:ext uri="{FF2B5EF4-FFF2-40B4-BE49-F238E27FC236}">
                <a16:creationId xmlns:a16="http://schemas.microsoft.com/office/drawing/2014/main" id="{3B218117-4584-0543-9C35-0F7EFA4F58A4}"/>
              </a:ext>
            </a:extLst>
          </p:cNvPr>
          <p:cNvGraphicFramePr>
            <a:graphicFrameLocks noGrp="1"/>
          </p:cNvGraphicFramePr>
          <p:nvPr>
            <p:extLst>
              <p:ext uri="{D42A27DB-BD31-4B8C-83A1-F6EECF244321}">
                <p14:modId xmlns:p14="http://schemas.microsoft.com/office/powerpoint/2010/main" val="1111802106"/>
              </p:ext>
            </p:extLst>
          </p:nvPr>
        </p:nvGraphicFramePr>
        <p:xfrm>
          <a:off x="360362" y="1512460"/>
          <a:ext cx="11471276" cy="4350544"/>
        </p:xfrm>
        <a:graphic>
          <a:graphicData uri="http://schemas.openxmlformats.org/drawingml/2006/table">
            <a:tbl>
              <a:tblPr firstRow="1" bandRow="1">
                <a:tableStyleId>{5A111915-BE36-4E01-A7E5-04B1672EAD32}</a:tableStyleId>
              </a:tblPr>
              <a:tblGrid>
                <a:gridCol w="2894902">
                  <a:extLst>
                    <a:ext uri="{9D8B030D-6E8A-4147-A177-3AD203B41FA5}">
                      <a16:colId xmlns:a16="http://schemas.microsoft.com/office/drawing/2014/main" val="3591641041"/>
                    </a:ext>
                  </a:extLst>
                </a:gridCol>
                <a:gridCol w="8576374">
                  <a:extLst>
                    <a:ext uri="{9D8B030D-6E8A-4147-A177-3AD203B41FA5}">
                      <a16:colId xmlns:a16="http://schemas.microsoft.com/office/drawing/2014/main" val="358221229"/>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44659946"/>
                  </a:ext>
                </a:extLst>
              </a:tr>
              <a:tr h="0">
                <a:tc>
                  <a:txBody>
                    <a:bodyPr/>
                    <a:lstStyle/>
                    <a:p>
                      <a:pPr>
                        <a:lnSpc>
                          <a:spcPct val="130000"/>
                        </a:lnSpc>
                        <a:spcBef>
                          <a:spcPts val="0"/>
                        </a:spcBef>
                        <a:spcAft>
                          <a:spcPts val="600"/>
                        </a:spcAft>
                        <a:buNone/>
                      </a:pPr>
                      <a:r>
                        <a:rPr lang="en-AU" sz="1600" dirty="0">
                          <a:effectLst/>
                        </a:rPr>
                        <a:t>Write my introduction to my performance by Week 4</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Using all of the information I have gathered in the previous ‘Steps to success’, write the introduction part of the assessment task</a:t>
                      </a:r>
                    </a:p>
                    <a:p>
                      <a:pPr marL="342900" lvl="0" indent="-342900">
                        <a:lnSpc>
                          <a:spcPct val="130000"/>
                        </a:lnSpc>
                        <a:spcBef>
                          <a:spcPts val="0"/>
                        </a:spcBef>
                        <a:spcAft>
                          <a:spcPts val="600"/>
                        </a:spcAft>
                        <a:buFont typeface="Symbol" pitchFamily="2" charset="2"/>
                        <a:buChar char=""/>
                      </a:pPr>
                      <a:r>
                        <a:rPr lang="en-AU" sz="1600" dirty="0">
                          <a:effectLst/>
                        </a:rPr>
                        <a:t>Submit my introduction to the teacher in Week 4 to get feedback before I present it in Week 5</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729962811"/>
                  </a:ext>
                </a:extLst>
              </a:tr>
              <a:tr h="0">
                <a:tc>
                  <a:txBody>
                    <a:bodyPr/>
                    <a:lstStyle/>
                    <a:p>
                      <a:pPr>
                        <a:lnSpc>
                          <a:spcPct val="130000"/>
                        </a:lnSpc>
                        <a:spcBef>
                          <a:spcPts val="0"/>
                        </a:spcBef>
                        <a:spcAft>
                          <a:spcPts val="600"/>
                        </a:spcAft>
                        <a:buNone/>
                      </a:pPr>
                      <a:r>
                        <a:rPr lang="en-AU" sz="1600" dirty="0">
                          <a:effectLst/>
                        </a:rPr>
                        <a:t>Think about where I/my ensemble will position myself/ourselves in the room to perform </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As a soloist – Will I face the audience? Will I be standing or sitting?</a:t>
                      </a:r>
                    </a:p>
                    <a:p>
                      <a:pPr marL="342900" lvl="0" indent="-342900">
                        <a:lnSpc>
                          <a:spcPct val="130000"/>
                        </a:lnSpc>
                        <a:spcBef>
                          <a:spcPts val="0"/>
                        </a:spcBef>
                        <a:spcAft>
                          <a:spcPts val="600"/>
                        </a:spcAft>
                        <a:buFont typeface="Symbol" pitchFamily="2" charset="2"/>
                        <a:buChar char=""/>
                      </a:pPr>
                      <a:r>
                        <a:rPr lang="en-AU" sz="1600" dirty="0">
                          <a:effectLst/>
                        </a:rPr>
                        <a:t>As an ensemble member – Will I be standing or sitting? Do I have a good line of view with all the members of my ensemble? Can the audience see all members of my ensemble?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33923567"/>
                  </a:ext>
                </a:extLst>
              </a:tr>
              <a:tr h="0">
                <a:tc>
                  <a:txBody>
                    <a:bodyPr/>
                    <a:lstStyle/>
                    <a:p>
                      <a:pPr>
                        <a:lnSpc>
                          <a:spcPct val="130000"/>
                        </a:lnSpc>
                        <a:spcBef>
                          <a:spcPts val="0"/>
                        </a:spcBef>
                        <a:spcAft>
                          <a:spcPts val="600"/>
                        </a:spcAft>
                        <a:buNone/>
                      </a:pPr>
                      <a:r>
                        <a:rPr lang="en-AU" sz="1600" dirty="0">
                          <a:effectLst/>
                        </a:rPr>
                        <a:t>Get feedback on my performance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During Weeks 3 to 5, ask the teacher to listen to my performance and ask for feedback</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26139050"/>
                  </a:ext>
                </a:extLst>
              </a:tr>
              <a:tr h="0">
                <a:tc>
                  <a:txBody>
                    <a:bodyPr/>
                    <a:lstStyle/>
                    <a:p>
                      <a:pPr>
                        <a:lnSpc>
                          <a:spcPct val="130000"/>
                        </a:lnSpc>
                        <a:spcBef>
                          <a:spcPts val="0"/>
                        </a:spcBef>
                        <a:spcAft>
                          <a:spcPts val="600"/>
                        </a:spcAft>
                        <a:buNone/>
                      </a:pPr>
                      <a:r>
                        <a:rPr lang="en-AU" sz="1600" dirty="0">
                          <a:effectLst/>
                        </a:rPr>
                        <a:t>Present my introduction and performance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Know the due date in Week 5 as outlined by my teacher</a:t>
                      </a:r>
                    </a:p>
                    <a:p>
                      <a:pPr marL="342900" lvl="0" indent="-342900">
                        <a:lnSpc>
                          <a:spcPct val="130000"/>
                        </a:lnSpc>
                        <a:spcBef>
                          <a:spcPts val="0"/>
                        </a:spcBef>
                        <a:spcAft>
                          <a:spcPts val="600"/>
                        </a:spcAft>
                        <a:buFont typeface="Symbol" pitchFamily="2" charset="2"/>
                        <a:buChar char=""/>
                      </a:pPr>
                      <a:r>
                        <a:rPr lang="en-AU" sz="1600" dirty="0">
                          <a:effectLst/>
                        </a:rPr>
                        <a:t>Come prepared with my music and completed introduction on the due date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456071"/>
                  </a:ext>
                </a:extLst>
              </a:tr>
            </a:tbl>
          </a:graphicData>
        </a:graphic>
      </p:graphicFrame>
    </p:spTree>
    <p:extLst>
      <p:ext uri="{BB962C8B-B14F-4D97-AF65-F5344CB8AC3E}">
        <p14:creationId xmlns:p14="http://schemas.microsoft.com/office/powerpoint/2010/main" val="37422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01BC-9041-9A9A-56FD-A270F4200A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829C8E-BA08-2F13-283F-EF603BB1326C}"/>
              </a:ext>
            </a:extLst>
          </p:cNvPr>
          <p:cNvSpPr>
            <a:spLocks noGrp="1"/>
          </p:cNvSpPr>
          <p:nvPr>
            <p:ph type="title"/>
          </p:nvPr>
        </p:nvSpPr>
        <p:spPr>
          <a:xfrm>
            <a:off x="360000" y="360000"/>
            <a:ext cx="11484000" cy="545601"/>
          </a:xfrm>
        </p:spPr>
        <p:txBody>
          <a:bodyPr/>
          <a:lstStyle/>
          <a:p>
            <a:r>
              <a:rPr lang="en-AU" dirty="0"/>
              <a:t>Activity 4.2 – Assessment preparation (3)</a:t>
            </a:r>
          </a:p>
        </p:txBody>
      </p:sp>
      <p:sp>
        <p:nvSpPr>
          <p:cNvPr id="2" name="Slide Number Placeholder 1">
            <a:extLst>
              <a:ext uri="{FF2B5EF4-FFF2-40B4-BE49-F238E27FC236}">
                <a16:creationId xmlns:a16="http://schemas.microsoft.com/office/drawing/2014/main" id="{D04AEA37-EDA2-9287-6BE1-03FB2D02BE5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102</a:t>
            </a:fld>
            <a:endParaRPr lang="en-AU"/>
          </a:p>
        </p:txBody>
      </p:sp>
      <p:sp>
        <p:nvSpPr>
          <p:cNvPr id="7" name="Text Placeholder 6">
            <a:extLst>
              <a:ext uri="{FF2B5EF4-FFF2-40B4-BE49-F238E27FC236}">
                <a16:creationId xmlns:a16="http://schemas.microsoft.com/office/drawing/2014/main" id="{BF24FE16-F96F-5BE7-85E9-1ACD0F5FAFC6}"/>
              </a:ext>
            </a:extLst>
          </p:cNvPr>
          <p:cNvSpPr>
            <a:spLocks noGrp="1"/>
          </p:cNvSpPr>
          <p:nvPr>
            <p:ph type="body" sz="quarter" idx="18"/>
          </p:nvPr>
        </p:nvSpPr>
        <p:spPr>
          <a:xfrm>
            <a:off x="360000" y="1008000"/>
            <a:ext cx="11484000" cy="310015"/>
          </a:xfrm>
        </p:spPr>
        <p:txBody>
          <a:bodyPr/>
          <a:lstStyle/>
          <a:p>
            <a:r>
              <a:rPr lang="en-US" dirty="0"/>
              <a:t>Assessment rubric </a:t>
            </a:r>
          </a:p>
        </p:txBody>
      </p:sp>
      <p:graphicFrame>
        <p:nvGraphicFramePr>
          <p:cNvPr id="9" name="Table 8">
            <a:extLst>
              <a:ext uri="{FF2B5EF4-FFF2-40B4-BE49-F238E27FC236}">
                <a16:creationId xmlns:a16="http://schemas.microsoft.com/office/drawing/2014/main" id="{C6BFB277-306B-E9E4-0958-F27FFFC2F7BE}"/>
              </a:ext>
            </a:extLst>
          </p:cNvPr>
          <p:cNvGraphicFramePr>
            <a:graphicFrameLocks noGrp="1"/>
          </p:cNvGraphicFramePr>
          <p:nvPr>
            <p:extLst>
              <p:ext uri="{D42A27DB-BD31-4B8C-83A1-F6EECF244321}">
                <p14:modId xmlns:p14="http://schemas.microsoft.com/office/powerpoint/2010/main" val="1988436940"/>
              </p:ext>
            </p:extLst>
          </p:nvPr>
        </p:nvGraphicFramePr>
        <p:xfrm>
          <a:off x="360000" y="1536192"/>
          <a:ext cx="11484000" cy="3727296"/>
        </p:xfrm>
        <a:graphic>
          <a:graphicData uri="http://schemas.openxmlformats.org/drawingml/2006/table">
            <a:tbl>
              <a:tblPr firstRow="1" firstCol="1" bandRow="1">
                <a:tableStyleId>{5A111915-BE36-4E01-A7E5-04B1672EAD32}</a:tableStyleId>
              </a:tblPr>
              <a:tblGrid>
                <a:gridCol w="1914000">
                  <a:extLst>
                    <a:ext uri="{9D8B030D-6E8A-4147-A177-3AD203B41FA5}">
                      <a16:colId xmlns:a16="http://schemas.microsoft.com/office/drawing/2014/main" val="1844837840"/>
                    </a:ext>
                  </a:extLst>
                </a:gridCol>
                <a:gridCol w="1914000">
                  <a:extLst>
                    <a:ext uri="{9D8B030D-6E8A-4147-A177-3AD203B41FA5}">
                      <a16:colId xmlns:a16="http://schemas.microsoft.com/office/drawing/2014/main" val="2686109540"/>
                    </a:ext>
                  </a:extLst>
                </a:gridCol>
                <a:gridCol w="1914000">
                  <a:extLst>
                    <a:ext uri="{9D8B030D-6E8A-4147-A177-3AD203B41FA5}">
                      <a16:colId xmlns:a16="http://schemas.microsoft.com/office/drawing/2014/main" val="2395504344"/>
                    </a:ext>
                  </a:extLst>
                </a:gridCol>
                <a:gridCol w="1914000">
                  <a:extLst>
                    <a:ext uri="{9D8B030D-6E8A-4147-A177-3AD203B41FA5}">
                      <a16:colId xmlns:a16="http://schemas.microsoft.com/office/drawing/2014/main" val="4113502397"/>
                    </a:ext>
                  </a:extLst>
                </a:gridCol>
                <a:gridCol w="1914000">
                  <a:extLst>
                    <a:ext uri="{9D8B030D-6E8A-4147-A177-3AD203B41FA5}">
                      <a16:colId xmlns:a16="http://schemas.microsoft.com/office/drawing/2014/main" val="3440786936"/>
                    </a:ext>
                  </a:extLst>
                </a:gridCol>
                <a:gridCol w="1914000">
                  <a:extLst>
                    <a:ext uri="{9D8B030D-6E8A-4147-A177-3AD203B41FA5}">
                      <a16:colId xmlns:a16="http://schemas.microsoft.com/office/drawing/2014/main" val="2005448768"/>
                    </a:ext>
                  </a:extLst>
                </a:gridCol>
              </a:tblGrid>
              <a:tr h="347472">
                <a:tc>
                  <a:txBody>
                    <a:bodyPr/>
                    <a:lstStyle/>
                    <a:p>
                      <a:pPr>
                        <a:lnSpc>
                          <a:spcPct val="130000"/>
                        </a:lnSpc>
                        <a:spcBef>
                          <a:spcPts val="0"/>
                        </a:spcBef>
                        <a:spcAft>
                          <a:spcPts val="600"/>
                        </a:spcAft>
                        <a:buNone/>
                      </a:pPr>
                      <a:r>
                        <a:rPr lang="en-AU" sz="1800" dirty="0">
                          <a:effectLst/>
                          <a:latin typeface="+mn-lt"/>
                        </a:rPr>
                        <a:t>Outcomes</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A</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B</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C</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D</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E</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75813897"/>
                  </a:ext>
                </a:extLst>
              </a:tr>
              <a:tr h="1231906">
                <a:tc>
                  <a:txBody>
                    <a:bodyPr/>
                    <a:lstStyle/>
                    <a:p>
                      <a:pPr>
                        <a:lnSpc>
                          <a:spcPct val="120000"/>
                        </a:lnSpc>
                        <a:spcBef>
                          <a:spcPts val="0"/>
                        </a:spcBef>
                        <a:spcAft>
                          <a:spcPts val="600"/>
                        </a:spcAft>
                        <a:buNone/>
                      </a:pPr>
                      <a:r>
                        <a:rPr lang="en-AU" sz="1600" dirty="0">
                          <a:effectLst/>
                          <a:latin typeface="+mn-lt"/>
                        </a:rPr>
                        <a:t>MU5-PER-01 performs repertoire with stylistic awareness and musical expression</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outstanding delivery of stylistic features, interpretation and musical expression in my chosen Australian piece performance. </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a strong delivery of stylistic features and musical expression in my chosen Australian piece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a competent delivery of stylistic features and musical expression in my chosen Australian piece performance, with some inconsistencies.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some stylistic features and musical expression in my chosen Australian piece performance, with some loss of fluency and accuracy.</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perform my chosen Australian piece with limited awareness of style or musical expression. I perform with frequent hesitations.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47814969"/>
                  </a:ext>
                </a:extLst>
              </a:tr>
            </a:tbl>
          </a:graphicData>
        </a:graphic>
      </p:graphicFrame>
    </p:spTree>
    <p:extLst>
      <p:ext uri="{BB962C8B-B14F-4D97-AF65-F5344CB8AC3E}">
        <p14:creationId xmlns:p14="http://schemas.microsoft.com/office/powerpoint/2010/main" val="35413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CD80-29D5-9994-A5DE-DC75069AF8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4D0F54-3547-1C05-B753-C2DC29EEEB43}"/>
              </a:ext>
            </a:extLst>
          </p:cNvPr>
          <p:cNvSpPr>
            <a:spLocks noGrp="1"/>
          </p:cNvSpPr>
          <p:nvPr>
            <p:ph type="title"/>
          </p:nvPr>
        </p:nvSpPr>
        <p:spPr>
          <a:xfrm>
            <a:off x="360363" y="360363"/>
            <a:ext cx="11483975" cy="544512"/>
          </a:xfrm>
        </p:spPr>
        <p:txBody>
          <a:bodyPr/>
          <a:lstStyle/>
          <a:p>
            <a:r>
              <a:rPr lang="en-AU" dirty="0"/>
              <a:t>Activity 4.2 – Assessment preparation (4)</a:t>
            </a:r>
          </a:p>
        </p:txBody>
      </p:sp>
      <p:sp>
        <p:nvSpPr>
          <p:cNvPr id="2" name="Slide Number Placeholder 1">
            <a:extLst>
              <a:ext uri="{FF2B5EF4-FFF2-40B4-BE49-F238E27FC236}">
                <a16:creationId xmlns:a16="http://schemas.microsoft.com/office/drawing/2014/main" id="{B5E56BFA-A107-DB86-76EB-E339A2344A3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103</a:t>
            </a:fld>
            <a:endParaRPr lang="en-AU"/>
          </a:p>
        </p:txBody>
      </p:sp>
      <p:sp>
        <p:nvSpPr>
          <p:cNvPr id="7" name="Text Placeholder 6">
            <a:extLst>
              <a:ext uri="{FF2B5EF4-FFF2-40B4-BE49-F238E27FC236}">
                <a16:creationId xmlns:a16="http://schemas.microsoft.com/office/drawing/2014/main" id="{64B69C52-F1CC-594C-B5A8-D62C49789DCA}"/>
              </a:ext>
            </a:extLst>
          </p:cNvPr>
          <p:cNvSpPr>
            <a:spLocks noGrp="1"/>
          </p:cNvSpPr>
          <p:nvPr>
            <p:ph type="body" sz="quarter" idx="18"/>
          </p:nvPr>
        </p:nvSpPr>
        <p:spPr/>
        <p:txBody>
          <a:bodyPr/>
          <a:lstStyle/>
          <a:p>
            <a:r>
              <a:rPr lang="en-US" dirty="0"/>
              <a:t>Assessment rubric </a:t>
            </a:r>
          </a:p>
        </p:txBody>
      </p:sp>
      <p:graphicFrame>
        <p:nvGraphicFramePr>
          <p:cNvPr id="4" name="Table 3">
            <a:extLst>
              <a:ext uri="{FF2B5EF4-FFF2-40B4-BE49-F238E27FC236}">
                <a16:creationId xmlns:a16="http://schemas.microsoft.com/office/drawing/2014/main" id="{4D4A2F24-A970-249E-3532-FD573390F0A1}"/>
              </a:ext>
            </a:extLst>
          </p:cNvPr>
          <p:cNvGraphicFramePr>
            <a:graphicFrameLocks noGrp="1"/>
          </p:cNvGraphicFramePr>
          <p:nvPr>
            <p:extLst>
              <p:ext uri="{D42A27DB-BD31-4B8C-83A1-F6EECF244321}">
                <p14:modId xmlns:p14="http://schemas.microsoft.com/office/powerpoint/2010/main" val="535756953"/>
              </p:ext>
            </p:extLst>
          </p:nvPr>
        </p:nvGraphicFramePr>
        <p:xfrm>
          <a:off x="360000" y="1536192"/>
          <a:ext cx="11484000" cy="3727296"/>
        </p:xfrm>
        <a:graphic>
          <a:graphicData uri="http://schemas.openxmlformats.org/drawingml/2006/table">
            <a:tbl>
              <a:tblPr firstRow="1" firstCol="1" bandRow="1">
                <a:tableStyleId>{5A111915-BE36-4E01-A7E5-04B1672EAD32}</a:tableStyleId>
              </a:tblPr>
              <a:tblGrid>
                <a:gridCol w="1914000">
                  <a:extLst>
                    <a:ext uri="{9D8B030D-6E8A-4147-A177-3AD203B41FA5}">
                      <a16:colId xmlns:a16="http://schemas.microsoft.com/office/drawing/2014/main" val="1844837840"/>
                    </a:ext>
                  </a:extLst>
                </a:gridCol>
                <a:gridCol w="1914000">
                  <a:extLst>
                    <a:ext uri="{9D8B030D-6E8A-4147-A177-3AD203B41FA5}">
                      <a16:colId xmlns:a16="http://schemas.microsoft.com/office/drawing/2014/main" val="2686109540"/>
                    </a:ext>
                  </a:extLst>
                </a:gridCol>
                <a:gridCol w="1914000">
                  <a:extLst>
                    <a:ext uri="{9D8B030D-6E8A-4147-A177-3AD203B41FA5}">
                      <a16:colId xmlns:a16="http://schemas.microsoft.com/office/drawing/2014/main" val="2395504344"/>
                    </a:ext>
                  </a:extLst>
                </a:gridCol>
                <a:gridCol w="1914000">
                  <a:extLst>
                    <a:ext uri="{9D8B030D-6E8A-4147-A177-3AD203B41FA5}">
                      <a16:colId xmlns:a16="http://schemas.microsoft.com/office/drawing/2014/main" val="4113502397"/>
                    </a:ext>
                  </a:extLst>
                </a:gridCol>
                <a:gridCol w="1914000">
                  <a:extLst>
                    <a:ext uri="{9D8B030D-6E8A-4147-A177-3AD203B41FA5}">
                      <a16:colId xmlns:a16="http://schemas.microsoft.com/office/drawing/2014/main" val="3440786936"/>
                    </a:ext>
                  </a:extLst>
                </a:gridCol>
                <a:gridCol w="1914000">
                  <a:extLst>
                    <a:ext uri="{9D8B030D-6E8A-4147-A177-3AD203B41FA5}">
                      <a16:colId xmlns:a16="http://schemas.microsoft.com/office/drawing/2014/main" val="2005448768"/>
                    </a:ext>
                  </a:extLst>
                </a:gridCol>
              </a:tblGrid>
              <a:tr h="347472">
                <a:tc>
                  <a:txBody>
                    <a:bodyPr/>
                    <a:lstStyle/>
                    <a:p>
                      <a:pPr>
                        <a:lnSpc>
                          <a:spcPct val="130000"/>
                        </a:lnSpc>
                        <a:spcBef>
                          <a:spcPts val="0"/>
                        </a:spcBef>
                        <a:spcAft>
                          <a:spcPts val="600"/>
                        </a:spcAft>
                        <a:buNone/>
                      </a:pPr>
                      <a:r>
                        <a:rPr lang="en-AU" sz="1800" dirty="0">
                          <a:effectLst/>
                          <a:latin typeface="+mn-lt"/>
                        </a:rPr>
                        <a:t>Outcomes</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A</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B</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C</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D</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E</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75813897"/>
                  </a:ext>
                </a:extLst>
              </a:tr>
              <a:tr h="1391862">
                <a:tc>
                  <a:txBody>
                    <a:bodyPr/>
                    <a:lstStyle/>
                    <a:p>
                      <a:pPr>
                        <a:lnSpc>
                          <a:spcPct val="120000"/>
                        </a:lnSpc>
                        <a:spcBef>
                          <a:spcPts val="0"/>
                        </a:spcBef>
                        <a:spcAft>
                          <a:spcPts val="600"/>
                        </a:spcAft>
                        <a:buNone/>
                      </a:pPr>
                      <a:r>
                        <a:rPr lang="en-AU" sz="1600" dirty="0">
                          <a:effectLst/>
                          <a:latin typeface="+mn-lt"/>
                        </a:rPr>
                        <a:t>MU5-PER-02 manipulates and combines the elements of music in performance to communicate musical ideas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highly effective musical decisions when combining and manipulating the elements of music to successfully communicate my own personal interpretation in the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effective musical decisions when combining and manipulating the elements of music to communicate my personal interpretation in the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musical decisions when combining and manipulating the elements of music to communicate a personal interpretation for the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musical decisions when combining and/or manipulating some of the elements of music to communicate a developing interpretation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attempt to make some musical decisions about using the elements of music in performance when considering an interpretation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7832875"/>
                  </a:ext>
                </a:extLst>
              </a:tr>
            </a:tbl>
          </a:graphicData>
        </a:graphic>
      </p:graphicFrame>
    </p:spTree>
    <p:extLst>
      <p:ext uri="{BB962C8B-B14F-4D97-AF65-F5344CB8AC3E}">
        <p14:creationId xmlns:p14="http://schemas.microsoft.com/office/powerpoint/2010/main" val="244977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06E2C-AC24-B939-E568-50216CE5DB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B2FBE6-3710-9805-2458-CD29363290B2}"/>
              </a:ext>
            </a:extLst>
          </p:cNvPr>
          <p:cNvSpPr>
            <a:spLocks noGrp="1"/>
          </p:cNvSpPr>
          <p:nvPr>
            <p:ph type="title"/>
          </p:nvPr>
        </p:nvSpPr>
        <p:spPr>
          <a:xfrm>
            <a:off x="360363" y="360363"/>
            <a:ext cx="11483975" cy="544512"/>
          </a:xfrm>
        </p:spPr>
        <p:txBody>
          <a:bodyPr/>
          <a:lstStyle/>
          <a:p>
            <a:r>
              <a:rPr lang="en-AU" dirty="0"/>
              <a:t>Activity 4.2 – Assessment preparation (5)</a:t>
            </a:r>
          </a:p>
        </p:txBody>
      </p:sp>
      <p:sp>
        <p:nvSpPr>
          <p:cNvPr id="2" name="Slide Number Placeholder 1">
            <a:extLst>
              <a:ext uri="{FF2B5EF4-FFF2-40B4-BE49-F238E27FC236}">
                <a16:creationId xmlns:a16="http://schemas.microsoft.com/office/drawing/2014/main" id="{64DF48B3-2439-6CBE-7A1D-E8789F70BFC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104</a:t>
            </a:fld>
            <a:endParaRPr lang="en-AU"/>
          </a:p>
        </p:txBody>
      </p:sp>
      <p:sp>
        <p:nvSpPr>
          <p:cNvPr id="7" name="Text Placeholder 6">
            <a:extLst>
              <a:ext uri="{FF2B5EF4-FFF2-40B4-BE49-F238E27FC236}">
                <a16:creationId xmlns:a16="http://schemas.microsoft.com/office/drawing/2014/main" id="{3137A30B-8164-1537-83F3-C4BBA9E090A9}"/>
              </a:ext>
            </a:extLst>
          </p:cNvPr>
          <p:cNvSpPr>
            <a:spLocks noGrp="1"/>
          </p:cNvSpPr>
          <p:nvPr>
            <p:ph type="body" sz="quarter" idx="18"/>
          </p:nvPr>
        </p:nvSpPr>
        <p:spPr/>
        <p:txBody>
          <a:bodyPr/>
          <a:lstStyle/>
          <a:p>
            <a:r>
              <a:rPr lang="en-US" dirty="0"/>
              <a:t>Assessment rubric </a:t>
            </a:r>
          </a:p>
        </p:txBody>
      </p:sp>
      <p:graphicFrame>
        <p:nvGraphicFramePr>
          <p:cNvPr id="4" name="Table 3">
            <a:extLst>
              <a:ext uri="{FF2B5EF4-FFF2-40B4-BE49-F238E27FC236}">
                <a16:creationId xmlns:a16="http://schemas.microsoft.com/office/drawing/2014/main" id="{756EA601-C02E-9018-4B72-EB79D2531C57}"/>
              </a:ext>
            </a:extLst>
          </p:cNvPr>
          <p:cNvGraphicFramePr>
            <a:graphicFrameLocks noGrp="1"/>
          </p:cNvGraphicFramePr>
          <p:nvPr>
            <p:extLst>
              <p:ext uri="{D42A27DB-BD31-4B8C-83A1-F6EECF244321}">
                <p14:modId xmlns:p14="http://schemas.microsoft.com/office/powerpoint/2010/main" val="890443662"/>
              </p:ext>
            </p:extLst>
          </p:nvPr>
        </p:nvGraphicFramePr>
        <p:xfrm>
          <a:off x="360000" y="1536192"/>
          <a:ext cx="11484000" cy="3727296"/>
        </p:xfrm>
        <a:graphic>
          <a:graphicData uri="http://schemas.openxmlformats.org/drawingml/2006/table">
            <a:tbl>
              <a:tblPr firstRow="1" firstCol="1" bandRow="1">
                <a:tableStyleId>{5A111915-BE36-4E01-A7E5-04B1672EAD32}</a:tableStyleId>
              </a:tblPr>
              <a:tblGrid>
                <a:gridCol w="1914000">
                  <a:extLst>
                    <a:ext uri="{9D8B030D-6E8A-4147-A177-3AD203B41FA5}">
                      <a16:colId xmlns:a16="http://schemas.microsoft.com/office/drawing/2014/main" val="1844837840"/>
                    </a:ext>
                  </a:extLst>
                </a:gridCol>
                <a:gridCol w="1914000">
                  <a:extLst>
                    <a:ext uri="{9D8B030D-6E8A-4147-A177-3AD203B41FA5}">
                      <a16:colId xmlns:a16="http://schemas.microsoft.com/office/drawing/2014/main" val="2686109540"/>
                    </a:ext>
                  </a:extLst>
                </a:gridCol>
                <a:gridCol w="1914000">
                  <a:extLst>
                    <a:ext uri="{9D8B030D-6E8A-4147-A177-3AD203B41FA5}">
                      <a16:colId xmlns:a16="http://schemas.microsoft.com/office/drawing/2014/main" val="2395504344"/>
                    </a:ext>
                  </a:extLst>
                </a:gridCol>
                <a:gridCol w="1914000">
                  <a:extLst>
                    <a:ext uri="{9D8B030D-6E8A-4147-A177-3AD203B41FA5}">
                      <a16:colId xmlns:a16="http://schemas.microsoft.com/office/drawing/2014/main" val="4113502397"/>
                    </a:ext>
                  </a:extLst>
                </a:gridCol>
                <a:gridCol w="1914000">
                  <a:extLst>
                    <a:ext uri="{9D8B030D-6E8A-4147-A177-3AD203B41FA5}">
                      <a16:colId xmlns:a16="http://schemas.microsoft.com/office/drawing/2014/main" val="3440786936"/>
                    </a:ext>
                  </a:extLst>
                </a:gridCol>
                <a:gridCol w="1914000">
                  <a:extLst>
                    <a:ext uri="{9D8B030D-6E8A-4147-A177-3AD203B41FA5}">
                      <a16:colId xmlns:a16="http://schemas.microsoft.com/office/drawing/2014/main" val="2005448768"/>
                    </a:ext>
                  </a:extLst>
                </a:gridCol>
              </a:tblGrid>
              <a:tr h="347472">
                <a:tc>
                  <a:txBody>
                    <a:bodyPr/>
                    <a:lstStyle/>
                    <a:p>
                      <a:pPr>
                        <a:lnSpc>
                          <a:spcPct val="130000"/>
                        </a:lnSpc>
                        <a:spcBef>
                          <a:spcPts val="0"/>
                        </a:spcBef>
                        <a:spcAft>
                          <a:spcPts val="600"/>
                        </a:spcAft>
                        <a:buNone/>
                      </a:pPr>
                      <a:r>
                        <a:rPr lang="en-AU" sz="1800" dirty="0">
                          <a:effectLst/>
                          <a:latin typeface="+mn-lt"/>
                        </a:rPr>
                        <a:t>Outcomes</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A</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B</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C</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D</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E</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75813897"/>
                  </a:ext>
                </a:extLst>
              </a:tr>
              <a:tr h="3033659">
                <a:tc>
                  <a:txBody>
                    <a:bodyPr/>
                    <a:lstStyle/>
                    <a:p>
                      <a:pPr>
                        <a:lnSpc>
                          <a:spcPct val="120000"/>
                        </a:lnSpc>
                        <a:spcBef>
                          <a:spcPts val="0"/>
                        </a:spcBef>
                        <a:spcAft>
                          <a:spcPts val="600"/>
                        </a:spcAft>
                        <a:buNone/>
                      </a:pPr>
                      <a:r>
                        <a:rPr lang="en-AU" sz="1600" dirty="0">
                          <a:effectLst/>
                          <a:latin typeface="+mn-lt"/>
                        </a:rPr>
                        <a:t>MU5-LIS-01 uses listening skills to analyse music in relation to stylistic, cultural, historical and social contexts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 detailed and perceptive introduction that makes strong links between my performance and the stylistic, cultural, historical and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 detailed introduction that clearly links my performance to the stylistic, cultural, historical and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an introduction that makes links between my performance and the stylistic, cultural, historical and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an introduction that identifies the stylistic, cultural, historical and/or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an introduction that attempts to broadly identify the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31017952"/>
                  </a:ext>
                </a:extLst>
              </a:tr>
            </a:tbl>
          </a:graphicData>
        </a:graphic>
      </p:graphicFrame>
    </p:spTree>
    <p:extLst>
      <p:ext uri="{BB962C8B-B14F-4D97-AF65-F5344CB8AC3E}">
        <p14:creationId xmlns:p14="http://schemas.microsoft.com/office/powerpoint/2010/main" val="245532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AA95304F-E15B-0369-1FB9-F89F07211D3A}"/>
              </a:ext>
            </a:extLst>
          </p:cNvPr>
          <p:cNvSpPr>
            <a:spLocks noGrp="1"/>
          </p:cNvSpPr>
          <p:nvPr>
            <p:ph type="title"/>
          </p:nvPr>
        </p:nvSpPr>
        <p:spPr>
          <a:xfrm>
            <a:off x="360000" y="360000"/>
            <a:ext cx="11484000" cy="545601"/>
          </a:xfrm>
        </p:spPr>
        <p:txBody>
          <a:bodyPr anchor="t">
            <a:normAutofit/>
          </a:bodyPr>
          <a:lstStyle/>
          <a:p>
            <a:r>
              <a:rPr lang="en-AU" dirty="0"/>
              <a:t>Activity 4.1 – 4.4 Assessment preparation (1)</a:t>
            </a:r>
          </a:p>
        </p:txBody>
      </p:sp>
      <p:sp>
        <p:nvSpPr>
          <p:cNvPr id="14" name="Rounded Rectangle 13">
            <a:extLst>
              <a:ext uri="{FF2B5EF4-FFF2-40B4-BE49-F238E27FC236}">
                <a16:creationId xmlns:a16="http://schemas.microsoft.com/office/drawing/2014/main" id="{67EE7E23-7988-EFAD-1018-13F7681069E8}"/>
              </a:ext>
            </a:extLst>
          </p:cNvPr>
          <p:cNvSpPr/>
          <p:nvPr/>
        </p:nvSpPr>
        <p:spPr>
          <a:xfrm>
            <a:off x="360000" y="1101289"/>
            <a:ext cx="11240400" cy="86666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a:rPr>
              <a:t>Protocols and responsibilities for working safely and respectfully with others</a:t>
            </a:r>
            <a:endParaRPr lang="en-US" dirty="0">
              <a:solidFill>
                <a:schemeClr val="bg1"/>
              </a:solidFill>
            </a:endParaRPr>
          </a:p>
        </p:txBody>
      </p:sp>
      <p:grpSp>
        <p:nvGrpSpPr>
          <p:cNvPr id="21" name="Group 20" descr="A flow chart showing arrows moving from box to box that contain text">
            <a:extLst>
              <a:ext uri="{FF2B5EF4-FFF2-40B4-BE49-F238E27FC236}">
                <a16:creationId xmlns:a16="http://schemas.microsoft.com/office/drawing/2014/main" id="{ED90824D-864A-07B7-1D51-3DBE5CBDCEE6}"/>
              </a:ext>
            </a:extLst>
          </p:cNvPr>
          <p:cNvGrpSpPr/>
          <p:nvPr/>
        </p:nvGrpSpPr>
        <p:grpSpPr>
          <a:xfrm>
            <a:off x="360000" y="2195582"/>
            <a:ext cx="11240400" cy="4121118"/>
            <a:chOff x="360000" y="2195582"/>
            <a:chExt cx="11240400" cy="4121118"/>
          </a:xfrm>
        </p:grpSpPr>
        <p:sp>
          <p:nvSpPr>
            <p:cNvPr id="4" name="Rounded Rectangle 3">
              <a:extLst>
                <a:ext uri="{FF2B5EF4-FFF2-40B4-BE49-F238E27FC236}">
                  <a16:creationId xmlns:a16="http://schemas.microsoft.com/office/drawing/2014/main" id="{09FBC242-2790-4D26-09A7-EE731BB7555D}"/>
                </a:ext>
              </a:extLst>
            </p:cNvPr>
            <p:cNvSpPr/>
            <p:nvPr/>
          </p:nvSpPr>
          <p:spPr>
            <a:xfrm>
              <a:off x="360000"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Show respect for your classmates, your teacher and the music classroom equipment.</a:t>
              </a:r>
              <a:endParaRPr lang="en-US" sz="1700" kern="1200" dirty="0"/>
            </a:p>
          </p:txBody>
        </p:sp>
        <p:sp>
          <p:nvSpPr>
            <p:cNvPr id="3" name="Freeform 2" descr="arrow pointing towards second text box">
              <a:extLst>
                <a:ext uri="{FF2B5EF4-FFF2-40B4-BE49-F238E27FC236}">
                  <a16:creationId xmlns:a16="http://schemas.microsoft.com/office/drawing/2014/main" id="{EFF5461E-8815-B77E-0A71-D63A6DAEE3C2}"/>
                </a:ext>
              </a:extLst>
            </p:cNvPr>
            <p:cNvSpPr/>
            <p:nvPr/>
          </p:nvSpPr>
          <p:spPr>
            <a:xfrm>
              <a:off x="3624388" y="3014432"/>
              <a:ext cx="7227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6" name="Rounded Rectangle 5">
              <a:extLst>
                <a:ext uri="{FF2B5EF4-FFF2-40B4-BE49-F238E27FC236}">
                  <a16:creationId xmlns:a16="http://schemas.microsoft.com/office/drawing/2014/main" id="{2D4B1D1A-A760-D5CB-7721-5DBD917E4109}"/>
                </a:ext>
              </a:extLst>
            </p:cNvPr>
            <p:cNvSpPr/>
            <p:nvPr/>
          </p:nvSpPr>
          <p:spPr>
            <a:xfrm>
              <a:off x="4347106" y="2195582"/>
              <a:ext cx="3266188" cy="1729140"/>
            </a:xfrm>
            <a:prstGeom prst="roundRect">
              <a:avLst/>
            </a:prstGeom>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120000"/>
                </a:lnSpc>
                <a:spcBef>
                  <a:spcPts val="0"/>
                </a:spcBef>
                <a:spcAft>
                  <a:spcPts val="600"/>
                </a:spcAft>
                <a:buNone/>
              </a:pPr>
              <a:r>
                <a:rPr lang="en-AU" sz="1700" b="0" kern="1200" dirty="0"/>
                <a:t>Return instruments and equipment (including leads, adaptors, pedals) to the right place.</a:t>
              </a:r>
              <a:endParaRPr lang="en-US" sz="1700" kern="1200" dirty="0"/>
            </a:p>
          </p:txBody>
        </p:sp>
        <p:sp>
          <p:nvSpPr>
            <p:cNvPr id="5" name="Freeform 4" descr="arrow pointing towards third text box">
              <a:extLst>
                <a:ext uri="{FF2B5EF4-FFF2-40B4-BE49-F238E27FC236}">
                  <a16:creationId xmlns:a16="http://schemas.microsoft.com/office/drawing/2014/main" id="{60F0DA8E-1DA6-938E-B687-FC1EC9DDE0EA}"/>
                </a:ext>
              </a:extLst>
            </p:cNvPr>
            <p:cNvSpPr/>
            <p:nvPr/>
          </p:nvSpPr>
          <p:spPr>
            <a:xfrm>
              <a:off x="7613294" y="3014432"/>
              <a:ext cx="7209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8" name="Rounded Rectangle 7">
              <a:extLst>
                <a:ext uri="{FF2B5EF4-FFF2-40B4-BE49-F238E27FC236}">
                  <a16:creationId xmlns:a16="http://schemas.microsoft.com/office/drawing/2014/main" id="{F08BF102-95D0-129F-00EB-EE5CBE64304A}"/>
                </a:ext>
              </a:extLst>
            </p:cNvPr>
            <p:cNvSpPr/>
            <p:nvPr/>
          </p:nvSpPr>
          <p:spPr>
            <a:xfrm>
              <a:off x="8334212"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Take care when using instruments to avoid accidents and damage. Report any damage immediately to your teacher.</a:t>
              </a:r>
              <a:endParaRPr lang="en-US" sz="1700" kern="1200" dirty="0"/>
            </a:p>
          </p:txBody>
        </p:sp>
        <p:sp>
          <p:nvSpPr>
            <p:cNvPr id="7" name="Freeform 6" descr="arrow pointing towards fourth text box">
              <a:extLst>
                <a:ext uri="{FF2B5EF4-FFF2-40B4-BE49-F238E27FC236}">
                  <a16:creationId xmlns:a16="http://schemas.microsoft.com/office/drawing/2014/main" id="{CC299E89-4C31-3C28-805D-2DDA15D18640}"/>
                </a:ext>
              </a:extLst>
            </p:cNvPr>
            <p:cNvSpPr/>
            <p:nvPr/>
          </p:nvSpPr>
          <p:spPr>
            <a:xfrm>
              <a:off x="2185238" y="3922922"/>
              <a:ext cx="7089475" cy="632237"/>
            </a:xfrm>
            <a:custGeom>
              <a:avLst/>
              <a:gdLst>
                <a:gd name="connsiteX0" fmla="*/ 7089475 w 7089475"/>
                <a:gd name="connsiteY0" fmla="*/ 0 h 632237"/>
                <a:gd name="connsiteX1" fmla="*/ 7089475 w 7089475"/>
                <a:gd name="connsiteY1" fmla="*/ 333218 h 632237"/>
                <a:gd name="connsiteX2" fmla="*/ 0 w 7089475"/>
                <a:gd name="connsiteY2" fmla="*/ 333218 h 632237"/>
                <a:gd name="connsiteX3" fmla="*/ 0 w 7089475"/>
                <a:gd name="connsiteY3" fmla="*/ 632237 h 632237"/>
              </a:gdLst>
              <a:ahLst/>
              <a:cxnLst>
                <a:cxn ang="0">
                  <a:pos x="connsiteX0" y="connsiteY0"/>
                </a:cxn>
                <a:cxn ang="0">
                  <a:pos x="connsiteX1" y="connsiteY1"/>
                </a:cxn>
                <a:cxn ang="0">
                  <a:pos x="connsiteX2" y="connsiteY2"/>
                </a:cxn>
                <a:cxn ang="0">
                  <a:pos x="connsiteX3" y="connsiteY3"/>
                </a:cxn>
              </a:cxnLst>
              <a:rect l="l" t="t" r="r" b="b"/>
              <a:pathLst>
                <a:path w="7089475" h="632237">
                  <a:moveTo>
                    <a:pt x="7089475" y="0"/>
                  </a:moveTo>
                  <a:lnTo>
                    <a:pt x="7089475" y="333218"/>
                  </a:lnTo>
                  <a:lnTo>
                    <a:pt x="0" y="333218"/>
                  </a:lnTo>
                  <a:lnTo>
                    <a:pt x="0" y="632237"/>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79428" tIns="312805" rIns="3379428" bIns="312804"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15" name="Rounded Rectangle 14">
              <a:extLst>
                <a:ext uri="{FF2B5EF4-FFF2-40B4-BE49-F238E27FC236}">
                  <a16:creationId xmlns:a16="http://schemas.microsoft.com/office/drawing/2014/main" id="{03E66179-0409-238B-F556-F4AEA2BAAC34}"/>
                </a:ext>
              </a:extLst>
            </p:cNvPr>
            <p:cNvSpPr/>
            <p:nvPr/>
          </p:nvSpPr>
          <p:spPr>
            <a:xfrm>
              <a:off x="360000"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Consider safe volume levels when rehearsing and think about others around you.</a:t>
              </a:r>
              <a:endParaRPr lang="en-US" sz="1700" kern="1200" dirty="0"/>
            </a:p>
          </p:txBody>
        </p:sp>
        <p:sp>
          <p:nvSpPr>
            <p:cNvPr id="9" name="Freeform 8" descr="arrow pointing towards fifth text box">
              <a:extLst>
                <a:ext uri="{FF2B5EF4-FFF2-40B4-BE49-F238E27FC236}">
                  <a16:creationId xmlns:a16="http://schemas.microsoft.com/office/drawing/2014/main" id="{72A40FB0-D7A9-3E4B-D1BD-6CA6A5B5D9FC}"/>
                </a:ext>
              </a:extLst>
            </p:cNvPr>
            <p:cNvSpPr/>
            <p:nvPr/>
          </p:nvSpPr>
          <p:spPr>
            <a:xfrm>
              <a:off x="3624388"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17" name="Rounded Rectangle 16">
              <a:extLst>
                <a:ext uri="{FF2B5EF4-FFF2-40B4-BE49-F238E27FC236}">
                  <a16:creationId xmlns:a16="http://schemas.microsoft.com/office/drawing/2014/main" id="{F0356C5D-40F4-CA1A-343E-C7B8AD19D4F9}"/>
                </a:ext>
              </a:extLst>
            </p:cNvPr>
            <p:cNvSpPr/>
            <p:nvPr/>
          </p:nvSpPr>
          <p:spPr>
            <a:xfrm>
              <a:off x="4347106"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Always do a warm-up and/or technical work before rehearsing a performance piece.</a:t>
              </a:r>
              <a:endParaRPr lang="en-US" sz="1700" kern="1200" dirty="0"/>
            </a:p>
          </p:txBody>
        </p:sp>
        <p:sp>
          <p:nvSpPr>
            <p:cNvPr id="16" name="Freeform 15" descr="arrow pointing towards sixth text box">
              <a:extLst>
                <a:ext uri="{FF2B5EF4-FFF2-40B4-BE49-F238E27FC236}">
                  <a16:creationId xmlns:a16="http://schemas.microsoft.com/office/drawing/2014/main" id="{38FF00F1-E534-02F2-1D8B-E6CA10DE456D}"/>
                </a:ext>
              </a:extLst>
            </p:cNvPr>
            <p:cNvSpPr/>
            <p:nvPr/>
          </p:nvSpPr>
          <p:spPr>
            <a:xfrm>
              <a:off x="7611494"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18" name="Rounded Rectangle 17">
              <a:extLst>
                <a:ext uri="{FF2B5EF4-FFF2-40B4-BE49-F238E27FC236}">
                  <a16:creationId xmlns:a16="http://schemas.microsoft.com/office/drawing/2014/main" id="{EAF64164-C529-1A40-A052-001E0C966931}"/>
                </a:ext>
              </a:extLst>
            </p:cNvPr>
            <p:cNvSpPr/>
            <p:nvPr/>
          </p:nvSpPr>
          <p:spPr>
            <a:xfrm>
              <a:off x="8334212"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a:t>Position your music and/or ensemble members to ensure correct posture both in rehearsal and performance. </a:t>
              </a:r>
              <a:endParaRPr lang="en-US" sz="1700" kern="1200"/>
            </a:p>
          </p:txBody>
        </p:sp>
      </p:grpSp>
      <p:sp>
        <p:nvSpPr>
          <p:cNvPr id="22" name="Slide Number Placeholder 2">
            <a:extLst>
              <a:ext uri="{FF2B5EF4-FFF2-40B4-BE49-F238E27FC236}">
                <a16:creationId xmlns:a16="http://schemas.microsoft.com/office/drawing/2014/main" id="{0D7D3257-6BFE-100F-50AF-6CC466B389D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lIns="0" tIns="0" rIns="0" b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105</a:t>
            </a:fld>
            <a:endParaRPr lang="en-AU" sz="1200" dirty="0"/>
          </a:p>
        </p:txBody>
      </p:sp>
    </p:spTree>
    <p:extLst>
      <p:ext uri="{BB962C8B-B14F-4D97-AF65-F5344CB8AC3E}">
        <p14:creationId xmlns:p14="http://schemas.microsoft.com/office/powerpoint/2010/main" val="35015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974C324D-E6E2-EF7E-0A06-807F0629090A}"/>
            </a:ext>
          </a:extLst>
        </p:cNvPr>
        <p:cNvGrpSpPr/>
        <p:nvPr/>
      </p:nvGrpSpPr>
      <p:grpSpPr>
        <a:xfrm>
          <a:off x="0" y="0"/>
          <a:ext cx="0" cy="0"/>
          <a:chOff x="0" y="0"/>
          <a:chExt cx="0" cy="0"/>
        </a:xfrm>
      </p:grpSpPr>
      <p:sp>
        <p:nvSpPr>
          <p:cNvPr id="13" name="Title 5">
            <a:extLst>
              <a:ext uri="{FF2B5EF4-FFF2-40B4-BE49-F238E27FC236}">
                <a16:creationId xmlns:a16="http://schemas.microsoft.com/office/drawing/2014/main" id="{2079F185-B14C-523B-3AF7-A4FA954BC664}"/>
              </a:ext>
            </a:extLst>
          </p:cNvPr>
          <p:cNvSpPr>
            <a:spLocks noGrp="1"/>
          </p:cNvSpPr>
          <p:nvPr>
            <p:ph type="title"/>
          </p:nvPr>
        </p:nvSpPr>
        <p:spPr>
          <a:xfrm>
            <a:off x="360000" y="360001"/>
            <a:ext cx="10080000" cy="521412"/>
          </a:xfrm>
        </p:spPr>
        <p:txBody>
          <a:bodyPr anchor="t">
            <a:normAutofit/>
          </a:bodyPr>
          <a:lstStyle/>
          <a:p>
            <a:r>
              <a:rPr lang="en-AU"/>
              <a:t>Activity 4.1 – 4.4 Assessment preparation (2)</a:t>
            </a:r>
          </a:p>
        </p:txBody>
      </p:sp>
      <p:sp>
        <p:nvSpPr>
          <p:cNvPr id="15" name="Rounded Rectangle 14">
            <a:extLst>
              <a:ext uri="{FF2B5EF4-FFF2-40B4-BE49-F238E27FC236}">
                <a16:creationId xmlns:a16="http://schemas.microsoft.com/office/drawing/2014/main" id="{68F16B90-1FA1-4BEA-5839-D06A2309A34B}"/>
              </a:ext>
            </a:extLst>
          </p:cNvPr>
          <p:cNvSpPr/>
          <p:nvPr/>
        </p:nvSpPr>
        <p:spPr>
          <a:xfrm>
            <a:off x="360000" y="1101289"/>
            <a:ext cx="11240400" cy="86666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a:rPr>
              <a:t>Protocols and responsibilities for working safely and respectfully with others</a:t>
            </a:r>
            <a:endParaRPr lang="en-US" dirty="0">
              <a:solidFill>
                <a:schemeClr val="bg1"/>
              </a:solidFill>
            </a:endParaRPr>
          </a:p>
        </p:txBody>
      </p:sp>
      <p:grpSp>
        <p:nvGrpSpPr>
          <p:cNvPr id="31" name="Group 30" descr="A flow chart showing arrows moving from box to box that contain text">
            <a:extLst>
              <a:ext uri="{FF2B5EF4-FFF2-40B4-BE49-F238E27FC236}">
                <a16:creationId xmlns:a16="http://schemas.microsoft.com/office/drawing/2014/main" id="{B409EA27-7779-0501-0F5A-1527BB7BFB62}"/>
              </a:ext>
            </a:extLst>
          </p:cNvPr>
          <p:cNvGrpSpPr/>
          <p:nvPr/>
        </p:nvGrpSpPr>
        <p:grpSpPr>
          <a:xfrm>
            <a:off x="360000" y="2195582"/>
            <a:ext cx="11240400" cy="4121118"/>
            <a:chOff x="360000" y="2195582"/>
            <a:chExt cx="11240400" cy="4121118"/>
          </a:xfrm>
        </p:grpSpPr>
        <p:sp>
          <p:nvSpPr>
            <p:cNvPr id="20" name="Rounded Rectangle 19">
              <a:extLst>
                <a:ext uri="{FF2B5EF4-FFF2-40B4-BE49-F238E27FC236}">
                  <a16:creationId xmlns:a16="http://schemas.microsoft.com/office/drawing/2014/main" id="{394903E8-695A-F8B5-7E37-1A8CB552FDDD}"/>
                </a:ext>
              </a:extLst>
            </p:cNvPr>
            <p:cNvSpPr/>
            <p:nvPr/>
          </p:nvSpPr>
          <p:spPr>
            <a:xfrm>
              <a:off x="360000"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AU" sz="1700" dirty="0"/>
                <a:t>Cover any trip hazards, including cords.</a:t>
              </a:r>
              <a:endParaRPr lang="en-US" sz="1700" dirty="0"/>
            </a:p>
          </p:txBody>
        </p:sp>
        <p:sp>
          <p:nvSpPr>
            <p:cNvPr id="21" name="Freeform 20" descr="arrow pointing towards second text box">
              <a:extLst>
                <a:ext uri="{FF2B5EF4-FFF2-40B4-BE49-F238E27FC236}">
                  <a16:creationId xmlns:a16="http://schemas.microsoft.com/office/drawing/2014/main" id="{6EF8C51D-C4FB-007E-1C8F-92439B8C039D}"/>
                </a:ext>
              </a:extLst>
            </p:cNvPr>
            <p:cNvSpPr/>
            <p:nvPr/>
          </p:nvSpPr>
          <p:spPr>
            <a:xfrm>
              <a:off x="3624388" y="3014432"/>
              <a:ext cx="7227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2" name="Rounded Rectangle 21">
              <a:extLst>
                <a:ext uri="{FF2B5EF4-FFF2-40B4-BE49-F238E27FC236}">
                  <a16:creationId xmlns:a16="http://schemas.microsoft.com/office/drawing/2014/main" id="{049CD8A7-DC4A-1E19-698B-BDC3B1AB208F}"/>
                </a:ext>
              </a:extLst>
            </p:cNvPr>
            <p:cNvSpPr/>
            <p:nvPr/>
          </p:nvSpPr>
          <p:spPr>
            <a:xfrm>
              <a:off x="4347106" y="2195582"/>
              <a:ext cx="3266188" cy="1729140"/>
            </a:xfrm>
            <a:prstGeom prst="roundRect">
              <a:avLst/>
            </a:prstGeom>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130000"/>
                </a:lnSpc>
                <a:spcAft>
                  <a:spcPts val="600"/>
                </a:spcAft>
              </a:pPr>
              <a:r>
                <a:rPr lang="en-US" sz="1700" dirty="0">
                  <a:ea typeface="Calibri"/>
                  <a:cs typeface="Calibri"/>
                </a:rPr>
                <a:t>Explore different ways to play. For example, adjust volume or pitch controls or select different modes or effects instead of playing forcefully.</a:t>
              </a:r>
              <a:endParaRPr lang="en-US" sz="1700" dirty="0"/>
            </a:p>
          </p:txBody>
        </p:sp>
        <p:sp>
          <p:nvSpPr>
            <p:cNvPr id="23" name="Freeform 22" descr="arrow pointing towards third text box">
              <a:extLst>
                <a:ext uri="{FF2B5EF4-FFF2-40B4-BE49-F238E27FC236}">
                  <a16:creationId xmlns:a16="http://schemas.microsoft.com/office/drawing/2014/main" id="{FBB6B787-114C-3612-E6ED-A3A90ECE0E0F}"/>
                </a:ext>
              </a:extLst>
            </p:cNvPr>
            <p:cNvSpPr/>
            <p:nvPr/>
          </p:nvSpPr>
          <p:spPr>
            <a:xfrm>
              <a:off x="7613294" y="3014432"/>
              <a:ext cx="7209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4" name="Rounded Rectangle 23">
              <a:extLst>
                <a:ext uri="{FF2B5EF4-FFF2-40B4-BE49-F238E27FC236}">
                  <a16:creationId xmlns:a16="http://schemas.microsoft.com/office/drawing/2014/main" id="{E4906EF8-40A4-742C-9C5F-08E357556AB0}"/>
                </a:ext>
              </a:extLst>
            </p:cNvPr>
            <p:cNvSpPr/>
            <p:nvPr/>
          </p:nvSpPr>
          <p:spPr>
            <a:xfrm>
              <a:off x="8334212"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AU" sz="1700" dirty="0">
                  <a:ea typeface="Calibri"/>
                  <a:cs typeface="Calibri"/>
                </a:rPr>
                <a:t>Be considerate of class members with sound sensitivity.</a:t>
              </a:r>
              <a:endParaRPr lang="en-US" sz="1700" dirty="0">
                <a:ea typeface="Calibri"/>
                <a:cs typeface="Calibri"/>
              </a:endParaRPr>
            </a:p>
          </p:txBody>
        </p:sp>
        <p:sp>
          <p:nvSpPr>
            <p:cNvPr id="25" name="Freeform 24" descr="arrow pointing towards fourth text box">
              <a:extLst>
                <a:ext uri="{FF2B5EF4-FFF2-40B4-BE49-F238E27FC236}">
                  <a16:creationId xmlns:a16="http://schemas.microsoft.com/office/drawing/2014/main" id="{959EEFAA-D3EA-B8A1-17DB-BD1E8AF81B1E}"/>
                </a:ext>
              </a:extLst>
            </p:cNvPr>
            <p:cNvSpPr/>
            <p:nvPr/>
          </p:nvSpPr>
          <p:spPr>
            <a:xfrm>
              <a:off x="2185238" y="3922922"/>
              <a:ext cx="7089475" cy="632237"/>
            </a:xfrm>
            <a:custGeom>
              <a:avLst/>
              <a:gdLst>
                <a:gd name="connsiteX0" fmla="*/ 7089475 w 7089475"/>
                <a:gd name="connsiteY0" fmla="*/ 0 h 632237"/>
                <a:gd name="connsiteX1" fmla="*/ 7089475 w 7089475"/>
                <a:gd name="connsiteY1" fmla="*/ 333218 h 632237"/>
                <a:gd name="connsiteX2" fmla="*/ 0 w 7089475"/>
                <a:gd name="connsiteY2" fmla="*/ 333218 h 632237"/>
                <a:gd name="connsiteX3" fmla="*/ 0 w 7089475"/>
                <a:gd name="connsiteY3" fmla="*/ 632237 h 632237"/>
              </a:gdLst>
              <a:ahLst/>
              <a:cxnLst>
                <a:cxn ang="0">
                  <a:pos x="connsiteX0" y="connsiteY0"/>
                </a:cxn>
                <a:cxn ang="0">
                  <a:pos x="connsiteX1" y="connsiteY1"/>
                </a:cxn>
                <a:cxn ang="0">
                  <a:pos x="connsiteX2" y="connsiteY2"/>
                </a:cxn>
                <a:cxn ang="0">
                  <a:pos x="connsiteX3" y="connsiteY3"/>
                </a:cxn>
              </a:cxnLst>
              <a:rect l="l" t="t" r="r" b="b"/>
              <a:pathLst>
                <a:path w="7089475" h="632237">
                  <a:moveTo>
                    <a:pt x="7089475" y="0"/>
                  </a:moveTo>
                  <a:lnTo>
                    <a:pt x="7089475" y="333218"/>
                  </a:lnTo>
                  <a:lnTo>
                    <a:pt x="0" y="333218"/>
                  </a:lnTo>
                  <a:lnTo>
                    <a:pt x="0" y="632237"/>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79428" tIns="312805" rIns="3379428" bIns="312804"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6" name="Rounded Rectangle 25">
              <a:extLst>
                <a:ext uri="{FF2B5EF4-FFF2-40B4-BE49-F238E27FC236}">
                  <a16:creationId xmlns:a16="http://schemas.microsoft.com/office/drawing/2014/main" id="{E83934A6-976B-D007-FA8C-29BF4C5E799A}"/>
                </a:ext>
              </a:extLst>
            </p:cNvPr>
            <p:cNvSpPr/>
            <p:nvPr/>
          </p:nvSpPr>
          <p:spPr>
            <a:xfrm>
              <a:off x="360000"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US" sz="1700" dirty="0">
                  <a:ea typeface="Calibri"/>
                  <a:cs typeface="Calibri"/>
                </a:rPr>
                <a:t>Practice safety when packing away. For example, turn off the instrument before unplugging and switch off power points before pulling out plugs.</a:t>
              </a:r>
            </a:p>
          </p:txBody>
        </p:sp>
        <p:sp>
          <p:nvSpPr>
            <p:cNvPr id="27" name="Freeform 26" descr="arrow pointing towards fifth text box">
              <a:extLst>
                <a:ext uri="{FF2B5EF4-FFF2-40B4-BE49-F238E27FC236}">
                  <a16:creationId xmlns:a16="http://schemas.microsoft.com/office/drawing/2014/main" id="{11C734D1-51E3-E72B-2CED-7FE6E087C716}"/>
                </a:ext>
              </a:extLst>
            </p:cNvPr>
            <p:cNvSpPr/>
            <p:nvPr/>
          </p:nvSpPr>
          <p:spPr>
            <a:xfrm>
              <a:off x="3624388"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8" name="Rounded Rectangle 27">
              <a:extLst>
                <a:ext uri="{FF2B5EF4-FFF2-40B4-BE49-F238E27FC236}">
                  <a16:creationId xmlns:a16="http://schemas.microsoft.com/office/drawing/2014/main" id="{F564B380-4CDC-28F5-E673-3248E52F25B0}"/>
                </a:ext>
              </a:extLst>
            </p:cNvPr>
            <p:cNvSpPr/>
            <p:nvPr/>
          </p:nvSpPr>
          <p:spPr>
            <a:xfrm>
              <a:off x="4347106"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US" sz="1700" dirty="0">
                  <a:ea typeface="Calibri"/>
                  <a:cs typeface="Calibri"/>
                </a:rPr>
                <a:t>Make sure each class member has equal opportunity to the rehearsal space and equipment</a:t>
              </a:r>
              <a:endParaRPr lang="en-US" sz="1700" dirty="0"/>
            </a:p>
          </p:txBody>
        </p:sp>
        <p:sp>
          <p:nvSpPr>
            <p:cNvPr id="29" name="Freeform 28" descr="arrow pointing towards sixth text box">
              <a:extLst>
                <a:ext uri="{FF2B5EF4-FFF2-40B4-BE49-F238E27FC236}">
                  <a16:creationId xmlns:a16="http://schemas.microsoft.com/office/drawing/2014/main" id="{C38C3E3C-109B-C6DD-FAA2-5C2F41451F3E}"/>
                </a:ext>
              </a:extLst>
            </p:cNvPr>
            <p:cNvSpPr/>
            <p:nvPr/>
          </p:nvSpPr>
          <p:spPr>
            <a:xfrm>
              <a:off x="7611494"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30" name="Rounded Rectangle 29">
              <a:extLst>
                <a:ext uri="{FF2B5EF4-FFF2-40B4-BE49-F238E27FC236}">
                  <a16:creationId xmlns:a16="http://schemas.microsoft.com/office/drawing/2014/main" id="{ED5C0E3B-9384-D74F-EF8E-739A066CD40F}"/>
                </a:ext>
              </a:extLst>
            </p:cNvPr>
            <p:cNvSpPr/>
            <p:nvPr/>
          </p:nvSpPr>
          <p:spPr>
            <a:xfrm>
              <a:off x="8334212"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AU" sz="1700" dirty="0"/>
                <a:t>Follow teacher instructions</a:t>
              </a:r>
              <a:endParaRPr lang="en-US" sz="1700" dirty="0"/>
            </a:p>
          </p:txBody>
        </p:sp>
      </p:grpSp>
      <p:sp>
        <p:nvSpPr>
          <p:cNvPr id="12" name="Slide Number Placeholder 2">
            <a:extLst>
              <a:ext uri="{FF2B5EF4-FFF2-40B4-BE49-F238E27FC236}">
                <a16:creationId xmlns:a16="http://schemas.microsoft.com/office/drawing/2014/main" id="{17C576EC-953A-472E-C619-725C4F2B937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lIns="0" tIns="0" rIns="0" b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106</a:t>
            </a:fld>
            <a:endParaRPr lang="en-AU" sz="1200" dirty="0"/>
          </a:p>
        </p:txBody>
      </p:sp>
    </p:spTree>
    <p:extLst>
      <p:ext uri="{BB962C8B-B14F-4D97-AF65-F5344CB8AC3E}">
        <p14:creationId xmlns:p14="http://schemas.microsoft.com/office/powerpoint/2010/main" val="27905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F250-EC5C-C76B-AA75-0100F230421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ADB68C5-9590-32D4-23F4-1637B195ACAB}"/>
              </a:ext>
            </a:extLst>
          </p:cNvPr>
          <p:cNvSpPr>
            <a:spLocks noGrp="1"/>
          </p:cNvSpPr>
          <p:nvPr>
            <p:ph type="ctrTitle"/>
          </p:nvPr>
        </p:nvSpPr>
        <p:spPr>
          <a:xfrm>
            <a:off x="540000" y="4067881"/>
            <a:ext cx="7953071" cy="800681"/>
          </a:xfrm>
        </p:spPr>
        <p:txBody>
          <a:bodyPr/>
          <a:lstStyle/>
          <a:p>
            <a:r>
              <a:rPr lang="en-AU" dirty="0">
                <a:latin typeface="+mj-lt"/>
                <a:cs typeface="Arial"/>
              </a:rPr>
              <a:t>Learning sequence 5 – Depth study – getting started</a:t>
            </a:r>
            <a:endParaRPr lang="en-AU" dirty="0">
              <a:latin typeface="+mj-lt"/>
            </a:endParaRPr>
          </a:p>
        </p:txBody>
      </p:sp>
    </p:spTree>
    <p:extLst>
      <p:ext uri="{BB962C8B-B14F-4D97-AF65-F5344CB8AC3E}">
        <p14:creationId xmlns:p14="http://schemas.microsoft.com/office/powerpoint/2010/main" val="6465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6CB6-F59E-740F-A795-DB9280A863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7A1C37-792E-2A21-2408-D4A345A28EDE}"/>
              </a:ext>
            </a:extLst>
          </p:cNvPr>
          <p:cNvSpPr>
            <a:spLocks noGrp="1"/>
          </p:cNvSpPr>
          <p:nvPr>
            <p:ph type="title"/>
          </p:nvPr>
        </p:nvSpPr>
        <p:spPr/>
        <p:txBody>
          <a:bodyPr/>
          <a:lstStyle/>
          <a:p>
            <a:r>
              <a:rPr lang="en-AU">
                <a:latin typeface="+mj-lt"/>
              </a:rPr>
              <a:t>Learning intentions and success criteria – LS 5</a:t>
            </a:r>
          </a:p>
        </p:txBody>
      </p:sp>
      <p:sp>
        <p:nvSpPr>
          <p:cNvPr id="3" name="TextBox 2">
            <a:extLst>
              <a:ext uri="{FF2B5EF4-FFF2-40B4-BE49-F238E27FC236}">
                <a16:creationId xmlns:a16="http://schemas.microsoft.com/office/drawing/2014/main" id="{540A4E7E-87CD-0659-52D6-7A6DB844280E}"/>
              </a:ext>
            </a:extLst>
          </p:cNvPr>
          <p:cNvSpPr txBox="1"/>
          <p:nvPr/>
        </p:nvSpPr>
        <p:spPr>
          <a:xfrm>
            <a:off x="370416" y="1894417"/>
            <a:ext cx="11303000" cy="13951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cs typeface="Arial" panose="020B0604020202020204" pitchFamily="34" charset="0"/>
              </a:rPr>
              <a:t>define what a depth study in music is and understand its purpose</a:t>
            </a:r>
          </a:p>
          <a:p>
            <a:pPr marL="285750" indent="-285750">
              <a:lnSpc>
                <a:spcPct val="150000"/>
              </a:lnSpc>
              <a:spcAft>
                <a:spcPts val="600"/>
              </a:spcAft>
              <a:buFont typeface="Arial" panose="020B0604020202020204" pitchFamily="34" charset="0"/>
              <a:buChar char="•"/>
            </a:pPr>
            <a:r>
              <a:rPr lang="en-AU" sz="1800" dirty="0">
                <a:cs typeface="Arial" panose="020B0604020202020204" pitchFamily="34" charset="0"/>
              </a:rPr>
              <a:t>plan and organise a product that answers the depth study driving question</a:t>
            </a:r>
          </a:p>
        </p:txBody>
      </p:sp>
      <p:sp>
        <p:nvSpPr>
          <p:cNvPr id="2" name="Slide Number Placeholder 1">
            <a:extLst>
              <a:ext uri="{FF2B5EF4-FFF2-40B4-BE49-F238E27FC236}">
                <a16:creationId xmlns:a16="http://schemas.microsoft.com/office/drawing/2014/main" id="{6B66E18D-A767-0A8E-D0FD-DDCAC2F03D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
        <p:nvSpPr>
          <p:cNvPr id="4" name="TextBox 3">
            <a:extLst>
              <a:ext uri="{FF2B5EF4-FFF2-40B4-BE49-F238E27FC236}">
                <a16:creationId xmlns:a16="http://schemas.microsoft.com/office/drawing/2014/main" id="{4F03318F-9F15-0196-3371-54D3780CC6C8}"/>
              </a:ext>
            </a:extLst>
          </p:cNvPr>
          <p:cNvSpPr txBox="1"/>
          <p:nvPr/>
        </p:nvSpPr>
        <p:spPr>
          <a:xfrm>
            <a:off x="370416" y="3568394"/>
            <a:ext cx="11303000" cy="28725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cs typeface="Arial" panose="020B0604020202020204" pitchFamily="34" charset="0"/>
              </a:rPr>
              <a:t>collaboratively define a depth study and share our findings with the class</a:t>
            </a: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identify key elements from the Music 7–10 syllabus regarding depth studies</a:t>
            </a: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document our ideas and plans for our product using the provided worksheets</a:t>
            </a:r>
            <a:endParaRPr lang="en-US" sz="1800" dirty="0">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complete and submit on time a depth study proposal, planner</a:t>
            </a: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if working in a group, a group norms contract.</a:t>
            </a:r>
            <a:endParaRPr lang="en-AU" sz="2000" dirty="0">
              <a:cs typeface="Arial" panose="020B0604020202020204" pitchFamily="34" charset="0"/>
            </a:endParaRPr>
          </a:p>
        </p:txBody>
      </p:sp>
    </p:spTree>
    <p:extLst>
      <p:ext uri="{BB962C8B-B14F-4D97-AF65-F5344CB8AC3E}">
        <p14:creationId xmlns:p14="http://schemas.microsoft.com/office/powerpoint/2010/main" val="3790108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9B42A2-0D83-7930-EB05-5905BBEDAF3F}"/>
              </a:ext>
            </a:extLst>
          </p:cNvPr>
          <p:cNvSpPr>
            <a:spLocks noGrp="1"/>
          </p:cNvSpPr>
          <p:nvPr>
            <p:ph type="title"/>
          </p:nvPr>
        </p:nvSpPr>
        <p:spPr/>
        <p:txBody>
          <a:bodyPr/>
          <a:lstStyle/>
          <a:p>
            <a:r>
              <a:rPr lang="en-US">
                <a:latin typeface="Arial"/>
                <a:cs typeface="Arial"/>
              </a:rPr>
              <a:t>Activity 5.1 – Depth study – getting started (1)</a:t>
            </a:r>
            <a:endParaRPr lang="en-US"/>
          </a:p>
        </p:txBody>
      </p:sp>
      <p:sp>
        <p:nvSpPr>
          <p:cNvPr id="2" name="Slide Number Placeholder 1">
            <a:extLst>
              <a:ext uri="{FF2B5EF4-FFF2-40B4-BE49-F238E27FC236}">
                <a16:creationId xmlns:a16="http://schemas.microsoft.com/office/drawing/2014/main" id="{A6F36C84-2052-253F-A474-9199F7D627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
        <p:nvSpPr>
          <p:cNvPr id="4" name="Text Placeholder 3">
            <a:extLst>
              <a:ext uri="{FF2B5EF4-FFF2-40B4-BE49-F238E27FC236}">
                <a16:creationId xmlns:a16="http://schemas.microsoft.com/office/drawing/2014/main" id="{70726615-9B64-5E7F-989D-F1C19CCE3D7B}"/>
              </a:ext>
            </a:extLst>
          </p:cNvPr>
          <p:cNvSpPr>
            <a:spLocks noGrp="1"/>
          </p:cNvSpPr>
          <p:nvPr>
            <p:ph type="body" sz="quarter" idx="18"/>
          </p:nvPr>
        </p:nvSpPr>
        <p:spPr>
          <a:xfrm>
            <a:off x="360000" y="1008000"/>
            <a:ext cx="2925893" cy="310015"/>
          </a:xfrm>
        </p:spPr>
        <p:txBody>
          <a:bodyPr/>
          <a:lstStyle/>
          <a:p>
            <a:r>
              <a:rPr lang="en-US" dirty="0">
                <a:latin typeface="Arial"/>
                <a:cs typeface="Arial"/>
              </a:rPr>
              <a:t>NESA Music 7–10 Syllabus (2024)</a:t>
            </a:r>
            <a:endParaRPr lang="en-US" dirty="0"/>
          </a:p>
        </p:txBody>
      </p:sp>
      <p:sp>
        <p:nvSpPr>
          <p:cNvPr id="5" name="Rectangle: Rounded Corners 4">
            <a:extLst>
              <a:ext uri="{FF2B5EF4-FFF2-40B4-BE49-F238E27FC236}">
                <a16:creationId xmlns:a16="http://schemas.microsoft.com/office/drawing/2014/main" id="{CF71F410-A6D0-2CEE-0A1C-A78E90370719}"/>
              </a:ext>
            </a:extLst>
          </p:cNvPr>
          <p:cNvSpPr/>
          <p:nvPr/>
        </p:nvSpPr>
        <p:spPr>
          <a:xfrm>
            <a:off x="361497" y="1784195"/>
            <a:ext cx="2924396" cy="4259565"/>
          </a:xfrm>
          <a:prstGeom prst="roundRect">
            <a:avLst>
              <a:gd name="adj" fmla="val 4389"/>
            </a:avLst>
          </a:prstGeom>
          <a:solidFill>
            <a:schemeClr val="accent4"/>
          </a:solidFill>
          <a:ln w="38100">
            <a:noFill/>
          </a:ln>
        </p:spPr>
        <p:style>
          <a:lnRef idx="2">
            <a:schemeClr val="accent1"/>
          </a:lnRef>
          <a:fillRef idx="1">
            <a:schemeClr val="lt1"/>
          </a:fillRef>
          <a:effectRef idx="0">
            <a:schemeClr val="accent1"/>
          </a:effectRef>
          <a:fontRef idx="minor">
            <a:schemeClr val="dk1"/>
          </a:fontRef>
        </p:style>
        <p:txBody>
          <a:bodyPr lIns="144000" tIns="72000" rIns="144000" bIns="144000" rtlCol="0" anchor="ctr"/>
          <a:lstStyle/>
          <a:p>
            <a:pPr rtl="0">
              <a:lnSpc>
                <a:spcPct val="110000"/>
              </a:lnSpc>
            </a:pPr>
            <a:r>
              <a:rPr lang="en-US" sz="1800" b="1" baseline="0" dirty="0">
                <a:solidFill>
                  <a:schemeClr val="tx1"/>
                </a:solidFill>
                <a:latin typeface="Arial"/>
                <a:ea typeface="Segoe UI"/>
                <a:cs typeface="Segoe UI"/>
              </a:rPr>
              <a:t>Depth study</a:t>
            </a:r>
            <a:r>
              <a:rPr lang="en-US" sz="1800" b="1" dirty="0">
                <a:solidFill>
                  <a:schemeClr val="tx1"/>
                </a:solidFill>
                <a:latin typeface="Arial"/>
                <a:ea typeface="Segoe UI"/>
                <a:cs typeface="Segoe UI"/>
              </a:rPr>
              <a:t>​</a:t>
            </a:r>
          </a:p>
          <a:p>
            <a:pPr rtl="0">
              <a:lnSpc>
                <a:spcPct val="110000"/>
              </a:lnSpc>
            </a:pPr>
            <a:r>
              <a:rPr lang="en-US" sz="1600" baseline="0" dirty="0">
                <a:solidFill>
                  <a:schemeClr val="tx1"/>
                </a:solidFill>
                <a:latin typeface="Arial"/>
                <a:ea typeface="Segoe UI"/>
                <a:cs typeface="Segoe UI"/>
              </a:rPr>
              <a:t>Students are required to undertake a depth study in Stage 5. Students draw on content studied in class, and apply knowledge, understanding and skills in an area of individual interest. Depth studies may be completed individually or collaboratively. Students may choose to </a:t>
            </a:r>
            <a:r>
              <a:rPr lang="en-US" sz="1600" baseline="0" dirty="0" err="1">
                <a:solidFill>
                  <a:schemeClr val="tx1"/>
                </a:solidFill>
                <a:latin typeface="Arial"/>
                <a:ea typeface="Segoe UI"/>
                <a:cs typeface="Segoe UI"/>
              </a:rPr>
              <a:t>specialise</a:t>
            </a:r>
            <a:r>
              <a:rPr lang="en-US" sz="1600" baseline="0" dirty="0">
                <a:solidFill>
                  <a:schemeClr val="tx1"/>
                </a:solidFill>
                <a:latin typeface="Arial"/>
                <a:ea typeface="Segoe UI"/>
                <a:cs typeface="Segoe UI"/>
              </a:rPr>
              <a:t> in one or more of the focus areas: Performing, Listening and Composing.</a:t>
            </a:r>
            <a:r>
              <a:rPr lang="en-US" sz="1600" dirty="0">
                <a:solidFill>
                  <a:schemeClr val="tx1"/>
                </a:solidFill>
                <a:latin typeface="Arial"/>
                <a:ea typeface="Segoe UI"/>
                <a:cs typeface="Segoe UI"/>
              </a:rPr>
              <a:t>​</a:t>
            </a:r>
            <a:endParaRPr lang="en-US" dirty="0">
              <a:solidFill>
                <a:schemeClr val="tx1"/>
              </a:solidFill>
              <a:cs typeface="Arial" panose="020B0604020202020204"/>
            </a:endParaRPr>
          </a:p>
        </p:txBody>
      </p:sp>
      <p:sp>
        <p:nvSpPr>
          <p:cNvPr id="11" name="Rectangle: Rounded Corners 10">
            <a:extLst>
              <a:ext uri="{FF2B5EF4-FFF2-40B4-BE49-F238E27FC236}">
                <a16:creationId xmlns:a16="http://schemas.microsoft.com/office/drawing/2014/main" id="{5D0D4ABB-7948-37A0-79ED-FD50CF651E60}"/>
              </a:ext>
            </a:extLst>
          </p:cNvPr>
          <p:cNvSpPr/>
          <p:nvPr/>
        </p:nvSpPr>
        <p:spPr>
          <a:xfrm>
            <a:off x="3572442" y="1057971"/>
            <a:ext cx="8271558" cy="1169246"/>
          </a:xfrm>
          <a:prstGeom prst="roundRect">
            <a:avLst>
              <a:gd name="adj" fmla="val 7979"/>
            </a:avLst>
          </a:prstGeom>
          <a:solidFill>
            <a:schemeClr val="accent1"/>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lIns="144000" tIns="72000" rIns="144000" bIns="144000" rtlCol="0" anchor="ctr"/>
          <a:lstStyle/>
          <a:p>
            <a:pPr>
              <a:lnSpc>
                <a:spcPct val="130000"/>
              </a:lnSpc>
            </a:pPr>
            <a:r>
              <a:rPr lang="en-US" sz="2000" b="1" dirty="0">
                <a:solidFill>
                  <a:schemeClr val="bg1"/>
                </a:solidFill>
                <a:cs typeface="Arial"/>
              </a:rPr>
              <a:t>Guidelines</a:t>
            </a:r>
            <a:endParaRPr lang="en-US" b="1" dirty="0">
              <a:solidFill>
                <a:schemeClr val="bg1"/>
              </a:solidFill>
            </a:endParaRPr>
          </a:p>
          <a:p>
            <a:pPr marL="285750" indent="-285750">
              <a:lnSpc>
                <a:spcPct val="130000"/>
              </a:lnSpc>
              <a:buFont typeface="Arial"/>
              <a:buChar char="•"/>
            </a:pPr>
            <a:r>
              <a:rPr lang="en-US" sz="1600" dirty="0">
                <a:solidFill>
                  <a:schemeClr val="bg1"/>
                </a:solidFill>
                <a:cs typeface="Arial"/>
              </a:rPr>
              <a:t>8 to 10 hours of class time is recommended</a:t>
            </a:r>
          </a:p>
          <a:p>
            <a:pPr marL="285750" indent="-285750">
              <a:lnSpc>
                <a:spcPct val="130000"/>
              </a:lnSpc>
              <a:buFont typeface="Arial"/>
              <a:buChar char="•"/>
            </a:pPr>
            <a:r>
              <a:rPr lang="en-US" sz="1600" dirty="0">
                <a:solidFill>
                  <a:schemeClr val="bg1"/>
                </a:solidFill>
                <a:cs typeface="Arial"/>
              </a:rPr>
              <a:t>A music depth study may include:</a:t>
            </a:r>
          </a:p>
        </p:txBody>
      </p:sp>
      <p:sp>
        <p:nvSpPr>
          <p:cNvPr id="17" name="Arrow: Right 16" descr="A navy blue arrow pointing from the guidelines to the performing box">
            <a:extLst>
              <a:ext uri="{FF2B5EF4-FFF2-40B4-BE49-F238E27FC236}">
                <a16:creationId xmlns:a16="http://schemas.microsoft.com/office/drawing/2014/main" id="{8BD6DB3A-9ACF-1697-0591-8242E0071A38}"/>
              </a:ext>
            </a:extLst>
          </p:cNvPr>
          <p:cNvSpPr/>
          <p:nvPr/>
        </p:nvSpPr>
        <p:spPr>
          <a:xfrm rot="5400000">
            <a:off x="4734020" y="2194984"/>
            <a:ext cx="432000" cy="360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0789472-BBE4-536E-7B38-2BD9D99B14C3}"/>
              </a:ext>
            </a:extLst>
          </p:cNvPr>
          <p:cNvSpPr/>
          <p:nvPr/>
        </p:nvSpPr>
        <p:spPr>
          <a:xfrm>
            <a:off x="3572442" y="2609386"/>
            <a:ext cx="2810106" cy="3754244"/>
          </a:xfrm>
          <a:prstGeom prst="roundRect">
            <a:avLst>
              <a:gd name="adj" fmla="val 6216"/>
            </a:avLst>
          </a:prstGeom>
          <a:ln w="38100">
            <a:solidFill>
              <a:srgbClr val="64BB47"/>
            </a:solidFill>
          </a:ln>
        </p:spPr>
        <p:style>
          <a:lnRef idx="2">
            <a:schemeClr val="accent4"/>
          </a:lnRef>
          <a:fillRef idx="1">
            <a:schemeClr val="lt1"/>
          </a:fillRef>
          <a:effectRef idx="0">
            <a:schemeClr val="accent4"/>
          </a:effectRef>
          <a:fontRef idx="minor">
            <a:schemeClr val="dk1"/>
          </a:fontRef>
        </p:style>
        <p:txBody>
          <a:bodyPr lIns="108000" tIns="72000" rIns="72000" bIns="144000" rtlCol="0" anchor="t"/>
          <a:lstStyle/>
          <a:p>
            <a:pPr>
              <a:lnSpc>
                <a:spcPct val="110000"/>
              </a:lnSpc>
            </a:pPr>
            <a:r>
              <a:rPr lang="en-US" sz="1800" b="1" dirty="0">
                <a:solidFill>
                  <a:schemeClr val="tx1"/>
                </a:solidFill>
                <a:cs typeface="Arial"/>
              </a:rPr>
              <a:t>Performing</a:t>
            </a:r>
          </a:p>
          <a:p>
            <a:pPr marL="177800" indent="-177800">
              <a:lnSpc>
                <a:spcPct val="110000"/>
              </a:lnSpc>
              <a:buFont typeface="Arial"/>
              <a:buChar char="•"/>
            </a:pPr>
            <a:r>
              <a:rPr lang="en-US" sz="1600" dirty="0">
                <a:solidFill>
                  <a:schemeClr val="tx1"/>
                </a:solidFill>
                <a:cs typeface="Arial"/>
              </a:rPr>
              <a:t>A live performance and supporting material</a:t>
            </a:r>
          </a:p>
          <a:p>
            <a:pPr marL="177800" indent="-177800">
              <a:lnSpc>
                <a:spcPct val="110000"/>
              </a:lnSpc>
              <a:buFont typeface="Arial"/>
              <a:buChar char="•"/>
            </a:pPr>
            <a:r>
              <a:rPr lang="en-US" sz="1600" dirty="0">
                <a:solidFill>
                  <a:schemeClr val="tx1"/>
                </a:solidFill>
                <a:cs typeface="Arial"/>
              </a:rPr>
              <a:t>A recorded performance and supporting material</a:t>
            </a:r>
          </a:p>
          <a:p>
            <a:pPr marL="177800" indent="-177800">
              <a:lnSpc>
                <a:spcPct val="110000"/>
              </a:lnSpc>
              <a:buFont typeface="Arial"/>
              <a:buChar char="•"/>
            </a:pPr>
            <a:r>
              <a:rPr lang="en-US" sz="1600" dirty="0">
                <a:solidFill>
                  <a:schemeClr val="tx1"/>
                </a:solidFill>
                <a:cs typeface="Arial"/>
              </a:rPr>
              <a:t>Leading or directing an ensemble and documenting the process of musical preparation</a:t>
            </a:r>
          </a:p>
          <a:p>
            <a:pPr marL="177800" indent="-177800">
              <a:lnSpc>
                <a:spcPct val="110000"/>
              </a:lnSpc>
              <a:buFont typeface="Arial"/>
              <a:buChar char="•"/>
            </a:pPr>
            <a:r>
              <a:rPr lang="en-US" sz="1600" dirty="0">
                <a:solidFill>
                  <a:schemeClr val="tx1"/>
                </a:solidFill>
                <a:cs typeface="Arial"/>
              </a:rPr>
              <a:t>An investigative presentation of a piece of music, incorporating live performance</a:t>
            </a:r>
          </a:p>
        </p:txBody>
      </p:sp>
      <p:sp>
        <p:nvSpPr>
          <p:cNvPr id="18" name="Arrow: Right 17" descr="A blue arrow pointing downwards fro the guidelines box to the listening box">
            <a:extLst>
              <a:ext uri="{FF2B5EF4-FFF2-40B4-BE49-F238E27FC236}">
                <a16:creationId xmlns:a16="http://schemas.microsoft.com/office/drawing/2014/main" id="{7D76926A-A377-FB69-07EE-1960C79AB92F}"/>
              </a:ext>
            </a:extLst>
          </p:cNvPr>
          <p:cNvSpPr/>
          <p:nvPr/>
        </p:nvSpPr>
        <p:spPr>
          <a:xfrm rot="5400000">
            <a:off x="7562768" y="2194984"/>
            <a:ext cx="432000" cy="360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2132A4F-09F4-5F14-3EA2-5A7C20FC8690}"/>
              </a:ext>
            </a:extLst>
          </p:cNvPr>
          <p:cNvSpPr/>
          <p:nvPr/>
        </p:nvSpPr>
        <p:spPr>
          <a:xfrm>
            <a:off x="6604333" y="2609385"/>
            <a:ext cx="2373590" cy="3754244"/>
          </a:xfrm>
          <a:prstGeom prst="roundRect">
            <a:avLst>
              <a:gd name="adj" fmla="val 6931"/>
            </a:avLst>
          </a:prstGeom>
          <a:ln w="38100">
            <a:solidFill>
              <a:schemeClr val="accent2"/>
            </a:solidFill>
          </a:ln>
        </p:spPr>
        <p:style>
          <a:lnRef idx="2">
            <a:schemeClr val="accent4"/>
          </a:lnRef>
          <a:fillRef idx="1">
            <a:schemeClr val="lt1"/>
          </a:fillRef>
          <a:effectRef idx="0">
            <a:schemeClr val="accent4"/>
          </a:effectRef>
          <a:fontRef idx="minor">
            <a:schemeClr val="dk1"/>
          </a:fontRef>
        </p:style>
        <p:txBody>
          <a:bodyPr lIns="108000" tIns="72000" rIns="72000" bIns="144000" rtlCol="0" anchor="t"/>
          <a:lstStyle/>
          <a:p>
            <a:pPr>
              <a:lnSpc>
                <a:spcPct val="110000"/>
              </a:lnSpc>
            </a:pPr>
            <a:r>
              <a:rPr lang="en-US" sz="1800" b="1" dirty="0">
                <a:solidFill>
                  <a:schemeClr val="tx1"/>
                </a:solidFill>
                <a:cs typeface="Arial"/>
              </a:rPr>
              <a:t>Listening</a:t>
            </a:r>
          </a:p>
          <a:p>
            <a:pPr marL="177800" indent="-177800">
              <a:lnSpc>
                <a:spcPct val="110000"/>
              </a:lnSpc>
              <a:buFont typeface="Arial"/>
              <a:buChar char="•"/>
            </a:pPr>
            <a:r>
              <a:rPr lang="en-US" sz="1600" dirty="0">
                <a:solidFill>
                  <a:schemeClr val="tx1"/>
                </a:solidFill>
                <a:cs typeface="Arial"/>
              </a:rPr>
              <a:t>A live or recorded presentation of a musical investigation</a:t>
            </a:r>
          </a:p>
          <a:p>
            <a:pPr marL="177800" indent="-177800">
              <a:lnSpc>
                <a:spcPct val="110000"/>
              </a:lnSpc>
              <a:buFont typeface="Arial"/>
              <a:buChar char="•"/>
            </a:pPr>
            <a:r>
              <a:rPr lang="en-US" sz="1600" dirty="0">
                <a:solidFill>
                  <a:schemeClr val="tx1"/>
                </a:solidFill>
                <a:cs typeface="Arial"/>
              </a:rPr>
              <a:t>A musical investigation presented as a viva voce</a:t>
            </a:r>
          </a:p>
          <a:p>
            <a:pPr marL="177800" indent="-177800">
              <a:lnSpc>
                <a:spcPct val="110000"/>
              </a:lnSpc>
              <a:buFont typeface="Arial"/>
              <a:buChar char="•"/>
            </a:pPr>
            <a:r>
              <a:rPr lang="en-US" sz="1600" dirty="0">
                <a:solidFill>
                  <a:schemeClr val="tx1"/>
                </a:solidFill>
                <a:cs typeface="Arial"/>
              </a:rPr>
              <a:t>A musical investigation presented in written and/or multimodal form</a:t>
            </a:r>
          </a:p>
        </p:txBody>
      </p:sp>
      <p:sp>
        <p:nvSpPr>
          <p:cNvPr id="19" name="Arrow: Right 18" descr="A blue arrow pointing to the right from the guidelines box to the composing box">
            <a:extLst>
              <a:ext uri="{FF2B5EF4-FFF2-40B4-BE49-F238E27FC236}">
                <a16:creationId xmlns:a16="http://schemas.microsoft.com/office/drawing/2014/main" id="{7DB416DE-8792-7419-E6E6-C94AFBE388DA}"/>
              </a:ext>
            </a:extLst>
          </p:cNvPr>
          <p:cNvSpPr/>
          <p:nvPr/>
        </p:nvSpPr>
        <p:spPr>
          <a:xfrm rot="5400000">
            <a:off x="10323731" y="2194984"/>
            <a:ext cx="432000" cy="360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E962221-1E2B-1C77-82EB-782408CCFB17}"/>
              </a:ext>
            </a:extLst>
          </p:cNvPr>
          <p:cNvSpPr/>
          <p:nvPr/>
        </p:nvSpPr>
        <p:spPr>
          <a:xfrm>
            <a:off x="9196505" y="2609385"/>
            <a:ext cx="2754957" cy="3754244"/>
          </a:xfrm>
          <a:prstGeom prst="roundRect">
            <a:avLst>
              <a:gd name="adj" fmla="val 5579"/>
            </a:avLst>
          </a:prstGeom>
          <a:ln w="38100">
            <a:solidFill>
              <a:schemeClr val="tx2"/>
            </a:solidFill>
          </a:ln>
        </p:spPr>
        <p:style>
          <a:lnRef idx="2">
            <a:schemeClr val="accent4"/>
          </a:lnRef>
          <a:fillRef idx="1">
            <a:schemeClr val="lt1"/>
          </a:fillRef>
          <a:effectRef idx="0">
            <a:schemeClr val="accent4"/>
          </a:effectRef>
          <a:fontRef idx="minor">
            <a:schemeClr val="dk1"/>
          </a:fontRef>
        </p:style>
        <p:txBody>
          <a:bodyPr lIns="108000" tIns="72000" rIns="72000" bIns="144000" rtlCol="0" anchor="t"/>
          <a:lstStyle/>
          <a:p>
            <a:pPr>
              <a:lnSpc>
                <a:spcPct val="110000"/>
              </a:lnSpc>
            </a:pPr>
            <a:r>
              <a:rPr lang="en-US" sz="1800" b="1" dirty="0">
                <a:solidFill>
                  <a:schemeClr val="tx1"/>
                </a:solidFill>
                <a:cs typeface="Arial"/>
              </a:rPr>
              <a:t>Composing</a:t>
            </a:r>
          </a:p>
          <a:p>
            <a:pPr marL="177800" indent="-177800">
              <a:lnSpc>
                <a:spcPct val="110000"/>
              </a:lnSpc>
              <a:buFont typeface="Arial"/>
              <a:buChar char="•"/>
            </a:pPr>
            <a:r>
              <a:rPr lang="en-US" sz="1600" dirty="0">
                <a:solidFill>
                  <a:schemeClr val="tx1"/>
                </a:solidFill>
                <a:cs typeface="Arial"/>
              </a:rPr>
              <a:t>An arrangement of an existing song or piece and documentation of the development process</a:t>
            </a:r>
          </a:p>
          <a:p>
            <a:pPr marL="177800" indent="-177800">
              <a:lnSpc>
                <a:spcPct val="110000"/>
              </a:lnSpc>
              <a:buFont typeface="Arial"/>
              <a:buChar char="•"/>
            </a:pPr>
            <a:r>
              <a:rPr lang="en-US" sz="1600" dirty="0">
                <a:solidFill>
                  <a:schemeClr val="tx1"/>
                </a:solidFill>
                <a:cs typeface="Arial"/>
              </a:rPr>
              <a:t>An original composition and documentation of the process</a:t>
            </a:r>
          </a:p>
          <a:p>
            <a:pPr marL="177800" indent="-177800">
              <a:lnSpc>
                <a:spcPct val="110000"/>
              </a:lnSpc>
              <a:buFont typeface="Arial"/>
              <a:buChar char="•"/>
            </a:pPr>
            <a:r>
              <a:rPr lang="en-US" sz="1600" dirty="0">
                <a:solidFill>
                  <a:schemeClr val="tx1"/>
                </a:solidFill>
                <a:cs typeface="Arial"/>
              </a:rPr>
              <a:t>A collection of short compositions linked to the work of other songwriters or composers</a:t>
            </a:r>
          </a:p>
        </p:txBody>
      </p:sp>
      <p:sp>
        <p:nvSpPr>
          <p:cNvPr id="6" name="TextBox 18">
            <a:extLst>
              <a:ext uri="{FF2B5EF4-FFF2-40B4-BE49-F238E27FC236}">
                <a16:creationId xmlns:a16="http://schemas.microsoft.com/office/drawing/2014/main" id="{10D50AD1-7D8B-9866-85D3-BA10EE783C61}"/>
              </a:ext>
            </a:extLst>
          </p:cNvPr>
          <p:cNvSpPr txBox="1"/>
          <p:nvPr/>
        </p:nvSpPr>
        <p:spPr>
          <a:xfrm>
            <a:off x="359999" y="6236668"/>
            <a:ext cx="2924395" cy="21544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700" u="sng" dirty="0">
                <a:solidFill>
                  <a:schemeClr val="accent2"/>
                </a:solidFill>
                <a:cs typeface="Segoe UI"/>
                <a:hlinkClick r:id="rId2">
                  <a:extLst>
                    <a:ext uri="{A12FA001-AC4F-418D-AE19-62706E023703}">
                      <ahyp:hlinkClr xmlns:ahyp="http://schemas.microsoft.com/office/drawing/2018/hyperlinkcolor" val="tx"/>
                    </a:ext>
                  </a:extLst>
                </a:hlinkClick>
              </a:rPr>
              <a:t>Music 7–10 syllabus</a:t>
            </a:r>
            <a:r>
              <a:rPr lang="en-AU" sz="700" u="sng" dirty="0">
                <a:solidFill>
                  <a:schemeClr val="accent2"/>
                </a:solidFill>
              </a:rPr>
              <a:t> </a:t>
            </a:r>
            <a:r>
              <a:rPr lang="en-AU" sz="700" dirty="0">
                <a:solidFill>
                  <a:srgbClr val="002664"/>
                </a:solidFill>
              </a:rPr>
              <a:t>© NSW Education Standards Authority (NESA) for and on behalf of the Crown in right of the State of New South Wales, 2024</a:t>
            </a:r>
            <a:endParaRPr lang="en-US" sz="700" dirty="0">
              <a:cs typeface="Arial"/>
            </a:endParaRPr>
          </a:p>
        </p:txBody>
      </p:sp>
    </p:spTree>
    <p:extLst>
      <p:ext uri="{BB962C8B-B14F-4D97-AF65-F5344CB8AC3E}">
        <p14:creationId xmlns:p14="http://schemas.microsoft.com/office/powerpoint/2010/main" val="142242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DCCACEC-55D1-B6A8-C306-26C39BCD7A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8D9458-41CB-5D03-216F-4F7D20EF1ACF}"/>
              </a:ext>
            </a:extLst>
          </p:cNvPr>
          <p:cNvSpPr>
            <a:spLocks noGrp="1"/>
          </p:cNvSpPr>
          <p:nvPr>
            <p:ph type="title"/>
          </p:nvPr>
        </p:nvSpPr>
        <p:spPr/>
        <p:txBody>
          <a:bodyPr/>
          <a:lstStyle/>
          <a:p>
            <a:r>
              <a:rPr lang="en-AU">
                <a:latin typeface="Arial"/>
                <a:cs typeface="Arial"/>
              </a:rPr>
              <a:t>Activity 1.1 – 'Scar' – Missy Higgins – performing (2)</a:t>
            </a:r>
            <a:endParaRPr lang="en-AU">
              <a:solidFill>
                <a:srgbClr val="000000"/>
              </a:solidFill>
              <a:latin typeface="Arial"/>
              <a:cs typeface="Arial"/>
            </a:endParaRPr>
          </a:p>
          <a:p>
            <a:endParaRPr lang="en-AU"/>
          </a:p>
        </p:txBody>
      </p:sp>
      <p:sp>
        <p:nvSpPr>
          <p:cNvPr id="7" name="Text Placeholder 6">
            <a:extLst>
              <a:ext uri="{FF2B5EF4-FFF2-40B4-BE49-F238E27FC236}">
                <a16:creationId xmlns:a16="http://schemas.microsoft.com/office/drawing/2014/main" id="{142E9FE8-B69F-CE9D-7C9D-7FF6B409FE1D}"/>
              </a:ext>
            </a:extLst>
          </p:cNvPr>
          <p:cNvSpPr>
            <a:spLocks noGrp="1"/>
          </p:cNvSpPr>
          <p:nvPr>
            <p:ph type="body" sz="quarter" idx="18"/>
          </p:nvPr>
        </p:nvSpPr>
        <p:spPr/>
        <p:txBody>
          <a:bodyPr/>
          <a:lstStyle/>
          <a:p>
            <a:r>
              <a:rPr lang="en-AU" dirty="0">
                <a:cs typeface="Arial"/>
              </a:rPr>
              <a:t>Verse – straight rhythm drum exercise with syncopated lyrics</a:t>
            </a:r>
            <a:endParaRPr lang="en-US" sz="2400" dirty="0"/>
          </a:p>
        </p:txBody>
      </p:sp>
      <p:grpSp>
        <p:nvGrpSpPr>
          <p:cNvPr id="12" name="Group 11" descr="A red play button inside a white circle">
            <a:extLst>
              <a:ext uri="{FF2B5EF4-FFF2-40B4-BE49-F238E27FC236}">
                <a16:creationId xmlns:a16="http://schemas.microsoft.com/office/drawing/2014/main" id="{DFA39774-0CD8-4998-376C-240D27B4FCE4}"/>
              </a:ext>
            </a:extLst>
          </p:cNvPr>
          <p:cNvGrpSpPr/>
          <p:nvPr/>
        </p:nvGrpSpPr>
        <p:grpSpPr>
          <a:xfrm>
            <a:off x="10964411" y="1006257"/>
            <a:ext cx="656442" cy="637959"/>
            <a:chOff x="10964411" y="1006257"/>
            <a:chExt cx="656442" cy="637959"/>
          </a:xfrm>
        </p:grpSpPr>
        <p:sp>
          <p:nvSpPr>
            <p:cNvPr id="8" name="Oval 7">
              <a:extLst>
                <a:ext uri="{FF2B5EF4-FFF2-40B4-BE49-F238E27FC236}">
                  <a16:creationId xmlns:a16="http://schemas.microsoft.com/office/drawing/2014/main" id="{E2B86FBD-FD5B-9A62-4516-B90FEE12BE84}"/>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3"/>
              <a:extLst>
                <a:ext uri="{FF2B5EF4-FFF2-40B4-BE49-F238E27FC236}">
                  <a16:creationId xmlns:a16="http://schemas.microsoft.com/office/drawing/2014/main" id="{DFC02C6D-A74B-385B-E787-53B12D7DBA78}"/>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aphicFrame>
        <p:nvGraphicFramePr>
          <p:cNvPr id="13" name="Table 12">
            <a:extLst>
              <a:ext uri="{FF2B5EF4-FFF2-40B4-BE49-F238E27FC236}">
                <a16:creationId xmlns:a16="http://schemas.microsoft.com/office/drawing/2014/main" id="{FBA72CEC-3D4B-6478-8962-588B43B5366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03501923"/>
              </p:ext>
            </p:extLst>
          </p:nvPr>
        </p:nvGraphicFramePr>
        <p:xfrm>
          <a:off x="1990364" y="1744710"/>
          <a:ext cx="8128000" cy="1747520"/>
        </p:xfrm>
        <a:graphic>
          <a:graphicData uri="http://schemas.openxmlformats.org/drawingml/2006/table">
            <a:tbl>
              <a:tblPr firstRow="1" bandRow="1">
                <a:tableStyleId>{0505E3EF-67EA-436B-97B2-0124C06EBD24}</a:tableStyleId>
              </a:tblPr>
              <a:tblGrid>
                <a:gridCol w="2032000">
                  <a:extLst>
                    <a:ext uri="{9D8B030D-6E8A-4147-A177-3AD203B41FA5}">
                      <a16:colId xmlns:a16="http://schemas.microsoft.com/office/drawing/2014/main" val="3773760849"/>
                    </a:ext>
                  </a:extLst>
                </a:gridCol>
                <a:gridCol w="2032000">
                  <a:extLst>
                    <a:ext uri="{9D8B030D-6E8A-4147-A177-3AD203B41FA5}">
                      <a16:colId xmlns:a16="http://schemas.microsoft.com/office/drawing/2014/main" val="3964532111"/>
                    </a:ext>
                  </a:extLst>
                </a:gridCol>
                <a:gridCol w="2032000">
                  <a:extLst>
                    <a:ext uri="{9D8B030D-6E8A-4147-A177-3AD203B41FA5}">
                      <a16:colId xmlns:a16="http://schemas.microsoft.com/office/drawing/2014/main" val="320346856"/>
                    </a:ext>
                  </a:extLst>
                </a:gridCol>
                <a:gridCol w="2032000">
                  <a:extLst>
                    <a:ext uri="{9D8B030D-6E8A-4147-A177-3AD203B41FA5}">
                      <a16:colId xmlns:a16="http://schemas.microsoft.com/office/drawing/2014/main" val="2776337012"/>
                    </a:ext>
                  </a:extLst>
                </a:gridCol>
              </a:tblGrid>
              <a:tr h="370840">
                <a:tc>
                  <a:txBody>
                    <a:bodyPr/>
                    <a:lstStyle/>
                    <a:p>
                      <a:pPr algn="ctr"/>
                      <a:r>
                        <a:rPr lang="en-AU" b="0" dirty="0"/>
                        <a:t>1</a:t>
                      </a:r>
                    </a:p>
                  </a:txBody>
                  <a:tcPr anchor="ctr"/>
                </a:tc>
                <a:tc>
                  <a:txBody>
                    <a:bodyPr/>
                    <a:lstStyle/>
                    <a:p>
                      <a:pPr algn="ctr"/>
                      <a:r>
                        <a:rPr lang="en-AU" b="0" dirty="0"/>
                        <a:t>2</a:t>
                      </a:r>
                    </a:p>
                  </a:txBody>
                  <a:tcPr anchor="ctr"/>
                </a:tc>
                <a:tc>
                  <a:txBody>
                    <a:bodyPr/>
                    <a:lstStyle/>
                    <a:p>
                      <a:pPr algn="ctr"/>
                      <a:r>
                        <a:rPr lang="en-AU" b="0" dirty="0"/>
                        <a:t>3</a:t>
                      </a:r>
                    </a:p>
                  </a:txBody>
                  <a:tcPr anchor="ctr"/>
                </a:tc>
                <a:tc>
                  <a:txBody>
                    <a:bodyPr/>
                    <a:lstStyle/>
                    <a:p>
                      <a:pPr algn="ctr"/>
                      <a:r>
                        <a:rPr lang="en-AU" b="0" dirty="0"/>
                        <a:t>4</a:t>
                      </a:r>
                    </a:p>
                  </a:txBody>
                  <a:tcPr anchor="ctr"/>
                </a:tc>
                <a:extLst>
                  <a:ext uri="{0D108BD9-81ED-4DB2-BD59-A6C34878D82A}">
                    <a16:rowId xmlns:a16="http://schemas.microsoft.com/office/drawing/2014/main" val="3811977808"/>
                  </a:ext>
                </a:extLst>
              </a:tr>
              <a:tr h="370840">
                <a:tc>
                  <a:txBody>
                    <a:bodyPr/>
                    <a:lstStyle/>
                    <a:p>
                      <a:pPr algn="l"/>
                      <a:r>
                        <a:rPr lang="en-AU" b="1" dirty="0"/>
                        <a:t>X</a:t>
                      </a:r>
                    </a:p>
                  </a:txBody>
                  <a:tcPr anchor="ctr"/>
                </a:tc>
                <a:tc>
                  <a:txBody>
                    <a:bodyPr/>
                    <a:lstStyle/>
                    <a:p>
                      <a:pPr algn="l"/>
                      <a:r>
                        <a:rPr lang="en-AU" b="1" dirty="0"/>
                        <a:t>X</a:t>
                      </a:r>
                    </a:p>
                  </a:txBody>
                  <a:tcPr anchor="ctr"/>
                </a:tc>
                <a:tc>
                  <a:txBody>
                    <a:bodyPr/>
                    <a:lstStyle/>
                    <a:p>
                      <a:pPr algn="l"/>
                      <a:endParaRPr lang="en-AU"/>
                    </a:p>
                  </a:txBody>
                  <a:tcPr anchor="ctr"/>
                </a:tc>
                <a:tc>
                  <a:txBody>
                    <a:bodyPr/>
                    <a:lstStyle/>
                    <a:p>
                      <a:pPr algn="l"/>
                      <a:r>
                        <a:rPr lang="en-AU" b="1" dirty="0"/>
                        <a:t>X</a:t>
                      </a:r>
                    </a:p>
                  </a:txBody>
                  <a:tcPr anchor="ctr"/>
                </a:tc>
                <a:extLst>
                  <a:ext uri="{0D108BD9-81ED-4DB2-BD59-A6C34878D82A}">
                    <a16:rowId xmlns:a16="http://schemas.microsoft.com/office/drawing/2014/main" val="3547154574"/>
                  </a:ext>
                </a:extLst>
              </a:tr>
              <a:tr h="370840">
                <a:tc>
                  <a:txBody>
                    <a:bodyPr/>
                    <a:lstStyle/>
                    <a:p>
                      <a:endParaRPr lang="en-AU"/>
                    </a:p>
                    <a:p>
                      <a:endParaRPr lang="en-AU"/>
                    </a:p>
                  </a:txBody>
                  <a:tcPr/>
                </a:tc>
                <a:tc>
                  <a:txBody>
                    <a:bodyPr/>
                    <a:lstStyle/>
                    <a:p>
                      <a:endParaRPr lang="en-AU" dirty="0"/>
                    </a:p>
                  </a:txBody>
                  <a:tcPr/>
                </a:tc>
                <a:tc>
                  <a:txBody>
                    <a:bodyPr/>
                    <a:lstStyle/>
                    <a:p>
                      <a:r>
                        <a:rPr lang="en-AU" dirty="0"/>
                        <a:t>              </a:t>
                      </a:r>
                    </a:p>
                  </a:txBody>
                  <a:tcPr/>
                </a:tc>
                <a:tc>
                  <a:txBody>
                    <a:bodyPr/>
                    <a:lstStyle/>
                    <a:p>
                      <a:endParaRPr lang="en-AU" dirty="0"/>
                    </a:p>
                  </a:txBody>
                  <a:tcPr/>
                </a:tc>
                <a:extLst>
                  <a:ext uri="{0D108BD9-81ED-4DB2-BD59-A6C34878D82A}">
                    <a16:rowId xmlns:a16="http://schemas.microsoft.com/office/drawing/2014/main" val="2222682398"/>
                  </a:ext>
                </a:extLst>
              </a:tr>
              <a:tr h="288657">
                <a:tc>
                  <a:txBody>
                    <a:bodyPr/>
                    <a:lstStyle/>
                    <a:p>
                      <a:r>
                        <a:rPr lang="en-AU" dirty="0"/>
                        <a:t>                    </a:t>
                      </a:r>
                      <a:r>
                        <a:rPr lang="en-AU" sz="1400" dirty="0"/>
                        <a:t>a card, </a:t>
                      </a:r>
                      <a:endParaRPr lang="en-AU" dirty="0"/>
                    </a:p>
                  </a:txBody>
                  <a:tcPr/>
                </a:tc>
                <a:tc>
                  <a:txBody>
                    <a:bodyPr/>
                    <a:lstStyle/>
                    <a:p>
                      <a:r>
                        <a:rPr lang="en-AU" dirty="0"/>
                        <a:t>           </a:t>
                      </a:r>
                      <a:r>
                        <a:rPr lang="en-AU" sz="1400" dirty="0"/>
                        <a:t>              a bar</a:t>
                      </a:r>
                      <a:endParaRPr lang="en-AU" dirty="0"/>
                    </a:p>
                  </a:txBody>
                  <a:tcPr/>
                </a:tc>
                <a:tc>
                  <a:txBody>
                    <a:bodyPr/>
                    <a:lstStyle/>
                    <a:p>
                      <a:pPr algn="r"/>
                      <a:r>
                        <a:rPr lang="en-AU" sz="1400"/>
                        <a:t>of soap</a:t>
                      </a:r>
                    </a:p>
                  </a:txBody>
                  <a:tcPr/>
                </a:tc>
                <a:tc>
                  <a:txBody>
                    <a:bodyPr/>
                    <a:lstStyle/>
                    <a:p>
                      <a:pPr algn="r"/>
                      <a:r>
                        <a:rPr lang="en-AU" sz="1400" dirty="0"/>
                        <a:t>and a</a:t>
                      </a:r>
                    </a:p>
                  </a:txBody>
                  <a:tcPr/>
                </a:tc>
                <a:extLst>
                  <a:ext uri="{0D108BD9-81ED-4DB2-BD59-A6C34878D82A}">
                    <a16:rowId xmlns:a16="http://schemas.microsoft.com/office/drawing/2014/main" val="182372145"/>
                  </a:ext>
                </a:extLst>
              </a:tr>
            </a:tbl>
          </a:graphicData>
        </a:graphic>
      </p:graphicFrame>
      <p:pic>
        <p:nvPicPr>
          <p:cNvPr id="14" name="Picture 5" descr="A crotchet rest sitting under beat 3">
            <a:extLst>
              <a:ext uri="{FF2B5EF4-FFF2-40B4-BE49-F238E27FC236}">
                <a16:creationId xmlns:a16="http://schemas.microsoft.com/office/drawing/2014/main" id="{AE0D9D5D-680A-8F27-9D4E-81ED7488324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732" y="2135089"/>
            <a:ext cx="117586" cy="3352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Music notes for first 4 bars of verse">
            <a:extLst>
              <a:ext uri="{FF2B5EF4-FFF2-40B4-BE49-F238E27FC236}">
                <a16:creationId xmlns:a16="http://schemas.microsoft.com/office/drawing/2014/main" id="{7749C88C-724D-AA05-3785-3C452A92BD10}"/>
              </a:ext>
            </a:extLst>
          </p:cNvPr>
          <p:cNvGrpSpPr/>
          <p:nvPr/>
        </p:nvGrpSpPr>
        <p:grpSpPr>
          <a:xfrm>
            <a:off x="1382467" y="2416798"/>
            <a:ext cx="8595963" cy="766274"/>
            <a:chOff x="1382467" y="2416798"/>
            <a:chExt cx="8595963" cy="766274"/>
          </a:xfrm>
        </p:grpSpPr>
        <p:pic>
          <p:nvPicPr>
            <p:cNvPr id="16" name="Picture 15">
              <a:extLst>
                <a:ext uri="{FF2B5EF4-FFF2-40B4-BE49-F238E27FC236}">
                  <a16:creationId xmlns:a16="http://schemas.microsoft.com/office/drawing/2014/main" id="{0C04339A-677C-72E4-5666-72F768812F8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467" y="2448621"/>
              <a:ext cx="1126490" cy="734451"/>
            </a:xfrm>
            <a:prstGeom prst="rect">
              <a:avLst/>
            </a:prstGeom>
          </p:spPr>
        </p:pic>
        <p:pic>
          <p:nvPicPr>
            <p:cNvPr id="18" name="Picture 17">
              <a:extLst>
                <a:ext uri="{FF2B5EF4-FFF2-40B4-BE49-F238E27FC236}">
                  <a16:creationId xmlns:a16="http://schemas.microsoft.com/office/drawing/2014/main" id="{8E44432E-1326-FDED-28B3-923A788FA20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39" y="2428119"/>
              <a:ext cx="1126490" cy="734451"/>
            </a:xfrm>
            <a:prstGeom prst="rect">
              <a:avLst/>
            </a:prstGeom>
          </p:spPr>
        </p:pic>
        <p:pic>
          <p:nvPicPr>
            <p:cNvPr id="20" name="Picture 19">
              <a:extLst>
                <a:ext uri="{FF2B5EF4-FFF2-40B4-BE49-F238E27FC236}">
                  <a16:creationId xmlns:a16="http://schemas.microsoft.com/office/drawing/2014/main" id="{CEE5EE1C-3DBE-7CC9-A377-B8532C80F2C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r="40865" b="19364"/>
            <a:stretch>
              <a:fillRect/>
            </a:stretch>
          </p:blipFill>
          <p:spPr>
            <a:xfrm>
              <a:off x="9496847" y="2524148"/>
              <a:ext cx="481583" cy="518434"/>
            </a:xfrm>
            <a:prstGeom prst="rect">
              <a:avLst/>
            </a:prstGeom>
          </p:spPr>
        </p:pic>
        <p:pic>
          <p:nvPicPr>
            <p:cNvPr id="21" name="Picture 20">
              <a:extLst>
                <a:ext uri="{FF2B5EF4-FFF2-40B4-BE49-F238E27FC236}">
                  <a16:creationId xmlns:a16="http://schemas.microsoft.com/office/drawing/2014/main" id="{D70FE580-CFE9-4A00-CFDC-2033B8AF56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55" y="2428407"/>
              <a:ext cx="1126490" cy="734451"/>
            </a:xfrm>
            <a:prstGeom prst="rect">
              <a:avLst/>
            </a:prstGeom>
          </p:spPr>
        </p:pic>
        <p:pic>
          <p:nvPicPr>
            <p:cNvPr id="22" name="Picture 21">
              <a:extLst>
                <a:ext uri="{FF2B5EF4-FFF2-40B4-BE49-F238E27FC236}">
                  <a16:creationId xmlns:a16="http://schemas.microsoft.com/office/drawing/2014/main" id="{D14375A4-E2F6-0F21-7F7F-B386E1F3BB1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743" y="2416798"/>
              <a:ext cx="1126490" cy="734451"/>
            </a:xfrm>
            <a:prstGeom prst="rect">
              <a:avLst/>
            </a:prstGeom>
          </p:spPr>
        </p:pic>
      </p:grpSp>
      <p:sp>
        <p:nvSpPr>
          <p:cNvPr id="17" name="TextBox 16">
            <a:extLst>
              <a:ext uri="{FF2B5EF4-FFF2-40B4-BE49-F238E27FC236}">
                <a16:creationId xmlns:a16="http://schemas.microsoft.com/office/drawing/2014/main" id="{90A481FC-F2DD-5E83-CE71-AEB1A46F12ED}"/>
              </a:ext>
              <a:ext uri="{C183D7F6-B498-43B3-948B-1728B52AA6E4}">
                <adec:decorative xmlns:adec="http://schemas.microsoft.com/office/drawing/2017/decorative" val="0"/>
              </a:ext>
            </a:extLst>
          </p:cNvPr>
          <p:cNvSpPr txBox="1"/>
          <p:nvPr/>
        </p:nvSpPr>
        <p:spPr>
          <a:xfrm>
            <a:off x="1239520" y="3225446"/>
            <a:ext cx="792480" cy="266784"/>
          </a:xfrm>
          <a:prstGeom prst="rect">
            <a:avLst/>
          </a:prstGeom>
          <a:noFill/>
        </p:spPr>
        <p:txBody>
          <a:bodyPr wrap="square" lIns="0" tIns="0" rIns="0" bIns="0" rtlCol="0">
            <a:noAutofit/>
          </a:bodyPr>
          <a:lstStyle/>
          <a:p>
            <a:pPr algn="l"/>
            <a:r>
              <a:rPr lang="en-AU" sz="1400" dirty="0"/>
              <a:t>   He left</a:t>
            </a:r>
          </a:p>
        </p:txBody>
      </p:sp>
      <p:graphicFrame>
        <p:nvGraphicFramePr>
          <p:cNvPr id="26" name="Table 25">
            <a:extLst>
              <a:ext uri="{FF2B5EF4-FFF2-40B4-BE49-F238E27FC236}">
                <a16:creationId xmlns:a16="http://schemas.microsoft.com/office/drawing/2014/main" id="{41867456-6CB1-E37A-41AA-298B9F10502A}"/>
              </a:ext>
            </a:extLst>
          </p:cNvPr>
          <p:cNvGraphicFramePr>
            <a:graphicFrameLocks noGrp="1"/>
          </p:cNvGraphicFramePr>
          <p:nvPr>
            <p:extLst>
              <p:ext uri="{D42A27DB-BD31-4B8C-83A1-F6EECF244321}">
                <p14:modId xmlns:p14="http://schemas.microsoft.com/office/powerpoint/2010/main" val="180826672"/>
              </p:ext>
            </p:extLst>
          </p:nvPr>
        </p:nvGraphicFramePr>
        <p:xfrm>
          <a:off x="1990364" y="4159660"/>
          <a:ext cx="8128000" cy="1686560"/>
        </p:xfrm>
        <a:graphic>
          <a:graphicData uri="http://schemas.openxmlformats.org/drawingml/2006/table">
            <a:tbl>
              <a:tblPr firstRow="1" bandRow="1">
                <a:tableStyleId>{0505E3EF-67EA-436B-97B2-0124C06EBD24}</a:tableStyleId>
              </a:tblPr>
              <a:tblGrid>
                <a:gridCol w="2032000">
                  <a:extLst>
                    <a:ext uri="{9D8B030D-6E8A-4147-A177-3AD203B41FA5}">
                      <a16:colId xmlns:a16="http://schemas.microsoft.com/office/drawing/2014/main" val="3773760849"/>
                    </a:ext>
                  </a:extLst>
                </a:gridCol>
                <a:gridCol w="2032000">
                  <a:extLst>
                    <a:ext uri="{9D8B030D-6E8A-4147-A177-3AD203B41FA5}">
                      <a16:colId xmlns:a16="http://schemas.microsoft.com/office/drawing/2014/main" val="3964532111"/>
                    </a:ext>
                  </a:extLst>
                </a:gridCol>
                <a:gridCol w="2032000">
                  <a:extLst>
                    <a:ext uri="{9D8B030D-6E8A-4147-A177-3AD203B41FA5}">
                      <a16:colId xmlns:a16="http://schemas.microsoft.com/office/drawing/2014/main" val="320346856"/>
                    </a:ext>
                  </a:extLst>
                </a:gridCol>
                <a:gridCol w="2032000">
                  <a:extLst>
                    <a:ext uri="{9D8B030D-6E8A-4147-A177-3AD203B41FA5}">
                      <a16:colId xmlns:a16="http://schemas.microsoft.com/office/drawing/2014/main" val="2776337012"/>
                    </a:ext>
                  </a:extLst>
                </a:gridCol>
              </a:tblGrid>
              <a:tr h="370840">
                <a:tc>
                  <a:txBody>
                    <a:bodyPr/>
                    <a:lstStyle/>
                    <a:p>
                      <a:pPr algn="ctr"/>
                      <a:r>
                        <a:rPr lang="en-AU" b="0" dirty="0"/>
                        <a:t>1</a:t>
                      </a:r>
                    </a:p>
                  </a:txBody>
                  <a:tcPr anchor="ctr"/>
                </a:tc>
                <a:tc>
                  <a:txBody>
                    <a:bodyPr/>
                    <a:lstStyle/>
                    <a:p>
                      <a:pPr algn="ctr"/>
                      <a:r>
                        <a:rPr lang="en-AU" b="0" dirty="0"/>
                        <a:t>2</a:t>
                      </a:r>
                    </a:p>
                  </a:txBody>
                  <a:tcPr anchor="ctr"/>
                </a:tc>
                <a:tc>
                  <a:txBody>
                    <a:bodyPr/>
                    <a:lstStyle/>
                    <a:p>
                      <a:pPr algn="ctr"/>
                      <a:r>
                        <a:rPr lang="en-AU" b="0" dirty="0"/>
                        <a:t>3</a:t>
                      </a:r>
                    </a:p>
                  </a:txBody>
                  <a:tcPr anchor="ctr"/>
                </a:tc>
                <a:tc>
                  <a:txBody>
                    <a:bodyPr/>
                    <a:lstStyle/>
                    <a:p>
                      <a:pPr algn="ctr"/>
                      <a:r>
                        <a:rPr lang="en-AU" b="0" dirty="0"/>
                        <a:t>4</a:t>
                      </a:r>
                    </a:p>
                  </a:txBody>
                  <a:tcPr anchor="ctr"/>
                </a:tc>
                <a:extLst>
                  <a:ext uri="{0D108BD9-81ED-4DB2-BD59-A6C34878D82A}">
                    <a16:rowId xmlns:a16="http://schemas.microsoft.com/office/drawing/2014/main" val="3811977808"/>
                  </a:ext>
                </a:extLst>
              </a:tr>
              <a:tr h="370840">
                <a:tc>
                  <a:txBody>
                    <a:bodyPr/>
                    <a:lstStyle/>
                    <a:p>
                      <a:pPr algn="l"/>
                      <a:r>
                        <a:rPr lang="en-AU" b="1" dirty="0"/>
                        <a:t>X</a:t>
                      </a:r>
                    </a:p>
                  </a:txBody>
                  <a:tcPr anchor="ctr"/>
                </a:tc>
                <a:tc>
                  <a:txBody>
                    <a:bodyPr/>
                    <a:lstStyle/>
                    <a:p>
                      <a:pPr algn="l"/>
                      <a:r>
                        <a:rPr lang="en-AU" b="1" dirty="0"/>
                        <a:t>X</a:t>
                      </a:r>
                    </a:p>
                  </a:txBody>
                  <a:tcPr anchor="ctr"/>
                </a:tc>
                <a:tc>
                  <a:txBody>
                    <a:bodyPr/>
                    <a:lstStyle/>
                    <a:p>
                      <a:pPr algn="l"/>
                      <a:endParaRPr lang="en-AU" dirty="0"/>
                    </a:p>
                  </a:txBody>
                  <a:tcPr anchor="ctr"/>
                </a:tc>
                <a:tc>
                  <a:txBody>
                    <a:bodyPr/>
                    <a:lstStyle/>
                    <a:p>
                      <a:pPr algn="l"/>
                      <a:r>
                        <a:rPr lang="en-AU" b="1" dirty="0"/>
                        <a:t>X</a:t>
                      </a:r>
                    </a:p>
                  </a:txBody>
                  <a:tcPr anchor="ctr"/>
                </a:tc>
                <a:extLst>
                  <a:ext uri="{0D108BD9-81ED-4DB2-BD59-A6C34878D82A}">
                    <a16:rowId xmlns:a16="http://schemas.microsoft.com/office/drawing/2014/main" val="3547154574"/>
                  </a:ext>
                </a:extLst>
              </a:tr>
              <a:tr h="370840">
                <a:tc>
                  <a:txBody>
                    <a:bodyPr/>
                    <a:lstStyle/>
                    <a:p>
                      <a:endParaRPr lang="en-AU"/>
                    </a:p>
                    <a:p>
                      <a:endParaRPr lang="en-AU"/>
                    </a:p>
                  </a:txBody>
                  <a:tcPr/>
                </a:tc>
                <a:tc>
                  <a:txBody>
                    <a:bodyPr/>
                    <a:lstStyle/>
                    <a:p>
                      <a:endParaRPr lang="en-AU"/>
                    </a:p>
                  </a:txBody>
                  <a:tcPr/>
                </a:tc>
                <a:tc>
                  <a:txBody>
                    <a:bodyPr/>
                    <a:lstStyle/>
                    <a:p>
                      <a:r>
                        <a:rPr lang="en-AU"/>
                        <a:t>              </a:t>
                      </a:r>
                    </a:p>
                  </a:txBody>
                  <a:tcPr/>
                </a:tc>
                <a:tc>
                  <a:txBody>
                    <a:bodyPr/>
                    <a:lstStyle/>
                    <a:p>
                      <a:endParaRPr lang="en-AU" dirty="0"/>
                    </a:p>
                  </a:txBody>
                  <a:tcPr/>
                </a:tc>
                <a:extLst>
                  <a:ext uri="{0D108BD9-81ED-4DB2-BD59-A6C34878D82A}">
                    <a16:rowId xmlns:a16="http://schemas.microsoft.com/office/drawing/2014/main" val="2222682398"/>
                  </a:ext>
                </a:extLst>
              </a:tr>
              <a:tr h="288657">
                <a:tc>
                  <a:txBody>
                    <a:bodyPr/>
                    <a:lstStyle/>
                    <a:p>
                      <a:pPr algn="l"/>
                      <a:r>
                        <a:rPr lang="en-AU" sz="1400"/>
                        <a:t>scrub-</a:t>
                      </a:r>
                      <a:r>
                        <a:rPr lang="en-AU" sz="1400" err="1"/>
                        <a:t>bing</a:t>
                      </a:r>
                      <a:r>
                        <a:rPr lang="en-AU" sz="1400"/>
                        <a:t> bru -</a:t>
                      </a:r>
                    </a:p>
                  </a:txBody>
                  <a:tcPr/>
                </a:tc>
                <a:tc>
                  <a:txBody>
                    <a:bodyPr/>
                    <a:lstStyle/>
                    <a:p>
                      <a:r>
                        <a:rPr lang="en-AU" sz="1400" err="1"/>
                        <a:t>sh</a:t>
                      </a:r>
                      <a:r>
                        <a:rPr lang="en-AU" sz="1400"/>
                        <a:t>                         next</a:t>
                      </a:r>
                    </a:p>
                  </a:txBody>
                  <a:tcPr/>
                </a:tc>
                <a:tc>
                  <a:txBody>
                    <a:bodyPr/>
                    <a:lstStyle/>
                    <a:p>
                      <a:pPr algn="l"/>
                      <a:r>
                        <a:rPr lang="en-AU" sz="1400"/>
                        <a:t>      to    a     note</a:t>
                      </a:r>
                    </a:p>
                  </a:txBody>
                  <a:tcPr/>
                </a:tc>
                <a:tc>
                  <a:txBody>
                    <a:bodyPr/>
                    <a:lstStyle/>
                    <a:p>
                      <a:pPr algn="r"/>
                      <a:r>
                        <a:rPr lang="en-AU" sz="1400" dirty="0"/>
                        <a:t>that said</a:t>
                      </a:r>
                    </a:p>
                  </a:txBody>
                  <a:tcPr/>
                </a:tc>
                <a:extLst>
                  <a:ext uri="{0D108BD9-81ED-4DB2-BD59-A6C34878D82A}">
                    <a16:rowId xmlns:a16="http://schemas.microsoft.com/office/drawing/2014/main" val="182372145"/>
                  </a:ext>
                </a:extLst>
              </a:tr>
            </a:tbl>
          </a:graphicData>
        </a:graphic>
      </p:graphicFrame>
      <p:pic>
        <p:nvPicPr>
          <p:cNvPr id="27" name="Picture 5" descr="A crotchet rest sitting under beat 3">
            <a:extLst>
              <a:ext uri="{FF2B5EF4-FFF2-40B4-BE49-F238E27FC236}">
                <a16:creationId xmlns:a16="http://schemas.microsoft.com/office/drawing/2014/main" id="{919DF2AD-C40F-FB78-87B9-88B478B51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86" y="4549245"/>
            <a:ext cx="117586" cy="3352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Music notes for next 4 bars of verse">
            <a:extLst>
              <a:ext uri="{FF2B5EF4-FFF2-40B4-BE49-F238E27FC236}">
                <a16:creationId xmlns:a16="http://schemas.microsoft.com/office/drawing/2014/main" id="{B2FA4423-FD82-D2C2-2E7F-6DC3DC1AF532}"/>
              </a:ext>
            </a:extLst>
          </p:cNvPr>
          <p:cNvGrpSpPr/>
          <p:nvPr/>
        </p:nvGrpSpPr>
        <p:grpSpPr>
          <a:xfrm>
            <a:off x="2159944" y="4822852"/>
            <a:ext cx="7739453" cy="884243"/>
            <a:chOff x="2159944" y="4822852"/>
            <a:chExt cx="7739453" cy="884243"/>
          </a:xfrm>
        </p:grpSpPr>
        <p:pic>
          <p:nvPicPr>
            <p:cNvPr id="33" name="Picture 32">
              <a:extLst>
                <a:ext uri="{FF2B5EF4-FFF2-40B4-BE49-F238E27FC236}">
                  <a16:creationId xmlns:a16="http://schemas.microsoft.com/office/drawing/2014/main" id="{35FCE6FE-25F9-0F82-D529-493124AB217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0176" y="4841141"/>
              <a:ext cx="275087" cy="725228"/>
            </a:xfrm>
            <a:prstGeom prst="rect">
              <a:avLst/>
            </a:prstGeom>
          </p:spPr>
        </p:pic>
        <p:pic>
          <p:nvPicPr>
            <p:cNvPr id="35" name="Picture 34">
              <a:extLst>
                <a:ext uri="{FF2B5EF4-FFF2-40B4-BE49-F238E27FC236}">
                  <a16:creationId xmlns:a16="http://schemas.microsoft.com/office/drawing/2014/main" id="{9E745796-941A-895F-5C2D-C8FC320CBFE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1" r="19860" b="-2318"/>
            <a:stretch>
              <a:fillRect/>
            </a:stretch>
          </p:blipFill>
          <p:spPr>
            <a:xfrm>
              <a:off x="6402582" y="4841141"/>
              <a:ext cx="1076161" cy="865954"/>
            </a:xfrm>
            <a:prstGeom prst="rect">
              <a:avLst/>
            </a:prstGeom>
          </p:spPr>
        </p:pic>
        <p:pic>
          <p:nvPicPr>
            <p:cNvPr id="37" name="Picture 36">
              <a:extLst>
                <a:ext uri="{FF2B5EF4-FFF2-40B4-BE49-F238E27FC236}">
                  <a16:creationId xmlns:a16="http://schemas.microsoft.com/office/drawing/2014/main" id="{CB7EFA8F-6A30-004C-A06F-654938655DD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8242" y="4822852"/>
              <a:ext cx="531155" cy="750187"/>
            </a:xfrm>
            <a:prstGeom prst="rect">
              <a:avLst/>
            </a:prstGeom>
          </p:spPr>
        </p:pic>
        <p:pic>
          <p:nvPicPr>
            <p:cNvPr id="39" name="Picture 38">
              <a:extLst>
                <a:ext uri="{FF2B5EF4-FFF2-40B4-BE49-F238E27FC236}">
                  <a16:creationId xmlns:a16="http://schemas.microsoft.com/office/drawing/2014/main" id="{7258BF05-ED99-F54F-77BD-87AA6233A43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73013"/>
            <a:stretch>
              <a:fillRect/>
            </a:stretch>
          </p:blipFill>
          <p:spPr>
            <a:xfrm>
              <a:off x="8053604" y="4884539"/>
              <a:ext cx="347035" cy="810464"/>
            </a:xfrm>
            <a:prstGeom prst="rect">
              <a:avLst/>
            </a:prstGeom>
          </p:spPr>
        </p:pic>
        <p:pic>
          <p:nvPicPr>
            <p:cNvPr id="40" name="Picture 39">
              <a:extLst>
                <a:ext uri="{FF2B5EF4-FFF2-40B4-BE49-F238E27FC236}">
                  <a16:creationId xmlns:a16="http://schemas.microsoft.com/office/drawing/2014/main" id="{9B58C698-2DC8-A410-3D35-8AE70517373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1" r="19860" b="-2318"/>
            <a:stretch>
              <a:fillRect/>
            </a:stretch>
          </p:blipFill>
          <p:spPr>
            <a:xfrm>
              <a:off x="2159944" y="4856358"/>
              <a:ext cx="1042223" cy="838645"/>
            </a:xfrm>
            <a:prstGeom prst="rect">
              <a:avLst/>
            </a:prstGeom>
          </p:spPr>
        </p:pic>
        <p:pic>
          <p:nvPicPr>
            <p:cNvPr id="43" name="Picture 42">
              <a:extLst>
                <a:ext uri="{FF2B5EF4-FFF2-40B4-BE49-F238E27FC236}">
                  <a16:creationId xmlns:a16="http://schemas.microsoft.com/office/drawing/2014/main" id="{9C830D47-81BE-0340-31BA-C8FC9764ABD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5172" y="4852980"/>
              <a:ext cx="447911" cy="812489"/>
            </a:xfrm>
            <a:prstGeom prst="rect">
              <a:avLst/>
            </a:prstGeom>
          </p:spPr>
        </p:pic>
      </p:grpSp>
      <p:sp>
        <p:nvSpPr>
          <p:cNvPr id="6" name="TextBox 5">
            <a:extLst>
              <a:ext uri="{FF2B5EF4-FFF2-40B4-BE49-F238E27FC236}">
                <a16:creationId xmlns:a16="http://schemas.microsoft.com/office/drawing/2014/main" id="{1D0E75FA-6369-B18D-5610-9D26AB5922D4}"/>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
        <p:nvSpPr>
          <p:cNvPr id="3" name="Slide Number Placeholder 2">
            <a:extLst>
              <a:ext uri="{FF2B5EF4-FFF2-40B4-BE49-F238E27FC236}">
                <a16:creationId xmlns:a16="http://schemas.microsoft.com/office/drawing/2014/main" id="{3900A622-46BF-C9EF-62B6-BE6AA2E8FE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18138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4433-9CC1-D4C3-83C8-FB4C7C5F07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E34A99-1B86-1C62-7D17-31A32C927F9E}"/>
              </a:ext>
            </a:extLst>
          </p:cNvPr>
          <p:cNvSpPr>
            <a:spLocks noGrp="1"/>
          </p:cNvSpPr>
          <p:nvPr>
            <p:ph type="title"/>
          </p:nvPr>
        </p:nvSpPr>
        <p:spPr/>
        <p:txBody>
          <a:bodyPr/>
          <a:lstStyle/>
          <a:p>
            <a:r>
              <a:rPr lang="en-US">
                <a:latin typeface="Arial"/>
                <a:cs typeface="Arial"/>
              </a:rPr>
              <a:t>Activity 5.1 – Depth study – getting started (2)</a:t>
            </a:r>
            <a:endParaRPr lang="en-US"/>
          </a:p>
        </p:txBody>
      </p:sp>
      <p:sp>
        <p:nvSpPr>
          <p:cNvPr id="4" name="Text Placeholder 3">
            <a:extLst>
              <a:ext uri="{FF2B5EF4-FFF2-40B4-BE49-F238E27FC236}">
                <a16:creationId xmlns:a16="http://schemas.microsoft.com/office/drawing/2014/main" id="{42173668-27BE-C443-B05F-1942457C7B66}"/>
              </a:ext>
            </a:extLst>
          </p:cNvPr>
          <p:cNvSpPr>
            <a:spLocks noGrp="1"/>
          </p:cNvSpPr>
          <p:nvPr>
            <p:ph type="body" sz="quarter" idx="18"/>
          </p:nvPr>
        </p:nvSpPr>
        <p:spPr/>
        <p:txBody>
          <a:bodyPr/>
          <a:lstStyle/>
          <a:p>
            <a:r>
              <a:rPr lang="en-US">
                <a:latin typeface="Arial"/>
                <a:cs typeface="Arial"/>
              </a:rPr>
              <a:t>Limitations to consider</a:t>
            </a:r>
            <a:endParaRPr lang="en-US"/>
          </a:p>
        </p:txBody>
      </p:sp>
      <p:sp>
        <p:nvSpPr>
          <p:cNvPr id="13" name="Rectangle: Rounded Corners 12">
            <a:extLst>
              <a:ext uri="{FF2B5EF4-FFF2-40B4-BE49-F238E27FC236}">
                <a16:creationId xmlns:a16="http://schemas.microsoft.com/office/drawing/2014/main" id="{BF996C88-2D24-CAE9-09D5-353517290F50}"/>
              </a:ext>
            </a:extLst>
          </p:cNvPr>
          <p:cNvSpPr/>
          <p:nvPr/>
        </p:nvSpPr>
        <p:spPr>
          <a:xfrm>
            <a:off x="360000" y="1430196"/>
            <a:ext cx="11483999" cy="1115756"/>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lIns="180000" tIns="45720" rIns="180000" bIns="45720" rtlCol="0" anchor="ctr"/>
          <a:lstStyle/>
          <a:p>
            <a:pPr>
              <a:lnSpc>
                <a:spcPct val="150000"/>
              </a:lnSpc>
              <a:spcAft>
                <a:spcPts val="600"/>
              </a:spcAft>
            </a:pPr>
            <a:r>
              <a:rPr lang="en-US" sz="2000" b="1" dirty="0">
                <a:solidFill>
                  <a:schemeClr val="accent1"/>
                </a:solidFill>
                <a:cs typeface="Arial"/>
              </a:rPr>
              <a:t>Resources</a:t>
            </a:r>
          </a:p>
          <a:p>
            <a:pPr>
              <a:lnSpc>
                <a:spcPct val="150000"/>
              </a:lnSpc>
              <a:spcAft>
                <a:spcPts val="600"/>
              </a:spcAft>
            </a:pPr>
            <a:r>
              <a:rPr lang="en-US" sz="1800" dirty="0">
                <a:solidFill>
                  <a:schemeClr val="accent1"/>
                </a:solidFill>
                <a:cs typeface="Arial"/>
              </a:rPr>
              <a:t>Access to musical instruments and technology may not be available every lesson.</a:t>
            </a:r>
          </a:p>
        </p:txBody>
      </p:sp>
      <p:sp>
        <p:nvSpPr>
          <p:cNvPr id="16" name="Rectangle: Rounded Corners 15">
            <a:extLst>
              <a:ext uri="{FF2B5EF4-FFF2-40B4-BE49-F238E27FC236}">
                <a16:creationId xmlns:a16="http://schemas.microsoft.com/office/drawing/2014/main" id="{3136C012-6623-4F64-CBB7-C790CDBB1890}"/>
              </a:ext>
            </a:extLst>
          </p:cNvPr>
          <p:cNvSpPr/>
          <p:nvPr/>
        </p:nvSpPr>
        <p:spPr>
          <a:xfrm>
            <a:off x="359999" y="2644482"/>
            <a:ext cx="11483999" cy="1115756"/>
          </a:xfrm>
          <a:prstGeom prst="roundRect">
            <a:avLst>
              <a:gd name="adj" fmla="val 10930"/>
            </a:avLst>
          </a:prstGeom>
          <a:solidFill>
            <a:srgbClr val="EDF9E0"/>
          </a:solidFill>
          <a:ln>
            <a:noFill/>
          </a:ln>
        </p:spPr>
        <p:style>
          <a:lnRef idx="2">
            <a:schemeClr val="accent4"/>
          </a:lnRef>
          <a:fillRef idx="1">
            <a:schemeClr val="lt1"/>
          </a:fillRef>
          <a:effectRef idx="0">
            <a:schemeClr val="accent4"/>
          </a:effectRef>
          <a:fontRef idx="minor">
            <a:schemeClr val="dk1"/>
          </a:fontRef>
        </p:style>
        <p:txBody>
          <a:bodyPr lIns="180000" tIns="45720" rIns="180000" bIns="45720" rtlCol="0" anchor="ctr"/>
          <a:lstStyle/>
          <a:p>
            <a:pPr>
              <a:lnSpc>
                <a:spcPct val="150000"/>
              </a:lnSpc>
              <a:spcAft>
                <a:spcPts val="600"/>
              </a:spcAft>
            </a:pPr>
            <a:r>
              <a:rPr lang="en-US" sz="2000" b="1" dirty="0">
                <a:solidFill>
                  <a:schemeClr val="accent1"/>
                </a:solidFill>
                <a:cs typeface="Arial"/>
              </a:rPr>
              <a:t>If working in a group</a:t>
            </a:r>
            <a:endParaRPr lang="en-US" sz="1800" dirty="0">
              <a:solidFill>
                <a:schemeClr val="tx2"/>
              </a:solidFill>
              <a:cs typeface="Arial"/>
            </a:endParaRPr>
          </a:p>
          <a:p>
            <a:pPr>
              <a:lnSpc>
                <a:spcPct val="150000"/>
              </a:lnSpc>
              <a:spcAft>
                <a:spcPts val="600"/>
              </a:spcAft>
            </a:pPr>
            <a:r>
              <a:rPr lang="en-US" sz="1800" dirty="0">
                <a:solidFill>
                  <a:schemeClr val="accent1"/>
                </a:solidFill>
                <a:cs typeface="Arial"/>
              </a:rPr>
              <a:t>Consider the size of the group. The more people in the group that harder it is to coordinate.</a:t>
            </a:r>
          </a:p>
        </p:txBody>
      </p:sp>
      <p:sp>
        <p:nvSpPr>
          <p:cNvPr id="15" name="Rectangle: Rounded Corners 14">
            <a:extLst>
              <a:ext uri="{FF2B5EF4-FFF2-40B4-BE49-F238E27FC236}">
                <a16:creationId xmlns:a16="http://schemas.microsoft.com/office/drawing/2014/main" id="{203ACAB9-D7DE-AAF2-FE58-0B8BF6B4535B}"/>
              </a:ext>
            </a:extLst>
          </p:cNvPr>
          <p:cNvSpPr/>
          <p:nvPr/>
        </p:nvSpPr>
        <p:spPr>
          <a:xfrm>
            <a:off x="360000" y="3858768"/>
            <a:ext cx="11484000" cy="2515830"/>
          </a:xfrm>
          <a:prstGeom prst="roundRect">
            <a:avLst>
              <a:gd name="adj" fmla="val 7516"/>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lIns="180000" tIns="45720" rIns="180000" bIns="45720" rtlCol="0" anchor="ctr"/>
          <a:lstStyle/>
          <a:p>
            <a:pPr>
              <a:lnSpc>
                <a:spcPct val="150000"/>
              </a:lnSpc>
              <a:spcAft>
                <a:spcPts val="600"/>
              </a:spcAft>
            </a:pPr>
            <a:r>
              <a:rPr lang="en-US" sz="2000" b="1" dirty="0">
                <a:solidFill>
                  <a:schemeClr val="accent1"/>
                </a:solidFill>
                <a:cs typeface="Arial"/>
              </a:rPr>
              <a:t>Time</a:t>
            </a:r>
          </a:p>
          <a:p>
            <a:pPr>
              <a:lnSpc>
                <a:spcPct val="150000"/>
              </a:lnSpc>
              <a:spcAft>
                <a:spcPts val="600"/>
              </a:spcAft>
            </a:pPr>
            <a:r>
              <a:rPr lang="en-US" sz="1800" dirty="0">
                <a:solidFill>
                  <a:schemeClr val="accent1"/>
                </a:solidFill>
                <a:cs typeface="Arial"/>
              </a:rPr>
              <a:t>You only have 7 lessons for independent work on your depth study</a:t>
            </a:r>
          </a:p>
          <a:p>
            <a:pPr>
              <a:lnSpc>
                <a:spcPct val="150000"/>
              </a:lnSpc>
              <a:spcAft>
                <a:spcPts val="600"/>
              </a:spcAft>
            </a:pPr>
            <a:r>
              <a:rPr lang="en-US" sz="1800" dirty="0">
                <a:solidFill>
                  <a:schemeClr val="accent1"/>
                </a:solidFill>
                <a:cs typeface="Arial"/>
              </a:rPr>
              <a:t>An interesting fact: your teacher will not direct you; you need to manage your time and project development. For the depth study your teacher takes on the supportive role of the facilitator but does not manage your project. </a:t>
            </a:r>
          </a:p>
        </p:txBody>
      </p:sp>
      <p:sp>
        <p:nvSpPr>
          <p:cNvPr id="2" name="Slide Number Placeholder 1">
            <a:extLst>
              <a:ext uri="{FF2B5EF4-FFF2-40B4-BE49-F238E27FC236}">
                <a16:creationId xmlns:a16="http://schemas.microsoft.com/office/drawing/2014/main" id="{E4405853-D5BC-BCC6-0205-73002F46C6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21813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8156-CE8C-66D6-8117-1E2F38BDFF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5B6BBB-E1D6-9950-ADAB-2FC8889A06FB}"/>
              </a:ext>
            </a:extLst>
          </p:cNvPr>
          <p:cNvSpPr>
            <a:spLocks noGrp="1"/>
          </p:cNvSpPr>
          <p:nvPr>
            <p:ph type="title"/>
          </p:nvPr>
        </p:nvSpPr>
        <p:spPr>
          <a:xfrm>
            <a:off x="360000" y="360000"/>
            <a:ext cx="11484000" cy="545601"/>
          </a:xfrm>
        </p:spPr>
        <p:txBody>
          <a:bodyPr/>
          <a:lstStyle/>
          <a:p>
            <a:r>
              <a:rPr lang="en-US"/>
              <a:t>Activity 5.1 – Depth study – getting started (3)</a:t>
            </a:r>
          </a:p>
        </p:txBody>
      </p:sp>
      <p:sp>
        <p:nvSpPr>
          <p:cNvPr id="4" name="Subtitle">
            <a:extLst>
              <a:ext uri="{FF2B5EF4-FFF2-40B4-BE49-F238E27FC236}">
                <a16:creationId xmlns:a16="http://schemas.microsoft.com/office/drawing/2014/main" id="{D147173A-603A-E043-2422-9DA347B20DD8}"/>
              </a:ext>
            </a:extLst>
          </p:cNvPr>
          <p:cNvSpPr>
            <a:spLocks noGrp="1"/>
          </p:cNvSpPr>
          <p:nvPr>
            <p:ph type="body" sz="quarter" idx="18"/>
          </p:nvPr>
        </p:nvSpPr>
        <p:spPr>
          <a:xfrm>
            <a:off x="360000" y="1008000"/>
            <a:ext cx="11484000" cy="310015"/>
          </a:xfrm>
        </p:spPr>
        <p:txBody>
          <a:bodyPr/>
          <a:lstStyle/>
          <a:p>
            <a:r>
              <a:rPr lang="en-US"/>
              <a:t>Consider the possibilities</a:t>
            </a:r>
          </a:p>
        </p:txBody>
      </p:sp>
      <p:grpSp>
        <p:nvGrpSpPr>
          <p:cNvPr id="17" name="Group 1" descr="1 – You can choose to focus your depth study on EITHER: &#10;performing OR&#10;listening OR&#10;composing OR &#10;more than one of the focus areas">
            <a:extLst>
              <a:ext uri="{FF2B5EF4-FFF2-40B4-BE49-F238E27FC236}">
                <a16:creationId xmlns:a16="http://schemas.microsoft.com/office/drawing/2014/main" id="{C6E88CE5-39DC-BEAF-8B80-90B6CF8D9930}"/>
              </a:ext>
            </a:extLst>
          </p:cNvPr>
          <p:cNvGrpSpPr/>
          <p:nvPr/>
        </p:nvGrpSpPr>
        <p:grpSpPr>
          <a:xfrm>
            <a:off x="296038" y="1706336"/>
            <a:ext cx="4760594" cy="4363043"/>
            <a:chOff x="296038" y="1706336"/>
            <a:chExt cx="4760594" cy="4363043"/>
          </a:xfrm>
        </p:grpSpPr>
        <p:sp>
          <p:nvSpPr>
            <p:cNvPr id="6" name="Box 1">
              <a:extLst>
                <a:ext uri="{FF2B5EF4-FFF2-40B4-BE49-F238E27FC236}">
                  <a16:creationId xmlns:a16="http://schemas.microsoft.com/office/drawing/2014/main" id="{AB141A24-0C22-8655-7034-5AB0AA7F057D}"/>
                </a:ext>
              </a:extLst>
            </p:cNvPr>
            <p:cNvSpPr/>
            <p:nvPr/>
          </p:nvSpPr>
          <p:spPr>
            <a:xfrm>
              <a:off x="775607" y="1706336"/>
              <a:ext cx="4281025" cy="4363043"/>
            </a:xfrm>
            <a:prstGeom prst="roundRect">
              <a:avLst>
                <a:gd name="adj" fmla="val 8767"/>
              </a:avLst>
            </a:prstGeom>
            <a:solidFill>
              <a:srgbClr val="FBDBE7"/>
            </a:solidFill>
            <a:ln w="38100">
              <a:solidFill>
                <a:srgbClr val="B51458"/>
              </a:solidFill>
            </a:ln>
          </p:spPr>
          <p:style>
            <a:lnRef idx="2">
              <a:schemeClr val="accent1"/>
            </a:lnRef>
            <a:fillRef idx="1">
              <a:schemeClr val="lt1"/>
            </a:fillRef>
            <a:effectRef idx="0">
              <a:schemeClr val="accent1"/>
            </a:effectRef>
            <a:fontRef idx="minor">
              <a:schemeClr val="dk1"/>
            </a:fontRef>
          </p:style>
          <p:txBody>
            <a:bodyPr lIns="612000" tIns="45720" rIns="180000" bIns="45720" rtlCol="0" anchor="ctr"/>
            <a:lstStyle>
              <a:defPPr>
                <a:defRPr lang="en-US"/>
              </a:defPPr>
              <a:lvl1pPr marL="0" algn="l" defTabSz="609585" rtl="0" eaLnBrk="1" latinLnBrk="0" hangingPunct="1">
                <a:defRPr sz="2400" kern="1200">
                  <a:solidFill>
                    <a:schemeClr val="dk1"/>
                  </a:solidFill>
                  <a:latin typeface="+mn-lt"/>
                  <a:ea typeface="+mn-ea"/>
                  <a:cs typeface="+mn-cs"/>
                </a:defRPr>
              </a:lvl1pPr>
              <a:lvl2pPr marL="609585" algn="l" defTabSz="609585" rtl="0" eaLnBrk="1" latinLnBrk="0" hangingPunct="1">
                <a:defRPr sz="2400" kern="1200">
                  <a:solidFill>
                    <a:schemeClr val="dk1"/>
                  </a:solidFill>
                  <a:latin typeface="+mn-lt"/>
                  <a:ea typeface="+mn-ea"/>
                  <a:cs typeface="+mn-cs"/>
                </a:defRPr>
              </a:lvl2pPr>
              <a:lvl3pPr marL="1219170" algn="l" defTabSz="609585" rtl="0" eaLnBrk="1" latinLnBrk="0" hangingPunct="1">
                <a:defRPr sz="2400" kern="1200">
                  <a:solidFill>
                    <a:schemeClr val="dk1"/>
                  </a:solidFill>
                  <a:latin typeface="+mn-lt"/>
                  <a:ea typeface="+mn-ea"/>
                  <a:cs typeface="+mn-cs"/>
                </a:defRPr>
              </a:lvl3pPr>
              <a:lvl4pPr marL="1828754" algn="l" defTabSz="609585" rtl="0" eaLnBrk="1" latinLnBrk="0" hangingPunct="1">
                <a:defRPr sz="2400" kern="1200">
                  <a:solidFill>
                    <a:schemeClr val="dk1"/>
                  </a:solidFill>
                  <a:latin typeface="+mn-lt"/>
                  <a:ea typeface="+mn-ea"/>
                  <a:cs typeface="+mn-cs"/>
                </a:defRPr>
              </a:lvl4pPr>
              <a:lvl5pPr marL="2438339" algn="l" defTabSz="609585" rtl="0" eaLnBrk="1" latinLnBrk="0" hangingPunct="1">
                <a:defRPr sz="2400" kern="1200">
                  <a:solidFill>
                    <a:schemeClr val="dk1"/>
                  </a:solidFill>
                  <a:latin typeface="+mn-lt"/>
                  <a:ea typeface="+mn-ea"/>
                  <a:cs typeface="+mn-cs"/>
                </a:defRPr>
              </a:lvl5pPr>
              <a:lvl6pPr marL="3047924" algn="l" defTabSz="609585" rtl="0" eaLnBrk="1" latinLnBrk="0" hangingPunct="1">
                <a:defRPr sz="2400" kern="1200">
                  <a:solidFill>
                    <a:schemeClr val="dk1"/>
                  </a:solidFill>
                  <a:latin typeface="+mn-lt"/>
                  <a:ea typeface="+mn-ea"/>
                  <a:cs typeface="+mn-cs"/>
                </a:defRPr>
              </a:lvl6pPr>
              <a:lvl7pPr marL="3657509" algn="l" defTabSz="609585" rtl="0" eaLnBrk="1" latinLnBrk="0" hangingPunct="1">
                <a:defRPr sz="2400" kern="1200">
                  <a:solidFill>
                    <a:schemeClr val="dk1"/>
                  </a:solidFill>
                  <a:latin typeface="+mn-lt"/>
                  <a:ea typeface="+mn-ea"/>
                  <a:cs typeface="+mn-cs"/>
                </a:defRPr>
              </a:lvl7pPr>
              <a:lvl8pPr marL="4267093" algn="l" defTabSz="609585" rtl="0" eaLnBrk="1" latinLnBrk="0" hangingPunct="1">
                <a:defRPr sz="2400" kern="1200">
                  <a:solidFill>
                    <a:schemeClr val="dk1"/>
                  </a:solidFill>
                  <a:latin typeface="+mn-lt"/>
                  <a:ea typeface="+mn-ea"/>
                  <a:cs typeface="+mn-cs"/>
                </a:defRPr>
              </a:lvl8pPr>
              <a:lvl9pPr marL="4876678" algn="l" defTabSz="609585" rtl="0" eaLnBrk="1" latinLnBrk="0" hangingPunct="1">
                <a:defRPr sz="2400" kern="1200">
                  <a:solidFill>
                    <a:schemeClr val="dk1"/>
                  </a:solidFill>
                  <a:latin typeface="+mn-lt"/>
                  <a:ea typeface="+mn-ea"/>
                  <a:cs typeface="+mn-cs"/>
                </a:defRPr>
              </a:lvl9pPr>
            </a:lstStyle>
            <a:p>
              <a:pPr>
                <a:lnSpc>
                  <a:spcPct val="140000"/>
                </a:lnSpc>
                <a:spcAft>
                  <a:spcPts val="600"/>
                </a:spcAft>
              </a:pPr>
              <a:r>
                <a:rPr lang="en-US" sz="2000" dirty="0">
                  <a:solidFill>
                    <a:srgbClr val="002664"/>
                  </a:solidFill>
                  <a:cs typeface="Arial"/>
                </a:rPr>
                <a:t>You can choose to focus your depth study on EITHER: </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performing OR</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listening OR</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composing OR </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more than one of the focus areas</a:t>
              </a:r>
              <a:endParaRPr lang="en-US" sz="2000" dirty="0">
                <a:solidFill>
                  <a:srgbClr val="22272B"/>
                </a:solidFill>
                <a:cs typeface="Arial"/>
              </a:endParaRPr>
            </a:p>
          </p:txBody>
        </p:sp>
        <p:sp>
          <p:nvSpPr>
            <p:cNvPr id="7" name="1" descr="1 – You can choose to focus your depth study on EITHER: &#10;performing OR&#10;listening OR&#10;composing OR &#10;more than one of the focus areas">
              <a:extLst>
                <a:ext uri="{FF2B5EF4-FFF2-40B4-BE49-F238E27FC236}">
                  <a16:creationId xmlns:a16="http://schemas.microsoft.com/office/drawing/2014/main" id="{49BE165F-82C3-84B0-79F5-22701E9E243C}"/>
                </a:ext>
                <a:ext uri="{C183D7F6-B498-43B3-948B-1728B52AA6E4}">
                  <adec:decorative xmlns:adec="http://schemas.microsoft.com/office/drawing/2017/decorative" val="1"/>
                </a:ext>
              </a:extLst>
            </p:cNvPr>
            <p:cNvSpPr/>
            <p:nvPr/>
          </p:nvSpPr>
          <p:spPr>
            <a:xfrm>
              <a:off x="296038" y="2182628"/>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p>
          </p:txBody>
        </p:sp>
      </p:grpSp>
      <p:grpSp>
        <p:nvGrpSpPr>
          <p:cNvPr id="14" name="Group 2" descr="2 – You can explore a musical area of passion that you have not been able to in school time before">
            <a:extLst>
              <a:ext uri="{FF2B5EF4-FFF2-40B4-BE49-F238E27FC236}">
                <a16:creationId xmlns:a16="http://schemas.microsoft.com/office/drawing/2014/main" id="{F3294953-6571-DA0B-A725-2F71330CCB65}"/>
              </a:ext>
            </a:extLst>
          </p:cNvPr>
          <p:cNvGrpSpPr/>
          <p:nvPr/>
        </p:nvGrpSpPr>
        <p:grpSpPr>
          <a:xfrm>
            <a:off x="5269580" y="1706336"/>
            <a:ext cx="6562057" cy="1954579"/>
            <a:chOff x="5269580" y="1706336"/>
            <a:chExt cx="6562057" cy="1954579"/>
          </a:xfrm>
        </p:grpSpPr>
        <p:sp>
          <p:nvSpPr>
            <p:cNvPr id="13" name="Box 2">
              <a:extLst>
                <a:ext uri="{FF2B5EF4-FFF2-40B4-BE49-F238E27FC236}">
                  <a16:creationId xmlns:a16="http://schemas.microsoft.com/office/drawing/2014/main" id="{E24426DD-1919-4A56-D670-CC7568C8FC19}"/>
                </a:ext>
              </a:extLst>
            </p:cNvPr>
            <p:cNvSpPr/>
            <p:nvPr/>
          </p:nvSpPr>
          <p:spPr>
            <a:xfrm>
              <a:off x="5724144" y="1706336"/>
              <a:ext cx="6107493" cy="1954579"/>
            </a:xfrm>
            <a:prstGeom prst="roundRect">
              <a:avLst/>
            </a:prstGeom>
            <a:solidFill>
              <a:srgbClr val="EDF9E0"/>
            </a:solidFill>
            <a:ln w="38100">
              <a:solidFill>
                <a:srgbClr val="64BB47"/>
              </a:solidFill>
            </a:ln>
          </p:spPr>
          <p:style>
            <a:lnRef idx="2">
              <a:schemeClr val="accent4"/>
            </a:lnRef>
            <a:fillRef idx="1">
              <a:schemeClr val="lt1"/>
            </a:fillRef>
            <a:effectRef idx="0">
              <a:schemeClr val="accent4"/>
            </a:effectRef>
            <a:fontRef idx="minor">
              <a:schemeClr val="dk1"/>
            </a:fontRef>
          </p:style>
          <p:txBody>
            <a:bodyPr lIns="720000" tIns="45720" rIns="91440" bIns="72000" rtlCol="0" anchor="ctr"/>
            <a:lstStyle/>
            <a:p>
              <a:pPr>
                <a:lnSpc>
                  <a:spcPct val="140000"/>
                </a:lnSpc>
                <a:spcAft>
                  <a:spcPts val="600"/>
                </a:spcAft>
              </a:pPr>
              <a:r>
                <a:rPr lang="en-US" sz="2000" dirty="0">
                  <a:solidFill>
                    <a:schemeClr val="accent1"/>
                  </a:solidFill>
                  <a:cs typeface="Arial"/>
                </a:rPr>
                <a:t>You can explore a musical area of passion that you have not been able to in school time before</a:t>
              </a:r>
            </a:p>
          </p:txBody>
        </p:sp>
        <p:sp>
          <p:nvSpPr>
            <p:cNvPr id="8" name="2">
              <a:extLst>
                <a:ext uri="{FF2B5EF4-FFF2-40B4-BE49-F238E27FC236}">
                  <a16:creationId xmlns:a16="http://schemas.microsoft.com/office/drawing/2014/main" id="{DA8A1815-1173-9C8F-FC33-5166D10FE492}"/>
                </a:ext>
                <a:ext uri="{C183D7F6-B498-43B3-948B-1728B52AA6E4}">
                  <adec:decorative xmlns:adec="http://schemas.microsoft.com/office/drawing/2017/decorative" val="1"/>
                </a:ext>
              </a:extLst>
            </p:cNvPr>
            <p:cNvSpPr/>
            <p:nvPr/>
          </p:nvSpPr>
          <p:spPr>
            <a:xfrm>
              <a:off x="5269580" y="2182629"/>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grpSp>
        <p:nvGrpSpPr>
          <p:cNvPr id="15" name="Group 3" descr="3 – You get to choose what you create and present in the final lesson">
            <a:extLst>
              <a:ext uri="{FF2B5EF4-FFF2-40B4-BE49-F238E27FC236}">
                <a16:creationId xmlns:a16="http://schemas.microsoft.com/office/drawing/2014/main" id="{17ED603E-C3FD-BB60-E3E9-45BF72673326}"/>
              </a:ext>
            </a:extLst>
          </p:cNvPr>
          <p:cNvGrpSpPr/>
          <p:nvPr/>
        </p:nvGrpSpPr>
        <p:grpSpPr>
          <a:xfrm>
            <a:off x="5269581" y="4114800"/>
            <a:ext cx="6562056" cy="1954579"/>
            <a:chOff x="5269581" y="4114800"/>
            <a:chExt cx="6562056" cy="1954579"/>
          </a:xfrm>
        </p:grpSpPr>
        <p:sp>
          <p:nvSpPr>
            <p:cNvPr id="16" name="Box 3">
              <a:extLst>
                <a:ext uri="{FF2B5EF4-FFF2-40B4-BE49-F238E27FC236}">
                  <a16:creationId xmlns:a16="http://schemas.microsoft.com/office/drawing/2014/main" id="{264494CD-9286-CE05-BA43-B048327A6223}"/>
                </a:ext>
              </a:extLst>
            </p:cNvPr>
            <p:cNvSpPr/>
            <p:nvPr/>
          </p:nvSpPr>
          <p:spPr>
            <a:xfrm>
              <a:off x="5724144" y="4114800"/>
              <a:ext cx="6107493" cy="1954579"/>
            </a:xfrm>
            <a:prstGeom prst="roundRect">
              <a:avLst/>
            </a:prstGeom>
            <a:solidFill>
              <a:srgbClr val="E5F7FC"/>
            </a:solidFill>
            <a:ln w="38100">
              <a:solidFill>
                <a:srgbClr val="00ACC2"/>
              </a:solidFill>
            </a:ln>
          </p:spPr>
          <p:style>
            <a:lnRef idx="2">
              <a:schemeClr val="accent4"/>
            </a:lnRef>
            <a:fillRef idx="1">
              <a:schemeClr val="lt1"/>
            </a:fillRef>
            <a:effectRef idx="0">
              <a:schemeClr val="accent4"/>
            </a:effectRef>
            <a:fontRef idx="minor">
              <a:schemeClr val="dk1"/>
            </a:fontRef>
          </p:style>
          <p:txBody>
            <a:bodyPr lIns="720000" tIns="45720" rIns="91440" bIns="72000" rtlCol="0" anchor="ctr"/>
            <a:lstStyle/>
            <a:p>
              <a:pPr>
                <a:lnSpc>
                  <a:spcPct val="140000"/>
                </a:lnSpc>
                <a:spcAft>
                  <a:spcPts val="600"/>
                </a:spcAft>
              </a:pPr>
              <a:r>
                <a:rPr lang="en-US" sz="2000" dirty="0">
                  <a:solidFill>
                    <a:schemeClr val="accent1"/>
                  </a:solidFill>
                  <a:cs typeface="Arial"/>
                </a:rPr>
                <a:t>You get to choose what you create and present in the final lesson</a:t>
              </a:r>
            </a:p>
          </p:txBody>
        </p:sp>
        <p:sp>
          <p:nvSpPr>
            <p:cNvPr id="5" name="3">
              <a:extLst>
                <a:ext uri="{FF2B5EF4-FFF2-40B4-BE49-F238E27FC236}">
                  <a16:creationId xmlns:a16="http://schemas.microsoft.com/office/drawing/2014/main" id="{DFEB5D2B-E26D-61DE-FBD8-00A894D2F7E3}"/>
                </a:ext>
                <a:ext uri="{C183D7F6-B498-43B3-948B-1728B52AA6E4}">
                  <adec:decorative xmlns:adec="http://schemas.microsoft.com/office/drawing/2017/decorative" val="1"/>
                </a:ext>
              </a:extLst>
            </p:cNvPr>
            <p:cNvSpPr/>
            <p:nvPr/>
          </p:nvSpPr>
          <p:spPr>
            <a:xfrm>
              <a:off x="5269581" y="45910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 name="Slide Number Placeholder 1">
            <a:extLst>
              <a:ext uri="{FF2B5EF4-FFF2-40B4-BE49-F238E27FC236}">
                <a16:creationId xmlns:a16="http://schemas.microsoft.com/office/drawing/2014/main" id="{585CE8E1-9B05-4093-40F6-B81C1B1D3CE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22804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379A9-78A8-5CEA-C015-F72EC03E34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99B32D-0D03-7371-6100-F7656EA84428}"/>
              </a:ext>
            </a:extLst>
          </p:cNvPr>
          <p:cNvSpPr>
            <a:spLocks noGrp="1"/>
          </p:cNvSpPr>
          <p:nvPr>
            <p:ph type="title"/>
          </p:nvPr>
        </p:nvSpPr>
        <p:spPr/>
        <p:txBody>
          <a:bodyPr/>
          <a:lstStyle/>
          <a:p>
            <a:r>
              <a:rPr lang="en-US">
                <a:latin typeface="Arial"/>
                <a:cs typeface="Arial"/>
              </a:rPr>
              <a:t>Activity 5.1 – Depth study – getting started (4)</a:t>
            </a:r>
            <a:endParaRPr lang="en-US"/>
          </a:p>
        </p:txBody>
      </p:sp>
      <p:sp>
        <p:nvSpPr>
          <p:cNvPr id="2" name="Slide Number Placeholder 1">
            <a:extLst>
              <a:ext uri="{FF2B5EF4-FFF2-40B4-BE49-F238E27FC236}">
                <a16:creationId xmlns:a16="http://schemas.microsoft.com/office/drawing/2014/main" id="{64F8CFF6-80CF-02CD-3E2D-9FD34AFFDB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
        <p:nvSpPr>
          <p:cNvPr id="4" name="Text Placeholder 3">
            <a:extLst>
              <a:ext uri="{FF2B5EF4-FFF2-40B4-BE49-F238E27FC236}">
                <a16:creationId xmlns:a16="http://schemas.microsoft.com/office/drawing/2014/main" id="{7B7A8184-555F-BBA7-5F98-0E6B8BDBBBCC}"/>
              </a:ext>
            </a:extLst>
          </p:cNvPr>
          <p:cNvSpPr>
            <a:spLocks noGrp="1"/>
          </p:cNvSpPr>
          <p:nvPr>
            <p:ph type="body" sz="quarter" idx="18"/>
          </p:nvPr>
        </p:nvSpPr>
        <p:spPr/>
        <p:txBody>
          <a:bodyPr/>
          <a:lstStyle/>
          <a:p>
            <a:r>
              <a:rPr lang="en-US">
                <a:latin typeface="Arial"/>
                <a:cs typeface="Arial"/>
              </a:rPr>
              <a:t>The driving question</a:t>
            </a:r>
            <a:endParaRPr lang="en-US"/>
          </a:p>
        </p:txBody>
      </p:sp>
      <p:sp>
        <p:nvSpPr>
          <p:cNvPr id="5" name="Rectangle: Rounded Corners 10">
            <a:extLst>
              <a:ext uri="{FF2B5EF4-FFF2-40B4-BE49-F238E27FC236}">
                <a16:creationId xmlns:a16="http://schemas.microsoft.com/office/drawing/2014/main" id="{AA4CDC7E-CA43-E0D7-CC64-C81694CAC41F}"/>
              </a:ext>
            </a:extLst>
          </p:cNvPr>
          <p:cNvSpPr/>
          <p:nvPr/>
        </p:nvSpPr>
        <p:spPr>
          <a:xfrm>
            <a:off x="4149569" y="2121335"/>
            <a:ext cx="3892862" cy="2615330"/>
          </a:xfrm>
          <a:prstGeom prst="roundRect">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lIns="91440" tIns="45720" rIns="91440" bIns="108000" rtlCol="0" anchor="ctr"/>
          <a:lstStyle/>
          <a:p>
            <a:pPr algn="ctr"/>
            <a:r>
              <a:rPr lang="en-US" sz="3200" b="1" dirty="0">
                <a:solidFill>
                  <a:schemeClr val="bg1"/>
                </a:solidFill>
                <a:cs typeface="Arial"/>
              </a:rPr>
              <a:t>How does my perspective of Australia shape my music?</a:t>
            </a:r>
          </a:p>
        </p:txBody>
      </p:sp>
    </p:spTree>
    <p:extLst>
      <p:ext uri="{BB962C8B-B14F-4D97-AF65-F5344CB8AC3E}">
        <p14:creationId xmlns:p14="http://schemas.microsoft.com/office/powerpoint/2010/main" val="422881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8939-95BD-6A9C-AAA4-ECFAB85782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2CF59-C844-26ED-6A3F-FBA4C7A9355B}"/>
              </a:ext>
            </a:extLst>
          </p:cNvPr>
          <p:cNvSpPr>
            <a:spLocks noGrp="1"/>
          </p:cNvSpPr>
          <p:nvPr>
            <p:ph type="title"/>
          </p:nvPr>
        </p:nvSpPr>
        <p:spPr/>
        <p:txBody>
          <a:bodyPr/>
          <a:lstStyle/>
          <a:p>
            <a:r>
              <a:rPr lang="en-US">
                <a:latin typeface="Arial"/>
                <a:cs typeface="Arial"/>
              </a:rPr>
              <a:t>Activity 5.1 – Depth study – getting started (5)</a:t>
            </a:r>
            <a:endParaRPr lang="en-US"/>
          </a:p>
        </p:txBody>
      </p:sp>
      <p:sp>
        <p:nvSpPr>
          <p:cNvPr id="4" name="Text Placeholder 3">
            <a:extLst>
              <a:ext uri="{FF2B5EF4-FFF2-40B4-BE49-F238E27FC236}">
                <a16:creationId xmlns:a16="http://schemas.microsoft.com/office/drawing/2014/main" id="{50B7065D-9655-3752-2F15-E7FB229FFA82}"/>
              </a:ext>
            </a:extLst>
          </p:cNvPr>
          <p:cNvSpPr>
            <a:spLocks noGrp="1"/>
          </p:cNvSpPr>
          <p:nvPr>
            <p:ph type="body" sz="quarter" idx="18"/>
          </p:nvPr>
        </p:nvSpPr>
        <p:spPr/>
        <p:txBody>
          <a:bodyPr/>
          <a:lstStyle/>
          <a:p>
            <a:r>
              <a:rPr lang="en-US">
                <a:latin typeface="Arial"/>
                <a:cs typeface="Arial"/>
              </a:rPr>
              <a:t>What else do I need to consider?</a:t>
            </a:r>
            <a:endParaRPr lang="en-US"/>
          </a:p>
        </p:txBody>
      </p:sp>
      <p:sp>
        <p:nvSpPr>
          <p:cNvPr id="6" name="Rectangle: Rounded Corners 5">
            <a:extLst>
              <a:ext uri="{FF2B5EF4-FFF2-40B4-BE49-F238E27FC236}">
                <a16:creationId xmlns:a16="http://schemas.microsoft.com/office/drawing/2014/main" id="{A2A4CB76-2FCC-9C32-A976-1E8421C07680}"/>
              </a:ext>
            </a:extLst>
          </p:cNvPr>
          <p:cNvSpPr/>
          <p:nvPr/>
        </p:nvSpPr>
        <p:spPr>
          <a:xfrm>
            <a:off x="360000" y="2272655"/>
            <a:ext cx="3586879" cy="3575379"/>
          </a:xfrm>
          <a:prstGeom prst="roundRect">
            <a:avLst/>
          </a:prstGeom>
          <a:solidFill>
            <a:srgbClr val="EDF9E0"/>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lIns="144000" tIns="648000" rIns="144000" bIns="45720" rtlCol="0" anchor="t"/>
          <a:lstStyle>
            <a:defPPr>
              <a:defRPr lang="en-US"/>
            </a:defPPr>
            <a:lvl1pPr marL="0" algn="l" defTabSz="609585" rtl="0" eaLnBrk="1" latinLnBrk="0" hangingPunct="1">
              <a:defRPr sz="2400" kern="1200">
                <a:solidFill>
                  <a:schemeClr val="dk1"/>
                </a:solidFill>
                <a:latin typeface="+mn-lt"/>
                <a:ea typeface="+mn-ea"/>
                <a:cs typeface="+mn-cs"/>
              </a:defRPr>
            </a:lvl1pPr>
            <a:lvl2pPr marL="609585" algn="l" defTabSz="609585" rtl="0" eaLnBrk="1" latinLnBrk="0" hangingPunct="1">
              <a:defRPr sz="2400" kern="1200">
                <a:solidFill>
                  <a:schemeClr val="dk1"/>
                </a:solidFill>
                <a:latin typeface="+mn-lt"/>
                <a:ea typeface="+mn-ea"/>
                <a:cs typeface="+mn-cs"/>
              </a:defRPr>
            </a:lvl2pPr>
            <a:lvl3pPr marL="1219170" algn="l" defTabSz="609585" rtl="0" eaLnBrk="1" latinLnBrk="0" hangingPunct="1">
              <a:defRPr sz="2400" kern="1200">
                <a:solidFill>
                  <a:schemeClr val="dk1"/>
                </a:solidFill>
                <a:latin typeface="+mn-lt"/>
                <a:ea typeface="+mn-ea"/>
                <a:cs typeface="+mn-cs"/>
              </a:defRPr>
            </a:lvl3pPr>
            <a:lvl4pPr marL="1828754" algn="l" defTabSz="609585" rtl="0" eaLnBrk="1" latinLnBrk="0" hangingPunct="1">
              <a:defRPr sz="2400" kern="1200">
                <a:solidFill>
                  <a:schemeClr val="dk1"/>
                </a:solidFill>
                <a:latin typeface="+mn-lt"/>
                <a:ea typeface="+mn-ea"/>
                <a:cs typeface="+mn-cs"/>
              </a:defRPr>
            </a:lvl4pPr>
            <a:lvl5pPr marL="2438339" algn="l" defTabSz="609585" rtl="0" eaLnBrk="1" latinLnBrk="0" hangingPunct="1">
              <a:defRPr sz="2400" kern="1200">
                <a:solidFill>
                  <a:schemeClr val="dk1"/>
                </a:solidFill>
                <a:latin typeface="+mn-lt"/>
                <a:ea typeface="+mn-ea"/>
                <a:cs typeface="+mn-cs"/>
              </a:defRPr>
            </a:lvl5pPr>
            <a:lvl6pPr marL="3047924" algn="l" defTabSz="609585" rtl="0" eaLnBrk="1" latinLnBrk="0" hangingPunct="1">
              <a:defRPr sz="2400" kern="1200">
                <a:solidFill>
                  <a:schemeClr val="dk1"/>
                </a:solidFill>
                <a:latin typeface="+mn-lt"/>
                <a:ea typeface="+mn-ea"/>
                <a:cs typeface="+mn-cs"/>
              </a:defRPr>
            </a:lvl6pPr>
            <a:lvl7pPr marL="3657509" algn="l" defTabSz="609585" rtl="0" eaLnBrk="1" latinLnBrk="0" hangingPunct="1">
              <a:defRPr sz="2400" kern="1200">
                <a:solidFill>
                  <a:schemeClr val="dk1"/>
                </a:solidFill>
                <a:latin typeface="+mn-lt"/>
                <a:ea typeface="+mn-ea"/>
                <a:cs typeface="+mn-cs"/>
              </a:defRPr>
            </a:lvl7pPr>
            <a:lvl8pPr marL="4267093" algn="l" defTabSz="609585" rtl="0" eaLnBrk="1" latinLnBrk="0" hangingPunct="1">
              <a:defRPr sz="2400" kern="1200">
                <a:solidFill>
                  <a:schemeClr val="dk1"/>
                </a:solidFill>
                <a:latin typeface="+mn-lt"/>
                <a:ea typeface="+mn-ea"/>
                <a:cs typeface="+mn-cs"/>
              </a:defRPr>
            </a:lvl8pPr>
            <a:lvl9pPr marL="4876678" algn="l" defTabSz="609585" rtl="0" eaLnBrk="1" latinLnBrk="0" hangingPunct="1">
              <a:defRPr sz="2400" kern="1200">
                <a:solidFill>
                  <a:schemeClr val="dk1"/>
                </a:solidFill>
                <a:latin typeface="+mn-lt"/>
                <a:ea typeface="+mn-ea"/>
                <a:cs typeface="+mn-cs"/>
              </a:defRPr>
            </a:lvl9pPr>
          </a:lstStyle>
          <a:p>
            <a:pPr algn="ctr">
              <a:lnSpc>
                <a:spcPct val="130000"/>
              </a:lnSpc>
              <a:spcAft>
                <a:spcPts val="1200"/>
              </a:spcAft>
            </a:pPr>
            <a:r>
              <a:rPr lang="en-US" b="1" dirty="0">
                <a:solidFill>
                  <a:srgbClr val="002664"/>
                </a:solidFill>
                <a:cs typeface="Arial"/>
              </a:rPr>
              <a:t>What product will I create?</a:t>
            </a:r>
          </a:p>
          <a:p>
            <a:pPr algn="ctr">
              <a:lnSpc>
                <a:spcPct val="130000"/>
              </a:lnSpc>
              <a:spcAft>
                <a:spcPts val="1200"/>
              </a:spcAft>
            </a:pPr>
            <a:r>
              <a:rPr lang="en-US" b="1" dirty="0">
                <a:solidFill>
                  <a:srgbClr val="002664"/>
                </a:solidFill>
                <a:cs typeface="Arial"/>
              </a:rPr>
              <a:t>What will I need to create that product?</a:t>
            </a:r>
          </a:p>
        </p:txBody>
      </p:sp>
      <p:sp>
        <p:nvSpPr>
          <p:cNvPr id="13" name="Rectangle: Rounded Corners 12">
            <a:extLst>
              <a:ext uri="{FF2B5EF4-FFF2-40B4-BE49-F238E27FC236}">
                <a16:creationId xmlns:a16="http://schemas.microsoft.com/office/drawing/2014/main" id="{D31BCB1C-439F-0208-E84B-903BA8D3832D}"/>
              </a:ext>
            </a:extLst>
          </p:cNvPr>
          <p:cNvSpPr/>
          <p:nvPr/>
        </p:nvSpPr>
        <p:spPr>
          <a:xfrm>
            <a:off x="4310394" y="2269916"/>
            <a:ext cx="3595229" cy="3581341"/>
          </a:xfrm>
          <a:prstGeom prst="roundRect">
            <a:avLst/>
          </a:prstGeom>
          <a:solidFill>
            <a:srgbClr val="FBDBE7"/>
          </a:solidFill>
          <a:ln w="38100">
            <a:solidFill>
              <a:srgbClr val="B51458"/>
            </a:solidFill>
          </a:ln>
        </p:spPr>
        <p:style>
          <a:lnRef idx="2">
            <a:schemeClr val="accent4"/>
          </a:lnRef>
          <a:fillRef idx="1">
            <a:schemeClr val="lt1"/>
          </a:fillRef>
          <a:effectRef idx="0">
            <a:schemeClr val="accent4"/>
          </a:effectRef>
          <a:fontRef idx="minor">
            <a:schemeClr val="dk1"/>
          </a:fontRef>
        </p:style>
        <p:txBody>
          <a:bodyPr lIns="144000" tIns="648000" rIns="144000" bIns="45720" rtlCol="0" anchor="t"/>
          <a:lstStyle/>
          <a:p>
            <a:pPr algn="ctr">
              <a:lnSpc>
                <a:spcPct val="130000"/>
              </a:lnSpc>
              <a:spcAft>
                <a:spcPts val="1200"/>
              </a:spcAft>
            </a:pPr>
            <a:r>
              <a:rPr lang="en-US" b="1" dirty="0">
                <a:solidFill>
                  <a:schemeClr val="accent1"/>
                </a:solidFill>
                <a:cs typeface="Arial"/>
              </a:rPr>
              <a:t>How can my product answer the driving question?</a:t>
            </a:r>
            <a:endParaRPr lang="en-US" b="1" dirty="0"/>
          </a:p>
        </p:txBody>
      </p:sp>
      <p:sp>
        <p:nvSpPr>
          <p:cNvPr id="16" name="Rectangle: Rounded Corners 15">
            <a:extLst>
              <a:ext uri="{FF2B5EF4-FFF2-40B4-BE49-F238E27FC236}">
                <a16:creationId xmlns:a16="http://schemas.microsoft.com/office/drawing/2014/main" id="{F9C77FE6-D5A1-A01A-439A-55D1723AEF65}"/>
              </a:ext>
            </a:extLst>
          </p:cNvPr>
          <p:cNvSpPr/>
          <p:nvPr/>
        </p:nvSpPr>
        <p:spPr>
          <a:xfrm>
            <a:off x="8251917" y="2268612"/>
            <a:ext cx="3593794" cy="3578956"/>
          </a:xfrm>
          <a:prstGeom prst="roundRect">
            <a:avLst/>
          </a:prstGeom>
          <a:solidFill>
            <a:srgbClr val="E5F7FC"/>
          </a:solidFill>
          <a:ln w="38100">
            <a:solidFill>
              <a:srgbClr val="00ACC2"/>
            </a:solidFill>
          </a:ln>
        </p:spPr>
        <p:style>
          <a:lnRef idx="2">
            <a:schemeClr val="accent4"/>
          </a:lnRef>
          <a:fillRef idx="1">
            <a:schemeClr val="lt1"/>
          </a:fillRef>
          <a:effectRef idx="0">
            <a:schemeClr val="accent4"/>
          </a:effectRef>
          <a:fontRef idx="minor">
            <a:schemeClr val="dk1"/>
          </a:fontRef>
        </p:style>
        <p:txBody>
          <a:bodyPr lIns="144000" tIns="648000" rIns="144000" bIns="45720" rtlCol="0" anchor="t"/>
          <a:lstStyle/>
          <a:p>
            <a:pPr algn="ctr">
              <a:lnSpc>
                <a:spcPct val="130000"/>
              </a:lnSpc>
              <a:spcAft>
                <a:spcPts val="1200"/>
              </a:spcAft>
            </a:pPr>
            <a:r>
              <a:rPr lang="en-US" b="1" dirty="0">
                <a:solidFill>
                  <a:schemeClr val="accent1"/>
                </a:solidFill>
                <a:cs typeface="Arial"/>
              </a:rPr>
              <a:t>How will I present my product to the class in the final lesson?</a:t>
            </a:r>
          </a:p>
          <a:p>
            <a:pPr algn="ctr">
              <a:lnSpc>
                <a:spcPct val="130000"/>
              </a:lnSpc>
              <a:spcAft>
                <a:spcPts val="1200"/>
              </a:spcAft>
            </a:pPr>
            <a:endParaRPr lang="en-US" b="1" dirty="0">
              <a:solidFill>
                <a:schemeClr val="accent1"/>
              </a:solidFill>
              <a:cs typeface="Arial"/>
            </a:endParaRPr>
          </a:p>
        </p:txBody>
      </p:sp>
      <p:sp>
        <p:nvSpPr>
          <p:cNvPr id="5" name="Oval 4">
            <a:extLst>
              <a:ext uri="{FF2B5EF4-FFF2-40B4-BE49-F238E27FC236}">
                <a16:creationId xmlns:a16="http://schemas.microsoft.com/office/drawing/2014/main" id="{E0287CAF-3BAC-9A4A-BF4E-E6D368B52DC3}"/>
              </a:ext>
              <a:ext uri="{C183D7F6-B498-43B3-948B-1728B52AA6E4}">
                <adec:decorative xmlns:adec="http://schemas.microsoft.com/office/drawing/2017/decorative" val="1"/>
              </a:ext>
            </a:extLst>
          </p:cNvPr>
          <p:cNvSpPr/>
          <p:nvPr/>
        </p:nvSpPr>
        <p:spPr>
          <a:xfrm>
            <a:off x="9547818" y="1783631"/>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8" name="Oval 7">
            <a:extLst>
              <a:ext uri="{FF2B5EF4-FFF2-40B4-BE49-F238E27FC236}">
                <a16:creationId xmlns:a16="http://schemas.microsoft.com/office/drawing/2014/main" id="{C466FC86-6BCC-414D-3743-7EDD585FDF50}"/>
              </a:ext>
              <a:ext uri="{C183D7F6-B498-43B3-948B-1728B52AA6E4}">
                <adec:decorative xmlns:adec="http://schemas.microsoft.com/office/drawing/2017/decorative" val="1"/>
              </a:ext>
            </a:extLst>
          </p:cNvPr>
          <p:cNvSpPr/>
          <p:nvPr/>
        </p:nvSpPr>
        <p:spPr>
          <a:xfrm>
            <a:off x="5589074" y="1783631"/>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Oval 8">
            <a:extLst>
              <a:ext uri="{FF2B5EF4-FFF2-40B4-BE49-F238E27FC236}">
                <a16:creationId xmlns:a16="http://schemas.microsoft.com/office/drawing/2014/main" id="{B623A5A9-2EF3-9F2F-F51A-AA5894BED476}"/>
              </a:ext>
              <a:ext uri="{C183D7F6-B498-43B3-948B-1728B52AA6E4}">
                <adec:decorative xmlns:adec="http://schemas.microsoft.com/office/drawing/2017/decorative" val="1"/>
              </a:ext>
            </a:extLst>
          </p:cNvPr>
          <p:cNvSpPr/>
          <p:nvPr/>
        </p:nvSpPr>
        <p:spPr>
          <a:xfrm>
            <a:off x="1649592" y="1783631"/>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 name="Slide Number Placeholder 1">
            <a:extLst>
              <a:ext uri="{FF2B5EF4-FFF2-40B4-BE49-F238E27FC236}">
                <a16:creationId xmlns:a16="http://schemas.microsoft.com/office/drawing/2014/main" id="{15BD7A94-9E17-6E05-D826-BB3128B688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68127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A92C-5CB9-4B2B-4A24-C84D3D2D42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D25FC1-4262-C68D-0B5B-9DAF4A8CC0D1}"/>
              </a:ext>
            </a:extLst>
          </p:cNvPr>
          <p:cNvSpPr>
            <a:spLocks noGrp="1"/>
          </p:cNvSpPr>
          <p:nvPr>
            <p:ph type="title"/>
          </p:nvPr>
        </p:nvSpPr>
        <p:spPr/>
        <p:txBody>
          <a:bodyPr/>
          <a:lstStyle/>
          <a:p>
            <a:r>
              <a:rPr lang="en-US">
                <a:latin typeface="Arial"/>
                <a:cs typeface="Arial"/>
              </a:rPr>
              <a:t>Activity 5.1 – Depth study – getting started (6)</a:t>
            </a:r>
            <a:endParaRPr lang="en-US"/>
          </a:p>
        </p:txBody>
      </p:sp>
      <p:sp>
        <p:nvSpPr>
          <p:cNvPr id="4" name="Text Placeholder 3">
            <a:extLst>
              <a:ext uri="{FF2B5EF4-FFF2-40B4-BE49-F238E27FC236}">
                <a16:creationId xmlns:a16="http://schemas.microsoft.com/office/drawing/2014/main" id="{0AEC6215-C9AC-16C4-7390-C5EA253C4737}"/>
              </a:ext>
            </a:extLst>
          </p:cNvPr>
          <p:cNvSpPr>
            <a:spLocks noGrp="1"/>
          </p:cNvSpPr>
          <p:nvPr>
            <p:ph type="body" sz="quarter" idx="18"/>
          </p:nvPr>
        </p:nvSpPr>
        <p:spPr/>
        <p:txBody>
          <a:bodyPr anchor="t"/>
          <a:lstStyle/>
          <a:p>
            <a:r>
              <a:rPr lang="en-US" dirty="0">
                <a:latin typeface="Arial"/>
                <a:cs typeface="Arial"/>
              </a:rPr>
              <a:t>Examples of how to answer the driving question with a product</a:t>
            </a:r>
            <a:endParaRPr lang="en-US" dirty="0"/>
          </a:p>
        </p:txBody>
      </p:sp>
      <p:sp>
        <p:nvSpPr>
          <p:cNvPr id="11" name="Middle box - How does my ...">
            <a:extLst>
              <a:ext uri="{FF2B5EF4-FFF2-40B4-BE49-F238E27FC236}">
                <a16:creationId xmlns:a16="http://schemas.microsoft.com/office/drawing/2014/main" id="{CB19474E-F1B1-0458-C9A0-05DA3B68DEE2}"/>
              </a:ext>
            </a:extLst>
          </p:cNvPr>
          <p:cNvSpPr/>
          <p:nvPr/>
        </p:nvSpPr>
        <p:spPr>
          <a:xfrm>
            <a:off x="4476613" y="1571625"/>
            <a:ext cx="3181113" cy="2203449"/>
          </a:xfrm>
          <a:prstGeom prst="roundRect">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lIns="91440" tIns="45720" rIns="91440" bIns="108000" rtlCol="0" anchor="ctr"/>
          <a:lstStyle/>
          <a:p>
            <a:pPr algn="ctr"/>
            <a:r>
              <a:rPr lang="en-US" b="1" dirty="0">
                <a:solidFill>
                  <a:schemeClr val="bg1"/>
                </a:solidFill>
                <a:cs typeface="Arial"/>
              </a:rPr>
              <a:t>How does my perspective of Australia shape my music?</a:t>
            </a:r>
          </a:p>
        </p:txBody>
      </p:sp>
      <p:sp>
        <p:nvSpPr>
          <p:cNvPr id="26" name="Arow 1" descr="A blue arrow pointing from the driving question box to answer box 1">
            <a:extLst>
              <a:ext uri="{FF2B5EF4-FFF2-40B4-BE49-F238E27FC236}">
                <a16:creationId xmlns:a16="http://schemas.microsoft.com/office/drawing/2014/main" id="{D795F9CF-0662-94D5-2C7A-21457182DAED}"/>
              </a:ext>
            </a:extLst>
          </p:cNvPr>
          <p:cNvSpPr/>
          <p:nvPr/>
        </p:nvSpPr>
        <p:spPr>
          <a:xfrm>
            <a:off x="7309397" y="2230565"/>
            <a:ext cx="993254" cy="31628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ox 1">
            <a:extLst>
              <a:ext uri="{FF2B5EF4-FFF2-40B4-BE49-F238E27FC236}">
                <a16:creationId xmlns:a16="http://schemas.microsoft.com/office/drawing/2014/main" id="{1739A277-5DE0-7EDB-FD2E-8BF49635C54E}"/>
              </a:ext>
            </a:extLst>
          </p:cNvPr>
          <p:cNvSpPr/>
          <p:nvPr/>
        </p:nvSpPr>
        <p:spPr>
          <a:xfrm>
            <a:off x="8302651" y="1571626"/>
            <a:ext cx="3537022" cy="1784462"/>
          </a:xfrm>
          <a:prstGeom prst="roundRect">
            <a:avLst>
              <a:gd name="adj" fmla="val 8578"/>
            </a:avLst>
          </a:prstGeom>
          <a:solidFill>
            <a:schemeClr val="accent4"/>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Compile a playlist of Australian songs that reflect personal perspective on Australia (for example, political, cultural, emotional) and provide written or spoken analysis explaining why each song was chosen</a:t>
            </a:r>
          </a:p>
        </p:txBody>
      </p:sp>
      <p:sp>
        <p:nvSpPr>
          <p:cNvPr id="15" name="Arrow 2" descr="A blue arrow pointing from the driving question box to answer box 2">
            <a:extLst>
              <a:ext uri="{FF2B5EF4-FFF2-40B4-BE49-F238E27FC236}">
                <a16:creationId xmlns:a16="http://schemas.microsoft.com/office/drawing/2014/main" id="{6129B223-6A8B-E217-58EF-8A03A92377A9}"/>
              </a:ext>
            </a:extLst>
          </p:cNvPr>
          <p:cNvSpPr/>
          <p:nvPr/>
        </p:nvSpPr>
        <p:spPr>
          <a:xfrm rot="1380000">
            <a:off x="7443398" y="3557941"/>
            <a:ext cx="904394" cy="27818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ox 2">
            <a:extLst>
              <a:ext uri="{FF2B5EF4-FFF2-40B4-BE49-F238E27FC236}">
                <a16:creationId xmlns:a16="http://schemas.microsoft.com/office/drawing/2014/main" id="{FC6F7370-B9F0-051F-CC22-CBFC78166641}"/>
              </a:ext>
            </a:extLst>
          </p:cNvPr>
          <p:cNvSpPr/>
          <p:nvPr/>
        </p:nvSpPr>
        <p:spPr>
          <a:xfrm>
            <a:off x="8302651" y="3566298"/>
            <a:ext cx="3537022" cy="1061685"/>
          </a:xfrm>
          <a:prstGeom prst="roundRect">
            <a:avLst>
              <a:gd name="adj" fmla="val 10245"/>
            </a:avLst>
          </a:prstGeom>
          <a:solidFill>
            <a:srgbClr val="FBDBE7"/>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Write an original song with lyrics that reflect your thoughts on Australian identity</a:t>
            </a:r>
          </a:p>
        </p:txBody>
      </p:sp>
      <p:sp>
        <p:nvSpPr>
          <p:cNvPr id="23" name="Arrow 3" descr="A blue arrow pointing from the driving question box to answer box 3">
            <a:extLst>
              <a:ext uri="{FF2B5EF4-FFF2-40B4-BE49-F238E27FC236}">
                <a16:creationId xmlns:a16="http://schemas.microsoft.com/office/drawing/2014/main" id="{E60BEA2E-F3F2-6D10-46EE-7407863DD585}"/>
              </a:ext>
            </a:extLst>
          </p:cNvPr>
          <p:cNvSpPr/>
          <p:nvPr/>
        </p:nvSpPr>
        <p:spPr>
          <a:xfrm rot="5400000">
            <a:off x="6350647" y="4156245"/>
            <a:ext cx="1146561" cy="287709"/>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ox 3">
            <a:extLst>
              <a:ext uri="{FF2B5EF4-FFF2-40B4-BE49-F238E27FC236}">
                <a16:creationId xmlns:a16="http://schemas.microsoft.com/office/drawing/2014/main" id="{12493D14-1FC6-40EB-B45E-9879FB1FA584}"/>
              </a:ext>
            </a:extLst>
          </p:cNvPr>
          <p:cNvSpPr/>
          <p:nvPr/>
        </p:nvSpPr>
        <p:spPr>
          <a:xfrm>
            <a:off x="6737367" y="4873379"/>
            <a:ext cx="4746633" cy="1638502"/>
          </a:xfrm>
          <a:prstGeom prst="roundRect">
            <a:avLst>
              <a:gd name="adj" fmla="val 4364"/>
            </a:avLst>
          </a:prstGeom>
          <a:solidFill>
            <a:srgbClr val="EDF9E0"/>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Create a performance that reflects imagery and/or sounds of Australia (for example, combining music elements to create a composition that depicts a waterfall, or sounds of nature) with styles from my cultural heritage or personal preference</a:t>
            </a:r>
          </a:p>
        </p:txBody>
      </p:sp>
      <p:sp>
        <p:nvSpPr>
          <p:cNvPr id="8" name="Arrow 4" descr="A blue arrow pointing from the driving question box to answer box 4">
            <a:extLst>
              <a:ext uri="{FF2B5EF4-FFF2-40B4-BE49-F238E27FC236}">
                <a16:creationId xmlns:a16="http://schemas.microsoft.com/office/drawing/2014/main" id="{E56E5660-9343-F271-7616-5663B0391E68}"/>
              </a:ext>
            </a:extLst>
          </p:cNvPr>
          <p:cNvSpPr/>
          <p:nvPr/>
        </p:nvSpPr>
        <p:spPr>
          <a:xfrm rot="5400000">
            <a:off x="4295558" y="3949411"/>
            <a:ext cx="1053928" cy="28770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ox 4">
            <a:extLst>
              <a:ext uri="{FF2B5EF4-FFF2-40B4-BE49-F238E27FC236}">
                <a16:creationId xmlns:a16="http://schemas.microsoft.com/office/drawing/2014/main" id="{4B36850E-3134-AACD-7B21-8168686C517E}"/>
              </a:ext>
            </a:extLst>
          </p:cNvPr>
          <p:cNvSpPr/>
          <p:nvPr/>
        </p:nvSpPr>
        <p:spPr>
          <a:xfrm>
            <a:off x="2663785" y="4620226"/>
            <a:ext cx="3816115" cy="1895774"/>
          </a:xfrm>
          <a:prstGeom prst="roundRect">
            <a:avLst>
              <a:gd name="adj" fmla="val 5657"/>
            </a:avLst>
          </a:prstGeom>
          <a:solidFill>
            <a:schemeClr val="accent4"/>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Create a listening journal or podcast that explores how music from different Australian communities (for example, Aboriginal and/or Torres Strait Islander, ethnic, Deaf/hearing impaired or LGBTQIA+) reflects varied perspectives</a:t>
            </a:r>
          </a:p>
        </p:txBody>
      </p:sp>
      <p:sp>
        <p:nvSpPr>
          <p:cNvPr id="21" name="Arrow 5" descr="A blue arrow pointing from the driving question box to answer box 5">
            <a:extLst>
              <a:ext uri="{FF2B5EF4-FFF2-40B4-BE49-F238E27FC236}">
                <a16:creationId xmlns:a16="http://schemas.microsoft.com/office/drawing/2014/main" id="{CA4DE9C2-BD73-7061-A89D-89554E6FBF46}"/>
              </a:ext>
            </a:extLst>
          </p:cNvPr>
          <p:cNvSpPr/>
          <p:nvPr/>
        </p:nvSpPr>
        <p:spPr>
          <a:xfrm rot="9432300">
            <a:off x="2356884" y="3291891"/>
            <a:ext cx="2281965" cy="3067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ox 5">
            <a:extLst>
              <a:ext uri="{FF2B5EF4-FFF2-40B4-BE49-F238E27FC236}">
                <a16:creationId xmlns:a16="http://schemas.microsoft.com/office/drawing/2014/main" id="{0F41AC09-D42C-52B9-04D2-5076BC24C493}"/>
              </a:ext>
            </a:extLst>
          </p:cNvPr>
          <p:cNvSpPr/>
          <p:nvPr/>
        </p:nvSpPr>
        <p:spPr>
          <a:xfrm>
            <a:off x="360000" y="3428999"/>
            <a:ext cx="2046317" cy="3082881"/>
          </a:xfrm>
          <a:prstGeom prst="roundRect">
            <a:avLst>
              <a:gd name="adj" fmla="val 6349"/>
            </a:avLst>
          </a:prstGeom>
          <a:solidFill>
            <a:srgbClr val="EDF9E0"/>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Perform a piece by an Australian artist that resonates with your identity or values. Add expression that reflects your personal connection with the music and its meaning</a:t>
            </a:r>
            <a:endParaRPr lang="en-US" sz="1500" dirty="0">
              <a:solidFill>
                <a:schemeClr val="tx1"/>
              </a:solidFill>
            </a:endParaRPr>
          </a:p>
        </p:txBody>
      </p:sp>
      <p:sp>
        <p:nvSpPr>
          <p:cNvPr id="6" name="Arrow 6" descr="A blue arrow pointing from the driving question box to answer box 6">
            <a:extLst>
              <a:ext uri="{FF2B5EF4-FFF2-40B4-BE49-F238E27FC236}">
                <a16:creationId xmlns:a16="http://schemas.microsoft.com/office/drawing/2014/main" id="{BE6F1C15-13BF-9828-8F27-C2CACB6CADD7}"/>
              </a:ext>
            </a:extLst>
          </p:cNvPr>
          <p:cNvSpPr/>
          <p:nvPr/>
        </p:nvSpPr>
        <p:spPr>
          <a:xfrm rot="10800000">
            <a:off x="3629608" y="2163167"/>
            <a:ext cx="1119672" cy="3067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ox 6">
            <a:extLst>
              <a:ext uri="{FF2B5EF4-FFF2-40B4-BE49-F238E27FC236}">
                <a16:creationId xmlns:a16="http://schemas.microsoft.com/office/drawing/2014/main" id="{93E7ABF2-694B-A991-C915-AF4021AF69A7}"/>
              </a:ext>
            </a:extLst>
          </p:cNvPr>
          <p:cNvSpPr/>
          <p:nvPr/>
        </p:nvSpPr>
        <p:spPr>
          <a:xfrm>
            <a:off x="360000" y="1571625"/>
            <a:ext cx="3269608" cy="1444959"/>
          </a:xfrm>
          <a:prstGeom prst="roundRect">
            <a:avLst>
              <a:gd name="adj" fmla="val 9656"/>
            </a:avLst>
          </a:prstGeom>
          <a:solidFill>
            <a:srgbClr val="FBDBE7"/>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Arrange a personal interpretation of an Australian composition or piece using scales and rhythms influenced by your cultural heritage</a:t>
            </a:r>
          </a:p>
        </p:txBody>
      </p:sp>
      <p:sp>
        <p:nvSpPr>
          <p:cNvPr id="2" name="Slide Number Placeholder 1">
            <a:extLst>
              <a:ext uri="{FF2B5EF4-FFF2-40B4-BE49-F238E27FC236}">
                <a16:creationId xmlns:a16="http://schemas.microsoft.com/office/drawing/2014/main" id="{869C45EE-A075-24FC-B005-6039F86204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129176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9D4E7-54E2-D266-02D9-7DC297EC2704}"/>
              </a:ext>
            </a:extLst>
          </p:cNvPr>
          <p:cNvSpPr>
            <a:spLocks noGrp="1"/>
          </p:cNvSpPr>
          <p:nvPr>
            <p:ph type="title"/>
          </p:nvPr>
        </p:nvSpPr>
        <p:spPr>
          <a:xfrm>
            <a:off x="359999" y="360000"/>
            <a:ext cx="2995521" cy="545601"/>
          </a:xfrm>
        </p:spPr>
        <p:txBody>
          <a:bodyPr/>
          <a:lstStyle/>
          <a:p>
            <a:r>
              <a:rPr lang="en-US" dirty="0">
                <a:latin typeface="Arial"/>
                <a:cs typeface="Arial"/>
              </a:rPr>
              <a:t>Activity 5.2 (1)</a:t>
            </a:r>
            <a:endParaRPr lang="en-US" dirty="0"/>
          </a:p>
        </p:txBody>
      </p:sp>
      <p:sp>
        <p:nvSpPr>
          <p:cNvPr id="4" name="Text Placeholder 3">
            <a:extLst>
              <a:ext uri="{FF2B5EF4-FFF2-40B4-BE49-F238E27FC236}">
                <a16:creationId xmlns:a16="http://schemas.microsoft.com/office/drawing/2014/main" id="{27B612CD-32C1-9F15-4171-C4145161B256}"/>
              </a:ext>
            </a:extLst>
          </p:cNvPr>
          <p:cNvSpPr>
            <a:spLocks noGrp="1"/>
          </p:cNvSpPr>
          <p:nvPr>
            <p:ph type="body" sz="quarter" idx="18"/>
          </p:nvPr>
        </p:nvSpPr>
        <p:spPr>
          <a:xfrm>
            <a:off x="360000" y="1078055"/>
            <a:ext cx="2058080" cy="545601"/>
          </a:xfrm>
        </p:spPr>
        <p:txBody>
          <a:bodyPr/>
          <a:lstStyle/>
          <a:p>
            <a:r>
              <a:rPr lang="en-US" dirty="0"/>
              <a:t>Project proposal</a:t>
            </a:r>
          </a:p>
        </p:txBody>
      </p:sp>
      <p:pic>
        <p:nvPicPr>
          <p:cNvPr id="18" name="Picture 17" descr="A screen shot from the teacher resource booklet of the depth study proposal. This is a completed example.">
            <a:extLst>
              <a:ext uri="{FF2B5EF4-FFF2-40B4-BE49-F238E27FC236}">
                <a16:creationId xmlns:a16="http://schemas.microsoft.com/office/drawing/2014/main" id="{B6F35176-8DF4-9DE4-215A-63207400FEA6}"/>
              </a:ext>
            </a:extLst>
          </p:cNvPr>
          <p:cNvPicPr>
            <a:picLocks noChangeAspect="1"/>
          </p:cNvPicPr>
          <p:nvPr/>
        </p:nvPicPr>
        <p:blipFill>
          <a:blip r:embed="rId2"/>
          <a:stretch>
            <a:fillRect/>
          </a:stretch>
        </p:blipFill>
        <p:spPr>
          <a:xfrm>
            <a:off x="3431633" y="261000"/>
            <a:ext cx="4583490" cy="6336000"/>
          </a:xfrm>
          <a:prstGeom prst="rect">
            <a:avLst/>
          </a:prstGeom>
        </p:spPr>
      </p:pic>
      <p:pic>
        <p:nvPicPr>
          <p:cNvPr id="8" name="Picture 7" descr="A screen shot of a completed depth study proposal, the research I need to complete component">
            <a:extLst>
              <a:ext uri="{FF2B5EF4-FFF2-40B4-BE49-F238E27FC236}">
                <a16:creationId xmlns:a16="http://schemas.microsoft.com/office/drawing/2014/main" id="{C49291B0-EB8B-37E9-C71D-00FE206AC114}"/>
              </a:ext>
            </a:extLst>
          </p:cNvPr>
          <p:cNvPicPr>
            <a:picLocks noChangeAspect="1"/>
          </p:cNvPicPr>
          <p:nvPr/>
        </p:nvPicPr>
        <p:blipFill>
          <a:blip r:embed="rId3"/>
          <a:stretch>
            <a:fillRect/>
          </a:stretch>
        </p:blipFill>
        <p:spPr>
          <a:xfrm>
            <a:off x="8091236" y="641626"/>
            <a:ext cx="3874459" cy="1585006"/>
          </a:xfrm>
          <a:prstGeom prst="rect">
            <a:avLst/>
          </a:prstGeom>
        </p:spPr>
      </p:pic>
      <p:sp>
        <p:nvSpPr>
          <p:cNvPr id="16" name="Arrow: Left 15" descr="A red arrow point to the left from the information box to the depth study proposal example">
            <a:extLst>
              <a:ext uri="{FF2B5EF4-FFF2-40B4-BE49-F238E27FC236}">
                <a16:creationId xmlns:a16="http://schemas.microsoft.com/office/drawing/2014/main" id="{F26B574A-67B9-EF66-4E8B-DA9A886C39B5}"/>
              </a:ext>
            </a:extLst>
          </p:cNvPr>
          <p:cNvSpPr/>
          <p:nvPr/>
        </p:nvSpPr>
        <p:spPr>
          <a:xfrm rot="1719743">
            <a:off x="7398466" y="5489089"/>
            <a:ext cx="1055247" cy="377504"/>
          </a:xfrm>
          <a:prstGeom prst="lef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4A95B558-20FA-D243-76CD-C2507FF39C58}"/>
              </a:ext>
            </a:extLst>
          </p:cNvPr>
          <p:cNvSpPr/>
          <p:nvPr/>
        </p:nvSpPr>
        <p:spPr>
          <a:xfrm>
            <a:off x="8202714" y="2547258"/>
            <a:ext cx="3357915" cy="3869905"/>
          </a:xfrm>
          <a:prstGeom prst="roundRect">
            <a:avLst>
              <a:gd name="adj" fmla="val 4004"/>
            </a:avLst>
          </a:prstGeom>
          <a:solidFill>
            <a:schemeClr val="accent6"/>
          </a:solidFill>
          <a:ln w="28575">
            <a:noFill/>
          </a:ln>
        </p:spPr>
        <p:style>
          <a:lnRef idx="2">
            <a:schemeClr val="accent1"/>
          </a:lnRef>
          <a:fillRef idx="1">
            <a:schemeClr val="lt1"/>
          </a:fillRef>
          <a:effectRef idx="0">
            <a:schemeClr val="accent1"/>
          </a:effectRef>
          <a:fontRef idx="minor">
            <a:schemeClr val="dk1"/>
          </a:fontRef>
        </p:style>
        <p:txBody>
          <a:bodyPr lIns="251999" tIns="251999" rIns="251999" bIns="251999" rtlCol="0" anchor="t"/>
          <a:lstStyle>
            <a:defPPr>
              <a:defRPr lang="en-US"/>
            </a:defPPr>
            <a:lvl1pPr marL="0" algn="l" defTabSz="609585" rtl="0" eaLnBrk="1" latinLnBrk="0" hangingPunct="1">
              <a:defRPr sz="2400" kern="1200">
                <a:solidFill>
                  <a:schemeClr val="dk1"/>
                </a:solidFill>
                <a:latin typeface="+mn-lt"/>
                <a:ea typeface="+mn-ea"/>
                <a:cs typeface="+mn-cs"/>
              </a:defRPr>
            </a:lvl1pPr>
            <a:lvl2pPr marL="609585" algn="l" defTabSz="609585" rtl="0" eaLnBrk="1" latinLnBrk="0" hangingPunct="1">
              <a:defRPr sz="2400" kern="1200">
                <a:solidFill>
                  <a:schemeClr val="dk1"/>
                </a:solidFill>
                <a:latin typeface="+mn-lt"/>
                <a:ea typeface="+mn-ea"/>
                <a:cs typeface="+mn-cs"/>
              </a:defRPr>
            </a:lvl2pPr>
            <a:lvl3pPr marL="1219170" algn="l" defTabSz="609585" rtl="0" eaLnBrk="1" latinLnBrk="0" hangingPunct="1">
              <a:defRPr sz="2400" kern="1200">
                <a:solidFill>
                  <a:schemeClr val="dk1"/>
                </a:solidFill>
                <a:latin typeface="+mn-lt"/>
                <a:ea typeface="+mn-ea"/>
                <a:cs typeface="+mn-cs"/>
              </a:defRPr>
            </a:lvl3pPr>
            <a:lvl4pPr marL="1828754" algn="l" defTabSz="609585" rtl="0" eaLnBrk="1" latinLnBrk="0" hangingPunct="1">
              <a:defRPr sz="2400" kern="1200">
                <a:solidFill>
                  <a:schemeClr val="dk1"/>
                </a:solidFill>
                <a:latin typeface="+mn-lt"/>
                <a:ea typeface="+mn-ea"/>
                <a:cs typeface="+mn-cs"/>
              </a:defRPr>
            </a:lvl4pPr>
            <a:lvl5pPr marL="2438339" algn="l" defTabSz="609585" rtl="0" eaLnBrk="1" latinLnBrk="0" hangingPunct="1">
              <a:defRPr sz="2400" kern="1200">
                <a:solidFill>
                  <a:schemeClr val="dk1"/>
                </a:solidFill>
                <a:latin typeface="+mn-lt"/>
                <a:ea typeface="+mn-ea"/>
                <a:cs typeface="+mn-cs"/>
              </a:defRPr>
            </a:lvl5pPr>
            <a:lvl6pPr marL="3047924" algn="l" defTabSz="609585" rtl="0" eaLnBrk="1" latinLnBrk="0" hangingPunct="1">
              <a:defRPr sz="2400" kern="1200">
                <a:solidFill>
                  <a:schemeClr val="dk1"/>
                </a:solidFill>
                <a:latin typeface="+mn-lt"/>
                <a:ea typeface="+mn-ea"/>
                <a:cs typeface="+mn-cs"/>
              </a:defRPr>
            </a:lvl6pPr>
            <a:lvl7pPr marL="3657509" algn="l" defTabSz="609585" rtl="0" eaLnBrk="1" latinLnBrk="0" hangingPunct="1">
              <a:defRPr sz="2400" kern="1200">
                <a:solidFill>
                  <a:schemeClr val="dk1"/>
                </a:solidFill>
                <a:latin typeface="+mn-lt"/>
                <a:ea typeface="+mn-ea"/>
                <a:cs typeface="+mn-cs"/>
              </a:defRPr>
            </a:lvl7pPr>
            <a:lvl8pPr marL="4267093" algn="l" defTabSz="609585" rtl="0" eaLnBrk="1" latinLnBrk="0" hangingPunct="1">
              <a:defRPr sz="2400" kern="1200">
                <a:solidFill>
                  <a:schemeClr val="dk1"/>
                </a:solidFill>
                <a:latin typeface="+mn-lt"/>
                <a:ea typeface="+mn-ea"/>
                <a:cs typeface="+mn-cs"/>
              </a:defRPr>
            </a:lvl8pPr>
            <a:lvl9pPr marL="4876678" algn="l" defTabSz="609585" rtl="0" eaLnBrk="1" latinLnBrk="0" hangingPunct="1">
              <a:defRPr sz="2400" kern="1200">
                <a:solidFill>
                  <a:schemeClr val="dk1"/>
                </a:solidFill>
                <a:latin typeface="+mn-lt"/>
                <a:ea typeface="+mn-ea"/>
                <a:cs typeface="+mn-cs"/>
              </a:defRPr>
            </a:lvl9pPr>
          </a:lstStyle>
          <a:p>
            <a:pPr>
              <a:lnSpc>
                <a:spcPts val="2625"/>
              </a:lnSpc>
            </a:pPr>
            <a:r>
              <a:rPr lang="en-US" sz="2000" dirty="0">
                <a:solidFill>
                  <a:srgbClr val="002664"/>
                </a:solidFill>
                <a:cs typeface="Arial"/>
              </a:rPr>
              <a:t>Writing a project proposal helps clarify your goals, </a:t>
            </a:r>
            <a:r>
              <a:rPr lang="en-US" sz="2000" dirty="0" err="1">
                <a:solidFill>
                  <a:srgbClr val="002664"/>
                </a:solidFill>
                <a:cs typeface="Arial"/>
              </a:rPr>
              <a:t>organise</a:t>
            </a:r>
            <a:r>
              <a:rPr lang="en-US" sz="2000" dirty="0">
                <a:solidFill>
                  <a:srgbClr val="002664"/>
                </a:solidFill>
                <a:cs typeface="Arial"/>
              </a:rPr>
              <a:t> your ideas and create a clear plan for success. Use the depth study proposal template</a:t>
            </a:r>
          </a:p>
          <a:p>
            <a:pPr>
              <a:lnSpc>
                <a:spcPts val="2625"/>
              </a:lnSpc>
            </a:pPr>
            <a:r>
              <a:rPr lang="en-US" sz="2000" dirty="0">
                <a:solidFill>
                  <a:srgbClr val="002664"/>
                </a:solidFill>
                <a:cs typeface="Arial"/>
              </a:rPr>
              <a:t>at the example</a:t>
            </a:r>
            <a:endParaRPr lang="en-US" sz="2000" dirty="0">
              <a:solidFill>
                <a:srgbClr val="002664"/>
              </a:solidFill>
              <a:cs typeface="Segoe UI"/>
            </a:endParaRPr>
          </a:p>
        </p:txBody>
      </p:sp>
      <p:grpSp>
        <p:nvGrpSpPr>
          <p:cNvPr id="17" name="Group 16">
            <a:extLst>
              <a:ext uri="{FF2B5EF4-FFF2-40B4-BE49-F238E27FC236}">
                <a16:creationId xmlns:a16="http://schemas.microsoft.com/office/drawing/2014/main" id="{0516B91A-BC39-7EC4-ABFD-88A9E0FC0904}"/>
              </a:ext>
              <a:ext uri="{C183D7F6-B498-43B3-948B-1728B52AA6E4}">
                <adec:decorative xmlns:adec="http://schemas.microsoft.com/office/drawing/2017/decorative" val="1"/>
              </a:ext>
            </a:extLst>
          </p:cNvPr>
          <p:cNvGrpSpPr/>
          <p:nvPr/>
        </p:nvGrpSpPr>
        <p:grpSpPr>
          <a:xfrm>
            <a:off x="8446957" y="5662128"/>
            <a:ext cx="1363848" cy="377504"/>
            <a:chOff x="8800051" y="4941116"/>
            <a:chExt cx="1363848" cy="377504"/>
          </a:xfrm>
        </p:grpSpPr>
        <p:sp>
          <p:nvSpPr>
            <p:cNvPr id="12" name="Oval 11">
              <a:extLst>
                <a:ext uri="{FF2B5EF4-FFF2-40B4-BE49-F238E27FC236}">
                  <a16:creationId xmlns:a16="http://schemas.microsoft.com/office/drawing/2014/main" id="{FFB1FF59-3E81-2703-333F-C61B710D7897}"/>
                </a:ext>
                <a:ext uri="{C183D7F6-B498-43B3-948B-1728B52AA6E4}">
                  <adec:decorative xmlns:adec="http://schemas.microsoft.com/office/drawing/2017/decorative" val="1"/>
                </a:ext>
              </a:extLst>
            </p:cNvPr>
            <p:cNvSpPr/>
            <p:nvPr/>
          </p:nvSpPr>
          <p:spPr>
            <a:xfrm>
              <a:off x="8800051" y="4941116"/>
              <a:ext cx="620786" cy="37750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0653A81E-EB4D-0C15-24EF-5A13AF41EA29}"/>
                </a:ext>
                <a:ext uri="{C183D7F6-B498-43B3-948B-1728B52AA6E4}">
                  <adec:decorative xmlns:adec="http://schemas.microsoft.com/office/drawing/2017/decorative" val="1"/>
                </a:ext>
              </a:extLst>
            </p:cNvPr>
            <p:cNvSpPr/>
            <p:nvPr/>
          </p:nvSpPr>
          <p:spPr>
            <a:xfrm>
              <a:off x="9543113" y="4941116"/>
              <a:ext cx="620786" cy="37750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4D11EF4A-2F55-24F7-F8E3-C8779DA942BB}"/>
                </a:ext>
                <a:ext uri="{C183D7F6-B498-43B3-948B-1728B52AA6E4}">
                  <adec:decorative xmlns:adec="http://schemas.microsoft.com/office/drawing/2017/decorative" val="1"/>
                </a:ext>
              </a:extLst>
            </p:cNvPr>
            <p:cNvSpPr/>
            <p:nvPr/>
          </p:nvSpPr>
          <p:spPr>
            <a:xfrm>
              <a:off x="8963185" y="4941116"/>
              <a:ext cx="294517" cy="3775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7C6059C-8342-1379-627A-EC3A54D03087}"/>
                </a:ext>
                <a:ext uri="{C183D7F6-B498-43B3-948B-1728B52AA6E4}">
                  <adec:decorative xmlns:adec="http://schemas.microsoft.com/office/drawing/2017/decorative" val="1"/>
                </a:ext>
              </a:extLst>
            </p:cNvPr>
            <p:cNvSpPr/>
            <p:nvPr/>
          </p:nvSpPr>
          <p:spPr>
            <a:xfrm>
              <a:off x="9716480" y="4941116"/>
              <a:ext cx="294517" cy="3775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 name="Slide Number Placeholder 1">
            <a:extLst>
              <a:ext uri="{FF2B5EF4-FFF2-40B4-BE49-F238E27FC236}">
                <a16:creationId xmlns:a16="http://schemas.microsoft.com/office/drawing/2014/main" id="{5ED76600-9479-96A6-6BE4-7EF1381E7A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187617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C0A72-7EF5-1B7C-CB46-7CEDD45160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E95FB5-E3E2-8894-A051-53ABFA6D0A2A}"/>
              </a:ext>
            </a:extLst>
          </p:cNvPr>
          <p:cNvSpPr>
            <a:spLocks noGrp="1"/>
          </p:cNvSpPr>
          <p:nvPr>
            <p:ph type="title"/>
          </p:nvPr>
        </p:nvSpPr>
        <p:spPr>
          <a:xfrm>
            <a:off x="360000" y="360000"/>
            <a:ext cx="3215957" cy="545601"/>
          </a:xfrm>
        </p:spPr>
        <p:txBody>
          <a:bodyPr/>
          <a:lstStyle/>
          <a:p>
            <a:r>
              <a:rPr lang="en-US" dirty="0">
                <a:latin typeface="Arial"/>
                <a:cs typeface="Arial"/>
              </a:rPr>
              <a:t>Activity 5.2 (2)</a:t>
            </a:r>
            <a:endParaRPr lang="en-US" dirty="0"/>
          </a:p>
        </p:txBody>
      </p:sp>
      <p:sp>
        <p:nvSpPr>
          <p:cNvPr id="4" name="Text Placeholder 3">
            <a:extLst>
              <a:ext uri="{FF2B5EF4-FFF2-40B4-BE49-F238E27FC236}">
                <a16:creationId xmlns:a16="http://schemas.microsoft.com/office/drawing/2014/main" id="{EA0280D9-FBBB-1284-C622-55BE6C0D0A76}"/>
              </a:ext>
            </a:extLst>
          </p:cNvPr>
          <p:cNvSpPr>
            <a:spLocks noGrp="1"/>
          </p:cNvSpPr>
          <p:nvPr>
            <p:ph type="body" sz="quarter" idx="18"/>
          </p:nvPr>
        </p:nvSpPr>
        <p:spPr>
          <a:xfrm>
            <a:off x="360000" y="1008000"/>
            <a:ext cx="3052671" cy="310015"/>
          </a:xfrm>
        </p:spPr>
        <p:txBody>
          <a:bodyPr anchor="t"/>
          <a:lstStyle/>
          <a:p>
            <a:r>
              <a:rPr lang="en-US" dirty="0"/>
              <a:t>Planning tool</a:t>
            </a:r>
          </a:p>
        </p:txBody>
      </p:sp>
      <p:sp>
        <p:nvSpPr>
          <p:cNvPr id="7" name="Rectangle: Rounded Corners 6">
            <a:extLst>
              <a:ext uri="{FF2B5EF4-FFF2-40B4-BE49-F238E27FC236}">
                <a16:creationId xmlns:a16="http://schemas.microsoft.com/office/drawing/2014/main" id="{A236094E-3431-1CD9-761E-48889DCA3CE4}"/>
              </a:ext>
            </a:extLst>
          </p:cNvPr>
          <p:cNvSpPr/>
          <p:nvPr/>
        </p:nvSpPr>
        <p:spPr>
          <a:xfrm>
            <a:off x="360002" y="1681843"/>
            <a:ext cx="2317584" cy="4654244"/>
          </a:xfrm>
          <a:prstGeom prst="roundRect">
            <a:avLst>
              <a:gd name="adj" fmla="val 5240"/>
            </a:avLst>
          </a:prstGeom>
          <a:solidFill>
            <a:srgbClr val="EDF9E0"/>
          </a:solidFill>
          <a:ln w="28575">
            <a:noFill/>
          </a:ln>
        </p:spPr>
        <p:style>
          <a:lnRef idx="2">
            <a:schemeClr val="accent4"/>
          </a:lnRef>
          <a:fillRef idx="1">
            <a:schemeClr val="lt1"/>
          </a:fillRef>
          <a:effectRef idx="0">
            <a:schemeClr val="accent4"/>
          </a:effectRef>
          <a:fontRef idx="minor">
            <a:schemeClr val="dk1"/>
          </a:fontRef>
        </p:style>
        <p:txBody>
          <a:bodyPr lIns="91440" tIns="45720" rIns="91440" bIns="45720" rtlCol="0" anchor="t"/>
          <a:lstStyle/>
          <a:p>
            <a:pPr algn="ctr">
              <a:lnSpc>
                <a:spcPct val="130000"/>
              </a:lnSpc>
              <a:spcAft>
                <a:spcPts val="600"/>
              </a:spcAft>
            </a:pPr>
            <a:r>
              <a:rPr lang="en-US" sz="1800" dirty="0">
                <a:solidFill>
                  <a:schemeClr val="accent1"/>
                </a:solidFill>
                <a:cs typeface="Arial"/>
              </a:rPr>
              <a:t>Planning is very important to make sure you finish your product on time. </a:t>
            </a:r>
          </a:p>
          <a:p>
            <a:pPr algn="ctr">
              <a:lnSpc>
                <a:spcPct val="130000"/>
              </a:lnSpc>
              <a:spcAft>
                <a:spcPts val="600"/>
              </a:spcAft>
            </a:pPr>
            <a:r>
              <a:rPr lang="en-US" sz="1800" dirty="0">
                <a:solidFill>
                  <a:schemeClr val="accent1"/>
                </a:solidFill>
                <a:cs typeface="Arial"/>
              </a:rPr>
              <a:t>Set yourself goals for each lesson.</a:t>
            </a:r>
            <a:endParaRPr lang="en-US" sz="1800" dirty="0"/>
          </a:p>
        </p:txBody>
      </p:sp>
      <p:grpSp>
        <p:nvGrpSpPr>
          <p:cNvPr id="6" name="Group 5" descr="Target icon">
            <a:extLst>
              <a:ext uri="{FF2B5EF4-FFF2-40B4-BE49-F238E27FC236}">
                <a16:creationId xmlns:a16="http://schemas.microsoft.com/office/drawing/2014/main" id="{2CE4E8BB-8DF5-4E68-4048-478F77BE6772}"/>
              </a:ext>
            </a:extLst>
          </p:cNvPr>
          <p:cNvGrpSpPr/>
          <p:nvPr/>
        </p:nvGrpSpPr>
        <p:grpSpPr>
          <a:xfrm>
            <a:off x="696531" y="4391757"/>
            <a:ext cx="1775324" cy="1568800"/>
            <a:chOff x="1778420" y="4134950"/>
            <a:chExt cx="2244040" cy="1982990"/>
          </a:xfrm>
        </p:grpSpPr>
        <p:sp>
          <p:nvSpPr>
            <p:cNvPr id="9" name="Oval 8" descr="A red and white target circle with an arrow in the middle">
              <a:extLst>
                <a:ext uri="{FF2B5EF4-FFF2-40B4-BE49-F238E27FC236}">
                  <a16:creationId xmlns:a16="http://schemas.microsoft.com/office/drawing/2014/main" id="{DEDEB0EB-4887-4C92-03F7-44A1A58B9A47}"/>
                </a:ext>
              </a:extLst>
            </p:cNvPr>
            <p:cNvSpPr/>
            <p:nvPr/>
          </p:nvSpPr>
          <p:spPr>
            <a:xfrm>
              <a:off x="1778420" y="4134950"/>
              <a:ext cx="1988237" cy="1982990"/>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descr="A red and white target circle with an arrow in the middle">
              <a:extLst>
                <a:ext uri="{FF2B5EF4-FFF2-40B4-BE49-F238E27FC236}">
                  <a16:creationId xmlns:a16="http://schemas.microsoft.com/office/drawing/2014/main" id="{98D04E27-F780-669A-DC54-2CDBB8028CC4}"/>
                </a:ext>
              </a:extLst>
            </p:cNvPr>
            <p:cNvSpPr/>
            <p:nvPr/>
          </p:nvSpPr>
          <p:spPr>
            <a:xfrm>
              <a:off x="2040553" y="4364431"/>
              <a:ext cx="1479013" cy="1524029"/>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descr="A red and white target circle with an arrow in the middle">
              <a:extLst>
                <a:ext uri="{FF2B5EF4-FFF2-40B4-BE49-F238E27FC236}">
                  <a16:creationId xmlns:a16="http://schemas.microsoft.com/office/drawing/2014/main" id="{F92B78D8-05AA-61A7-F724-A744D553E75E}"/>
                </a:ext>
              </a:extLst>
            </p:cNvPr>
            <p:cNvSpPr/>
            <p:nvPr/>
          </p:nvSpPr>
          <p:spPr>
            <a:xfrm>
              <a:off x="2363236" y="4738985"/>
              <a:ext cx="818602" cy="774920"/>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descr="A red and white target circle with an arrow in the middle">
              <a:extLst>
                <a:ext uri="{FF2B5EF4-FFF2-40B4-BE49-F238E27FC236}">
                  <a16:creationId xmlns:a16="http://schemas.microsoft.com/office/drawing/2014/main" id="{BA7F9CA7-A616-7ADB-36A9-D90961BC0AC3}"/>
                </a:ext>
              </a:extLst>
            </p:cNvPr>
            <p:cNvSpPr/>
            <p:nvPr/>
          </p:nvSpPr>
          <p:spPr>
            <a:xfrm>
              <a:off x="2696337" y="5050245"/>
              <a:ext cx="152400" cy="152400"/>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617F5CA4-30C5-4F40-93C6-A0CA527DEC73}"/>
                </a:ext>
              </a:extLst>
            </p:cNvPr>
            <p:cNvGrpSpPr/>
            <p:nvPr/>
          </p:nvGrpSpPr>
          <p:grpSpPr>
            <a:xfrm>
              <a:off x="2681660" y="4668194"/>
              <a:ext cx="1340800" cy="500394"/>
              <a:chOff x="2681660" y="4668194"/>
              <a:chExt cx="1340800" cy="500394"/>
            </a:xfrm>
          </p:grpSpPr>
          <p:sp>
            <p:nvSpPr>
              <p:cNvPr id="14" name="Arrow: Up 13" descr="A red and white target circle with an arrow in the middle">
                <a:extLst>
                  <a:ext uri="{FF2B5EF4-FFF2-40B4-BE49-F238E27FC236}">
                    <a16:creationId xmlns:a16="http://schemas.microsoft.com/office/drawing/2014/main" id="{338A006C-4448-7730-6B0B-3EFDE56B4ED4}"/>
                  </a:ext>
                </a:extLst>
              </p:cNvPr>
              <p:cNvSpPr/>
              <p:nvPr/>
            </p:nvSpPr>
            <p:spPr>
              <a:xfrm rot="14216450">
                <a:off x="3283521" y="4066333"/>
                <a:ext cx="137078" cy="1340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Chevron 14" descr="A red and white target circle with an arrow in the middle">
                <a:extLst>
                  <a:ext uri="{FF2B5EF4-FFF2-40B4-BE49-F238E27FC236}">
                    <a16:creationId xmlns:a16="http://schemas.microsoft.com/office/drawing/2014/main" id="{5A0BF500-1375-7840-9CD1-CD6D4EF5A0C6}"/>
                  </a:ext>
                </a:extLst>
              </p:cNvPr>
              <p:cNvSpPr/>
              <p:nvPr/>
            </p:nvSpPr>
            <p:spPr>
              <a:xfrm rot="9008578">
                <a:off x="2739738" y="4958068"/>
                <a:ext cx="192947" cy="21052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sp>
        <p:nvSpPr>
          <p:cNvPr id="16" name="Text Placeholder 3">
            <a:extLst>
              <a:ext uri="{FF2B5EF4-FFF2-40B4-BE49-F238E27FC236}">
                <a16:creationId xmlns:a16="http://schemas.microsoft.com/office/drawing/2014/main" id="{4A07107F-3C87-9AA6-712F-AB7AFC75108B}"/>
              </a:ext>
            </a:extLst>
          </p:cNvPr>
          <p:cNvSpPr txBox="1">
            <a:spLocks/>
          </p:cNvSpPr>
          <p:nvPr/>
        </p:nvSpPr>
        <p:spPr>
          <a:xfrm>
            <a:off x="3891939" y="444841"/>
            <a:ext cx="6969351" cy="310015"/>
          </a:xfrm>
          <a:prstGeom prst="rect">
            <a:avLst/>
          </a:prstGeom>
        </p:spPr>
        <p:txBody>
          <a:bodyPr vert="horz" lIns="0" tIns="0" rIns="0" bIns="0" rtlCol="0" anchor="t">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accent1"/>
                </a:solidFill>
              </a:rPr>
              <a:t>Depth study planner</a:t>
            </a:r>
          </a:p>
        </p:txBody>
      </p:sp>
      <p:graphicFrame>
        <p:nvGraphicFramePr>
          <p:cNvPr id="10" name="Table 9">
            <a:extLst>
              <a:ext uri="{FF2B5EF4-FFF2-40B4-BE49-F238E27FC236}">
                <a16:creationId xmlns:a16="http://schemas.microsoft.com/office/drawing/2014/main" id="{168C0521-6344-B798-6338-5913981C6BBE}"/>
              </a:ext>
            </a:extLst>
          </p:cNvPr>
          <p:cNvGraphicFramePr>
            <a:graphicFrameLocks noGrp="1"/>
          </p:cNvGraphicFramePr>
          <p:nvPr>
            <p:extLst>
              <p:ext uri="{D42A27DB-BD31-4B8C-83A1-F6EECF244321}">
                <p14:modId xmlns:p14="http://schemas.microsoft.com/office/powerpoint/2010/main" val="3011014729"/>
              </p:ext>
            </p:extLst>
          </p:nvPr>
        </p:nvGraphicFramePr>
        <p:xfrm>
          <a:off x="3891939" y="872945"/>
          <a:ext cx="7782989" cy="5357449"/>
        </p:xfrm>
        <a:graphic>
          <a:graphicData uri="http://schemas.openxmlformats.org/drawingml/2006/table">
            <a:tbl>
              <a:tblPr firstRow="1" bandRow="1">
                <a:tableStyleId>{5C22544A-7EE6-4342-B048-85BDC9FD1C3A}</a:tableStyleId>
              </a:tblPr>
              <a:tblGrid>
                <a:gridCol w="1017896">
                  <a:extLst>
                    <a:ext uri="{9D8B030D-6E8A-4147-A177-3AD203B41FA5}">
                      <a16:colId xmlns:a16="http://schemas.microsoft.com/office/drawing/2014/main" val="2483654830"/>
                    </a:ext>
                  </a:extLst>
                </a:gridCol>
                <a:gridCol w="2255031">
                  <a:extLst>
                    <a:ext uri="{9D8B030D-6E8A-4147-A177-3AD203B41FA5}">
                      <a16:colId xmlns:a16="http://schemas.microsoft.com/office/drawing/2014/main" val="2410543008"/>
                    </a:ext>
                  </a:extLst>
                </a:gridCol>
                <a:gridCol w="2255031">
                  <a:extLst>
                    <a:ext uri="{9D8B030D-6E8A-4147-A177-3AD203B41FA5}">
                      <a16:colId xmlns:a16="http://schemas.microsoft.com/office/drawing/2014/main" val="919205001"/>
                    </a:ext>
                  </a:extLst>
                </a:gridCol>
                <a:gridCol w="2255031">
                  <a:extLst>
                    <a:ext uri="{9D8B030D-6E8A-4147-A177-3AD203B41FA5}">
                      <a16:colId xmlns:a16="http://schemas.microsoft.com/office/drawing/2014/main" val="667269451"/>
                    </a:ext>
                  </a:extLst>
                </a:gridCol>
              </a:tblGrid>
              <a:tr h="427336">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Week</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Lesson 1</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Lesson 2</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Lesson 3</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95279264"/>
                  </a:ext>
                </a:extLst>
              </a:tr>
              <a:tr h="1492285">
                <a:tc>
                  <a:txBody>
                    <a:bodyPr/>
                    <a:lstStyle/>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Week 6</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What is a depth study? </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Branching and planning questions</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Project proposal</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Depth study planner</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Group norms contract</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Submit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rgbClr val="000000"/>
                          </a:solidFill>
                          <a:effectLst/>
                          <a:latin typeface="+mn-lt"/>
                          <a:ea typeface="Calibri" panose="020F0502020204030204" pitchFamily="34" charset="0"/>
                          <a:cs typeface="Arial" panose="020B0604020202020204" pitchFamily="34" charset="0"/>
                        </a:rPr>
                        <a:t>This is not a depth study lesson</a:t>
                      </a:r>
                      <a:endParaRPr lang="en-AU" sz="1600" b="0" i="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3326714450"/>
                  </a:ext>
                </a:extLst>
              </a:tr>
              <a:tr h="70523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7</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553995527"/>
                  </a:ext>
                </a:extLst>
              </a:tr>
              <a:tr h="101367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8</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Independent lesson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55929404"/>
                  </a:ext>
                </a:extLst>
              </a:tr>
              <a:tr h="101367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9</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44546803"/>
                  </a:ext>
                </a:extLst>
              </a:tr>
              <a:tr h="70523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10</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Present product for peer feedback</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Finish and refine product</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Submit or present product</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49197820"/>
                  </a:ext>
                </a:extLst>
              </a:tr>
            </a:tbl>
          </a:graphicData>
        </a:graphic>
      </p:graphicFrame>
      <p:sp>
        <p:nvSpPr>
          <p:cNvPr id="17" name="Rounded Rectangle 16">
            <a:extLst>
              <a:ext uri="{FF2B5EF4-FFF2-40B4-BE49-F238E27FC236}">
                <a16:creationId xmlns:a16="http://schemas.microsoft.com/office/drawing/2014/main" id="{149D78E5-4957-D5E2-836E-5BC4CC28703E}"/>
              </a:ext>
              <a:ext uri="{C183D7F6-B498-43B3-948B-1728B52AA6E4}">
                <adec:decorative xmlns:adec="http://schemas.microsoft.com/office/drawing/2017/decorative" val="1"/>
              </a:ext>
            </a:extLst>
          </p:cNvPr>
          <p:cNvSpPr/>
          <p:nvPr/>
        </p:nvSpPr>
        <p:spPr>
          <a:xfrm>
            <a:off x="3682803" y="302079"/>
            <a:ext cx="8149195" cy="6115979"/>
          </a:xfrm>
          <a:prstGeom prst="roundRect">
            <a:avLst>
              <a:gd name="adj" fmla="val 1007"/>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0266C3E-4DD0-01A7-73A8-D939CBF4F8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24303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0CC21-A45A-A693-DBEE-F7BDEB7D6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5C8B51-81B3-7DF0-272F-87CA1046875E}"/>
              </a:ext>
            </a:extLst>
          </p:cNvPr>
          <p:cNvSpPr>
            <a:spLocks noGrp="1"/>
          </p:cNvSpPr>
          <p:nvPr>
            <p:ph type="title"/>
          </p:nvPr>
        </p:nvSpPr>
        <p:spPr>
          <a:xfrm>
            <a:off x="360000" y="360000"/>
            <a:ext cx="11484000" cy="545601"/>
          </a:xfrm>
        </p:spPr>
        <p:txBody>
          <a:bodyPr/>
          <a:lstStyle/>
          <a:p>
            <a:r>
              <a:rPr lang="en-US"/>
              <a:t>Activity 5.2 (3)</a:t>
            </a:r>
          </a:p>
        </p:txBody>
      </p:sp>
      <p:sp>
        <p:nvSpPr>
          <p:cNvPr id="2" name="Slide Number Placeholder 1">
            <a:extLst>
              <a:ext uri="{FF2B5EF4-FFF2-40B4-BE49-F238E27FC236}">
                <a16:creationId xmlns:a16="http://schemas.microsoft.com/office/drawing/2014/main" id="{1EDE683C-D631-C81B-85D2-5778D60CAD3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117</a:t>
            </a:fld>
            <a:endParaRPr lang="en-AU"/>
          </a:p>
        </p:txBody>
      </p:sp>
      <p:sp>
        <p:nvSpPr>
          <p:cNvPr id="4" name="Text Placeholder 3">
            <a:extLst>
              <a:ext uri="{FF2B5EF4-FFF2-40B4-BE49-F238E27FC236}">
                <a16:creationId xmlns:a16="http://schemas.microsoft.com/office/drawing/2014/main" id="{15EBEBD4-73A9-3ECC-9577-87AFFB511CD0}"/>
              </a:ext>
            </a:extLst>
          </p:cNvPr>
          <p:cNvSpPr>
            <a:spLocks noGrp="1"/>
          </p:cNvSpPr>
          <p:nvPr>
            <p:ph type="body" sz="quarter" idx="18"/>
          </p:nvPr>
        </p:nvSpPr>
        <p:spPr>
          <a:xfrm>
            <a:off x="360363" y="1008063"/>
            <a:ext cx="3820277" cy="309562"/>
          </a:xfrm>
        </p:spPr>
        <p:txBody>
          <a:bodyPr anchor="t"/>
          <a:lstStyle/>
          <a:p>
            <a:pPr>
              <a:lnSpc>
                <a:spcPct val="120000"/>
              </a:lnSpc>
            </a:pPr>
            <a:r>
              <a:rPr lang="en-US" dirty="0"/>
              <a:t>Group norms – only required if working in a group</a:t>
            </a:r>
          </a:p>
        </p:txBody>
      </p:sp>
      <p:sp>
        <p:nvSpPr>
          <p:cNvPr id="9" name="Rectangle: Rounded Corners 8">
            <a:extLst>
              <a:ext uri="{FF2B5EF4-FFF2-40B4-BE49-F238E27FC236}">
                <a16:creationId xmlns:a16="http://schemas.microsoft.com/office/drawing/2014/main" id="{E01D4DCE-FE70-2D6B-3139-9F7AD3E549B1}"/>
              </a:ext>
            </a:extLst>
          </p:cNvPr>
          <p:cNvSpPr/>
          <p:nvPr/>
        </p:nvSpPr>
        <p:spPr>
          <a:xfrm>
            <a:off x="360001" y="2227563"/>
            <a:ext cx="3724320" cy="3865328"/>
          </a:xfrm>
          <a:prstGeom prst="roundRect">
            <a:avLst>
              <a:gd name="adj" fmla="val 3171"/>
            </a:avLst>
          </a:prstGeom>
          <a:solidFill>
            <a:schemeClr val="accent4"/>
          </a:solidFill>
          <a:ln w="28575">
            <a:noFill/>
          </a:ln>
        </p:spPr>
        <p:style>
          <a:lnRef idx="2">
            <a:schemeClr val="accent4"/>
          </a:lnRef>
          <a:fillRef idx="1">
            <a:schemeClr val="lt1"/>
          </a:fillRef>
          <a:effectRef idx="0">
            <a:schemeClr val="accent4"/>
          </a:effectRef>
          <a:fontRef idx="minor">
            <a:schemeClr val="dk1"/>
          </a:fontRef>
        </p:style>
        <p:txBody>
          <a:bodyPr lIns="180000" tIns="180000" rIns="180000" bIns="180000" rtlCol="0" anchor="t"/>
          <a:lstStyle/>
          <a:p>
            <a:pPr algn="ctr"/>
            <a:r>
              <a:rPr lang="en-US" sz="2000" dirty="0">
                <a:solidFill>
                  <a:schemeClr val="accent1"/>
                </a:solidFill>
                <a:cs typeface="Arial"/>
              </a:rPr>
              <a:t>Working in a group can be challenging. It is important to set some guidelines to ensure that each member is working equitably.</a:t>
            </a:r>
          </a:p>
        </p:txBody>
      </p:sp>
      <p:grpSp>
        <p:nvGrpSpPr>
          <p:cNvPr id="5" name="Group 4" descr="Image of a scale">
            <a:extLst>
              <a:ext uri="{FF2B5EF4-FFF2-40B4-BE49-F238E27FC236}">
                <a16:creationId xmlns:a16="http://schemas.microsoft.com/office/drawing/2014/main" id="{4574EA58-2791-D295-0A07-28174FB1F835}"/>
              </a:ext>
            </a:extLst>
          </p:cNvPr>
          <p:cNvGrpSpPr/>
          <p:nvPr/>
        </p:nvGrpSpPr>
        <p:grpSpPr>
          <a:xfrm>
            <a:off x="547215" y="3829645"/>
            <a:ext cx="3373028" cy="1880726"/>
            <a:chOff x="590424" y="4310300"/>
            <a:chExt cx="3373028" cy="1880726"/>
          </a:xfrm>
        </p:grpSpPr>
        <p:sp>
          <p:nvSpPr>
            <p:cNvPr id="15" name="Rectangle 14">
              <a:extLst>
                <a:ext uri="{FF2B5EF4-FFF2-40B4-BE49-F238E27FC236}">
                  <a16:creationId xmlns:a16="http://schemas.microsoft.com/office/drawing/2014/main" id="{CEA69DFC-99A9-74BE-19FC-8B022A025989}"/>
                </a:ext>
                <a:ext uri="{C183D7F6-B498-43B3-948B-1728B52AA6E4}">
                  <adec:decorative xmlns:adec="http://schemas.microsoft.com/office/drawing/2017/decorative" val="1"/>
                </a:ext>
              </a:extLst>
            </p:cNvPr>
            <p:cNvSpPr/>
            <p:nvPr/>
          </p:nvSpPr>
          <p:spPr>
            <a:xfrm>
              <a:off x="2276938" y="542852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7" name="Group 26" descr="A set of scales sitting at equal distance and of equal weight">
              <a:extLst>
                <a:ext uri="{FF2B5EF4-FFF2-40B4-BE49-F238E27FC236}">
                  <a16:creationId xmlns:a16="http://schemas.microsoft.com/office/drawing/2014/main" id="{906E6FC6-38AC-304E-90EE-1478EBC494DF}"/>
                </a:ext>
              </a:extLst>
            </p:cNvPr>
            <p:cNvGrpSpPr/>
            <p:nvPr/>
          </p:nvGrpSpPr>
          <p:grpSpPr>
            <a:xfrm>
              <a:off x="590424" y="4310300"/>
              <a:ext cx="3373028" cy="1880726"/>
              <a:chOff x="595584" y="4310348"/>
              <a:chExt cx="3373028" cy="1880726"/>
            </a:xfrm>
          </p:grpSpPr>
          <p:sp>
            <p:nvSpPr>
              <p:cNvPr id="10" name="Rectangle 9">
                <a:extLst>
                  <a:ext uri="{FF2B5EF4-FFF2-40B4-BE49-F238E27FC236}">
                    <a16:creationId xmlns:a16="http://schemas.microsoft.com/office/drawing/2014/main" id="{AC356919-1916-0BD9-691A-27571F4A4E68}"/>
                  </a:ext>
                </a:extLst>
              </p:cNvPr>
              <p:cNvSpPr/>
              <p:nvPr/>
            </p:nvSpPr>
            <p:spPr>
              <a:xfrm>
                <a:off x="765970" y="5838738"/>
                <a:ext cx="2978092"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96233506-55FE-A678-41B5-85D1F2D27E6A}"/>
                  </a:ext>
                </a:extLst>
              </p:cNvPr>
              <p:cNvSpPr/>
              <p:nvPr/>
            </p:nvSpPr>
            <p:spPr>
              <a:xfrm>
                <a:off x="3507772" y="6014906"/>
                <a:ext cx="236290"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EB7E8E5-D415-3700-7267-2C386BB2FA0F}"/>
                  </a:ext>
                </a:extLst>
              </p:cNvPr>
              <p:cNvSpPr/>
              <p:nvPr/>
            </p:nvSpPr>
            <p:spPr>
              <a:xfrm>
                <a:off x="765970" y="6014906"/>
                <a:ext cx="236290"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4831CB6-6A0A-C133-F81A-EA0B1BF06FC1}"/>
                  </a:ext>
                </a:extLst>
              </p:cNvPr>
              <p:cNvSpPr/>
              <p:nvPr/>
            </p:nvSpPr>
            <p:spPr>
              <a:xfrm>
                <a:off x="1064842" y="5662570"/>
                <a:ext cx="2377215"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7013EC7-70E7-922E-7DF9-DC71B639A732}"/>
                  </a:ext>
                </a:extLst>
              </p:cNvPr>
              <p:cNvSpPr/>
              <p:nvPr/>
            </p:nvSpPr>
            <p:spPr>
              <a:xfrm>
                <a:off x="2275987" y="5486402"/>
                <a:ext cx="51229"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hord 18">
                <a:extLst>
                  <a:ext uri="{FF2B5EF4-FFF2-40B4-BE49-F238E27FC236}">
                    <a16:creationId xmlns:a16="http://schemas.microsoft.com/office/drawing/2014/main" id="{9F639929-BE07-E55F-D183-0E4C0432D7CD}"/>
                  </a:ext>
                </a:extLst>
              </p:cNvPr>
              <p:cNvSpPr/>
              <p:nvPr/>
            </p:nvSpPr>
            <p:spPr>
              <a:xfrm rot="17585481">
                <a:off x="2938295" y="4298406"/>
                <a:ext cx="1018376" cy="1042259"/>
              </a:xfrm>
              <a:prstGeom prst="chord">
                <a:avLst>
                  <a:gd name="adj1" fmla="val 5479631"/>
                  <a:gd name="adj2" fmla="val 1326770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8050E52B-5A12-1A10-A9E1-3DD5105CAD77}"/>
                  </a:ext>
                </a:extLst>
              </p:cNvPr>
              <p:cNvSpPr/>
              <p:nvPr/>
            </p:nvSpPr>
            <p:spPr>
              <a:xfrm flipV="1">
                <a:off x="1091555" y="5430834"/>
                <a:ext cx="118084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AE61FE0-6D6E-9350-CE65-24703EB5A9C9}"/>
                  </a:ext>
                </a:extLst>
              </p:cNvPr>
              <p:cNvSpPr/>
              <p:nvPr/>
            </p:nvSpPr>
            <p:spPr>
              <a:xfrm flipV="1">
                <a:off x="2307045" y="5432298"/>
                <a:ext cx="118084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79B54A21-DA69-7B0B-BAEB-53BB7F81BBE9}"/>
                  </a:ext>
                </a:extLst>
              </p:cNvPr>
              <p:cNvSpPr/>
              <p:nvPr/>
            </p:nvSpPr>
            <p:spPr>
              <a:xfrm>
                <a:off x="1090009" y="5328405"/>
                <a:ext cx="45719" cy="953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Chord 23">
                <a:extLst>
                  <a:ext uri="{FF2B5EF4-FFF2-40B4-BE49-F238E27FC236}">
                    <a16:creationId xmlns:a16="http://schemas.microsoft.com/office/drawing/2014/main" id="{136436F7-93C8-1F44-2604-DA7E7013AEF5}"/>
                  </a:ext>
                </a:extLst>
              </p:cNvPr>
              <p:cNvSpPr/>
              <p:nvPr/>
            </p:nvSpPr>
            <p:spPr>
              <a:xfrm rot="17585481">
                <a:off x="607526" y="4309272"/>
                <a:ext cx="1018376" cy="1042259"/>
              </a:xfrm>
              <a:prstGeom prst="chord">
                <a:avLst>
                  <a:gd name="adj1" fmla="val 5479631"/>
                  <a:gd name="adj2" fmla="val 1326770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E8377C35-55F3-B5A0-264B-E86785A0127C}"/>
                  </a:ext>
                </a:extLst>
              </p:cNvPr>
              <p:cNvSpPr/>
              <p:nvPr/>
            </p:nvSpPr>
            <p:spPr>
              <a:xfrm>
                <a:off x="3442172" y="5333707"/>
                <a:ext cx="45719" cy="953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pic>
        <p:nvPicPr>
          <p:cNvPr id="16" name="Picture 15" descr="A group norms contract with a blue background. A screen shot from the teacher resource booklet showing a completed example">
            <a:extLst>
              <a:ext uri="{FF2B5EF4-FFF2-40B4-BE49-F238E27FC236}">
                <a16:creationId xmlns:a16="http://schemas.microsoft.com/office/drawing/2014/main" id="{96931125-2E2E-F5E4-C897-7BF285077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38" y="274674"/>
            <a:ext cx="6101295" cy="6331326"/>
          </a:xfrm>
          <a:prstGeom prst="rect">
            <a:avLst/>
          </a:prstGeom>
        </p:spPr>
      </p:pic>
    </p:spTree>
    <p:extLst>
      <p:ext uri="{BB962C8B-B14F-4D97-AF65-F5344CB8AC3E}">
        <p14:creationId xmlns:p14="http://schemas.microsoft.com/office/powerpoint/2010/main" val="14052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22B9-0E2C-FD6A-6541-D3EC843B36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FAA092-E2D8-0BAD-FA62-E7071954B28B}"/>
              </a:ext>
            </a:extLst>
          </p:cNvPr>
          <p:cNvSpPr>
            <a:spLocks noGrp="1"/>
          </p:cNvSpPr>
          <p:nvPr>
            <p:ph type="ctrTitle"/>
          </p:nvPr>
        </p:nvSpPr>
        <p:spPr>
          <a:xfrm>
            <a:off x="539999" y="4067881"/>
            <a:ext cx="11201999" cy="800681"/>
          </a:xfrm>
        </p:spPr>
        <p:txBody>
          <a:bodyPr/>
          <a:lstStyle/>
          <a:p>
            <a:r>
              <a:rPr lang="en-AU" dirty="0">
                <a:latin typeface="+mj-lt"/>
                <a:cs typeface="Arial"/>
              </a:rPr>
              <a:t>Learning sequence 6 – Further exploration of Australian music</a:t>
            </a:r>
            <a:endParaRPr lang="en-AU" dirty="0">
              <a:latin typeface="+mj-lt"/>
            </a:endParaRPr>
          </a:p>
        </p:txBody>
      </p:sp>
    </p:spTree>
    <p:extLst>
      <p:ext uri="{BB962C8B-B14F-4D97-AF65-F5344CB8AC3E}">
        <p14:creationId xmlns:p14="http://schemas.microsoft.com/office/powerpoint/2010/main" val="42858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4C62-A4BF-55D6-65BE-3F097EEB6A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9B1C50-53F3-8DE4-E042-2E2202B53266}"/>
              </a:ext>
            </a:extLst>
          </p:cNvPr>
          <p:cNvSpPr>
            <a:spLocks noGrp="1"/>
          </p:cNvSpPr>
          <p:nvPr>
            <p:ph type="title"/>
          </p:nvPr>
        </p:nvSpPr>
        <p:spPr/>
        <p:txBody>
          <a:bodyPr/>
          <a:lstStyle/>
          <a:p>
            <a:r>
              <a:rPr lang="en-AU" dirty="0">
                <a:latin typeface="+mj-lt"/>
              </a:rPr>
              <a:t>Learning intentions and success criteria – LS 6</a:t>
            </a:r>
          </a:p>
        </p:txBody>
      </p:sp>
      <p:sp>
        <p:nvSpPr>
          <p:cNvPr id="8" name="TextBox 7">
            <a:extLst>
              <a:ext uri="{FF2B5EF4-FFF2-40B4-BE49-F238E27FC236}">
                <a16:creationId xmlns:a16="http://schemas.microsoft.com/office/drawing/2014/main" id="{DB05BB02-83C7-925F-475E-047E0ACF6D16}"/>
              </a:ext>
            </a:extLst>
          </p:cNvPr>
          <p:cNvSpPr txBox="1"/>
          <p:nvPr/>
        </p:nvSpPr>
        <p:spPr>
          <a:xfrm>
            <a:off x="359999" y="1805992"/>
            <a:ext cx="11484001" cy="2355004"/>
          </a:xfrm>
          <a:prstGeom prst="rect">
            <a:avLst/>
          </a:prstGeom>
          <a:noFill/>
        </p:spPr>
        <p:txBody>
          <a:bodyPr wrap="square">
            <a:spAutoFit/>
          </a:bodyPr>
          <a:lstStyle/>
          <a:p>
            <a:pPr>
              <a:lnSpc>
                <a:spcPct val="130000"/>
              </a:lnSpc>
              <a:spcAft>
                <a:spcPts val="600"/>
              </a:spcAft>
            </a:pPr>
            <a:r>
              <a:rPr lang="en-AU" sz="2000" b="1" dirty="0">
                <a:solidFill>
                  <a:schemeClr val="accent1"/>
                </a:solidFill>
                <a:latin typeface="Arial" panose="020B0604020202020204" pitchFamily="34" charset="0"/>
                <a:cs typeface="Arial" panose="020B0604020202020204" pitchFamily="34" charset="0"/>
              </a:rPr>
              <a:t>We are learning to</a:t>
            </a:r>
            <a:endParaRPr lang="en-AU" sz="2000" b="1" dirty="0">
              <a:solidFill>
                <a:schemeClr val="accent1"/>
              </a:solidFill>
              <a:latin typeface="Arial" panose="020B0604020202020204" pitchFamily="34" charset="0"/>
              <a:ea typeface="+mn-lt"/>
              <a:cs typeface="Arial" panose="020B0604020202020204" pitchFamily="34" charset="0"/>
            </a:endParaRP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revise and identify the 6 elements of music through active listening, score reading, observation and comparison.</a:t>
            </a: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explore and articulate aspects of personal and cultural identity in music through group discussion and presentation.</a:t>
            </a: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clap, create and sequentially perform using body percussion, rhythms, voice, rap, primary chords, rhythm sections and ostinatos.</a:t>
            </a: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understand the significance of protest songs and apply this knowledge by researching current issues</a:t>
            </a:r>
            <a:endParaRPr lang="en-US" sz="1600" b="0" i="0" dirty="0">
              <a:solidFill>
                <a:srgbClr val="000000"/>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E323B92-943E-8422-F395-E28F54BF9A19}"/>
              </a:ext>
            </a:extLst>
          </p:cNvPr>
          <p:cNvSpPr txBox="1"/>
          <p:nvPr/>
        </p:nvSpPr>
        <p:spPr>
          <a:xfrm>
            <a:off x="359999" y="4250996"/>
            <a:ext cx="11484001" cy="2355004"/>
          </a:xfrm>
          <a:prstGeom prst="rect">
            <a:avLst/>
          </a:prstGeom>
          <a:noFill/>
        </p:spPr>
        <p:txBody>
          <a:bodyPr wrap="square">
            <a:spAutoFit/>
          </a:bodyPr>
          <a:lstStyle/>
          <a:p>
            <a:pPr>
              <a:lnSpc>
                <a:spcPct val="130000"/>
              </a:lnSpc>
              <a:spcAft>
                <a:spcPts val="600"/>
              </a:spcAft>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285750" indent="-285750" algn="l">
              <a:lnSpc>
                <a:spcPct val="130000"/>
              </a:lnSpc>
              <a:spcAft>
                <a:spcPts val="6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d</a:t>
            </a:r>
            <a:r>
              <a:rPr lang="en-US" sz="1600" b="0" i="0" dirty="0">
                <a:solidFill>
                  <a:srgbClr val="000000"/>
                </a:solidFill>
                <a:effectLst/>
                <a:latin typeface="Arial" panose="020B0604020202020204" pitchFamily="34" charset="0"/>
                <a:cs typeface="Arial" panose="020B0604020202020204" pitchFamily="34" charset="0"/>
              </a:rPr>
              <a:t>iscuss the elements of music through active listening.</a:t>
            </a:r>
          </a:p>
          <a:p>
            <a:pPr marL="285750" indent="-285750" algn="l">
              <a:lnSpc>
                <a:spcPct val="13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discuss and present ideas that reflect aspects of identity expressed through music. </a:t>
            </a:r>
          </a:p>
          <a:p>
            <a:pPr marL="285750" indent="-285750" algn="l">
              <a:lnSpc>
                <a:spcPct val="130000"/>
              </a:lnSpc>
              <a:spcAft>
                <a:spcPts val="600"/>
              </a:spcAft>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reate and perform using clapping, body percussion, voice, rap, primary chords, rhythm section patterns, and ostinatos</a:t>
            </a:r>
            <a:r>
              <a:rPr lang="en-US" sz="1600" b="0" i="0" dirty="0">
                <a:solidFill>
                  <a:srgbClr val="000000"/>
                </a:solidFill>
                <a:effectLst/>
                <a:latin typeface="Arial" panose="020B0604020202020204" pitchFamily="34" charset="0"/>
                <a:cs typeface="Arial" panose="020B0604020202020204" pitchFamily="34" charset="0"/>
              </a:rPr>
              <a:t>.</a:t>
            </a:r>
          </a:p>
          <a:p>
            <a:pPr marL="285750" indent="-285750" algn="l">
              <a:lnSpc>
                <a:spcPct val="130000"/>
              </a:lnSpc>
              <a:spcAft>
                <a:spcPts val="600"/>
              </a:spcAft>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u</a:t>
            </a:r>
            <a:r>
              <a:rPr lang="en-US" sz="1600" dirty="0">
                <a:latin typeface="Arial" panose="020B0604020202020204" pitchFamily="34" charset="0"/>
                <a:cs typeface="Arial" panose="020B0604020202020204" pitchFamily="34" charset="0"/>
              </a:rPr>
              <a:t>nderstand the purpose and impact of protest songs and research current Australian social and political issues suitable for protest song themes</a:t>
            </a:r>
            <a:r>
              <a:rPr lang="en-US" sz="1600" b="0" i="0" dirty="0">
                <a:solidFill>
                  <a:srgbClr val="000000"/>
                </a:solidFill>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A5CCB36A-963D-B24A-A1C4-CCF3B9F86D5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Tree>
    <p:extLst>
      <p:ext uri="{BB962C8B-B14F-4D97-AF65-F5344CB8AC3E}">
        <p14:creationId xmlns:p14="http://schemas.microsoft.com/office/powerpoint/2010/main" val="216217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03EC02F-4A7A-4EC7-C88F-A3226D3225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0F030C-0661-5847-5789-229EEC1BCC81}"/>
              </a:ext>
            </a:extLst>
          </p:cNvPr>
          <p:cNvSpPr>
            <a:spLocks noGrp="1"/>
          </p:cNvSpPr>
          <p:nvPr>
            <p:ph type="title"/>
          </p:nvPr>
        </p:nvSpPr>
        <p:spPr/>
        <p:txBody>
          <a:bodyPr/>
          <a:lstStyle/>
          <a:p>
            <a:r>
              <a:rPr lang="en-AU">
                <a:latin typeface="Arial"/>
                <a:cs typeface="Arial"/>
              </a:rPr>
              <a:t>Activity 1.1 – 'Scar' – Missy Higgins – performing (3)</a:t>
            </a:r>
            <a:endParaRPr lang="en-US"/>
          </a:p>
        </p:txBody>
      </p:sp>
      <p:sp>
        <p:nvSpPr>
          <p:cNvPr id="9" name="Text Placeholder 8">
            <a:extLst>
              <a:ext uri="{FF2B5EF4-FFF2-40B4-BE49-F238E27FC236}">
                <a16:creationId xmlns:a16="http://schemas.microsoft.com/office/drawing/2014/main" id="{E90FE074-9D6B-5CFF-E604-987CD33C1A6A}"/>
              </a:ext>
            </a:extLst>
          </p:cNvPr>
          <p:cNvSpPr>
            <a:spLocks noGrp="1"/>
          </p:cNvSpPr>
          <p:nvPr>
            <p:ph type="body" sz="quarter" idx="18"/>
          </p:nvPr>
        </p:nvSpPr>
        <p:spPr/>
        <p:txBody>
          <a:bodyPr/>
          <a:lstStyle/>
          <a:p>
            <a:r>
              <a:rPr lang="en-US" dirty="0"/>
              <a:t>Verse – syncopated drum pattern</a:t>
            </a:r>
          </a:p>
        </p:txBody>
      </p:sp>
      <p:sp>
        <p:nvSpPr>
          <p:cNvPr id="25" name="TextBox 24">
            <a:extLst>
              <a:ext uri="{FF2B5EF4-FFF2-40B4-BE49-F238E27FC236}">
                <a16:creationId xmlns:a16="http://schemas.microsoft.com/office/drawing/2014/main" id="{B0FD32DD-2F35-E4FA-4A2E-CB2030B8D5C5}"/>
              </a:ext>
            </a:extLst>
          </p:cNvPr>
          <p:cNvSpPr txBox="1">
            <a:spLocks/>
          </p:cNvSpPr>
          <p:nvPr/>
        </p:nvSpPr>
        <p:spPr>
          <a:xfrm>
            <a:off x="930109" y="1435774"/>
            <a:ext cx="11946163" cy="344400"/>
          </a:xfrm>
          <a:prstGeom prst="rect">
            <a:avLst/>
          </a:prstGeom>
          <a:noFill/>
        </p:spPr>
        <p:txBody>
          <a:bodyPr wrap="square" lIns="0" tIns="0" rIns="0" bIns="0" rtlCol="0" anchor="t">
            <a:noAutofit/>
          </a:bodyPr>
          <a:lstStyle/>
          <a:p>
            <a:r>
              <a:rPr lang="en-AU" sz="3200" dirty="0"/>
              <a:t>1                       2                        3                       4</a:t>
            </a:r>
          </a:p>
        </p:txBody>
      </p:sp>
      <p:pic>
        <p:nvPicPr>
          <p:cNvPr id="10" name="Picture 9" descr="A rhythmic pattern with beats 1 to 4 above the pattern. Crosses placed in boxes where right hand and left hands are to play">
            <a:extLst>
              <a:ext uri="{FF2B5EF4-FFF2-40B4-BE49-F238E27FC236}">
                <a16:creationId xmlns:a16="http://schemas.microsoft.com/office/drawing/2014/main" id="{913C8E64-BCCD-84D5-1D6D-B35104B808C3}"/>
              </a:ext>
            </a:extLst>
          </p:cNvPr>
          <p:cNvPicPr>
            <a:picLocks noChangeAspect="1"/>
          </p:cNvPicPr>
          <p:nvPr/>
        </p:nvPicPr>
        <p:blipFill>
          <a:blip r:embed="rId2"/>
          <a:stretch>
            <a:fillRect/>
          </a:stretch>
        </p:blipFill>
        <p:spPr>
          <a:xfrm>
            <a:off x="251478" y="2018683"/>
            <a:ext cx="11734173" cy="2842439"/>
          </a:xfrm>
          <a:prstGeom prst="rect">
            <a:avLst/>
          </a:prstGeom>
        </p:spPr>
      </p:pic>
      <p:pic>
        <p:nvPicPr>
          <p:cNvPr id="8" name="Picture 7" descr="A 1 bar rhythm in 4/4 that includes quavers, semiquavers and quaver and semiquaver rests.">
            <a:extLst>
              <a:ext uri="{FF2B5EF4-FFF2-40B4-BE49-F238E27FC236}">
                <a16:creationId xmlns:a16="http://schemas.microsoft.com/office/drawing/2014/main" id="{DC5A092E-4405-1947-FE5B-2C4D4D1920B9}"/>
              </a:ext>
            </a:extLst>
          </p:cNvPr>
          <p:cNvPicPr>
            <a:picLocks noChangeAspect="1"/>
          </p:cNvPicPr>
          <p:nvPr/>
        </p:nvPicPr>
        <p:blipFill>
          <a:blip r:embed="rId3"/>
          <a:srcRect r="12903"/>
          <a:stretch/>
        </p:blipFill>
        <p:spPr>
          <a:xfrm>
            <a:off x="3322619" y="5099631"/>
            <a:ext cx="5285285" cy="1181164"/>
          </a:xfrm>
          <a:prstGeom prst="roundRect">
            <a:avLst>
              <a:gd name="adj" fmla="val 4281"/>
            </a:avLst>
          </a:prstGeom>
          <a:ln w="19050">
            <a:solidFill>
              <a:schemeClr val="accent1">
                <a:shade val="15000"/>
              </a:schemeClr>
            </a:solidFill>
          </a:ln>
        </p:spPr>
      </p:pic>
      <p:grpSp>
        <p:nvGrpSpPr>
          <p:cNvPr id="6" name="Group 5" descr="A red play button sitting inside a white circle">
            <a:extLst>
              <a:ext uri="{FF2B5EF4-FFF2-40B4-BE49-F238E27FC236}">
                <a16:creationId xmlns:a16="http://schemas.microsoft.com/office/drawing/2014/main" id="{02D5FA81-CD62-72D1-743A-A62B588D97FF}"/>
              </a:ext>
            </a:extLst>
          </p:cNvPr>
          <p:cNvGrpSpPr/>
          <p:nvPr/>
        </p:nvGrpSpPr>
        <p:grpSpPr>
          <a:xfrm>
            <a:off x="10964411" y="1031829"/>
            <a:ext cx="656442" cy="637959"/>
            <a:chOff x="10964411" y="1006257"/>
            <a:chExt cx="656442" cy="637959"/>
          </a:xfrm>
        </p:grpSpPr>
        <p:sp>
          <p:nvSpPr>
            <p:cNvPr id="7" name="Oval 6">
              <a:extLst>
                <a:ext uri="{FF2B5EF4-FFF2-40B4-BE49-F238E27FC236}">
                  <a16:creationId xmlns:a16="http://schemas.microsoft.com/office/drawing/2014/main" id="{22FBAE6C-C2DA-7443-1B23-9E4741858A2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6" name="Isosceles Triangle 15">
              <a:hlinkClick r:id="rId4"/>
              <a:extLst>
                <a:ext uri="{FF2B5EF4-FFF2-40B4-BE49-F238E27FC236}">
                  <a16:creationId xmlns:a16="http://schemas.microsoft.com/office/drawing/2014/main" id="{99DD5EAE-4EE8-4D63-CDBC-70A61B58ABEE}"/>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86624AEC-E4F6-70E0-A62F-082C108153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2" name="TextBox 1">
            <a:extLst>
              <a:ext uri="{FF2B5EF4-FFF2-40B4-BE49-F238E27FC236}">
                <a16:creationId xmlns:a16="http://schemas.microsoft.com/office/drawing/2014/main" id="{ECFD0353-78D9-44FB-3A1D-5F3B9B469F18}"/>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319432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73B0-940B-866F-021E-BEA6D9138D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5BD4A9-3EBA-77EA-8D92-F605559522F7}"/>
              </a:ext>
            </a:extLst>
          </p:cNvPr>
          <p:cNvSpPr>
            <a:spLocks noGrp="1"/>
          </p:cNvSpPr>
          <p:nvPr>
            <p:ph type="title"/>
          </p:nvPr>
        </p:nvSpPr>
        <p:spPr>
          <a:xfrm>
            <a:off x="360000" y="360000"/>
            <a:ext cx="11484000" cy="545601"/>
          </a:xfrm>
        </p:spPr>
        <p:txBody>
          <a:bodyPr/>
          <a:lstStyle/>
          <a:p>
            <a:r>
              <a:rPr lang="en-AU"/>
              <a:t>Activity 6.1 – Elements of music revision</a:t>
            </a:r>
          </a:p>
        </p:txBody>
      </p:sp>
      <p:sp>
        <p:nvSpPr>
          <p:cNvPr id="4" name="Elements of music">
            <a:extLst>
              <a:ext uri="{FF2B5EF4-FFF2-40B4-BE49-F238E27FC236}">
                <a16:creationId xmlns:a16="http://schemas.microsoft.com/office/drawing/2014/main" id="{9DDE4276-7FAF-7D50-A8E5-CA6E10D5C150}"/>
              </a:ext>
            </a:extLst>
          </p:cNvPr>
          <p:cNvSpPr/>
          <p:nvPr/>
        </p:nvSpPr>
        <p:spPr>
          <a:xfrm>
            <a:off x="4869790" y="2474668"/>
            <a:ext cx="2340000" cy="2340000"/>
          </a:xfrm>
          <a:prstGeom prst="ellipse">
            <a:avLst/>
          </a:prstGeom>
          <a:solidFill>
            <a:schemeClr val="accent1"/>
          </a:solidFill>
          <a:ln w="38100" cap="flat" cmpd="sng">
            <a:no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2000" b="1" dirty="0">
                <a:solidFill>
                  <a:schemeClr val="bg1"/>
                </a:solidFill>
                <a:latin typeface="+mj-lt"/>
                <a:cs typeface="Arial"/>
              </a:rPr>
              <a:t>Elements of music</a:t>
            </a:r>
            <a:endParaRPr lang="en" sz="2000" b="1" dirty="0">
              <a:solidFill>
                <a:schemeClr val="bg1"/>
              </a:solidFill>
              <a:latin typeface="+mj-lt"/>
              <a:cs typeface="Arial" panose="020B0604020202020204" pitchFamily="34" charset="0"/>
            </a:endParaRPr>
          </a:p>
        </p:txBody>
      </p:sp>
      <p:sp>
        <p:nvSpPr>
          <p:cNvPr id="11" name="Arrow 1" descr="A 2 sided arrow pointing from the elements of music to dynamics and expression">
            <a:extLst>
              <a:ext uri="{FF2B5EF4-FFF2-40B4-BE49-F238E27FC236}">
                <a16:creationId xmlns:a16="http://schemas.microsoft.com/office/drawing/2014/main" id="{2D2D27CF-26E3-F337-DBBB-D562E8F22D3E}"/>
              </a:ext>
            </a:extLst>
          </p:cNvPr>
          <p:cNvSpPr/>
          <p:nvPr/>
        </p:nvSpPr>
        <p:spPr>
          <a:xfrm rot="3420000">
            <a:off x="7655373" y="1649270"/>
            <a:ext cx="323587" cy="1791163"/>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1 Dynamics">
            <a:extLst>
              <a:ext uri="{FF2B5EF4-FFF2-40B4-BE49-F238E27FC236}">
                <a16:creationId xmlns:a16="http://schemas.microsoft.com/office/drawing/2014/main" id="{1A0A15DE-5FF0-4044-8418-C43E0F85CF46}"/>
              </a:ext>
            </a:extLst>
          </p:cNvPr>
          <p:cNvSpPr/>
          <p:nvPr/>
        </p:nvSpPr>
        <p:spPr>
          <a:xfrm>
            <a:off x="8496109" y="1148422"/>
            <a:ext cx="2287473" cy="1167185"/>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US" sz="1800" dirty="0">
                <a:solidFill>
                  <a:srgbClr val="000000"/>
                </a:solidFill>
                <a:cs typeface="Arial"/>
              </a:rPr>
              <a:t>Dynamics and expression</a:t>
            </a:r>
            <a:endParaRPr lang="en-US" sz="1600" dirty="0">
              <a:solidFill>
                <a:srgbClr val="000000"/>
              </a:solidFill>
              <a:cs typeface="Arial" panose="020B0604020202020204" pitchFamily="34" charset="0"/>
            </a:endParaRPr>
          </a:p>
        </p:txBody>
      </p:sp>
      <p:sp>
        <p:nvSpPr>
          <p:cNvPr id="10" name="Arrow 2" descr="A 2 sided arrow pointing from the elements of music to duration">
            <a:extLst>
              <a:ext uri="{FF2B5EF4-FFF2-40B4-BE49-F238E27FC236}">
                <a16:creationId xmlns:a16="http://schemas.microsoft.com/office/drawing/2014/main" id="{F6C65FF0-1896-30FD-DE2B-4C7D36C54D16}"/>
              </a:ext>
            </a:extLst>
          </p:cNvPr>
          <p:cNvSpPr/>
          <p:nvPr/>
        </p:nvSpPr>
        <p:spPr>
          <a:xfrm rot="5400000">
            <a:off x="7833708" y="2864178"/>
            <a:ext cx="313149" cy="1560986"/>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2 Duration">
            <a:extLst>
              <a:ext uri="{FF2B5EF4-FFF2-40B4-BE49-F238E27FC236}">
                <a16:creationId xmlns:a16="http://schemas.microsoft.com/office/drawing/2014/main" id="{CD056303-BD26-23D8-2330-051460107942}"/>
              </a:ext>
            </a:extLst>
          </p:cNvPr>
          <p:cNvSpPr/>
          <p:nvPr/>
        </p:nvSpPr>
        <p:spPr>
          <a:xfrm>
            <a:off x="8840479" y="3285500"/>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r>
              <a:rPr lang="en-US" sz="1800">
                <a:solidFill>
                  <a:srgbClr val="000000"/>
                </a:solidFill>
                <a:cs typeface="Arial"/>
              </a:rPr>
              <a:t>Duration</a:t>
            </a:r>
            <a:endParaRPr lang="en-US" sz="1800"/>
          </a:p>
        </p:txBody>
      </p:sp>
      <p:sp>
        <p:nvSpPr>
          <p:cNvPr id="14" name="Arrow 3" descr="A 2 sided arrow pointing from the elements of music to texture">
            <a:extLst>
              <a:ext uri="{FF2B5EF4-FFF2-40B4-BE49-F238E27FC236}">
                <a16:creationId xmlns:a16="http://schemas.microsoft.com/office/drawing/2014/main" id="{A4F3E732-D16F-A9A4-4189-C649A2B7FA0A}"/>
              </a:ext>
            </a:extLst>
          </p:cNvPr>
          <p:cNvSpPr/>
          <p:nvPr/>
        </p:nvSpPr>
        <p:spPr>
          <a:xfrm rot="7680000">
            <a:off x="7502638" y="4129740"/>
            <a:ext cx="344464" cy="1766327"/>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3 Texture">
            <a:extLst>
              <a:ext uri="{FF2B5EF4-FFF2-40B4-BE49-F238E27FC236}">
                <a16:creationId xmlns:a16="http://schemas.microsoft.com/office/drawing/2014/main" id="{F53DBBF9-3447-712F-FBB0-671502E75383}"/>
              </a:ext>
            </a:extLst>
          </p:cNvPr>
          <p:cNvSpPr/>
          <p:nvPr/>
        </p:nvSpPr>
        <p:spPr>
          <a:xfrm>
            <a:off x="7696734" y="5797662"/>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r>
              <a:rPr lang="en-US" sz="1800">
                <a:solidFill>
                  <a:srgbClr val="000000"/>
                </a:solidFill>
                <a:cs typeface="Arial"/>
              </a:rPr>
              <a:t>Texture</a:t>
            </a:r>
            <a:endParaRPr lang="en-US" sz="1800"/>
          </a:p>
        </p:txBody>
      </p:sp>
      <p:sp>
        <p:nvSpPr>
          <p:cNvPr id="13" name="Arrow 4" descr="A 2 sided arrow pointing from the elements of music to structure">
            <a:extLst>
              <a:ext uri="{FF2B5EF4-FFF2-40B4-BE49-F238E27FC236}">
                <a16:creationId xmlns:a16="http://schemas.microsoft.com/office/drawing/2014/main" id="{FD98EF6F-547B-099A-61A6-C46B51FAB639}"/>
              </a:ext>
            </a:extLst>
          </p:cNvPr>
          <p:cNvSpPr/>
          <p:nvPr/>
        </p:nvSpPr>
        <p:spPr>
          <a:xfrm rot="13620000">
            <a:off x="4278343" y="4203406"/>
            <a:ext cx="354902" cy="1739292"/>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4 Structure">
            <a:extLst>
              <a:ext uri="{FF2B5EF4-FFF2-40B4-BE49-F238E27FC236}">
                <a16:creationId xmlns:a16="http://schemas.microsoft.com/office/drawing/2014/main" id="{8FDC0441-5E9C-5719-9061-9A4A498D9CB1}"/>
              </a:ext>
            </a:extLst>
          </p:cNvPr>
          <p:cNvSpPr/>
          <p:nvPr/>
        </p:nvSpPr>
        <p:spPr>
          <a:xfrm>
            <a:off x="2936625" y="5797663"/>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US" sz="1800" dirty="0">
                <a:solidFill>
                  <a:srgbClr val="000000"/>
                </a:solidFill>
                <a:cs typeface="Arial"/>
              </a:rPr>
              <a:t>Structure</a:t>
            </a:r>
            <a:endParaRPr lang="en-US" sz="1800" dirty="0">
              <a:solidFill>
                <a:srgbClr val="000000"/>
              </a:solidFill>
              <a:cs typeface="Arial" panose="020B0604020202020204" pitchFamily="34" charset="0"/>
              <a:sym typeface="Montserrat Medium"/>
            </a:endParaRPr>
          </a:p>
        </p:txBody>
      </p:sp>
      <p:sp>
        <p:nvSpPr>
          <p:cNvPr id="9" name="Arrow 5" descr="A 2 sided arrow pointing from the elements of music to pitch">
            <a:extLst>
              <a:ext uri="{FF2B5EF4-FFF2-40B4-BE49-F238E27FC236}">
                <a16:creationId xmlns:a16="http://schemas.microsoft.com/office/drawing/2014/main" id="{CB0B0DE8-948B-8DE7-7152-3459E138980C}"/>
              </a:ext>
            </a:extLst>
          </p:cNvPr>
          <p:cNvSpPr/>
          <p:nvPr/>
        </p:nvSpPr>
        <p:spPr>
          <a:xfrm rot="5400000">
            <a:off x="3908671" y="2840126"/>
            <a:ext cx="313149" cy="1609088"/>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 Pitch" descr="Idea bubble">
            <a:extLst>
              <a:ext uri="{FF2B5EF4-FFF2-40B4-BE49-F238E27FC236}">
                <a16:creationId xmlns:a16="http://schemas.microsoft.com/office/drawing/2014/main" id="{5A028416-B575-C1E3-33D6-5DBF8ABB05FE}"/>
              </a:ext>
            </a:extLst>
          </p:cNvPr>
          <p:cNvSpPr/>
          <p:nvPr/>
        </p:nvSpPr>
        <p:spPr>
          <a:xfrm>
            <a:off x="1427734" y="3285500"/>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 sz="1800">
                <a:solidFill>
                  <a:srgbClr val="000000"/>
                </a:solidFill>
                <a:cs typeface="Arial"/>
              </a:rPr>
              <a:t>Pitch</a:t>
            </a:r>
            <a:endParaRPr lang="en" sz="1600">
              <a:solidFill>
                <a:srgbClr val="000000"/>
              </a:solidFill>
              <a:cs typeface="Arial" panose="020B0604020202020204" pitchFamily="34" charset="0"/>
            </a:endParaRPr>
          </a:p>
        </p:txBody>
      </p:sp>
      <p:sp>
        <p:nvSpPr>
          <p:cNvPr id="12" name="Arrow 6" descr="A 2 sided arrow pointing from the elements of music to timbre and performing media">
            <a:extLst>
              <a:ext uri="{FF2B5EF4-FFF2-40B4-BE49-F238E27FC236}">
                <a16:creationId xmlns:a16="http://schemas.microsoft.com/office/drawing/2014/main" id="{A1C7E833-58F5-CFFE-54A8-0A60952AD589}"/>
              </a:ext>
            </a:extLst>
          </p:cNvPr>
          <p:cNvSpPr/>
          <p:nvPr/>
        </p:nvSpPr>
        <p:spPr>
          <a:xfrm rot="18240000">
            <a:off x="4186049" y="1555850"/>
            <a:ext cx="323587" cy="1722646"/>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6 Performing">
            <a:extLst>
              <a:ext uri="{FF2B5EF4-FFF2-40B4-BE49-F238E27FC236}">
                <a16:creationId xmlns:a16="http://schemas.microsoft.com/office/drawing/2014/main" id="{FDFD34EF-EDEF-96F9-7BDF-1D5C97259B07}"/>
              </a:ext>
            </a:extLst>
          </p:cNvPr>
          <p:cNvSpPr/>
          <p:nvPr/>
        </p:nvSpPr>
        <p:spPr>
          <a:xfrm>
            <a:off x="958958" y="1205834"/>
            <a:ext cx="2736935" cy="1052363"/>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US" sz="1800" dirty="0">
                <a:solidFill>
                  <a:srgbClr val="000000"/>
                </a:solidFill>
                <a:cs typeface="Arial"/>
              </a:rPr>
              <a:t>Performing media and timbre</a:t>
            </a:r>
            <a:endParaRPr lang="en-US" sz="1800" dirty="0">
              <a:solidFill>
                <a:srgbClr val="000000"/>
              </a:solidFill>
              <a:cs typeface="Arial" panose="020B0604020202020204" pitchFamily="34" charset="0"/>
            </a:endParaRPr>
          </a:p>
        </p:txBody>
      </p:sp>
      <p:sp>
        <p:nvSpPr>
          <p:cNvPr id="2" name="Slide Number Placeholder 1">
            <a:extLst>
              <a:ext uri="{FF2B5EF4-FFF2-40B4-BE49-F238E27FC236}">
                <a16:creationId xmlns:a16="http://schemas.microsoft.com/office/drawing/2014/main" id="{EE9D1F58-124B-E41B-594B-4A55BEA0B4B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424939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7EBC1AB-9A10-D7C8-1F3D-AB777FC7C2E8}"/>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54E5DD47-418D-6D98-66B1-9F2634D9A9AF}"/>
              </a:ext>
            </a:extLst>
          </p:cNvPr>
          <p:cNvSpPr>
            <a:spLocks noGrp="1"/>
          </p:cNvSpPr>
          <p:nvPr>
            <p:ph type="title"/>
          </p:nvPr>
        </p:nvSpPr>
        <p:spPr/>
        <p:txBody>
          <a:bodyPr/>
          <a:lstStyle/>
          <a:p>
            <a:r>
              <a:rPr lang="en-AU">
                <a:latin typeface="+mj-lt"/>
                <a:cs typeface="Arial"/>
              </a:rPr>
              <a:t>Activity 6.1 </a:t>
            </a:r>
            <a:r>
              <a:rPr lang="en-AU" b="0" i="0">
                <a:solidFill>
                  <a:srgbClr val="002664"/>
                </a:solidFill>
                <a:effectLst/>
                <a:latin typeface="WordVisi_MSFontService"/>
                <a:cs typeface="Arial"/>
              </a:rPr>
              <a:t>–</a:t>
            </a:r>
            <a:r>
              <a:rPr lang="en-AU" b="0" i="0">
                <a:solidFill>
                  <a:srgbClr val="002664"/>
                </a:solidFill>
                <a:effectLst/>
                <a:latin typeface="+mj-lt"/>
                <a:cs typeface="Arial"/>
              </a:rPr>
              <a:t> </a:t>
            </a:r>
            <a:r>
              <a:rPr lang="en-AU">
                <a:solidFill>
                  <a:srgbClr val="002664"/>
                </a:solidFill>
                <a:latin typeface="+mj-lt"/>
                <a:cs typeface="Arial"/>
              </a:rPr>
              <a:t>‘Wish You Well’</a:t>
            </a:r>
            <a:r>
              <a:rPr lang="en-AU" b="0" i="0">
                <a:solidFill>
                  <a:srgbClr val="002664"/>
                </a:solidFill>
                <a:effectLst/>
                <a:latin typeface="WordVisi_MSFontService"/>
                <a:cs typeface="Arial"/>
              </a:rPr>
              <a:t> </a:t>
            </a:r>
            <a:r>
              <a:rPr lang="en-AU" b="0" i="0">
                <a:solidFill>
                  <a:srgbClr val="002664"/>
                </a:solidFill>
                <a:effectLst/>
                <a:latin typeface="+mj-lt"/>
                <a:cs typeface="Arial"/>
              </a:rPr>
              <a:t>–</a:t>
            </a:r>
            <a:r>
              <a:rPr lang="en-AU" b="0" i="0">
                <a:solidFill>
                  <a:srgbClr val="002664"/>
                </a:solidFill>
                <a:effectLst/>
                <a:latin typeface="WordVisi_MSFontService"/>
                <a:cs typeface="Arial"/>
              </a:rPr>
              <a:t> </a:t>
            </a:r>
            <a:r>
              <a:rPr lang="en-AU" b="0" i="0">
                <a:solidFill>
                  <a:srgbClr val="002664"/>
                </a:solidFill>
                <a:effectLst/>
                <a:latin typeface="+mj-lt"/>
                <a:cs typeface="Arial"/>
              </a:rPr>
              <a:t>Bernard Fanning –</a:t>
            </a:r>
            <a:r>
              <a:rPr lang="en-AU">
                <a:solidFill>
                  <a:srgbClr val="002664"/>
                </a:solidFill>
                <a:latin typeface="+mj-lt"/>
                <a:cs typeface="Arial"/>
              </a:rPr>
              <a:t> </a:t>
            </a:r>
            <a:r>
              <a:rPr lang="en-AU" b="0" i="0">
                <a:solidFill>
                  <a:srgbClr val="002664"/>
                </a:solidFill>
                <a:effectLst/>
                <a:latin typeface="+mj-lt"/>
                <a:cs typeface="Arial"/>
              </a:rPr>
              <a:t>listening (1)</a:t>
            </a:r>
            <a:endParaRPr lang="en-US">
              <a:latin typeface="+mj-lt"/>
              <a:cs typeface="Arial"/>
            </a:endParaRPr>
          </a:p>
        </p:txBody>
      </p:sp>
      <p:sp>
        <p:nvSpPr>
          <p:cNvPr id="1035" name="Text Placeholder 4">
            <a:extLst>
              <a:ext uri="{FF2B5EF4-FFF2-40B4-BE49-F238E27FC236}">
                <a16:creationId xmlns:a16="http://schemas.microsoft.com/office/drawing/2014/main" id="{EE3C1F20-BEED-54C2-4761-36E9CC7B8C4D}"/>
              </a:ext>
            </a:extLst>
          </p:cNvPr>
          <p:cNvSpPr>
            <a:spLocks noGrp="1"/>
          </p:cNvSpPr>
          <p:nvPr>
            <p:ph type="body" sz="quarter" idx="17"/>
          </p:nvPr>
        </p:nvSpPr>
        <p:spPr/>
        <p:txBody>
          <a:bodyPr vert="horz" lIns="0" tIns="0" rIns="0" bIns="0" rtlCol="0" anchor="t">
            <a:noAutofit/>
          </a:bodyPr>
          <a:lstStyle/>
          <a:p>
            <a:pPr algn="l" rtl="0" fontAlgn="base">
              <a:spcBef>
                <a:spcPts val="1200"/>
              </a:spcBef>
            </a:pPr>
            <a:r>
              <a:rPr lang="en-US" sz="1800" b="0" i="0" dirty="0">
                <a:solidFill>
                  <a:srgbClr val="000000"/>
                </a:solidFill>
                <a:effectLst/>
                <a:latin typeface="+mn-lt"/>
              </a:rPr>
              <a:t>‘Wish You Well’ is a song that expresses a message of positivity and encouragement, particularly in the face of life's challenges after a relationship breakup. Bernard Fanning is best known as the lead singer and songwriter of the hugely successful Australian rock band </a:t>
            </a:r>
            <a:r>
              <a:rPr lang="en-US" sz="1800" b="0" i="0" dirty="0" err="1">
                <a:solidFill>
                  <a:srgbClr val="000000"/>
                </a:solidFill>
                <a:effectLst/>
                <a:latin typeface="+mn-lt"/>
              </a:rPr>
              <a:t>Powderfinger</a:t>
            </a:r>
            <a:r>
              <a:rPr lang="en-US" sz="1800" b="0" i="0" dirty="0">
                <a:solidFill>
                  <a:srgbClr val="000000"/>
                </a:solidFill>
                <a:effectLst/>
                <a:latin typeface="+mn-lt"/>
              </a:rPr>
              <a:t>. Formed in Brisbane in 1989, </a:t>
            </a:r>
            <a:r>
              <a:rPr lang="en-US" sz="1800" b="0" i="0" dirty="0" err="1">
                <a:solidFill>
                  <a:srgbClr val="000000"/>
                </a:solidFill>
                <a:effectLst/>
                <a:latin typeface="+mn-lt"/>
              </a:rPr>
              <a:t>Powderfinger</a:t>
            </a:r>
            <a:r>
              <a:rPr lang="en-US" sz="1800" b="0" i="0" dirty="0">
                <a:solidFill>
                  <a:srgbClr val="000000"/>
                </a:solidFill>
                <a:effectLst/>
                <a:latin typeface="+mn-lt"/>
              </a:rPr>
              <a:t> became one of Australia's most beloved and influential rock bands. After </a:t>
            </a:r>
            <a:r>
              <a:rPr lang="en-US" sz="1800" b="0" i="0" dirty="0" err="1">
                <a:solidFill>
                  <a:srgbClr val="000000"/>
                </a:solidFill>
                <a:effectLst/>
                <a:latin typeface="+mn-lt"/>
              </a:rPr>
              <a:t>Powderfinger</a:t>
            </a:r>
            <a:r>
              <a:rPr lang="en-US" sz="1800" b="0" i="0" dirty="0">
                <a:solidFill>
                  <a:srgbClr val="000000"/>
                </a:solidFill>
                <a:effectLst/>
                <a:latin typeface="+mn-lt"/>
              </a:rPr>
              <a:t> disbanded in 2010, Fanning pursued a successful solo career and he composed ‘Wish You Well’</a:t>
            </a:r>
            <a:r>
              <a:rPr lang="en-US" sz="1800" b="0" dirty="0">
                <a:solidFill>
                  <a:srgbClr val="000000"/>
                </a:solidFill>
                <a:effectLst/>
                <a:latin typeface="+mn-lt"/>
              </a:rPr>
              <a:t> in </a:t>
            </a:r>
            <a:r>
              <a:rPr lang="en-US" sz="1800" b="0" i="0" dirty="0">
                <a:solidFill>
                  <a:srgbClr val="000000"/>
                </a:solidFill>
                <a:effectLst/>
                <a:latin typeface="+mn-lt"/>
              </a:rPr>
              <a:t>2020, and it was released as a single in 2021.</a:t>
            </a:r>
          </a:p>
        </p:txBody>
      </p:sp>
      <p:pic>
        <p:nvPicPr>
          <p:cNvPr id="29" name="Picture Placeholder 28" descr="An image of Bernard Fanning singing. He is walking down a path with tree trunks in the background. He has brown hair and a short beard wearing a beige jacket">
            <a:extLst>
              <a:ext uri="{FF2B5EF4-FFF2-40B4-BE49-F238E27FC236}">
                <a16:creationId xmlns:a16="http://schemas.microsoft.com/office/drawing/2014/main" id="{BD80F785-C332-51B8-2D23-9D2893E7C0CB}"/>
              </a:ext>
            </a:extLst>
          </p:cNvPr>
          <p:cNvPicPr>
            <a:picLocks noGrp="1" noChangeAspect="1"/>
          </p:cNvPicPr>
          <p:nvPr>
            <p:ph type="pic" sz="quarter" idx="4294967295"/>
          </p:nvPr>
        </p:nvPicPr>
        <p:blipFill>
          <a:blip r:embed="rId3"/>
          <a:srcRect l="6717" r="6717"/>
          <a:stretch/>
        </p:blipFill>
        <p:spPr>
          <a:xfrm>
            <a:off x="0" y="0"/>
            <a:ext cx="5040313" cy="6858000"/>
          </a:xfrm>
        </p:spPr>
      </p:pic>
      <p:sp>
        <p:nvSpPr>
          <p:cNvPr id="8" name="TextBox 7">
            <a:extLst>
              <a:ext uri="{FF2B5EF4-FFF2-40B4-BE49-F238E27FC236}">
                <a16:creationId xmlns:a16="http://schemas.microsoft.com/office/drawing/2014/main" id="{30F6E155-4E4F-B056-0E9A-85C297CCDD2F}"/>
              </a:ext>
            </a:extLst>
          </p:cNvPr>
          <p:cNvSpPr txBox="1"/>
          <p:nvPr/>
        </p:nvSpPr>
        <p:spPr>
          <a:xfrm>
            <a:off x="5400001" y="6381713"/>
            <a:ext cx="4238522" cy="338554"/>
          </a:xfrm>
          <a:prstGeom prst="rect">
            <a:avLst/>
          </a:prstGeom>
          <a:noFill/>
        </p:spPr>
        <p:txBody>
          <a:bodyPr wrap="square" lIns="0" tIns="0" rIns="0" bIns="0">
            <a:noAutofit/>
          </a:bodyPr>
          <a:lstStyle/>
          <a:p>
            <a:r>
              <a:rPr lang="en-GB" sz="800" dirty="0">
                <a:latin typeface="Arial"/>
                <a:cs typeface="Arial"/>
              </a:rPr>
              <a:t>Bernard Fanning (17 November 2006) </a:t>
            </a:r>
            <a:r>
              <a:rPr lang="en-GB" sz="800" u="sng" dirty="0">
                <a:latin typeface="Arial"/>
                <a:cs typeface="Arial"/>
                <a:hlinkClick r:id="rId4"/>
              </a:rPr>
              <a:t>Bernard Fanning – Wish You Well (2:28)</a:t>
            </a:r>
            <a:r>
              <a:rPr lang="en-GB" sz="800" dirty="0">
                <a:latin typeface="Arial"/>
                <a:cs typeface="Arial"/>
              </a:rPr>
              <a:t> [video], </a:t>
            </a:r>
            <a:r>
              <a:rPr lang="en-GB" sz="800" i="1" dirty="0">
                <a:latin typeface="Arial"/>
                <a:cs typeface="Arial"/>
              </a:rPr>
              <a:t>Universal Music Australia, </a:t>
            </a:r>
            <a:r>
              <a:rPr lang="en-GB" sz="800" dirty="0">
                <a:latin typeface="Arial"/>
                <a:cs typeface="Arial"/>
              </a:rPr>
              <a:t>YouTube, accessed 25 June 2025</a:t>
            </a:r>
            <a:endParaRPr lang="en-AU" sz="800" dirty="0">
              <a:latin typeface="Arial"/>
              <a:cs typeface="Arial"/>
            </a:endParaRPr>
          </a:p>
        </p:txBody>
      </p:sp>
      <p:sp>
        <p:nvSpPr>
          <p:cNvPr id="4" name="Slide Number Placeholder 3">
            <a:extLst>
              <a:ext uri="{FF2B5EF4-FFF2-40B4-BE49-F238E27FC236}">
                <a16:creationId xmlns:a16="http://schemas.microsoft.com/office/drawing/2014/main" id="{1FE4D699-1DC2-B6AB-1321-812759D56546}"/>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121</a:t>
            </a:fld>
            <a:endParaRPr lang="en-AU"/>
          </a:p>
        </p:txBody>
      </p:sp>
    </p:spTree>
    <p:extLst>
      <p:ext uri="{BB962C8B-B14F-4D97-AF65-F5344CB8AC3E}">
        <p14:creationId xmlns:p14="http://schemas.microsoft.com/office/powerpoint/2010/main" val="143843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F6C3D5-B479-C868-5780-421EE0D3D6EA}"/>
              </a:ext>
            </a:extLst>
          </p:cNvPr>
          <p:cNvSpPr>
            <a:spLocks noGrp="1"/>
          </p:cNvSpPr>
          <p:nvPr>
            <p:ph type="title"/>
          </p:nvPr>
        </p:nvSpPr>
        <p:spPr/>
        <p:txBody>
          <a:bodyPr/>
          <a:lstStyle/>
          <a:p>
            <a:r>
              <a:rPr lang="en-US" dirty="0"/>
              <a:t>Video – Bernard Fanning – Wish You Well</a:t>
            </a:r>
          </a:p>
        </p:txBody>
      </p:sp>
      <p:sp>
        <p:nvSpPr>
          <p:cNvPr id="4" name="Slide Number Placeholder 3">
            <a:extLst>
              <a:ext uri="{FF2B5EF4-FFF2-40B4-BE49-F238E27FC236}">
                <a16:creationId xmlns:a16="http://schemas.microsoft.com/office/drawing/2014/main" id="{98B648B0-EF23-D618-41C7-6B45B88E04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pic>
        <p:nvPicPr>
          <p:cNvPr id="2" name="Online Media 1" descr="Bernard Fanning - Wish You Well">
            <a:hlinkClick r:id="" action="ppaction://media"/>
            <a:extLst>
              <a:ext uri="{FF2B5EF4-FFF2-40B4-BE49-F238E27FC236}">
                <a16:creationId xmlns:a16="http://schemas.microsoft.com/office/drawing/2014/main" id="{844E6BB3-C533-9924-B6FC-864BAA5A7A87}"/>
              </a:ext>
            </a:extLst>
          </p:cNvPr>
          <p:cNvPicPr>
            <a:picLocks noRot="1" noChangeAspect="1"/>
          </p:cNvPicPr>
          <p:nvPr>
            <a:videoFile r:link="rId1"/>
          </p:nvPr>
        </p:nvPicPr>
        <p:blipFill>
          <a:blip r:embed="rId4"/>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12897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2F24A-F802-C8C6-167A-2914644580A3}"/>
              </a:ext>
            </a:extLst>
          </p:cNvPr>
          <p:cNvSpPr>
            <a:spLocks noGrp="1"/>
          </p:cNvSpPr>
          <p:nvPr>
            <p:ph type="title"/>
          </p:nvPr>
        </p:nvSpPr>
        <p:spPr/>
        <p:txBody>
          <a:bodyPr/>
          <a:lstStyle/>
          <a:p>
            <a:r>
              <a:rPr lang="en-US" dirty="0">
                <a:latin typeface="Arial"/>
                <a:cs typeface="Arial"/>
              </a:rPr>
              <a:t>Activity 6.1 – </a:t>
            </a:r>
            <a:r>
              <a:rPr lang="en-AU" dirty="0">
                <a:solidFill>
                  <a:srgbClr val="002664"/>
                </a:solidFill>
                <a:latin typeface="+mj-lt"/>
                <a:cs typeface="Arial"/>
              </a:rPr>
              <a:t>‘Wish You Well’ – </a:t>
            </a:r>
            <a:r>
              <a:rPr lang="en-AU" b="0" i="0" dirty="0">
                <a:solidFill>
                  <a:srgbClr val="002664"/>
                </a:solidFill>
                <a:effectLst/>
                <a:latin typeface="+mj-lt"/>
                <a:cs typeface="Arial"/>
              </a:rPr>
              <a:t>Bernard Fanning –listening (2)</a:t>
            </a:r>
            <a:endParaRPr lang="en-US" dirty="0">
              <a:cs typeface="Arial"/>
            </a:endParaRPr>
          </a:p>
        </p:txBody>
      </p:sp>
      <p:sp>
        <p:nvSpPr>
          <p:cNvPr id="4" name="Text Placeholder 3">
            <a:extLst>
              <a:ext uri="{FF2B5EF4-FFF2-40B4-BE49-F238E27FC236}">
                <a16:creationId xmlns:a16="http://schemas.microsoft.com/office/drawing/2014/main" id="{E1808E78-EB45-DF08-6900-0CCE866F89D6}"/>
              </a:ext>
            </a:extLst>
          </p:cNvPr>
          <p:cNvSpPr>
            <a:spLocks noGrp="1"/>
          </p:cNvSpPr>
          <p:nvPr>
            <p:ph type="body" sz="quarter" idx="18"/>
          </p:nvPr>
        </p:nvSpPr>
        <p:spPr>
          <a:xfrm>
            <a:off x="360000" y="1512000"/>
            <a:ext cx="11484000" cy="310015"/>
          </a:xfrm>
        </p:spPr>
        <p:txBody>
          <a:bodyPr/>
          <a:lstStyle/>
          <a:p>
            <a:r>
              <a:rPr lang="en-US" dirty="0"/>
              <a:t>Elements of music – revision</a:t>
            </a:r>
          </a:p>
        </p:txBody>
      </p:sp>
      <p:graphicFrame>
        <p:nvGraphicFramePr>
          <p:cNvPr id="7" name="Table 6">
            <a:extLst>
              <a:ext uri="{FF2B5EF4-FFF2-40B4-BE49-F238E27FC236}">
                <a16:creationId xmlns:a16="http://schemas.microsoft.com/office/drawing/2014/main" id="{0F22AD26-8D72-702B-E5CA-90A949C6630C}"/>
              </a:ext>
            </a:extLst>
          </p:cNvPr>
          <p:cNvGraphicFramePr>
            <a:graphicFrameLocks noGrp="1"/>
          </p:cNvGraphicFramePr>
          <p:nvPr>
            <p:extLst>
              <p:ext uri="{D42A27DB-BD31-4B8C-83A1-F6EECF244321}">
                <p14:modId xmlns:p14="http://schemas.microsoft.com/office/powerpoint/2010/main" val="225658655"/>
              </p:ext>
            </p:extLst>
          </p:nvPr>
        </p:nvGraphicFramePr>
        <p:xfrm>
          <a:off x="360000" y="2004960"/>
          <a:ext cx="11484000" cy="4311864"/>
        </p:xfrm>
        <a:graphic>
          <a:graphicData uri="http://schemas.openxmlformats.org/drawingml/2006/table">
            <a:tbl>
              <a:tblPr firstRow="1" bandRow="1">
                <a:tableStyleId>{0505E3EF-67EA-436B-97B2-0124C06EBD24}</a:tableStyleId>
              </a:tblPr>
              <a:tblGrid>
                <a:gridCol w="1914000">
                  <a:extLst>
                    <a:ext uri="{9D8B030D-6E8A-4147-A177-3AD203B41FA5}">
                      <a16:colId xmlns:a16="http://schemas.microsoft.com/office/drawing/2014/main" val="705547052"/>
                    </a:ext>
                  </a:extLst>
                </a:gridCol>
                <a:gridCol w="1914000">
                  <a:extLst>
                    <a:ext uri="{9D8B030D-6E8A-4147-A177-3AD203B41FA5}">
                      <a16:colId xmlns:a16="http://schemas.microsoft.com/office/drawing/2014/main" val="2446012972"/>
                    </a:ext>
                  </a:extLst>
                </a:gridCol>
                <a:gridCol w="1914000">
                  <a:extLst>
                    <a:ext uri="{9D8B030D-6E8A-4147-A177-3AD203B41FA5}">
                      <a16:colId xmlns:a16="http://schemas.microsoft.com/office/drawing/2014/main" val="469964985"/>
                    </a:ext>
                  </a:extLst>
                </a:gridCol>
                <a:gridCol w="1914000">
                  <a:extLst>
                    <a:ext uri="{9D8B030D-6E8A-4147-A177-3AD203B41FA5}">
                      <a16:colId xmlns:a16="http://schemas.microsoft.com/office/drawing/2014/main" val="3998253986"/>
                    </a:ext>
                  </a:extLst>
                </a:gridCol>
                <a:gridCol w="1914000">
                  <a:extLst>
                    <a:ext uri="{9D8B030D-6E8A-4147-A177-3AD203B41FA5}">
                      <a16:colId xmlns:a16="http://schemas.microsoft.com/office/drawing/2014/main" val="3880720009"/>
                    </a:ext>
                  </a:extLst>
                </a:gridCol>
                <a:gridCol w="1914000">
                  <a:extLst>
                    <a:ext uri="{9D8B030D-6E8A-4147-A177-3AD203B41FA5}">
                      <a16:colId xmlns:a16="http://schemas.microsoft.com/office/drawing/2014/main" val="133982943"/>
                    </a:ext>
                  </a:extLst>
                </a:gridCol>
              </a:tblGrid>
              <a:tr h="372500">
                <a:tc>
                  <a:txBody>
                    <a:bodyPr/>
                    <a:lstStyle/>
                    <a:p>
                      <a:r>
                        <a:rPr lang="en-US" sz="1600" dirty="0">
                          <a:solidFill>
                            <a:schemeClr val="bg1"/>
                          </a:solidFill>
                        </a:rPr>
                        <a:t>Pitch</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Duration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Performing media and timbre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Texture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Dynamics and expression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Structure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3732744">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extLst>
                  <a:ext uri="{0D108BD9-81ED-4DB2-BD59-A6C34878D82A}">
                    <a16:rowId xmlns:a16="http://schemas.microsoft.com/office/drawing/2014/main" val="2189865465"/>
                  </a:ext>
                </a:extLst>
              </a:tr>
            </a:tbl>
          </a:graphicData>
        </a:graphic>
      </p:graphicFrame>
      <p:sp>
        <p:nvSpPr>
          <p:cNvPr id="2" name="Slide Number Placeholder 1">
            <a:extLst>
              <a:ext uri="{FF2B5EF4-FFF2-40B4-BE49-F238E27FC236}">
                <a16:creationId xmlns:a16="http://schemas.microsoft.com/office/drawing/2014/main" id="{6C264E24-B4DB-9CB9-BBD3-623B80580B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10541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033" name="Title 2">
            <a:extLst>
              <a:ext uri="{FF2B5EF4-FFF2-40B4-BE49-F238E27FC236}">
                <a16:creationId xmlns:a16="http://schemas.microsoft.com/office/drawing/2014/main" id="{9C3EB701-322F-A58E-5592-301DAEDE99FE}"/>
              </a:ext>
            </a:extLst>
          </p:cNvPr>
          <p:cNvSpPr>
            <a:spLocks noGrp="1"/>
          </p:cNvSpPr>
          <p:nvPr>
            <p:ph type="title"/>
          </p:nvPr>
        </p:nvSpPr>
        <p:spPr>
          <a:xfrm>
            <a:off x="5400000" y="360000"/>
            <a:ext cx="6407150" cy="554400"/>
          </a:xfrm>
        </p:spPr>
        <p:txBody>
          <a:bodyPr/>
          <a:lstStyle/>
          <a:p>
            <a:r>
              <a:rPr lang="en-AU" dirty="0"/>
              <a:t>Activity 6.1 </a:t>
            </a:r>
            <a:r>
              <a:rPr lang="en-US" dirty="0"/>
              <a:t>– </a:t>
            </a:r>
            <a:r>
              <a:rPr lang="en-AU" dirty="0"/>
              <a:t>‘Wish You Well’ – Baker Boy featuring Bernard Fanning – listening (1)</a:t>
            </a:r>
            <a:endParaRPr lang="en-US" dirty="0"/>
          </a:p>
        </p:txBody>
      </p:sp>
      <p:sp>
        <p:nvSpPr>
          <p:cNvPr id="1035" name="Text Placeholder 4">
            <a:extLst>
              <a:ext uri="{FF2B5EF4-FFF2-40B4-BE49-F238E27FC236}">
                <a16:creationId xmlns:a16="http://schemas.microsoft.com/office/drawing/2014/main" id="{CA6BE774-5CC9-4F4F-9772-8017B25B0256}"/>
              </a:ext>
            </a:extLst>
          </p:cNvPr>
          <p:cNvSpPr>
            <a:spLocks noGrp="1"/>
          </p:cNvSpPr>
          <p:nvPr>
            <p:ph type="body" sz="quarter" idx="17"/>
          </p:nvPr>
        </p:nvSpPr>
        <p:spPr>
          <a:xfrm>
            <a:off x="5400675" y="2441120"/>
            <a:ext cx="6407150" cy="3894879"/>
          </a:xfrm>
        </p:spPr>
        <p:txBody>
          <a:bodyPr vert="horz" lIns="0" tIns="0" rIns="0" bIns="0" rtlCol="0" anchor="t">
            <a:noAutofit/>
          </a:bodyPr>
          <a:lstStyle/>
          <a:p>
            <a:r>
              <a:rPr lang="en-US" dirty="0"/>
              <a:t>The song ‘Wish You Well’ by Baker Boy and Bernard Fanning is a powerful and heartfelt collaboration that merges two distinct Australian musical influences: Baker Boy’s Aboriginal heritage and charismatic rap style with Fanning’s reflective, emotive songwriting, creating a musical dialogue between two generations of Australian music. </a:t>
            </a:r>
          </a:p>
        </p:txBody>
      </p:sp>
      <p:pic>
        <p:nvPicPr>
          <p:cNvPr id="16" name="Picture 15" descr="Bernard Fanning playing an electric guitar leaning backwards with Baker Boy singing in his left. Baker Boy has dreadlocks and is wearing green and red tracksuit style clothing">
            <a:extLst>
              <a:ext uri="{FF2B5EF4-FFF2-40B4-BE49-F238E27FC236}">
                <a16:creationId xmlns:a16="http://schemas.microsoft.com/office/drawing/2014/main" id="{559486F3-AC81-25B3-731D-11A8F58CFD55}"/>
              </a:ext>
            </a:extLst>
          </p:cNvPr>
          <p:cNvPicPr>
            <a:picLocks noChangeAspect="1"/>
          </p:cNvPicPr>
          <p:nvPr/>
        </p:nvPicPr>
        <p:blipFill>
          <a:blip r:embed="rId3"/>
          <a:stretch>
            <a:fillRect/>
          </a:stretch>
        </p:blipFill>
        <p:spPr>
          <a:xfrm>
            <a:off x="0" y="0"/>
            <a:ext cx="5039999" cy="6857999"/>
          </a:xfrm>
          <a:prstGeom prst="rect">
            <a:avLst/>
          </a:prstGeom>
        </p:spPr>
      </p:pic>
      <p:sp>
        <p:nvSpPr>
          <p:cNvPr id="2" name="TextBox 1">
            <a:extLst>
              <a:ext uri="{FF2B5EF4-FFF2-40B4-BE49-F238E27FC236}">
                <a16:creationId xmlns:a16="http://schemas.microsoft.com/office/drawing/2014/main" id="{E0C350D2-9D47-5B0A-6BE3-D2CAFBAA31E7}"/>
              </a:ext>
            </a:extLst>
          </p:cNvPr>
          <p:cNvSpPr txBox="1"/>
          <p:nvPr/>
        </p:nvSpPr>
        <p:spPr>
          <a:xfrm>
            <a:off x="5400000" y="6392889"/>
            <a:ext cx="438897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Baker Boy (17 August 2022) </a:t>
            </a:r>
            <a:r>
              <a:rPr lang="en-US" sz="700" dirty="0">
                <a:ea typeface="+mn-lt"/>
                <a:cs typeface="+mn-lt"/>
                <a:hlinkClick r:id="rId4"/>
              </a:rPr>
              <a:t>Baker Boy – Wish You Well (Official Video) ft. Bernard Fanning (3:11)</a:t>
            </a:r>
            <a:r>
              <a:rPr lang="en-US" sz="700" dirty="0">
                <a:ea typeface="+mn-lt"/>
                <a:cs typeface="+mn-lt"/>
              </a:rPr>
              <a:t> [video], </a:t>
            </a:r>
            <a:r>
              <a:rPr lang="en-US" sz="700" i="1" dirty="0">
                <a:ea typeface="+mn-lt"/>
                <a:cs typeface="+mn-lt"/>
              </a:rPr>
              <a:t>Baker Boy,</a:t>
            </a:r>
            <a:r>
              <a:rPr lang="en-US" sz="700" dirty="0">
                <a:ea typeface="+mn-lt"/>
                <a:cs typeface="+mn-lt"/>
              </a:rPr>
              <a:t> YouTube, accessed 30 June 2025</a:t>
            </a:r>
            <a:endParaRPr lang="en-US" sz="700" dirty="0">
              <a:cs typeface="Arial"/>
            </a:endParaRPr>
          </a:p>
        </p:txBody>
      </p:sp>
      <p:sp>
        <p:nvSpPr>
          <p:cNvPr id="4" name="Slide Number Placeholder 3">
            <a:extLst>
              <a:ext uri="{FF2B5EF4-FFF2-40B4-BE49-F238E27FC236}">
                <a16:creationId xmlns:a16="http://schemas.microsoft.com/office/drawing/2014/main" id="{2573A9C1-D094-192A-23DF-D938CA341EDF}"/>
              </a:ext>
              <a:ext uri="{C183D7F6-B498-43B3-948B-1728B52AA6E4}">
                <adec:decorative xmlns:adec="http://schemas.microsoft.com/office/drawing/2017/decorative" val="1"/>
              </a:ext>
            </a:extLst>
          </p:cNvPr>
          <p:cNvSpPr>
            <a:spLocks noGrp="1"/>
          </p:cNvSpPr>
          <p:nvPr>
            <p:ph type="sldNum" sz="quarter" idx="16"/>
          </p:nvPr>
        </p:nvSpPr>
        <p:spPr/>
        <p:txBody>
          <a:bodyPr anchor="t">
            <a:normAutofit lnSpcReduction="10000"/>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40179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D2B5FC-2590-303B-4A51-1190915C06D2}"/>
              </a:ext>
            </a:extLst>
          </p:cNvPr>
          <p:cNvSpPr>
            <a:spLocks noGrp="1"/>
          </p:cNvSpPr>
          <p:nvPr>
            <p:ph type="title"/>
          </p:nvPr>
        </p:nvSpPr>
        <p:spPr/>
        <p:txBody>
          <a:bodyPr/>
          <a:lstStyle/>
          <a:p>
            <a:r>
              <a:rPr lang="en-US" dirty="0"/>
              <a:t>Video – Baker Boy – Wish You Well (Official Video) ft. Bernard Fanning </a:t>
            </a:r>
          </a:p>
        </p:txBody>
      </p:sp>
      <p:sp>
        <p:nvSpPr>
          <p:cNvPr id="4" name="Slide Number Placeholder 3">
            <a:extLst>
              <a:ext uri="{FF2B5EF4-FFF2-40B4-BE49-F238E27FC236}">
                <a16:creationId xmlns:a16="http://schemas.microsoft.com/office/drawing/2014/main" id="{93B38D09-5C68-11A4-B52D-FC580D2C80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pic>
        <p:nvPicPr>
          <p:cNvPr id="2" name="Online Media 1" descr="Baker Boy - Wish You Well (Official Video) ft. Bernard Fanning">
            <a:hlinkClick r:id="" action="ppaction://media"/>
            <a:extLst>
              <a:ext uri="{FF2B5EF4-FFF2-40B4-BE49-F238E27FC236}">
                <a16:creationId xmlns:a16="http://schemas.microsoft.com/office/drawing/2014/main" id="{503ADB62-1168-39A7-D2A1-4B57270A8FCD}"/>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95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F81E427-4F9E-1C5D-BAD5-5A35F81A55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9E72CE-7D1C-BF9C-42C9-9B2B1BE6E190}"/>
              </a:ext>
            </a:extLst>
          </p:cNvPr>
          <p:cNvSpPr>
            <a:spLocks noGrp="1"/>
          </p:cNvSpPr>
          <p:nvPr>
            <p:ph type="title"/>
          </p:nvPr>
        </p:nvSpPr>
        <p:spPr/>
        <p:txBody>
          <a:bodyPr/>
          <a:lstStyle/>
          <a:p>
            <a:r>
              <a:rPr lang="en-US" sz="3600">
                <a:latin typeface="+mj-lt"/>
                <a:cs typeface="Arial"/>
              </a:rPr>
              <a:t>Activity </a:t>
            </a:r>
            <a:r>
              <a:rPr lang="en-US">
                <a:latin typeface="+mj-lt"/>
                <a:cs typeface="Arial"/>
              </a:rPr>
              <a:t>6.1</a:t>
            </a:r>
            <a:r>
              <a:rPr lang="en-US" sz="3600">
                <a:latin typeface="+mj-lt"/>
                <a:cs typeface="Arial"/>
              </a:rPr>
              <a:t> – </a:t>
            </a:r>
            <a:r>
              <a:rPr lang="en-AU" sz="3600">
                <a:solidFill>
                  <a:srgbClr val="002664"/>
                </a:solidFill>
                <a:latin typeface="+mj-lt"/>
                <a:cs typeface="Arial"/>
              </a:rPr>
              <a:t>‘Wish You Well’ – </a:t>
            </a:r>
            <a:r>
              <a:rPr lang="en-AU">
                <a:solidFill>
                  <a:srgbClr val="002664"/>
                </a:solidFill>
                <a:latin typeface="+mj-lt"/>
                <a:cs typeface="Arial"/>
              </a:rPr>
              <a:t>Baker Boy featuring Bernard Fanning – listening </a:t>
            </a:r>
            <a:r>
              <a:rPr lang="en-AU" sz="3600">
                <a:solidFill>
                  <a:srgbClr val="002664"/>
                </a:solidFill>
                <a:latin typeface="+mj-lt"/>
                <a:cs typeface="Arial"/>
              </a:rPr>
              <a:t>(</a:t>
            </a:r>
            <a:r>
              <a:rPr lang="en-AU">
                <a:solidFill>
                  <a:srgbClr val="002664"/>
                </a:solidFill>
                <a:latin typeface="+mj-lt"/>
                <a:cs typeface="Arial"/>
              </a:rPr>
              <a:t>2</a:t>
            </a:r>
            <a:r>
              <a:rPr lang="en-AU" sz="3600">
                <a:solidFill>
                  <a:srgbClr val="002664"/>
                </a:solidFill>
                <a:latin typeface="+mj-lt"/>
                <a:cs typeface="Arial"/>
              </a:rPr>
              <a:t>)</a:t>
            </a:r>
            <a:endParaRPr lang="en-US" sz="3600">
              <a:latin typeface="+mj-lt"/>
              <a:cs typeface="Arial"/>
            </a:endParaRPr>
          </a:p>
        </p:txBody>
      </p:sp>
      <p:sp>
        <p:nvSpPr>
          <p:cNvPr id="2" name="Slide Number Placeholder 1">
            <a:extLst>
              <a:ext uri="{FF2B5EF4-FFF2-40B4-BE49-F238E27FC236}">
                <a16:creationId xmlns:a16="http://schemas.microsoft.com/office/drawing/2014/main" id="{B8E91761-6413-7CFF-2635-B8F49891BF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126</a:t>
            </a:fld>
            <a:endParaRPr lang="en-AU">
              <a:latin typeface="Arial" panose="020B0604020202020204" pitchFamily="34" charset="0"/>
              <a:cs typeface="Arial" panose="020B0604020202020204" pitchFamily="34" charset="0"/>
            </a:endParaRPr>
          </a:p>
        </p:txBody>
      </p:sp>
      <p:sp>
        <p:nvSpPr>
          <p:cNvPr id="6" name="Text Placeholder 6">
            <a:extLst>
              <a:ext uri="{FF2B5EF4-FFF2-40B4-BE49-F238E27FC236}">
                <a16:creationId xmlns:a16="http://schemas.microsoft.com/office/drawing/2014/main" id="{C0DCF7EF-A137-8957-3877-7448E7224EB0}"/>
              </a:ext>
            </a:extLst>
          </p:cNvPr>
          <p:cNvSpPr>
            <a:spLocks noGrp="1"/>
          </p:cNvSpPr>
          <p:nvPr>
            <p:ph type="body" sz="quarter" idx="18"/>
          </p:nvPr>
        </p:nvSpPr>
        <p:spPr>
          <a:xfrm>
            <a:off x="360000" y="1526171"/>
            <a:ext cx="2112720" cy="310015"/>
          </a:xfrm>
        </p:spPr>
        <p:txBody>
          <a:bodyPr anchor="t"/>
          <a:lstStyle/>
          <a:p>
            <a:pPr>
              <a:lnSpc>
                <a:spcPct val="120000"/>
              </a:lnSpc>
            </a:pPr>
            <a:r>
              <a:rPr lang="en-AU" dirty="0">
                <a:latin typeface="Arial"/>
                <a:cs typeface="Arial"/>
              </a:rPr>
              <a:t>Comparison </a:t>
            </a:r>
            <a:r>
              <a:rPr lang="en-US" sz="2000" dirty="0">
                <a:latin typeface="+mj-lt"/>
                <a:cs typeface="Arial"/>
              </a:rPr>
              <a:t>– </a:t>
            </a:r>
            <a:r>
              <a:rPr lang="en-AU" dirty="0">
                <a:latin typeface="Arial"/>
                <a:cs typeface="Arial"/>
              </a:rPr>
              <a:t>unity and contrast</a:t>
            </a:r>
            <a:endParaRPr lang="en-US" dirty="0">
              <a:latin typeface="Arial"/>
              <a:cs typeface="Arial"/>
            </a:endParaRPr>
          </a:p>
        </p:txBody>
      </p:sp>
      <p:grpSp>
        <p:nvGrpSpPr>
          <p:cNvPr id="4" name="Group 3" descr="Venn object 1 – Bernard Fanning">
            <a:extLst>
              <a:ext uri="{FF2B5EF4-FFF2-40B4-BE49-F238E27FC236}">
                <a16:creationId xmlns:a16="http://schemas.microsoft.com/office/drawing/2014/main" id="{7DF5AA5E-C028-714A-D064-51C9DD9C1509}"/>
              </a:ext>
            </a:extLst>
          </p:cNvPr>
          <p:cNvGrpSpPr/>
          <p:nvPr/>
        </p:nvGrpSpPr>
        <p:grpSpPr>
          <a:xfrm>
            <a:off x="2837717" y="1526171"/>
            <a:ext cx="4817838" cy="4971829"/>
            <a:chOff x="1653638" y="1123760"/>
            <a:chExt cx="5040000" cy="5201093"/>
          </a:xfrm>
        </p:grpSpPr>
        <p:sp>
          <p:nvSpPr>
            <p:cNvPr id="5" name="Google Shape;79;p15" descr="Venn circle 1">
              <a:extLst>
                <a:ext uri="{FF2B5EF4-FFF2-40B4-BE49-F238E27FC236}">
                  <a16:creationId xmlns:a16="http://schemas.microsoft.com/office/drawing/2014/main" id="{3809C57C-CB5F-7D56-8751-E6C6916FE49F}"/>
                </a:ext>
              </a:extLst>
            </p:cNvPr>
            <p:cNvSpPr/>
            <p:nvPr/>
          </p:nvSpPr>
          <p:spPr>
            <a:xfrm>
              <a:off x="1653638" y="1284852"/>
              <a:ext cx="5040000" cy="5040001"/>
            </a:xfrm>
            <a:prstGeom prst="ellipse">
              <a:avLst/>
            </a:prstGeom>
            <a:noFill/>
            <a:ln w="57150" cap="flat" cmpd="sng">
              <a:solidFill>
                <a:schemeClr val="accent1"/>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9F1D17C6-D75E-2602-3D80-7421029353EF}"/>
                </a:ext>
              </a:extLst>
            </p:cNvPr>
            <p:cNvSpPr/>
            <p:nvPr/>
          </p:nvSpPr>
          <p:spPr>
            <a:xfrm>
              <a:off x="3117278" y="1123760"/>
              <a:ext cx="2112720" cy="756467"/>
            </a:xfrm>
            <a:prstGeom prst="roundRect">
              <a:avLst/>
            </a:prstGeom>
            <a:solidFill>
              <a:schemeClr val="accent1"/>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sz="2000" b="1" dirty="0">
                  <a:solidFill>
                    <a:schemeClr val="bg1"/>
                  </a:solidFill>
                  <a:latin typeface="+mj-lt"/>
                  <a:cs typeface="Arial" panose="020B0604020202020204" pitchFamily="34" charset="0"/>
                </a:rPr>
                <a:t>Bernard Fanning</a:t>
              </a:r>
            </a:p>
          </p:txBody>
        </p:sp>
      </p:grpSp>
      <p:sp>
        <p:nvSpPr>
          <p:cNvPr id="13" name="Google Shape;84;p15">
            <a:extLst>
              <a:ext uri="{FF2B5EF4-FFF2-40B4-BE49-F238E27FC236}">
                <a16:creationId xmlns:a16="http://schemas.microsoft.com/office/drawing/2014/main" id="{6584EFB5-05FB-FC4C-9402-65A8DCCEF545}"/>
              </a:ext>
            </a:extLst>
          </p:cNvPr>
          <p:cNvSpPr txBox="1"/>
          <p:nvPr/>
        </p:nvSpPr>
        <p:spPr>
          <a:xfrm>
            <a:off x="3227044" y="3507003"/>
            <a:ext cx="2019592" cy="1388354"/>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AU" sz="1800" kern="0" dirty="0">
                <a:solidFill>
                  <a:srgbClr val="000000"/>
                </a:solidFill>
                <a:ea typeface="Montserrat"/>
                <a:cs typeface="Arial"/>
                <a:sym typeface="Montserrat"/>
              </a:rPr>
              <a:t>Musical observations </a:t>
            </a:r>
            <a:r>
              <a:rPr lang="en-US" sz="1800" kern="0" dirty="0">
                <a:ea typeface="Montserrat"/>
                <a:cs typeface="Arial"/>
                <a:sym typeface="Montserrat"/>
              </a:rPr>
              <a:t>–</a:t>
            </a:r>
            <a:endParaRPr lang="en-AU" sz="1800" kern="0" dirty="0">
              <a:ea typeface="Montserrat"/>
              <a:cs typeface="Arial"/>
              <a:sym typeface="Montserrat"/>
            </a:endParaRPr>
          </a:p>
          <a:p>
            <a:pPr algn="ctr" defTabSz="1219170">
              <a:buSzPts val="1200"/>
            </a:pPr>
            <a:r>
              <a:rPr lang="en-AU" sz="1800" kern="0" dirty="0">
                <a:solidFill>
                  <a:srgbClr val="000000"/>
                </a:solidFill>
                <a:ea typeface="Montserrat"/>
                <a:cs typeface="Arial"/>
              </a:rPr>
              <a:t>Bernard Fanning’s version</a:t>
            </a:r>
            <a:endParaRPr lang="en-AU" sz="1800" kern="0" dirty="0">
              <a:solidFill>
                <a:srgbClr val="000000"/>
              </a:solidFill>
              <a:ea typeface="Montserrat"/>
              <a:cs typeface="Arial" panose="020B0604020202020204" pitchFamily="34" charset="0"/>
            </a:endParaRPr>
          </a:p>
        </p:txBody>
      </p:sp>
      <p:grpSp>
        <p:nvGrpSpPr>
          <p:cNvPr id="12" name="Group 11" descr="Venn object 2 – Baker Boy featuring Bernard Fanning">
            <a:extLst>
              <a:ext uri="{FF2B5EF4-FFF2-40B4-BE49-F238E27FC236}">
                <a16:creationId xmlns:a16="http://schemas.microsoft.com/office/drawing/2014/main" id="{B2AE7232-DDC7-71D2-7F1A-A866EB29D1C9}"/>
              </a:ext>
            </a:extLst>
          </p:cNvPr>
          <p:cNvGrpSpPr/>
          <p:nvPr/>
        </p:nvGrpSpPr>
        <p:grpSpPr>
          <a:xfrm>
            <a:off x="5779802" y="1526171"/>
            <a:ext cx="4817838" cy="4971829"/>
            <a:chOff x="5012231" y="1123760"/>
            <a:chExt cx="5040000" cy="5201092"/>
          </a:xfrm>
        </p:grpSpPr>
        <p:sp>
          <p:nvSpPr>
            <p:cNvPr id="10" name="Google Shape;79;p15" descr="Venn circle 2">
              <a:extLst>
                <a:ext uri="{FF2B5EF4-FFF2-40B4-BE49-F238E27FC236}">
                  <a16:creationId xmlns:a16="http://schemas.microsoft.com/office/drawing/2014/main" id="{76496CE3-8302-0F35-218A-432603916B0A}"/>
                </a:ext>
              </a:extLst>
            </p:cNvPr>
            <p:cNvSpPr/>
            <p:nvPr/>
          </p:nvSpPr>
          <p:spPr>
            <a:xfrm>
              <a:off x="5012231" y="1284852"/>
              <a:ext cx="5040000" cy="5040000"/>
            </a:xfrm>
            <a:prstGeom prst="ellipse">
              <a:avLst/>
            </a:prstGeom>
            <a:noFill/>
            <a:ln w="57150" cap="flat" cmpd="sng">
              <a:solidFill>
                <a:schemeClr val="tx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1A312806-7251-E92E-7087-C2C6C6CF812B}"/>
                </a:ext>
              </a:extLst>
            </p:cNvPr>
            <p:cNvSpPr/>
            <p:nvPr/>
          </p:nvSpPr>
          <p:spPr>
            <a:xfrm>
              <a:off x="6297060" y="1123760"/>
              <a:ext cx="2470344" cy="756468"/>
            </a:xfrm>
            <a:prstGeom prst="roundRect">
              <a:avLst/>
            </a:prstGeom>
            <a:solidFill>
              <a:schemeClr val="tx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sz="2000" b="1" dirty="0">
                  <a:solidFill>
                    <a:schemeClr val="bg1"/>
                  </a:solidFill>
                  <a:latin typeface="+mj-lt"/>
                  <a:cs typeface="Arial" panose="020B0604020202020204" pitchFamily="34" charset="0"/>
                </a:rPr>
                <a:t>Baker Boy ft. Bernard Fanning</a:t>
              </a:r>
            </a:p>
          </p:txBody>
        </p:sp>
      </p:grpSp>
      <p:sp>
        <p:nvSpPr>
          <p:cNvPr id="7" name="Google Shape;84;p15">
            <a:extLst>
              <a:ext uri="{FF2B5EF4-FFF2-40B4-BE49-F238E27FC236}">
                <a16:creationId xmlns:a16="http://schemas.microsoft.com/office/drawing/2014/main" id="{F056D56D-979C-7199-76F8-109ABEBE8825}"/>
              </a:ext>
            </a:extLst>
          </p:cNvPr>
          <p:cNvSpPr txBox="1"/>
          <p:nvPr/>
        </p:nvSpPr>
        <p:spPr>
          <a:xfrm>
            <a:off x="8114246" y="3435557"/>
            <a:ext cx="2168542" cy="962183"/>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AU" sz="1800" kern="0" dirty="0">
                <a:solidFill>
                  <a:srgbClr val="000000"/>
                </a:solidFill>
                <a:ea typeface="Montserrat"/>
                <a:cs typeface="Arial"/>
                <a:sym typeface="Montserrat"/>
              </a:rPr>
              <a:t>Musical observations </a:t>
            </a:r>
            <a:r>
              <a:rPr lang="en-US" sz="1800" kern="0" dirty="0">
                <a:ea typeface="Montserrat"/>
                <a:cs typeface="Arial"/>
                <a:sym typeface="Montserrat"/>
              </a:rPr>
              <a:t>–</a:t>
            </a:r>
            <a:endParaRPr lang="en-AU" sz="1800" kern="0" dirty="0">
              <a:ea typeface="Montserrat"/>
              <a:cs typeface="Arial"/>
              <a:sym typeface="Montserrat"/>
            </a:endParaRPr>
          </a:p>
          <a:p>
            <a:pPr algn="ctr" defTabSz="1219170">
              <a:buSzPts val="1200"/>
            </a:pPr>
            <a:r>
              <a:rPr lang="en-AU" sz="1800" kern="0" dirty="0">
                <a:solidFill>
                  <a:srgbClr val="000000"/>
                </a:solidFill>
                <a:ea typeface="Montserrat"/>
                <a:cs typeface="Arial"/>
              </a:rPr>
              <a:t>Baker Boy ft. Bernard Fanning’s version</a:t>
            </a:r>
            <a:endParaRPr lang="en-AU" sz="1800" kern="0" dirty="0">
              <a:solidFill>
                <a:srgbClr val="000000"/>
              </a:solidFill>
              <a:ea typeface="Montserrat"/>
              <a:cs typeface="Arial" panose="020B0604020202020204" pitchFamily="34" charset="0"/>
            </a:endParaRPr>
          </a:p>
        </p:txBody>
      </p:sp>
      <p:sp>
        <p:nvSpPr>
          <p:cNvPr id="8" name="Google Shape;85;p15">
            <a:extLst>
              <a:ext uri="{FF2B5EF4-FFF2-40B4-BE49-F238E27FC236}">
                <a16:creationId xmlns:a16="http://schemas.microsoft.com/office/drawing/2014/main" id="{3CB93F71-97F3-A5B9-AA5A-055C73424648}"/>
              </a:ext>
            </a:extLst>
          </p:cNvPr>
          <p:cNvSpPr txBox="1"/>
          <p:nvPr/>
        </p:nvSpPr>
        <p:spPr>
          <a:xfrm>
            <a:off x="5912959" y="3435557"/>
            <a:ext cx="1608688" cy="1531247"/>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US" sz="1800" kern="0" dirty="0">
                <a:solidFill>
                  <a:srgbClr val="000000"/>
                </a:solidFill>
                <a:ea typeface="Montserrat"/>
                <a:cs typeface="Arial"/>
                <a:sym typeface="Montserrat"/>
              </a:rPr>
              <a:t>Musical observations that are the same in both songs</a:t>
            </a:r>
          </a:p>
        </p:txBody>
      </p:sp>
    </p:spTree>
    <p:extLst>
      <p:ext uri="{BB962C8B-B14F-4D97-AF65-F5344CB8AC3E}">
        <p14:creationId xmlns:p14="http://schemas.microsoft.com/office/powerpoint/2010/main" val="400135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F8580C-A07B-2F72-AD57-C7D1BB2737C2}"/>
              </a:ext>
            </a:extLst>
          </p:cNvPr>
          <p:cNvSpPr>
            <a:spLocks noGrp="1"/>
          </p:cNvSpPr>
          <p:nvPr>
            <p:ph type="title"/>
          </p:nvPr>
        </p:nvSpPr>
        <p:spPr/>
        <p:txBody>
          <a:bodyPr/>
          <a:lstStyle/>
          <a:p>
            <a:r>
              <a:rPr lang="en-US" dirty="0"/>
              <a:t>Activity 6.1 – ‘Wish You Well’ – Baker Boy featuring Bernard Fanning – listening (3)</a:t>
            </a:r>
          </a:p>
        </p:txBody>
      </p:sp>
      <p:grpSp>
        <p:nvGrpSpPr>
          <p:cNvPr id="4" name="Group 3">
            <a:extLst>
              <a:ext uri="{FF2B5EF4-FFF2-40B4-BE49-F238E27FC236}">
                <a16:creationId xmlns:a16="http://schemas.microsoft.com/office/drawing/2014/main" id="{CC1E3779-7A19-29EC-9A1C-6043A8CCC07D}"/>
              </a:ext>
              <a:ext uri="{C183D7F6-B498-43B3-948B-1728B52AA6E4}">
                <adec:decorative xmlns:adec="http://schemas.microsoft.com/office/drawing/2017/decorative" val="1"/>
              </a:ext>
            </a:extLst>
          </p:cNvPr>
          <p:cNvGrpSpPr/>
          <p:nvPr/>
        </p:nvGrpSpPr>
        <p:grpSpPr>
          <a:xfrm>
            <a:off x="788432" y="1526721"/>
            <a:ext cx="10969677" cy="5041335"/>
            <a:chOff x="788432" y="1415389"/>
            <a:chExt cx="10969677" cy="5152668"/>
          </a:xfrm>
        </p:grpSpPr>
        <p:sp>
          <p:nvSpPr>
            <p:cNvPr id="24" name="Rectangle: Rounded Corners 23">
              <a:extLst>
                <a:ext uri="{FF2B5EF4-FFF2-40B4-BE49-F238E27FC236}">
                  <a16:creationId xmlns:a16="http://schemas.microsoft.com/office/drawing/2014/main" id="{FFD47F50-803B-DB45-48DC-6EB6184F05FD}"/>
                </a:ext>
                <a:ext uri="{C183D7F6-B498-43B3-948B-1728B52AA6E4}">
                  <adec:decorative xmlns:adec="http://schemas.microsoft.com/office/drawing/2017/decorative" val="1"/>
                </a:ext>
              </a:extLst>
            </p:cNvPr>
            <p:cNvSpPr/>
            <p:nvPr/>
          </p:nvSpPr>
          <p:spPr>
            <a:xfrm>
              <a:off x="6573598" y="4037293"/>
              <a:ext cx="5184511" cy="2530763"/>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5DBE46F8-E17E-FBD3-1B45-93F891A50C44}"/>
                </a:ext>
                <a:ext uri="{C183D7F6-B498-43B3-948B-1728B52AA6E4}">
                  <adec:decorative xmlns:adec="http://schemas.microsoft.com/office/drawing/2017/decorative" val="1"/>
                </a:ext>
              </a:extLst>
            </p:cNvPr>
            <p:cNvSpPr/>
            <p:nvPr/>
          </p:nvSpPr>
          <p:spPr>
            <a:xfrm>
              <a:off x="6573598" y="1415389"/>
              <a:ext cx="5184511" cy="2530763"/>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8596455D-0F05-1CD9-0572-BFD633295F3B}"/>
                </a:ext>
                <a:ext uri="{C183D7F6-B498-43B3-948B-1728B52AA6E4}">
                  <adec:decorative xmlns:adec="http://schemas.microsoft.com/office/drawing/2017/decorative" val="1"/>
                </a:ext>
              </a:extLst>
            </p:cNvPr>
            <p:cNvSpPr/>
            <p:nvPr/>
          </p:nvSpPr>
          <p:spPr>
            <a:xfrm>
              <a:off x="788432" y="1415389"/>
              <a:ext cx="5184511" cy="2530763"/>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0DE2F85-AF92-E355-630B-F1F73514649A}"/>
                </a:ext>
                <a:ext uri="{C183D7F6-B498-43B3-948B-1728B52AA6E4}">
                  <adec:decorative xmlns:adec="http://schemas.microsoft.com/office/drawing/2017/decorative" val="1"/>
                </a:ext>
              </a:extLst>
            </p:cNvPr>
            <p:cNvSpPr/>
            <p:nvPr/>
          </p:nvSpPr>
          <p:spPr>
            <a:xfrm>
              <a:off x="788433" y="4037294"/>
              <a:ext cx="5184511" cy="2530763"/>
            </a:xfrm>
            <a:prstGeom prst="roundRect">
              <a:avLst/>
            </a:prstGeom>
            <a:solidFill>
              <a:srgbClr val="FBE7C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grpSp>
      <p:sp>
        <p:nvSpPr>
          <p:cNvPr id="3" name="Flowchart: Connector 2">
            <a:extLst>
              <a:ext uri="{FF2B5EF4-FFF2-40B4-BE49-F238E27FC236}">
                <a16:creationId xmlns:a16="http://schemas.microsoft.com/office/drawing/2014/main" id="{3FE1F07C-AD5A-0F1E-4B21-CCED5C094D95}"/>
              </a:ext>
            </a:extLst>
          </p:cNvPr>
          <p:cNvSpPr/>
          <p:nvPr/>
        </p:nvSpPr>
        <p:spPr>
          <a:xfrm>
            <a:off x="348000" y="1866025"/>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a:t>Who?</a:t>
            </a:r>
          </a:p>
        </p:txBody>
      </p:sp>
      <p:sp>
        <p:nvSpPr>
          <p:cNvPr id="18" name="TextBox 17">
            <a:extLst>
              <a:ext uri="{FF2B5EF4-FFF2-40B4-BE49-F238E27FC236}">
                <a16:creationId xmlns:a16="http://schemas.microsoft.com/office/drawing/2014/main" id="{24FF6346-39C7-3189-4FF4-FA29DE3DF979}"/>
              </a:ext>
            </a:extLst>
          </p:cNvPr>
          <p:cNvSpPr txBox="1"/>
          <p:nvPr/>
        </p:nvSpPr>
        <p:spPr>
          <a:xfrm>
            <a:off x="2421563" y="2036393"/>
            <a:ext cx="3447235" cy="1467677"/>
          </a:xfrm>
          <a:prstGeom prst="rect">
            <a:avLst/>
          </a:prstGeom>
          <a:noFill/>
        </p:spPr>
        <p:txBody>
          <a:bodyPr wrap="square" lIns="0" tIns="0" rIns="0" bIns="0" rtlCol="0">
            <a:noAutofit/>
          </a:bodyPr>
          <a:lstStyle/>
          <a:p>
            <a:pPr algn="l"/>
            <a:r>
              <a:rPr lang="en-AU" sz="2000" dirty="0"/>
              <a:t>‘Who’ is playing/making the musical observation I have identified?</a:t>
            </a:r>
          </a:p>
          <a:p>
            <a:pPr algn="l"/>
            <a:endParaRPr lang="en-AU" sz="2000" dirty="0"/>
          </a:p>
          <a:p>
            <a:pPr algn="l"/>
            <a:r>
              <a:rPr lang="en-AU" sz="2000" dirty="0"/>
              <a:t>‘Who’ am I discussing? </a:t>
            </a:r>
          </a:p>
          <a:p>
            <a:pPr algn="l"/>
            <a:endParaRPr lang="en-AU" sz="2000" dirty="0"/>
          </a:p>
        </p:txBody>
      </p:sp>
      <p:sp>
        <p:nvSpPr>
          <p:cNvPr id="16" name="Flowchart: Connector 15">
            <a:extLst>
              <a:ext uri="{FF2B5EF4-FFF2-40B4-BE49-F238E27FC236}">
                <a16:creationId xmlns:a16="http://schemas.microsoft.com/office/drawing/2014/main" id="{26C7275D-0CD0-6EEA-EFDD-7045FA7E9AE0}"/>
              </a:ext>
            </a:extLst>
          </p:cNvPr>
          <p:cNvSpPr/>
          <p:nvPr/>
        </p:nvSpPr>
        <p:spPr>
          <a:xfrm>
            <a:off x="6194617" y="1855839"/>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dirty="0"/>
              <a:t>Where?</a:t>
            </a:r>
          </a:p>
        </p:txBody>
      </p:sp>
      <p:sp>
        <p:nvSpPr>
          <p:cNvPr id="19" name="TextBox 18">
            <a:extLst>
              <a:ext uri="{FF2B5EF4-FFF2-40B4-BE49-F238E27FC236}">
                <a16:creationId xmlns:a16="http://schemas.microsoft.com/office/drawing/2014/main" id="{C0F5FC25-136A-3F32-DE52-9BF82B85C7EF}"/>
              </a:ext>
            </a:extLst>
          </p:cNvPr>
          <p:cNvSpPr txBox="1"/>
          <p:nvPr/>
        </p:nvSpPr>
        <p:spPr>
          <a:xfrm>
            <a:off x="8315927" y="2451452"/>
            <a:ext cx="3168073" cy="608775"/>
          </a:xfrm>
          <a:prstGeom prst="rect">
            <a:avLst/>
          </a:prstGeom>
          <a:noFill/>
        </p:spPr>
        <p:txBody>
          <a:bodyPr wrap="square" lIns="0" tIns="0" rIns="0" bIns="0" rtlCol="0">
            <a:noAutofit/>
          </a:bodyPr>
          <a:lstStyle/>
          <a:p>
            <a:pPr algn="l"/>
            <a:r>
              <a:rPr lang="en-AU" sz="2000" dirty="0"/>
              <a:t>‘Where’ in the song is the musical observation?</a:t>
            </a:r>
          </a:p>
        </p:txBody>
      </p:sp>
      <p:sp>
        <p:nvSpPr>
          <p:cNvPr id="13" name="Flowchart: Connector 12">
            <a:extLst>
              <a:ext uri="{FF2B5EF4-FFF2-40B4-BE49-F238E27FC236}">
                <a16:creationId xmlns:a16="http://schemas.microsoft.com/office/drawing/2014/main" id="{9A46995F-82B7-04E7-0B24-7A407975616D}"/>
              </a:ext>
            </a:extLst>
          </p:cNvPr>
          <p:cNvSpPr/>
          <p:nvPr/>
        </p:nvSpPr>
        <p:spPr>
          <a:xfrm>
            <a:off x="348000" y="4430014"/>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t>What?</a:t>
            </a:r>
          </a:p>
        </p:txBody>
      </p:sp>
      <p:sp>
        <p:nvSpPr>
          <p:cNvPr id="20" name="TextBox 19">
            <a:extLst>
              <a:ext uri="{FF2B5EF4-FFF2-40B4-BE49-F238E27FC236}">
                <a16:creationId xmlns:a16="http://schemas.microsoft.com/office/drawing/2014/main" id="{1F83B1FA-B0DA-1830-CDF0-1522C357CBC7}"/>
              </a:ext>
            </a:extLst>
          </p:cNvPr>
          <p:cNvSpPr txBox="1"/>
          <p:nvPr/>
        </p:nvSpPr>
        <p:spPr>
          <a:xfrm>
            <a:off x="2421563" y="4543678"/>
            <a:ext cx="3048508" cy="1644442"/>
          </a:xfrm>
          <a:prstGeom prst="rect">
            <a:avLst/>
          </a:prstGeom>
          <a:noFill/>
        </p:spPr>
        <p:txBody>
          <a:bodyPr wrap="square" lIns="0" tIns="0" rIns="0" bIns="0" rtlCol="0" anchor="t">
            <a:noAutofit/>
          </a:bodyPr>
          <a:lstStyle/>
          <a:p>
            <a:pPr algn="l"/>
            <a:r>
              <a:rPr lang="en-AU" sz="2000" dirty="0"/>
              <a:t>‘What’ do I hear?</a:t>
            </a:r>
          </a:p>
          <a:p>
            <a:pPr algn="l"/>
            <a:endParaRPr lang="en-AU" sz="2000" dirty="0"/>
          </a:p>
          <a:p>
            <a:r>
              <a:rPr lang="en-AU" sz="2000" dirty="0"/>
              <a:t>‘What' element of music am I referring to by this terminology?</a:t>
            </a:r>
            <a:endParaRPr lang="en-AU" sz="2000" dirty="0">
              <a:cs typeface="Arial"/>
            </a:endParaRPr>
          </a:p>
        </p:txBody>
      </p:sp>
      <p:sp>
        <p:nvSpPr>
          <p:cNvPr id="17" name="Flowchart: Connector 16">
            <a:extLst>
              <a:ext uri="{FF2B5EF4-FFF2-40B4-BE49-F238E27FC236}">
                <a16:creationId xmlns:a16="http://schemas.microsoft.com/office/drawing/2014/main" id="{C74D4F2A-E9AD-5AB6-D6EF-40C34A3FC8D5}"/>
              </a:ext>
            </a:extLst>
          </p:cNvPr>
          <p:cNvSpPr/>
          <p:nvPr/>
        </p:nvSpPr>
        <p:spPr>
          <a:xfrm>
            <a:off x="6194617" y="4430014"/>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a:t>How?</a:t>
            </a:r>
          </a:p>
        </p:txBody>
      </p:sp>
      <p:sp>
        <p:nvSpPr>
          <p:cNvPr id="21" name="TextBox 20">
            <a:extLst>
              <a:ext uri="{FF2B5EF4-FFF2-40B4-BE49-F238E27FC236}">
                <a16:creationId xmlns:a16="http://schemas.microsoft.com/office/drawing/2014/main" id="{664D2220-F881-6AA0-A4C6-2F1368A9E52A}"/>
              </a:ext>
            </a:extLst>
          </p:cNvPr>
          <p:cNvSpPr txBox="1"/>
          <p:nvPr/>
        </p:nvSpPr>
        <p:spPr>
          <a:xfrm>
            <a:off x="8315927" y="4402674"/>
            <a:ext cx="2885473" cy="1800000"/>
          </a:xfrm>
          <a:prstGeom prst="rect">
            <a:avLst/>
          </a:prstGeom>
          <a:noFill/>
        </p:spPr>
        <p:txBody>
          <a:bodyPr wrap="square" lIns="0" tIns="0" rIns="0" bIns="0" rtlCol="0">
            <a:noAutofit/>
          </a:bodyPr>
          <a:lstStyle/>
          <a:p>
            <a:pPr algn="l"/>
            <a:r>
              <a:rPr lang="en-AU" sz="2000" dirty="0"/>
              <a:t>‘How’ is my musical observation being used?</a:t>
            </a:r>
          </a:p>
          <a:p>
            <a:pPr algn="l"/>
            <a:endParaRPr lang="en-AU" sz="2000" dirty="0"/>
          </a:p>
          <a:p>
            <a:pPr algn="l"/>
            <a:r>
              <a:rPr lang="en-AU" sz="2000" dirty="0"/>
              <a:t>‘How’ does the musical observation ‘affect’ the piece? </a:t>
            </a:r>
          </a:p>
        </p:txBody>
      </p:sp>
      <p:sp>
        <p:nvSpPr>
          <p:cNvPr id="2" name="Slide Number Placeholder 1">
            <a:extLst>
              <a:ext uri="{FF2B5EF4-FFF2-40B4-BE49-F238E27FC236}">
                <a16:creationId xmlns:a16="http://schemas.microsoft.com/office/drawing/2014/main" id="{FFCA5A54-2CA6-112B-938D-B6EB4B68B2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3537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4BAAB9-A2B0-80D9-4C89-CD54FD891A87}"/>
              </a:ext>
            </a:extLst>
          </p:cNvPr>
          <p:cNvSpPr>
            <a:spLocks noGrp="1"/>
          </p:cNvSpPr>
          <p:nvPr>
            <p:ph type="title"/>
          </p:nvPr>
        </p:nvSpPr>
        <p:spPr>
          <a:xfrm>
            <a:off x="360000" y="360000"/>
            <a:ext cx="11484000" cy="545601"/>
          </a:xfrm>
        </p:spPr>
        <p:txBody>
          <a:bodyPr/>
          <a:lstStyle/>
          <a:p>
            <a:r>
              <a:rPr lang="en-US" dirty="0"/>
              <a:t>Activity 6.1 – ‘Wish You Well’ – Baker Boy featuring Bernard Fanning – listening  (4)</a:t>
            </a:r>
          </a:p>
        </p:txBody>
      </p:sp>
      <p:sp>
        <p:nvSpPr>
          <p:cNvPr id="6" name="Text Placeholder 5">
            <a:extLst>
              <a:ext uri="{FF2B5EF4-FFF2-40B4-BE49-F238E27FC236}">
                <a16:creationId xmlns:a16="http://schemas.microsoft.com/office/drawing/2014/main" id="{C20171EE-0A7F-A179-E895-C9E190455360}"/>
              </a:ext>
            </a:extLst>
          </p:cNvPr>
          <p:cNvSpPr>
            <a:spLocks noGrp="1"/>
          </p:cNvSpPr>
          <p:nvPr>
            <p:ph type="body" sz="quarter" idx="18"/>
          </p:nvPr>
        </p:nvSpPr>
        <p:spPr>
          <a:xfrm>
            <a:off x="360363" y="1476309"/>
            <a:ext cx="11483975" cy="309562"/>
          </a:xfrm>
        </p:spPr>
        <p:txBody>
          <a:bodyPr/>
          <a:lstStyle/>
          <a:p>
            <a:r>
              <a:rPr lang="en-US" dirty="0"/>
              <a:t>Unity and contrast chart </a:t>
            </a:r>
          </a:p>
        </p:txBody>
      </p:sp>
      <p:graphicFrame>
        <p:nvGraphicFramePr>
          <p:cNvPr id="4" name="Table 3">
            <a:extLst>
              <a:ext uri="{FF2B5EF4-FFF2-40B4-BE49-F238E27FC236}">
                <a16:creationId xmlns:a16="http://schemas.microsoft.com/office/drawing/2014/main" id="{0F57E94A-42F0-3E95-791B-9F289FDDAD57}"/>
              </a:ext>
            </a:extLst>
          </p:cNvPr>
          <p:cNvGraphicFramePr>
            <a:graphicFrameLocks noGrp="1"/>
          </p:cNvGraphicFramePr>
          <p:nvPr>
            <p:extLst>
              <p:ext uri="{D42A27DB-BD31-4B8C-83A1-F6EECF244321}">
                <p14:modId xmlns:p14="http://schemas.microsoft.com/office/powerpoint/2010/main" val="1149266327"/>
              </p:ext>
            </p:extLst>
          </p:nvPr>
        </p:nvGraphicFramePr>
        <p:xfrm>
          <a:off x="360001" y="2044726"/>
          <a:ext cx="11484000" cy="4263814"/>
        </p:xfrm>
        <a:graphic>
          <a:graphicData uri="http://schemas.openxmlformats.org/drawingml/2006/table">
            <a:tbl>
              <a:tblPr firstRow="1">
                <a:tableStyleId>{E8034E78-7F5D-4C2E-B375-FC64B27BC917}</a:tableStyleId>
              </a:tblPr>
              <a:tblGrid>
                <a:gridCol w="3828000">
                  <a:extLst>
                    <a:ext uri="{9D8B030D-6E8A-4147-A177-3AD203B41FA5}">
                      <a16:colId xmlns:a16="http://schemas.microsoft.com/office/drawing/2014/main" val="1722650589"/>
                    </a:ext>
                  </a:extLst>
                </a:gridCol>
                <a:gridCol w="3828000">
                  <a:extLst>
                    <a:ext uri="{9D8B030D-6E8A-4147-A177-3AD203B41FA5}">
                      <a16:colId xmlns:a16="http://schemas.microsoft.com/office/drawing/2014/main" val="3489381850"/>
                    </a:ext>
                  </a:extLst>
                </a:gridCol>
                <a:gridCol w="3828000">
                  <a:extLst>
                    <a:ext uri="{9D8B030D-6E8A-4147-A177-3AD203B41FA5}">
                      <a16:colId xmlns:a16="http://schemas.microsoft.com/office/drawing/2014/main" val="663283879"/>
                    </a:ext>
                  </a:extLst>
                </a:gridCol>
              </a:tblGrid>
              <a:tr h="856827">
                <a:tc>
                  <a:txBody>
                    <a:bodyPr/>
                    <a:lstStyle/>
                    <a:p>
                      <a:pPr>
                        <a:lnSpc>
                          <a:spcPct val="150000"/>
                        </a:lnSpc>
                        <a:spcBef>
                          <a:spcPts val="0"/>
                        </a:spcBef>
                        <a:spcAft>
                          <a:spcPts val="0"/>
                        </a:spcAft>
                      </a:pPr>
                      <a:r>
                        <a:rPr lang="en-AU" sz="1800" dirty="0">
                          <a:solidFill>
                            <a:schemeClr val="bg1"/>
                          </a:solidFill>
                        </a:rPr>
                        <a:t>Musical observations</a:t>
                      </a:r>
                    </a:p>
                  </a:txBody>
                  <a:tcPr marL="108000" marR="108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AU" sz="1800" dirty="0">
                          <a:solidFill>
                            <a:schemeClr val="bg1"/>
                          </a:solidFill>
                        </a:rPr>
                        <a:t>Who/what/where?</a:t>
                      </a:r>
                    </a:p>
                    <a:p>
                      <a:pPr>
                        <a:lnSpc>
                          <a:spcPct val="150000"/>
                        </a:lnSpc>
                        <a:spcBef>
                          <a:spcPts val="0"/>
                        </a:spcBef>
                        <a:spcAft>
                          <a:spcPts val="0"/>
                        </a:spcAft>
                      </a:pPr>
                      <a:r>
                        <a:rPr lang="en-AU" sz="1800" dirty="0">
                          <a:solidFill>
                            <a:schemeClr val="bg1"/>
                          </a:solidFill>
                        </a:rPr>
                        <a:t>Wish You Well</a:t>
                      </a:r>
                    </a:p>
                  </a:txBody>
                  <a:tcPr marL="108000" marR="108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nSpc>
                          <a:spcPct val="150000"/>
                        </a:lnSpc>
                        <a:spcBef>
                          <a:spcPts val="0"/>
                        </a:spcBef>
                        <a:spcAft>
                          <a:spcPts val="0"/>
                        </a:spcAft>
                      </a:pPr>
                      <a:r>
                        <a:rPr lang="en-AU" sz="1800" dirty="0">
                          <a:solidFill>
                            <a:schemeClr val="bg1"/>
                          </a:solidFill>
                        </a:rPr>
                        <a:t>How?</a:t>
                      </a:r>
                    </a:p>
                    <a:p>
                      <a:pPr>
                        <a:lnSpc>
                          <a:spcPct val="150000"/>
                        </a:lnSpc>
                        <a:spcBef>
                          <a:spcPts val="0"/>
                        </a:spcBef>
                        <a:spcAft>
                          <a:spcPts val="0"/>
                        </a:spcAft>
                      </a:pPr>
                      <a:r>
                        <a:rPr lang="en-AU" sz="1800" dirty="0">
                          <a:solidFill>
                            <a:schemeClr val="bg1"/>
                          </a:solidFill>
                        </a:rPr>
                        <a:t>Sentence starter suggestions</a:t>
                      </a:r>
                    </a:p>
                  </a:txBody>
                  <a:tcPr marL="108000" marR="108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471481868"/>
                  </a:ext>
                </a:extLst>
              </a:tr>
              <a:tr h="1691827">
                <a:tc>
                  <a:txBody>
                    <a:bodyPr/>
                    <a:lstStyle/>
                    <a:p>
                      <a:pPr algn="l">
                        <a:lnSpc>
                          <a:spcPct val="150000"/>
                        </a:lnSpc>
                        <a:spcBef>
                          <a:spcPts val="0"/>
                        </a:spcBef>
                        <a:spcAft>
                          <a:spcPts val="0"/>
                        </a:spcAft>
                      </a:pPr>
                      <a:r>
                        <a:rPr lang="en-AU" sz="1800" dirty="0">
                          <a:solidFill>
                            <a:schemeClr val="tx1"/>
                          </a:solidFill>
                        </a:rPr>
                        <a: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endParaRPr lang="en-AU"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r>
                        <a:rPr lang="en-AU" sz="1800" dirty="0">
                          <a:solidFill>
                            <a:schemeClr val="tx1"/>
                          </a:solidFill>
                        </a:rPr>
                        <a:t>This adds …</a:t>
                      </a:r>
                    </a:p>
                    <a:p>
                      <a:pPr algn="l">
                        <a:lnSpc>
                          <a:spcPct val="150000"/>
                        </a:lnSpc>
                        <a:spcBef>
                          <a:spcPts val="0"/>
                        </a:spcBef>
                        <a:spcAft>
                          <a:spcPts val="0"/>
                        </a:spcAft>
                      </a:pPr>
                      <a:r>
                        <a:rPr lang="en-AU" sz="1800" dirty="0">
                          <a:solidFill>
                            <a:schemeClr val="tx1"/>
                          </a:solidFill>
                        </a:rPr>
                        <a:t>This creates …</a:t>
                      </a:r>
                    </a:p>
                    <a:p>
                      <a:pPr algn="l">
                        <a:lnSpc>
                          <a:spcPct val="150000"/>
                        </a:lnSpc>
                        <a:spcBef>
                          <a:spcPts val="0"/>
                        </a:spcBef>
                        <a:spcAft>
                          <a:spcPts val="0"/>
                        </a:spcAft>
                      </a:pPr>
                      <a:r>
                        <a:rPr lang="en-AU" sz="1800" dirty="0">
                          <a:solidFill>
                            <a:schemeClr val="tx1"/>
                          </a:solidFill>
                        </a:rPr>
                        <a:t>This brings …</a:t>
                      </a:r>
                    </a:p>
                    <a:p>
                      <a:pPr algn="l">
                        <a:lnSpc>
                          <a:spcPct val="150000"/>
                        </a:lnSpc>
                        <a:spcBef>
                          <a:spcPts val="0"/>
                        </a:spcBef>
                        <a:spcAft>
                          <a:spcPts val="0"/>
                        </a:spcAft>
                      </a:pPr>
                      <a:r>
                        <a:rPr lang="en-AU" sz="1800" dirty="0">
                          <a:solidFill>
                            <a:schemeClr val="tx1"/>
                          </a:solidFill>
                        </a:rPr>
                        <a:t>This combines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841837"/>
                  </a:ext>
                </a:extLst>
              </a:tr>
              <a:tr h="1691827">
                <a:tc>
                  <a:txBody>
                    <a:bodyPr/>
                    <a:lstStyle/>
                    <a:p>
                      <a:pPr algn="l">
                        <a:lnSpc>
                          <a:spcPct val="150000"/>
                        </a:lnSpc>
                        <a:spcBef>
                          <a:spcPts val="0"/>
                        </a:spcBef>
                        <a:spcAft>
                          <a:spcPts val="0"/>
                        </a:spcAft>
                      </a:pPr>
                      <a:r>
                        <a:rPr lang="en-AU" sz="1800" dirty="0">
                          <a:solidFill>
                            <a:schemeClr val="tx1"/>
                          </a:solidFill>
                        </a:rPr>
                        <a:t>Contrast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endParaRPr lang="en-AU"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r>
                        <a:rPr lang="en-AU" sz="1800" dirty="0">
                          <a:solidFill>
                            <a:schemeClr val="tx1"/>
                          </a:solidFill>
                        </a:rPr>
                        <a:t>This brings …</a:t>
                      </a:r>
                    </a:p>
                    <a:p>
                      <a:pPr algn="l">
                        <a:lnSpc>
                          <a:spcPct val="150000"/>
                        </a:lnSpc>
                        <a:spcBef>
                          <a:spcPts val="0"/>
                        </a:spcBef>
                        <a:spcAft>
                          <a:spcPts val="0"/>
                        </a:spcAft>
                      </a:pPr>
                      <a:r>
                        <a:rPr lang="en-AU" sz="1800" dirty="0">
                          <a:solidFill>
                            <a:schemeClr val="tx1"/>
                          </a:solidFill>
                        </a:rPr>
                        <a:t>This introduces …</a:t>
                      </a:r>
                    </a:p>
                    <a:p>
                      <a:pPr algn="l">
                        <a:lnSpc>
                          <a:spcPct val="150000"/>
                        </a:lnSpc>
                        <a:spcBef>
                          <a:spcPts val="0"/>
                        </a:spcBef>
                        <a:spcAft>
                          <a:spcPts val="0"/>
                        </a:spcAft>
                      </a:pPr>
                      <a:r>
                        <a:rPr lang="en-AU" sz="1800" dirty="0">
                          <a:solidFill>
                            <a:schemeClr val="tx1"/>
                          </a:solidFill>
                        </a:rPr>
                        <a:t>This adds …</a:t>
                      </a:r>
                    </a:p>
                    <a:p>
                      <a:pPr algn="l">
                        <a:lnSpc>
                          <a:spcPct val="150000"/>
                        </a:lnSpc>
                        <a:spcBef>
                          <a:spcPts val="0"/>
                        </a:spcBef>
                        <a:spcAft>
                          <a:spcPts val="0"/>
                        </a:spcAft>
                      </a:pPr>
                      <a:r>
                        <a:rPr lang="en-AU" sz="1800" dirty="0">
                          <a:solidFill>
                            <a:schemeClr val="tx1"/>
                          </a:solidFill>
                        </a:rPr>
                        <a:t>This changes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3680505"/>
                  </a:ext>
                </a:extLst>
              </a:tr>
            </a:tbl>
          </a:graphicData>
        </a:graphic>
      </p:graphicFrame>
      <p:sp>
        <p:nvSpPr>
          <p:cNvPr id="2" name="Slide Number Placeholder 1">
            <a:extLst>
              <a:ext uri="{FF2B5EF4-FFF2-40B4-BE49-F238E27FC236}">
                <a16:creationId xmlns:a16="http://schemas.microsoft.com/office/drawing/2014/main" id="{EF1E3BB1-EA4E-092D-81A3-DA35E6E6219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119512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A40D2A6-C82E-3303-241A-1A8A449E93BD}"/>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1B51DA5-3C4E-9356-A1A5-4BD982CA82D1}"/>
              </a:ext>
            </a:extLst>
          </p:cNvPr>
          <p:cNvSpPr txBox="1">
            <a:spLocks noGrp="1"/>
          </p:cNvSpPr>
          <p:nvPr>
            <p:ph type="title"/>
          </p:nvPr>
        </p:nvSpPr>
        <p:spPr>
          <a:xfrm>
            <a:off x="360363" y="360363"/>
            <a:ext cx="11483975"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a:t>Activity 6.1 – </a:t>
            </a:r>
            <a:r>
              <a:rPr lang="en-AU" noProof="0"/>
              <a:t>‘Wish You Well’ – Bernard Fanning – listening (3)</a:t>
            </a:r>
            <a:endParaRPr lang="en-US" noProof="0"/>
          </a:p>
        </p:txBody>
      </p:sp>
      <p:sp>
        <p:nvSpPr>
          <p:cNvPr id="6" name="Text Placeholder 7">
            <a:extLst>
              <a:ext uri="{FF2B5EF4-FFF2-40B4-BE49-F238E27FC236}">
                <a16:creationId xmlns:a16="http://schemas.microsoft.com/office/drawing/2014/main" id="{53886804-23A9-03B1-C71F-F6B7FBCE5D4A}"/>
              </a:ext>
            </a:extLst>
          </p:cNvPr>
          <p:cNvSpPr>
            <a:spLocks noGrp="1"/>
          </p:cNvSpPr>
          <p:nvPr>
            <p:ph type="body" sz="quarter" idx="18"/>
          </p:nvPr>
        </p:nvSpPr>
        <p:spPr>
          <a:xfrm>
            <a:off x="360363" y="1567034"/>
            <a:ext cx="11483975" cy="309562"/>
          </a:xfrm>
        </p:spPr>
        <p:txBody>
          <a:bodyPr/>
          <a:lstStyle/>
          <a:p>
            <a:r>
              <a:rPr lang="en-AU" dirty="0"/>
              <a:t>2-bar riff </a:t>
            </a:r>
            <a:r>
              <a:rPr lang="en-US" dirty="0"/>
              <a:t>– rhythmic dictation</a:t>
            </a:r>
            <a:r>
              <a:rPr lang="en-AU" dirty="0"/>
              <a:t> </a:t>
            </a:r>
            <a:endParaRPr lang="en-US" dirty="0"/>
          </a:p>
        </p:txBody>
      </p:sp>
      <p:sp>
        <p:nvSpPr>
          <p:cNvPr id="8" name="Rectangle: Rounded Corners 7" descr="A yellow rectangle containing text">
            <a:extLst>
              <a:ext uri="{FF2B5EF4-FFF2-40B4-BE49-F238E27FC236}">
                <a16:creationId xmlns:a16="http://schemas.microsoft.com/office/drawing/2014/main" id="{3248FC50-4069-AD4C-7B2B-9326E0661CF6}"/>
              </a:ext>
            </a:extLst>
          </p:cNvPr>
          <p:cNvSpPr/>
          <p:nvPr/>
        </p:nvSpPr>
        <p:spPr>
          <a:xfrm>
            <a:off x="359662" y="2070077"/>
            <a:ext cx="9629230" cy="795714"/>
          </a:xfrm>
          <a:prstGeom prst="roundRect">
            <a:avLst/>
          </a:prstGeom>
          <a:solidFill>
            <a:srgbClr val="FFFFCC"/>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72B"/>
                </a:solidFill>
                <a:effectLst/>
                <a:uLnTx/>
                <a:uFillTx/>
                <a:latin typeface="Arial" panose="020B0604020202020204"/>
                <a:ea typeface="+mn-ea"/>
                <a:cs typeface="Arial"/>
              </a:rPr>
              <a:t>A musical feature of 'Wish You Well' is the consistent rhythmic and harmonic riff.</a:t>
            </a:r>
          </a:p>
        </p:txBody>
      </p:sp>
      <p:sp>
        <p:nvSpPr>
          <p:cNvPr id="5" name="TextBox 4">
            <a:extLst>
              <a:ext uri="{FF2B5EF4-FFF2-40B4-BE49-F238E27FC236}">
                <a16:creationId xmlns:a16="http://schemas.microsoft.com/office/drawing/2014/main" id="{862E5FFA-5EAA-943C-B321-A6891496345B}"/>
              </a:ext>
            </a:extLst>
          </p:cNvPr>
          <p:cNvSpPr txBox="1"/>
          <p:nvPr/>
        </p:nvSpPr>
        <p:spPr>
          <a:xfrm>
            <a:off x="429170" y="3059272"/>
            <a:ext cx="8687431" cy="758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pPr>
            <a:r>
              <a:rPr lang="en-US" sz="2000" dirty="0">
                <a:cs typeface="Arial"/>
              </a:rPr>
              <a:t>A 2-bar rhythmic dictation, similar in its repetitive nature to 'Wish You Well', will be played 4 times for you to notate. There will be a 4-beat count in.</a:t>
            </a:r>
            <a:endParaRPr lang="en-US" sz="900" dirty="0">
              <a:cs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E1D1FDF-F32D-72CA-4656-E12882246023}"/>
                  </a:ext>
                </a:extLst>
              </p:cNvPr>
              <p:cNvSpPr txBox="1"/>
              <p:nvPr/>
            </p:nvSpPr>
            <p:spPr>
              <a:xfrm>
                <a:off x="4774354" y="3988151"/>
                <a:ext cx="1220587" cy="682495"/>
              </a:xfrm>
              <a:prstGeom prst="rect">
                <a:avLst/>
              </a:prstGeom>
              <a:noFill/>
            </p:spPr>
            <p:txBody>
              <a:bodyPr wrap="square">
                <a:spAutoFit/>
              </a:bodyPr>
              <a:lstStyle/>
              <a:p>
                <a:r>
                  <a:rPr lang="en-US" sz="3200" dirty="0">
                    <a:cs typeface="Arial"/>
                  </a:rPr>
                  <a:t> </a:t>
                </a:r>
                <a14:m>
                  <m:oMath xmlns:m="http://schemas.openxmlformats.org/officeDocument/2006/math">
                    <m:f>
                      <m:fPr>
                        <m:type m:val="noBar"/>
                        <m:ctrlPr>
                          <a:rPr lang="en-AU" sz="3200" i="1">
                            <a:latin typeface="Cambria Math" panose="02040503050406030204" pitchFamily="18" charset="0"/>
                          </a:rPr>
                        </m:ctrlPr>
                      </m:fPr>
                      <m:num>
                        <m:r>
                          <a:rPr lang="en-AU" sz="3200" i="1">
                            <a:latin typeface="Cambria Math" panose="02040503050406030204" pitchFamily="18" charset="0"/>
                          </a:rPr>
                          <m:t>4</m:t>
                        </m:r>
                      </m:num>
                      <m:den>
                        <m:r>
                          <a:rPr lang="en-AU" sz="3200" i="1">
                            <a:latin typeface="Cambria Math" panose="02040503050406030204" pitchFamily="18" charset="0"/>
                          </a:rPr>
                          <m:t>4</m:t>
                        </m:r>
                      </m:den>
                    </m:f>
                  </m:oMath>
                </a14:m>
                <a:endParaRPr lang="en-US" sz="3200" dirty="0"/>
              </a:p>
            </p:txBody>
          </p:sp>
        </mc:Choice>
        <mc:Fallback xmlns="">
          <p:sp>
            <p:nvSpPr>
              <p:cNvPr id="24" name="TextBox 23">
                <a:extLst>
                  <a:ext uri="{FF2B5EF4-FFF2-40B4-BE49-F238E27FC236}">
                    <a16:creationId xmlns:a16="http://schemas.microsoft.com/office/drawing/2014/main" id="{3E1D1FDF-F32D-72CA-4656-E12882246023}"/>
                  </a:ext>
                </a:extLst>
              </p:cNvPr>
              <p:cNvSpPr txBox="1">
                <a:spLocks noRot="1" noChangeAspect="1" noMove="1" noResize="1" noEditPoints="1" noAdjustHandles="1" noChangeArrowheads="1" noChangeShapeType="1" noTextEdit="1"/>
              </p:cNvSpPr>
              <p:nvPr/>
            </p:nvSpPr>
            <p:spPr>
              <a:xfrm>
                <a:off x="4774354" y="3988151"/>
                <a:ext cx="1220587" cy="682495"/>
              </a:xfrm>
              <a:prstGeom prst="rect">
                <a:avLst/>
              </a:prstGeom>
              <a:blipFill>
                <a:blip r:embed="rId2"/>
                <a:stretch>
                  <a:fillRect b="-7273"/>
                </a:stretch>
              </a:blipFill>
            </p:spPr>
            <p:txBody>
              <a:bodyPr/>
              <a:lstStyle/>
              <a:p>
                <a:r>
                  <a:rPr lang="en-US">
                    <a:noFill/>
                  </a:rPr>
                  <a:t> </a:t>
                </a:r>
              </a:p>
            </p:txBody>
          </p:sp>
        </mc:Fallback>
      </mc:AlternateContent>
      <p:grpSp>
        <p:nvGrpSpPr>
          <p:cNvPr id="13" name="Group 12" descr="A blank bar for rhythmic dictation">
            <a:extLst>
              <a:ext uri="{FF2B5EF4-FFF2-40B4-BE49-F238E27FC236}">
                <a16:creationId xmlns:a16="http://schemas.microsoft.com/office/drawing/2014/main" id="{1793BEBC-BEDA-FF5F-9379-75C49611EB70}"/>
              </a:ext>
            </a:extLst>
          </p:cNvPr>
          <p:cNvGrpSpPr/>
          <p:nvPr/>
        </p:nvGrpSpPr>
        <p:grpSpPr>
          <a:xfrm>
            <a:off x="8376267" y="4048083"/>
            <a:ext cx="3289223" cy="551275"/>
            <a:chOff x="4410988" y="4120410"/>
            <a:chExt cx="3289223" cy="551275"/>
          </a:xfrm>
        </p:grpSpPr>
        <p:cxnSp>
          <p:nvCxnSpPr>
            <p:cNvPr id="9" name="Straight Arrow Connector 8">
              <a:extLst>
                <a:ext uri="{FF2B5EF4-FFF2-40B4-BE49-F238E27FC236}">
                  <a16:creationId xmlns:a16="http://schemas.microsoft.com/office/drawing/2014/main" id="{7130479A-2710-8C6F-CDC7-5DA965BFA5FD}"/>
                </a:ext>
              </a:extLst>
            </p:cNvPr>
            <p:cNvCxnSpPr/>
            <p:nvPr/>
          </p:nvCxnSpPr>
          <p:spPr>
            <a:xfrm>
              <a:off x="4410988" y="4141287"/>
              <a:ext cx="9133" cy="53039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7AE9E0C9-6CA6-633F-8A44-E03DA3AFA554}"/>
                </a:ext>
              </a:extLst>
            </p:cNvPr>
            <p:cNvCxnSpPr>
              <a:cxnSpLocks/>
            </p:cNvCxnSpPr>
            <p:nvPr/>
          </p:nvCxnSpPr>
          <p:spPr>
            <a:xfrm>
              <a:off x="7643453" y="4120410"/>
              <a:ext cx="9133" cy="53039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2AE1D26-3447-9BA0-EA6E-C4CD65849AE1}"/>
                </a:ext>
              </a:extLst>
            </p:cNvPr>
            <p:cNvCxnSpPr>
              <a:cxnSpLocks/>
            </p:cNvCxnSpPr>
            <p:nvPr/>
          </p:nvCxnSpPr>
          <p:spPr>
            <a:xfrm>
              <a:off x="7691078" y="4120410"/>
              <a:ext cx="9133" cy="530398"/>
            </a:xfrm>
            <a:prstGeom prst="straightConnector1">
              <a:avLst/>
            </a:prstGeom>
          </p:spPr>
          <p:style>
            <a:lnRef idx="3">
              <a:schemeClr val="dk1"/>
            </a:lnRef>
            <a:fillRef idx="0">
              <a:schemeClr val="dk1"/>
            </a:fillRef>
            <a:effectRef idx="2">
              <a:schemeClr val="dk1"/>
            </a:effectRef>
            <a:fontRef idx="minor">
              <a:schemeClr val="tx1"/>
            </a:fontRef>
          </p:style>
        </p:cxnSp>
      </p:grpSp>
      <p:sp>
        <p:nvSpPr>
          <p:cNvPr id="20" name="TextBox 19">
            <a:extLst>
              <a:ext uri="{FF2B5EF4-FFF2-40B4-BE49-F238E27FC236}">
                <a16:creationId xmlns:a16="http://schemas.microsoft.com/office/drawing/2014/main" id="{955E74D3-0830-5D7B-CA0C-1FF36BB8AC4E}"/>
              </a:ext>
            </a:extLst>
          </p:cNvPr>
          <p:cNvSpPr txBox="1"/>
          <p:nvPr/>
        </p:nvSpPr>
        <p:spPr>
          <a:xfrm>
            <a:off x="429170" y="4938877"/>
            <a:ext cx="4162119" cy="1558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pPr>
            <a:r>
              <a:rPr lang="en-US" sz="2000" dirty="0">
                <a:cs typeface="Arial"/>
              </a:rPr>
              <a:t>First playing – short break </a:t>
            </a:r>
            <a:endParaRPr lang="en-US" dirty="0"/>
          </a:p>
          <a:p>
            <a:pPr>
              <a:lnSpc>
                <a:spcPct val="130000"/>
              </a:lnSpc>
            </a:pPr>
            <a:r>
              <a:rPr lang="en-US" sz="2000" dirty="0">
                <a:cs typeface="Arial"/>
              </a:rPr>
              <a:t>Second playing – 5 second break</a:t>
            </a:r>
          </a:p>
          <a:p>
            <a:pPr>
              <a:lnSpc>
                <a:spcPct val="130000"/>
              </a:lnSpc>
            </a:pPr>
            <a:r>
              <a:rPr lang="en-US" sz="2000" dirty="0">
                <a:cs typeface="Arial"/>
              </a:rPr>
              <a:t>Third playing – 10 second break</a:t>
            </a:r>
          </a:p>
          <a:p>
            <a:pPr>
              <a:lnSpc>
                <a:spcPct val="130000"/>
              </a:lnSpc>
            </a:pPr>
            <a:r>
              <a:rPr lang="en-US" sz="2000" dirty="0">
                <a:cs typeface="Arial"/>
              </a:rPr>
              <a:t>Fourth playing – 10 second break</a:t>
            </a:r>
            <a:endParaRPr lang="en-US" sz="1800" dirty="0">
              <a:cs typeface="Arial"/>
            </a:endParaRPr>
          </a:p>
        </p:txBody>
      </p:sp>
      <p:pic>
        <p:nvPicPr>
          <p:cNvPr id="12" name="Picture 11" descr="A 2 bar rhythmic pattern in 4/4 containing crotchets and quavers&#10;&#10;">
            <a:extLst>
              <a:ext uri="{FF2B5EF4-FFF2-40B4-BE49-F238E27FC236}">
                <a16:creationId xmlns:a16="http://schemas.microsoft.com/office/drawing/2014/main" id="{7F97EFC5-A6C8-1618-2B78-37E91462A936}"/>
              </a:ext>
            </a:extLst>
          </p:cNvPr>
          <p:cNvPicPr>
            <a:picLocks noChangeAspect="1"/>
          </p:cNvPicPr>
          <p:nvPr/>
        </p:nvPicPr>
        <p:blipFill>
          <a:blip r:embed="rId3"/>
          <a:stretch>
            <a:fillRect/>
          </a:stretch>
        </p:blipFill>
        <p:spPr>
          <a:xfrm>
            <a:off x="4591289" y="4803310"/>
            <a:ext cx="7153275" cy="942975"/>
          </a:xfrm>
          <a:prstGeom prst="rect">
            <a:avLst/>
          </a:prstGeom>
        </p:spPr>
      </p:pic>
      <p:sp>
        <p:nvSpPr>
          <p:cNvPr id="22" name="TextBox 21">
            <a:extLst>
              <a:ext uri="{FF2B5EF4-FFF2-40B4-BE49-F238E27FC236}">
                <a16:creationId xmlns:a16="http://schemas.microsoft.com/office/drawing/2014/main" id="{1758513E-82A8-45B8-743A-B8DF5A4E171F}"/>
              </a:ext>
            </a:extLst>
          </p:cNvPr>
          <p:cNvSpPr txBox="1"/>
          <p:nvPr/>
        </p:nvSpPr>
        <p:spPr>
          <a:xfrm>
            <a:off x="6982420" y="5694283"/>
            <a:ext cx="2787693" cy="369332"/>
          </a:xfrm>
          <a:prstGeom prst="rect">
            <a:avLst/>
          </a:prstGeom>
          <a:noFill/>
        </p:spPr>
        <p:txBody>
          <a:bodyPr wrap="square" lIns="0" tIns="0" rIns="0" bIns="0">
            <a:noAutofit/>
          </a:bodyPr>
          <a:lstStyle/>
          <a:p>
            <a:r>
              <a:rPr lang="en-US" sz="1800" dirty="0">
                <a:cs typeface="Arial"/>
              </a:rPr>
              <a:t>Click to reveal answer</a:t>
            </a:r>
          </a:p>
        </p:txBody>
      </p:sp>
      <p:grpSp>
        <p:nvGrpSpPr>
          <p:cNvPr id="4" name="Group 3" descr="Play button">
            <a:extLst>
              <a:ext uri="{FF2B5EF4-FFF2-40B4-BE49-F238E27FC236}">
                <a16:creationId xmlns:a16="http://schemas.microsoft.com/office/drawing/2014/main" id="{AC0EDDD0-C1C8-7B6A-6062-AE7A72E1386C}"/>
              </a:ext>
            </a:extLst>
          </p:cNvPr>
          <p:cNvGrpSpPr/>
          <p:nvPr/>
        </p:nvGrpSpPr>
        <p:grpSpPr>
          <a:xfrm>
            <a:off x="10956735" y="2074136"/>
            <a:ext cx="806095" cy="795714"/>
            <a:chOff x="3921343" y="5720286"/>
            <a:chExt cx="806095" cy="795714"/>
          </a:xfrm>
        </p:grpSpPr>
        <p:sp>
          <p:nvSpPr>
            <p:cNvPr id="7" name="Oval 6">
              <a:extLst>
                <a:ext uri="{FF2B5EF4-FFF2-40B4-BE49-F238E27FC236}">
                  <a16:creationId xmlns:a16="http://schemas.microsoft.com/office/drawing/2014/main" id="{DB578577-A372-B1D1-BE0E-C4B4C12454F4}"/>
                </a:ext>
              </a:extLst>
            </p:cNvPr>
            <p:cNvSpPr/>
            <p:nvPr/>
          </p:nvSpPr>
          <p:spPr>
            <a:xfrm>
              <a:off x="3921343" y="5720286"/>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Isosceles Triangle 13">
              <a:hlinkClick r:id="rId4"/>
              <a:extLst>
                <a:ext uri="{FF2B5EF4-FFF2-40B4-BE49-F238E27FC236}">
                  <a16:creationId xmlns:a16="http://schemas.microsoft.com/office/drawing/2014/main" id="{5DA809F4-35AF-7A58-7D35-B488AC839C15}"/>
                </a:ext>
              </a:extLst>
            </p:cNvPr>
            <p:cNvSpPr/>
            <p:nvPr/>
          </p:nvSpPr>
          <p:spPr>
            <a:xfrm rot="5400000">
              <a:off x="4153278" y="5913316"/>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805C1174-F8D8-01D5-1380-6BE5AB885C0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129</a:t>
            </a:fld>
            <a:endParaRPr lang="en-AU"/>
          </a:p>
        </p:txBody>
      </p:sp>
    </p:spTree>
    <p:extLst>
      <p:ext uri="{BB962C8B-B14F-4D97-AF65-F5344CB8AC3E}">
        <p14:creationId xmlns:p14="http://schemas.microsoft.com/office/powerpoint/2010/main" val="15045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E9F6797-8D72-9157-67ED-E3F775EC09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1ABA1D-CDC7-34D7-3C25-FE438A257297}"/>
              </a:ext>
            </a:extLst>
          </p:cNvPr>
          <p:cNvSpPr>
            <a:spLocks noGrp="1"/>
          </p:cNvSpPr>
          <p:nvPr>
            <p:ph type="title"/>
          </p:nvPr>
        </p:nvSpPr>
        <p:spPr/>
        <p:txBody>
          <a:bodyPr/>
          <a:lstStyle/>
          <a:p>
            <a:r>
              <a:rPr lang="en-AU" dirty="0">
                <a:latin typeface="Arial"/>
                <a:cs typeface="Arial"/>
              </a:rPr>
              <a:t>Activity 1.1 – 'Scar' – Missy Higgins – performing (4)</a:t>
            </a:r>
            <a:endParaRPr lang="en-US" dirty="0"/>
          </a:p>
        </p:txBody>
      </p:sp>
      <p:sp>
        <p:nvSpPr>
          <p:cNvPr id="8" name="Text Placeholder 7">
            <a:extLst>
              <a:ext uri="{FF2B5EF4-FFF2-40B4-BE49-F238E27FC236}">
                <a16:creationId xmlns:a16="http://schemas.microsoft.com/office/drawing/2014/main" id="{806556DE-24D0-D55F-8835-0FDB329D4DF6}"/>
              </a:ext>
            </a:extLst>
          </p:cNvPr>
          <p:cNvSpPr>
            <a:spLocks noGrp="1"/>
          </p:cNvSpPr>
          <p:nvPr>
            <p:ph type="body" sz="quarter" idx="18"/>
          </p:nvPr>
        </p:nvSpPr>
        <p:spPr/>
        <p:txBody>
          <a:bodyPr/>
          <a:lstStyle/>
          <a:p>
            <a:r>
              <a:rPr lang="en-AU" sz="1800" dirty="0">
                <a:cs typeface="Arial"/>
              </a:rPr>
              <a:t>Verse – straight rhythm drum exercise, syncopated lyrics and syncopated drum pattern </a:t>
            </a:r>
            <a:endParaRPr lang="en-US" dirty="0"/>
          </a:p>
        </p:txBody>
      </p:sp>
      <p:grpSp>
        <p:nvGrpSpPr>
          <p:cNvPr id="23" name="Group 22" descr="A red play button sitting inside a white circle">
            <a:extLst>
              <a:ext uri="{FF2B5EF4-FFF2-40B4-BE49-F238E27FC236}">
                <a16:creationId xmlns:a16="http://schemas.microsoft.com/office/drawing/2014/main" id="{31F5B2EC-8EAD-8187-D709-D72FAF117037}"/>
              </a:ext>
            </a:extLst>
          </p:cNvPr>
          <p:cNvGrpSpPr/>
          <p:nvPr/>
        </p:nvGrpSpPr>
        <p:grpSpPr>
          <a:xfrm>
            <a:off x="10977227" y="917243"/>
            <a:ext cx="656442" cy="637959"/>
            <a:chOff x="10964411" y="1006257"/>
            <a:chExt cx="656442" cy="637959"/>
          </a:xfrm>
        </p:grpSpPr>
        <p:sp>
          <p:nvSpPr>
            <p:cNvPr id="24" name="Oval 23">
              <a:extLst>
                <a:ext uri="{FF2B5EF4-FFF2-40B4-BE49-F238E27FC236}">
                  <a16:creationId xmlns:a16="http://schemas.microsoft.com/office/drawing/2014/main" id="{D63695AC-DAD2-EF3F-7DE6-6CBFBBE1426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7" name="Isosceles Triangle 26">
              <a:hlinkClick r:id="rId3"/>
              <a:extLst>
                <a:ext uri="{FF2B5EF4-FFF2-40B4-BE49-F238E27FC236}">
                  <a16:creationId xmlns:a16="http://schemas.microsoft.com/office/drawing/2014/main" id="{453AF687-ACE3-F098-531B-C9240F7D74E9}"/>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5" name="TextBox 24">
            <a:extLst>
              <a:ext uri="{FF2B5EF4-FFF2-40B4-BE49-F238E27FC236}">
                <a16:creationId xmlns:a16="http://schemas.microsoft.com/office/drawing/2014/main" id="{1DD55897-5987-91A9-FC0C-638CB61D54EB}"/>
              </a:ext>
            </a:extLst>
          </p:cNvPr>
          <p:cNvSpPr txBox="1">
            <a:spLocks/>
          </p:cNvSpPr>
          <p:nvPr/>
        </p:nvSpPr>
        <p:spPr>
          <a:xfrm>
            <a:off x="1636184" y="1324607"/>
            <a:ext cx="8421645" cy="344400"/>
          </a:xfrm>
          <a:prstGeom prst="rect">
            <a:avLst/>
          </a:prstGeom>
          <a:noFill/>
        </p:spPr>
        <p:txBody>
          <a:bodyPr wrap="square" lIns="0" tIns="0" rIns="0" bIns="0" rtlCol="0">
            <a:noAutofit/>
          </a:bodyPr>
          <a:lstStyle/>
          <a:p>
            <a:pPr algn="l"/>
            <a:r>
              <a:rPr lang="en-AU" sz="3200" dirty="0"/>
              <a:t>1                     2                    3                     4</a:t>
            </a:r>
          </a:p>
        </p:txBody>
      </p:sp>
      <p:graphicFrame>
        <p:nvGraphicFramePr>
          <p:cNvPr id="9" name="Table 8">
            <a:extLst>
              <a:ext uri="{FF2B5EF4-FFF2-40B4-BE49-F238E27FC236}">
                <a16:creationId xmlns:a16="http://schemas.microsoft.com/office/drawing/2014/main" id="{DE2D41C3-68DC-3705-31FF-A90497F2E487}"/>
              </a:ext>
            </a:extLst>
          </p:cNvPr>
          <p:cNvGraphicFramePr>
            <a:graphicFrameLocks noGrp="1"/>
          </p:cNvGraphicFramePr>
          <p:nvPr>
            <p:extLst>
              <p:ext uri="{D42A27DB-BD31-4B8C-83A1-F6EECF244321}">
                <p14:modId xmlns:p14="http://schemas.microsoft.com/office/powerpoint/2010/main" val="1153302057"/>
              </p:ext>
            </p:extLst>
          </p:nvPr>
        </p:nvGraphicFramePr>
        <p:xfrm>
          <a:off x="358250" y="1876865"/>
          <a:ext cx="11442704" cy="4312874"/>
        </p:xfrm>
        <a:graphic>
          <a:graphicData uri="http://schemas.openxmlformats.org/drawingml/2006/table">
            <a:tbl>
              <a:tblPr firstRow="1" firstCol="1" bandRow="1">
                <a:tableStyleId>{0505E3EF-67EA-436B-97B2-0124C06EBD24}</a:tableStyleId>
              </a:tblPr>
              <a:tblGrid>
                <a:gridCol w="1296000">
                  <a:extLst>
                    <a:ext uri="{9D8B030D-6E8A-4147-A177-3AD203B41FA5}">
                      <a16:colId xmlns:a16="http://schemas.microsoft.com/office/drawing/2014/main" val="1885841317"/>
                    </a:ext>
                  </a:extLst>
                </a:gridCol>
                <a:gridCol w="634169">
                  <a:extLst>
                    <a:ext uri="{9D8B030D-6E8A-4147-A177-3AD203B41FA5}">
                      <a16:colId xmlns:a16="http://schemas.microsoft.com/office/drawing/2014/main" val="705547052"/>
                    </a:ext>
                  </a:extLst>
                </a:gridCol>
                <a:gridCol w="634169">
                  <a:extLst>
                    <a:ext uri="{9D8B030D-6E8A-4147-A177-3AD203B41FA5}">
                      <a16:colId xmlns:a16="http://schemas.microsoft.com/office/drawing/2014/main" val="1698632441"/>
                    </a:ext>
                  </a:extLst>
                </a:gridCol>
                <a:gridCol w="634169">
                  <a:extLst>
                    <a:ext uri="{9D8B030D-6E8A-4147-A177-3AD203B41FA5}">
                      <a16:colId xmlns:a16="http://schemas.microsoft.com/office/drawing/2014/main" val="2865259531"/>
                    </a:ext>
                  </a:extLst>
                </a:gridCol>
                <a:gridCol w="634169">
                  <a:extLst>
                    <a:ext uri="{9D8B030D-6E8A-4147-A177-3AD203B41FA5}">
                      <a16:colId xmlns:a16="http://schemas.microsoft.com/office/drawing/2014/main" val="2801199779"/>
                    </a:ext>
                  </a:extLst>
                </a:gridCol>
                <a:gridCol w="634169">
                  <a:extLst>
                    <a:ext uri="{9D8B030D-6E8A-4147-A177-3AD203B41FA5}">
                      <a16:colId xmlns:a16="http://schemas.microsoft.com/office/drawing/2014/main" val="981592437"/>
                    </a:ext>
                  </a:extLst>
                </a:gridCol>
                <a:gridCol w="634169">
                  <a:extLst>
                    <a:ext uri="{9D8B030D-6E8A-4147-A177-3AD203B41FA5}">
                      <a16:colId xmlns:a16="http://schemas.microsoft.com/office/drawing/2014/main" val="1857143066"/>
                    </a:ext>
                  </a:extLst>
                </a:gridCol>
                <a:gridCol w="634169">
                  <a:extLst>
                    <a:ext uri="{9D8B030D-6E8A-4147-A177-3AD203B41FA5}">
                      <a16:colId xmlns:a16="http://schemas.microsoft.com/office/drawing/2014/main" val="3228399386"/>
                    </a:ext>
                  </a:extLst>
                </a:gridCol>
                <a:gridCol w="634169">
                  <a:extLst>
                    <a:ext uri="{9D8B030D-6E8A-4147-A177-3AD203B41FA5}">
                      <a16:colId xmlns:a16="http://schemas.microsoft.com/office/drawing/2014/main" val="3781369634"/>
                    </a:ext>
                  </a:extLst>
                </a:gridCol>
                <a:gridCol w="634169">
                  <a:extLst>
                    <a:ext uri="{9D8B030D-6E8A-4147-A177-3AD203B41FA5}">
                      <a16:colId xmlns:a16="http://schemas.microsoft.com/office/drawing/2014/main" val="3966804943"/>
                    </a:ext>
                  </a:extLst>
                </a:gridCol>
                <a:gridCol w="634169">
                  <a:extLst>
                    <a:ext uri="{9D8B030D-6E8A-4147-A177-3AD203B41FA5}">
                      <a16:colId xmlns:a16="http://schemas.microsoft.com/office/drawing/2014/main" val="499805581"/>
                    </a:ext>
                  </a:extLst>
                </a:gridCol>
                <a:gridCol w="634169">
                  <a:extLst>
                    <a:ext uri="{9D8B030D-6E8A-4147-A177-3AD203B41FA5}">
                      <a16:colId xmlns:a16="http://schemas.microsoft.com/office/drawing/2014/main" val="1002405623"/>
                    </a:ext>
                  </a:extLst>
                </a:gridCol>
                <a:gridCol w="634169">
                  <a:extLst>
                    <a:ext uri="{9D8B030D-6E8A-4147-A177-3AD203B41FA5}">
                      <a16:colId xmlns:a16="http://schemas.microsoft.com/office/drawing/2014/main" val="300982394"/>
                    </a:ext>
                  </a:extLst>
                </a:gridCol>
                <a:gridCol w="634169">
                  <a:extLst>
                    <a:ext uri="{9D8B030D-6E8A-4147-A177-3AD203B41FA5}">
                      <a16:colId xmlns:a16="http://schemas.microsoft.com/office/drawing/2014/main" val="2446012972"/>
                    </a:ext>
                  </a:extLst>
                </a:gridCol>
                <a:gridCol w="634169">
                  <a:extLst>
                    <a:ext uri="{9D8B030D-6E8A-4147-A177-3AD203B41FA5}">
                      <a16:colId xmlns:a16="http://schemas.microsoft.com/office/drawing/2014/main" val="2577719635"/>
                    </a:ext>
                  </a:extLst>
                </a:gridCol>
                <a:gridCol w="634169">
                  <a:extLst>
                    <a:ext uri="{9D8B030D-6E8A-4147-A177-3AD203B41FA5}">
                      <a16:colId xmlns:a16="http://schemas.microsoft.com/office/drawing/2014/main" val="4234077925"/>
                    </a:ext>
                  </a:extLst>
                </a:gridCol>
                <a:gridCol w="634169">
                  <a:extLst>
                    <a:ext uri="{9D8B030D-6E8A-4147-A177-3AD203B41FA5}">
                      <a16:colId xmlns:a16="http://schemas.microsoft.com/office/drawing/2014/main" val="2924812794"/>
                    </a:ext>
                  </a:extLst>
                </a:gridCol>
              </a:tblGrid>
              <a:tr h="876680">
                <a:tc>
                  <a:txBody>
                    <a:bodyPr/>
                    <a:lstStyle/>
                    <a:p>
                      <a:pPr algn="l"/>
                      <a:r>
                        <a:rPr lang="en-AU" sz="1600" b="1" dirty="0">
                          <a:solidFill>
                            <a:schemeClr val="accent1"/>
                          </a:solidFill>
                        </a:rPr>
                        <a:t>Drum</a:t>
                      </a:r>
                    </a:p>
                    <a:p>
                      <a:pPr algn="l"/>
                      <a:r>
                        <a:rPr lang="en-AU" sz="1600" b="1" dirty="0">
                          <a:solidFill>
                            <a:schemeClr val="accent1"/>
                          </a:solidFill>
                        </a:rPr>
                        <a:t>pattern</a:t>
                      </a:r>
                    </a:p>
                    <a:p>
                      <a:pPr algn="l"/>
                      <a:endParaRPr lang="en-US" sz="1600" b="1" dirty="0">
                        <a:solidFill>
                          <a:schemeClr val="accent1"/>
                        </a:solidFill>
                      </a:endParaRPr>
                    </a:p>
                  </a:txBody>
                  <a:tcPr marL="108000" marR="72000">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dirty="0"/>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a:solidFill>
                          <a:schemeClr val="dk1"/>
                        </a:solidFill>
                        <a:effectLst/>
                        <a:latin typeface="+mn-lt"/>
                        <a:ea typeface="+mn-ea"/>
                        <a:cs typeface="+mn-cs"/>
                      </a:endParaRPr>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dirty="0">
                        <a:solidFill>
                          <a:schemeClr val="dk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a:solidFill>
                          <a:schemeClr val="dk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a:solidFill>
                          <a:schemeClr val="dk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dirty="0"/>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523142"/>
                  </a:ext>
                </a:extLst>
              </a:tr>
              <a:tr h="684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dirty="0">
                          <a:solidFill>
                            <a:schemeClr val="accent1"/>
                          </a:solidFill>
                        </a:rPr>
                        <a:t>Rhythm exercise</a:t>
                      </a:r>
                    </a:p>
                  </a:txBody>
                  <a:tcPr marL="108000" marR="72000" marT="0" marB="0" anchor="ctr">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800" b="1" dirty="0"/>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i="0" kern="1200" dirty="0">
                          <a:solidFill>
                            <a:schemeClr val="dk1"/>
                          </a:solidFill>
                          <a:effectLst/>
                          <a:latin typeface="+mn-lt"/>
                          <a:ea typeface="+mn-ea"/>
                          <a:cs typeface="+mn-cs"/>
                        </a:rPr>
                        <a:t> </a:t>
                      </a:r>
                      <a:r>
                        <a:rPr lang="en-US" sz="2800" b="1" dirty="0"/>
                        <a:t>X</a:t>
                      </a:r>
                      <a:endParaRPr lang="en-US" sz="2800" b="1"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00000"/>
                        </a:lnSpc>
                      </a:pPr>
                      <a:r>
                        <a:rPr lang="en-US" sz="2800" b="1" dirty="0"/>
                        <a:t>X</a:t>
                      </a:r>
                      <a:endParaRPr lang="en-US" sz="280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5925331"/>
                  </a:ext>
                </a:extLst>
              </a:tr>
              <a:tr h="684000">
                <a:tc>
                  <a:txBody>
                    <a:bodyPr/>
                    <a:lstStyle/>
                    <a:p>
                      <a:pPr algn="l"/>
                      <a:endParaRPr lang="en-US" sz="1600" b="1" dirty="0">
                        <a:solidFill>
                          <a:schemeClr val="accent1"/>
                        </a:solidFill>
                      </a:endParaRPr>
                    </a:p>
                  </a:txBody>
                  <a:tcPr marL="108000" marR="72000" marT="0" marB="0" anchor="ctr">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28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t>     </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solidFill>
                            <a:sysClr val="windowText" lastClr="000000"/>
                          </a:solidFill>
                        </a:rPr>
                        <a:t>X</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b="1" i="0" kern="1200" dirty="0">
                          <a:solidFill>
                            <a:schemeClr val="dk1"/>
                          </a:solidFill>
                          <a:effectLst/>
                          <a:latin typeface="+mn-lt"/>
                          <a:ea typeface="+mn-ea"/>
                          <a:cs typeface="+mn-cs"/>
                        </a:rPr>
                        <a:t>    </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b="1" i="0" kern="1200" dirty="0">
                          <a:solidFill>
                            <a:schemeClr val="dk1"/>
                          </a:solidFill>
                          <a:effectLst/>
                          <a:latin typeface="+mn-lt"/>
                          <a:ea typeface="+mn-ea"/>
                          <a:cs typeface="+mn-cs"/>
                        </a:rPr>
                        <a:t>X</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dirty="0"/>
                        <a:t>   </a:t>
                      </a:r>
                      <a:r>
                        <a:rPr lang="en-US" sz="2800" b="1" dirty="0"/>
                        <a:t>         </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t>X</a:t>
                      </a:r>
                      <a:r>
                        <a:rPr lang="en-US" sz="2800" dirty="0"/>
                        <a:t>    </a:t>
                      </a: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t>X</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50000"/>
                        </a:lnSpc>
                      </a:pPr>
                      <a:endParaRPr lang="en-US" sz="280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447393200"/>
                  </a:ext>
                </a:extLst>
              </a:tr>
              <a:tr h="684000">
                <a:tc>
                  <a:txBody>
                    <a:bodyPr/>
                    <a:lstStyle/>
                    <a:p>
                      <a:r>
                        <a:rPr lang="en-AU" sz="1600" b="1" dirty="0">
                          <a:solidFill>
                            <a:schemeClr val="accent1"/>
                          </a:solidFill>
                        </a:rPr>
                        <a:t>Straight</a:t>
                      </a:r>
                    </a:p>
                    <a:p>
                      <a:r>
                        <a:rPr lang="en-AU" sz="1600" b="1" dirty="0">
                          <a:solidFill>
                            <a:schemeClr val="accent1"/>
                          </a:solidFill>
                        </a:rPr>
                        <a:t>rhythm</a:t>
                      </a:r>
                    </a:p>
                  </a:txBody>
                  <a:tcPr marL="108000" marR="72000" marT="0" marB="0" anchor="ctr">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b="1" dirty="0"/>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2800" b="1" i="0" kern="1200" dirty="0">
                          <a:solidFill>
                            <a:schemeClr val="dk1"/>
                          </a:solidFill>
                          <a:effectLst/>
                          <a:latin typeface="+mn-lt"/>
                          <a:ea typeface="+mn-ea"/>
                          <a:cs typeface="+mn-cs"/>
                        </a:rPr>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00000"/>
                        </a:lnSpc>
                      </a:pPr>
                      <a:r>
                        <a:rPr lang="en-US" sz="2800" b="1" dirty="0"/>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extLst>
                  <a:ext uri="{0D108BD9-81ED-4DB2-BD59-A6C34878D82A}">
                    <a16:rowId xmlns:a16="http://schemas.microsoft.com/office/drawing/2014/main" val="1513810586"/>
                  </a:ext>
                </a:extLst>
              </a:tr>
              <a:tr h="684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Lyrics</a:t>
                      </a:r>
                    </a:p>
                    <a:p>
                      <a:pPr marL="0" marR="0" lvl="0" indent="0" algn="r" defTabSz="914377" rtl="0" eaLnBrk="1" fontAlgn="auto" latinLnBrk="0" hangingPunct="1">
                        <a:lnSpc>
                          <a:spcPct val="100000"/>
                        </a:lnSpc>
                        <a:spcBef>
                          <a:spcPts val="0"/>
                        </a:spcBef>
                        <a:spcAft>
                          <a:spcPts val="0"/>
                        </a:spcAft>
                        <a:buClrTx/>
                        <a:buSzTx/>
                        <a:buFontTx/>
                        <a:buNone/>
                        <a:tabLst/>
                        <a:defRPr/>
                      </a:pPr>
                      <a:r>
                        <a:rPr lang="en-AU" sz="1600" b="0" dirty="0">
                          <a:solidFill>
                            <a:schemeClr val="tx1"/>
                          </a:solidFill>
                        </a:rPr>
                        <a:t>He left</a:t>
                      </a:r>
                    </a:p>
                  </a:txBody>
                  <a:tcPr marL="108000" marR="72000" marT="0" marB="0" anchor="ctr">
                    <a:lnL w="635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card</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1"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i="0" kern="1200" dirty="0">
                          <a:solidFill>
                            <a:schemeClr val="dk1"/>
                          </a:solidFill>
                          <a:effectLst/>
                          <a:latin typeface="+mn-lt"/>
                          <a:ea typeface="+mn-ea"/>
                          <a:cs typeface="+mn-cs"/>
                        </a:rPr>
                        <a:t>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i="0" kern="1200" dirty="0">
                          <a:solidFill>
                            <a:schemeClr val="dk1"/>
                          </a:solidFill>
                          <a:effectLst/>
                          <a:latin typeface="+mn-lt"/>
                          <a:ea typeface="+mn-ea"/>
                          <a:cs typeface="+mn-cs"/>
                        </a:rPr>
                        <a:t>bar</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of</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soap</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50000"/>
                        </a:lnSpc>
                      </a:pPr>
                      <a:endParaRPr lang="en-US" sz="16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16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dirty="0"/>
                        <a:t>and</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dirty="0"/>
                        <a:t>a</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extLst>
                  <a:ext uri="{0D108BD9-81ED-4DB2-BD59-A6C34878D82A}">
                    <a16:rowId xmlns:a16="http://schemas.microsoft.com/office/drawing/2014/main" val="2361896521"/>
                  </a:ext>
                </a:extLst>
              </a:tr>
              <a:tr h="684000">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AU" sz="1600" b="0" dirty="0">
                        <a:solidFill>
                          <a:schemeClr val="tx1"/>
                        </a:solidFill>
                      </a:endParaRPr>
                    </a:p>
                  </a:txBody>
                  <a:tcPr marL="108000" marR="72000" marT="0" marB="0" anchor="ctr">
                    <a:lnL w="635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t>scrub</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err="1"/>
                        <a:t>bing</a:t>
                      </a: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bru-</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i="0" kern="1200" dirty="0" err="1">
                          <a:solidFill>
                            <a:schemeClr val="dk1"/>
                          </a:solidFill>
                          <a:effectLst/>
                          <a:latin typeface="+mn-lt"/>
                          <a:ea typeface="+mn-ea"/>
                          <a:cs typeface="+mn-cs"/>
                        </a:rPr>
                        <a:t>sh</a:t>
                      </a:r>
                      <a:endParaRPr lang="en-US" sz="1600" b="0"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0"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i="0" kern="1200" dirty="0">
                          <a:solidFill>
                            <a:schemeClr val="dk1"/>
                          </a:solidFill>
                          <a:effectLst/>
                          <a:latin typeface="+mn-lt"/>
                          <a:ea typeface="+mn-ea"/>
                          <a:cs typeface="+mn-cs"/>
                        </a:rPr>
                        <a:t>next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0"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dirty="0"/>
                        <a:t>to</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note</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50000"/>
                        </a:lnSpc>
                      </a:pPr>
                      <a:endParaRPr lang="en-US" sz="1600" b="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b="0" dirty="0"/>
                        <a:t>that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b="0" dirty="0"/>
                        <a:t>said</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1600" b="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extLst>
                  <a:ext uri="{0D108BD9-81ED-4DB2-BD59-A6C34878D82A}">
                    <a16:rowId xmlns:a16="http://schemas.microsoft.com/office/drawing/2014/main" val="762541530"/>
                  </a:ext>
                </a:extLst>
              </a:tr>
            </a:tbl>
          </a:graphicData>
        </a:graphic>
      </p:graphicFrame>
      <p:grpSp>
        <p:nvGrpSpPr>
          <p:cNvPr id="7" name="Group 6" descr="Music notes for drum pattern">
            <a:extLst>
              <a:ext uri="{FF2B5EF4-FFF2-40B4-BE49-F238E27FC236}">
                <a16:creationId xmlns:a16="http://schemas.microsoft.com/office/drawing/2014/main" id="{7F3B8245-78FD-D8D6-399F-FCF3E2AD2949}"/>
              </a:ext>
            </a:extLst>
          </p:cNvPr>
          <p:cNvGrpSpPr/>
          <p:nvPr/>
        </p:nvGrpSpPr>
        <p:grpSpPr>
          <a:xfrm>
            <a:off x="1636184" y="1939577"/>
            <a:ext cx="9422283" cy="734631"/>
            <a:chOff x="733499" y="1786953"/>
            <a:chExt cx="9983337" cy="797770"/>
          </a:xfrm>
        </p:grpSpPr>
        <p:pic>
          <p:nvPicPr>
            <p:cNvPr id="2050" name="Picture 2" descr="Public domain stock image. Music note quaver png. - PICRYL - Public Domain  Media Search Engine Public Domain Search">
              <a:extLst>
                <a:ext uri="{FF2B5EF4-FFF2-40B4-BE49-F238E27FC236}">
                  <a16:creationId xmlns:a16="http://schemas.microsoft.com/office/drawing/2014/main" id="{5DA168A7-18BE-2FA8-67F2-BA83272CE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99" y="1846238"/>
              <a:ext cx="743310" cy="7119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miquaver Rest Icons - Free SVG &amp; PNG Semiquaver Rest Images - Noun Project">
              <a:extLst>
                <a:ext uri="{FF2B5EF4-FFF2-40B4-BE49-F238E27FC236}">
                  <a16:creationId xmlns:a16="http://schemas.microsoft.com/office/drawing/2014/main" id="{CD862879-6B9D-FAAB-9213-427B70804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5818" y="1978397"/>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miquaver Icons - Free SVG &amp; PNG Semiquaver Images - Noun Project">
              <a:extLst>
                <a:ext uri="{FF2B5EF4-FFF2-40B4-BE49-F238E27FC236}">
                  <a16:creationId xmlns:a16="http://schemas.microsoft.com/office/drawing/2014/main" id="{27755515-5D0C-006E-360E-335473BF9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720" y="1799915"/>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ublic domain stock image. Music note quaver png. - PICRYL - Public Domain  Media Search Engine Public Domain Search">
              <a:extLst>
                <a:ext uri="{FF2B5EF4-FFF2-40B4-BE49-F238E27FC236}">
                  <a16:creationId xmlns:a16="http://schemas.microsoft.com/office/drawing/2014/main" id="{06042C2D-2F5D-A849-0DB4-7F2D44FB5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47" y="1816776"/>
              <a:ext cx="743310" cy="7119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emiquaver Rest Icons - Free SVG &amp; PNG Semiquaver Rest Images - Noun Project">
              <a:extLst>
                <a:ext uri="{FF2B5EF4-FFF2-40B4-BE49-F238E27FC236}">
                  <a16:creationId xmlns:a16="http://schemas.microsoft.com/office/drawing/2014/main" id="{8C70D94A-59D4-ACFC-E78C-C2F8520F18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5521" y="1989099"/>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miquaver Icons - Free SVG &amp; PNG Semiquaver Images - Noun Project">
              <a:extLst>
                <a:ext uri="{FF2B5EF4-FFF2-40B4-BE49-F238E27FC236}">
                  <a16:creationId xmlns:a16="http://schemas.microsoft.com/office/drawing/2014/main" id="{2BAF9077-A824-9990-28EF-0229C28356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596" y="1799916"/>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Semiquaver Rest Icons - Free SVG &amp; PNG Semiquaver Rest Images - Noun Project">
              <a:extLst>
                <a:ext uri="{FF2B5EF4-FFF2-40B4-BE49-F238E27FC236}">
                  <a16:creationId xmlns:a16="http://schemas.microsoft.com/office/drawing/2014/main" id="{21CDB2F3-8374-1480-9B49-3EC309B3C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186" y="1989099"/>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emiquaver Icons - Free SVG &amp; PNG Semiquaver Images - Noun Project">
              <a:extLst>
                <a:ext uri="{FF2B5EF4-FFF2-40B4-BE49-F238E27FC236}">
                  <a16:creationId xmlns:a16="http://schemas.microsoft.com/office/drawing/2014/main" id="{76075FDE-82A1-F61C-63F2-47C5CD5C7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010" y="1786953"/>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Semiquaver Rest Icons - Free SVG &amp; PNG Semiquaver Rest Images - Noun Project">
              <a:extLst>
                <a:ext uri="{FF2B5EF4-FFF2-40B4-BE49-F238E27FC236}">
                  <a16:creationId xmlns:a16="http://schemas.microsoft.com/office/drawing/2014/main" id="{658FBC7C-E039-E5BC-F56F-86B681F3C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048" y="1993766"/>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emiquaver Icons - Free SVG &amp; PNG Semiquaver Images - Noun Project">
              <a:extLst>
                <a:ext uri="{FF2B5EF4-FFF2-40B4-BE49-F238E27FC236}">
                  <a16:creationId xmlns:a16="http://schemas.microsoft.com/office/drawing/2014/main" id="{82F05309-FF4A-07B1-1333-E07C6DFD30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2637" y="1805959"/>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ublic domain stock image. Music note quaver png. - PICRYL - Public Domain  Media Search Engine Public Domain Search">
              <a:extLst>
                <a:ext uri="{FF2B5EF4-FFF2-40B4-BE49-F238E27FC236}">
                  <a16:creationId xmlns:a16="http://schemas.microsoft.com/office/drawing/2014/main" id="{482C04F1-080C-D1BC-956F-45CA78333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184" y="1816776"/>
              <a:ext cx="743310" cy="7119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Quaver Rest Icons - Free SVG &amp; PNG Quaver Rest Images - Noun Project">
              <a:extLst>
                <a:ext uri="{FF2B5EF4-FFF2-40B4-BE49-F238E27FC236}">
                  <a16:creationId xmlns:a16="http://schemas.microsoft.com/office/drawing/2014/main" id="{6A9BB4FC-6E6A-536D-292F-B1D8BC20A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5476" y="1979770"/>
              <a:ext cx="481360" cy="48136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5" descr="A crotchet rest sitting under beat 3">
            <a:extLst>
              <a:ext uri="{FF2B5EF4-FFF2-40B4-BE49-F238E27FC236}">
                <a16:creationId xmlns:a16="http://schemas.microsoft.com/office/drawing/2014/main" id="{4C3873AA-D890-78F5-A50A-56882F978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7831" y="4271161"/>
            <a:ext cx="163219" cy="4654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3F52C9E-3557-FDFB-F33C-FC11A3AA26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16" name="TextBox 15">
            <a:extLst>
              <a:ext uri="{FF2B5EF4-FFF2-40B4-BE49-F238E27FC236}">
                <a16:creationId xmlns:a16="http://schemas.microsoft.com/office/drawing/2014/main" id="{D62D2FF5-0240-0F98-2FA3-134EE373A359}"/>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174252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67767A7E-73BE-C716-4360-D5ED82FAA2AB}"/>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4A936CF-8537-65BC-81DE-B6836D310C5B}"/>
              </a:ext>
            </a:extLst>
          </p:cNvPr>
          <p:cNvSpPr>
            <a:spLocks noGrp="1"/>
          </p:cNvSpPr>
          <p:nvPr>
            <p:ph type="title"/>
          </p:nvPr>
        </p:nvSpPr>
        <p:spPr/>
        <p:txBody>
          <a:bodyPr/>
          <a:lstStyle/>
          <a:p>
            <a:r>
              <a:rPr lang="en-AU" dirty="0">
                <a:latin typeface="+mj-lt"/>
                <a:cs typeface="Arial"/>
              </a:rPr>
              <a:t>Activity 6.1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a:t>
            </a:r>
            <a:r>
              <a:rPr lang="en-AU" dirty="0">
                <a:solidFill>
                  <a:srgbClr val="002664"/>
                </a:solidFill>
                <a:latin typeface="+mj-lt"/>
                <a:cs typeface="Arial"/>
              </a:rPr>
              <a:t>‘Wish You Well’</a:t>
            </a:r>
            <a:r>
              <a:rPr lang="en-AU" b="0" i="0" dirty="0">
                <a:solidFill>
                  <a:srgbClr val="002664"/>
                </a:solidFill>
                <a:effectLst/>
                <a:latin typeface="WordVisi_MSFontService"/>
                <a:cs typeface="Arial"/>
              </a:rPr>
              <a:t> </a:t>
            </a:r>
            <a:r>
              <a:rPr lang="en-AU" b="0" i="0" dirty="0">
                <a:solidFill>
                  <a:srgbClr val="002664"/>
                </a:solidFill>
                <a:effectLst/>
                <a:latin typeface="+mj-lt"/>
                <a:cs typeface="Arial"/>
              </a:rPr>
              <a:t>–</a:t>
            </a:r>
            <a:r>
              <a:rPr lang="en-AU" b="0" i="0" dirty="0">
                <a:solidFill>
                  <a:srgbClr val="002664"/>
                </a:solidFill>
                <a:effectLst/>
                <a:latin typeface="WordVisi_MSFontService"/>
                <a:cs typeface="Arial"/>
              </a:rPr>
              <a:t> </a:t>
            </a:r>
            <a:r>
              <a:rPr lang="en-AU" b="0" i="0" dirty="0">
                <a:solidFill>
                  <a:srgbClr val="002664"/>
                </a:solidFill>
                <a:effectLst/>
                <a:latin typeface="+mj-lt"/>
                <a:cs typeface="Arial"/>
              </a:rPr>
              <a:t>Bernard Fanning –</a:t>
            </a:r>
            <a:r>
              <a:rPr lang="en-AU" dirty="0">
                <a:solidFill>
                  <a:srgbClr val="002664"/>
                </a:solidFill>
                <a:latin typeface="+mj-lt"/>
                <a:cs typeface="Arial"/>
              </a:rPr>
              <a:t> </a:t>
            </a:r>
            <a:r>
              <a:rPr lang="en-AU" b="0" i="0" dirty="0">
                <a:solidFill>
                  <a:srgbClr val="002664"/>
                </a:solidFill>
                <a:effectLst/>
                <a:latin typeface="+mj-lt"/>
                <a:cs typeface="Arial"/>
              </a:rPr>
              <a:t>listening (</a:t>
            </a:r>
            <a:r>
              <a:rPr lang="en-AU" dirty="0">
                <a:solidFill>
                  <a:srgbClr val="002664"/>
                </a:solidFill>
                <a:latin typeface="+mj-lt"/>
                <a:cs typeface="Arial"/>
              </a:rPr>
              <a:t>4</a:t>
            </a:r>
            <a:r>
              <a:rPr lang="en-AU" b="0" i="0" dirty="0">
                <a:solidFill>
                  <a:srgbClr val="002664"/>
                </a:solidFill>
                <a:effectLst/>
                <a:latin typeface="+mj-lt"/>
                <a:cs typeface="Arial"/>
              </a:rPr>
              <a:t>)</a:t>
            </a:r>
            <a:endParaRPr lang="en-US" dirty="0">
              <a:latin typeface="+mj-lt"/>
              <a:cs typeface="Arial"/>
            </a:endParaRPr>
          </a:p>
        </p:txBody>
      </p:sp>
      <p:sp>
        <p:nvSpPr>
          <p:cNvPr id="11" name="Rectangle: Rounded Corners 4" descr="A yellow box containing text">
            <a:extLst>
              <a:ext uri="{FF2B5EF4-FFF2-40B4-BE49-F238E27FC236}">
                <a16:creationId xmlns:a16="http://schemas.microsoft.com/office/drawing/2014/main" id="{9B5DE77E-AE41-DDE9-E2EB-824EED52D08F}"/>
              </a:ext>
            </a:extLst>
          </p:cNvPr>
          <p:cNvSpPr/>
          <p:nvPr/>
        </p:nvSpPr>
        <p:spPr>
          <a:xfrm>
            <a:off x="5399999" y="1788255"/>
            <a:ext cx="6407152" cy="1141436"/>
          </a:xfrm>
          <a:prstGeom prst="roundRect">
            <a:avLst>
              <a:gd name="adj" fmla="val 1002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180000" bIns="18000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2272B"/>
                </a:solidFill>
                <a:effectLst/>
                <a:uLnTx/>
                <a:uFillTx/>
                <a:ea typeface="+mn-ea"/>
                <a:cs typeface="Arial"/>
              </a:rPr>
              <a:t>Listen to the opening of 'Wish You Well' and notate the 2-bar rhythmic riff.</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E15E4E6-1949-54EF-4F23-5A94EA3D02FF}"/>
                  </a:ext>
                </a:extLst>
              </p:cNvPr>
              <p:cNvSpPr>
                <a:spLocks noGrp="1"/>
              </p:cNvSpPr>
              <p:nvPr>
                <p:ph type="body" sz="quarter" idx="17"/>
              </p:nvPr>
            </p:nvSpPr>
            <p:spPr>
              <a:xfrm>
                <a:off x="5436850" y="3268419"/>
                <a:ext cx="6407150" cy="2464579"/>
              </a:xfrm>
            </p:spPr>
            <p:txBody>
              <a:bodyPr/>
              <a:lstStyle/>
              <a:p>
                <a:r>
                  <a:rPr lang="en-US" b="1" dirty="0">
                    <a:solidFill>
                      <a:srgbClr val="22272B"/>
                    </a:solidFill>
                    <a:cs typeface="Arial"/>
                  </a:rPr>
                  <a:t>Hint: </a:t>
                </a:r>
                <a:r>
                  <a:rPr lang="en-US" dirty="0">
                    <a:solidFill>
                      <a:srgbClr val="22272B"/>
                    </a:solidFill>
                    <a:cs typeface="Arial"/>
                  </a:rPr>
                  <a:t>it is in </a:t>
                </a:r>
                <a14:m>
                  <m:oMath xmlns:m="http://schemas.openxmlformats.org/officeDocument/2006/math">
                    <m:f>
                      <m:fPr>
                        <m:type m:val="noBar"/>
                        <m:ctrlPr>
                          <a:rPr lang="en-AU" sz="2400" i="1">
                            <a:solidFill>
                              <a:srgbClr val="22272B"/>
                            </a:solidFill>
                            <a:latin typeface="Cambria Math" panose="02040503050406030204" pitchFamily="18" charset="0"/>
                          </a:rPr>
                        </m:ctrlPr>
                      </m:fPr>
                      <m:num>
                        <m:r>
                          <a:rPr lang="en-AU" sz="2400" i="1">
                            <a:solidFill>
                              <a:srgbClr val="22272B"/>
                            </a:solidFill>
                            <a:latin typeface="Cambria Math" panose="02040503050406030204" pitchFamily="18" charset="0"/>
                          </a:rPr>
                          <m:t>4</m:t>
                        </m:r>
                      </m:num>
                      <m:den>
                        <m:r>
                          <a:rPr lang="en-AU" sz="2400" i="1">
                            <a:solidFill>
                              <a:srgbClr val="22272B"/>
                            </a:solidFill>
                            <a:latin typeface="Cambria Math" panose="02040503050406030204" pitchFamily="18" charset="0"/>
                          </a:rPr>
                          <m:t>4</m:t>
                        </m:r>
                      </m:den>
                    </m:f>
                  </m:oMath>
                </a14:m>
                <a:r>
                  <a:rPr lang="en-US" dirty="0">
                    <a:solidFill>
                      <a:srgbClr val="22272B"/>
                    </a:solidFill>
                    <a:cs typeface="Arial"/>
                  </a:rPr>
                  <a:t> time signature and uses syncopation.</a:t>
                </a:r>
              </a:p>
            </p:txBody>
          </p:sp>
        </mc:Choice>
        <mc:Fallback xmlns="">
          <p:sp>
            <p:nvSpPr>
              <p:cNvPr id="2" name="Text Placeholder 1">
                <a:extLst>
                  <a:ext uri="{FF2B5EF4-FFF2-40B4-BE49-F238E27FC236}">
                    <a16:creationId xmlns:a16="http://schemas.microsoft.com/office/drawing/2014/main" id="{1E15E4E6-1949-54EF-4F23-5A94EA3D02FF}"/>
                  </a:ext>
                </a:extLst>
              </p:cNvPr>
              <p:cNvSpPr>
                <a:spLocks noGrp="1" noRot="1" noChangeAspect="1" noMove="1" noResize="1" noEditPoints="1" noAdjustHandles="1" noChangeArrowheads="1" noChangeShapeType="1" noTextEdit="1"/>
              </p:cNvSpPr>
              <p:nvPr>
                <p:ph type="body" sz="quarter" idx="17"/>
              </p:nvPr>
            </p:nvSpPr>
            <p:spPr>
              <a:xfrm>
                <a:off x="5436850" y="3268419"/>
                <a:ext cx="6407150" cy="2464579"/>
              </a:xfrm>
              <a:blipFill>
                <a:blip r:embed="rId4"/>
                <a:stretch>
                  <a:fillRect l="-2574"/>
                </a:stretch>
              </a:blipFill>
            </p:spPr>
            <p:txBody>
              <a:bodyPr/>
              <a:lstStyle/>
              <a:p>
                <a:r>
                  <a:rPr lang="en-US">
                    <a:noFill/>
                  </a:rPr>
                  <a:t> </a:t>
                </a:r>
              </a:p>
            </p:txBody>
          </p:sp>
        </mc:Fallback>
      </mc:AlternateContent>
      <p:pic>
        <p:nvPicPr>
          <p:cNvPr id="29" name="Picture Placeholder 28" descr="An image of Bernard Fanning singing. He is walking down a path with tree trunks in the background. He has brown hair and a short beard wearing a beige jacket">
            <a:extLst>
              <a:ext uri="{FF2B5EF4-FFF2-40B4-BE49-F238E27FC236}">
                <a16:creationId xmlns:a16="http://schemas.microsoft.com/office/drawing/2014/main" id="{67D78648-BE1B-CA91-8F97-78A7F6B92149}"/>
              </a:ext>
            </a:extLst>
          </p:cNvPr>
          <p:cNvPicPr>
            <a:picLocks noGrp="1" noChangeAspect="1"/>
          </p:cNvPicPr>
          <p:nvPr>
            <p:ph type="pic" sz="quarter" idx="4294967295"/>
          </p:nvPr>
        </p:nvPicPr>
        <p:blipFill>
          <a:blip r:embed="rId5"/>
          <a:srcRect l="6717" r="6717"/>
          <a:stretch/>
        </p:blipFill>
        <p:spPr>
          <a:xfrm>
            <a:off x="0" y="0"/>
            <a:ext cx="5040313" cy="6858000"/>
          </a:xfrm>
        </p:spPr>
      </p:pic>
      <p:sp>
        <p:nvSpPr>
          <p:cNvPr id="3" name="TextBox 2">
            <a:extLst>
              <a:ext uri="{FF2B5EF4-FFF2-40B4-BE49-F238E27FC236}">
                <a16:creationId xmlns:a16="http://schemas.microsoft.com/office/drawing/2014/main" id="{F458636F-9D7B-A3D0-69B3-BB8F676DCD1B}"/>
              </a:ext>
            </a:extLst>
          </p:cNvPr>
          <p:cNvSpPr txBox="1"/>
          <p:nvPr/>
        </p:nvSpPr>
        <p:spPr>
          <a:xfrm>
            <a:off x="5400000" y="6392889"/>
            <a:ext cx="3548058" cy="215444"/>
          </a:xfrm>
          <a:prstGeom prst="rect">
            <a:avLst/>
          </a:prstGeom>
          <a:noFill/>
        </p:spPr>
        <p:txBody>
          <a:bodyPr wrap="square" lIns="0" tIns="0" rIns="0" bIns="0" anchor="t">
            <a:spAutoFit/>
          </a:bodyPr>
          <a:lstStyle/>
          <a:p>
            <a:r>
              <a:rPr lang="en-GB" sz="700" dirty="0"/>
              <a:t>Bernard Fanning (17 November 2006) </a:t>
            </a:r>
            <a:r>
              <a:rPr lang="en-GB" sz="700" u="sng" dirty="0">
                <a:hlinkClick r:id="rId6"/>
              </a:rPr>
              <a:t>Bernard Fanning – Wish You Well (2:28)</a:t>
            </a:r>
            <a:r>
              <a:rPr lang="en-GB" sz="700" dirty="0"/>
              <a:t> [video], </a:t>
            </a:r>
            <a:r>
              <a:rPr lang="en-GB" sz="700" i="1" dirty="0"/>
              <a:t>Universal Music Australia, </a:t>
            </a:r>
            <a:r>
              <a:rPr lang="en-GB" sz="700" dirty="0"/>
              <a:t>YouTube, accessed 25 June 2025</a:t>
            </a:r>
            <a:endParaRPr lang="en-AU" sz="700" dirty="0"/>
          </a:p>
        </p:txBody>
      </p:sp>
      <p:sp>
        <p:nvSpPr>
          <p:cNvPr id="4" name="Slide Number Placeholder 3">
            <a:extLst>
              <a:ext uri="{FF2B5EF4-FFF2-40B4-BE49-F238E27FC236}">
                <a16:creationId xmlns:a16="http://schemas.microsoft.com/office/drawing/2014/main" id="{EB45DF00-38AC-D0D5-80A2-C0D31D804437}"/>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130</a:t>
            </a:fld>
            <a:endParaRPr lang="en-AU"/>
          </a:p>
        </p:txBody>
      </p:sp>
    </p:spTree>
    <p:extLst>
      <p:ext uri="{BB962C8B-B14F-4D97-AF65-F5344CB8AC3E}">
        <p14:creationId xmlns:p14="http://schemas.microsoft.com/office/powerpoint/2010/main" val="333200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517F-4AA5-D852-E795-91527C9D6B0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445803-368B-18FF-D4D8-E3B9DD022085}"/>
              </a:ext>
            </a:extLst>
          </p:cNvPr>
          <p:cNvSpPr>
            <a:spLocks noGrp="1"/>
          </p:cNvSpPr>
          <p:nvPr>
            <p:ph type="title"/>
          </p:nvPr>
        </p:nvSpPr>
        <p:spPr/>
        <p:txBody>
          <a:bodyPr/>
          <a:lstStyle/>
          <a:p>
            <a:r>
              <a:rPr lang="en-US" dirty="0"/>
              <a:t>Video – Bernard Fanning – Wish You Well (2)</a:t>
            </a:r>
          </a:p>
        </p:txBody>
      </p:sp>
      <p:sp>
        <p:nvSpPr>
          <p:cNvPr id="4" name="Slide Number Placeholder 3">
            <a:extLst>
              <a:ext uri="{FF2B5EF4-FFF2-40B4-BE49-F238E27FC236}">
                <a16:creationId xmlns:a16="http://schemas.microsoft.com/office/drawing/2014/main" id="{E04D774A-4EBC-B316-7937-FF8649ACDA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pic>
        <p:nvPicPr>
          <p:cNvPr id="2" name="Online Media 1" descr="Bernard Fanning - Wish You Well">
            <a:hlinkClick r:id="" action="ppaction://media"/>
            <a:extLst>
              <a:ext uri="{FF2B5EF4-FFF2-40B4-BE49-F238E27FC236}">
                <a16:creationId xmlns:a16="http://schemas.microsoft.com/office/drawing/2014/main" id="{1E40DB64-479A-59A2-CEF5-30E8A1D25496}"/>
              </a:ext>
            </a:extLst>
          </p:cNvPr>
          <p:cNvPicPr>
            <a:picLocks noRot="1" noChangeAspect="1"/>
          </p:cNvPicPr>
          <p:nvPr>
            <a:videoFile r:link="rId1"/>
          </p:nvPr>
        </p:nvPicPr>
        <p:blipFill>
          <a:blip r:embed="rId3"/>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392447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76B64E-6D1D-F4D1-1E89-2416FFE256E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3B65F7F7-383B-A3CF-42AD-798B811D0FE1}"/>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dirty="0"/>
              <a:t>Activity 6.1 – </a:t>
            </a:r>
            <a:r>
              <a:rPr lang="en-AU" noProof="0" dirty="0"/>
              <a:t>‘Wish You Well’ – Bernard Fanning </a:t>
            </a:r>
            <a:endParaRPr lang="en-US" noProof="0" dirty="0"/>
          </a:p>
        </p:txBody>
      </p:sp>
      <p:sp>
        <p:nvSpPr>
          <p:cNvPr id="4" name="Text Placeholder 5">
            <a:extLst>
              <a:ext uri="{FF2B5EF4-FFF2-40B4-BE49-F238E27FC236}">
                <a16:creationId xmlns:a16="http://schemas.microsoft.com/office/drawing/2014/main" id="{5F574A71-8EB4-9C7A-CD4B-2EFF402C4722}"/>
              </a:ext>
            </a:extLst>
          </p:cNvPr>
          <p:cNvSpPr>
            <a:spLocks noGrp="1"/>
          </p:cNvSpPr>
          <p:nvPr>
            <p:ph type="body" sz="quarter" idx="18"/>
          </p:nvPr>
        </p:nvSpPr>
        <p:spPr>
          <a:xfrm>
            <a:off x="360000" y="1008000"/>
            <a:ext cx="11484000" cy="310015"/>
          </a:xfrm>
        </p:spPr>
        <p:txBody>
          <a:bodyPr anchor="t"/>
          <a:lstStyle/>
          <a:p>
            <a:r>
              <a:rPr lang="en-AU" dirty="0"/>
              <a:t>Primary chords in D major</a:t>
            </a:r>
          </a:p>
        </p:txBody>
      </p:sp>
      <p:graphicFrame>
        <p:nvGraphicFramePr>
          <p:cNvPr id="7" name="Table 6">
            <a:extLst>
              <a:ext uri="{FF2B5EF4-FFF2-40B4-BE49-F238E27FC236}">
                <a16:creationId xmlns:a16="http://schemas.microsoft.com/office/drawing/2014/main" id="{A0377116-8B1F-7BF9-8F3D-53F073420A86}"/>
              </a:ext>
            </a:extLst>
          </p:cNvPr>
          <p:cNvGraphicFramePr>
            <a:graphicFrameLocks noGrp="1"/>
          </p:cNvGraphicFramePr>
          <p:nvPr>
            <p:extLst>
              <p:ext uri="{D42A27DB-BD31-4B8C-83A1-F6EECF244321}">
                <p14:modId xmlns:p14="http://schemas.microsoft.com/office/powerpoint/2010/main" val="1483880003"/>
              </p:ext>
            </p:extLst>
          </p:nvPr>
        </p:nvGraphicFramePr>
        <p:xfrm>
          <a:off x="360000" y="1945677"/>
          <a:ext cx="11483999" cy="3403218"/>
        </p:xfrm>
        <a:graphic>
          <a:graphicData uri="http://schemas.openxmlformats.org/drawingml/2006/table">
            <a:tbl>
              <a:tblPr firstRow="1">
                <a:tableStyleId>{0505E3EF-67EA-436B-97B2-0124C06EBD24}</a:tableStyleId>
              </a:tblPr>
              <a:tblGrid>
                <a:gridCol w="2284485">
                  <a:extLst>
                    <a:ext uri="{9D8B030D-6E8A-4147-A177-3AD203B41FA5}">
                      <a16:colId xmlns:a16="http://schemas.microsoft.com/office/drawing/2014/main" val="1916240998"/>
                    </a:ext>
                  </a:extLst>
                </a:gridCol>
                <a:gridCol w="2990800">
                  <a:extLst>
                    <a:ext uri="{9D8B030D-6E8A-4147-A177-3AD203B41FA5}">
                      <a16:colId xmlns:a16="http://schemas.microsoft.com/office/drawing/2014/main" val="705547052"/>
                    </a:ext>
                  </a:extLst>
                </a:gridCol>
                <a:gridCol w="3321643">
                  <a:extLst>
                    <a:ext uri="{9D8B030D-6E8A-4147-A177-3AD203B41FA5}">
                      <a16:colId xmlns:a16="http://schemas.microsoft.com/office/drawing/2014/main" val="2446012972"/>
                    </a:ext>
                  </a:extLst>
                </a:gridCol>
                <a:gridCol w="2887071">
                  <a:extLst>
                    <a:ext uri="{9D8B030D-6E8A-4147-A177-3AD203B41FA5}">
                      <a16:colId xmlns:a16="http://schemas.microsoft.com/office/drawing/2014/main" val="469964985"/>
                    </a:ext>
                  </a:extLst>
                </a:gridCol>
              </a:tblGrid>
              <a:tr h="1134406">
                <a:tc>
                  <a:txBody>
                    <a:bodyPr/>
                    <a:lstStyle/>
                    <a:p>
                      <a:pPr lvl="0" algn="ctr">
                        <a:buNone/>
                      </a:pPr>
                      <a:r>
                        <a:rPr lang="en-US" sz="1800" b="1" dirty="0">
                          <a:latin typeface="+mn-lt"/>
                        </a:rPr>
                        <a:t>Roman numeral</a:t>
                      </a:r>
                    </a:p>
                  </a:txBody>
                  <a:tcPr anchor="ctr">
                    <a:solidFill>
                      <a:schemeClr val="accent4"/>
                    </a:solidFill>
                  </a:tcPr>
                </a:tc>
                <a:tc>
                  <a:txBody>
                    <a:bodyPr/>
                    <a:lstStyle/>
                    <a:p>
                      <a:pPr algn="ctr"/>
                      <a:r>
                        <a:rPr lang="en-US" sz="4000" dirty="0">
                          <a:latin typeface="+mn-lt"/>
                        </a:rPr>
                        <a:t>I</a:t>
                      </a:r>
                    </a:p>
                  </a:txBody>
                  <a:tcPr anchor="ctr"/>
                </a:tc>
                <a:tc>
                  <a:txBody>
                    <a:bodyPr/>
                    <a:lstStyle/>
                    <a:p>
                      <a:pPr lvl="0" algn="ctr">
                        <a:buNone/>
                      </a:pPr>
                      <a:r>
                        <a:rPr lang="en-US" sz="4000" dirty="0">
                          <a:latin typeface="+mn-lt"/>
                        </a:rPr>
                        <a:t>IV</a:t>
                      </a:r>
                    </a:p>
                  </a:txBody>
                  <a:tcPr anchor="ctr"/>
                </a:tc>
                <a:tc>
                  <a:txBody>
                    <a:bodyPr/>
                    <a:lstStyle/>
                    <a:p>
                      <a:pPr algn="ctr"/>
                      <a:r>
                        <a:rPr lang="en-US" sz="4000" dirty="0">
                          <a:latin typeface="+mn-lt"/>
                        </a:rPr>
                        <a:t>V</a:t>
                      </a:r>
                    </a:p>
                  </a:txBody>
                  <a:tcPr anchor="ctr"/>
                </a:tc>
                <a:extLst>
                  <a:ext uri="{0D108BD9-81ED-4DB2-BD59-A6C34878D82A}">
                    <a16:rowId xmlns:a16="http://schemas.microsoft.com/office/drawing/2014/main" val="957855330"/>
                  </a:ext>
                </a:extLst>
              </a:tr>
              <a:tr h="1134406">
                <a:tc>
                  <a:txBody>
                    <a:bodyPr/>
                    <a:lstStyle/>
                    <a:p>
                      <a:pPr lvl="0" algn="ctr">
                        <a:lnSpc>
                          <a:spcPct val="100000"/>
                        </a:lnSpc>
                        <a:spcBef>
                          <a:spcPts val="0"/>
                        </a:spcBef>
                        <a:spcAft>
                          <a:spcPts val="0"/>
                        </a:spcAft>
                        <a:buNone/>
                      </a:pPr>
                      <a:r>
                        <a:rPr lang="en-US" sz="1800" b="1" i="0" u="none" strike="noStrike" noProof="0" dirty="0">
                          <a:solidFill>
                            <a:srgbClr val="22272B"/>
                          </a:solidFill>
                          <a:latin typeface="+mn-lt"/>
                        </a:rPr>
                        <a:t>Chord</a:t>
                      </a:r>
                    </a:p>
                  </a:txBody>
                  <a:tcPr anchor="ctr">
                    <a:solidFill>
                      <a:schemeClr val="accent4"/>
                    </a:solidFill>
                  </a:tcPr>
                </a:tc>
                <a:tc>
                  <a:txBody>
                    <a:bodyPr/>
                    <a:lstStyle/>
                    <a:p>
                      <a:pPr algn="ctr"/>
                      <a:r>
                        <a:rPr lang="en-US" sz="3600" b="1" dirty="0">
                          <a:latin typeface="+mn-lt"/>
                        </a:rPr>
                        <a:t>D</a:t>
                      </a:r>
                    </a:p>
                  </a:txBody>
                  <a:tcPr anchor="ctr"/>
                </a:tc>
                <a:tc>
                  <a:txBody>
                    <a:bodyPr/>
                    <a:lstStyle/>
                    <a:p>
                      <a:pPr lvl="0" algn="ctr">
                        <a:buNone/>
                      </a:pPr>
                      <a:r>
                        <a:rPr lang="en-US" sz="3600" b="1" dirty="0">
                          <a:latin typeface="+mn-lt"/>
                        </a:rPr>
                        <a:t>G</a:t>
                      </a:r>
                    </a:p>
                  </a:txBody>
                  <a:tcPr anchor="ctr"/>
                </a:tc>
                <a:tc>
                  <a:txBody>
                    <a:bodyPr/>
                    <a:lstStyle/>
                    <a:p>
                      <a:pPr lvl="0" algn="ctr">
                        <a:buNone/>
                      </a:pPr>
                      <a:r>
                        <a:rPr lang="en-US" sz="3600" b="1" dirty="0">
                          <a:latin typeface="+mn-lt"/>
                        </a:rPr>
                        <a:t>A</a:t>
                      </a:r>
                    </a:p>
                  </a:txBody>
                  <a:tcPr anchor="ctr"/>
                </a:tc>
                <a:extLst>
                  <a:ext uri="{0D108BD9-81ED-4DB2-BD59-A6C34878D82A}">
                    <a16:rowId xmlns:a16="http://schemas.microsoft.com/office/drawing/2014/main" val="2189865465"/>
                  </a:ext>
                </a:extLst>
              </a:tr>
              <a:tr h="1134406">
                <a:tc>
                  <a:txBody>
                    <a:bodyPr/>
                    <a:lstStyle/>
                    <a:p>
                      <a:pPr lvl="0" algn="ctr">
                        <a:buNone/>
                      </a:pPr>
                      <a:r>
                        <a:rPr lang="en-US" sz="1800" b="1" dirty="0">
                          <a:latin typeface="+mn-lt"/>
                        </a:rPr>
                        <a:t>Notes</a:t>
                      </a:r>
                    </a:p>
                  </a:txBody>
                  <a:tcPr anchor="ctr">
                    <a:solidFill>
                      <a:schemeClr val="accent4"/>
                    </a:solidFill>
                  </a:tcPr>
                </a:tc>
                <a:tc>
                  <a:txBody>
                    <a:bodyPr/>
                    <a:lstStyle/>
                    <a:p>
                      <a:pPr lvl="0" algn="ctr">
                        <a:buNone/>
                      </a:pPr>
                      <a:r>
                        <a:rPr lang="en-US" sz="3600" dirty="0">
                          <a:latin typeface="+mn-lt"/>
                        </a:rPr>
                        <a:t>D, F</a:t>
                      </a:r>
                      <a:r>
                        <a:rPr lang="en-US" sz="3600" dirty="0">
                          <a:latin typeface="+mn-lt"/>
                          <a:ea typeface="Segoe UI Symbol"/>
                        </a:rPr>
                        <a:t>♯</a:t>
                      </a:r>
                      <a:r>
                        <a:rPr lang="en-US" sz="3600" dirty="0">
                          <a:latin typeface="+mn-lt"/>
                        </a:rPr>
                        <a:t>, A</a:t>
                      </a:r>
                    </a:p>
                  </a:txBody>
                  <a:tcPr anchor="ctr"/>
                </a:tc>
                <a:tc>
                  <a:txBody>
                    <a:bodyPr/>
                    <a:lstStyle/>
                    <a:p>
                      <a:pPr lvl="0" algn="ctr">
                        <a:lnSpc>
                          <a:spcPct val="100000"/>
                        </a:lnSpc>
                        <a:spcBef>
                          <a:spcPts val="0"/>
                        </a:spcBef>
                        <a:spcAft>
                          <a:spcPts val="0"/>
                        </a:spcAft>
                        <a:buNone/>
                      </a:pPr>
                      <a:r>
                        <a:rPr lang="en-US" sz="3600" b="0" i="0" u="none" strike="noStrike" noProof="0" dirty="0">
                          <a:solidFill>
                            <a:srgbClr val="22272B"/>
                          </a:solidFill>
                          <a:latin typeface="+mn-lt"/>
                        </a:rPr>
                        <a:t>G, B, D</a:t>
                      </a:r>
                      <a:endParaRPr lang="en-US" sz="3600" dirty="0">
                        <a:latin typeface="+mn-lt"/>
                      </a:endParaRPr>
                    </a:p>
                  </a:txBody>
                  <a:tcPr anchor="ctr"/>
                </a:tc>
                <a:tc>
                  <a:txBody>
                    <a:bodyPr/>
                    <a:lstStyle/>
                    <a:p>
                      <a:pPr lvl="0" algn="ctr">
                        <a:lnSpc>
                          <a:spcPct val="100000"/>
                        </a:lnSpc>
                        <a:spcBef>
                          <a:spcPts val="0"/>
                        </a:spcBef>
                        <a:spcAft>
                          <a:spcPts val="0"/>
                        </a:spcAft>
                        <a:buNone/>
                      </a:pPr>
                      <a:r>
                        <a:rPr lang="en-US" sz="3600" b="0" i="0" u="none" strike="noStrike" noProof="0" dirty="0">
                          <a:solidFill>
                            <a:srgbClr val="22272B"/>
                          </a:solidFill>
                          <a:latin typeface="+mn-lt"/>
                        </a:rPr>
                        <a:t>A, C</a:t>
                      </a:r>
                      <a:r>
                        <a:rPr lang="en-US" sz="3600" b="0" i="0" u="none" strike="noStrike" noProof="0" dirty="0">
                          <a:solidFill>
                            <a:srgbClr val="22272B"/>
                          </a:solidFill>
                          <a:latin typeface="+mn-lt"/>
                          <a:ea typeface="Segoe UI Symbol"/>
                        </a:rPr>
                        <a:t>♯</a:t>
                      </a:r>
                      <a:r>
                        <a:rPr lang="en-US" sz="3600" b="0" i="0" u="none" strike="noStrike" noProof="0" dirty="0">
                          <a:solidFill>
                            <a:srgbClr val="22272B"/>
                          </a:solidFill>
                          <a:latin typeface="+mn-lt"/>
                        </a:rPr>
                        <a:t>, E</a:t>
                      </a:r>
                    </a:p>
                  </a:txBody>
                  <a:tcPr anchor="ctr"/>
                </a:tc>
                <a:extLst>
                  <a:ext uri="{0D108BD9-81ED-4DB2-BD59-A6C34878D82A}">
                    <a16:rowId xmlns:a16="http://schemas.microsoft.com/office/drawing/2014/main" val="3762664178"/>
                  </a:ext>
                </a:extLst>
              </a:tr>
            </a:tbl>
          </a:graphicData>
        </a:graphic>
      </p:graphicFrame>
      <p:sp>
        <p:nvSpPr>
          <p:cNvPr id="2" name="Slide Number Placeholder 1">
            <a:extLst>
              <a:ext uri="{FF2B5EF4-FFF2-40B4-BE49-F238E27FC236}">
                <a16:creationId xmlns:a16="http://schemas.microsoft.com/office/drawing/2014/main" id="{A979A100-680A-88C1-D7DF-32DAD9DF939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23009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7AE00A5-1859-2FE0-66CB-C5E5CA1E20A0}"/>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DD17DED-C784-B07F-55A9-78128C6625A2}"/>
              </a:ext>
            </a:extLst>
          </p:cNvPr>
          <p:cNvSpPr txBox="1">
            <a:spLocks noGrp="1"/>
          </p:cNvSpPr>
          <p:nvPr>
            <p:ph type="title"/>
          </p:nvPr>
        </p:nvSpPr>
        <p:spPr>
          <a:xfrm>
            <a:off x="360363" y="360363"/>
            <a:ext cx="11483975"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dirty="0"/>
              <a:t>Activity 6.1 – </a:t>
            </a:r>
            <a:r>
              <a:rPr lang="en-AU" noProof="0" dirty="0"/>
              <a:t>‘Wish You Well’ – Bernard Fanning –performing </a:t>
            </a:r>
            <a:endParaRPr lang="en-US" noProof="0" dirty="0"/>
          </a:p>
        </p:txBody>
      </p:sp>
      <p:sp>
        <p:nvSpPr>
          <p:cNvPr id="8" name="Text Placeholder 7">
            <a:extLst>
              <a:ext uri="{FF2B5EF4-FFF2-40B4-BE49-F238E27FC236}">
                <a16:creationId xmlns:a16="http://schemas.microsoft.com/office/drawing/2014/main" id="{FFBB73C5-5D1C-C933-B874-4F1D383A5D19}"/>
              </a:ext>
            </a:extLst>
          </p:cNvPr>
          <p:cNvSpPr>
            <a:spLocks noGrp="1"/>
          </p:cNvSpPr>
          <p:nvPr>
            <p:ph type="body" sz="quarter" idx="18"/>
          </p:nvPr>
        </p:nvSpPr>
        <p:spPr>
          <a:xfrm>
            <a:off x="360363" y="1556917"/>
            <a:ext cx="11483975" cy="309562"/>
          </a:xfrm>
        </p:spPr>
        <p:txBody>
          <a:bodyPr/>
          <a:lstStyle/>
          <a:p>
            <a:r>
              <a:rPr lang="en-AU" dirty="0"/>
              <a:t>2-bar riff using primary chords in D major</a:t>
            </a:r>
            <a:endParaRPr lang="en-US" dirty="0"/>
          </a:p>
        </p:txBody>
      </p:sp>
      <p:sp>
        <p:nvSpPr>
          <p:cNvPr id="6" name="TextBox 5">
            <a:extLst>
              <a:ext uri="{FF2B5EF4-FFF2-40B4-BE49-F238E27FC236}">
                <a16:creationId xmlns:a16="http://schemas.microsoft.com/office/drawing/2014/main" id="{A7680E24-C0CD-A6CC-DB45-319057A7AB88}"/>
              </a:ext>
            </a:extLst>
          </p:cNvPr>
          <p:cNvSpPr txBox="1"/>
          <p:nvPr/>
        </p:nvSpPr>
        <p:spPr>
          <a:xfrm>
            <a:off x="2273302" y="2290304"/>
            <a:ext cx="7701280"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200" b="1" dirty="0">
                <a:solidFill>
                  <a:schemeClr val="accent2"/>
                </a:solidFill>
                <a:cs typeface="Arial"/>
              </a:rPr>
              <a:t>  D             G                        A        G</a:t>
            </a:r>
            <a:endParaRPr lang="en-US" dirty="0">
              <a:solidFill>
                <a:schemeClr val="accent2"/>
              </a:solidFill>
            </a:endParaRPr>
          </a:p>
        </p:txBody>
      </p:sp>
      <p:pic>
        <p:nvPicPr>
          <p:cNvPr id="4" name="Picture 3" descr="A musical notes on a black background&#10;&#10;">
            <a:extLst>
              <a:ext uri="{FF2B5EF4-FFF2-40B4-BE49-F238E27FC236}">
                <a16:creationId xmlns:a16="http://schemas.microsoft.com/office/drawing/2014/main" id="{1A25E2AB-3ACC-00DE-237C-122E1F41B1D4}"/>
              </a:ext>
            </a:extLst>
          </p:cNvPr>
          <p:cNvPicPr>
            <a:picLocks noChangeAspect="1"/>
          </p:cNvPicPr>
          <p:nvPr/>
        </p:nvPicPr>
        <p:blipFill>
          <a:blip r:embed="rId3"/>
          <a:srcRect l="53794" t="16972" r="709" b="23394"/>
          <a:stretch>
            <a:fillRect/>
          </a:stretch>
        </p:blipFill>
        <p:spPr>
          <a:xfrm>
            <a:off x="2273328" y="3132750"/>
            <a:ext cx="8047104" cy="1367303"/>
          </a:xfrm>
          <a:prstGeom prst="rect">
            <a:avLst/>
          </a:prstGeom>
        </p:spPr>
      </p:pic>
      <p:sp>
        <p:nvSpPr>
          <p:cNvPr id="12" name="TextBox 11">
            <a:extLst>
              <a:ext uri="{FF2B5EF4-FFF2-40B4-BE49-F238E27FC236}">
                <a16:creationId xmlns:a16="http://schemas.microsoft.com/office/drawing/2014/main" id="{5FE2DD7E-DDA8-762F-FCD8-910274391787}"/>
              </a:ext>
            </a:extLst>
          </p:cNvPr>
          <p:cNvSpPr txBox="1"/>
          <p:nvPr/>
        </p:nvSpPr>
        <p:spPr>
          <a:xfrm>
            <a:off x="2273329" y="4782853"/>
            <a:ext cx="9032240"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200" b="1" dirty="0">
                <a:solidFill>
                  <a:schemeClr val="accent2"/>
                </a:solidFill>
                <a:cs typeface="Arial"/>
              </a:rPr>
              <a:t>  D             D                        A        D</a:t>
            </a:r>
            <a:endParaRPr lang="en-US" dirty="0">
              <a:solidFill>
                <a:schemeClr val="accent2"/>
              </a:solidFill>
            </a:endParaRPr>
          </a:p>
        </p:txBody>
      </p:sp>
      <p:pic>
        <p:nvPicPr>
          <p:cNvPr id="11" name="Picture 10" descr="A 2 bar rhythmic and chord pattern. Uses crotchets and quavers and the chords D,G,A,G,D,D,A,D">
            <a:extLst>
              <a:ext uri="{FF2B5EF4-FFF2-40B4-BE49-F238E27FC236}">
                <a16:creationId xmlns:a16="http://schemas.microsoft.com/office/drawing/2014/main" id="{42FEC974-11F0-AE37-360E-11E1A206CFA3}"/>
              </a:ext>
            </a:extLst>
          </p:cNvPr>
          <p:cNvPicPr>
            <a:picLocks noChangeAspect="1"/>
          </p:cNvPicPr>
          <p:nvPr/>
        </p:nvPicPr>
        <p:blipFill>
          <a:blip r:embed="rId3"/>
          <a:srcRect l="53794" t="16972" r="709" b="23394"/>
          <a:stretch>
            <a:fillRect/>
          </a:stretch>
        </p:blipFill>
        <p:spPr>
          <a:xfrm>
            <a:off x="2273329" y="5376763"/>
            <a:ext cx="8047104" cy="1356865"/>
          </a:xfrm>
          <a:prstGeom prst="rect">
            <a:avLst/>
          </a:prstGeom>
        </p:spPr>
      </p:pic>
      <p:grpSp>
        <p:nvGrpSpPr>
          <p:cNvPr id="7" name="Group 6" descr="Play button">
            <a:extLst>
              <a:ext uri="{FF2B5EF4-FFF2-40B4-BE49-F238E27FC236}">
                <a16:creationId xmlns:a16="http://schemas.microsoft.com/office/drawing/2014/main" id="{638CF588-C956-5C2B-F73E-002DBB06306C}"/>
              </a:ext>
            </a:extLst>
          </p:cNvPr>
          <p:cNvGrpSpPr/>
          <p:nvPr/>
        </p:nvGrpSpPr>
        <p:grpSpPr>
          <a:xfrm>
            <a:off x="360363" y="2169655"/>
            <a:ext cx="806095" cy="795714"/>
            <a:chOff x="3921343" y="5720286"/>
            <a:chExt cx="806095" cy="795714"/>
          </a:xfrm>
        </p:grpSpPr>
        <p:sp>
          <p:nvSpPr>
            <p:cNvPr id="9" name="Oval 8">
              <a:extLst>
                <a:ext uri="{FF2B5EF4-FFF2-40B4-BE49-F238E27FC236}">
                  <a16:creationId xmlns:a16="http://schemas.microsoft.com/office/drawing/2014/main" id="{660FC4DB-E201-513F-E9FC-055E95901279}"/>
                </a:ext>
              </a:extLst>
            </p:cNvPr>
            <p:cNvSpPr/>
            <p:nvPr/>
          </p:nvSpPr>
          <p:spPr>
            <a:xfrm>
              <a:off x="3921343" y="5720286"/>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4"/>
              <a:extLst>
                <a:ext uri="{FF2B5EF4-FFF2-40B4-BE49-F238E27FC236}">
                  <a16:creationId xmlns:a16="http://schemas.microsoft.com/office/drawing/2014/main" id="{BDDE0679-869B-5CA1-9BAB-5647E56075AB}"/>
                </a:ext>
              </a:extLst>
            </p:cNvPr>
            <p:cNvSpPr/>
            <p:nvPr/>
          </p:nvSpPr>
          <p:spPr>
            <a:xfrm rot="5400000">
              <a:off x="4153278" y="5913316"/>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DE72CD89-9279-454D-5AA4-A20607B2AB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161753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4B5BF1D-2D9D-4B8B-C5F1-83C31A1F8AC5}"/>
              </a:ext>
            </a:extLst>
          </p:cNvPr>
          <p:cNvSpPr txBox="1">
            <a:spLocks noGrp="1"/>
          </p:cNvSpPr>
          <p:nvPr>
            <p:ph type="title"/>
          </p:nvPr>
        </p:nvSpPr>
        <p:spPr>
          <a:xfrm>
            <a:off x="360363" y="360363"/>
            <a:ext cx="11483975"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dirty="0"/>
              <a:t>Activity 6.1 – </a:t>
            </a:r>
            <a:r>
              <a:rPr lang="en-AU" noProof="0" dirty="0"/>
              <a:t>‘Wish You Well’ – Bernard Fanning – composing and performing (1)</a:t>
            </a:r>
            <a:endParaRPr lang="en-US" noProof="0" dirty="0"/>
          </a:p>
        </p:txBody>
      </p:sp>
      <p:sp>
        <p:nvSpPr>
          <p:cNvPr id="8" name="Text Placeholder 7">
            <a:extLst>
              <a:ext uri="{FF2B5EF4-FFF2-40B4-BE49-F238E27FC236}">
                <a16:creationId xmlns:a16="http://schemas.microsoft.com/office/drawing/2014/main" id="{4FCDBC8C-31D9-5813-20A1-D8CEAA29DCF3}"/>
              </a:ext>
            </a:extLst>
          </p:cNvPr>
          <p:cNvSpPr>
            <a:spLocks noGrp="1"/>
          </p:cNvSpPr>
          <p:nvPr>
            <p:ph type="body" sz="quarter" idx="18"/>
          </p:nvPr>
        </p:nvSpPr>
        <p:spPr>
          <a:xfrm>
            <a:off x="360363" y="1548000"/>
            <a:ext cx="11483975" cy="309562"/>
          </a:xfrm>
        </p:spPr>
        <p:txBody>
          <a:bodyPr/>
          <a:lstStyle/>
          <a:p>
            <a:r>
              <a:rPr lang="en-AU" dirty="0"/>
              <a:t>Create a 2-bar riff using the primary chords – D major </a:t>
            </a:r>
            <a:r>
              <a:rPr lang="en-US" dirty="0"/>
              <a:t>– class composition</a:t>
            </a:r>
          </a:p>
        </p:txBody>
      </p:sp>
      <p:sp>
        <p:nvSpPr>
          <p:cNvPr id="4" name="Rectangle: Rounded Corners 3">
            <a:extLst>
              <a:ext uri="{FF2B5EF4-FFF2-40B4-BE49-F238E27FC236}">
                <a16:creationId xmlns:a16="http://schemas.microsoft.com/office/drawing/2014/main" id="{0A33B40D-8A0C-F628-5464-FA398AC68E9D}"/>
              </a:ext>
            </a:extLst>
          </p:cNvPr>
          <p:cNvSpPr/>
          <p:nvPr/>
        </p:nvSpPr>
        <p:spPr>
          <a:xfrm>
            <a:off x="360362" y="2427950"/>
            <a:ext cx="3308027" cy="3046988"/>
          </a:xfrm>
          <a:prstGeom prst="roundRect">
            <a:avLst>
              <a:gd name="adj" fmla="val 6350"/>
            </a:avLst>
          </a:prstGeom>
          <a:solidFill>
            <a:srgbClr val="FFFFC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oAutofit/>
          </a:bodyPr>
          <a:lstStyle/>
          <a:p>
            <a:pPr algn="ctr"/>
            <a:r>
              <a:rPr lang="en-US" sz="2000" dirty="0">
                <a:solidFill>
                  <a:schemeClr val="tx1"/>
                </a:solidFill>
              </a:rPr>
              <a:t>Primary chords used in ‘Wish You Well’</a:t>
            </a:r>
          </a:p>
          <a:p>
            <a:pPr algn="ctr"/>
            <a:endParaRPr lang="en-US" sz="2000" dirty="0">
              <a:solidFill>
                <a:schemeClr val="tx1"/>
              </a:solidFill>
            </a:endParaRPr>
          </a:p>
          <a:p>
            <a:pPr algn="ctr"/>
            <a:r>
              <a:rPr lang="en-US" sz="2000" dirty="0">
                <a:solidFill>
                  <a:schemeClr val="tx1"/>
                </a:solidFill>
              </a:rPr>
              <a:t>I – D</a:t>
            </a:r>
          </a:p>
          <a:p>
            <a:pPr algn="ctr"/>
            <a:endParaRPr lang="en-US" sz="2000" dirty="0">
              <a:solidFill>
                <a:schemeClr val="tx1"/>
              </a:solidFill>
            </a:endParaRPr>
          </a:p>
          <a:p>
            <a:pPr algn="ctr"/>
            <a:r>
              <a:rPr lang="en-US" sz="2000" dirty="0">
                <a:solidFill>
                  <a:schemeClr val="tx1"/>
                </a:solidFill>
              </a:rPr>
              <a:t>IV – G</a:t>
            </a:r>
          </a:p>
          <a:p>
            <a:pPr algn="ctr"/>
            <a:endParaRPr lang="en-US" sz="2000" dirty="0">
              <a:solidFill>
                <a:schemeClr val="tx1"/>
              </a:solidFill>
            </a:endParaRPr>
          </a:p>
          <a:p>
            <a:pPr algn="ctr"/>
            <a:r>
              <a:rPr lang="en-US" sz="2000" dirty="0">
                <a:solidFill>
                  <a:schemeClr val="tx1"/>
                </a:solidFill>
              </a:rPr>
              <a:t>V – A  </a:t>
            </a:r>
          </a:p>
        </p:txBody>
      </p:sp>
      <p:sp>
        <p:nvSpPr>
          <p:cNvPr id="10" name="TextBox 9">
            <a:extLst>
              <a:ext uri="{FF2B5EF4-FFF2-40B4-BE49-F238E27FC236}">
                <a16:creationId xmlns:a16="http://schemas.microsoft.com/office/drawing/2014/main" id="{50ECF1B7-77FE-C5CE-113D-A1F97DAAF414}"/>
              </a:ext>
            </a:extLst>
          </p:cNvPr>
          <p:cNvSpPr txBox="1"/>
          <p:nvPr/>
        </p:nvSpPr>
        <p:spPr>
          <a:xfrm>
            <a:off x="4077478" y="2427949"/>
            <a:ext cx="7548465" cy="3046988"/>
          </a:xfrm>
          <a:prstGeom prst="roundRect">
            <a:avLst>
              <a:gd name="adj" fmla="val 5337"/>
            </a:avLst>
          </a:prstGeom>
          <a:solidFill>
            <a:schemeClr val="bg1"/>
          </a:solidFill>
          <a:ln w="28575">
            <a:noFill/>
          </a:ln>
        </p:spPr>
        <p:txBody>
          <a:bodyPr wrap="square" lIns="180000" tIns="180000" rIns="180000" bIns="180000" anchor="t">
            <a:noAutofit/>
          </a:bodyPr>
          <a:lstStyle/>
          <a:p>
            <a:pPr marL="360363" indent="-360363">
              <a:lnSpc>
                <a:spcPct val="150000"/>
              </a:lnSpc>
              <a:spcAft>
                <a:spcPts val="1200"/>
              </a:spcAft>
              <a:buFont typeface="+mj-lt"/>
              <a:buAutoNum type="alphaLcParenR"/>
            </a:pPr>
            <a:r>
              <a:rPr lang="en-AU" sz="2000" dirty="0">
                <a:cs typeface="Arial"/>
              </a:rPr>
              <a:t>Create a 2-bar riff using the primary chords and inspiration from 2-bar rhythms you have listened to in class</a:t>
            </a:r>
            <a:endParaRPr lang="en-US" sz="2000" dirty="0">
              <a:cs typeface="Arial" panose="020B0604020202020204"/>
            </a:endParaRPr>
          </a:p>
          <a:p>
            <a:pPr marL="360363" indent="-360363">
              <a:lnSpc>
                <a:spcPct val="150000"/>
              </a:lnSpc>
              <a:spcAft>
                <a:spcPts val="1200"/>
              </a:spcAft>
              <a:buFont typeface="+mj-lt"/>
              <a:buAutoNum type="alphaLcParenR"/>
            </a:pPr>
            <a:r>
              <a:rPr lang="en-AU" sz="2000" dirty="0">
                <a:cs typeface="Arial"/>
              </a:rPr>
              <a:t>Begin your 2-bar riff with D chord and end with an A followed by D chord</a:t>
            </a:r>
          </a:p>
          <a:p>
            <a:pPr marL="360363" indent="-360363">
              <a:lnSpc>
                <a:spcPct val="150000"/>
              </a:lnSpc>
              <a:spcAft>
                <a:spcPts val="1200"/>
              </a:spcAft>
              <a:buFont typeface="+mj-lt"/>
              <a:buAutoNum type="alphaLcParenR"/>
            </a:pPr>
            <a:r>
              <a:rPr lang="en-AU" sz="2000" dirty="0">
                <a:cs typeface="Arial"/>
              </a:rPr>
              <a:t>Only use the primary chords </a:t>
            </a:r>
            <a:endParaRPr lang="en-AU" sz="2000" dirty="0"/>
          </a:p>
        </p:txBody>
      </p:sp>
      <p:sp>
        <p:nvSpPr>
          <p:cNvPr id="3" name="Slide Number Placeholder 2">
            <a:extLst>
              <a:ext uri="{FF2B5EF4-FFF2-40B4-BE49-F238E27FC236}">
                <a16:creationId xmlns:a16="http://schemas.microsoft.com/office/drawing/2014/main" id="{9936C59E-BF07-9806-4816-AA82BAC329A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134</a:t>
            </a:fld>
            <a:endParaRPr lang="en-AU"/>
          </a:p>
        </p:txBody>
      </p:sp>
    </p:spTree>
    <p:extLst>
      <p:ext uri="{BB962C8B-B14F-4D97-AF65-F5344CB8AC3E}">
        <p14:creationId xmlns:p14="http://schemas.microsoft.com/office/powerpoint/2010/main" val="37200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16C73FA-D130-4A33-66E1-3DD91BA664A2}"/>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a:t>Activity 6.1 – </a:t>
            </a:r>
            <a:r>
              <a:rPr lang="en-AU" noProof="0"/>
              <a:t>‘Wish You Well’ – Bernard Fanning – composing and performing (2)</a:t>
            </a:r>
            <a:endParaRPr lang="en-US" noProof="0"/>
          </a:p>
        </p:txBody>
      </p:sp>
      <p:sp>
        <p:nvSpPr>
          <p:cNvPr id="7" name="Text Placeholder 6">
            <a:extLst>
              <a:ext uri="{FF2B5EF4-FFF2-40B4-BE49-F238E27FC236}">
                <a16:creationId xmlns:a16="http://schemas.microsoft.com/office/drawing/2014/main" id="{59955140-573C-B658-12F7-2ABB9F1FD20A}"/>
              </a:ext>
            </a:extLst>
          </p:cNvPr>
          <p:cNvSpPr>
            <a:spLocks noGrp="1"/>
          </p:cNvSpPr>
          <p:nvPr>
            <p:ph type="body" sz="quarter" idx="18"/>
          </p:nvPr>
        </p:nvSpPr>
        <p:spPr>
          <a:xfrm>
            <a:off x="360363" y="1548000"/>
            <a:ext cx="11483975" cy="309562"/>
          </a:xfrm>
        </p:spPr>
        <p:txBody>
          <a:bodyPr/>
          <a:lstStyle/>
          <a:p>
            <a:r>
              <a:rPr lang="en-AU" dirty="0"/>
              <a:t>Create rap lyrics for 2-bar riff – class composition</a:t>
            </a:r>
            <a:endParaRPr lang="en-US" dirty="0"/>
          </a:p>
        </p:txBody>
      </p:sp>
      <p:sp>
        <p:nvSpPr>
          <p:cNvPr id="4" name="TextBox 3">
            <a:extLst>
              <a:ext uri="{FF2B5EF4-FFF2-40B4-BE49-F238E27FC236}">
                <a16:creationId xmlns:a16="http://schemas.microsoft.com/office/drawing/2014/main" id="{D5E8EF24-8A53-63A4-9340-4E6D584BB3E6}"/>
              </a:ext>
            </a:extLst>
          </p:cNvPr>
          <p:cNvSpPr txBox="1"/>
          <p:nvPr/>
        </p:nvSpPr>
        <p:spPr>
          <a:xfrm>
            <a:off x="360363" y="2311094"/>
            <a:ext cx="3704816" cy="3343257"/>
          </a:xfrm>
          <a:prstGeom prst="roundRect">
            <a:avLst>
              <a:gd name="adj" fmla="val 2429"/>
            </a:avLst>
          </a:prstGeom>
          <a:solidFill>
            <a:schemeClr val="bg1"/>
          </a:solidFill>
          <a:ln w="28575">
            <a:noFill/>
          </a:ln>
        </p:spPr>
        <p:txBody>
          <a:bodyPr wrap="square" lIns="180000" tIns="180000" rIns="180000" bIns="180000" anchor="t">
            <a:noAutofit/>
          </a:bodyPr>
          <a:lstStyle/>
          <a:p>
            <a:pPr marL="360363" indent="-360363">
              <a:lnSpc>
                <a:spcPct val="150000"/>
              </a:lnSpc>
              <a:spcAft>
                <a:spcPts val="1200"/>
              </a:spcAft>
              <a:buFont typeface="+mj-lt"/>
              <a:buAutoNum type="alphaLcParenR"/>
            </a:pPr>
            <a:r>
              <a:rPr lang="en-AU" sz="2000" dirty="0">
                <a:cs typeface="Arial"/>
              </a:rPr>
              <a:t>Create a </a:t>
            </a:r>
            <a:r>
              <a:rPr lang="en-AU" sz="2000" dirty="0">
                <a:solidFill>
                  <a:srgbClr val="001D35"/>
                </a:solidFill>
                <a:cs typeface="Arial"/>
              </a:rPr>
              <a:t>short, catchy, rap–style phrase</a:t>
            </a:r>
            <a:r>
              <a:rPr lang="en-AU" sz="2000" dirty="0">
                <a:cs typeface="Arial"/>
              </a:rPr>
              <a:t> to fit with the 2-bar riff</a:t>
            </a:r>
            <a:endParaRPr lang="en-US" sz="2000" dirty="0">
              <a:cs typeface="Arial" panose="020B0604020202020204"/>
            </a:endParaRPr>
          </a:p>
          <a:p>
            <a:pPr marL="360363" indent="-360363">
              <a:lnSpc>
                <a:spcPct val="150000"/>
              </a:lnSpc>
              <a:spcAft>
                <a:spcPts val="1200"/>
              </a:spcAft>
              <a:buFont typeface="+mj-lt"/>
              <a:buAutoNum type="alphaLcParenR"/>
            </a:pPr>
            <a:r>
              <a:rPr lang="en-AU" sz="2000" dirty="0">
                <a:cs typeface="Arial"/>
              </a:rPr>
              <a:t>Perform the riff and phrase lyrics together to make a class composition</a:t>
            </a:r>
          </a:p>
        </p:txBody>
      </p:sp>
      <p:pic>
        <p:nvPicPr>
          <p:cNvPr id="10" name="Picture 9" descr="A group of people playing instruments&#10;">
            <a:extLst>
              <a:ext uri="{FF2B5EF4-FFF2-40B4-BE49-F238E27FC236}">
                <a16:creationId xmlns:a16="http://schemas.microsoft.com/office/drawing/2014/main" id="{7AEB457C-8450-B735-0CA6-F4520F2CC8A3}"/>
              </a:ext>
            </a:extLst>
          </p:cNvPr>
          <p:cNvPicPr>
            <a:picLocks noChangeAspect="1"/>
          </p:cNvPicPr>
          <p:nvPr/>
        </p:nvPicPr>
        <p:blipFill>
          <a:blip r:embed="rId2">
            <a:extLst>
              <a:ext uri="{28A0092B-C50C-407E-A947-70E740481C1C}">
                <a14:useLocalDpi xmlns:a14="http://schemas.microsoft.com/office/drawing/2010/main" val="0"/>
              </a:ext>
            </a:extLst>
          </a:blip>
          <a:srcRect l="13207" t="3078" r="8797" b="2495"/>
          <a:stretch>
            <a:fillRect/>
          </a:stretch>
        </p:blipFill>
        <p:spPr>
          <a:xfrm>
            <a:off x="4566460" y="1989183"/>
            <a:ext cx="7277878" cy="4527505"/>
          </a:xfrm>
          <a:prstGeom prst="rect">
            <a:avLst/>
          </a:prstGeom>
        </p:spPr>
      </p:pic>
      <p:sp>
        <p:nvSpPr>
          <p:cNvPr id="3" name="Slide Number Placeholder 2">
            <a:extLst>
              <a:ext uri="{FF2B5EF4-FFF2-40B4-BE49-F238E27FC236}">
                <a16:creationId xmlns:a16="http://schemas.microsoft.com/office/drawing/2014/main" id="{BBA4D811-EB1A-4D0C-4376-4EBFB455F30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135</a:t>
            </a:fld>
            <a:endParaRPr lang="en-AU" dirty="0"/>
          </a:p>
        </p:txBody>
      </p:sp>
    </p:spTree>
    <p:extLst>
      <p:ext uri="{BB962C8B-B14F-4D97-AF65-F5344CB8AC3E}">
        <p14:creationId xmlns:p14="http://schemas.microsoft.com/office/powerpoint/2010/main" val="198143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2F33EC4-8287-EC65-EE69-4569161407DC}"/>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D15A6296-AFCD-1577-C807-955C46FEDAA0}"/>
              </a:ext>
            </a:extLst>
          </p:cNvPr>
          <p:cNvSpPr>
            <a:spLocks noGrp="1"/>
          </p:cNvSpPr>
          <p:nvPr>
            <p:ph type="title"/>
          </p:nvPr>
        </p:nvSpPr>
        <p:spPr/>
        <p:txBody>
          <a:bodyPr/>
          <a:lstStyle/>
          <a:p>
            <a:r>
              <a:rPr lang="en-AU" dirty="0">
                <a:latin typeface="+mj-lt"/>
                <a:cs typeface="Arial"/>
              </a:rPr>
              <a:t>Activity 6.2</a:t>
            </a:r>
            <a:r>
              <a:rPr lang="en-AU" dirty="0">
                <a:solidFill>
                  <a:srgbClr val="002664"/>
                </a:solidFill>
                <a:latin typeface="Arial"/>
                <a:cs typeface="Arial"/>
              </a:rPr>
              <a:t> </a:t>
            </a:r>
            <a:r>
              <a:rPr lang="en-AU" dirty="0">
                <a:solidFill>
                  <a:srgbClr val="002664"/>
                </a:solidFill>
                <a:latin typeface="WordVisi_MSFontService"/>
                <a:cs typeface="Arial"/>
              </a:rPr>
              <a:t>–</a:t>
            </a:r>
            <a:r>
              <a:rPr lang="en-AU" b="0" i="0" dirty="0">
                <a:solidFill>
                  <a:srgbClr val="002664"/>
                </a:solidFill>
                <a:effectLst/>
                <a:latin typeface="+mj-lt"/>
                <a:cs typeface="Arial"/>
              </a:rPr>
              <a:t> </a:t>
            </a:r>
            <a:r>
              <a:rPr lang="en-AU" dirty="0">
                <a:solidFill>
                  <a:srgbClr val="002664"/>
                </a:solidFill>
                <a:cs typeface="Arial"/>
              </a:rPr>
              <a:t>Baker Boy – identity through composing and performing (1)</a:t>
            </a:r>
            <a:endParaRPr lang="en-US" dirty="0">
              <a:cs typeface="Arial"/>
            </a:endParaRPr>
          </a:p>
        </p:txBody>
      </p:sp>
      <p:sp>
        <p:nvSpPr>
          <p:cNvPr id="1037" name="Text Placeholder 5">
            <a:extLst>
              <a:ext uri="{FF2B5EF4-FFF2-40B4-BE49-F238E27FC236}">
                <a16:creationId xmlns:a16="http://schemas.microsoft.com/office/drawing/2014/main" id="{CEC0D45D-F577-54E7-6D99-EAA9912E0693}"/>
              </a:ext>
            </a:extLst>
          </p:cNvPr>
          <p:cNvSpPr>
            <a:spLocks noGrp="1"/>
          </p:cNvSpPr>
          <p:nvPr>
            <p:ph type="body" sz="quarter" idx="18"/>
          </p:nvPr>
        </p:nvSpPr>
        <p:spPr>
          <a:xfrm>
            <a:off x="5399998" y="2151000"/>
            <a:ext cx="6407150" cy="294189"/>
          </a:xfrm>
        </p:spPr>
        <p:txBody>
          <a:bodyPr anchor="t"/>
          <a:lstStyle/>
          <a:p>
            <a:r>
              <a:rPr lang="en-AU" dirty="0">
                <a:latin typeface="+mj-lt"/>
                <a:cs typeface="Arial"/>
              </a:rPr>
              <a:t>Baker Boy </a:t>
            </a:r>
            <a:r>
              <a:rPr lang="en-AU" sz="2000" dirty="0">
                <a:latin typeface="+mj-lt"/>
                <a:ea typeface="Calibri"/>
                <a:cs typeface="Times New Roman"/>
              </a:rPr>
              <a:t>– L</a:t>
            </a:r>
            <a:r>
              <a:rPr lang="en-AU" dirty="0">
                <a:latin typeface="+mj-lt"/>
                <a:cs typeface="Arial"/>
              </a:rPr>
              <a:t>anguage and Culture</a:t>
            </a:r>
            <a:endParaRPr lang="en-AU" dirty="0">
              <a:latin typeface="+mj-lt"/>
            </a:endParaRPr>
          </a:p>
        </p:txBody>
      </p:sp>
      <p:sp>
        <p:nvSpPr>
          <p:cNvPr id="1035" name="Text Placeholder 4">
            <a:extLst>
              <a:ext uri="{FF2B5EF4-FFF2-40B4-BE49-F238E27FC236}">
                <a16:creationId xmlns:a16="http://schemas.microsoft.com/office/drawing/2014/main" id="{D1808C54-8937-3A43-8FCD-51614D82389A}"/>
              </a:ext>
            </a:extLst>
          </p:cNvPr>
          <p:cNvSpPr>
            <a:spLocks noGrp="1"/>
          </p:cNvSpPr>
          <p:nvPr>
            <p:ph type="body" sz="quarter" idx="17"/>
          </p:nvPr>
        </p:nvSpPr>
        <p:spPr>
          <a:xfrm>
            <a:off x="5400675" y="2943000"/>
            <a:ext cx="6407150" cy="2992436"/>
          </a:xfrm>
        </p:spPr>
        <p:txBody>
          <a:bodyPr vert="horz" lIns="0" tIns="0" rIns="0" bIns="0" rtlCol="0" anchor="t">
            <a:noAutofit/>
          </a:bodyPr>
          <a:lstStyle/>
          <a:p>
            <a:pPr fontAlgn="base">
              <a:spcAft>
                <a:spcPts val="600"/>
              </a:spcAft>
            </a:pPr>
            <a:r>
              <a:rPr lang="en-US" dirty="0">
                <a:latin typeface="+mn-lt"/>
                <a:cs typeface="Arial"/>
              </a:rPr>
              <a:t>Growing up in a remote community, Baker Boy faced many challenges and used these to:</a:t>
            </a:r>
          </a:p>
          <a:p>
            <a:pPr marL="342900" indent="-342900" fontAlgn="base">
              <a:spcAft>
                <a:spcPts val="600"/>
              </a:spcAft>
              <a:buFont typeface="Arial" panose="020B0604020202020204" pitchFamily="34" charset="0"/>
              <a:buChar char="•"/>
            </a:pPr>
            <a:r>
              <a:rPr lang="en-US" dirty="0">
                <a:latin typeface="+mn-lt"/>
                <a:cs typeface="Arial"/>
              </a:rPr>
              <a:t>shape his musical journey </a:t>
            </a:r>
          </a:p>
          <a:p>
            <a:pPr marL="342900" indent="-342900" fontAlgn="base">
              <a:spcAft>
                <a:spcPts val="600"/>
              </a:spcAft>
              <a:buFont typeface="Arial" panose="020B0604020202020204" pitchFamily="34" charset="0"/>
              <a:buChar char="•"/>
            </a:pPr>
            <a:r>
              <a:rPr lang="en-US" dirty="0">
                <a:latin typeface="+mn-lt"/>
                <a:cs typeface="Arial"/>
              </a:rPr>
              <a:t>express his experiences through music</a:t>
            </a:r>
          </a:p>
          <a:p>
            <a:pPr marL="342900" indent="-342900" fontAlgn="base">
              <a:spcAft>
                <a:spcPts val="600"/>
              </a:spcAft>
              <a:buFont typeface="Arial" panose="020B0604020202020204" pitchFamily="34" charset="0"/>
              <a:buChar char="•"/>
            </a:pPr>
            <a:r>
              <a:rPr lang="en-US" dirty="0">
                <a:latin typeface="+mn-lt"/>
                <a:cs typeface="Arial"/>
              </a:rPr>
              <a:t>advocate for his Community</a:t>
            </a:r>
          </a:p>
          <a:p>
            <a:pPr marL="342900" indent="-342900" fontAlgn="base">
              <a:spcAft>
                <a:spcPts val="600"/>
              </a:spcAft>
              <a:buFont typeface="Arial" panose="020B0604020202020204" pitchFamily="34" charset="0"/>
              <a:buChar char="•"/>
            </a:pPr>
            <a:r>
              <a:rPr lang="en-US" dirty="0">
                <a:latin typeface="+mn-lt"/>
                <a:cs typeface="Arial"/>
              </a:rPr>
              <a:t>show his musical message to the world</a:t>
            </a:r>
          </a:p>
        </p:txBody>
      </p:sp>
      <p:pic>
        <p:nvPicPr>
          <p:cNvPr id="11" name="Picture Placeholder 10" descr="An image of Baker Boy singing. He has dark hair in plaits and is wearing a black cap and black t-shirt">
            <a:extLst>
              <a:ext uri="{FF2B5EF4-FFF2-40B4-BE49-F238E27FC236}">
                <a16:creationId xmlns:a16="http://schemas.microsoft.com/office/drawing/2014/main" id="{E72ADAA8-F674-E61D-3A60-18E353438317}"/>
              </a:ext>
            </a:extLst>
          </p:cNvPr>
          <p:cNvPicPr>
            <a:picLocks noGrp="1"/>
          </p:cNvPicPr>
          <p:nvPr>
            <p:ph type="pic" sz="quarter" idx="4294967295"/>
          </p:nvPr>
        </p:nvPicPr>
        <p:blipFill>
          <a:blip r:embed="rId3"/>
          <a:srcRect t="3089" b="3089"/>
          <a:stretch/>
        </p:blipFill>
        <p:spPr>
          <a:xfrm>
            <a:off x="0" y="1"/>
            <a:ext cx="5040313" cy="6858000"/>
          </a:xfrm>
        </p:spPr>
      </p:pic>
      <p:sp>
        <p:nvSpPr>
          <p:cNvPr id="7" name="TextBox 6">
            <a:extLst>
              <a:ext uri="{FF2B5EF4-FFF2-40B4-BE49-F238E27FC236}">
                <a16:creationId xmlns:a16="http://schemas.microsoft.com/office/drawing/2014/main" id="{717EB733-F18B-FC1D-50C5-C32E7E69D8C1}"/>
              </a:ext>
            </a:extLst>
          </p:cNvPr>
          <p:cNvSpPr txBox="1"/>
          <p:nvPr/>
        </p:nvSpPr>
        <p:spPr>
          <a:xfrm>
            <a:off x="5400674" y="6547274"/>
            <a:ext cx="6083055" cy="1077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NITV (16 October 2018) </a:t>
            </a:r>
            <a:r>
              <a:rPr lang="en-US" sz="700" dirty="0">
                <a:cs typeface="Arial"/>
                <a:hlinkClick r:id="rId4"/>
              </a:rPr>
              <a:t>Baker Boy 'Feel the power of my blackness' (3:26)</a:t>
            </a:r>
            <a:r>
              <a:rPr lang="en-US" sz="700" dirty="0">
                <a:cs typeface="Arial"/>
              </a:rPr>
              <a:t> [video], </a:t>
            </a:r>
            <a:r>
              <a:rPr lang="en-US" sz="700" i="1" dirty="0">
                <a:cs typeface="Arial"/>
              </a:rPr>
              <a:t>NITV, </a:t>
            </a:r>
            <a:r>
              <a:rPr lang="en-US" sz="700" dirty="0">
                <a:cs typeface="Arial"/>
              </a:rPr>
              <a:t>YouTube, accessed 30 June 2025</a:t>
            </a:r>
          </a:p>
        </p:txBody>
      </p:sp>
      <p:sp>
        <p:nvSpPr>
          <p:cNvPr id="4" name="Slide Number Placeholder 3">
            <a:extLst>
              <a:ext uri="{FF2B5EF4-FFF2-40B4-BE49-F238E27FC236}">
                <a16:creationId xmlns:a16="http://schemas.microsoft.com/office/drawing/2014/main" id="{532D7621-D644-5D7C-3E5B-2CFE1F3490E2}"/>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136</a:t>
            </a:fld>
            <a:endParaRPr lang="en-AU" dirty="0"/>
          </a:p>
        </p:txBody>
      </p:sp>
    </p:spTree>
    <p:extLst>
      <p:ext uri="{BB962C8B-B14F-4D97-AF65-F5344CB8AC3E}">
        <p14:creationId xmlns:p14="http://schemas.microsoft.com/office/powerpoint/2010/main" val="26167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6EC43E-BC61-0AB4-8F7E-816DD3E28A18}"/>
              </a:ext>
            </a:extLst>
          </p:cNvPr>
          <p:cNvSpPr>
            <a:spLocks noGrp="1"/>
          </p:cNvSpPr>
          <p:nvPr>
            <p:ph type="title"/>
          </p:nvPr>
        </p:nvSpPr>
        <p:spPr/>
        <p:txBody>
          <a:bodyPr/>
          <a:lstStyle/>
          <a:p>
            <a:r>
              <a:rPr lang="en-US" dirty="0"/>
              <a:t>Video - Baker Boy 'Feel the power of my blackness’</a:t>
            </a:r>
          </a:p>
        </p:txBody>
      </p:sp>
      <p:sp>
        <p:nvSpPr>
          <p:cNvPr id="4" name="Slide Number Placeholder 3">
            <a:extLst>
              <a:ext uri="{FF2B5EF4-FFF2-40B4-BE49-F238E27FC236}">
                <a16:creationId xmlns:a16="http://schemas.microsoft.com/office/drawing/2014/main" id="{8044439A-EBE0-A0E0-0C34-9E5314126D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137</a:t>
            </a:fld>
            <a:endParaRPr lang="en-AU"/>
          </a:p>
        </p:txBody>
      </p:sp>
      <p:pic>
        <p:nvPicPr>
          <p:cNvPr id="2" name="Online Media 1" descr="Baker Boy 'Feel the power of my blackness'">
            <a:hlinkClick r:id="" action="ppaction://media"/>
            <a:extLst>
              <a:ext uri="{FF2B5EF4-FFF2-40B4-BE49-F238E27FC236}">
                <a16:creationId xmlns:a16="http://schemas.microsoft.com/office/drawing/2014/main" id="{76514537-B6E5-47AD-EE60-8D6054E65D08}"/>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5379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8B91E-5D02-00D5-9889-FCEB2966475C}"/>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AU" noProof="0" dirty="0"/>
              <a:t>Activity 6.2 </a:t>
            </a:r>
            <a:r>
              <a:rPr lang="en-US" noProof="0" dirty="0"/>
              <a:t>– </a:t>
            </a:r>
            <a:r>
              <a:rPr lang="en-AU" dirty="0"/>
              <a:t>Baker Boy – identity through composing and performing (2)</a:t>
            </a:r>
            <a:endParaRPr lang="en-US" noProof="0" dirty="0"/>
          </a:p>
        </p:txBody>
      </p:sp>
      <p:sp>
        <p:nvSpPr>
          <p:cNvPr id="7" name="Rectangle: Rounded Corners 6">
            <a:extLst>
              <a:ext uri="{FF2B5EF4-FFF2-40B4-BE49-F238E27FC236}">
                <a16:creationId xmlns:a16="http://schemas.microsoft.com/office/drawing/2014/main" id="{282839A7-0717-0ADF-56A2-8BFB24FD1FD0}"/>
              </a:ext>
              <a:ext uri="{C183D7F6-B498-43B3-948B-1728B52AA6E4}">
                <adec:decorative xmlns:adec="http://schemas.microsoft.com/office/drawing/2017/decorative" val="0"/>
              </a:ext>
            </a:extLst>
          </p:cNvPr>
          <p:cNvSpPr/>
          <p:nvPr/>
        </p:nvSpPr>
        <p:spPr>
          <a:xfrm>
            <a:off x="360000" y="1938803"/>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6350" marR="0" lvl="0" algn="ctr" defTabSz="609585" rtl="0" eaLnBrk="1" fontAlgn="auto" latinLnBrk="0" hangingPunct="1">
              <a:lnSpc>
                <a:spcPct val="150000"/>
              </a:lnSpc>
              <a:spcBef>
                <a:spcPts val="0"/>
              </a:spcBef>
              <a:spcAft>
                <a:spcPts val="0"/>
              </a:spcAft>
              <a:buClrTx/>
              <a:buSzTx/>
              <a:buFontTx/>
              <a:buNone/>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 is Baker Boy?</a:t>
            </a:r>
          </a:p>
          <a:p>
            <a:pPr marL="6350" marR="0" lvl="0" algn="ctr" defTabSz="609585" rtl="0" eaLnBrk="1" fontAlgn="auto" latinLnBrk="0" hangingPunct="1">
              <a:lnSpc>
                <a:spcPct val="150000"/>
              </a:lnSpc>
              <a:spcBef>
                <a:spcPts val="0"/>
              </a:spcBef>
              <a:spcAft>
                <a:spcPts val="0"/>
              </a:spcAft>
              <a:buClrTx/>
              <a:buSzTx/>
              <a:buFontTx/>
              <a:buNone/>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Where is he from?</a:t>
            </a:r>
          </a:p>
        </p:txBody>
      </p:sp>
      <p:sp>
        <p:nvSpPr>
          <p:cNvPr id="6" name="Rectangle: Rounded Corners 5">
            <a:extLst>
              <a:ext uri="{FF2B5EF4-FFF2-40B4-BE49-F238E27FC236}">
                <a16:creationId xmlns:a16="http://schemas.microsoft.com/office/drawing/2014/main" id="{2751DD16-2D2A-263E-16F9-75FED5A911D0}"/>
              </a:ext>
              <a:ext uri="{C183D7F6-B498-43B3-948B-1728B52AA6E4}">
                <adec:decorative xmlns:adec="http://schemas.microsoft.com/office/drawing/2017/decorative" val="0"/>
              </a:ext>
            </a:extLst>
          </p:cNvPr>
          <p:cNvSpPr/>
          <p:nvPr/>
        </p:nvSpPr>
        <p:spPr>
          <a:xfrm>
            <a:off x="6451888" y="1938803"/>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FFFFFF"/>
                </a:solidFill>
                <a:effectLst/>
                <a:uLnTx/>
                <a:uFillTx/>
                <a:latin typeface="Arial"/>
                <a:ea typeface="+mn-ea"/>
                <a:cs typeface="Arial"/>
              </a:rPr>
              <a:t>How does Baker Boy include Culture in his music?</a:t>
            </a:r>
          </a:p>
        </p:txBody>
      </p:sp>
      <p:sp>
        <p:nvSpPr>
          <p:cNvPr id="5" name="Rectangle: Rounded Corners 4">
            <a:extLst>
              <a:ext uri="{FF2B5EF4-FFF2-40B4-BE49-F238E27FC236}">
                <a16:creationId xmlns:a16="http://schemas.microsoft.com/office/drawing/2014/main" id="{41E89CA2-15A4-133E-73AB-B22096F9C92C}"/>
              </a:ext>
              <a:ext uri="{C183D7F6-B498-43B3-948B-1728B52AA6E4}">
                <adec:decorative xmlns:adec="http://schemas.microsoft.com/office/drawing/2017/decorative" val="0"/>
              </a:ext>
            </a:extLst>
          </p:cNvPr>
          <p:cNvSpPr/>
          <p:nvPr/>
        </p:nvSpPr>
        <p:spPr>
          <a:xfrm>
            <a:off x="408972" y="4294825"/>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influences Baker Boy?</a:t>
            </a:r>
          </a:p>
        </p:txBody>
      </p:sp>
      <p:sp>
        <p:nvSpPr>
          <p:cNvPr id="4" name="Rectangle: Rounded Corners 3">
            <a:extLst>
              <a:ext uri="{FF2B5EF4-FFF2-40B4-BE49-F238E27FC236}">
                <a16:creationId xmlns:a16="http://schemas.microsoft.com/office/drawing/2014/main" id="{1D2D74B2-5BB0-BBD5-197E-03FF7F9CED55}"/>
              </a:ext>
              <a:ext uri="{C183D7F6-B498-43B3-948B-1728B52AA6E4}">
                <adec:decorative xmlns:adec="http://schemas.microsoft.com/office/drawing/2017/decorative" val="0"/>
              </a:ext>
            </a:extLst>
          </p:cNvPr>
          <p:cNvSpPr/>
          <p:nvPr/>
        </p:nvSpPr>
        <p:spPr>
          <a:xfrm>
            <a:off x="6463888" y="4318160"/>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is the effect of Baker Boy’s music on the listener?</a:t>
            </a:r>
          </a:p>
        </p:txBody>
      </p:sp>
      <p:sp>
        <p:nvSpPr>
          <p:cNvPr id="2" name="Slide Number Placeholder 1">
            <a:extLst>
              <a:ext uri="{FF2B5EF4-FFF2-40B4-BE49-F238E27FC236}">
                <a16:creationId xmlns:a16="http://schemas.microsoft.com/office/drawing/2014/main" id="{EB285FB1-B98C-01EB-68D5-536A7FFA1FF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138</a:t>
            </a:fld>
            <a:endParaRPr lang="en-AU"/>
          </a:p>
        </p:txBody>
      </p:sp>
    </p:spTree>
    <p:extLst>
      <p:ext uri="{BB962C8B-B14F-4D97-AF65-F5344CB8AC3E}">
        <p14:creationId xmlns:p14="http://schemas.microsoft.com/office/powerpoint/2010/main" val="36502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B2BD573-F829-A025-39BB-5D0FD1D7A0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DBBEAA-E6E7-4ADE-D965-2943549EBB92}"/>
              </a:ext>
            </a:extLst>
          </p:cNvPr>
          <p:cNvSpPr>
            <a:spLocks noGrp="1"/>
          </p:cNvSpPr>
          <p:nvPr>
            <p:ph type="title"/>
          </p:nvPr>
        </p:nvSpPr>
        <p:spPr>
          <a:xfrm>
            <a:off x="360000" y="360000"/>
            <a:ext cx="11484000" cy="545601"/>
          </a:xfrm>
        </p:spPr>
        <p:txBody>
          <a:bodyPr/>
          <a:lstStyle/>
          <a:p>
            <a:r>
              <a:rPr lang="en-AU" dirty="0"/>
              <a:t>Activity 6.2 – Baker Boy – identity through composing and performing (3)</a:t>
            </a:r>
          </a:p>
        </p:txBody>
      </p:sp>
      <p:grpSp>
        <p:nvGrpSpPr>
          <p:cNvPr id="19" name="Group 18">
            <a:extLst>
              <a:ext uri="{FF2B5EF4-FFF2-40B4-BE49-F238E27FC236}">
                <a16:creationId xmlns:a16="http://schemas.microsoft.com/office/drawing/2014/main" id="{BB8CB743-2030-0FD9-94F7-00EE313BB075}"/>
              </a:ext>
              <a:ext uri="{C183D7F6-B498-43B3-948B-1728B52AA6E4}">
                <adec:decorative xmlns:adec="http://schemas.microsoft.com/office/drawing/2017/decorative" val="1"/>
              </a:ext>
            </a:extLst>
          </p:cNvPr>
          <p:cNvGrpSpPr/>
          <p:nvPr/>
        </p:nvGrpSpPr>
        <p:grpSpPr>
          <a:xfrm>
            <a:off x="348618" y="2493875"/>
            <a:ext cx="11489369" cy="4153300"/>
            <a:chOff x="484835" y="2615722"/>
            <a:chExt cx="11489369" cy="4153300"/>
          </a:xfrm>
        </p:grpSpPr>
        <p:sp>
          <p:nvSpPr>
            <p:cNvPr id="14" name="Text Box 2">
              <a:extLst>
                <a:ext uri="{FF2B5EF4-FFF2-40B4-BE49-F238E27FC236}">
                  <a16:creationId xmlns:a16="http://schemas.microsoft.com/office/drawing/2014/main" id="{1C29C5C8-D52B-2A34-DCCA-1232A2B5EF4B}"/>
                </a:ext>
                <a:ext uri="{C183D7F6-B498-43B3-948B-1728B52AA6E4}">
                  <adec:decorative xmlns:adec="http://schemas.microsoft.com/office/drawing/2017/decorative" val="1"/>
                </a:ext>
              </a:extLst>
            </p:cNvPr>
            <p:cNvSpPr txBox="1">
              <a:spLocks noChangeArrowheads="1"/>
            </p:cNvSpPr>
            <p:nvPr/>
          </p:nvSpPr>
          <p:spPr bwMode="auto">
            <a:xfrm>
              <a:off x="484835" y="2657019"/>
              <a:ext cx="5091223" cy="1996461"/>
            </a:xfrm>
            <a:prstGeom prst="roundRect">
              <a:avLst>
                <a:gd name="adj" fmla="val 3811"/>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sp>
          <p:nvSpPr>
            <p:cNvPr id="15" name="Text Box 2">
              <a:extLst>
                <a:ext uri="{FF2B5EF4-FFF2-40B4-BE49-F238E27FC236}">
                  <a16:creationId xmlns:a16="http://schemas.microsoft.com/office/drawing/2014/main" id="{51F49A8B-A285-2099-6C15-62D71A5E82BE}"/>
                </a:ext>
                <a:ext uri="{C183D7F6-B498-43B3-948B-1728B52AA6E4}">
                  <adec:decorative xmlns:adec="http://schemas.microsoft.com/office/drawing/2017/decorative" val="1"/>
                </a:ext>
              </a:extLst>
            </p:cNvPr>
            <p:cNvSpPr txBox="1">
              <a:spLocks noChangeArrowheads="1"/>
            </p:cNvSpPr>
            <p:nvPr/>
          </p:nvSpPr>
          <p:spPr bwMode="auto">
            <a:xfrm>
              <a:off x="495624" y="4772561"/>
              <a:ext cx="5102013" cy="1996461"/>
            </a:xfrm>
            <a:prstGeom prst="roundRect">
              <a:avLst>
                <a:gd name="adj" fmla="val 3270"/>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sp>
          <p:nvSpPr>
            <p:cNvPr id="16" name="Text Box 2">
              <a:extLst>
                <a:ext uri="{FF2B5EF4-FFF2-40B4-BE49-F238E27FC236}">
                  <a16:creationId xmlns:a16="http://schemas.microsoft.com/office/drawing/2014/main" id="{70D55435-ABB0-DBDB-B773-40DA0283E6BE}"/>
                </a:ext>
                <a:ext uri="{C183D7F6-B498-43B3-948B-1728B52AA6E4}">
                  <adec:decorative xmlns:adec="http://schemas.microsoft.com/office/drawing/2017/decorative" val="1"/>
                </a:ext>
              </a:extLst>
            </p:cNvPr>
            <p:cNvSpPr txBox="1">
              <a:spLocks noChangeArrowheads="1"/>
            </p:cNvSpPr>
            <p:nvPr/>
          </p:nvSpPr>
          <p:spPr bwMode="auto">
            <a:xfrm>
              <a:off x="6866136" y="2615722"/>
              <a:ext cx="5108068" cy="2037758"/>
            </a:xfrm>
            <a:prstGeom prst="roundRect">
              <a:avLst>
                <a:gd name="adj" fmla="val 3268"/>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sp>
          <p:nvSpPr>
            <p:cNvPr id="18" name="Text Box 2">
              <a:extLst>
                <a:ext uri="{FF2B5EF4-FFF2-40B4-BE49-F238E27FC236}">
                  <a16:creationId xmlns:a16="http://schemas.microsoft.com/office/drawing/2014/main" id="{3B26B827-1914-85BA-EC0E-D592F94270D5}"/>
                </a:ext>
                <a:ext uri="{C183D7F6-B498-43B3-948B-1728B52AA6E4}">
                  <adec:decorative xmlns:adec="http://schemas.microsoft.com/office/drawing/2017/decorative" val="1"/>
                </a:ext>
              </a:extLst>
            </p:cNvPr>
            <p:cNvSpPr txBox="1">
              <a:spLocks noChangeArrowheads="1"/>
            </p:cNvSpPr>
            <p:nvPr/>
          </p:nvSpPr>
          <p:spPr bwMode="auto">
            <a:xfrm>
              <a:off x="6888374" y="4772561"/>
              <a:ext cx="5080436" cy="1974884"/>
            </a:xfrm>
            <a:prstGeom prst="roundRect">
              <a:avLst>
                <a:gd name="adj" fmla="val 8504"/>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grpSp>
      <p:sp>
        <p:nvSpPr>
          <p:cNvPr id="3" name="Slide Number Placeholder 2">
            <a:extLst>
              <a:ext uri="{FF2B5EF4-FFF2-40B4-BE49-F238E27FC236}">
                <a16:creationId xmlns:a16="http://schemas.microsoft.com/office/drawing/2014/main" id="{A9276EE4-611F-EF0C-0A0D-7FBF63088066}"/>
              </a:ext>
              <a:ext uri="{C183D7F6-B498-43B3-948B-1728B52AA6E4}">
                <adec:decorative xmlns:adec="http://schemas.microsoft.com/office/drawing/2017/decorative" val="1"/>
              </a:ext>
            </a:extLst>
          </p:cNvPr>
          <p:cNvSpPr>
            <a:spLocks noGrp="1"/>
          </p:cNvSpPr>
          <p:nvPr>
            <p:ph type="sldNum" sz="quarter" idx="12"/>
          </p:nvPr>
        </p:nvSpPr>
        <p:spPr>
          <a:xfrm>
            <a:off x="11316505" y="6595045"/>
            <a:ext cx="720000" cy="180000"/>
          </a:xfrm>
        </p:spPr>
        <p:txBody>
          <a:bodyPr/>
          <a:lstStyle/>
          <a:p>
            <a:fld id="{10A01DC5-1685-4615-8240-15192985C6A2}" type="slidenum">
              <a:rPr lang="en-AU" smtClean="0"/>
              <a:pPr/>
              <a:t>139</a:t>
            </a:fld>
            <a:endParaRPr lang="en-AU" dirty="0"/>
          </a:p>
        </p:txBody>
      </p:sp>
      <p:sp>
        <p:nvSpPr>
          <p:cNvPr id="6" name="Text Placeholder 5">
            <a:extLst>
              <a:ext uri="{FF2B5EF4-FFF2-40B4-BE49-F238E27FC236}">
                <a16:creationId xmlns:a16="http://schemas.microsoft.com/office/drawing/2014/main" id="{3005DB38-CA18-9DDA-6D70-CDCFB546237B}"/>
              </a:ext>
            </a:extLst>
          </p:cNvPr>
          <p:cNvSpPr>
            <a:spLocks noGrp="1"/>
          </p:cNvSpPr>
          <p:nvPr>
            <p:ph type="body" sz="quarter" idx="18"/>
          </p:nvPr>
        </p:nvSpPr>
        <p:spPr>
          <a:xfrm>
            <a:off x="360363" y="1450466"/>
            <a:ext cx="11750772" cy="309562"/>
          </a:xfrm>
        </p:spPr>
        <p:txBody>
          <a:bodyPr/>
          <a:lstStyle/>
          <a:p>
            <a:r>
              <a:rPr lang="en-US" dirty="0"/>
              <a:t>Rap is a musical genre and a vocal style where the artist rhythmically speaks, or chants rhymed lyrics.  </a:t>
            </a:r>
          </a:p>
        </p:txBody>
      </p:sp>
      <p:sp>
        <p:nvSpPr>
          <p:cNvPr id="17" name="TextBox 16">
            <a:extLst>
              <a:ext uri="{FF2B5EF4-FFF2-40B4-BE49-F238E27FC236}">
                <a16:creationId xmlns:a16="http://schemas.microsoft.com/office/drawing/2014/main" id="{3CE14842-D3A8-C179-BAB9-4356D2BB3550}"/>
              </a:ext>
            </a:extLst>
          </p:cNvPr>
          <p:cNvSpPr txBox="1"/>
          <p:nvPr/>
        </p:nvSpPr>
        <p:spPr>
          <a:xfrm>
            <a:off x="354013" y="1866352"/>
            <a:ext cx="11483974" cy="541224"/>
          </a:xfrm>
          <a:prstGeom prst="roundRect">
            <a:avLst>
              <a:gd name="adj" fmla="val 6359"/>
            </a:avLst>
          </a:prstGeom>
          <a:solidFill>
            <a:schemeClr val="accent6">
              <a:lumMod val="90000"/>
            </a:schemeClr>
          </a:solidFill>
          <a:ln w="38100">
            <a:noFill/>
          </a:ln>
        </p:spPr>
        <p:txBody>
          <a:bodyPr wrap="square" bIns="108000" anchor="ctr">
            <a:noAutofit/>
          </a:bodyPr>
          <a:lstStyle/>
          <a:p>
            <a:pPr algn="ctr">
              <a:spcAft>
                <a:spcPts val="1200"/>
              </a:spcAft>
            </a:pPr>
            <a:r>
              <a:rPr lang="en-AU" sz="2800" b="1" dirty="0">
                <a:solidFill>
                  <a:schemeClr val="accent1"/>
                </a:solidFill>
                <a:latin typeface="+mj-lt"/>
              </a:rPr>
              <a:t>Verse </a:t>
            </a:r>
            <a:r>
              <a:rPr lang="en-AU" sz="2800" b="1" i="0" dirty="0">
                <a:solidFill>
                  <a:schemeClr val="accent1"/>
                </a:solidFill>
                <a:effectLst/>
                <a:latin typeface="+mj-lt"/>
              </a:rPr>
              <a:t>– </a:t>
            </a:r>
            <a:r>
              <a:rPr lang="en-AU" sz="2800" b="1" dirty="0">
                <a:solidFill>
                  <a:schemeClr val="accent1"/>
                </a:solidFill>
                <a:latin typeface="+mj-lt"/>
              </a:rPr>
              <a:t>class rap</a:t>
            </a:r>
          </a:p>
        </p:txBody>
      </p:sp>
      <p:grpSp>
        <p:nvGrpSpPr>
          <p:cNvPr id="11" name="Group 10" descr="Digram showing suggested lyrics in the centre with arrows pointing to each of the four verses">
            <a:extLst>
              <a:ext uri="{FF2B5EF4-FFF2-40B4-BE49-F238E27FC236}">
                <a16:creationId xmlns:a16="http://schemas.microsoft.com/office/drawing/2014/main" id="{3AA71FC9-F57B-5616-5FAA-1577FB0E6CAA}"/>
              </a:ext>
            </a:extLst>
          </p:cNvPr>
          <p:cNvGrpSpPr/>
          <p:nvPr/>
        </p:nvGrpSpPr>
        <p:grpSpPr>
          <a:xfrm>
            <a:off x="5084917" y="2574757"/>
            <a:ext cx="2088655" cy="3923245"/>
            <a:chOff x="5084917" y="2574757"/>
            <a:chExt cx="2088655" cy="3923245"/>
          </a:xfrm>
        </p:grpSpPr>
        <p:sp>
          <p:nvSpPr>
            <p:cNvPr id="13" name="Arrow: Bent-Up 12">
              <a:extLst>
                <a:ext uri="{FF2B5EF4-FFF2-40B4-BE49-F238E27FC236}">
                  <a16:creationId xmlns:a16="http://schemas.microsoft.com/office/drawing/2014/main" id="{F32830DC-FA5D-01F5-4683-4649EAA4E9FB}"/>
                </a:ext>
                <a:ext uri="{C183D7F6-B498-43B3-948B-1728B52AA6E4}">
                  <adec:decorative xmlns:adec="http://schemas.microsoft.com/office/drawing/2017/decorative" val="1"/>
                </a:ext>
              </a:extLst>
            </p:cNvPr>
            <p:cNvSpPr/>
            <p:nvPr/>
          </p:nvSpPr>
          <p:spPr>
            <a:xfrm rot="16200000">
              <a:off x="4701133" y="2959714"/>
              <a:ext cx="1578508" cy="810940"/>
            </a:xfrm>
            <a:prstGeom prst="bentUpArrow">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Bent-Up 20">
              <a:extLst>
                <a:ext uri="{FF2B5EF4-FFF2-40B4-BE49-F238E27FC236}">
                  <a16:creationId xmlns:a16="http://schemas.microsoft.com/office/drawing/2014/main" id="{1B359B64-3B1A-9F53-A92F-D62F829E3303}"/>
                </a:ext>
                <a:ext uri="{C183D7F6-B498-43B3-948B-1728B52AA6E4}">
                  <adec:decorative xmlns:adec="http://schemas.microsoft.com/office/drawing/2017/decorative" val="1"/>
                </a:ext>
              </a:extLst>
            </p:cNvPr>
            <p:cNvSpPr/>
            <p:nvPr/>
          </p:nvSpPr>
          <p:spPr>
            <a:xfrm rot="16200000" flipV="1">
              <a:off x="5955005" y="2959835"/>
              <a:ext cx="1581097" cy="810942"/>
            </a:xfrm>
            <a:prstGeom prst="bentUpArrow">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Bent-Up 21">
              <a:extLst>
                <a:ext uri="{FF2B5EF4-FFF2-40B4-BE49-F238E27FC236}">
                  <a16:creationId xmlns:a16="http://schemas.microsoft.com/office/drawing/2014/main" id="{5991F657-4A77-C59E-8611-FFF9D781B6DF}"/>
                </a:ext>
                <a:ext uri="{C183D7F6-B498-43B3-948B-1728B52AA6E4}">
                  <adec:decorative xmlns:adec="http://schemas.microsoft.com/office/drawing/2017/decorative" val="1"/>
                </a:ext>
              </a:extLst>
            </p:cNvPr>
            <p:cNvSpPr/>
            <p:nvPr/>
          </p:nvSpPr>
          <p:spPr>
            <a:xfrm rot="5400000">
              <a:off x="5970739" y="5295168"/>
              <a:ext cx="1581096" cy="824571"/>
            </a:xfrm>
            <a:prstGeom prst="bentUpArrow">
              <a:avLst>
                <a:gd name="adj1" fmla="val 25000"/>
                <a:gd name="adj2" fmla="val 24349"/>
                <a:gd name="adj3" fmla="val 25000"/>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Bent-Up 22">
              <a:extLst>
                <a:ext uri="{FF2B5EF4-FFF2-40B4-BE49-F238E27FC236}">
                  <a16:creationId xmlns:a16="http://schemas.microsoft.com/office/drawing/2014/main" id="{5B89C645-01D6-A42C-0882-1EF15E97D2EF}"/>
                </a:ext>
                <a:ext uri="{C183D7F6-B498-43B3-948B-1728B52AA6E4}">
                  <adec:decorative xmlns:adec="http://schemas.microsoft.com/office/drawing/2017/decorative" val="1"/>
                </a:ext>
              </a:extLst>
            </p:cNvPr>
            <p:cNvSpPr/>
            <p:nvPr/>
          </p:nvSpPr>
          <p:spPr>
            <a:xfrm rot="5400000" flipV="1">
              <a:off x="4712835" y="5288991"/>
              <a:ext cx="1581093" cy="836927"/>
            </a:xfrm>
            <a:prstGeom prst="bentUpArrow">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Digram showing suggested lyrics in the centre with arrows pointing to each of the four verses">
              <a:extLst>
                <a:ext uri="{FF2B5EF4-FFF2-40B4-BE49-F238E27FC236}">
                  <a16:creationId xmlns:a16="http://schemas.microsoft.com/office/drawing/2014/main" id="{48CE92DD-3C40-ACD3-77BA-0C83A9EF87FD}"/>
                </a:ext>
              </a:extLst>
            </p:cNvPr>
            <p:cNvSpPr txBox="1"/>
            <p:nvPr/>
          </p:nvSpPr>
          <p:spPr>
            <a:xfrm>
              <a:off x="5109017" y="4141180"/>
              <a:ext cx="2042008" cy="858691"/>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r>
                <a:rPr lang="en-US" sz="2000" b="1" dirty="0">
                  <a:solidFill>
                    <a:schemeClr val="bg1"/>
                  </a:solidFill>
                  <a:cs typeface="Arial"/>
                </a:rPr>
                <a:t>suggested </a:t>
              </a:r>
            </a:p>
            <a:p>
              <a:pPr algn="ctr"/>
              <a:r>
                <a:rPr lang="en-US" sz="2000" b="1" dirty="0">
                  <a:solidFill>
                    <a:schemeClr val="bg1"/>
                  </a:solidFill>
                  <a:cs typeface="Arial"/>
                </a:rPr>
                <a:t>lyrics</a:t>
              </a:r>
            </a:p>
          </p:txBody>
        </p:sp>
      </p:grpSp>
      <p:sp>
        <p:nvSpPr>
          <p:cNvPr id="5" name="Text Box 2" descr="Verse 1">
            <a:extLst>
              <a:ext uri="{FF2B5EF4-FFF2-40B4-BE49-F238E27FC236}">
                <a16:creationId xmlns:a16="http://schemas.microsoft.com/office/drawing/2014/main" id="{7133E3AA-F386-1579-1ED7-1B6587DC98A3}"/>
              </a:ext>
            </a:extLst>
          </p:cNvPr>
          <p:cNvSpPr txBox="1">
            <a:spLocks noChangeArrowheads="1"/>
          </p:cNvSpPr>
          <p:nvPr/>
        </p:nvSpPr>
        <p:spPr bwMode="auto">
          <a:xfrm>
            <a:off x="332435" y="2531551"/>
            <a:ext cx="5091223" cy="1996461"/>
          </a:xfrm>
          <a:prstGeom prst="roundRect">
            <a:avLst>
              <a:gd name="adj" fmla="val 3811"/>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1) </a:t>
            </a:r>
            <a:br>
              <a:rPr lang="en-AU" sz="1600" dirty="0">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a reflection of the struggle and the fight,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mix of history, vision, and light.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Got my roots in the past, but my dreams in the sky,</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a journey, a story, watch me rise, watch me fly.</a:t>
            </a:r>
          </a:p>
        </p:txBody>
      </p:sp>
      <p:sp>
        <p:nvSpPr>
          <p:cNvPr id="7" name="Text Box 2" descr="Verse 2">
            <a:extLst>
              <a:ext uri="{FF2B5EF4-FFF2-40B4-BE49-F238E27FC236}">
                <a16:creationId xmlns:a16="http://schemas.microsoft.com/office/drawing/2014/main" id="{5AAEDB08-859D-98BA-C3EA-369E8B6EA0FA}"/>
              </a:ext>
            </a:extLst>
          </p:cNvPr>
          <p:cNvSpPr txBox="1">
            <a:spLocks noChangeArrowheads="1"/>
          </p:cNvSpPr>
          <p:nvPr/>
        </p:nvSpPr>
        <p:spPr bwMode="auto">
          <a:xfrm>
            <a:off x="343224" y="4647093"/>
            <a:ext cx="5102013" cy="1996461"/>
          </a:xfrm>
          <a:prstGeom prst="roundRect">
            <a:avLst>
              <a:gd name="adj" fmla="val 3270"/>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2)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whispers of my ancestors,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the voices in my mind,</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Every step I take, I’m leaving traces behind.</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canvas full of memories, yet fun in my sight,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rewriting the story, defining my light.</a:t>
            </a:r>
          </a:p>
        </p:txBody>
      </p:sp>
      <p:sp>
        <p:nvSpPr>
          <p:cNvPr id="9" name="Text Box 2" descr="Verse 3">
            <a:extLst>
              <a:ext uri="{FF2B5EF4-FFF2-40B4-BE49-F238E27FC236}">
                <a16:creationId xmlns:a16="http://schemas.microsoft.com/office/drawing/2014/main" id="{1C430714-2903-B12E-884A-E6390C7BC21A}"/>
              </a:ext>
            </a:extLst>
          </p:cNvPr>
          <p:cNvSpPr txBox="1">
            <a:spLocks noChangeArrowheads="1"/>
          </p:cNvSpPr>
          <p:nvPr/>
        </p:nvSpPr>
        <p:spPr bwMode="auto">
          <a:xfrm>
            <a:off x="6735975" y="2490254"/>
            <a:ext cx="5080435" cy="2037758"/>
          </a:xfrm>
          <a:prstGeom prst="roundRect">
            <a:avLst>
              <a:gd name="adj" fmla="val 3268"/>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3)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made of all the pieces they said wouldn’t fit,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Every scar, every story, every ounce of grit.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heartbeat of a dream that never fades,</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mix of the past and the moves I’ve made.</a:t>
            </a:r>
          </a:p>
        </p:txBody>
      </p:sp>
      <p:sp>
        <p:nvSpPr>
          <p:cNvPr id="10" name="Text Box 2" descr="Verse 4">
            <a:extLst>
              <a:ext uri="{FF2B5EF4-FFF2-40B4-BE49-F238E27FC236}">
                <a16:creationId xmlns:a16="http://schemas.microsoft.com/office/drawing/2014/main" id="{CFF59060-DA33-E8E5-A9BE-5AC442A0DEE5}"/>
              </a:ext>
            </a:extLst>
          </p:cNvPr>
          <p:cNvSpPr txBox="1">
            <a:spLocks noChangeArrowheads="1"/>
          </p:cNvSpPr>
          <p:nvPr/>
        </p:nvSpPr>
        <p:spPr bwMode="auto">
          <a:xfrm>
            <a:off x="6735974" y="4647093"/>
            <a:ext cx="5080436" cy="1974884"/>
          </a:xfrm>
          <a:prstGeom prst="roundRect">
            <a:avLst>
              <a:gd name="adj" fmla="val 8504"/>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4)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sum of every choice I ever made,</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The quiet and the loud, the night and the day.</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lessons, the growth, the battles I fight,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vision unfolding, I’m owning my light.</a:t>
            </a:r>
          </a:p>
        </p:txBody>
      </p:sp>
    </p:spTree>
    <p:extLst>
      <p:ext uri="{BB962C8B-B14F-4D97-AF65-F5344CB8AC3E}">
        <p14:creationId xmlns:p14="http://schemas.microsoft.com/office/powerpoint/2010/main" val="268730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3574BFB8-B862-A658-5E6C-E620901D31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568E94-4C56-8B06-8640-18ABBDF6001D}"/>
              </a:ext>
            </a:extLst>
          </p:cNvPr>
          <p:cNvSpPr>
            <a:spLocks noGrp="1"/>
          </p:cNvSpPr>
          <p:nvPr>
            <p:ph type="title"/>
          </p:nvPr>
        </p:nvSpPr>
        <p:spPr/>
        <p:txBody>
          <a:bodyPr/>
          <a:lstStyle/>
          <a:p>
            <a:r>
              <a:rPr lang="en-AU" dirty="0">
                <a:solidFill>
                  <a:srgbClr val="002664"/>
                </a:solidFill>
                <a:latin typeface="Arial"/>
                <a:cs typeface="Arial"/>
              </a:rPr>
              <a:t>Activity 1.1 – 'Scar' – Missy Higgins – listening (3)</a:t>
            </a:r>
            <a:endParaRPr lang="en-US" dirty="0"/>
          </a:p>
        </p:txBody>
      </p:sp>
      <p:sp>
        <p:nvSpPr>
          <p:cNvPr id="3" name="Text Placeholder 2">
            <a:extLst>
              <a:ext uri="{FF2B5EF4-FFF2-40B4-BE49-F238E27FC236}">
                <a16:creationId xmlns:a16="http://schemas.microsoft.com/office/drawing/2014/main" id="{1292C11B-B137-7212-F095-7F85EE9C8E3C}"/>
              </a:ext>
            </a:extLst>
          </p:cNvPr>
          <p:cNvSpPr>
            <a:spLocks noGrp="1"/>
          </p:cNvSpPr>
          <p:nvPr>
            <p:ph type="body" sz="quarter" idx="17"/>
          </p:nvPr>
        </p:nvSpPr>
        <p:spPr>
          <a:xfrm>
            <a:off x="5400674" y="1800000"/>
            <a:ext cx="6443325" cy="4536000"/>
          </a:xfrm>
        </p:spPr>
        <p:txBody>
          <a:bodyPr/>
          <a:lstStyle/>
          <a:p>
            <a:pPr marL="6350" indent="-6350"/>
            <a:r>
              <a:rPr lang="en-US" b="1" dirty="0">
                <a:solidFill>
                  <a:srgbClr val="000000"/>
                </a:solidFill>
                <a:latin typeface="Arial"/>
                <a:cs typeface="Arial"/>
              </a:rPr>
              <a:t>The bass line of this piece uses a 2-bar bass </a:t>
            </a:r>
            <a:r>
              <a:rPr lang="en-US" b="1" i="1" dirty="0">
                <a:solidFill>
                  <a:srgbClr val="000000"/>
                </a:solidFill>
                <a:latin typeface="Arial"/>
                <a:cs typeface="Arial"/>
              </a:rPr>
              <a:t>ostinato</a:t>
            </a:r>
            <a:endParaRPr lang="en-US" b="1" dirty="0">
              <a:solidFill>
                <a:srgbClr val="000000"/>
              </a:solidFill>
            </a:endParaRPr>
          </a:p>
          <a:p>
            <a:pPr marL="463550" indent="-457200">
              <a:buFont typeface="+mj-lt"/>
              <a:buAutoNum type="arabicPeriod" startAt="5"/>
            </a:pPr>
            <a:r>
              <a:rPr lang="en-US" dirty="0">
                <a:solidFill>
                  <a:srgbClr val="000000"/>
                </a:solidFill>
                <a:latin typeface="+mn-lt"/>
                <a:cs typeface="Arial"/>
              </a:rPr>
              <a:t>Define </a:t>
            </a:r>
            <a:r>
              <a:rPr lang="en-US" i="1" dirty="0">
                <a:solidFill>
                  <a:srgbClr val="000000"/>
                </a:solidFill>
                <a:latin typeface="+mn-lt"/>
                <a:cs typeface="Arial"/>
              </a:rPr>
              <a:t>ostinato</a:t>
            </a:r>
            <a:r>
              <a:rPr lang="en-US" dirty="0">
                <a:solidFill>
                  <a:srgbClr val="000000"/>
                </a:solidFill>
                <a:latin typeface="+mn-lt"/>
                <a:cs typeface="Arial"/>
              </a:rPr>
              <a:t>. </a:t>
            </a:r>
            <a:r>
              <a:rPr lang="en-US" dirty="0">
                <a:solidFill>
                  <a:srgbClr val="000000"/>
                </a:solidFill>
                <a:latin typeface="+mn-lt"/>
              </a:rPr>
              <a:t> </a:t>
            </a:r>
            <a:endParaRPr lang="en-US" dirty="0">
              <a:solidFill>
                <a:srgbClr val="000000"/>
              </a:solidFill>
              <a:latin typeface="+mn-lt"/>
              <a:cs typeface="Arial"/>
            </a:endParaRPr>
          </a:p>
          <a:p>
            <a:pPr marL="463550" indent="-457200">
              <a:buFont typeface="+mj-lt"/>
              <a:buAutoNum type="arabicPeriod" startAt="5"/>
            </a:pPr>
            <a:r>
              <a:rPr lang="en-US" dirty="0">
                <a:solidFill>
                  <a:srgbClr val="000000"/>
                </a:solidFill>
                <a:latin typeface="+mn-lt"/>
                <a:cs typeface="Arial"/>
              </a:rPr>
              <a:t>What effect does the bass </a:t>
            </a:r>
            <a:r>
              <a:rPr lang="en-US" i="1" dirty="0">
                <a:solidFill>
                  <a:srgbClr val="000000"/>
                </a:solidFill>
                <a:latin typeface="+mn-lt"/>
                <a:cs typeface="Arial"/>
              </a:rPr>
              <a:t>ostinato</a:t>
            </a:r>
            <a:r>
              <a:rPr lang="en-US" dirty="0">
                <a:solidFill>
                  <a:srgbClr val="000000"/>
                </a:solidFill>
                <a:latin typeface="+mn-lt"/>
                <a:cs typeface="Arial"/>
              </a:rPr>
              <a:t> have on:</a:t>
            </a:r>
          </a:p>
          <a:p>
            <a:pPr marL="712788" indent="-223838">
              <a:buAutoNum type="alphaLcParenR"/>
            </a:pPr>
            <a:r>
              <a:rPr lang="en-US" dirty="0">
                <a:solidFill>
                  <a:srgbClr val="000000"/>
                </a:solidFill>
                <a:latin typeface="+mn-lt"/>
                <a:cs typeface="Arial"/>
              </a:rPr>
              <a:t> the beat </a:t>
            </a:r>
            <a:endParaRPr lang="en-US" dirty="0">
              <a:solidFill>
                <a:srgbClr val="000000"/>
              </a:solidFill>
              <a:latin typeface="+mn-lt"/>
            </a:endParaRPr>
          </a:p>
          <a:p>
            <a:pPr marL="712788" indent="-223838">
              <a:buAutoNum type="alphaLcParenR"/>
            </a:pPr>
            <a:r>
              <a:rPr lang="en-US" dirty="0">
                <a:solidFill>
                  <a:srgbClr val="000000"/>
                </a:solidFill>
                <a:latin typeface="+mn-lt"/>
                <a:cs typeface="Arial"/>
              </a:rPr>
              <a:t> the harmony</a:t>
            </a:r>
            <a:endParaRPr lang="en-US" dirty="0">
              <a:solidFill>
                <a:srgbClr val="000000"/>
              </a:solidFill>
              <a:latin typeface="+mn-lt"/>
            </a:endParaRPr>
          </a:p>
          <a:p>
            <a:pPr marL="6350" indent="-6350"/>
            <a:endParaRPr lang="en-US" dirty="0"/>
          </a:p>
        </p:txBody>
      </p:sp>
      <p:pic>
        <p:nvPicPr>
          <p:cNvPr id="7" name="Picture 6" descr="A group of people climbing a mountain&#10;&#10;">
            <a:extLst>
              <a:ext uri="{FF2B5EF4-FFF2-40B4-BE49-F238E27FC236}">
                <a16:creationId xmlns:a16="http://schemas.microsoft.com/office/drawing/2014/main" id="{2958F889-ADE3-1FA3-B3E5-E611941E967B}"/>
              </a:ext>
            </a:extLst>
          </p:cNvPr>
          <p:cNvPicPr>
            <a:picLocks noChangeAspect="1"/>
          </p:cNvPicPr>
          <p:nvPr/>
        </p:nvPicPr>
        <p:blipFill>
          <a:blip r:embed="rId2">
            <a:extLst>
              <a:ext uri="{28A0092B-C50C-407E-A947-70E740481C1C}">
                <a14:useLocalDpi xmlns:a14="http://schemas.microsoft.com/office/drawing/2010/main" val="0"/>
              </a:ext>
            </a:extLst>
          </a:blip>
          <a:srcRect l="1580" t="1073" r="1878" b="1223"/>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EBF0ED42-2272-1ABE-3EBC-31933D54F00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24577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57B5E9F-01A6-E1B8-285A-88BD7E7CD5DD}"/>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B6C79A3-7610-F49E-9785-FB7FA5729B07}"/>
              </a:ext>
            </a:extLst>
          </p:cNvPr>
          <p:cNvSpPr>
            <a:spLocks noGrp="1"/>
          </p:cNvSpPr>
          <p:nvPr>
            <p:ph type="title"/>
          </p:nvPr>
        </p:nvSpPr>
        <p:spPr/>
        <p:txBody>
          <a:bodyPr/>
          <a:lstStyle/>
          <a:p>
            <a:r>
              <a:rPr lang="en-AU" dirty="0">
                <a:latin typeface="+mj-lt"/>
                <a:cs typeface="Arial"/>
              </a:rPr>
              <a:t>Activity 6.2</a:t>
            </a:r>
            <a:r>
              <a:rPr lang="en-AU" dirty="0">
                <a:solidFill>
                  <a:srgbClr val="002664"/>
                </a:solidFill>
                <a:latin typeface="Arial"/>
                <a:cs typeface="Arial"/>
              </a:rPr>
              <a:t> </a:t>
            </a:r>
            <a:r>
              <a:rPr lang="en-AU" dirty="0">
                <a:solidFill>
                  <a:srgbClr val="002664"/>
                </a:solidFill>
                <a:latin typeface="WordVisi_MSFontService"/>
                <a:cs typeface="Arial"/>
              </a:rPr>
              <a:t>–</a:t>
            </a:r>
            <a:r>
              <a:rPr lang="en-AU" b="0" i="0" dirty="0">
                <a:solidFill>
                  <a:srgbClr val="002664"/>
                </a:solidFill>
                <a:effectLst/>
                <a:latin typeface="+mj-lt"/>
                <a:cs typeface="Arial"/>
              </a:rPr>
              <a:t> </a:t>
            </a:r>
            <a:r>
              <a:rPr lang="en-AU" dirty="0">
                <a:solidFill>
                  <a:srgbClr val="002664"/>
                </a:solidFill>
                <a:cs typeface="Arial"/>
              </a:rPr>
              <a:t>Baker Boy – identity through composing and performing (4)</a:t>
            </a:r>
            <a:endParaRPr lang="en-US" dirty="0">
              <a:cs typeface="Arial"/>
            </a:endParaRPr>
          </a:p>
        </p:txBody>
      </p:sp>
      <p:sp>
        <p:nvSpPr>
          <p:cNvPr id="1037" name="Text Placeholder 5">
            <a:extLst>
              <a:ext uri="{FF2B5EF4-FFF2-40B4-BE49-F238E27FC236}">
                <a16:creationId xmlns:a16="http://schemas.microsoft.com/office/drawing/2014/main" id="{006B0807-9003-EF9A-2174-C05CD1F796F5}"/>
              </a:ext>
            </a:extLst>
          </p:cNvPr>
          <p:cNvSpPr>
            <a:spLocks noGrp="1"/>
          </p:cNvSpPr>
          <p:nvPr>
            <p:ph type="body" sz="quarter" idx="18"/>
          </p:nvPr>
        </p:nvSpPr>
        <p:spPr>
          <a:xfrm>
            <a:off x="5399998" y="2281628"/>
            <a:ext cx="6407150" cy="294189"/>
          </a:xfrm>
        </p:spPr>
        <p:txBody>
          <a:bodyPr/>
          <a:lstStyle/>
          <a:p>
            <a:r>
              <a:rPr lang="en-AU" dirty="0">
                <a:latin typeface="+mj-lt"/>
              </a:rPr>
              <a:t>Baker Boy recreates ‘</a:t>
            </a:r>
            <a:r>
              <a:rPr lang="en-AU" i="1" dirty="0" err="1">
                <a:latin typeface="+mj-lt"/>
              </a:rPr>
              <a:t>Marryuna</a:t>
            </a:r>
            <a:r>
              <a:rPr lang="en-AU" dirty="0">
                <a:latin typeface="+mj-lt"/>
              </a:rPr>
              <a:t>’</a:t>
            </a:r>
          </a:p>
        </p:txBody>
      </p:sp>
      <p:sp>
        <p:nvSpPr>
          <p:cNvPr id="1035" name="Text Placeholder 4">
            <a:extLst>
              <a:ext uri="{FF2B5EF4-FFF2-40B4-BE49-F238E27FC236}">
                <a16:creationId xmlns:a16="http://schemas.microsoft.com/office/drawing/2014/main" id="{63869BC7-5F98-EC3B-6DDD-FFFC2D0B9523}"/>
              </a:ext>
            </a:extLst>
          </p:cNvPr>
          <p:cNvSpPr>
            <a:spLocks noGrp="1"/>
          </p:cNvSpPr>
          <p:nvPr>
            <p:ph type="body" sz="quarter" idx="17"/>
          </p:nvPr>
        </p:nvSpPr>
        <p:spPr>
          <a:xfrm>
            <a:off x="5400675" y="2876914"/>
            <a:ext cx="6407150" cy="2503350"/>
          </a:xfrm>
        </p:spPr>
        <p:txBody>
          <a:bodyPr vert="horz" lIns="0" tIns="0" rIns="0" bIns="0" rtlCol="0" anchor="t">
            <a:noAutofit/>
          </a:bodyPr>
          <a:lstStyle/>
          <a:p>
            <a:pPr fontAlgn="base">
              <a:spcBef>
                <a:spcPts val="1200"/>
              </a:spcBef>
            </a:pPr>
            <a:r>
              <a:rPr lang="en-US" dirty="0">
                <a:latin typeface="Arial"/>
                <a:cs typeface="Arial"/>
              </a:rPr>
              <a:t>‘</a:t>
            </a:r>
            <a:r>
              <a:rPr lang="en-US" i="1" dirty="0" err="1">
                <a:solidFill>
                  <a:srgbClr val="000000"/>
                </a:solidFill>
                <a:latin typeface="Arial"/>
                <a:cs typeface="Arial"/>
              </a:rPr>
              <a:t>Marryuna</a:t>
            </a:r>
            <a:r>
              <a:rPr lang="en-US" dirty="0">
                <a:solidFill>
                  <a:srgbClr val="000000"/>
                </a:solidFill>
                <a:latin typeface="Arial"/>
                <a:cs typeface="Arial"/>
              </a:rPr>
              <a:t>’</a:t>
            </a:r>
            <a:r>
              <a:rPr lang="en-US" b="0" i="0" dirty="0">
                <a:solidFill>
                  <a:srgbClr val="000000"/>
                </a:solidFill>
                <a:effectLst/>
                <a:latin typeface="Arial"/>
                <a:cs typeface="Arial"/>
              </a:rPr>
              <a:t> is a word from the </a:t>
            </a:r>
            <a:r>
              <a:rPr lang="en-US" b="0" i="0" dirty="0" err="1">
                <a:solidFill>
                  <a:srgbClr val="000000"/>
                </a:solidFill>
                <a:effectLst/>
                <a:latin typeface="Arial"/>
                <a:cs typeface="Arial"/>
              </a:rPr>
              <a:t>Yolŋu</a:t>
            </a:r>
            <a:r>
              <a:rPr lang="en-US" b="0" i="0" dirty="0">
                <a:solidFill>
                  <a:srgbClr val="000000"/>
                </a:solidFill>
                <a:effectLst/>
                <a:latin typeface="Arial"/>
                <a:cs typeface="Arial"/>
              </a:rPr>
              <a:t> Language (Northern Territory of Australia). The term </a:t>
            </a:r>
            <a:r>
              <a:rPr lang="en-US" dirty="0">
                <a:solidFill>
                  <a:srgbClr val="000000"/>
                </a:solidFill>
                <a:latin typeface="Arial"/>
                <a:cs typeface="Arial"/>
              </a:rPr>
              <a:t>'</a:t>
            </a:r>
            <a:r>
              <a:rPr lang="en-US" i="1" dirty="0" err="1">
                <a:solidFill>
                  <a:srgbClr val="000000"/>
                </a:solidFill>
                <a:latin typeface="Arial"/>
                <a:cs typeface="Arial"/>
              </a:rPr>
              <a:t>Marryuna</a:t>
            </a:r>
            <a:r>
              <a:rPr lang="en-US" dirty="0">
                <a:solidFill>
                  <a:srgbClr val="000000"/>
                </a:solidFill>
                <a:latin typeface="Arial"/>
                <a:cs typeface="Arial"/>
              </a:rPr>
              <a:t>'</a:t>
            </a:r>
            <a:r>
              <a:rPr lang="en-US" b="0" i="0" dirty="0">
                <a:solidFill>
                  <a:srgbClr val="000000"/>
                </a:solidFill>
                <a:effectLst/>
                <a:latin typeface="Arial"/>
                <a:cs typeface="Arial"/>
              </a:rPr>
              <a:t> translates to </a:t>
            </a:r>
            <a:r>
              <a:rPr lang="en-US" dirty="0">
                <a:solidFill>
                  <a:srgbClr val="000000"/>
                </a:solidFill>
                <a:latin typeface="Arial"/>
                <a:cs typeface="Arial"/>
              </a:rPr>
              <a:t>dance. </a:t>
            </a:r>
          </a:p>
          <a:p>
            <a:pPr>
              <a:spcBef>
                <a:spcPts val="1200"/>
              </a:spcBef>
            </a:pPr>
            <a:r>
              <a:rPr lang="en-US" dirty="0" err="1">
                <a:solidFill>
                  <a:srgbClr val="000000"/>
                </a:solidFill>
                <a:latin typeface="Arial"/>
                <a:cs typeface="Arial"/>
              </a:rPr>
              <a:t>Yolŋu</a:t>
            </a:r>
            <a:r>
              <a:rPr lang="en-US" dirty="0">
                <a:solidFill>
                  <a:srgbClr val="000000"/>
                </a:solidFill>
                <a:latin typeface="Arial"/>
                <a:cs typeface="Arial"/>
              </a:rPr>
              <a:t> Language and English lyrics – </a:t>
            </a:r>
            <a:r>
              <a:rPr lang="en-US" dirty="0">
                <a:solidFill>
                  <a:srgbClr val="000000"/>
                </a:solidFill>
                <a:latin typeface="Arial"/>
                <a:cs typeface="Arial"/>
                <a:hlinkClick r:id="rId3"/>
              </a:rPr>
              <a:t>Marryuna</a:t>
            </a:r>
            <a:r>
              <a:rPr lang="en-US" dirty="0">
                <a:solidFill>
                  <a:srgbClr val="000000"/>
                </a:solidFill>
                <a:latin typeface="Arial"/>
                <a:cs typeface="Arial"/>
              </a:rPr>
              <a:t> </a:t>
            </a:r>
            <a:endParaRPr lang="en-US" b="0" i="0" dirty="0">
              <a:solidFill>
                <a:srgbClr val="000000"/>
              </a:solidFill>
              <a:effectLst/>
              <a:latin typeface="Arial"/>
              <a:cs typeface="Arial"/>
            </a:endParaRPr>
          </a:p>
          <a:p>
            <a:pPr algn="l" rtl="0" fontAlgn="base">
              <a:spcBef>
                <a:spcPts val="1200"/>
              </a:spcBef>
              <a:buNone/>
            </a:pPr>
            <a:endParaRPr lang="en-US" b="0" i="0" dirty="0">
              <a:solidFill>
                <a:srgbClr val="000000"/>
              </a:solidFill>
              <a:effectLst/>
              <a:latin typeface="+mn-lt"/>
            </a:endParaRPr>
          </a:p>
        </p:txBody>
      </p:sp>
      <p:pic>
        <p:nvPicPr>
          <p:cNvPr id="12" name="Picture Placeholder 11" descr="An image of Baker Boy wearing a pink shirt and singing. His hair is tied back at the top and shoulder length and curly.">
            <a:extLst>
              <a:ext uri="{FF2B5EF4-FFF2-40B4-BE49-F238E27FC236}">
                <a16:creationId xmlns:a16="http://schemas.microsoft.com/office/drawing/2014/main" id="{71F6C963-79A5-0BDB-32BE-24769946B66D}"/>
              </a:ext>
            </a:extLst>
          </p:cNvPr>
          <p:cNvPicPr>
            <a:picLocks noGrp="1" noChangeAspect="1"/>
          </p:cNvPicPr>
          <p:nvPr>
            <p:ph type="pic" sz="quarter" idx="4294967295"/>
          </p:nvPr>
        </p:nvPicPr>
        <p:blipFill>
          <a:blip r:embed="rId4">
            <a:extLst>
              <a:ext uri="{BEBA8EAE-BF5A-486C-A8C5-ECC9F3942E4B}">
                <a14:imgProps xmlns:a14="http://schemas.microsoft.com/office/drawing/2010/main">
                  <a14:imgLayer r:embed="rId5">
                    <a14:imgEffect>
                      <a14:saturation sat="83000"/>
                    </a14:imgEffect>
                    <a14:imgEffect>
                      <a14:brightnessContrast bright="17000" contrast="2000"/>
                    </a14:imgEffect>
                  </a14:imgLayer>
                </a14:imgProps>
              </a:ext>
            </a:extLst>
          </a:blip>
          <a:srcRect l="8085" r="8085"/>
          <a:stretch/>
        </p:blipFill>
        <p:spPr>
          <a:xfrm>
            <a:off x="0" y="0"/>
            <a:ext cx="5040313" cy="6858000"/>
          </a:xfrm>
        </p:spPr>
      </p:pic>
      <p:sp>
        <p:nvSpPr>
          <p:cNvPr id="8" name="TextBox 7">
            <a:extLst>
              <a:ext uri="{FF2B5EF4-FFF2-40B4-BE49-F238E27FC236}">
                <a16:creationId xmlns:a16="http://schemas.microsoft.com/office/drawing/2014/main" id="{AB2CA6FB-28DE-65DB-F09E-5F10E2AC2C11}"/>
              </a:ext>
            </a:extLst>
          </p:cNvPr>
          <p:cNvSpPr txBox="1"/>
          <p:nvPr/>
        </p:nvSpPr>
        <p:spPr>
          <a:xfrm>
            <a:off x="5461907" y="6408965"/>
            <a:ext cx="4376057"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a:cs typeface="Arial"/>
              </a:rPr>
              <a:t>Red Bull Music (2 December 2020) </a:t>
            </a:r>
            <a:r>
              <a:rPr lang="en-US" sz="700">
                <a:cs typeface="Arial"/>
                <a:hlinkClick r:id="rId6"/>
              </a:rPr>
              <a:t>Baker Boy recreates 'Marryuna' | Red Bull Key Ingredients (5:30)</a:t>
            </a:r>
            <a:r>
              <a:rPr lang="en-US" sz="700">
                <a:cs typeface="Arial"/>
              </a:rPr>
              <a:t> [video], </a:t>
            </a:r>
            <a:r>
              <a:rPr lang="en-US" sz="700" i="1">
                <a:cs typeface="Arial"/>
              </a:rPr>
              <a:t>Red Bull Music, </a:t>
            </a:r>
            <a:r>
              <a:rPr lang="en-US" sz="700">
                <a:cs typeface="Arial"/>
              </a:rPr>
              <a:t>YouTube, accessed 30 June 2025</a:t>
            </a:r>
          </a:p>
        </p:txBody>
      </p:sp>
      <p:sp>
        <p:nvSpPr>
          <p:cNvPr id="4" name="Slide Number Placeholder 3">
            <a:extLst>
              <a:ext uri="{FF2B5EF4-FFF2-40B4-BE49-F238E27FC236}">
                <a16:creationId xmlns:a16="http://schemas.microsoft.com/office/drawing/2014/main" id="{D263E02D-8246-159A-E4D1-939A819C4104}"/>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140</a:t>
            </a:fld>
            <a:endParaRPr lang="en-AU"/>
          </a:p>
        </p:txBody>
      </p:sp>
    </p:spTree>
    <p:extLst>
      <p:ext uri="{BB962C8B-B14F-4D97-AF65-F5344CB8AC3E}">
        <p14:creationId xmlns:p14="http://schemas.microsoft.com/office/powerpoint/2010/main" val="22521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CB4073-582D-1FE5-E4DC-D2940B8AB093}"/>
              </a:ext>
            </a:extLst>
          </p:cNvPr>
          <p:cNvSpPr>
            <a:spLocks noGrp="1"/>
          </p:cNvSpPr>
          <p:nvPr>
            <p:ph type="title"/>
          </p:nvPr>
        </p:nvSpPr>
        <p:spPr/>
        <p:txBody>
          <a:bodyPr/>
          <a:lstStyle/>
          <a:p>
            <a:r>
              <a:rPr lang="en-US" dirty="0"/>
              <a:t>Video – </a:t>
            </a:r>
          </a:p>
        </p:txBody>
      </p:sp>
      <p:sp>
        <p:nvSpPr>
          <p:cNvPr id="4" name="Slide Number Placeholder 3">
            <a:extLst>
              <a:ext uri="{FF2B5EF4-FFF2-40B4-BE49-F238E27FC236}">
                <a16:creationId xmlns:a16="http://schemas.microsoft.com/office/drawing/2014/main" id="{D20CF8D0-20AE-A030-638B-C7797150C2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141</a:t>
            </a:fld>
            <a:endParaRPr lang="en-AU"/>
          </a:p>
        </p:txBody>
      </p:sp>
      <p:pic>
        <p:nvPicPr>
          <p:cNvPr id="2" name="Online Media 1" descr="Baker Boy recreates 'Marryuna' | Red Bull Key Ingredients">
            <a:hlinkClick r:id="" action="ppaction://media"/>
            <a:extLst>
              <a:ext uri="{FF2B5EF4-FFF2-40B4-BE49-F238E27FC236}">
                <a16:creationId xmlns:a16="http://schemas.microsoft.com/office/drawing/2014/main" id="{68689297-C8A6-056E-2A32-810CA5ADC721}"/>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252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94DFC3D-C524-D8D9-7FEC-7009CA15B39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D98A4E4-4517-F223-614F-AFC04FEA03B5}"/>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AU" noProof="0" dirty="0"/>
              <a:t>Activity 6.2 </a:t>
            </a:r>
            <a:r>
              <a:rPr lang="en-US" noProof="0" dirty="0"/>
              <a:t>– </a:t>
            </a:r>
            <a:r>
              <a:rPr lang="en-AU" dirty="0"/>
              <a:t>Baker Boy – identity through composing and performing (5)</a:t>
            </a:r>
            <a:endParaRPr lang="en-US" noProof="0" dirty="0"/>
          </a:p>
        </p:txBody>
      </p:sp>
      <p:sp>
        <p:nvSpPr>
          <p:cNvPr id="6" name="Text Placeholder 5">
            <a:extLst>
              <a:ext uri="{FF2B5EF4-FFF2-40B4-BE49-F238E27FC236}">
                <a16:creationId xmlns:a16="http://schemas.microsoft.com/office/drawing/2014/main" id="{3E0CF467-CC74-0DFA-6E55-E22C2DF8B206}"/>
              </a:ext>
            </a:extLst>
          </p:cNvPr>
          <p:cNvSpPr>
            <a:spLocks noGrp="1"/>
          </p:cNvSpPr>
          <p:nvPr>
            <p:ph type="body" sz="quarter" idx="18"/>
          </p:nvPr>
        </p:nvSpPr>
        <p:spPr>
          <a:xfrm>
            <a:off x="360000" y="1548000"/>
            <a:ext cx="11484000" cy="310015"/>
          </a:xfrm>
        </p:spPr>
        <p:txBody>
          <a:bodyPr/>
          <a:lstStyle/>
          <a:p>
            <a:r>
              <a:rPr lang="en-US" dirty="0"/>
              <a:t>Rhythmic ostinato patterns</a:t>
            </a:r>
          </a:p>
        </p:txBody>
      </p:sp>
      <p:pic>
        <p:nvPicPr>
          <p:cNvPr id="7" name="Picture 6" descr="A set of one bar rhythmic ostinato patters in 4/4 time signature">
            <a:extLst>
              <a:ext uri="{FF2B5EF4-FFF2-40B4-BE49-F238E27FC236}">
                <a16:creationId xmlns:a16="http://schemas.microsoft.com/office/drawing/2014/main" id="{EB06D17B-AF2F-6A11-9967-5146C29B8056}"/>
              </a:ext>
            </a:extLst>
          </p:cNvPr>
          <p:cNvPicPr>
            <a:picLocks noChangeAspect="1"/>
          </p:cNvPicPr>
          <p:nvPr/>
        </p:nvPicPr>
        <p:blipFill>
          <a:blip r:embed="rId3"/>
          <a:srcRect r="616" b="616"/>
          <a:stretch>
            <a:fillRect/>
          </a:stretch>
        </p:blipFill>
        <p:spPr>
          <a:xfrm>
            <a:off x="360001" y="2000664"/>
            <a:ext cx="5604866" cy="3779616"/>
          </a:xfrm>
          <a:prstGeom prst="rect">
            <a:avLst/>
          </a:prstGeom>
          <a:ln w="12700">
            <a:noFill/>
          </a:ln>
          <a:effectLst>
            <a:outerShdw blurRad="381000" dist="127000" dir="5400000" algn="ctr" rotWithShape="0">
              <a:srgbClr val="000000">
                <a:alpha val="15000"/>
              </a:srgbClr>
            </a:outerShdw>
          </a:effectLst>
        </p:spPr>
      </p:pic>
      <p:pic>
        <p:nvPicPr>
          <p:cNvPr id="10" name="Picture 9" descr="A set of 2- bar rhythmic ostinato patters in 4/4 time signature">
            <a:extLst>
              <a:ext uri="{FF2B5EF4-FFF2-40B4-BE49-F238E27FC236}">
                <a16:creationId xmlns:a16="http://schemas.microsoft.com/office/drawing/2014/main" id="{6EDD6AAA-63B5-4E6B-A035-5EC32B17B006}"/>
              </a:ext>
            </a:extLst>
          </p:cNvPr>
          <p:cNvPicPr>
            <a:picLocks noChangeAspect="1"/>
          </p:cNvPicPr>
          <p:nvPr/>
        </p:nvPicPr>
        <p:blipFill>
          <a:blip r:embed="rId4"/>
          <a:srcRect t="391" r="206" b="-186"/>
          <a:stretch>
            <a:fillRect/>
          </a:stretch>
        </p:blipFill>
        <p:spPr>
          <a:xfrm>
            <a:off x="6096000" y="2391538"/>
            <a:ext cx="5807262" cy="3794483"/>
          </a:xfrm>
          <a:prstGeom prst="rect">
            <a:avLst/>
          </a:prstGeom>
          <a:ln w="12700">
            <a:noFill/>
          </a:ln>
          <a:effectLst>
            <a:outerShdw blurRad="381000" dist="127000" dir="5400000" algn="ctr" rotWithShape="0">
              <a:srgbClr val="000000">
                <a:alpha val="15000"/>
              </a:srgbClr>
            </a:outerShdw>
          </a:effectLst>
        </p:spPr>
      </p:pic>
      <p:sp>
        <p:nvSpPr>
          <p:cNvPr id="3" name="Slide Number Placeholder 2">
            <a:extLst>
              <a:ext uri="{FF2B5EF4-FFF2-40B4-BE49-F238E27FC236}">
                <a16:creationId xmlns:a16="http://schemas.microsoft.com/office/drawing/2014/main" id="{9420FE1A-F857-E6F3-2C92-832B423467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35722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0003A91-A110-1AA2-72FA-E630F3FB2BD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B85785B-80A7-4F5E-A0F5-7A3F9EAE8D1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latin typeface="+mj-lt"/>
                <a:ea typeface="+mj-ea"/>
                <a:cs typeface="Arial"/>
              </a:rPr>
              <a:t>Activity 6.2</a:t>
            </a:r>
            <a:r>
              <a:rPr kumimoji="0" lang="en-AU" sz="3600" b="0" i="0" u="none" strike="noStrike" kern="1200" cap="none" spc="0" normalizeH="0" baseline="0" noProof="0" dirty="0">
                <a:ln>
                  <a:noFill/>
                </a:ln>
                <a:solidFill>
                  <a:srgbClr val="002664"/>
                </a:solidFill>
                <a:effectLst/>
                <a:uLnTx/>
                <a:uFillTx/>
                <a:latin typeface="+mj-lt"/>
                <a:ea typeface="+mj-ea"/>
                <a:cs typeface="Arial"/>
              </a:rPr>
              <a:t> </a:t>
            </a:r>
            <a:r>
              <a:rPr kumimoji="0" lang="en-US" sz="3600" b="0" i="0" u="none" strike="noStrike" kern="1200" cap="none" spc="0" normalizeH="0" baseline="0" noProof="0" dirty="0">
                <a:ln>
                  <a:noFill/>
                </a:ln>
                <a:solidFill>
                  <a:schemeClr val="accent1"/>
                </a:solidFill>
                <a:effectLst/>
                <a:uLnTx/>
                <a:uFillTx/>
                <a:latin typeface="Arial"/>
                <a:ea typeface="+mj-ea"/>
                <a:cs typeface="Arial"/>
              </a:rPr>
              <a:t>– </a:t>
            </a:r>
            <a:r>
              <a:rPr lang="en-AU" dirty="0">
                <a:solidFill>
                  <a:srgbClr val="002664"/>
                </a:solidFill>
                <a:cs typeface="Arial"/>
              </a:rPr>
              <a:t>Baker Boy – identity through composing and performing (6)</a:t>
            </a:r>
            <a:endPar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a:endParaRPr>
          </a:p>
        </p:txBody>
      </p:sp>
      <p:sp>
        <p:nvSpPr>
          <p:cNvPr id="10" name="Text Placeholder 9">
            <a:extLst>
              <a:ext uri="{FF2B5EF4-FFF2-40B4-BE49-F238E27FC236}">
                <a16:creationId xmlns:a16="http://schemas.microsoft.com/office/drawing/2014/main" id="{7A0E5083-546E-C6CB-E832-90A53057CD6F}"/>
              </a:ext>
            </a:extLst>
          </p:cNvPr>
          <p:cNvSpPr>
            <a:spLocks noGrp="1"/>
          </p:cNvSpPr>
          <p:nvPr>
            <p:ph type="body" sz="quarter" idx="18"/>
          </p:nvPr>
        </p:nvSpPr>
        <p:spPr>
          <a:xfrm>
            <a:off x="360000" y="1548000"/>
            <a:ext cx="11484000" cy="310015"/>
          </a:xfrm>
        </p:spPr>
        <p:txBody>
          <a:bodyPr/>
          <a:lstStyle/>
          <a:p>
            <a:r>
              <a:rPr lang="en-US" dirty="0"/>
              <a:t>Rap with rhythmic ostinato </a:t>
            </a:r>
          </a:p>
        </p:txBody>
      </p:sp>
      <p:sp>
        <p:nvSpPr>
          <p:cNvPr id="7" name="TextBox 6">
            <a:extLst>
              <a:ext uri="{FF2B5EF4-FFF2-40B4-BE49-F238E27FC236}">
                <a16:creationId xmlns:a16="http://schemas.microsoft.com/office/drawing/2014/main" id="{B993EAFA-53A3-1188-9E28-B1EFE5A7A9CB}"/>
              </a:ext>
            </a:extLst>
          </p:cNvPr>
          <p:cNvSpPr txBox="1"/>
          <p:nvPr/>
        </p:nvSpPr>
        <p:spPr>
          <a:xfrm>
            <a:off x="1712326" y="2320751"/>
            <a:ext cx="8767347" cy="3410818"/>
          </a:xfrm>
          <a:prstGeom prst="roundRect">
            <a:avLst>
              <a:gd name="adj" fmla="val 6359"/>
            </a:avLst>
          </a:prstGeom>
          <a:solidFill>
            <a:schemeClr val="accent6">
              <a:lumMod val="90000"/>
            </a:schemeClr>
          </a:solidFill>
          <a:ln w="38100">
            <a:solidFill>
              <a:schemeClr val="bg1"/>
            </a:solidFill>
          </a:ln>
        </p:spPr>
        <p:txBody>
          <a:bodyPr wrap="square" anchor="ctr">
            <a:noAutofit/>
          </a:bodyPr>
          <a:lstStyle/>
          <a:p>
            <a:pPr algn="ctr">
              <a:spcAft>
                <a:spcPts val="1200"/>
              </a:spcAft>
            </a:pPr>
            <a:r>
              <a:rPr lang="en-AU" sz="4400" b="1" dirty="0">
                <a:solidFill>
                  <a:schemeClr val="accent1"/>
                </a:solidFill>
                <a:latin typeface="+mj-lt"/>
              </a:rPr>
              <a:t>Verse </a:t>
            </a:r>
            <a:r>
              <a:rPr lang="en-AU" sz="4400" b="1" i="0" dirty="0">
                <a:solidFill>
                  <a:schemeClr val="accent1"/>
                </a:solidFill>
                <a:effectLst/>
                <a:latin typeface="+mj-lt"/>
              </a:rPr>
              <a:t>– </a:t>
            </a:r>
            <a:r>
              <a:rPr lang="en-AU" sz="4400" b="1" dirty="0">
                <a:solidFill>
                  <a:schemeClr val="accent1"/>
                </a:solidFill>
                <a:latin typeface="+mj-lt"/>
              </a:rPr>
              <a:t>class rap</a:t>
            </a:r>
          </a:p>
          <a:p>
            <a:pPr lvl="0" algn="ctr">
              <a:spcAft>
                <a:spcPts val="1200"/>
              </a:spcAft>
              <a:buNone/>
            </a:pPr>
            <a:r>
              <a:rPr lang="en-AU" b="1" i="1" u="none" strike="noStrike" noProof="0" dirty="0">
                <a:solidFill>
                  <a:schemeClr val="accent1"/>
                </a:solidFill>
                <a:latin typeface="Arial"/>
              </a:rPr>
              <a:t>Ostinato</a:t>
            </a:r>
            <a:r>
              <a:rPr lang="en-AU" b="1" i="0" u="none" strike="noStrike" noProof="0" dirty="0">
                <a:solidFill>
                  <a:schemeClr val="accent1"/>
                </a:solidFill>
                <a:latin typeface="Arial"/>
              </a:rPr>
              <a:t> layered accompaniment</a:t>
            </a:r>
            <a:endParaRPr lang="en-US" dirty="0"/>
          </a:p>
        </p:txBody>
      </p:sp>
      <p:sp>
        <p:nvSpPr>
          <p:cNvPr id="3" name="Slide Number Placeholder 2">
            <a:extLst>
              <a:ext uri="{FF2B5EF4-FFF2-40B4-BE49-F238E27FC236}">
                <a16:creationId xmlns:a16="http://schemas.microsoft.com/office/drawing/2014/main" id="{49E37B59-7A44-7F2A-AE0E-741D7EA0EA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a:p>
        </p:txBody>
      </p:sp>
    </p:spTree>
    <p:extLst>
      <p:ext uri="{BB962C8B-B14F-4D97-AF65-F5344CB8AC3E}">
        <p14:creationId xmlns:p14="http://schemas.microsoft.com/office/powerpoint/2010/main" val="109534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E2F193C-907D-065B-1906-CAB74C197180}"/>
              </a:ext>
            </a:extLst>
          </p:cNvPr>
          <p:cNvSpPr>
            <a:spLocks noGrp="1"/>
          </p:cNvSpPr>
          <p:nvPr>
            <p:ph type="title"/>
          </p:nvPr>
        </p:nvSpPr>
        <p:spPr/>
        <p:txBody>
          <a:bodyPr/>
          <a:lstStyle/>
          <a:p>
            <a:r>
              <a:rPr lang="en-AU" dirty="0">
                <a:latin typeface="+mj-lt"/>
                <a:cs typeface="Arial"/>
              </a:rPr>
              <a:t>Activity 6.2</a:t>
            </a:r>
            <a:r>
              <a:rPr lang="en-AU" b="0" i="0" dirty="0">
                <a:solidFill>
                  <a:srgbClr val="002664"/>
                </a:solidFill>
                <a:effectLst/>
                <a:latin typeface="+mj-lt"/>
                <a:cs typeface="Arial"/>
              </a:rPr>
              <a:t> </a:t>
            </a:r>
            <a:r>
              <a:rPr lang="en-US" dirty="0">
                <a:latin typeface="Arial"/>
                <a:cs typeface="Arial"/>
              </a:rPr>
              <a:t>– </a:t>
            </a:r>
            <a:r>
              <a:rPr lang="en-AU" dirty="0">
                <a:solidFill>
                  <a:srgbClr val="002664"/>
                </a:solidFill>
                <a:latin typeface="+mj-lt"/>
                <a:cs typeface="Arial"/>
              </a:rPr>
              <a:t>Baker Boy – identity through composing and performing (7)</a:t>
            </a:r>
            <a:endParaRPr lang="en-US" dirty="0">
              <a:cs typeface="Arial"/>
            </a:endParaRPr>
          </a:p>
        </p:txBody>
      </p:sp>
      <p:sp>
        <p:nvSpPr>
          <p:cNvPr id="21" name="Text Placeholder 20">
            <a:extLst>
              <a:ext uri="{FF2B5EF4-FFF2-40B4-BE49-F238E27FC236}">
                <a16:creationId xmlns:a16="http://schemas.microsoft.com/office/drawing/2014/main" id="{22927C39-E0A7-F88C-B244-53B671948144}"/>
              </a:ext>
            </a:extLst>
          </p:cNvPr>
          <p:cNvSpPr>
            <a:spLocks noGrp="1"/>
          </p:cNvSpPr>
          <p:nvPr>
            <p:ph type="body" sz="quarter" idx="18"/>
          </p:nvPr>
        </p:nvSpPr>
        <p:spPr>
          <a:xfrm>
            <a:off x="359999" y="1548000"/>
            <a:ext cx="11483999" cy="310015"/>
          </a:xfrm>
        </p:spPr>
        <p:txBody>
          <a:bodyPr/>
          <a:lstStyle/>
          <a:p>
            <a:r>
              <a:rPr lang="en-US" dirty="0"/>
              <a:t>Final stages</a:t>
            </a:r>
          </a:p>
        </p:txBody>
      </p:sp>
      <p:sp>
        <p:nvSpPr>
          <p:cNvPr id="18" name="Picture Placeholder 18">
            <a:extLst>
              <a:ext uri="{FF2B5EF4-FFF2-40B4-BE49-F238E27FC236}">
                <a16:creationId xmlns:a16="http://schemas.microsoft.com/office/drawing/2014/main" id="{D904398F-F703-43AE-F644-2F8AAC8420E1}"/>
              </a:ext>
            </a:extLst>
          </p:cNvPr>
          <p:cNvSpPr txBox="1">
            <a:spLocks/>
          </p:cNvSpPr>
          <p:nvPr/>
        </p:nvSpPr>
        <p:spPr>
          <a:xfrm>
            <a:off x="364244" y="2239346"/>
            <a:ext cx="5612784" cy="3862873"/>
          </a:xfrm>
          <a:prstGeom prst="roundRect">
            <a:avLst>
              <a:gd name="adj" fmla="val 4282"/>
            </a:avLst>
          </a:prstGeom>
          <a:solidFill>
            <a:schemeClr val="accent4"/>
          </a:solidFill>
          <a:ln w="38100">
            <a:solidFill>
              <a:schemeClr val="bg1"/>
            </a:solid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b="1" dirty="0">
                <a:solidFill>
                  <a:schemeClr val="accent1"/>
                </a:solidFill>
                <a:latin typeface="Arial"/>
                <a:cs typeface="Arial"/>
              </a:rPr>
              <a:t>Perform</a:t>
            </a:r>
          </a:p>
          <a:p>
            <a:pPr algn="ctr"/>
            <a:endParaRPr lang="en-AU" sz="3200" b="1" dirty="0">
              <a:solidFill>
                <a:schemeClr val="accent1"/>
              </a:solidFill>
            </a:endParaRPr>
          </a:p>
          <a:p>
            <a:pPr algn="ctr"/>
            <a:endParaRPr lang="en-AU" sz="3200" b="1" dirty="0">
              <a:solidFill>
                <a:schemeClr val="accent1"/>
              </a:solidFill>
            </a:endParaRPr>
          </a:p>
          <a:p>
            <a:pPr algn="ctr"/>
            <a:endParaRPr lang="en-AU" sz="3200" b="1" dirty="0">
              <a:solidFill>
                <a:schemeClr val="accent1"/>
              </a:solidFill>
            </a:endParaRPr>
          </a:p>
          <a:p>
            <a:r>
              <a:rPr lang="en-AU" sz="3200" b="1" dirty="0">
                <a:solidFill>
                  <a:schemeClr val="accent1"/>
                </a:solidFill>
                <a:latin typeface="Arial"/>
                <a:cs typeface="Arial"/>
              </a:rPr>
              <a:t>                                          </a:t>
            </a:r>
          </a:p>
          <a:p>
            <a:endParaRPr lang="en-AU" sz="3200" b="1" dirty="0">
              <a:solidFill>
                <a:schemeClr val="accent1"/>
              </a:solidFill>
            </a:endParaRPr>
          </a:p>
          <a:p>
            <a:pPr algn="ctr"/>
            <a:endParaRPr lang="en-AU" sz="3200" b="1" dirty="0">
              <a:solidFill>
                <a:schemeClr val="accent1"/>
              </a:solidFill>
            </a:endParaRPr>
          </a:p>
          <a:p>
            <a:pPr algn="ctr"/>
            <a:endParaRPr lang="en-AU" sz="3200" dirty="0">
              <a:solidFill>
                <a:schemeClr val="accent1"/>
              </a:solidFill>
            </a:endParaRPr>
          </a:p>
        </p:txBody>
      </p:sp>
      <p:sp>
        <p:nvSpPr>
          <p:cNvPr id="19" name="Picture Placeholder 18">
            <a:extLst>
              <a:ext uri="{FF2B5EF4-FFF2-40B4-BE49-F238E27FC236}">
                <a16:creationId xmlns:a16="http://schemas.microsoft.com/office/drawing/2014/main" id="{0AE39FC4-1DE1-DA40-FF99-5E686D3ACAC7}"/>
              </a:ext>
            </a:extLst>
          </p:cNvPr>
          <p:cNvSpPr>
            <a:spLocks noGrp="1"/>
          </p:cNvSpPr>
          <p:nvPr>
            <p:ph type="pic" sz="quarter" idx="4294967295"/>
          </p:nvPr>
        </p:nvSpPr>
        <p:spPr>
          <a:xfrm>
            <a:off x="6231215" y="2239346"/>
            <a:ext cx="5612784" cy="3862873"/>
          </a:xfrm>
          <a:prstGeom prst="roundRect">
            <a:avLst>
              <a:gd name="adj" fmla="val 4282"/>
            </a:avLst>
          </a:prstGeom>
          <a:solidFill>
            <a:schemeClr val="accent4"/>
          </a:solidFill>
          <a:ln w="38100">
            <a:solidFill>
              <a:schemeClr val="bg1"/>
            </a:solidFill>
          </a:ln>
        </p:spPr>
        <p:txBody>
          <a:bodyPr/>
          <a:lstStyle/>
          <a:p>
            <a:pPr marL="7938" algn="ctr"/>
            <a:r>
              <a:rPr lang="en-AU" sz="3200" b="1" dirty="0">
                <a:solidFill>
                  <a:schemeClr val="accent1"/>
                </a:solidFill>
                <a:latin typeface="Arial"/>
                <a:cs typeface="Arial"/>
              </a:rPr>
              <a:t>Reflect</a:t>
            </a:r>
          </a:p>
        </p:txBody>
      </p:sp>
      <p:pic>
        <p:nvPicPr>
          <p:cNvPr id="6" name="Picture 5">
            <a:extLst>
              <a:ext uri="{FF2B5EF4-FFF2-40B4-BE49-F238E27FC236}">
                <a16:creationId xmlns:a16="http://schemas.microsoft.com/office/drawing/2014/main" id="{DF8D916E-0567-BB80-A667-A2085840AB9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679" y="3209731"/>
            <a:ext cx="5035914" cy="2587664"/>
          </a:xfrm>
          <a:prstGeom prst="roundRect">
            <a:avLst>
              <a:gd name="adj" fmla="val 2604"/>
            </a:avLst>
          </a:prstGeom>
        </p:spPr>
      </p:pic>
      <p:pic>
        <p:nvPicPr>
          <p:cNvPr id="10" name="Picture 9">
            <a:extLst>
              <a:ext uri="{FF2B5EF4-FFF2-40B4-BE49-F238E27FC236}">
                <a16:creationId xmlns:a16="http://schemas.microsoft.com/office/drawing/2014/main" id="{324DEB79-38FA-06C5-DF7B-9075E3C7AF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39799" y="3226059"/>
            <a:ext cx="2595615" cy="2587664"/>
          </a:xfrm>
          <a:prstGeom prst="rect">
            <a:avLst/>
          </a:prstGeom>
        </p:spPr>
      </p:pic>
      <p:sp>
        <p:nvSpPr>
          <p:cNvPr id="2" name="Slide Number Placeholder 1">
            <a:extLst>
              <a:ext uri="{FF2B5EF4-FFF2-40B4-BE49-F238E27FC236}">
                <a16:creationId xmlns:a16="http://schemas.microsoft.com/office/drawing/2014/main" id="{1FD1A6FA-905B-18A2-3A52-7306264697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a:p>
        </p:txBody>
      </p:sp>
    </p:spTree>
    <p:extLst>
      <p:ext uri="{BB962C8B-B14F-4D97-AF65-F5344CB8AC3E}">
        <p14:creationId xmlns:p14="http://schemas.microsoft.com/office/powerpoint/2010/main" val="17554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81FC9B76-B7D5-D176-F705-2F9B940ACF5B}"/>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99B35C8-78AC-0CFB-4C0A-07BF87F5B6D5}"/>
              </a:ext>
            </a:extLst>
          </p:cNvPr>
          <p:cNvSpPr>
            <a:spLocks noGrp="1"/>
          </p:cNvSpPr>
          <p:nvPr>
            <p:ph type="title"/>
          </p:nvPr>
        </p:nvSpPr>
        <p:spPr>
          <a:xfrm>
            <a:off x="348001" y="360000"/>
            <a:ext cx="11772463" cy="554400"/>
          </a:xfrm>
        </p:spPr>
        <p:txBody>
          <a:bodyPr/>
          <a:lstStyle/>
          <a:p>
            <a:r>
              <a:rPr lang="en-AU" dirty="0"/>
              <a:t>Activity 6.3 – </a:t>
            </a:r>
            <a:r>
              <a:rPr lang="en-AU" dirty="0" err="1"/>
              <a:t>Murrgumurrgu</a:t>
            </a:r>
            <a:r>
              <a:rPr lang="en-AU" dirty="0"/>
              <a:t> – James Henry – listening (1) </a:t>
            </a:r>
            <a:endParaRPr lang="en-US" dirty="0"/>
          </a:p>
        </p:txBody>
      </p:sp>
      <p:sp>
        <p:nvSpPr>
          <p:cNvPr id="1037" name="Text Placeholder 5">
            <a:extLst>
              <a:ext uri="{FF2B5EF4-FFF2-40B4-BE49-F238E27FC236}">
                <a16:creationId xmlns:a16="http://schemas.microsoft.com/office/drawing/2014/main" id="{1FDBAD3C-DA21-1CD8-D791-1BCBD0A3139E}"/>
              </a:ext>
            </a:extLst>
          </p:cNvPr>
          <p:cNvSpPr>
            <a:spLocks noGrp="1"/>
          </p:cNvSpPr>
          <p:nvPr>
            <p:ph type="body" sz="quarter" idx="18"/>
          </p:nvPr>
        </p:nvSpPr>
        <p:spPr>
          <a:xfrm>
            <a:off x="348000" y="1008000"/>
            <a:ext cx="11459148" cy="294189"/>
          </a:xfrm>
        </p:spPr>
        <p:txBody>
          <a:bodyPr/>
          <a:lstStyle/>
          <a:p>
            <a:r>
              <a:rPr lang="en-US"/>
              <a:t>Translations from </a:t>
            </a:r>
            <a:r>
              <a:rPr lang="en-US" err="1"/>
              <a:t>Yuwaalaraay</a:t>
            </a:r>
          </a:p>
        </p:txBody>
      </p:sp>
      <p:sp>
        <p:nvSpPr>
          <p:cNvPr id="3" name="Rounded Rectangle 2">
            <a:extLst>
              <a:ext uri="{FF2B5EF4-FFF2-40B4-BE49-F238E27FC236}">
                <a16:creationId xmlns:a16="http://schemas.microsoft.com/office/drawing/2014/main" id="{C07A05F3-33B4-1AA9-12D2-0478C529FC47}"/>
              </a:ext>
            </a:extLst>
          </p:cNvPr>
          <p:cNvSpPr/>
          <p:nvPr/>
        </p:nvSpPr>
        <p:spPr>
          <a:xfrm>
            <a:off x="348002" y="1774601"/>
            <a:ext cx="4382620" cy="12718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AU" b="1" i="1" dirty="0" err="1">
                <a:solidFill>
                  <a:schemeClr val="bg1"/>
                </a:solidFill>
                <a:latin typeface="Arial"/>
              </a:rPr>
              <a:t>Murrgumurrgu</a:t>
            </a:r>
            <a:endParaRPr lang="en-US" b="1" dirty="0">
              <a:solidFill>
                <a:schemeClr val="bg1"/>
              </a:solidFill>
              <a:latin typeface="Arial"/>
            </a:endParaRPr>
          </a:p>
          <a:p>
            <a:pPr algn="ctr">
              <a:lnSpc>
                <a:spcPct val="130000"/>
              </a:lnSpc>
              <a:spcAft>
                <a:spcPts val="600"/>
              </a:spcAft>
            </a:pPr>
            <a:r>
              <a:rPr lang="en-AU" sz="2000" dirty="0">
                <a:solidFill>
                  <a:schemeClr val="bg1"/>
                </a:solidFill>
                <a:latin typeface="Arial"/>
              </a:rPr>
              <a:t>Ibis</a:t>
            </a:r>
            <a:endParaRPr lang="en-US" sz="1800" dirty="0">
              <a:solidFill>
                <a:schemeClr val="bg1"/>
              </a:solidFill>
              <a:cs typeface="Arial" panose="020B0604020202020204"/>
            </a:endParaRPr>
          </a:p>
        </p:txBody>
      </p:sp>
      <p:sp>
        <p:nvSpPr>
          <p:cNvPr id="7" name="Rounded Rectangle 6">
            <a:extLst>
              <a:ext uri="{FF2B5EF4-FFF2-40B4-BE49-F238E27FC236}">
                <a16:creationId xmlns:a16="http://schemas.microsoft.com/office/drawing/2014/main" id="{7642D58F-E464-DEC5-E147-F481C7D07A76}"/>
              </a:ext>
            </a:extLst>
          </p:cNvPr>
          <p:cNvSpPr/>
          <p:nvPr/>
        </p:nvSpPr>
        <p:spPr>
          <a:xfrm>
            <a:off x="348001" y="3459119"/>
            <a:ext cx="4382620" cy="124294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bg1"/>
                </a:solidFill>
                <a:latin typeface="Arial"/>
              </a:rPr>
              <a:t>binaal</a:t>
            </a:r>
            <a:endParaRPr lang="en-US" b="1" dirty="0">
              <a:solidFill>
                <a:schemeClr val="bg1"/>
              </a:solidFill>
              <a:latin typeface="Arial"/>
            </a:endParaRPr>
          </a:p>
          <a:p>
            <a:pPr algn="ctr">
              <a:lnSpc>
                <a:spcPct val="130000"/>
              </a:lnSpc>
              <a:spcAft>
                <a:spcPts val="600"/>
              </a:spcAft>
            </a:pPr>
            <a:r>
              <a:rPr lang="en-AU" sz="2000" dirty="0">
                <a:solidFill>
                  <a:schemeClr val="bg1"/>
                </a:solidFill>
                <a:latin typeface="Arial"/>
              </a:rPr>
              <a:t>happy/peaceful</a:t>
            </a:r>
            <a:endParaRPr lang="en-US" sz="2000" dirty="0">
              <a:solidFill>
                <a:schemeClr val="bg1"/>
              </a:solidFill>
              <a:cs typeface="Arial" panose="020B0604020202020204"/>
            </a:endParaRPr>
          </a:p>
        </p:txBody>
      </p:sp>
      <p:sp>
        <p:nvSpPr>
          <p:cNvPr id="9" name="Rounded Rectangle 8">
            <a:extLst>
              <a:ext uri="{FF2B5EF4-FFF2-40B4-BE49-F238E27FC236}">
                <a16:creationId xmlns:a16="http://schemas.microsoft.com/office/drawing/2014/main" id="{7D6222EE-6ECA-DC74-7AD3-2C4F307E57AD}"/>
              </a:ext>
            </a:extLst>
          </p:cNvPr>
          <p:cNvSpPr/>
          <p:nvPr/>
        </p:nvSpPr>
        <p:spPr>
          <a:xfrm>
            <a:off x="348000" y="5114732"/>
            <a:ext cx="4382620" cy="122126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accent1"/>
                </a:solidFill>
                <a:latin typeface="Arial"/>
              </a:rPr>
              <a:t>Dharriwaa-ngunda</a:t>
            </a:r>
            <a:endParaRPr lang="en-US" b="1" dirty="0">
              <a:solidFill>
                <a:schemeClr val="accent1"/>
              </a:solidFill>
              <a:latin typeface="Arial"/>
            </a:endParaRPr>
          </a:p>
          <a:p>
            <a:pPr algn="ctr">
              <a:lnSpc>
                <a:spcPct val="130000"/>
              </a:lnSpc>
              <a:spcAft>
                <a:spcPts val="600"/>
              </a:spcAft>
            </a:pPr>
            <a:r>
              <a:rPr lang="en-AU" sz="2000" dirty="0">
                <a:solidFill>
                  <a:schemeClr val="accent1"/>
                </a:solidFill>
                <a:latin typeface="Arial"/>
              </a:rPr>
              <a:t>Narran Lakes</a:t>
            </a:r>
            <a:endParaRPr lang="en-US" sz="2000" dirty="0">
              <a:solidFill>
                <a:schemeClr val="accent1"/>
              </a:solidFill>
              <a:cs typeface="Arial" panose="020B0604020202020204"/>
            </a:endParaRPr>
          </a:p>
        </p:txBody>
      </p:sp>
      <p:sp>
        <p:nvSpPr>
          <p:cNvPr id="14" name="Rounded Rectangle 13">
            <a:extLst>
              <a:ext uri="{FF2B5EF4-FFF2-40B4-BE49-F238E27FC236}">
                <a16:creationId xmlns:a16="http://schemas.microsoft.com/office/drawing/2014/main" id="{5F616A98-E93F-B037-1BA7-0E404FA21811}"/>
              </a:ext>
            </a:extLst>
          </p:cNvPr>
          <p:cNvSpPr/>
          <p:nvPr/>
        </p:nvSpPr>
        <p:spPr>
          <a:xfrm>
            <a:off x="5775649" y="1774601"/>
            <a:ext cx="6031498" cy="1793790"/>
          </a:xfrm>
          <a:prstGeom prst="roundRect">
            <a:avLst>
              <a:gd name="adj" fmla="val 10425"/>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bg1"/>
                </a:solidFill>
                <a:latin typeface="Arial"/>
              </a:rPr>
              <a:t>Ngiyarrmanha</a:t>
            </a:r>
            <a:endParaRPr lang="en-US" b="1" dirty="0">
              <a:solidFill>
                <a:schemeClr val="bg1"/>
              </a:solidFill>
              <a:latin typeface="Arial"/>
            </a:endParaRPr>
          </a:p>
          <a:p>
            <a:pPr algn="ctr">
              <a:lnSpc>
                <a:spcPct val="130000"/>
              </a:lnSpc>
              <a:spcAft>
                <a:spcPts val="600"/>
              </a:spcAft>
            </a:pPr>
            <a:r>
              <a:rPr lang="en-AU" sz="2000" dirty="0">
                <a:solidFill>
                  <a:schemeClr val="bg1"/>
                </a:solidFill>
                <a:latin typeface="Arial"/>
              </a:rPr>
              <a:t>there they walking</a:t>
            </a:r>
            <a:endParaRPr lang="en-US" sz="2000" dirty="0">
              <a:solidFill>
                <a:schemeClr val="bg1"/>
              </a:solidFill>
              <a:cs typeface="Arial" panose="020B0604020202020204"/>
            </a:endParaRPr>
          </a:p>
        </p:txBody>
      </p:sp>
      <p:sp>
        <p:nvSpPr>
          <p:cNvPr id="16" name="Rounded Rectangle 15">
            <a:extLst>
              <a:ext uri="{FF2B5EF4-FFF2-40B4-BE49-F238E27FC236}">
                <a16:creationId xmlns:a16="http://schemas.microsoft.com/office/drawing/2014/main" id="{BBBAA1EC-1017-5442-227B-94F998864324}"/>
              </a:ext>
            </a:extLst>
          </p:cNvPr>
          <p:cNvSpPr/>
          <p:nvPr/>
        </p:nvSpPr>
        <p:spPr>
          <a:xfrm>
            <a:off x="5775646" y="3956180"/>
            <a:ext cx="6031501" cy="2405219"/>
          </a:xfrm>
          <a:prstGeom prst="roundRect">
            <a:avLst>
              <a:gd name="adj" fmla="val 66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accent1"/>
                </a:solidFill>
                <a:latin typeface="Arial"/>
              </a:rPr>
              <a:t>gungan</a:t>
            </a:r>
            <a:r>
              <a:rPr lang="en-AU" b="1" i="1" dirty="0">
                <a:solidFill>
                  <a:schemeClr val="accent1"/>
                </a:solidFill>
                <a:latin typeface="Arial"/>
              </a:rPr>
              <a:t> </a:t>
            </a:r>
            <a:r>
              <a:rPr lang="en-AU" b="1" i="1" dirty="0" err="1">
                <a:solidFill>
                  <a:schemeClr val="accent1"/>
                </a:solidFill>
                <a:latin typeface="Arial"/>
              </a:rPr>
              <a:t>ganugu</a:t>
            </a:r>
            <a:r>
              <a:rPr lang="en-AU" b="1" i="1" dirty="0">
                <a:solidFill>
                  <a:schemeClr val="accent1"/>
                </a:solidFill>
                <a:latin typeface="Arial"/>
              </a:rPr>
              <a:t>, </a:t>
            </a:r>
            <a:r>
              <a:rPr lang="en-AU" b="1" i="1" dirty="0" err="1">
                <a:solidFill>
                  <a:schemeClr val="accent1"/>
                </a:solidFill>
                <a:latin typeface="Arial"/>
              </a:rPr>
              <a:t>yuul</a:t>
            </a:r>
            <a:r>
              <a:rPr lang="en-AU" b="1" i="1" dirty="0">
                <a:solidFill>
                  <a:schemeClr val="accent1"/>
                </a:solidFill>
                <a:latin typeface="Arial"/>
              </a:rPr>
              <a:t> </a:t>
            </a:r>
            <a:r>
              <a:rPr lang="en-AU" b="1" i="1" dirty="0" err="1">
                <a:solidFill>
                  <a:schemeClr val="accent1"/>
                </a:solidFill>
                <a:latin typeface="Arial"/>
              </a:rPr>
              <a:t>gayarragilanha</a:t>
            </a:r>
            <a:endParaRPr lang="en-US" b="1" dirty="0">
              <a:solidFill>
                <a:schemeClr val="accent1"/>
              </a:solidFill>
              <a:latin typeface="Arial"/>
            </a:endParaRPr>
          </a:p>
          <a:p>
            <a:pPr algn="ctr">
              <a:lnSpc>
                <a:spcPct val="130000"/>
              </a:lnSpc>
              <a:spcAft>
                <a:spcPts val="600"/>
              </a:spcAft>
            </a:pPr>
            <a:r>
              <a:rPr lang="en-AU" sz="2000" dirty="0">
                <a:solidFill>
                  <a:schemeClr val="accent1"/>
                </a:solidFill>
                <a:latin typeface="Arial"/>
              </a:rPr>
              <a:t>water and food they </a:t>
            </a:r>
            <a:br>
              <a:rPr lang="en-US" sz="2000" dirty="0">
                <a:solidFill>
                  <a:schemeClr val="accent1"/>
                </a:solidFill>
                <a:latin typeface="Arial"/>
              </a:rPr>
            </a:br>
            <a:r>
              <a:rPr lang="en-AU" sz="2000" dirty="0">
                <a:solidFill>
                  <a:schemeClr val="accent1"/>
                </a:solidFill>
                <a:latin typeface="Arial"/>
              </a:rPr>
              <a:t>are looking for</a:t>
            </a:r>
            <a:endParaRPr lang="en-US" sz="2000" dirty="0">
              <a:solidFill>
                <a:schemeClr val="accent1"/>
              </a:solidFill>
              <a:cs typeface="Arial" panose="020B0604020202020204"/>
            </a:endParaRPr>
          </a:p>
        </p:txBody>
      </p:sp>
      <p:sp>
        <p:nvSpPr>
          <p:cNvPr id="4" name="Slide Number Placeholder 3">
            <a:extLst>
              <a:ext uri="{FF2B5EF4-FFF2-40B4-BE49-F238E27FC236}">
                <a16:creationId xmlns:a16="http://schemas.microsoft.com/office/drawing/2014/main" id="{04550EC2-8A34-B137-0761-FCB76527C32E}"/>
              </a:ext>
              <a:ext uri="{C183D7F6-B498-43B3-948B-1728B52AA6E4}">
                <adec:decorative xmlns:adec="http://schemas.microsoft.com/office/drawing/2017/decorative" val="1"/>
              </a:ext>
            </a:extLst>
          </p:cNvPr>
          <p:cNvSpPr>
            <a:spLocks noGrp="1"/>
          </p:cNvSpPr>
          <p:nvPr>
            <p:ph type="sldNum" sz="quarter" idx="16"/>
          </p:nvPr>
        </p:nvSpPr>
        <p:spPr/>
        <p:txBody>
          <a:bodyPr anchor="t">
            <a:normAutofit lnSpcReduction="10000"/>
          </a:bodyPr>
          <a:lstStyle/>
          <a:p>
            <a:fld id="{10A01DC5-1685-4615-8240-15192985C6A2}" type="slidenum">
              <a:rPr lang="en-AU" smtClean="0"/>
              <a:pPr/>
              <a:t>145</a:t>
            </a:fld>
            <a:endParaRPr lang="en-AU"/>
          </a:p>
        </p:txBody>
      </p:sp>
    </p:spTree>
    <p:extLst>
      <p:ext uri="{BB962C8B-B14F-4D97-AF65-F5344CB8AC3E}">
        <p14:creationId xmlns:p14="http://schemas.microsoft.com/office/powerpoint/2010/main" val="18944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620CC142-25A1-FF91-AD5D-3B8FF7D9DE28}"/>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CA6DE264-99CA-D6EF-9026-5576AF85DE6F}"/>
              </a:ext>
            </a:extLst>
          </p:cNvPr>
          <p:cNvSpPr>
            <a:spLocks noGrp="1"/>
          </p:cNvSpPr>
          <p:nvPr>
            <p:ph type="title"/>
          </p:nvPr>
        </p:nvSpPr>
        <p:spPr>
          <a:xfrm>
            <a:off x="360363" y="360363"/>
            <a:ext cx="11750772" cy="544512"/>
          </a:xfrm>
        </p:spPr>
        <p:txBody>
          <a:bodyPr/>
          <a:lstStyle/>
          <a:p>
            <a:r>
              <a:rPr lang="en-AU" dirty="0"/>
              <a:t>Activity 6.3 – </a:t>
            </a:r>
            <a:r>
              <a:rPr lang="en-AU" dirty="0" err="1"/>
              <a:t>Murrgumurrgu</a:t>
            </a:r>
            <a:r>
              <a:rPr lang="en-AU" dirty="0"/>
              <a:t> – James Henry – listening (2)</a:t>
            </a:r>
            <a:endParaRPr lang="en-US" dirty="0"/>
          </a:p>
        </p:txBody>
      </p:sp>
      <p:sp>
        <p:nvSpPr>
          <p:cNvPr id="1037" name="Text Placeholder 5">
            <a:extLst>
              <a:ext uri="{FF2B5EF4-FFF2-40B4-BE49-F238E27FC236}">
                <a16:creationId xmlns:a16="http://schemas.microsoft.com/office/drawing/2014/main" id="{1D517C97-3200-E338-12E5-87A05301BCED}"/>
              </a:ext>
            </a:extLst>
          </p:cNvPr>
          <p:cNvSpPr>
            <a:spLocks noGrp="1"/>
          </p:cNvSpPr>
          <p:nvPr>
            <p:ph type="body" sz="quarter" idx="18"/>
          </p:nvPr>
        </p:nvSpPr>
        <p:spPr>
          <a:xfrm>
            <a:off x="360000" y="1008000"/>
            <a:ext cx="2383200" cy="310015"/>
          </a:xfrm>
        </p:spPr>
        <p:txBody>
          <a:bodyPr/>
          <a:lstStyle/>
          <a:p>
            <a:r>
              <a:rPr lang="en-US" dirty="0"/>
              <a:t>Language and pronunciation</a:t>
            </a:r>
          </a:p>
        </p:txBody>
      </p:sp>
      <p:pic>
        <p:nvPicPr>
          <p:cNvPr id="6" name="Picture 5" descr="A person with grey hair and a brown coat facing the audience with his hands in a formation of the bottom hand in an open fist with the top hand sitting on top as a flat hand in an upward diagonal direction&#10;&#10;">
            <a:extLst>
              <a:ext uri="{FF2B5EF4-FFF2-40B4-BE49-F238E27FC236}">
                <a16:creationId xmlns:a16="http://schemas.microsoft.com/office/drawing/2014/main" id="{0DBC7430-4636-CA16-A71B-4D4C3B4299E2}"/>
              </a:ext>
            </a:extLst>
          </p:cNvPr>
          <p:cNvPicPr>
            <a:picLocks noChangeAspect="1"/>
          </p:cNvPicPr>
          <p:nvPr/>
        </p:nvPicPr>
        <p:blipFill rotWithShape="1">
          <a:blip r:embed="rId4"/>
          <a:srcRect r="20457"/>
          <a:stretch>
            <a:fillRect/>
          </a:stretch>
        </p:blipFill>
        <p:spPr>
          <a:xfrm>
            <a:off x="360364" y="1915952"/>
            <a:ext cx="2276700" cy="1406854"/>
          </a:xfrm>
          <a:prstGeom prst="roundRect">
            <a:avLst>
              <a:gd name="adj" fmla="val 4480"/>
            </a:avLst>
          </a:prstGeom>
          <a:effectLst/>
        </p:spPr>
      </p:pic>
      <p:sp>
        <p:nvSpPr>
          <p:cNvPr id="5" name="Rectangle: Rounded Corners 9">
            <a:extLst>
              <a:ext uri="{FF2B5EF4-FFF2-40B4-BE49-F238E27FC236}">
                <a16:creationId xmlns:a16="http://schemas.microsoft.com/office/drawing/2014/main" id="{5F6EEAAA-7189-985B-2D0C-3FFDAAE01766}"/>
              </a:ext>
              <a:ext uri="{C183D7F6-B498-43B3-948B-1728B52AA6E4}">
                <adec:decorative xmlns:adec="http://schemas.microsoft.com/office/drawing/2017/decorative" val="1"/>
              </a:ext>
            </a:extLst>
          </p:cNvPr>
          <p:cNvSpPr/>
          <p:nvPr/>
        </p:nvSpPr>
        <p:spPr>
          <a:xfrm>
            <a:off x="2922814" y="1089828"/>
            <a:ext cx="8921186" cy="5201350"/>
          </a:xfrm>
          <a:prstGeom prst="roundRect">
            <a:avLst>
              <a:gd name="adj" fmla="val 1686"/>
            </a:avLst>
          </a:prstGeom>
          <a:solidFill>
            <a:schemeClr val="bg1"/>
          </a:solidFill>
          <a:ln>
            <a:noFill/>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AU" sz="1800" b="1">
              <a:solidFill>
                <a:schemeClr val="bg1"/>
              </a:solidFill>
              <a:latin typeface="+mj-lt"/>
              <a:cs typeface="Arial" panose="020B0604020202020204" pitchFamily="34" charset="0"/>
            </a:endParaRPr>
          </a:p>
        </p:txBody>
      </p:sp>
      <p:pic>
        <p:nvPicPr>
          <p:cNvPr id="9" name="Online Media 7" descr="Murrgumurrgu Pronounciations">
            <a:hlinkClick r:id="" action="ppaction://media"/>
            <a:extLst>
              <a:ext uri="{FF2B5EF4-FFF2-40B4-BE49-F238E27FC236}">
                <a16:creationId xmlns:a16="http://schemas.microsoft.com/office/drawing/2014/main" id="{53DCC760-68FF-1531-CB30-E9EC6645B7DA}"/>
              </a:ext>
            </a:extLst>
          </p:cNvPr>
          <p:cNvPicPr>
            <a:picLocks noRot="1" noChangeAspect="1"/>
          </p:cNvPicPr>
          <p:nvPr>
            <a:videoFile r:link="rId1"/>
          </p:nvPr>
        </p:nvPicPr>
        <p:blipFill>
          <a:blip r:embed="rId5"/>
          <a:stretch>
            <a:fillRect/>
          </a:stretch>
        </p:blipFill>
        <p:spPr>
          <a:xfrm>
            <a:off x="3102486" y="1278818"/>
            <a:ext cx="8542508" cy="4826517"/>
          </a:xfrm>
          <a:prstGeom prst="rect">
            <a:avLst/>
          </a:prstGeom>
        </p:spPr>
      </p:pic>
      <p:sp>
        <p:nvSpPr>
          <p:cNvPr id="7" name="TextBox 6">
            <a:extLst>
              <a:ext uri="{FF2B5EF4-FFF2-40B4-BE49-F238E27FC236}">
                <a16:creationId xmlns:a16="http://schemas.microsoft.com/office/drawing/2014/main" id="{AD8B953A-0C4A-484E-4730-46D5B6F31536}"/>
              </a:ext>
            </a:extLst>
          </p:cNvPr>
          <p:cNvSpPr txBox="1"/>
          <p:nvPr/>
        </p:nvSpPr>
        <p:spPr>
          <a:xfrm>
            <a:off x="347662" y="6282835"/>
            <a:ext cx="1995488" cy="3231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James Henry (2 June 2025) </a:t>
            </a:r>
            <a:r>
              <a:rPr lang="en-US" sz="700" dirty="0">
                <a:cs typeface="Arial"/>
                <a:hlinkClick r:id="rId6"/>
              </a:rPr>
              <a:t>Murrgumurrgu Pronounciations (10:14)</a:t>
            </a:r>
            <a:r>
              <a:rPr lang="en-US" sz="700" dirty="0">
                <a:cs typeface="Arial"/>
              </a:rPr>
              <a:t> [video], </a:t>
            </a:r>
            <a:r>
              <a:rPr lang="en-US" sz="700" i="1" dirty="0">
                <a:cs typeface="Arial"/>
              </a:rPr>
              <a:t>James Henry</a:t>
            </a:r>
            <a:r>
              <a:rPr lang="en-US" sz="700" dirty="0">
                <a:cs typeface="Arial"/>
              </a:rPr>
              <a:t>,</a:t>
            </a:r>
            <a:r>
              <a:rPr lang="en-US" sz="700" i="1" dirty="0">
                <a:cs typeface="Arial"/>
              </a:rPr>
              <a:t> unlisted</a:t>
            </a:r>
            <a:r>
              <a:rPr lang="en-US" sz="700" dirty="0">
                <a:cs typeface="Arial"/>
              </a:rPr>
              <a:t> YouTube, accessed 16 June 2025</a:t>
            </a:r>
          </a:p>
        </p:txBody>
      </p:sp>
      <p:sp>
        <p:nvSpPr>
          <p:cNvPr id="4" name="Slide Number Placeholder 3">
            <a:extLst>
              <a:ext uri="{FF2B5EF4-FFF2-40B4-BE49-F238E27FC236}">
                <a16:creationId xmlns:a16="http://schemas.microsoft.com/office/drawing/2014/main" id="{13959611-08EB-70DC-C1A2-C4C3E05206B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lnSpcReduction="10000"/>
          </a:bodyPr>
          <a:lstStyle/>
          <a:p>
            <a:fld id="{10A01DC5-1685-4615-8240-15192985C6A2}" type="slidenum">
              <a:rPr lang="en-AU" smtClean="0"/>
              <a:pPr/>
              <a:t>146</a:t>
            </a:fld>
            <a:endParaRPr lang="en-AU"/>
          </a:p>
        </p:txBody>
      </p:sp>
    </p:spTree>
    <p:extLst>
      <p:ext uri="{BB962C8B-B14F-4D97-AF65-F5344CB8AC3E}">
        <p14:creationId xmlns:p14="http://schemas.microsoft.com/office/powerpoint/2010/main" val="292596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4C72-0490-C32A-E3A3-E8420CFCE680}"/>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709788C6-838D-92FF-4E12-7977384682A7}"/>
              </a:ext>
            </a:extLst>
          </p:cNvPr>
          <p:cNvSpPr>
            <a:spLocks noGrp="1"/>
          </p:cNvSpPr>
          <p:nvPr>
            <p:ph type="title"/>
          </p:nvPr>
        </p:nvSpPr>
        <p:spPr/>
        <p:txBody>
          <a:bodyPr/>
          <a:lstStyle/>
          <a:p>
            <a:r>
              <a:rPr lang="en-US" dirty="0"/>
              <a:t>Activity 6.3 – ‘</a:t>
            </a:r>
            <a:r>
              <a:rPr lang="en-US" dirty="0" err="1"/>
              <a:t>Murrgumurrgu</a:t>
            </a:r>
            <a:r>
              <a:rPr lang="en-US" dirty="0"/>
              <a:t>’ – James Henry</a:t>
            </a:r>
          </a:p>
        </p:txBody>
      </p:sp>
      <p:sp>
        <p:nvSpPr>
          <p:cNvPr id="2" name="Slide Number Placeholder 1">
            <a:extLst>
              <a:ext uri="{FF2B5EF4-FFF2-40B4-BE49-F238E27FC236}">
                <a16:creationId xmlns:a16="http://schemas.microsoft.com/office/drawing/2014/main" id="{2C2A1F40-334A-DC0C-EA45-7EF22C8355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147</a:t>
            </a:fld>
            <a:endParaRPr lang="en-AU" dirty="0"/>
          </a:p>
        </p:txBody>
      </p:sp>
      <p:sp>
        <p:nvSpPr>
          <p:cNvPr id="16" name="Text Placeholder 15">
            <a:extLst>
              <a:ext uri="{FF2B5EF4-FFF2-40B4-BE49-F238E27FC236}">
                <a16:creationId xmlns:a16="http://schemas.microsoft.com/office/drawing/2014/main" id="{5E0B0211-3A7A-EE15-0A7A-BD2AB5CF60CD}"/>
              </a:ext>
            </a:extLst>
          </p:cNvPr>
          <p:cNvSpPr>
            <a:spLocks noGrp="1"/>
          </p:cNvSpPr>
          <p:nvPr>
            <p:ph type="body" sz="quarter" idx="18"/>
          </p:nvPr>
        </p:nvSpPr>
        <p:spPr/>
        <p:txBody>
          <a:bodyPr/>
          <a:lstStyle/>
          <a:p>
            <a:r>
              <a:rPr lang="en-US" dirty="0"/>
              <a:t>Additive rhythms</a:t>
            </a:r>
          </a:p>
        </p:txBody>
      </p:sp>
      <p:sp>
        <p:nvSpPr>
          <p:cNvPr id="15" name="Text Placeholder 14">
            <a:extLst>
              <a:ext uri="{FF2B5EF4-FFF2-40B4-BE49-F238E27FC236}">
                <a16:creationId xmlns:a16="http://schemas.microsoft.com/office/drawing/2014/main" id="{725B2205-8C11-4710-E739-2A7B503A267B}"/>
              </a:ext>
            </a:extLst>
          </p:cNvPr>
          <p:cNvSpPr>
            <a:spLocks noGrp="1"/>
          </p:cNvSpPr>
          <p:nvPr>
            <p:ph type="body" sz="quarter" idx="17"/>
          </p:nvPr>
        </p:nvSpPr>
        <p:spPr>
          <a:xfrm>
            <a:off x="360000" y="1567086"/>
            <a:ext cx="11484000" cy="2470287"/>
          </a:xfrm>
        </p:spPr>
        <p:txBody>
          <a:bodyPr/>
          <a:lstStyle/>
          <a:p>
            <a:pPr>
              <a:spcAft>
                <a:spcPts val="600"/>
              </a:spcAft>
            </a:pPr>
            <a:r>
              <a:rPr lang="en-AU" sz="1800" dirty="0"/>
              <a:t>Additive rhythms break a time signature down into smaller groups of time of different durations.</a:t>
            </a:r>
          </a:p>
          <a:p>
            <a:pPr>
              <a:spcAft>
                <a:spcPts val="600"/>
              </a:spcAft>
            </a:pPr>
            <a:r>
              <a:rPr lang="en-AU" sz="1800" dirty="0"/>
              <a:t>Additive rhythms can add rhythmic complexity and possibilities.</a:t>
            </a:r>
            <a:endParaRPr lang="en-AU" sz="1800" dirty="0">
              <a:cs typeface="Arial"/>
            </a:endParaRPr>
          </a:p>
          <a:p>
            <a:pPr>
              <a:spcAft>
                <a:spcPts val="600"/>
              </a:spcAft>
            </a:pPr>
            <a:r>
              <a:rPr lang="en-AU" sz="1800" dirty="0">
                <a:cs typeface="Arial"/>
              </a:rPr>
              <a:t>Additive rhythms can create an </a:t>
            </a:r>
            <a:r>
              <a:rPr lang="en-AU" sz="1800" dirty="0" err="1">
                <a:cs typeface="Arial"/>
              </a:rPr>
              <a:t>asymetrical</a:t>
            </a:r>
            <a:r>
              <a:rPr lang="en-AU" sz="1800" dirty="0">
                <a:cs typeface="Arial"/>
              </a:rPr>
              <a:t> and/or irregular feel that assists with leaning into a more speech-like rhythm.</a:t>
            </a:r>
            <a:endParaRPr lang="en-AU" sz="1800" dirty="0"/>
          </a:p>
          <a:p>
            <a:pPr>
              <a:spcAft>
                <a:spcPts val="600"/>
              </a:spcAft>
            </a:pPr>
            <a:r>
              <a:rPr lang="en-AU" sz="1800" dirty="0"/>
              <a:t>For example, in </a:t>
            </a:r>
            <a:r>
              <a:rPr lang="en-AU" sz="1800" i="1" dirty="0" err="1"/>
              <a:t>Murrgumurrgu</a:t>
            </a:r>
            <a:r>
              <a:rPr lang="en-AU" sz="1800" i="1" dirty="0"/>
              <a:t>:</a:t>
            </a:r>
            <a:endParaRPr lang="en-AU" sz="1800" i="1" dirty="0">
              <a:cs typeface="Arial"/>
            </a:endParaRPr>
          </a:p>
        </p:txBody>
      </p:sp>
      <p:pic>
        <p:nvPicPr>
          <p:cNvPr id="4" name="Picture 3" descr="A notated music excerpt showing time signature of 6+4/8 with a breakdown of 3+3+4&#10;&#10;">
            <a:extLst>
              <a:ext uri="{FF2B5EF4-FFF2-40B4-BE49-F238E27FC236}">
                <a16:creationId xmlns:a16="http://schemas.microsoft.com/office/drawing/2014/main" id="{9F74B48B-C67B-F9C2-DAF0-FCC3D75E06C7}"/>
              </a:ext>
            </a:extLst>
          </p:cNvPr>
          <p:cNvPicPr>
            <a:picLocks noChangeAspect="1"/>
          </p:cNvPicPr>
          <p:nvPr/>
        </p:nvPicPr>
        <p:blipFill>
          <a:blip r:embed="rId2"/>
          <a:stretch>
            <a:fillRect/>
          </a:stretch>
        </p:blipFill>
        <p:spPr>
          <a:xfrm>
            <a:off x="359999" y="4037373"/>
            <a:ext cx="3125965" cy="1023409"/>
          </a:xfrm>
          <a:prstGeom prst="rect">
            <a:avLst/>
          </a:prstGeom>
        </p:spPr>
      </p:pic>
      <p:sp>
        <p:nvSpPr>
          <p:cNvPr id="13" name="Rectangle 12">
            <a:extLst>
              <a:ext uri="{FF2B5EF4-FFF2-40B4-BE49-F238E27FC236}">
                <a16:creationId xmlns:a16="http://schemas.microsoft.com/office/drawing/2014/main" id="{5FBDB737-C427-A46D-7619-DC0678BEAF9A}"/>
              </a:ext>
            </a:extLst>
          </p:cNvPr>
          <p:cNvSpPr/>
          <p:nvPr/>
        </p:nvSpPr>
        <p:spPr>
          <a:xfrm>
            <a:off x="3794243" y="4037373"/>
            <a:ext cx="4990150" cy="10180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solidFill>
              </a:rPr>
              <a:t>the 10 quavers are broken into groups of 3, then 3, then 4</a:t>
            </a:r>
          </a:p>
        </p:txBody>
      </p:sp>
      <p:pic>
        <p:nvPicPr>
          <p:cNvPr id="6" name="Picture 5" descr="A notated music excerpt showing time signature of 6+8/8 with a breakdown of 3+3+4+4">
            <a:extLst>
              <a:ext uri="{FF2B5EF4-FFF2-40B4-BE49-F238E27FC236}">
                <a16:creationId xmlns:a16="http://schemas.microsoft.com/office/drawing/2014/main" id="{807C2CD1-421E-5451-102F-2F8074A7F548}"/>
              </a:ext>
            </a:extLst>
          </p:cNvPr>
          <p:cNvPicPr>
            <a:picLocks noChangeAspect="1"/>
          </p:cNvPicPr>
          <p:nvPr/>
        </p:nvPicPr>
        <p:blipFill>
          <a:blip r:embed="rId3"/>
          <a:stretch>
            <a:fillRect/>
          </a:stretch>
        </p:blipFill>
        <p:spPr>
          <a:xfrm>
            <a:off x="359999" y="5343980"/>
            <a:ext cx="5427721" cy="833967"/>
          </a:xfrm>
          <a:prstGeom prst="rect">
            <a:avLst/>
          </a:prstGeom>
        </p:spPr>
      </p:pic>
      <p:sp>
        <p:nvSpPr>
          <p:cNvPr id="14" name="Rectangle 13">
            <a:extLst>
              <a:ext uri="{FF2B5EF4-FFF2-40B4-BE49-F238E27FC236}">
                <a16:creationId xmlns:a16="http://schemas.microsoft.com/office/drawing/2014/main" id="{B616987C-5F89-A37B-5861-8176AF5989CD}"/>
              </a:ext>
            </a:extLst>
          </p:cNvPr>
          <p:cNvSpPr/>
          <p:nvPr/>
        </p:nvSpPr>
        <p:spPr>
          <a:xfrm>
            <a:off x="5989068" y="5315703"/>
            <a:ext cx="5336085" cy="10764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solidFill>
              </a:rPr>
              <a:t>the 14 quavers are broken into groups of 3, then 3, then 4 and 4</a:t>
            </a:r>
          </a:p>
        </p:txBody>
      </p:sp>
    </p:spTree>
    <p:extLst>
      <p:ext uri="{BB962C8B-B14F-4D97-AF65-F5344CB8AC3E}">
        <p14:creationId xmlns:p14="http://schemas.microsoft.com/office/powerpoint/2010/main" val="86857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38DF27B6-C85E-AD30-96FC-37BBF8A60DE2}"/>
              </a:ext>
            </a:extLst>
          </p:cNvPr>
          <p:cNvSpPr>
            <a:spLocks noGrp="1"/>
          </p:cNvSpPr>
          <p:nvPr>
            <p:ph type="title"/>
          </p:nvPr>
        </p:nvSpPr>
        <p:spPr/>
        <p:txBody>
          <a:bodyPr/>
          <a:lstStyle/>
          <a:p>
            <a:r>
              <a:rPr lang="en-US" dirty="0"/>
              <a:t>Activity 6.3 – ‘</a:t>
            </a:r>
            <a:r>
              <a:rPr lang="en-US" dirty="0" err="1"/>
              <a:t>Murrgumurrgu</a:t>
            </a:r>
            <a:r>
              <a:rPr lang="en-US" dirty="0"/>
              <a:t>’ – performing (1) </a:t>
            </a:r>
          </a:p>
        </p:txBody>
      </p:sp>
      <p:sp>
        <p:nvSpPr>
          <p:cNvPr id="2" name="Slide Number Placeholder 1">
            <a:extLst>
              <a:ext uri="{FF2B5EF4-FFF2-40B4-BE49-F238E27FC236}">
                <a16:creationId xmlns:a16="http://schemas.microsoft.com/office/drawing/2014/main" id="{33F5DBB4-C928-8308-C51E-3DF6F7273137}"/>
              </a:ext>
              <a:ext uri="{C183D7F6-B498-43B3-948B-1728B52AA6E4}">
                <adec:decorative xmlns:adec="http://schemas.microsoft.com/office/drawing/2017/decorative" val="1"/>
              </a:ext>
            </a:extLst>
          </p:cNvPr>
          <p:cNvSpPr>
            <a:spLocks noGrp="1"/>
          </p:cNvSpPr>
          <p:nvPr>
            <p:ph type="sldNum" sz="quarter" idx="12"/>
          </p:nvPr>
        </p:nvSpPr>
        <p:spPr>
          <a:xfrm>
            <a:off x="11305055" y="6543281"/>
            <a:ext cx="720000" cy="180000"/>
          </a:xfrm>
        </p:spPr>
        <p:txBody>
          <a:bodyPr/>
          <a:lstStyle/>
          <a:p>
            <a:fld id="{10A01DC5-1685-4615-8240-15192985C6A2}" type="slidenum">
              <a:rPr lang="en-AU" smtClean="0"/>
              <a:pPr/>
              <a:t>148</a:t>
            </a:fld>
            <a:endParaRPr lang="en-AU" dirty="0"/>
          </a:p>
        </p:txBody>
      </p:sp>
      <p:sp>
        <p:nvSpPr>
          <p:cNvPr id="30" name="Text Placeholder 29">
            <a:extLst>
              <a:ext uri="{FF2B5EF4-FFF2-40B4-BE49-F238E27FC236}">
                <a16:creationId xmlns:a16="http://schemas.microsoft.com/office/drawing/2014/main" id="{A815E0F7-8B4D-57AB-30DF-44DFC83A258E}"/>
              </a:ext>
            </a:extLst>
          </p:cNvPr>
          <p:cNvSpPr>
            <a:spLocks noGrp="1"/>
          </p:cNvSpPr>
          <p:nvPr>
            <p:ph type="body" sz="quarter" idx="18"/>
          </p:nvPr>
        </p:nvSpPr>
        <p:spPr/>
        <p:txBody>
          <a:bodyPr/>
          <a:lstStyle/>
          <a:p>
            <a:r>
              <a:rPr lang="en-US" dirty="0"/>
              <a:t>Body percussion</a:t>
            </a:r>
          </a:p>
        </p:txBody>
      </p:sp>
      <p:pic>
        <p:nvPicPr>
          <p:cNvPr id="27" name="Picture 26" descr="A screen shot of the first 10 bars of sheet music  for Murrgumurrgu. It conains colourful notes to match the body percussion required on that note&#10;&#10;">
            <a:extLst>
              <a:ext uri="{FF2B5EF4-FFF2-40B4-BE49-F238E27FC236}">
                <a16:creationId xmlns:a16="http://schemas.microsoft.com/office/drawing/2014/main" id="{C58635C3-1180-765D-BE83-D16954AE9C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 contrast="20000"/>
                    </a14:imgEffect>
                  </a14:imgLayer>
                </a14:imgProps>
              </a:ext>
            </a:extLst>
          </a:blip>
          <a:stretch>
            <a:fillRect/>
          </a:stretch>
        </p:blipFill>
        <p:spPr>
          <a:xfrm>
            <a:off x="363894" y="1511559"/>
            <a:ext cx="7365398" cy="5022335"/>
          </a:xfrm>
          <a:prstGeom prst="roundRect">
            <a:avLst>
              <a:gd name="adj" fmla="val 1565"/>
            </a:avLst>
          </a:prstGeom>
          <a:effectLst/>
        </p:spPr>
      </p:pic>
      <p:sp>
        <p:nvSpPr>
          <p:cNvPr id="25" name="TextBox 24">
            <a:extLst>
              <a:ext uri="{FF2B5EF4-FFF2-40B4-BE49-F238E27FC236}">
                <a16:creationId xmlns:a16="http://schemas.microsoft.com/office/drawing/2014/main" id="{4FEEAE06-C19F-B4E9-5FDC-D7C6E5DB87C7}"/>
              </a:ext>
            </a:extLst>
          </p:cNvPr>
          <p:cNvSpPr txBox="1"/>
          <p:nvPr/>
        </p:nvSpPr>
        <p:spPr>
          <a:xfrm>
            <a:off x="8158182" y="1163486"/>
            <a:ext cx="946831" cy="280006"/>
          </a:xfrm>
          <a:prstGeom prst="rect">
            <a:avLst/>
          </a:prstGeom>
          <a:noFill/>
        </p:spPr>
        <p:txBody>
          <a:bodyPr wrap="square" lIns="0" tIns="0" rIns="0" bIns="0" rtlCol="0" anchor="t">
            <a:noAutofit/>
          </a:bodyPr>
          <a:lstStyle/>
          <a:p>
            <a:r>
              <a:rPr lang="en-AU" sz="1800" dirty="0"/>
              <a:t>slow</a:t>
            </a:r>
          </a:p>
        </p:txBody>
      </p:sp>
      <p:grpSp>
        <p:nvGrpSpPr>
          <p:cNvPr id="15" name="Play - slow" descr="A red play button in a white circle">
            <a:extLst>
              <a:ext uri="{FF2B5EF4-FFF2-40B4-BE49-F238E27FC236}">
                <a16:creationId xmlns:a16="http://schemas.microsoft.com/office/drawing/2014/main" id="{AEC30AA0-C7E2-FCB7-87BE-6C425A98DBE6}"/>
              </a:ext>
            </a:extLst>
          </p:cNvPr>
          <p:cNvGrpSpPr/>
          <p:nvPr/>
        </p:nvGrpSpPr>
        <p:grpSpPr>
          <a:xfrm>
            <a:off x="8782453" y="1019044"/>
            <a:ext cx="576312" cy="568890"/>
            <a:chOff x="5845352" y="5373920"/>
            <a:chExt cx="806095" cy="795714"/>
          </a:xfrm>
        </p:grpSpPr>
        <p:sp>
          <p:nvSpPr>
            <p:cNvPr id="21" name="Oval 20">
              <a:extLst>
                <a:ext uri="{FF2B5EF4-FFF2-40B4-BE49-F238E27FC236}">
                  <a16:creationId xmlns:a16="http://schemas.microsoft.com/office/drawing/2014/main" id="{C1EE20DB-0D3D-4B05-ED7C-FBDBD3772793}"/>
                </a:ext>
              </a:extLst>
            </p:cNvPr>
            <p:cNvSpPr/>
            <p:nvPr/>
          </p:nvSpPr>
          <p:spPr>
            <a:xfrm>
              <a:off x="5845352" y="5373920"/>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2" name="Isosceles Triangle 21">
              <a:hlinkClick r:id="rId4"/>
              <a:extLst>
                <a:ext uri="{FF2B5EF4-FFF2-40B4-BE49-F238E27FC236}">
                  <a16:creationId xmlns:a16="http://schemas.microsoft.com/office/drawing/2014/main" id="{30FCE0F0-0B59-41E0-8A58-FD99432B32CD}"/>
                </a:ext>
              </a:extLst>
            </p:cNvPr>
            <p:cNvSpPr/>
            <p:nvPr/>
          </p:nvSpPr>
          <p:spPr>
            <a:xfrm rot="5400000">
              <a:off x="6079312" y="5553905"/>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4" name="TextBox 13">
            <a:extLst>
              <a:ext uri="{FF2B5EF4-FFF2-40B4-BE49-F238E27FC236}">
                <a16:creationId xmlns:a16="http://schemas.microsoft.com/office/drawing/2014/main" id="{CF7146C8-6481-CD2D-1183-8CAB1EA00FAD}"/>
              </a:ext>
            </a:extLst>
          </p:cNvPr>
          <p:cNvSpPr txBox="1"/>
          <p:nvPr/>
        </p:nvSpPr>
        <p:spPr>
          <a:xfrm>
            <a:off x="10138120" y="1163486"/>
            <a:ext cx="1026444" cy="280006"/>
          </a:xfrm>
          <a:prstGeom prst="rect">
            <a:avLst/>
          </a:prstGeom>
          <a:noFill/>
        </p:spPr>
        <p:txBody>
          <a:bodyPr wrap="square" lIns="0" tIns="0" rIns="0" bIns="0" rtlCol="0" anchor="t">
            <a:noAutofit/>
          </a:bodyPr>
          <a:lstStyle/>
          <a:p>
            <a:r>
              <a:rPr lang="en-AU" sz="1800" dirty="0"/>
              <a:t>at tempo</a:t>
            </a:r>
          </a:p>
        </p:txBody>
      </p:sp>
      <p:grpSp>
        <p:nvGrpSpPr>
          <p:cNvPr id="17" name="Play at tempo" descr="A red play button in a white circle">
            <a:extLst>
              <a:ext uri="{FF2B5EF4-FFF2-40B4-BE49-F238E27FC236}">
                <a16:creationId xmlns:a16="http://schemas.microsoft.com/office/drawing/2014/main" id="{5948B944-AAC0-4981-603A-D380F6272C4A}"/>
              </a:ext>
            </a:extLst>
          </p:cNvPr>
          <p:cNvGrpSpPr/>
          <p:nvPr/>
        </p:nvGrpSpPr>
        <p:grpSpPr>
          <a:xfrm>
            <a:off x="11164564" y="1019044"/>
            <a:ext cx="576312" cy="568890"/>
            <a:chOff x="5845352" y="5373920"/>
            <a:chExt cx="806095" cy="795714"/>
          </a:xfrm>
        </p:grpSpPr>
        <p:sp>
          <p:nvSpPr>
            <p:cNvPr id="23" name="Oval 22">
              <a:extLst>
                <a:ext uri="{FF2B5EF4-FFF2-40B4-BE49-F238E27FC236}">
                  <a16:creationId xmlns:a16="http://schemas.microsoft.com/office/drawing/2014/main" id="{7EB8E845-A820-33DD-EE83-6E379F2BD0D6}"/>
                </a:ext>
              </a:extLst>
            </p:cNvPr>
            <p:cNvSpPr/>
            <p:nvPr/>
          </p:nvSpPr>
          <p:spPr>
            <a:xfrm>
              <a:off x="5845352" y="5373920"/>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4" name="Isosceles Triangle 23">
              <a:hlinkClick r:id="rId5"/>
              <a:extLst>
                <a:ext uri="{FF2B5EF4-FFF2-40B4-BE49-F238E27FC236}">
                  <a16:creationId xmlns:a16="http://schemas.microsoft.com/office/drawing/2014/main" id="{B0471F12-617A-EF57-38C5-82713072564C}"/>
                </a:ext>
              </a:extLst>
            </p:cNvPr>
            <p:cNvSpPr/>
            <p:nvPr/>
          </p:nvSpPr>
          <p:spPr>
            <a:xfrm rot="5400000">
              <a:off x="6079312" y="5553905"/>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nvGrpSpPr>
          <p:cNvPr id="6" name="Clap" descr="A red rectangle showing hands clapping symbol">
            <a:extLst>
              <a:ext uri="{FF2B5EF4-FFF2-40B4-BE49-F238E27FC236}">
                <a16:creationId xmlns:a16="http://schemas.microsoft.com/office/drawing/2014/main" id="{2DD7100F-1BE5-CA63-83E8-406934332AE0}"/>
              </a:ext>
            </a:extLst>
          </p:cNvPr>
          <p:cNvGrpSpPr/>
          <p:nvPr/>
        </p:nvGrpSpPr>
        <p:grpSpPr>
          <a:xfrm>
            <a:off x="8158183" y="1705107"/>
            <a:ext cx="1754062" cy="2308897"/>
            <a:chOff x="8170891" y="1331904"/>
            <a:chExt cx="1754062" cy="2308897"/>
          </a:xfrm>
        </p:grpSpPr>
        <p:sp>
          <p:nvSpPr>
            <p:cNvPr id="11" name="Rectangle: Rounded Corners 10">
              <a:extLst>
                <a:ext uri="{FF2B5EF4-FFF2-40B4-BE49-F238E27FC236}">
                  <a16:creationId xmlns:a16="http://schemas.microsoft.com/office/drawing/2014/main" id="{1F13265F-34A0-0139-735F-49041D36EB20}"/>
                </a:ext>
                <a:ext uri="{C183D7F6-B498-43B3-948B-1728B52AA6E4}">
                  <adec:decorative xmlns:adec="http://schemas.microsoft.com/office/drawing/2017/decorative" val="1"/>
                </a:ext>
              </a:extLst>
            </p:cNvPr>
            <p:cNvSpPr/>
            <p:nvPr/>
          </p:nvSpPr>
          <p:spPr>
            <a:xfrm rot="5400000">
              <a:off x="7893473" y="1609322"/>
              <a:ext cx="2308897" cy="1754062"/>
            </a:xfrm>
            <a:prstGeom prst="roundRect">
              <a:avLst>
                <a:gd name="adj" fmla="val 794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b="1">
                <a:solidFill>
                  <a:schemeClr val="bg1"/>
                </a:solidFill>
                <a:cs typeface="Arial" panose="020B0604020202020204" pitchFamily="34" charset="0"/>
              </a:endParaRPr>
            </a:p>
          </p:txBody>
        </p:sp>
        <p:pic>
          <p:nvPicPr>
            <p:cNvPr id="7" name="Picture 6" descr="Beats and Pieces legend showing hand signals for clap, click, hitting chest, lap and crossing arms.">
              <a:extLst>
                <a:ext uri="{FF2B5EF4-FFF2-40B4-BE49-F238E27FC236}">
                  <a16:creationId xmlns:a16="http://schemas.microsoft.com/office/drawing/2014/main" id="{CCB30E79-7BCE-59EF-5C9F-3BBEA7FB96A9}"/>
                </a:ext>
              </a:extLst>
            </p:cNvPr>
            <p:cNvPicPr>
              <a:picLocks noChangeAspect="1"/>
            </p:cNvPicPr>
            <p:nvPr/>
          </p:nvPicPr>
          <p:blipFill rotWithShape="1">
            <a:blip r:embed="rId6">
              <a:extLst>
                <a:ext uri="{28A0092B-C50C-407E-A947-70E740481C1C}">
                  <a14:useLocalDpi xmlns:a14="http://schemas.microsoft.com/office/drawing/2010/main"/>
                </a:ext>
              </a:extLst>
            </a:blip>
            <a:srcRect l="3914" t="22762" r="69546" b="42847"/>
            <a:stretch>
              <a:fillRect/>
            </a:stretch>
          </p:blipFill>
          <p:spPr>
            <a:xfrm>
              <a:off x="8352622" y="1541374"/>
              <a:ext cx="1389759" cy="1924594"/>
            </a:xfrm>
            <a:prstGeom prst="roundRect">
              <a:avLst>
                <a:gd name="adj" fmla="val 6810"/>
              </a:avLst>
            </a:prstGeom>
            <a:ln w="25400">
              <a:solidFill>
                <a:schemeClr val="bg1"/>
              </a:solidFill>
            </a:ln>
          </p:spPr>
        </p:pic>
      </p:grpSp>
      <p:grpSp>
        <p:nvGrpSpPr>
          <p:cNvPr id="9" name="Click" descr="A yellow rectangle showing a finger clicking symbol">
            <a:extLst>
              <a:ext uri="{FF2B5EF4-FFF2-40B4-BE49-F238E27FC236}">
                <a16:creationId xmlns:a16="http://schemas.microsoft.com/office/drawing/2014/main" id="{D8B71DDD-0A7B-B1C3-3560-8F02AC730AC9}"/>
              </a:ext>
            </a:extLst>
          </p:cNvPr>
          <p:cNvGrpSpPr/>
          <p:nvPr/>
        </p:nvGrpSpPr>
        <p:grpSpPr>
          <a:xfrm>
            <a:off x="10093977" y="1692442"/>
            <a:ext cx="1754066" cy="2321565"/>
            <a:chOff x="10098185" y="1331904"/>
            <a:chExt cx="1754066" cy="2321565"/>
          </a:xfrm>
        </p:grpSpPr>
        <p:sp>
          <p:nvSpPr>
            <p:cNvPr id="10" name="Rectangle: Rounded Corners 9">
              <a:extLst>
                <a:ext uri="{FF2B5EF4-FFF2-40B4-BE49-F238E27FC236}">
                  <a16:creationId xmlns:a16="http://schemas.microsoft.com/office/drawing/2014/main" id="{BD544DC8-3957-352F-0602-966640974D95}"/>
                </a:ext>
                <a:ext uri="{C183D7F6-B498-43B3-948B-1728B52AA6E4}">
                  <adec:decorative xmlns:adec="http://schemas.microsoft.com/office/drawing/2017/decorative" val="1"/>
                </a:ext>
              </a:extLst>
            </p:cNvPr>
            <p:cNvSpPr/>
            <p:nvPr/>
          </p:nvSpPr>
          <p:spPr>
            <a:xfrm rot="5400000">
              <a:off x="9814435" y="1615654"/>
              <a:ext cx="2321565" cy="1754066"/>
            </a:xfrm>
            <a:prstGeom prst="roundRect">
              <a:avLst>
                <a:gd name="adj" fmla="val 7283"/>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b="1">
                <a:solidFill>
                  <a:schemeClr val="bg1"/>
                </a:solidFill>
                <a:cs typeface="Arial" panose="020B0604020202020204" pitchFamily="34" charset="0"/>
              </a:endParaRPr>
            </a:p>
          </p:txBody>
        </p:sp>
        <p:pic>
          <p:nvPicPr>
            <p:cNvPr id="3" name="Picture 2" descr="Beats and Pieces legend showing hand signals for clap, click, hitting chest, lap and crossing arms.">
              <a:extLst>
                <a:ext uri="{FF2B5EF4-FFF2-40B4-BE49-F238E27FC236}">
                  <a16:creationId xmlns:a16="http://schemas.microsoft.com/office/drawing/2014/main" id="{E73E3CA9-5545-5E1F-A957-BABB9E28CC6D}"/>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a:ext>
              </a:extLst>
            </a:blip>
            <a:srcRect l="37538" t="22833" r="36264" b="42633"/>
            <a:stretch>
              <a:fillRect/>
            </a:stretch>
          </p:blipFill>
          <p:spPr>
            <a:xfrm>
              <a:off x="10292124" y="1538607"/>
              <a:ext cx="1377139" cy="1940027"/>
            </a:xfrm>
            <a:prstGeom prst="roundRect">
              <a:avLst>
                <a:gd name="adj" fmla="val 6847"/>
              </a:avLst>
            </a:prstGeom>
            <a:ln w="25400">
              <a:solidFill>
                <a:schemeClr val="bg1"/>
              </a:solidFill>
            </a:ln>
          </p:spPr>
        </p:pic>
      </p:grpSp>
      <p:grpSp>
        <p:nvGrpSpPr>
          <p:cNvPr id="12" name="Chest" descr="A green rectangle showing a chest slapping symbol">
            <a:extLst>
              <a:ext uri="{FF2B5EF4-FFF2-40B4-BE49-F238E27FC236}">
                <a16:creationId xmlns:a16="http://schemas.microsoft.com/office/drawing/2014/main" id="{2C861ECC-6413-D2B6-85C1-6C7D4087E74A}"/>
              </a:ext>
            </a:extLst>
          </p:cNvPr>
          <p:cNvGrpSpPr/>
          <p:nvPr/>
        </p:nvGrpSpPr>
        <p:grpSpPr>
          <a:xfrm>
            <a:off x="8158182" y="4166711"/>
            <a:ext cx="1754063" cy="2308900"/>
            <a:chOff x="8160157" y="3868994"/>
            <a:chExt cx="1754063" cy="2308900"/>
          </a:xfrm>
        </p:grpSpPr>
        <p:sp>
          <p:nvSpPr>
            <p:cNvPr id="13" name="Rectangle: Rounded Corners 12">
              <a:extLst>
                <a:ext uri="{FF2B5EF4-FFF2-40B4-BE49-F238E27FC236}">
                  <a16:creationId xmlns:a16="http://schemas.microsoft.com/office/drawing/2014/main" id="{551E1DAF-8B30-BE4F-AE8E-20BDD13A6BC1}"/>
                </a:ext>
                <a:ext uri="{C183D7F6-B498-43B3-948B-1728B52AA6E4}">
                  <adec:decorative xmlns:adec="http://schemas.microsoft.com/office/drawing/2017/decorative" val="1"/>
                </a:ext>
              </a:extLst>
            </p:cNvPr>
            <p:cNvSpPr/>
            <p:nvPr/>
          </p:nvSpPr>
          <p:spPr>
            <a:xfrm rot="5400000">
              <a:off x="7882739" y="4146412"/>
              <a:ext cx="2308900" cy="1754063"/>
            </a:xfrm>
            <a:prstGeom prst="roundRect">
              <a:avLst>
                <a:gd name="adj" fmla="val 11093"/>
              </a:avLst>
            </a:prstGeom>
            <a:solidFill>
              <a:srgbClr val="00CC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b="1">
                <a:solidFill>
                  <a:schemeClr val="bg1"/>
                </a:solidFill>
                <a:cs typeface="Arial" panose="020B0604020202020204" pitchFamily="34" charset="0"/>
              </a:endParaRPr>
            </a:p>
          </p:txBody>
        </p:sp>
        <p:pic>
          <p:nvPicPr>
            <p:cNvPr id="8" name="Picture 7" descr="Beats and Pieces legend showing hand signals for clap, click, hitting chest, lap and crossing arms.">
              <a:extLst>
                <a:ext uri="{FF2B5EF4-FFF2-40B4-BE49-F238E27FC236}">
                  <a16:creationId xmlns:a16="http://schemas.microsoft.com/office/drawing/2014/main" id="{2E57BC92-4643-6B9E-6332-FFD5A546754E}"/>
                </a:ext>
              </a:extLst>
            </p:cNvPr>
            <p:cNvPicPr>
              <a:picLocks noChangeAspect="1"/>
            </p:cNvPicPr>
            <p:nvPr/>
          </p:nvPicPr>
          <p:blipFill rotWithShape="1">
            <a:blip r:embed="rId6">
              <a:extLst>
                <a:ext uri="{28A0092B-C50C-407E-A947-70E740481C1C}">
                  <a14:useLocalDpi xmlns:a14="http://schemas.microsoft.com/office/drawing/2010/main"/>
                </a:ext>
              </a:extLst>
            </a:blip>
            <a:srcRect l="69675" t="23224" r="4436" b="42464"/>
            <a:stretch>
              <a:fillRect/>
            </a:stretch>
          </p:blipFill>
          <p:spPr>
            <a:xfrm>
              <a:off x="8342061" y="4039365"/>
              <a:ext cx="1389588" cy="1968155"/>
            </a:xfrm>
            <a:prstGeom prst="roundRect">
              <a:avLst>
                <a:gd name="adj" fmla="val 5033"/>
              </a:avLst>
            </a:prstGeom>
            <a:ln w="15875">
              <a:solidFill>
                <a:schemeClr val="bg1"/>
              </a:solidFill>
            </a:ln>
          </p:spPr>
        </p:pic>
      </p:grpSp>
      <p:grpSp>
        <p:nvGrpSpPr>
          <p:cNvPr id="5" name="Speak" descr="A blue rectangle showing a sound symbol for speaking the lyrics">
            <a:extLst>
              <a:ext uri="{FF2B5EF4-FFF2-40B4-BE49-F238E27FC236}">
                <a16:creationId xmlns:a16="http://schemas.microsoft.com/office/drawing/2014/main" id="{6AEB0238-141A-6361-C41A-28B7C5AEACE8}"/>
              </a:ext>
            </a:extLst>
          </p:cNvPr>
          <p:cNvGrpSpPr/>
          <p:nvPr/>
        </p:nvGrpSpPr>
        <p:grpSpPr>
          <a:xfrm>
            <a:off x="10093977" y="4161589"/>
            <a:ext cx="1754065" cy="2300236"/>
            <a:chOff x="10093977" y="4161589"/>
            <a:chExt cx="1754065" cy="2300236"/>
          </a:xfrm>
        </p:grpSpPr>
        <p:sp>
          <p:nvSpPr>
            <p:cNvPr id="4" name="Rectangle: Rounded Corners 3">
              <a:extLst>
                <a:ext uri="{FF2B5EF4-FFF2-40B4-BE49-F238E27FC236}">
                  <a16:creationId xmlns:a16="http://schemas.microsoft.com/office/drawing/2014/main" id="{FEEC83B3-3E78-0529-22B0-6C19794C4E88}"/>
                </a:ext>
                <a:ext uri="{C183D7F6-B498-43B3-948B-1728B52AA6E4}">
                  <adec:decorative xmlns:adec="http://schemas.microsoft.com/office/drawing/2017/decorative" val="0"/>
                </a:ext>
              </a:extLst>
            </p:cNvPr>
            <p:cNvSpPr/>
            <p:nvPr/>
          </p:nvSpPr>
          <p:spPr>
            <a:xfrm rot="5400000">
              <a:off x="9820892" y="4434674"/>
              <a:ext cx="2300236" cy="1754065"/>
            </a:xfrm>
            <a:prstGeom prst="roundRect">
              <a:avLst>
                <a:gd name="adj" fmla="val 58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30000"/>
                </a:lnSpc>
              </a:pPr>
              <a:r>
                <a:rPr lang="en-AU" sz="1800" b="1" dirty="0">
                  <a:solidFill>
                    <a:schemeClr val="bg1"/>
                  </a:solidFill>
                  <a:cs typeface="Arial"/>
                </a:rPr>
                <a:t>Speak the lyrics</a:t>
              </a:r>
              <a:endParaRPr lang="en-AU" sz="1800" b="1" dirty="0">
                <a:solidFill>
                  <a:schemeClr val="bg1"/>
                </a:solidFill>
                <a:cs typeface="Arial" panose="020B0604020202020204" pitchFamily="34" charset="0"/>
              </a:endParaRPr>
            </a:p>
          </p:txBody>
        </p:sp>
        <p:pic>
          <p:nvPicPr>
            <p:cNvPr id="29" name="Picture 28" descr="A blue and red sound icon">
              <a:extLst>
                <a:ext uri="{FF2B5EF4-FFF2-40B4-BE49-F238E27FC236}">
                  <a16:creationId xmlns:a16="http://schemas.microsoft.com/office/drawing/2014/main" id="{8DB17EE7-8574-BEBF-29E6-4E4C05CBD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1425" y="5182001"/>
              <a:ext cx="1019168" cy="1019168"/>
            </a:xfrm>
            <a:prstGeom prst="rect">
              <a:avLst/>
            </a:prstGeom>
          </p:spPr>
        </p:pic>
      </p:grpSp>
      <p:sp>
        <p:nvSpPr>
          <p:cNvPr id="26" name="Rectangle 25">
            <a:extLst>
              <a:ext uri="{FF2B5EF4-FFF2-40B4-BE49-F238E27FC236}">
                <a16:creationId xmlns:a16="http://schemas.microsoft.com/office/drawing/2014/main" id="{4C895648-7F8A-0C63-5BC3-0CA026B5BABB}"/>
              </a:ext>
              <a:ext uri="{C183D7F6-B498-43B3-948B-1728B52AA6E4}">
                <adec:decorative xmlns:adec="http://schemas.microsoft.com/office/drawing/2017/decorative" val="1"/>
              </a:ext>
            </a:extLst>
          </p:cNvPr>
          <p:cNvSpPr/>
          <p:nvPr/>
        </p:nvSpPr>
        <p:spPr>
          <a:xfrm>
            <a:off x="7587320" y="6296315"/>
            <a:ext cx="99920" cy="199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01C22A67-C3E0-2D72-37F1-AB3FC706422D}"/>
              </a:ext>
              <a:ext uri="{C183D7F6-B498-43B3-948B-1728B52AA6E4}">
                <adec:decorative xmlns:adec="http://schemas.microsoft.com/office/drawing/2017/decorative" val="1"/>
              </a:ext>
            </a:extLst>
          </p:cNvPr>
          <p:cNvSpPr/>
          <p:nvPr/>
        </p:nvSpPr>
        <p:spPr>
          <a:xfrm flipH="1">
            <a:off x="7592492" y="5664405"/>
            <a:ext cx="94367" cy="267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033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BCBE334-DBDD-FF43-A0CF-4D6534E0F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572233-920D-038E-0965-712CB749E649}"/>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6.3 – ‘</a:t>
            </a:r>
            <a:r>
              <a:rPr lang="en-AU" noProof="0" dirty="0" err="1"/>
              <a:t>Murrgumurrgu</a:t>
            </a:r>
            <a:r>
              <a:rPr lang="en-AU" noProof="0" dirty="0"/>
              <a:t>’ – performing (2) </a:t>
            </a:r>
          </a:p>
        </p:txBody>
      </p:sp>
      <p:sp>
        <p:nvSpPr>
          <p:cNvPr id="2" name="Slide Number Placeholder 1">
            <a:extLst>
              <a:ext uri="{FF2B5EF4-FFF2-40B4-BE49-F238E27FC236}">
                <a16:creationId xmlns:a16="http://schemas.microsoft.com/office/drawing/2014/main" id="{422EF6DE-7C81-CC8C-3D77-38E3EF277F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149</a:t>
            </a:fld>
            <a:endParaRPr lang="en-AU" dirty="0"/>
          </a:p>
        </p:txBody>
      </p:sp>
      <p:sp>
        <p:nvSpPr>
          <p:cNvPr id="17" name="Text Placeholder 16">
            <a:extLst>
              <a:ext uri="{FF2B5EF4-FFF2-40B4-BE49-F238E27FC236}">
                <a16:creationId xmlns:a16="http://schemas.microsoft.com/office/drawing/2014/main" id="{637BBC4E-DEFD-5AD9-A4FF-CD355D1F4B4A}"/>
              </a:ext>
            </a:extLst>
          </p:cNvPr>
          <p:cNvSpPr>
            <a:spLocks noGrp="1"/>
          </p:cNvSpPr>
          <p:nvPr>
            <p:ph type="body" sz="quarter" idx="18"/>
          </p:nvPr>
        </p:nvSpPr>
        <p:spPr>
          <a:xfrm>
            <a:off x="360000" y="1008000"/>
            <a:ext cx="3502873" cy="310015"/>
          </a:xfrm>
        </p:spPr>
        <p:txBody>
          <a:bodyPr/>
          <a:lstStyle/>
          <a:p>
            <a:r>
              <a:rPr lang="en-US" dirty="0"/>
              <a:t>Pitch and lyrics</a:t>
            </a:r>
          </a:p>
        </p:txBody>
      </p:sp>
      <p:sp>
        <p:nvSpPr>
          <p:cNvPr id="13" name="TextBox 12">
            <a:extLst>
              <a:ext uri="{FF2B5EF4-FFF2-40B4-BE49-F238E27FC236}">
                <a16:creationId xmlns:a16="http://schemas.microsoft.com/office/drawing/2014/main" id="{5D699EB6-7456-F73A-57CB-8E19B24D81A8}"/>
              </a:ext>
            </a:extLst>
          </p:cNvPr>
          <p:cNvSpPr txBox="1"/>
          <p:nvPr/>
        </p:nvSpPr>
        <p:spPr>
          <a:xfrm>
            <a:off x="576696" y="1799065"/>
            <a:ext cx="982607" cy="468000"/>
          </a:xfrm>
          <a:prstGeom prst="rect">
            <a:avLst/>
          </a:prstGeom>
          <a:noFill/>
        </p:spPr>
        <p:txBody>
          <a:bodyPr wrap="square" lIns="0" tIns="0" rIns="0" bIns="0" rtlCol="0" anchor="t">
            <a:noAutofit/>
          </a:bodyPr>
          <a:lstStyle/>
          <a:p>
            <a:pPr algn="ctr"/>
            <a:r>
              <a:rPr lang="en-AU" sz="1800" dirty="0"/>
              <a:t>slow</a:t>
            </a:r>
          </a:p>
        </p:txBody>
      </p:sp>
      <p:grpSp>
        <p:nvGrpSpPr>
          <p:cNvPr id="12" name="Group 11" descr="A red play button in a white circle">
            <a:extLst>
              <a:ext uri="{FF2B5EF4-FFF2-40B4-BE49-F238E27FC236}">
                <a16:creationId xmlns:a16="http://schemas.microsoft.com/office/drawing/2014/main" id="{8E973FA0-4635-443C-E84A-B3FCDBEF2334}"/>
              </a:ext>
            </a:extLst>
          </p:cNvPr>
          <p:cNvGrpSpPr/>
          <p:nvPr/>
        </p:nvGrpSpPr>
        <p:grpSpPr>
          <a:xfrm>
            <a:off x="664952" y="2271190"/>
            <a:ext cx="806095" cy="795714"/>
            <a:chOff x="690246" y="2233867"/>
            <a:chExt cx="806095" cy="795714"/>
          </a:xfrm>
        </p:grpSpPr>
        <p:sp>
          <p:nvSpPr>
            <p:cNvPr id="4" name="Oval 3">
              <a:extLst>
                <a:ext uri="{FF2B5EF4-FFF2-40B4-BE49-F238E27FC236}">
                  <a16:creationId xmlns:a16="http://schemas.microsoft.com/office/drawing/2014/main" id="{9028E8D9-E39E-5BDA-D1B8-21F6ADC4163B}"/>
                </a:ext>
              </a:extLst>
            </p:cNvPr>
            <p:cNvSpPr/>
            <p:nvPr/>
          </p:nvSpPr>
          <p:spPr>
            <a:xfrm>
              <a:off x="690246" y="2233867"/>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6" name="Isosceles Triangle 5">
              <a:hlinkClick r:id="rId2"/>
              <a:extLst>
                <a:ext uri="{FF2B5EF4-FFF2-40B4-BE49-F238E27FC236}">
                  <a16:creationId xmlns:a16="http://schemas.microsoft.com/office/drawing/2014/main" id="{D57E4069-E0F4-1CEE-969B-521A71EEFC5A}"/>
                </a:ext>
              </a:extLst>
            </p:cNvPr>
            <p:cNvSpPr/>
            <p:nvPr/>
          </p:nvSpPr>
          <p:spPr>
            <a:xfrm rot="5400000">
              <a:off x="924206" y="2433905"/>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4" name="TextBox 13">
            <a:extLst>
              <a:ext uri="{FF2B5EF4-FFF2-40B4-BE49-F238E27FC236}">
                <a16:creationId xmlns:a16="http://schemas.microsoft.com/office/drawing/2014/main" id="{D947BEEF-382E-34AD-4D2A-AD0D285F752C}"/>
              </a:ext>
            </a:extLst>
          </p:cNvPr>
          <p:cNvSpPr txBox="1"/>
          <p:nvPr/>
        </p:nvSpPr>
        <p:spPr>
          <a:xfrm>
            <a:off x="576696" y="4094694"/>
            <a:ext cx="982607" cy="468000"/>
          </a:xfrm>
          <a:prstGeom prst="rect">
            <a:avLst/>
          </a:prstGeom>
          <a:noFill/>
        </p:spPr>
        <p:txBody>
          <a:bodyPr wrap="square" lIns="0" tIns="0" rIns="0" bIns="0" rtlCol="0" anchor="t">
            <a:noAutofit/>
          </a:bodyPr>
          <a:lstStyle/>
          <a:p>
            <a:pPr algn="ctr"/>
            <a:r>
              <a:rPr lang="en-AU" sz="1800" dirty="0"/>
              <a:t>at tempo</a:t>
            </a:r>
          </a:p>
        </p:txBody>
      </p:sp>
      <p:grpSp>
        <p:nvGrpSpPr>
          <p:cNvPr id="11" name="Group 10" descr="A red play button in a white circle">
            <a:extLst>
              <a:ext uri="{FF2B5EF4-FFF2-40B4-BE49-F238E27FC236}">
                <a16:creationId xmlns:a16="http://schemas.microsoft.com/office/drawing/2014/main" id="{85C06625-A0A9-56F8-82A6-388AD79DC034}"/>
              </a:ext>
            </a:extLst>
          </p:cNvPr>
          <p:cNvGrpSpPr/>
          <p:nvPr/>
        </p:nvGrpSpPr>
        <p:grpSpPr>
          <a:xfrm>
            <a:off x="664952" y="4566819"/>
            <a:ext cx="806095" cy="795714"/>
            <a:chOff x="688432" y="4318481"/>
            <a:chExt cx="806095" cy="795714"/>
          </a:xfrm>
        </p:grpSpPr>
        <p:sp>
          <p:nvSpPr>
            <p:cNvPr id="8" name="Oval 7">
              <a:extLst>
                <a:ext uri="{FF2B5EF4-FFF2-40B4-BE49-F238E27FC236}">
                  <a16:creationId xmlns:a16="http://schemas.microsoft.com/office/drawing/2014/main" id="{397ECDCD-670D-9968-1489-7D152CA6EA26}"/>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3"/>
              <a:extLst>
                <a:ext uri="{FF2B5EF4-FFF2-40B4-BE49-F238E27FC236}">
                  <a16:creationId xmlns:a16="http://schemas.microsoft.com/office/drawing/2014/main" id="{DD7585D9-55BC-C758-8359-227940D91E89}"/>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3" name="Picture 2" descr="A screen shot of the sheet music for the first 10 bars of Murrgumurrgu. Shows music notes in pitch and rhythm and lyrics.">
            <a:extLst>
              <a:ext uri="{FF2B5EF4-FFF2-40B4-BE49-F238E27FC236}">
                <a16:creationId xmlns:a16="http://schemas.microsoft.com/office/drawing/2014/main" id="{89FA5F0D-E2C2-BCF0-A029-64D326485480}"/>
              </a:ext>
            </a:extLst>
          </p:cNvPr>
          <p:cNvPicPr>
            <a:picLocks noChangeAspect="1"/>
          </p:cNvPicPr>
          <p:nvPr/>
        </p:nvPicPr>
        <p:blipFill>
          <a:blip r:embed="rId4"/>
          <a:stretch>
            <a:fillRect/>
          </a:stretch>
        </p:blipFill>
        <p:spPr>
          <a:xfrm>
            <a:off x="2893898" y="1008000"/>
            <a:ext cx="8230102" cy="5508001"/>
          </a:xfrm>
          <a:prstGeom prst="roundRect">
            <a:avLst>
              <a:gd name="adj" fmla="val 1499"/>
            </a:avLst>
          </a:prstGeom>
          <a:effectLst>
            <a:outerShdw blurRad="381000" dist="127000" dir="5400000" algn="ctr" rotWithShape="0">
              <a:srgbClr val="000000">
                <a:alpha val="15000"/>
              </a:srgbClr>
            </a:outerShdw>
          </a:effectLst>
        </p:spPr>
      </p:pic>
    </p:spTree>
    <p:extLst>
      <p:ext uri="{BB962C8B-B14F-4D97-AF65-F5344CB8AC3E}">
        <p14:creationId xmlns:p14="http://schemas.microsoft.com/office/powerpoint/2010/main" val="27896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p:txBody>
          <a:bodyPr/>
          <a:lstStyle/>
          <a:p>
            <a:r>
              <a:rPr lang="en-AU">
                <a:latin typeface="Arial"/>
                <a:cs typeface="Arial"/>
              </a:rPr>
              <a:t>Activity 1.1 – 'Scar' – Missy Higgins – performing (5)</a:t>
            </a:r>
            <a:endParaRPr lang="en-US"/>
          </a:p>
        </p:txBody>
      </p:sp>
      <p:sp>
        <p:nvSpPr>
          <p:cNvPr id="18" name="Text Placeholder 17">
            <a:extLst>
              <a:ext uri="{FF2B5EF4-FFF2-40B4-BE49-F238E27FC236}">
                <a16:creationId xmlns:a16="http://schemas.microsoft.com/office/drawing/2014/main" id="{69AAE524-B747-A29C-AB38-5BDB5B8D6839}"/>
              </a:ext>
            </a:extLst>
          </p:cNvPr>
          <p:cNvSpPr>
            <a:spLocks noGrp="1"/>
          </p:cNvSpPr>
          <p:nvPr>
            <p:ph type="body" sz="quarter" idx="18"/>
          </p:nvPr>
        </p:nvSpPr>
        <p:spPr/>
        <p:txBody>
          <a:bodyPr/>
          <a:lstStyle/>
          <a:p>
            <a:r>
              <a:rPr lang="en-AU" dirty="0">
                <a:cs typeface="Arial"/>
              </a:rPr>
              <a:t>Verse – bass line</a:t>
            </a:r>
            <a:endParaRPr lang="en-US" sz="2400" dirty="0"/>
          </a:p>
        </p:txBody>
      </p:sp>
      <p:pic>
        <p:nvPicPr>
          <p:cNvPr id="8" name="Picture 7" descr="Bass clef and TAB notation for a 2 bar  bass line. Uses the notes C, G, A and F as quavers and semiquavers">
            <a:extLst>
              <a:ext uri="{FF2B5EF4-FFF2-40B4-BE49-F238E27FC236}">
                <a16:creationId xmlns:a16="http://schemas.microsoft.com/office/drawing/2014/main" id="{9D72FF40-9CAE-1F44-0502-07AD33DEA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9000"/>
                    </a14:imgEffect>
                  </a14:imgLayer>
                </a14:imgProps>
              </a:ext>
            </a:extLst>
          </a:blip>
          <a:stretch>
            <a:fillRect/>
          </a:stretch>
        </p:blipFill>
        <p:spPr>
          <a:xfrm>
            <a:off x="359999" y="2142755"/>
            <a:ext cx="11484000" cy="2923672"/>
          </a:xfrm>
          <a:prstGeom prst="roundRect">
            <a:avLst>
              <a:gd name="adj" fmla="val 2663"/>
            </a:avLst>
          </a:prstGeom>
          <a:ln w="19050">
            <a:noFill/>
          </a:ln>
          <a:effectLst/>
        </p:spPr>
      </p:pic>
      <p:sp>
        <p:nvSpPr>
          <p:cNvPr id="9" name="TextBox 8">
            <a:extLst>
              <a:ext uri="{FF2B5EF4-FFF2-40B4-BE49-F238E27FC236}">
                <a16:creationId xmlns:a16="http://schemas.microsoft.com/office/drawing/2014/main" id="{AC73984C-A10F-D8B4-67FE-8368B06D6C42}"/>
              </a:ext>
            </a:extLst>
          </p:cNvPr>
          <p:cNvSpPr txBox="1"/>
          <p:nvPr/>
        </p:nvSpPr>
        <p:spPr>
          <a:xfrm>
            <a:off x="359999" y="5256626"/>
            <a:ext cx="7285210" cy="374153"/>
          </a:xfrm>
          <a:prstGeom prst="rect">
            <a:avLst/>
          </a:prstGeom>
          <a:noFill/>
        </p:spPr>
        <p:txBody>
          <a:bodyPr wrap="square" lIns="0" tIns="0" rIns="0" bIns="0" rtlCol="0">
            <a:noAutofit/>
          </a:bodyPr>
          <a:lstStyle/>
          <a:p>
            <a:pPr algn="l"/>
            <a:r>
              <a:rPr lang="en-AU" sz="1800" dirty="0"/>
              <a:t>Note: for an easier version – remove the notes on beat 3</a:t>
            </a:r>
          </a:p>
        </p:txBody>
      </p:sp>
      <p:grpSp>
        <p:nvGrpSpPr>
          <p:cNvPr id="5" name="Group 4" descr="A red play button inside a white circle">
            <a:extLst>
              <a:ext uri="{FF2B5EF4-FFF2-40B4-BE49-F238E27FC236}">
                <a16:creationId xmlns:a16="http://schemas.microsoft.com/office/drawing/2014/main" id="{C065721A-2FED-38A1-0DAF-6B93986FB4AD}"/>
              </a:ext>
            </a:extLst>
          </p:cNvPr>
          <p:cNvGrpSpPr/>
          <p:nvPr/>
        </p:nvGrpSpPr>
        <p:grpSpPr>
          <a:xfrm>
            <a:off x="11187558" y="1057331"/>
            <a:ext cx="656442" cy="637959"/>
            <a:chOff x="10964411" y="1006257"/>
            <a:chExt cx="656442" cy="637959"/>
          </a:xfrm>
        </p:grpSpPr>
        <p:sp>
          <p:nvSpPr>
            <p:cNvPr id="6" name="Oval 5">
              <a:extLst>
                <a:ext uri="{FF2B5EF4-FFF2-40B4-BE49-F238E27FC236}">
                  <a16:creationId xmlns:a16="http://schemas.microsoft.com/office/drawing/2014/main" id="{DBE18182-5436-8CC6-8631-4721F3BFA05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7" name="Isosceles Triangle 6">
              <a:hlinkClick r:id="rId5"/>
              <a:extLst>
                <a:ext uri="{FF2B5EF4-FFF2-40B4-BE49-F238E27FC236}">
                  <a16:creationId xmlns:a16="http://schemas.microsoft.com/office/drawing/2014/main" id="{DD37BA98-3F2D-C77C-E64D-FEB2BA2B48E0}"/>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dirty="0"/>
          </a:p>
        </p:txBody>
      </p:sp>
      <p:sp>
        <p:nvSpPr>
          <p:cNvPr id="13" name="TextBox 12">
            <a:extLst>
              <a:ext uri="{FF2B5EF4-FFF2-40B4-BE49-F238E27FC236}">
                <a16:creationId xmlns:a16="http://schemas.microsoft.com/office/drawing/2014/main" id="{DAF55BD3-0D0F-D9B3-803D-56A70C6B14F9}"/>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20866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C10A-3CB0-B388-C83D-DF92E56F5F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1B1595-7F5D-3858-F924-92CA540407E5}"/>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6.4 – ‘</a:t>
            </a:r>
            <a:r>
              <a:rPr lang="en-AU" noProof="0" dirty="0" err="1"/>
              <a:t>Murrgumurrgu</a:t>
            </a:r>
            <a:r>
              <a:rPr lang="en-AU" noProof="0" dirty="0"/>
              <a:t>’ – James Henry </a:t>
            </a:r>
          </a:p>
        </p:txBody>
      </p:sp>
      <p:sp>
        <p:nvSpPr>
          <p:cNvPr id="3" name="Text Placeholder 2">
            <a:extLst>
              <a:ext uri="{FF2B5EF4-FFF2-40B4-BE49-F238E27FC236}">
                <a16:creationId xmlns:a16="http://schemas.microsoft.com/office/drawing/2014/main" id="{BDB64441-D9C0-145F-B489-9B2EB55A2375}"/>
              </a:ext>
            </a:extLst>
          </p:cNvPr>
          <p:cNvSpPr>
            <a:spLocks noGrp="1"/>
          </p:cNvSpPr>
          <p:nvPr>
            <p:ph type="body" sz="quarter" idx="18"/>
          </p:nvPr>
        </p:nvSpPr>
        <p:spPr/>
        <p:txBody>
          <a:bodyPr/>
          <a:lstStyle/>
          <a:p>
            <a:r>
              <a:rPr lang="en-US" dirty="0"/>
              <a:t>Score reading</a:t>
            </a:r>
          </a:p>
        </p:txBody>
      </p:sp>
      <p:graphicFrame>
        <p:nvGraphicFramePr>
          <p:cNvPr id="4" name="Table 3">
            <a:extLst>
              <a:ext uri="{FF2B5EF4-FFF2-40B4-BE49-F238E27FC236}">
                <a16:creationId xmlns:a16="http://schemas.microsoft.com/office/drawing/2014/main" id="{B0057BA6-5803-0238-5A1C-95B791AE2A31}"/>
              </a:ext>
            </a:extLst>
          </p:cNvPr>
          <p:cNvGraphicFramePr>
            <a:graphicFrameLocks noGrp="1"/>
          </p:cNvGraphicFramePr>
          <p:nvPr>
            <p:extLst>
              <p:ext uri="{D42A27DB-BD31-4B8C-83A1-F6EECF244321}">
                <p14:modId xmlns:p14="http://schemas.microsoft.com/office/powerpoint/2010/main" val="647250970"/>
              </p:ext>
            </p:extLst>
          </p:nvPr>
        </p:nvGraphicFramePr>
        <p:xfrm>
          <a:off x="360001" y="1909282"/>
          <a:ext cx="11484000" cy="4418358"/>
        </p:xfrm>
        <a:graphic>
          <a:graphicData uri="http://schemas.openxmlformats.org/drawingml/2006/table">
            <a:tbl>
              <a:tblPr firstRow="1">
                <a:tableStyleId>{21E4AEA4-8DFA-4A89-87EB-49C32662AFE0}</a:tableStyleId>
              </a:tblPr>
              <a:tblGrid>
                <a:gridCol w="1788777">
                  <a:extLst>
                    <a:ext uri="{9D8B030D-6E8A-4147-A177-3AD203B41FA5}">
                      <a16:colId xmlns:a16="http://schemas.microsoft.com/office/drawing/2014/main" val="3454360946"/>
                    </a:ext>
                  </a:extLst>
                </a:gridCol>
                <a:gridCol w="2454772">
                  <a:extLst>
                    <a:ext uri="{9D8B030D-6E8A-4147-A177-3AD203B41FA5}">
                      <a16:colId xmlns:a16="http://schemas.microsoft.com/office/drawing/2014/main" val="1283769557"/>
                    </a:ext>
                  </a:extLst>
                </a:gridCol>
                <a:gridCol w="1362511">
                  <a:extLst>
                    <a:ext uri="{9D8B030D-6E8A-4147-A177-3AD203B41FA5}">
                      <a16:colId xmlns:a16="http://schemas.microsoft.com/office/drawing/2014/main" val="2914482510"/>
                    </a:ext>
                  </a:extLst>
                </a:gridCol>
                <a:gridCol w="5877940">
                  <a:extLst>
                    <a:ext uri="{9D8B030D-6E8A-4147-A177-3AD203B41FA5}">
                      <a16:colId xmlns:a16="http://schemas.microsoft.com/office/drawing/2014/main" val="2068020284"/>
                    </a:ext>
                  </a:extLst>
                </a:gridCol>
              </a:tblGrid>
              <a:tr h="386358">
                <a:tc>
                  <a:txBody>
                    <a:bodyPr/>
                    <a:lstStyle/>
                    <a:p>
                      <a:r>
                        <a:rPr lang="en-AU" dirty="0"/>
                        <a:t>Bar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AU"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AU"/>
                        <a:t>Symbol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AU" dirty="0"/>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82682109"/>
                  </a:ext>
                </a:extLst>
              </a:tr>
              <a:tr h="1008000">
                <a:tc>
                  <a:txBody>
                    <a:bodyPr/>
                    <a:lstStyle/>
                    <a:p>
                      <a:r>
                        <a:rPr lang="en-AU" b="1" dirty="0">
                          <a:solidFill>
                            <a:schemeClr val="tx2"/>
                          </a:solidFill>
                        </a:rPr>
                        <a:t>Example: </a:t>
                      </a:r>
                      <a:r>
                        <a:rPr lang="en-AU" dirty="0"/>
                        <a:t>3</a:t>
                      </a:r>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dirty="0"/>
                        <a:t>Octave clef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p>
                      <a:endParaRPr lang="en-AU" dirty="0"/>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dirty="0"/>
                        <a:t>When the 8 is at the bottom of the clef, it means to play or sing an octave (8 notes) lower than notated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0502780"/>
                  </a:ext>
                </a:extLst>
              </a:tr>
              <a:tr h="1008000">
                <a:tc>
                  <a:txBody>
                    <a:bodyPr/>
                    <a:lstStyle/>
                    <a:p>
                      <a:endParaRPr lang="en-AU" dirty="0"/>
                    </a:p>
                    <a:p>
                      <a:endParaRPr lang="en-AU" dirty="0"/>
                    </a:p>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17719"/>
                  </a:ext>
                </a:extLst>
              </a:tr>
              <a:tr h="1008000">
                <a:tc>
                  <a:txBody>
                    <a:bodyPr/>
                    <a:lstStyle/>
                    <a:p>
                      <a:endParaRPr lang="en-AU"/>
                    </a:p>
                    <a:p>
                      <a:endParaRPr lang="en-AU"/>
                    </a:p>
                    <a:p>
                      <a:endParaRPr lang="en-A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188239"/>
                  </a:ext>
                </a:extLst>
              </a:tr>
              <a:tr h="1008000">
                <a:tc>
                  <a:txBody>
                    <a:bodyPr/>
                    <a:lstStyle/>
                    <a:p>
                      <a:endParaRPr lang="en-AU"/>
                    </a:p>
                    <a:p>
                      <a:endParaRPr lang="en-AU"/>
                    </a:p>
                    <a:p>
                      <a:endParaRPr lang="en-A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82511"/>
                  </a:ext>
                </a:extLst>
              </a:tr>
            </a:tbl>
          </a:graphicData>
        </a:graphic>
      </p:graphicFrame>
      <p:pic>
        <p:nvPicPr>
          <p:cNvPr id="7" name="Picture 6" descr="A treble clef with an 8 attached to the bottom end">
            <a:extLst>
              <a:ext uri="{FF2B5EF4-FFF2-40B4-BE49-F238E27FC236}">
                <a16:creationId xmlns:a16="http://schemas.microsoft.com/office/drawing/2014/main" id="{5EB93ED0-F7C3-76CD-AB90-0CAB9FAA30F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42000"/>
                    </a14:imgEffect>
                  </a14:imgLayer>
                </a14:imgProps>
              </a:ext>
            </a:extLst>
          </a:blip>
          <a:stretch>
            <a:fillRect/>
          </a:stretch>
        </p:blipFill>
        <p:spPr>
          <a:xfrm>
            <a:off x="5068708" y="2427593"/>
            <a:ext cx="305726" cy="773897"/>
          </a:xfrm>
          <a:prstGeom prst="rect">
            <a:avLst/>
          </a:prstGeom>
        </p:spPr>
      </p:pic>
      <p:sp>
        <p:nvSpPr>
          <p:cNvPr id="2" name="Slide Number Placeholder 1">
            <a:extLst>
              <a:ext uri="{FF2B5EF4-FFF2-40B4-BE49-F238E27FC236}">
                <a16:creationId xmlns:a16="http://schemas.microsoft.com/office/drawing/2014/main" id="{D0ACC922-83EE-91D3-568A-74931E1F20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150</a:t>
            </a:fld>
            <a:endParaRPr lang="en-AU"/>
          </a:p>
        </p:txBody>
      </p:sp>
    </p:spTree>
    <p:extLst>
      <p:ext uri="{BB962C8B-B14F-4D97-AF65-F5344CB8AC3E}">
        <p14:creationId xmlns:p14="http://schemas.microsoft.com/office/powerpoint/2010/main" val="23781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B09C05D-DCC5-1130-6E8D-667C4A4FD1F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1408EF6D-5C81-FA84-023E-FF119525C354}"/>
              </a:ext>
            </a:extLst>
          </p:cNvPr>
          <p:cNvSpPr>
            <a:spLocks noGrp="1"/>
          </p:cNvSpPr>
          <p:nvPr>
            <p:ph type="title"/>
          </p:nvPr>
        </p:nvSpPr>
        <p:spPr/>
        <p:txBody>
          <a:bodyPr/>
          <a:lstStyle/>
          <a:p>
            <a:pPr lvl="0"/>
            <a:r>
              <a:rPr lang="en-US" dirty="0"/>
              <a:t>Activity 6.5 – ‘First Nation’ – </a:t>
            </a:r>
            <a:br>
              <a:rPr lang="en-US" dirty="0"/>
            </a:br>
            <a:r>
              <a:rPr lang="en-US" dirty="0"/>
              <a:t>Midnight Oil – listening (1)</a:t>
            </a:r>
          </a:p>
        </p:txBody>
      </p:sp>
      <p:sp>
        <p:nvSpPr>
          <p:cNvPr id="2" name="Text Placeholder 1">
            <a:extLst>
              <a:ext uri="{FF2B5EF4-FFF2-40B4-BE49-F238E27FC236}">
                <a16:creationId xmlns:a16="http://schemas.microsoft.com/office/drawing/2014/main" id="{66E81FD1-1BE4-EA71-7B60-B8EEA9FB9831}"/>
              </a:ext>
            </a:extLst>
          </p:cNvPr>
          <p:cNvSpPr>
            <a:spLocks noGrp="1"/>
          </p:cNvSpPr>
          <p:nvPr>
            <p:ph type="body" sz="quarter" idx="18"/>
          </p:nvPr>
        </p:nvSpPr>
        <p:spPr>
          <a:xfrm>
            <a:off x="5399998" y="1555071"/>
            <a:ext cx="6407150" cy="294189"/>
          </a:xfrm>
        </p:spPr>
        <p:txBody>
          <a:bodyPr/>
          <a:lstStyle/>
          <a:p>
            <a:r>
              <a:rPr lang="en-US" dirty="0"/>
              <a:t>Protest song</a:t>
            </a:r>
          </a:p>
        </p:txBody>
      </p:sp>
      <p:sp>
        <p:nvSpPr>
          <p:cNvPr id="9" name="Text Placeholder 8">
            <a:extLst>
              <a:ext uri="{FF2B5EF4-FFF2-40B4-BE49-F238E27FC236}">
                <a16:creationId xmlns:a16="http://schemas.microsoft.com/office/drawing/2014/main" id="{83B220FD-BCB0-6D14-00EB-B95CA6A81AE4}"/>
              </a:ext>
            </a:extLst>
          </p:cNvPr>
          <p:cNvSpPr>
            <a:spLocks noGrp="1"/>
          </p:cNvSpPr>
          <p:nvPr>
            <p:ph type="body" sz="quarter" idx="17"/>
          </p:nvPr>
        </p:nvSpPr>
        <p:spPr>
          <a:xfrm>
            <a:off x="5400675" y="2008413"/>
            <a:ext cx="6407150" cy="4082657"/>
          </a:xfrm>
        </p:spPr>
        <p:txBody>
          <a:bodyPr/>
          <a:lstStyle/>
          <a:p>
            <a:pPr>
              <a:spcAft>
                <a:spcPts val="600"/>
              </a:spcAft>
            </a:pPr>
            <a:r>
              <a:rPr lang="en-AU" sz="1700" dirty="0">
                <a:ea typeface="Arial" panose="020B0604020202020204" pitchFamily="34" charset="0"/>
              </a:rPr>
              <a:t>Midnight Oil are an Australian rock band composed of Peter Garrett (vocals, harmonica), Rob Hirst (drums), Jim </a:t>
            </a:r>
            <a:r>
              <a:rPr lang="en-AU" sz="1700" dirty="0" err="1">
                <a:ea typeface="Arial" panose="020B0604020202020204" pitchFamily="34" charset="0"/>
              </a:rPr>
              <a:t>Moginie</a:t>
            </a:r>
            <a:r>
              <a:rPr lang="en-AU" sz="1700" dirty="0">
                <a:ea typeface="Arial" panose="020B0604020202020204" pitchFamily="34" charset="0"/>
              </a:rPr>
              <a:t> (guitar, keyboard) and Martin </a:t>
            </a:r>
            <a:r>
              <a:rPr lang="en-AU" sz="1700" dirty="0" err="1">
                <a:ea typeface="Arial" panose="020B0604020202020204" pitchFamily="34" charset="0"/>
              </a:rPr>
              <a:t>Rotsey</a:t>
            </a:r>
            <a:r>
              <a:rPr lang="en-AU" sz="1700" dirty="0">
                <a:ea typeface="Arial" panose="020B0604020202020204" pitchFamily="34" charset="0"/>
              </a:rPr>
              <a:t> (guitar) which formed in 1972. The band's music often broaches political subjects, and they have lent their support to multiple causes. </a:t>
            </a:r>
          </a:p>
          <a:p>
            <a:pPr>
              <a:spcAft>
                <a:spcPts val="600"/>
              </a:spcAft>
            </a:pPr>
            <a:r>
              <a:rPr lang="en-AU" sz="1700" dirty="0"/>
              <a:t>This song is a </a:t>
            </a:r>
            <a:r>
              <a:rPr lang="en-AU" sz="1700" dirty="0">
                <a:ea typeface="Calibri" panose="020F0502020204030204" pitchFamily="34" charset="0"/>
                <a:cs typeface="Times New Roman" panose="02020603050405020304" pitchFamily="18" charset="0"/>
              </a:rPr>
              <a:t>protest song; a song associated with a movement for social change and comes from the album ‘</a:t>
            </a:r>
            <a:r>
              <a:rPr lang="en-AU" sz="1700" dirty="0" err="1">
                <a:ea typeface="Calibri" panose="020F0502020204030204" pitchFamily="34" charset="0"/>
                <a:cs typeface="Times New Roman" panose="02020603050405020304" pitchFamily="18" charset="0"/>
              </a:rPr>
              <a:t>Makaratta</a:t>
            </a:r>
            <a:r>
              <a:rPr lang="en-AU" sz="1700" dirty="0">
                <a:ea typeface="Calibri" panose="020F0502020204030204" pitchFamily="34" charset="0"/>
                <a:cs typeface="Times New Roman" panose="02020603050405020304" pitchFamily="18" charset="0"/>
              </a:rPr>
              <a:t> Project’ by Midnight Oil which can be considered to be a protest album.</a:t>
            </a:r>
          </a:p>
          <a:p>
            <a:pPr>
              <a:spcAft>
                <a:spcPts val="600"/>
              </a:spcAft>
            </a:pPr>
            <a:r>
              <a:rPr lang="en-AU" sz="1700" dirty="0">
                <a:ea typeface="Calibri" panose="020F0502020204030204" pitchFamily="34" charset="0"/>
                <a:cs typeface="Times New Roman" panose="02020603050405020304" pitchFamily="18" charset="0"/>
              </a:rPr>
              <a:t>Protest songs allow musicians to raise awareness, challenge injustice and inspire social change.</a:t>
            </a:r>
          </a:p>
        </p:txBody>
      </p:sp>
      <p:pic>
        <p:nvPicPr>
          <p:cNvPr id="8" name="Picture 7" descr="An image of Peter Garrett singing into the microphone">
            <a:extLst>
              <a:ext uri="{FF2B5EF4-FFF2-40B4-BE49-F238E27FC236}">
                <a16:creationId xmlns:a16="http://schemas.microsoft.com/office/drawing/2014/main" id="{9D48B875-29F9-A3D9-4CDE-DE9CF73EFE9F}"/>
              </a:ext>
            </a:extLst>
          </p:cNvPr>
          <p:cNvPicPr>
            <a:picLocks noChangeAspect="1"/>
          </p:cNvPicPr>
          <p:nvPr/>
        </p:nvPicPr>
        <p:blipFill>
          <a:blip r:embed="rId3"/>
          <a:srcRect t="940"/>
          <a:stretch/>
        </p:blipFill>
        <p:spPr>
          <a:xfrm>
            <a:off x="0" y="0"/>
            <a:ext cx="5039513" cy="6858000"/>
          </a:xfrm>
          <a:prstGeom prst="rect">
            <a:avLst/>
          </a:prstGeom>
        </p:spPr>
      </p:pic>
      <p:sp>
        <p:nvSpPr>
          <p:cNvPr id="13" name="TextBox 12">
            <a:extLst>
              <a:ext uri="{FF2B5EF4-FFF2-40B4-BE49-F238E27FC236}">
                <a16:creationId xmlns:a16="http://schemas.microsoft.com/office/drawing/2014/main" id="{E288AC22-86BA-CF24-CD9B-E5431608922A}"/>
              </a:ext>
            </a:extLst>
          </p:cNvPr>
          <p:cNvSpPr txBox="1"/>
          <p:nvPr/>
        </p:nvSpPr>
        <p:spPr>
          <a:xfrm>
            <a:off x="5399998" y="6408278"/>
            <a:ext cx="4268233" cy="215444"/>
          </a:xfrm>
          <a:prstGeom prst="rect">
            <a:avLst/>
          </a:prstGeom>
          <a:noFill/>
        </p:spPr>
        <p:txBody>
          <a:bodyPr wrap="square" lIns="0" tIns="0" rIns="0" bIns="0">
            <a:spAutoFit/>
          </a:bodyPr>
          <a:lstStyle/>
          <a:p>
            <a:r>
              <a:rPr lang="en-US" sz="700" dirty="0">
                <a:cs typeface="Arial"/>
              </a:rPr>
              <a:t>Midnight Oil (25 September 2020) </a:t>
            </a:r>
            <a:r>
              <a:rPr lang="en-US" sz="700" dirty="0">
                <a:cs typeface="Arial"/>
                <a:hlinkClick r:id="rId4"/>
              </a:rPr>
              <a:t>Midnight Oil – First Nation (feat. Jessica Mauboy &amp; Tasman Keith) [Official Video] (4:55)</a:t>
            </a:r>
            <a:r>
              <a:rPr lang="en-US" sz="700" dirty="0">
                <a:cs typeface="Arial"/>
              </a:rPr>
              <a:t> [video], </a:t>
            </a:r>
            <a:r>
              <a:rPr lang="en-US" sz="700" i="1" dirty="0">
                <a:cs typeface="Arial"/>
              </a:rPr>
              <a:t>Midnight Oil, </a:t>
            </a:r>
            <a:r>
              <a:rPr lang="en-US" sz="700" dirty="0">
                <a:cs typeface="Arial"/>
              </a:rPr>
              <a:t>YouTube, accessed 30 June 2025</a:t>
            </a:r>
          </a:p>
        </p:txBody>
      </p:sp>
      <p:sp>
        <p:nvSpPr>
          <p:cNvPr id="4" name="Slide Number Placeholder 3">
            <a:extLst>
              <a:ext uri="{FF2B5EF4-FFF2-40B4-BE49-F238E27FC236}">
                <a16:creationId xmlns:a16="http://schemas.microsoft.com/office/drawing/2014/main" id="{F957BE02-F435-B6D1-D9EF-E4D0EBC0D181}"/>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151</a:t>
            </a:fld>
            <a:endParaRPr lang="en-AU" dirty="0"/>
          </a:p>
        </p:txBody>
      </p:sp>
    </p:spTree>
    <p:extLst>
      <p:ext uri="{BB962C8B-B14F-4D97-AF65-F5344CB8AC3E}">
        <p14:creationId xmlns:p14="http://schemas.microsoft.com/office/powerpoint/2010/main" val="28970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F816DB-4D11-355A-B0D5-50C0C344B915}"/>
              </a:ext>
            </a:extLst>
          </p:cNvPr>
          <p:cNvSpPr>
            <a:spLocks noGrp="1"/>
          </p:cNvSpPr>
          <p:nvPr>
            <p:ph type="title"/>
          </p:nvPr>
        </p:nvSpPr>
        <p:spPr/>
        <p:txBody>
          <a:bodyPr/>
          <a:lstStyle/>
          <a:p>
            <a:r>
              <a:rPr lang="en-US" dirty="0"/>
              <a:t>Video – Midnight Oil – First Nation (feat. Jessica Mauboy &amp; Tasman Keith)</a:t>
            </a:r>
          </a:p>
        </p:txBody>
      </p:sp>
      <p:sp>
        <p:nvSpPr>
          <p:cNvPr id="3" name="Slide Number Placeholder 2">
            <a:extLst>
              <a:ext uri="{FF2B5EF4-FFF2-40B4-BE49-F238E27FC236}">
                <a16:creationId xmlns:a16="http://schemas.microsoft.com/office/drawing/2014/main" id="{951FE13F-EF30-DEB8-9346-E096CF34AB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152</a:t>
            </a:fld>
            <a:endParaRPr lang="en-AU"/>
          </a:p>
        </p:txBody>
      </p:sp>
      <p:pic>
        <p:nvPicPr>
          <p:cNvPr id="2" name="Online Media 1" descr="Midnight Oil - First Nation (feat. Jessica Mauboy &amp; Tasman Keith) [Official Video]">
            <a:hlinkClick r:id="" action="ppaction://media"/>
            <a:extLst>
              <a:ext uri="{FF2B5EF4-FFF2-40B4-BE49-F238E27FC236}">
                <a16:creationId xmlns:a16="http://schemas.microsoft.com/office/drawing/2014/main" id="{89370F4E-9EB0-9B51-3F8A-DB3095BCABF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148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487CD7-0F9E-FB85-E89E-723F337BA748}"/>
              </a:ext>
            </a:extLst>
          </p:cNvPr>
          <p:cNvSpPr>
            <a:spLocks noGrp="1"/>
          </p:cNvSpPr>
          <p:nvPr>
            <p:ph type="title"/>
          </p:nvPr>
        </p:nvSpPr>
        <p:spPr/>
        <p:txBody>
          <a:bodyPr/>
          <a:lstStyle/>
          <a:p>
            <a:r>
              <a:rPr lang="en-US" dirty="0"/>
              <a:t>Activity 6.5 – ‘First Nation’ – Midnight Oil – listening (2)</a:t>
            </a:r>
          </a:p>
        </p:txBody>
      </p:sp>
      <p:sp>
        <p:nvSpPr>
          <p:cNvPr id="2" name="Slide Number Placeholder 1">
            <a:extLst>
              <a:ext uri="{FF2B5EF4-FFF2-40B4-BE49-F238E27FC236}">
                <a16:creationId xmlns:a16="http://schemas.microsoft.com/office/drawing/2014/main" id="{5C56BB1D-C231-0FAB-0C77-92F11448C2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153</a:t>
            </a:fld>
            <a:endParaRPr lang="en-AU"/>
          </a:p>
        </p:txBody>
      </p:sp>
      <p:sp>
        <p:nvSpPr>
          <p:cNvPr id="12" name="Text Placeholder 11">
            <a:extLst>
              <a:ext uri="{FF2B5EF4-FFF2-40B4-BE49-F238E27FC236}">
                <a16:creationId xmlns:a16="http://schemas.microsoft.com/office/drawing/2014/main" id="{312C0444-E67F-0011-7FA2-B89EE024A1C5}"/>
              </a:ext>
            </a:extLst>
          </p:cNvPr>
          <p:cNvSpPr>
            <a:spLocks noGrp="1"/>
          </p:cNvSpPr>
          <p:nvPr>
            <p:ph type="body" sz="quarter" idx="18"/>
          </p:nvPr>
        </p:nvSpPr>
        <p:spPr/>
        <p:txBody>
          <a:bodyPr/>
          <a:lstStyle/>
          <a:p>
            <a:r>
              <a:rPr lang="en-US" dirty="0"/>
              <a:t>Song meaning</a:t>
            </a:r>
          </a:p>
        </p:txBody>
      </p:sp>
      <p:sp>
        <p:nvSpPr>
          <p:cNvPr id="5" name="Text Placeholder 4">
            <a:extLst>
              <a:ext uri="{FF2B5EF4-FFF2-40B4-BE49-F238E27FC236}">
                <a16:creationId xmlns:a16="http://schemas.microsoft.com/office/drawing/2014/main" id="{BAF07CB4-AFD7-4B8D-9B06-7E8A342853DF}"/>
              </a:ext>
            </a:extLst>
          </p:cNvPr>
          <p:cNvSpPr>
            <a:spLocks noGrp="1"/>
          </p:cNvSpPr>
          <p:nvPr>
            <p:ph type="body" sz="quarter" idx="17"/>
          </p:nvPr>
        </p:nvSpPr>
        <p:spPr/>
        <p:txBody>
          <a:bodyPr/>
          <a:lstStyle/>
          <a:p>
            <a:pPr marL="457200" indent="-457200">
              <a:spcAft>
                <a:spcPts val="600"/>
              </a:spcAft>
              <a:buFont typeface="+mj-lt"/>
              <a:buAutoNum type="arabicPeriod"/>
            </a:pPr>
            <a:r>
              <a:rPr lang="en-AU" dirty="0"/>
              <a:t>List the artists that sing this song</a:t>
            </a:r>
          </a:p>
          <a:p>
            <a:pPr marL="457200" indent="-457200">
              <a:spcAft>
                <a:spcPts val="600"/>
              </a:spcAft>
              <a:buFont typeface="+mj-lt"/>
              <a:buAutoNum type="arabicPeriod"/>
            </a:pPr>
            <a:r>
              <a:rPr lang="en-AU" dirty="0"/>
              <a:t>What is the song about? </a:t>
            </a:r>
          </a:p>
          <a:p>
            <a:pPr marL="457200" indent="-457200">
              <a:spcAft>
                <a:spcPts val="600"/>
              </a:spcAft>
              <a:buFont typeface="+mj-lt"/>
              <a:buAutoNum type="arabicPeriod"/>
            </a:pPr>
            <a:r>
              <a:rPr lang="en-AU" dirty="0"/>
              <a:t>How does this song make you feel? Happy/sad/angry/hopeful</a:t>
            </a:r>
          </a:p>
          <a:p>
            <a:pPr marL="457200" indent="-457200">
              <a:spcAft>
                <a:spcPts val="600"/>
              </a:spcAft>
              <a:buFont typeface="+mj-lt"/>
              <a:buAutoNum type="arabicPeriod"/>
            </a:pPr>
            <a:r>
              <a:rPr lang="en-AU" dirty="0"/>
              <a:t>What words or lines stood out to you in this song? Why are these words important?</a:t>
            </a:r>
          </a:p>
          <a:p>
            <a:pPr marL="457200" indent="-457200">
              <a:spcAft>
                <a:spcPts val="600"/>
              </a:spcAft>
              <a:buFont typeface="+mj-lt"/>
              <a:buAutoNum type="arabicPeriod"/>
            </a:pPr>
            <a:r>
              <a:rPr lang="en-AU" dirty="0"/>
              <a:t>Why is the song called ‘First Nation?’</a:t>
            </a:r>
          </a:p>
        </p:txBody>
      </p:sp>
    </p:spTree>
    <p:extLst>
      <p:ext uri="{BB962C8B-B14F-4D97-AF65-F5344CB8AC3E}">
        <p14:creationId xmlns:p14="http://schemas.microsoft.com/office/powerpoint/2010/main" val="13477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903E9AA-8F90-B046-CF75-EDB00B2FCE6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A12FB41-AB17-118E-DB49-709E7BEC8C31}"/>
              </a:ext>
            </a:extLst>
          </p:cNvPr>
          <p:cNvSpPr>
            <a:spLocks noGrp="1"/>
          </p:cNvSpPr>
          <p:nvPr>
            <p:ph type="title"/>
          </p:nvPr>
        </p:nvSpPr>
        <p:spPr/>
        <p:txBody>
          <a:bodyPr/>
          <a:lstStyle/>
          <a:p>
            <a:r>
              <a:rPr lang="en-US" dirty="0"/>
              <a:t>Activity 6.5 – ‘First Nation’ – Midnight Oil – listening (3)</a:t>
            </a:r>
          </a:p>
        </p:txBody>
      </p:sp>
      <p:sp>
        <p:nvSpPr>
          <p:cNvPr id="2" name="Slide Number Placeholder 1">
            <a:extLst>
              <a:ext uri="{FF2B5EF4-FFF2-40B4-BE49-F238E27FC236}">
                <a16:creationId xmlns:a16="http://schemas.microsoft.com/office/drawing/2014/main" id="{5C0B1C2A-AD6D-033D-AE9D-D6DD0C204D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154</a:t>
            </a:fld>
            <a:endParaRPr lang="en-AU"/>
          </a:p>
        </p:txBody>
      </p:sp>
      <p:sp>
        <p:nvSpPr>
          <p:cNvPr id="5" name="Text Placeholder 4">
            <a:extLst>
              <a:ext uri="{FF2B5EF4-FFF2-40B4-BE49-F238E27FC236}">
                <a16:creationId xmlns:a16="http://schemas.microsoft.com/office/drawing/2014/main" id="{5673A254-3DA8-F3FE-B2B4-622E003B7EAE}"/>
              </a:ext>
            </a:extLst>
          </p:cNvPr>
          <p:cNvSpPr>
            <a:spLocks noGrp="1"/>
          </p:cNvSpPr>
          <p:nvPr>
            <p:ph type="body" sz="quarter" idx="18"/>
          </p:nvPr>
        </p:nvSpPr>
        <p:spPr/>
        <p:txBody>
          <a:bodyPr/>
          <a:lstStyle/>
          <a:p>
            <a:r>
              <a:rPr lang="en-US" dirty="0"/>
              <a:t>Elements of music – verse 1 and 2 (0:00 – 1:19)</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D75EC2A9-58BA-D038-DF8D-3A9E9B3A033C}"/>
                  </a:ext>
                </a:extLst>
              </p:cNvPr>
              <p:cNvSpPr>
                <a:spLocks noGrp="1"/>
              </p:cNvSpPr>
              <p:nvPr>
                <p:ph type="body" sz="quarter" idx="17"/>
              </p:nvPr>
            </p:nvSpPr>
            <p:spPr>
              <a:xfrm>
                <a:off x="360000" y="1567086"/>
                <a:ext cx="11484000" cy="1959885"/>
              </a:xfrm>
            </p:spPr>
            <p:txBody>
              <a:bodyPr/>
              <a:lstStyle/>
              <a:p>
                <a:pPr marL="355600" indent="-347663">
                  <a:spcBef>
                    <a:spcPts val="600"/>
                  </a:spcBef>
                  <a:spcAft>
                    <a:spcPts val="600"/>
                  </a:spcAft>
                  <a:buFont typeface="+mj-lt"/>
                  <a:buAutoNum type="arabicPeriod" startAt="6"/>
                </a:pPr>
                <a:r>
                  <a:rPr lang="en-US" dirty="0">
                    <a:ea typeface="DengXian"/>
                    <a:cs typeface="Arial"/>
                  </a:rPr>
                  <a:t>Is the pulse of this song strong or weak? How do you know if the pulse is strong or weak?</a:t>
                </a:r>
              </a:p>
              <a:p>
                <a:pPr marL="355600" indent="-347663">
                  <a:spcBef>
                    <a:spcPts val="600"/>
                  </a:spcBef>
                  <a:spcAft>
                    <a:spcPts val="600"/>
                  </a:spcAft>
                  <a:buFont typeface="+mj-lt"/>
                  <a:buAutoNum type="arabicPeriod" startAt="6"/>
                </a:pPr>
                <a:r>
                  <a:rPr lang="en-US" dirty="0">
                    <a:ea typeface="DengXian"/>
                    <a:cs typeface="Arial"/>
                  </a:rPr>
                  <a:t>What is the </a:t>
                </a:r>
                <a:r>
                  <a:rPr lang="en-US" i="1" dirty="0">
                    <a:ea typeface="DengXian"/>
                    <a:cs typeface="Arial"/>
                  </a:rPr>
                  <a:t>tempo</a:t>
                </a:r>
                <a:r>
                  <a:rPr lang="en-US" dirty="0">
                    <a:ea typeface="DengXian"/>
                    <a:cs typeface="Arial"/>
                  </a:rPr>
                  <a:t> of this piece?</a:t>
                </a:r>
              </a:p>
              <a:p>
                <a:pPr marL="355600" indent="-347663">
                  <a:spcBef>
                    <a:spcPts val="600"/>
                  </a:spcBef>
                  <a:spcAft>
                    <a:spcPts val="600"/>
                  </a:spcAft>
                  <a:buFont typeface="+mj-lt"/>
                  <a:buAutoNum type="arabicPeriod" startAt="6"/>
                </a:pPr>
                <a:r>
                  <a:rPr lang="en-US" dirty="0">
                    <a:ea typeface="DengXian"/>
                    <a:cs typeface="Arial"/>
                  </a:rPr>
                  <a:t>The time signature of this piece is </a:t>
                </a:r>
                <a14:m>
                  <m:oMath xmlns:m="http://schemas.openxmlformats.org/officeDocument/2006/math">
                    <m:f>
                      <m:fPr>
                        <m:type m:val="noBar"/>
                        <m:ctrlPr>
                          <a:rPr lang="en-AU" sz="2400" i="1">
                            <a:latin typeface="Cambria Math" panose="02040503050406030204" pitchFamily="18" charset="0"/>
                          </a:rPr>
                        </m:ctrlPr>
                      </m:fPr>
                      <m:num>
                        <m:r>
                          <a:rPr lang="en-AU" sz="2400" i="1">
                            <a:latin typeface="Cambria Math" panose="02040503050406030204" pitchFamily="18" charset="0"/>
                          </a:rPr>
                          <m:t>6</m:t>
                        </m:r>
                      </m:num>
                      <m:den>
                        <m:r>
                          <a:rPr lang="en-AU" sz="2400">
                            <a:latin typeface="Cambria Math" panose="02040503050406030204" pitchFamily="18" charset="0"/>
                            <a:ea typeface="Calibri" panose="020F0502020204030204" pitchFamily="34" charset="0"/>
                          </a:rPr>
                          <m:t>4</m:t>
                        </m:r>
                      </m:den>
                    </m:f>
                  </m:oMath>
                </a14:m>
                <a:r>
                  <a:rPr lang="en-US" sz="1400" dirty="0">
                    <a:ea typeface="DengXian"/>
                  </a:rPr>
                  <a:t> </a:t>
                </a:r>
                <a:r>
                  <a:rPr lang="en-US" dirty="0">
                    <a:ea typeface="DengXian"/>
                  </a:rPr>
                  <a:t>.  Write out the first bar of the drum pattern.</a:t>
                </a:r>
              </a:p>
              <a:p>
                <a:endParaRPr lang="en-AU" dirty="0"/>
              </a:p>
            </p:txBody>
          </p:sp>
        </mc:Choice>
        <mc:Fallback xmlns="">
          <p:sp>
            <p:nvSpPr>
              <p:cNvPr id="7" name="Text Placeholder 6">
                <a:extLst>
                  <a:ext uri="{FF2B5EF4-FFF2-40B4-BE49-F238E27FC236}">
                    <a16:creationId xmlns:a16="http://schemas.microsoft.com/office/drawing/2014/main" id="{D75EC2A9-58BA-D038-DF8D-3A9E9B3A033C}"/>
                  </a:ext>
                </a:extLst>
              </p:cNvPr>
              <p:cNvSpPr>
                <a:spLocks noGrp="1" noRot="1" noChangeAspect="1" noMove="1" noResize="1" noEditPoints="1" noAdjustHandles="1" noChangeArrowheads="1" noChangeShapeType="1" noTextEdit="1"/>
              </p:cNvSpPr>
              <p:nvPr>
                <p:ph type="body" sz="quarter" idx="17"/>
              </p:nvPr>
            </p:nvSpPr>
            <p:spPr>
              <a:xfrm>
                <a:off x="360000" y="1567086"/>
                <a:ext cx="11484000" cy="1959885"/>
              </a:xfrm>
              <a:blipFill>
                <a:blip r:embed="rId2"/>
                <a:stretch>
                  <a:fillRect l="-1215"/>
                </a:stretch>
              </a:blipFill>
            </p:spPr>
            <p:txBody>
              <a:bodyPr/>
              <a:lstStyle/>
              <a:p>
                <a:r>
                  <a:rPr lang="en-US">
                    <a:noFill/>
                  </a:rPr>
                  <a:t> </a:t>
                </a:r>
              </a:p>
            </p:txBody>
          </p:sp>
        </mc:Fallback>
      </mc:AlternateContent>
      <p:pic>
        <p:nvPicPr>
          <p:cNvPr id="8" name="Picture 7" descr="The start of a 1-bar  notated drum rhythm ">
            <a:extLst>
              <a:ext uri="{FF2B5EF4-FFF2-40B4-BE49-F238E27FC236}">
                <a16:creationId xmlns:a16="http://schemas.microsoft.com/office/drawing/2014/main" id="{8F4C9AD4-2D81-FB29-7AF9-9CAA9BEC90FD}"/>
              </a:ext>
            </a:extLst>
          </p:cNvPr>
          <p:cNvPicPr>
            <a:picLocks noChangeAspect="1"/>
          </p:cNvPicPr>
          <p:nvPr/>
        </p:nvPicPr>
        <p:blipFill>
          <a:blip r:embed="rId3"/>
          <a:stretch>
            <a:fillRect/>
          </a:stretch>
        </p:blipFill>
        <p:spPr>
          <a:xfrm>
            <a:off x="683869" y="3700240"/>
            <a:ext cx="4503810" cy="1874682"/>
          </a:xfrm>
          <a:prstGeom prst="roundRect">
            <a:avLst>
              <a:gd name="adj" fmla="val 4473"/>
            </a:avLst>
          </a:prstGeom>
          <a:ln w="19050">
            <a:noFill/>
          </a:ln>
        </p:spPr>
      </p:pic>
      <p:cxnSp>
        <p:nvCxnSpPr>
          <p:cNvPr id="10" name="Straight Connector 9">
            <a:extLst>
              <a:ext uri="{FF2B5EF4-FFF2-40B4-BE49-F238E27FC236}">
                <a16:creationId xmlns:a16="http://schemas.microsoft.com/office/drawing/2014/main" id="{1972EA66-5EED-DF51-865E-03E02CC3D0BE}"/>
              </a:ext>
              <a:ext uri="{C183D7F6-B498-43B3-948B-1728B52AA6E4}">
                <adec:decorative xmlns:adec="http://schemas.microsoft.com/office/drawing/2017/decorative" val="1"/>
              </a:ext>
            </a:extLst>
          </p:cNvPr>
          <p:cNvCxnSpPr>
            <a:cxnSpLocks/>
          </p:cNvCxnSpPr>
          <p:nvPr/>
        </p:nvCxnSpPr>
        <p:spPr>
          <a:xfrm>
            <a:off x="2163191" y="3880678"/>
            <a:ext cx="1271905" cy="0"/>
          </a:xfrm>
          <a:prstGeom prst="line">
            <a:avLst/>
          </a:prstGeom>
          <a:ln w="8509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282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4D33821A-E843-50C2-7727-31F3835B0B5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2DDDB7D-7798-55C9-8523-E1A9911EB523}"/>
              </a:ext>
            </a:extLst>
          </p:cNvPr>
          <p:cNvSpPr>
            <a:spLocks noGrp="1"/>
          </p:cNvSpPr>
          <p:nvPr>
            <p:ph type="title"/>
          </p:nvPr>
        </p:nvSpPr>
        <p:spPr>
          <a:xfrm>
            <a:off x="360000" y="360000"/>
            <a:ext cx="11484000" cy="545601"/>
          </a:xfrm>
        </p:spPr>
        <p:txBody>
          <a:bodyPr/>
          <a:lstStyle/>
          <a:p>
            <a:r>
              <a:rPr lang="en-US" dirty="0">
                <a:latin typeface="+mj-lt"/>
              </a:rPr>
              <a:t>Activity 6.5 – ‘First Nation’ – Midnight Oil – listening (4)</a:t>
            </a:r>
          </a:p>
        </p:txBody>
      </p:sp>
      <p:sp>
        <p:nvSpPr>
          <p:cNvPr id="2" name="Slide Number Placeholder 1">
            <a:extLst>
              <a:ext uri="{FF2B5EF4-FFF2-40B4-BE49-F238E27FC236}">
                <a16:creationId xmlns:a16="http://schemas.microsoft.com/office/drawing/2014/main" id="{5A1202CF-6C0F-4FCC-7CE4-C9FA6917B3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155</a:t>
            </a:fld>
            <a:endParaRPr lang="en-AU"/>
          </a:p>
        </p:txBody>
      </p:sp>
      <p:sp>
        <p:nvSpPr>
          <p:cNvPr id="3" name="Text Placeholder 2">
            <a:extLst>
              <a:ext uri="{FF2B5EF4-FFF2-40B4-BE49-F238E27FC236}">
                <a16:creationId xmlns:a16="http://schemas.microsoft.com/office/drawing/2014/main" id="{C880C94B-CE43-4DC1-3DEA-7BD054D75E5C}"/>
              </a:ext>
            </a:extLst>
          </p:cNvPr>
          <p:cNvSpPr>
            <a:spLocks noGrp="1"/>
          </p:cNvSpPr>
          <p:nvPr>
            <p:ph type="body" sz="quarter" idx="18"/>
          </p:nvPr>
        </p:nvSpPr>
        <p:spPr/>
        <p:txBody>
          <a:bodyPr/>
          <a:lstStyle/>
          <a:p>
            <a:r>
              <a:rPr lang="en-US" dirty="0"/>
              <a:t>Elements of music – verse 1 and 2 (0:00 – 1:19)</a:t>
            </a:r>
          </a:p>
        </p:txBody>
      </p:sp>
      <p:sp>
        <p:nvSpPr>
          <p:cNvPr id="7" name="Text Placeholder 6">
            <a:extLst>
              <a:ext uri="{FF2B5EF4-FFF2-40B4-BE49-F238E27FC236}">
                <a16:creationId xmlns:a16="http://schemas.microsoft.com/office/drawing/2014/main" id="{35D43814-08ED-5ACC-8D9E-AB089BE71F5D}"/>
              </a:ext>
            </a:extLst>
          </p:cNvPr>
          <p:cNvSpPr>
            <a:spLocks noGrp="1"/>
          </p:cNvSpPr>
          <p:nvPr>
            <p:ph type="body" sz="quarter" idx="17"/>
          </p:nvPr>
        </p:nvSpPr>
        <p:spPr/>
        <p:txBody>
          <a:bodyPr/>
          <a:lstStyle/>
          <a:p>
            <a:pPr marL="493713" indent="-487363">
              <a:lnSpc>
                <a:spcPct val="130000"/>
              </a:lnSpc>
              <a:spcAft>
                <a:spcPts val="0"/>
              </a:spcAft>
              <a:buAutoNum type="arabicPeriod" startAt="9"/>
            </a:pPr>
            <a:r>
              <a:rPr lang="en-US" dirty="0">
                <a:ea typeface="DengXian"/>
                <a:cs typeface="Arial"/>
              </a:rPr>
              <a:t>Name the instrument (performing media) that is playing with the drumkit at the beginning of the piece in the introduction (0:00 – 0:11). </a:t>
            </a:r>
          </a:p>
          <a:p>
            <a:pPr marL="493713" indent="-487363">
              <a:lnSpc>
                <a:spcPct val="130000"/>
              </a:lnSpc>
              <a:spcBef>
                <a:spcPts val="1200"/>
              </a:spcBef>
              <a:spcAft>
                <a:spcPts val="0"/>
              </a:spcAft>
            </a:pPr>
            <a:r>
              <a:rPr lang="en-US" dirty="0">
                <a:ea typeface="DengXian"/>
                <a:cs typeface="Arial"/>
              </a:rPr>
              <a:t>	Identify: </a:t>
            </a:r>
          </a:p>
          <a:p>
            <a:pPr marL="493713" indent="-487363">
              <a:lnSpc>
                <a:spcPct val="130000"/>
              </a:lnSpc>
              <a:spcAft>
                <a:spcPts val="0"/>
              </a:spcAft>
            </a:pPr>
            <a:r>
              <a:rPr lang="en-US" dirty="0">
                <a:ea typeface="DengXian"/>
                <a:cs typeface="Arial"/>
              </a:rPr>
              <a:t>	a) how it is being played</a:t>
            </a:r>
          </a:p>
          <a:p>
            <a:pPr marL="493713" indent="-487363">
              <a:lnSpc>
                <a:spcPct val="130000"/>
              </a:lnSpc>
              <a:spcAft>
                <a:spcPts val="0"/>
              </a:spcAft>
            </a:pPr>
            <a:r>
              <a:rPr lang="en-US" dirty="0">
                <a:ea typeface="DengXian"/>
                <a:cs typeface="Arial"/>
              </a:rPr>
              <a:t>	b) a word to describe the timbre of this instrument</a:t>
            </a:r>
          </a:p>
          <a:p>
            <a:pPr marL="493713" indent="-487363">
              <a:lnSpc>
                <a:spcPct val="130000"/>
              </a:lnSpc>
              <a:spcAft>
                <a:spcPts val="0"/>
              </a:spcAft>
            </a:pPr>
            <a:r>
              <a:rPr lang="en-US" dirty="0">
                <a:ea typeface="DengXian"/>
                <a:cs typeface="Arial"/>
              </a:rPr>
              <a:t>	c) the note values this instrument is playing </a:t>
            </a:r>
          </a:p>
          <a:p>
            <a:pPr marL="493713" indent="-487363">
              <a:lnSpc>
                <a:spcPct val="130000"/>
              </a:lnSpc>
              <a:spcBef>
                <a:spcPts val="1200"/>
              </a:spcBef>
              <a:buAutoNum type="arabicPeriod" startAt="10"/>
            </a:pPr>
            <a:r>
              <a:rPr lang="en-US" dirty="0">
                <a:ea typeface="DengXian"/>
                <a:cs typeface="Arial"/>
              </a:rPr>
              <a:t>Draw a graphic score of the pitch pattern of the back</a:t>
            </a:r>
            <a:r>
              <a:rPr lang="en-AU" dirty="0" err="1">
                <a:ea typeface="DengXian"/>
                <a:cs typeface="Arial"/>
              </a:rPr>
              <a:t>ing</a:t>
            </a:r>
            <a:r>
              <a:rPr lang="en-AU" dirty="0"/>
              <a:t> vocals (‘do, do, do, do, do, do, do’)</a:t>
            </a:r>
            <a:endParaRPr lang="en-US" dirty="0">
              <a:ea typeface="DengXian"/>
              <a:cs typeface="Arial"/>
            </a:endParaRPr>
          </a:p>
          <a:p>
            <a:pPr marL="493713" indent="-487363">
              <a:lnSpc>
                <a:spcPct val="130000"/>
              </a:lnSpc>
              <a:spcAft>
                <a:spcPts val="0"/>
              </a:spcAft>
              <a:buAutoNum type="arabicPeriod" startAt="11"/>
            </a:pPr>
            <a:r>
              <a:rPr lang="en-AU" dirty="0">
                <a:ea typeface="DengXian"/>
                <a:cs typeface="Arial"/>
              </a:rPr>
              <a:t>Compare the main vocals with the backing</a:t>
            </a:r>
            <a:r>
              <a:rPr lang="en-AU" dirty="0"/>
              <a:t> vocals for the </a:t>
            </a:r>
            <a:r>
              <a:rPr lang="en-AU" dirty="0">
                <a:ea typeface="DengXian"/>
                <a:cs typeface="Arial"/>
              </a:rPr>
              <a:t>following: </a:t>
            </a:r>
            <a:br>
              <a:rPr lang="en-AU" dirty="0">
                <a:ea typeface="DengXian"/>
                <a:cs typeface="Arial"/>
              </a:rPr>
            </a:br>
            <a:r>
              <a:rPr lang="en-AU" dirty="0">
                <a:ea typeface="DengXian"/>
                <a:cs typeface="Arial"/>
              </a:rPr>
              <a:t>a) timbre</a:t>
            </a:r>
            <a:br>
              <a:rPr lang="en-AU" dirty="0"/>
            </a:br>
            <a:r>
              <a:rPr lang="en-AU" dirty="0">
                <a:ea typeface="DengXian"/>
                <a:cs typeface="Arial"/>
              </a:rPr>
              <a:t>b) register</a:t>
            </a:r>
            <a:br>
              <a:rPr lang="en-AU" dirty="0">
                <a:ea typeface="DengXian"/>
                <a:cs typeface="Arial"/>
              </a:rPr>
            </a:br>
            <a:r>
              <a:rPr lang="en-AU" dirty="0">
                <a:ea typeface="DengXian"/>
                <a:cs typeface="Arial"/>
              </a:rPr>
              <a:t>c) rhythmic note values (word bank </a:t>
            </a:r>
            <a:r>
              <a:rPr lang="en-AU" dirty="0"/>
              <a:t>– </a:t>
            </a:r>
            <a:r>
              <a:rPr lang="en-AU" i="1" dirty="0"/>
              <a:t>ostinato</a:t>
            </a:r>
            <a:r>
              <a:rPr lang="en-AU" dirty="0"/>
              <a:t>, syncopation, long/short, repetition)</a:t>
            </a:r>
            <a:endParaRPr lang="en-US" dirty="0">
              <a:ea typeface="DengXian"/>
              <a:cs typeface="Arial"/>
            </a:endParaRPr>
          </a:p>
        </p:txBody>
      </p:sp>
    </p:spTree>
    <p:extLst>
      <p:ext uri="{BB962C8B-B14F-4D97-AF65-F5344CB8AC3E}">
        <p14:creationId xmlns:p14="http://schemas.microsoft.com/office/powerpoint/2010/main" val="135483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058CD4E-44C7-3621-9F12-75ACCB2F5A5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5A391BA-37F8-7D08-D459-07A86E535643}"/>
              </a:ext>
            </a:extLst>
          </p:cNvPr>
          <p:cNvSpPr>
            <a:spLocks noGrp="1"/>
          </p:cNvSpPr>
          <p:nvPr>
            <p:ph type="title"/>
          </p:nvPr>
        </p:nvSpPr>
        <p:spPr/>
        <p:txBody>
          <a:bodyPr/>
          <a:lstStyle/>
          <a:p>
            <a:r>
              <a:rPr lang="en-US" dirty="0"/>
              <a:t>Activity 6.5 – ‘First Nation’ – Midnight Oil – listening (5)</a:t>
            </a:r>
          </a:p>
        </p:txBody>
      </p:sp>
      <p:sp>
        <p:nvSpPr>
          <p:cNvPr id="2" name="Slide Number Placeholder 1">
            <a:extLst>
              <a:ext uri="{FF2B5EF4-FFF2-40B4-BE49-F238E27FC236}">
                <a16:creationId xmlns:a16="http://schemas.microsoft.com/office/drawing/2014/main" id="{814F5971-F2DD-2B68-8A8B-87A6494F52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156</a:t>
            </a:fld>
            <a:endParaRPr lang="en-AU"/>
          </a:p>
        </p:txBody>
      </p:sp>
      <p:sp>
        <p:nvSpPr>
          <p:cNvPr id="10" name="Text Placeholder 9">
            <a:extLst>
              <a:ext uri="{FF2B5EF4-FFF2-40B4-BE49-F238E27FC236}">
                <a16:creationId xmlns:a16="http://schemas.microsoft.com/office/drawing/2014/main" id="{CCD4E789-C655-6561-6046-FB89DE4DC41C}"/>
              </a:ext>
            </a:extLst>
          </p:cNvPr>
          <p:cNvSpPr>
            <a:spLocks noGrp="1"/>
          </p:cNvSpPr>
          <p:nvPr>
            <p:ph type="body" sz="quarter" idx="18"/>
          </p:nvPr>
        </p:nvSpPr>
        <p:spPr/>
        <p:txBody>
          <a:bodyPr/>
          <a:lstStyle/>
          <a:p>
            <a:r>
              <a:rPr lang="en-US" dirty="0"/>
              <a:t>Elements of music – verse 1 and 2 (0:00 – 1:19) </a:t>
            </a:r>
          </a:p>
        </p:txBody>
      </p:sp>
      <p:sp>
        <p:nvSpPr>
          <p:cNvPr id="8" name="Text Placeholder 7">
            <a:extLst>
              <a:ext uri="{FF2B5EF4-FFF2-40B4-BE49-F238E27FC236}">
                <a16:creationId xmlns:a16="http://schemas.microsoft.com/office/drawing/2014/main" id="{3725BF01-A014-9B88-7192-77E0A5357516}"/>
              </a:ext>
            </a:extLst>
          </p:cNvPr>
          <p:cNvSpPr>
            <a:spLocks noGrp="1"/>
          </p:cNvSpPr>
          <p:nvPr>
            <p:ph type="body" sz="quarter" idx="17"/>
          </p:nvPr>
        </p:nvSpPr>
        <p:spPr>
          <a:xfrm>
            <a:off x="360000" y="1567086"/>
            <a:ext cx="11484000" cy="607611"/>
          </a:xfrm>
        </p:spPr>
        <p:txBody>
          <a:bodyPr/>
          <a:lstStyle/>
          <a:p>
            <a:pPr marL="457200" indent="-457200">
              <a:buFont typeface="+mj-lt"/>
              <a:buAutoNum type="arabicPeriod" startAt="12"/>
            </a:pPr>
            <a:r>
              <a:rPr lang="en-AU" dirty="0"/>
              <a:t>Use the rhythm below to notate the pitch of the bass line ostinato in this piece:</a:t>
            </a:r>
          </a:p>
        </p:txBody>
      </p:sp>
      <p:pic>
        <p:nvPicPr>
          <p:cNvPr id="14" name="Picture 13" descr="A notated rhythm in 6/4 using quavers and semiquavers in a repeated pattern">
            <a:extLst>
              <a:ext uri="{FF2B5EF4-FFF2-40B4-BE49-F238E27FC236}">
                <a16:creationId xmlns:a16="http://schemas.microsoft.com/office/drawing/2014/main" id="{CC58E4AD-FED0-48CC-A130-9AA03ADA64AA}"/>
              </a:ext>
            </a:extLst>
          </p:cNvPr>
          <p:cNvPicPr>
            <a:picLocks noChangeAspect="1"/>
          </p:cNvPicPr>
          <p:nvPr/>
        </p:nvPicPr>
        <p:blipFill>
          <a:blip r:embed="rId2"/>
          <a:stretch>
            <a:fillRect/>
          </a:stretch>
        </p:blipFill>
        <p:spPr>
          <a:xfrm>
            <a:off x="348000" y="2272037"/>
            <a:ext cx="11416681" cy="1387016"/>
          </a:xfrm>
          <a:prstGeom prst="rect">
            <a:avLst/>
          </a:prstGeom>
          <a:effectLst/>
        </p:spPr>
      </p:pic>
      <p:sp>
        <p:nvSpPr>
          <p:cNvPr id="13" name="TextBox 12">
            <a:extLst>
              <a:ext uri="{FF2B5EF4-FFF2-40B4-BE49-F238E27FC236}">
                <a16:creationId xmlns:a16="http://schemas.microsoft.com/office/drawing/2014/main" id="{3615A07B-734D-6A46-F7D9-EAE1C3E44F49}"/>
              </a:ext>
            </a:extLst>
          </p:cNvPr>
          <p:cNvSpPr txBox="1"/>
          <p:nvPr/>
        </p:nvSpPr>
        <p:spPr>
          <a:xfrm>
            <a:off x="348000" y="4198383"/>
            <a:ext cx="10998731"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7938"/>
            <a:r>
              <a:rPr lang="en-US" sz="2000" dirty="0">
                <a:solidFill>
                  <a:schemeClr val="tx2"/>
                </a:solidFill>
                <a:ea typeface="DengXian"/>
                <a:cs typeface="Arial"/>
              </a:rPr>
              <a:t>Starting note</a:t>
            </a:r>
            <a:endParaRPr lang="en-US" sz="1600" dirty="0">
              <a:ea typeface="DengXian"/>
              <a:cs typeface="Arial"/>
            </a:endParaRPr>
          </a:p>
        </p:txBody>
      </p:sp>
      <p:pic>
        <p:nvPicPr>
          <p:cNvPr id="18" name="Picture 17" descr="The beginning of notation for pitch dictation in 6/4. Starts on an A in the bottom spave of the bass clef with a quaver attached to 2 semiquavers">
            <a:extLst>
              <a:ext uri="{FF2B5EF4-FFF2-40B4-BE49-F238E27FC236}">
                <a16:creationId xmlns:a16="http://schemas.microsoft.com/office/drawing/2014/main" id="{D6B78BF5-9F13-9DF6-F7F1-30B362FC8151}"/>
              </a:ext>
            </a:extLst>
          </p:cNvPr>
          <p:cNvPicPr>
            <a:picLocks noChangeAspect="1"/>
          </p:cNvPicPr>
          <p:nvPr/>
        </p:nvPicPr>
        <p:blipFill>
          <a:blip r:embed="rId3"/>
          <a:stretch>
            <a:fillRect/>
          </a:stretch>
        </p:blipFill>
        <p:spPr>
          <a:xfrm>
            <a:off x="360363" y="4683303"/>
            <a:ext cx="11450328" cy="1360587"/>
          </a:xfrm>
          <a:prstGeom prst="rect">
            <a:avLst/>
          </a:prstGeom>
          <a:effectLst/>
        </p:spPr>
      </p:pic>
    </p:spTree>
    <p:extLst>
      <p:ext uri="{BB962C8B-B14F-4D97-AF65-F5344CB8AC3E}">
        <p14:creationId xmlns:p14="http://schemas.microsoft.com/office/powerpoint/2010/main" val="30106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0FADFAE-06D8-AC6A-A9AE-F6E9F5A546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F601DC-6B75-E5EB-F8E3-FDE75A1CA7D2}"/>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a:t>Activity 6.5 – ‘First Nation’ – Midnight Oil – listening (6)</a:t>
            </a:r>
          </a:p>
        </p:txBody>
      </p:sp>
      <p:sp>
        <p:nvSpPr>
          <p:cNvPr id="2" name="Slide Number Placeholder 1">
            <a:extLst>
              <a:ext uri="{FF2B5EF4-FFF2-40B4-BE49-F238E27FC236}">
                <a16:creationId xmlns:a16="http://schemas.microsoft.com/office/drawing/2014/main" id="{EAFCB214-6676-2913-B0E5-49D92FCDDF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157</a:t>
            </a:fld>
            <a:endParaRPr lang="en-AU"/>
          </a:p>
        </p:txBody>
      </p:sp>
      <p:sp>
        <p:nvSpPr>
          <p:cNvPr id="5" name="Text Placeholder 4">
            <a:extLst>
              <a:ext uri="{FF2B5EF4-FFF2-40B4-BE49-F238E27FC236}">
                <a16:creationId xmlns:a16="http://schemas.microsoft.com/office/drawing/2014/main" id="{97278ADB-D256-B4AC-1C50-0A46F976605F}"/>
              </a:ext>
            </a:extLst>
          </p:cNvPr>
          <p:cNvSpPr>
            <a:spLocks noGrp="1"/>
          </p:cNvSpPr>
          <p:nvPr>
            <p:ph type="body" sz="quarter" idx="18"/>
          </p:nvPr>
        </p:nvSpPr>
        <p:spPr/>
        <p:txBody>
          <a:bodyPr/>
          <a:lstStyle/>
          <a:p>
            <a:r>
              <a:rPr lang="en-US" dirty="0"/>
              <a:t>Elements of music – pre–chorus (1:19 – 1:31)</a:t>
            </a:r>
          </a:p>
        </p:txBody>
      </p:sp>
      <p:sp>
        <p:nvSpPr>
          <p:cNvPr id="9" name="Text Placeholder 8">
            <a:extLst>
              <a:ext uri="{FF2B5EF4-FFF2-40B4-BE49-F238E27FC236}">
                <a16:creationId xmlns:a16="http://schemas.microsoft.com/office/drawing/2014/main" id="{C1845BA0-998C-45A6-B308-6D0D5D66AE59}"/>
              </a:ext>
            </a:extLst>
          </p:cNvPr>
          <p:cNvSpPr>
            <a:spLocks noGrp="1"/>
          </p:cNvSpPr>
          <p:nvPr>
            <p:ph type="body" sz="quarter" idx="17"/>
          </p:nvPr>
        </p:nvSpPr>
        <p:spPr/>
        <p:txBody>
          <a:bodyPr/>
          <a:lstStyle/>
          <a:p>
            <a:pPr marL="465138" indent="-465138">
              <a:buFont typeface="+mj-lt"/>
              <a:buAutoNum type="arabicPeriod" startAt="13"/>
            </a:pPr>
            <a:r>
              <a:rPr lang="en-US" dirty="0">
                <a:ea typeface="DengXian"/>
                <a:cs typeface="Arial"/>
              </a:rPr>
              <a:t>What happens to the time signature in the bridge before the chorus </a:t>
            </a:r>
            <a:r>
              <a:rPr lang="en-US" sz="1800" dirty="0">
                <a:ea typeface="DengXian"/>
                <a:cs typeface="Arial"/>
              </a:rPr>
              <a:t>(‘out loud’)?</a:t>
            </a:r>
            <a:endParaRPr lang="en-US" dirty="0">
              <a:ea typeface="DengXian"/>
              <a:cs typeface="Arial"/>
            </a:endParaRPr>
          </a:p>
          <a:p>
            <a:pPr marL="465138" indent="-465138">
              <a:buFont typeface="+mj-lt"/>
              <a:buAutoNum type="arabicPeriod" startAt="13"/>
            </a:pPr>
            <a:r>
              <a:rPr lang="en-US" dirty="0">
                <a:ea typeface="DengXian"/>
                <a:cs typeface="Arial"/>
              </a:rPr>
              <a:t>Write one sentence to d</a:t>
            </a:r>
            <a:r>
              <a:rPr lang="en-AU" dirty="0">
                <a:ea typeface="DengXian"/>
                <a:cs typeface="Arial"/>
              </a:rPr>
              <a:t>escribe the melodic line in the bridge. </a:t>
            </a:r>
          </a:p>
          <a:p>
            <a:pPr marL="465138" indent="-465138">
              <a:buFont typeface="+mj-lt"/>
              <a:buAutoNum type="arabicPeriod" startAt="13"/>
            </a:pPr>
            <a:r>
              <a:rPr lang="en-AU" dirty="0">
                <a:ea typeface="DengXian"/>
                <a:cs typeface="Arial"/>
              </a:rPr>
              <a:t>Both the main vocals and backing vocals sing this bridge. What is different about their 	  pitch? </a:t>
            </a:r>
            <a:endParaRPr lang="en-US" dirty="0">
              <a:ea typeface="DengXian"/>
              <a:cs typeface="Arial"/>
            </a:endParaRPr>
          </a:p>
          <a:p>
            <a:pPr marL="465138" indent="-465138">
              <a:buFont typeface="+mj-lt"/>
              <a:buAutoNum type="arabicPeriod" startAt="13"/>
            </a:pPr>
            <a:r>
              <a:rPr lang="en-AU" dirty="0"/>
              <a:t>What happens to the texture of the song in the bridge? </a:t>
            </a:r>
            <a:endParaRPr lang="en-AU" dirty="0">
              <a:ea typeface="DengXian"/>
              <a:cs typeface="Arial"/>
            </a:endParaRPr>
          </a:p>
          <a:p>
            <a:pPr marL="465138" indent="-465138">
              <a:buFont typeface="+mj-lt"/>
              <a:buAutoNum type="arabicPeriod" startAt="13"/>
            </a:pPr>
            <a:r>
              <a:rPr lang="en-AU" dirty="0">
                <a:ea typeface="DengXian"/>
                <a:cs typeface="Arial"/>
              </a:rPr>
              <a:t>Identify one element of music and write one sentence referring to how the drums use this element to add excitement in the bridge. </a:t>
            </a:r>
          </a:p>
          <a:p>
            <a:pPr marL="465138" indent="-465138">
              <a:buFont typeface="+mj-lt"/>
              <a:buAutoNum type="arabicPeriod" startAt="13"/>
            </a:pPr>
            <a:r>
              <a:rPr lang="en-AU" dirty="0">
                <a:ea typeface="DengXian"/>
                <a:cs typeface="Arial"/>
              </a:rPr>
              <a:t>Name the dynamic and expression marking that gradually occurs throughout the bridge. </a:t>
            </a:r>
          </a:p>
        </p:txBody>
      </p:sp>
    </p:spTree>
    <p:extLst>
      <p:ext uri="{BB962C8B-B14F-4D97-AF65-F5344CB8AC3E}">
        <p14:creationId xmlns:p14="http://schemas.microsoft.com/office/powerpoint/2010/main" val="15493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341AA81-F662-CFBA-D7CD-FD4F715CB6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F2371E-CA62-5325-DD96-7911424E6F39}"/>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6.5 – ‘First Nation’ – Midnight Oil – listening (7)</a:t>
            </a:r>
          </a:p>
        </p:txBody>
      </p:sp>
      <p:sp>
        <p:nvSpPr>
          <p:cNvPr id="2" name="Slide Number Placeholder 1">
            <a:extLst>
              <a:ext uri="{FF2B5EF4-FFF2-40B4-BE49-F238E27FC236}">
                <a16:creationId xmlns:a16="http://schemas.microsoft.com/office/drawing/2014/main" id="{5E085CB0-0F1C-2984-2A04-88E28B78C9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158</a:t>
            </a:fld>
            <a:endParaRPr lang="en-AU"/>
          </a:p>
        </p:txBody>
      </p:sp>
      <p:sp>
        <p:nvSpPr>
          <p:cNvPr id="15" name="Text Placeholder 14">
            <a:extLst>
              <a:ext uri="{FF2B5EF4-FFF2-40B4-BE49-F238E27FC236}">
                <a16:creationId xmlns:a16="http://schemas.microsoft.com/office/drawing/2014/main" id="{B25FF22A-9996-82C6-BBD0-030C87EEE06D}"/>
              </a:ext>
            </a:extLst>
          </p:cNvPr>
          <p:cNvSpPr>
            <a:spLocks noGrp="1"/>
          </p:cNvSpPr>
          <p:nvPr>
            <p:ph type="body" sz="quarter" idx="18"/>
          </p:nvPr>
        </p:nvSpPr>
        <p:spPr/>
        <p:txBody>
          <a:bodyPr/>
          <a:lstStyle/>
          <a:p>
            <a:r>
              <a:rPr lang="en-US" dirty="0"/>
              <a:t>Elements of music – chorus (1:31 – 1:47) </a:t>
            </a:r>
          </a:p>
        </p:txBody>
      </p:sp>
      <p:sp>
        <p:nvSpPr>
          <p:cNvPr id="8" name="Text Placeholder 7">
            <a:extLst>
              <a:ext uri="{FF2B5EF4-FFF2-40B4-BE49-F238E27FC236}">
                <a16:creationId xmlns:a16="http://schemas.microsoft.com/office/drawing/2014/main" id="{05ED0976-58FB-E75A-806D-9CD5945F409C}"/>
              </a:ext>
            </a:extLst>
          </p:cNvPr>
          <p:cNvSpPr>
            <a:spLocks noGrp="1"/>
          </p:cNvSpPr>
          <p:nvPr>
            <p:ph type="body" sz="quarter" idx="17"/>
          </p:nvPr>
        </p:nvSpPr>
        <p:spPr>
          <a:xfrm>
            <a:off x="360000" y="1567087"/>
            <a:ext cx="11484000" cy="1523586"/>
          </a:xfrm>
        </p:spPr>
        <p:txBody>
          <a:bodyPr/>
          <a:lstStyle/>
          <a:p>
            <a:pPr marL="465138" indent="-457200">
              <a:buFont typeface="+mj-lt"/>
              <a:buAutoNum type="arabicPeriod" startAt="19"/>
            </a:pPr>
            <a:r>
              <a:rPr lang="en-US" dirty="0">
                <a:ea typeface="DengXian"/>
                <a:cs typeface="Arial"/>
              </a:rPr>
              <a:t>What dynamic marking is used in the chorus of this song?</a:t>
            </a:r>
          </a:p>
          <a:p>
            <a:pPr marL="465138" indent="-457200">
              <a:buFont typeface="+mj-lt"/>
              <a:buAutoNum type="arabicPeriod" startAt="19"/>
            </a:pPr>
            <a:r>
              <a:rPr lang="en-AU" dirty="0">
                <a:ea typeface="DengXian"/>
                <a:cs typeface="Arial"/>
              </a:rPr>
              <a:t>Identify 3 instruments (performing media) in the chorus and use a word to describe their timbre.</a:t>
            </a:r>
          </a:p>
        </p:txBody>
      </p:sp>
      <p:graphicFrame>
        <p:nvGraphicFramePr>
          <p:cNvPr id="7" name="Table 6">
            <a:extLst>
              <a:ext uri="{FF2B5EF4-FFF2-40B4-BE49-F238E27FC236}">
                <a16:creationId xmlns:a16="http://schemas.microsoft.com/office/drawing/2014/main" id="{53112F3B-774D-989C-2433-2CC9C2E8B9AD}"/>
              </a:ext>
            </a:extLst>
          </p:cNvPr>
          <p:cNvGraphicFramePr>
            <a:graphicFrameLocks noGrp="1"/>
          </p:cNvGraphicFramePr>
          <p:nvPr>
            <p:extLst>
              <p:ext uri="{D42A27DB-BD31-4B8C-83A1-F6EECF244321}">
                <p14:modId xmlns:p14="http://schemas.microsoft.com/office/powerpoint/2010/main" val="1894403691"/>
              </p:ext>
            </p:extLst>
          </p:nvPr>
        </p:nvGraphicFramePr>
        <p:xfrm>
          <a:off x="825759" y="2809999"/>
          <a:ext cx="10658216" cy="2206840"/>
        </p:xfrm>
        <a:graphic>
          <a:graphicData uri="http://schemas.openxmlformats.org/drawingml/2006/table">
            <a:tbl>
              <a:tblPr firstRow="1" bandRow="1">
                <a:tableStyleId>{5C22544A-7EE6-4342-B048-85BDC9FD1C3A}</a:tableStyleId>
              </a:tblPr>
              <a:tblGrid>
                <a:gridCol w="5329108">
                  <a:extLst>
                    <a:ext uri="{9D8B030D-6E8A-4147-A177-3AD203B41FA5}">
                      <a16:colId xmlns:a16="http://schemas.microsoft.com/office/drawing/2014/main" val="2483654830"/>
                    </a:ext>
                  </a:extLst>
                </a:gridCol>
                <a:gridCol w="5329108">
                  <a:extLst>
                    <a:ext uri="{9D8B030D-6E8A-4147-A177-3AD203B41FA5}">
                      <a16:colId xmlns:a16="http://schemas.microsoft.com/office/drawing/2014/main" val="2410543008"/>
                    </a:ext>
                  </a:extLst>
                </a:gridCol>
              </a:tblGrid>
              <a:tr h="370840">
                <a:tc>
                  <a:txBody>
                    <a:bodyPr/>
                    <a:lstStyle/>
                    <a:p>
                      <a:pPr algn="l"/>
                      <a:r>
                        <a:rPr lang="en-AU" dirty="0"/>
                        <a:t>Performing media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r>
                        <a:rPr lang="en-AU" dirty="0"/>
                        <a:t>Timbre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95279264"/>
                  </a:ext>
                </a:extLst>
              </a:tr>
              <a:tr h="612000">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326714450"/>
                  </a:ext>
                </a:extLst>
              </a:tr>
              <a:tr h="612000">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53995527"/>
                  </a:ext>
                </a:extLst>
              </a:tr>
              <a:tr h="612000">
                <a:tc>
                  <a:txBody>
                    <a:bodyPr/>
                    <a:lstStyle/>
                    <a:p>
                      <a:pPr algn="l"/>
                      <a:endParaRPr lang="en-AU"/>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55929404"/>
                  </a:ext>
                </a:extLst>
              </a:tr>
            </a:tbl>
          </a:graphicData>
        </a:graphic>
      </p:graphicFrame>
      <p:sp>
        <p:nvSpPr>
          <p:cNvPr id="14" name="TextBox 13">
            <a:extLst>
              <a:ext uri="{FF2B5EF4-FFF2-40B4-BE49-F238E27FC236}">
                <a16:creationId xmlns:a16="http://schemas.microsoft.com/office/drawing/2014/main" id="{7F7F7470-D5D7-4E9B-FF71-943D52688F23}"/>
              </a:ext>
            </a:extLst>
          </p:cNvPr>
          <p:cNvSpPr txBox="1"/>
          <p:nvPr/>
        </p:nvSpPr>
        <p:spPr>
          <a:xfrm>
            <a:off x="360364" y="5497874"/>
            <a:ext cx="11076012"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65138" indent="-457200">
              <a:buFont typeface="+mj-lt"/>
              <a:buAutoNum type="arabicPeriod" startAt="21"/>
            </a:pPr>
            <a:r>
              <a:rPr lang="en-AU" sz="2000" dirty="0">
                <a:ea typeface="DengXian"/>
                <a:cs typeface="Arial"/>
              </a:rPr>
              <a:t>What effect does the vocal ‘growl’ at the end of the chorus create? </a:t>
            </a:r>
            <a:endParaRPr lang="en-US" sz="1600" dirty="0">
              <a:ea typeface="DengXian"/>
              <a:cs typeface="Arial"/>
            </a:endParaRPr>
          </a:p>
        </p:txBody>
      </p:sp>
    </p:spTree>
    <p:extLst>
      <p:ext uri="{BB962C8B-B14F-4D97-AF65-F5344CB8AC3E}">
        <p14:creationId xmlns:p14="http://schemas.microsoft.com/office/powerpoint/2010/main" val="58987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1F38FBA-F1CE-27B0-8C54-5E4965C5F6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E70E6A-16A0-C4B9-2E2C-7043D960536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a:t>Activity 6.5 – ‘First Nation’ – Midnight Oil – listening (8)</a:t>
            </a:r>
            <a:endParaRPr lang="en-AU" noProof="0" dirty="0"/>
          </a:p>
        </p:txBody>
      </p:sp>
      <p:sp>
        <p:nvSpPr>
          <p:cNvPr id="2" name="Slide Number Placeholder 1">
            <a:extLst>
              <a:ext uri="{FF2B5EF4-FFF2-40B4-BE49-F238E27FC236}">
                <a16:creationId xmlns:a16="http://schemas.microsoft.com/office/drawing/2014/main" id="{A6833EBE-77D0-F8FB-75C7-9C20B91DCC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159</a:t>
            </a:fld>
            <a:endParaRPr lang="en-AU"/>
          </a:p>
        </p:txBody>
      </p:sp>
      <p:sp>
        <p:nvSpPr>
          <p:cNvPr id="16" name="Text Placeholder 15">
            <a:extLst>
              <a:ext uri="{FF2B5EF4-FFF2-40B4-BE49-F238E27FC236}">
                <a16:creationId xmlns:a16="http://schemas.microsoft.com/office/drawing/2014/main" id="{644189A8-9F11-C822-E17D-EC5F00FB42DC}"/>
              </a:ext>
            </a:extLst>
          </p:cNvPr>
          <p:cNvSpPr>
            <a:spLocks noGrp="1"/>
          </p:cNvSpPr>
          <p:nvPr>
            <p:ph type="body" sz="quarter" idx="18"/>
          </p:nvPr>
        </p:nvSpPr>
        <p:spPr/>
        <p:txBody>
          <a:bodyPr/>
          <a:lstStyle/>
          <a:p>
            <a:r>
              <a:rPr lang="en-US" dirty="0"/>
              <a:t>Elements of music – rap section (1:47 – 2:14)</a:t>
            </a:r>
          </a:p>
        </p:txBody>
      </p:sp>
      <p:sp>
        <p:nvSpPr>
          <p:cNvPr id="9" name="Text Placeholder 8">
            <a:extLst>
              <a:ext uri="{FF2B5EF4-FFF2-40B4-BE49-F238E27FC236}">
                <a16:creationId xmlns:a16="http://schemas.microsoft.com/office/drawing/2014/main" id="{BD08E314-0E27-93FE-189E-67AD147C0DA7}"/>
              </a:ext>
            </a:extLst>
          </p:cNvPr>
          <p:cNvSpPr>
            <a:spLocks noGrp="1"/>
          </p:cNvSpPr>
          <p:nvPr>
            <p:ph type="body" sz="quarter" idx="17"/>
          </p:nvPr>
        </p:nvSpPr>
        <p:spPr>
          <a:xfrm>
            <a:off x="360000" y="1567086"/>
            <a:ext cx="11483998" cy="4807835"/>
          </a:xfrm>
        </p:spPr>
        <p:txBody>
          <a:bodyPr/>
          <a:lstStyle/>
          <a:p>
            <a:pPr marL="461963" indent="-461963">
              <a:buFont typeface="+mj-lt"/>
              <a:buAutoNum type="arabicPeriod" startAt="22"/>
            </a:pPr>
            <a:r>
              <a:rPr lang="en-AU" dirty="0"/>
              <a:t>Use one word to describe the timbre of the rap. </a:t>
            </a:r>
          </a:p>
          <a:p>
            <a:pPr marL="461963" indent="-461963">
              <a:buFont typeface="+mj-lt"/>
              <a:buAutoNum type="arabicPeriod" startAt="22"/>
            </a:pPr>
            <a:r>
              <a:rPr lang="en-AU" dirty="0"/>
              <a:t>There is a slight echo (call and response) at the end of each rap phrase. Write 2 points about this echo (‘response’). </a:t>
            </a:r>
          </a:p>
          <a:p>
            <a:pPr marL="461963" indent="-461963">
              <a:buFont typeface="+mj-lt"/>
              <a:buAutoNum type="arabicPeriod" startAt="22"/>
            </a:pPr>
            <a:r>
              <a:rPr lang="en-AU" dirty="0"/>
              <a:t>Does the performing role of the drums and bass riff change (variety) or stay the same (unity) in this section?</a:t>
            </a:r>
          </a:p>
          <a:p>
            <a:pPr marL="461963" indent="-461963">
              <a:buFont typeface="+mj-lt"/>
              <a:buAutoNum type="arabicPeriod" startAt="22"/>
            </a:pPr>
            <a:r>
              <a:rPr lang="en-AU" dirty="0"/>
              <a:t>There is a high–pitched electronic keyboard in this section. What effect does this high–pitched electronic keyboard create? </a:t>
            </a:r>
          </a:p>
        </p:txBody>
      </p:sp>
    </p:spTree>
    <p:extLst>
      <p:ext uri="{BB962C8B-B14F-4D97-AF65-F5344CB8AC3E}">
        <p14:creationId xmlns:p14="http://schemas.microsoft.com/office/powerpoint/2010/main" val="16256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p:txBody>
          <a:bodyPr/>
          <a:lstStyle/>
          <a:p>
            <a:r>
              <a:rPr lang="en-AU">
                <a:latin typeface="Arial"/>
                <a:cs typeface="Arial"/>
              </a:rPr>
              <a:t>Activity 1.1 – 'Scar' – Missy Higgins – performing (6)</a:t>
            </a:r>
            <a:endParaRPr lang="en-US"/>
          </a:p>
        </p:txBody>
      </p:sp>
      <p:sp>
        <p:nvSpPr>
          <p:cNvPr id="11" name="Text Placeholder 10">
            <a:extLst>
              <a:ext uri="{FF2B5EF4-FFF2-40B4-BE49-F238E27FC236}">
                <a16:creationId xmlns:a16="http://schemas.microsoft.com/office/drawing/2014/main" id="{CED1AD3A-4ABE-C354-CC42-0EDE04302E49}"/>
              </a:ext>
            </a:extLst>
          </p:cNvPr>
          <p:cNvSpPr>
            <a:spLocks noGrp="1"/>
          </p:cNvSpPr>
          <p:nvPr>
            <p:ph type="body" sz="quarter" idx="18"/>
          </p:nvPr>
        </p:nvSpPr>
        <p:spPr>
          <a:xfrm>
            <a:off x="360000" y="1008000"/>
            <a:ext cx="5236128" cy="310015"/>
          </a:xfrm>
        </p:spPr>
        <p:txBody>
          <a:bodyPr/>
          <a:lstStyle/>
          <a:p>
            <a:r>
              <a:rPr lang="en-AU" dirty="0">
                <a:cs typeface="Arial"/>
              </a:rPr>
              <a:t>Verse – straight rhythm exercise, syncopated lyrics and drum pattern and bass line </a:t>
            </a:r>
            <a:endParaRPr lang="en-US" sz="2400" dirty="0"/>
          </a:p>
        </p:txBody>
      </p:sp>
      <p:pic>
        <p:nvPicPr>
          <p:cNvPr id="9" name="Picture 8" descr="A music score that shows the drum rhythm, bass line in bass cleg and TAB and a rhythm line. 2 bars with a beginning and ending repeat sign.">
            <a:extLst>
              <a:ext uri="{FF2B5EF4-FFF2-40B4-BE49-F238E27FC236}">
                <a16:creationId xmlns:a16="http://schemas.microsoft.com/office/drawing/2014/main" id="{E3812DAC-4766-E573-AC94-7182E5A92268}"/>
              </a:ext>
            </a:extLst>
          </p:cNvPr>
          <p:cNvPicPr>
            <a:picLocks noChangeAspect="1"/>
          </p:cNvPicPr>
          <p:nvPr/>
        </p:nvPicPr>
        <p:blipFill>
          <a:blip r:embed="rId2"/>
          <a:stretch>
            <a:fillRect/>
          </a:stretch>
        </p:blipFill>
        <p:spPr>
          <a:xfrm>
            <a:off x="359999" y="2223107"/>
            <a:ext cx="8825252" cy="3318806"/>
          </a:xfrm>
          <a:prstGeom prst="roundRect">
            <a:avLst>
              <a:gd name="adj" fmla="val 2479"/>
            </a:avLst>
          </a:prstGeom>
          <a:ln w="19050">
            <a:noFill/>
          </a:ln>
          <a:effectLst/>
        </p:spPr>
      </p:pic>
      <p:graphicFrame>
        <p:nvGraphicFramePr>
          <p:cNvPr id="13" name="Table 12">
            <a:extLst>
              <a:ext uri="{FF2B5EF4-FFF2-40B4-BE49-F238E27FC236}">
                <a16:creationId xmlns:a16="http://schemas.microsoft.com/office/drawing/2014/main" id="{4F7F748B-FA38-F9E4-4903-8DA099588D52}"/>
              </a:ext>
            </a:extLst>
          </p:cNvPr>
          <p:cNvGraphicFramePr>
            <a:graphicFrameLocks noGrp="1"/>
          </p:cNvGraphicFramePr>
          <p:nvPr>
            <p:extLst>
              <p:ext uri="{D42A27DB-BD31-4B8C-83A1-F6EECF244321}">
                <p14:modId xmlns:p14="http://schemas.microsoft.com/office/powerpoint/2010/main" val="3296316055"/>
              </p:ext>
            </p:extLst>
          </p:nvPr>
        </p:nvGraphicFramePr>
        <p:xfrm>
          <a:off x="9482510" y="1258888"/>
          <a:ext cx="2361490" cy="4849297"/>
        </p:xfrm>
        <a:graphic>
          <a:graphicData uri="http://schemas.openxmlformats.org/drawingml/2006/table">
            <a:tbl>
              <a:tblPr firstRow="1" bandRow="1">
                <a:tableStyleId>{0505E3EF-67EA-436B-97B2-0124C06EBD24}</a:tableStyleId>
              </a:tblPr>
              <a:tblGrid>
                <a:gridCol w="2361490">
                  <a:extLst>
                    <a:ext uri="{9D8B030D-6E8A-4147-A177-3AD203B41FA5}">
                      <a16:colId xmlns:a16="http://schemas.microsoft.com/office/drawing/2014/main" val="705547052"/>
                    </a:ext>
                  </a:extLst>
                </a:gridCol>
              </a:tblGrid>
              <a:tr h="683609">
                <a:tc>
                  <a:txBody>
                    <a:bodyPr/>
                    <a:lstStyle/>
                    <a:p>
                      <a:pPr algn="ctr">
                        <a:lnSpc>
                          <a:spcPct val="100000"/>
                        </a:lnSpc>
                      </a:pPr>
                      <a:r>
                        <a:rPr lang="en-US" sz="2000" b="1" dirty="0"/>
                        <a:t>Syncopated lyrics</a:t>
                      </a:r>
                    </a:p>
                    <a:p>
                      <a:pPr algn="ctr">
                        <a:lnSpc>
                          <a:spcPct val="100000"/>
                        </a:lnSpc>
                      </a:pPr>
                      <a:r>
                        <a:rPr lang="en-US" sz="2000" b="1" dirty="0">
                          <a:solidFill>
                            <a:schemeClr val="accent1"/>
                          </a:solidFill>
                        </a:rPr>
                        <a:t>Verse only</a:t>
                      </a:r>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r h="4148257">
                <a:tc>
                  <a:txBody>
                    <a:bodyPr/>
                    <a:lstStyle/>
                    <a:p>
                      <a:pPr algn="l">
                        <a:lnSpc>
                          <a:spcPct val="150000"/>
                        </a:lnSpc>
                      </a:pPr>
                      <a:r>
                        <a:rPr lang="en-US" sz="1400" b="0" i="0" dirty="0">
                          <a:solidFill>
                            <a:srgbClr val="1F1F1F"/>
                          </a:solidFill>
                          <a:effectLst/>
                        </a:rPr>
                        <a:t>He left a card, </a:t>
                      </a:r>
                    </a:p>
                    <a:p>
                      <a:pPr algn="l">
                        <a:lnSpc>
                          <a:spcPct val="150000"/>
                        </a:lnSpc>
                      </a:pPr>
                      <a:r>
                        <a:rPr lang="en-US" sz="1400" b="0" i="0" dirty="0">
                          <a:solidFill>
                            <a:srgbClr val="1F1F1F"/>
                          </a:solidFill>
                          <a:effectLst/>
                        </a:rPr>
                        <a:t>a bar of soap </a:t>
                      </a:r>
                    </a:p>
                    <a:p>
                      <a:pPr algn="l">
                        <a:lnSpc>
                          <a:spcPct val="150000"/>
                        </a:lnSpc>
                      </a:pPr>
                      <a:r>
                        <a:rPr lang="en-US" sz="1400" b="0" i="0" dirty="0">
                          <a:solidFill>
                            <a:srgbClr val="1F1F1F"/>
                          </a:solidFill>
                          <a:effectLst/>
                        </a:rPr>
                        <a:t>and a scrubbing brush </a:t>
                      </a:r>
                    </a:p>
                    <a:p>
                      <a:pPr algn="l">
                        <a:lnSpc>
                          <a:spcPct val="150000"/>
                        </a:lnSpc>
                      </a:pPr>
                      <a:r>
                        <a:rPr lang="en-US" sz="1400" b="0" i="0" dirty="0">
                          <a:solidFill>
                            <a:srgbClr val="1F1F1F"/>
                          </a:solidFill>
                          <a:effectLst/>
                        </a:rPr>
                        <a:t>next to a note</a:t>
                      </a:r>
                      <a:br>
                        <a:rPr lang="en-US" sz="1400" dirty="0"/>
                      </a:br>
                      <a:r>
                        <a:rPr lang="en-US" sz="1400" dirty="0">
                          <a:solidFill>
                            <a:srgbClr val="1F1F1F"/>
                          </a:solidFill>
                        </a:rPr>
                        <a:t>t</a:t>
                      </a:r>
                      <a:r>
                        <a:rPr lang="en-US" sz="1400" b="0" i="0" dirty="0">
                          <a:solidFill>
                            <a:srgbClr val="1F1F1F"/>
                          </a:solidFill>
                          <a:effectLst/>
                        </a:rPr>
                        <a:t>hat said 'use these </a:t>
                      </a:r>
                    </a:p>
                    <a:p>
                      <a:pPr algn="l">
                        <a:lnSpc>
                          <a:spcPct val="150000"/>
                        </a:lnSpc>
                      </a:pPr>
                      <a:r>
                        <a:rPr lang="en-US" sz="1400" b="0" i="0" dirty="0">
                          <a:solidFill>
                            <a:srgbClr val="1F1F1F"/>
                          </a:solidFill>
                          <a:effectLst/>
                        </a:rPr>
                        <a:t>down to your bones'</a:t>
                      </a:r>
                    </a:p>
                    <a:p>
                      <a:pPr algn="l">
                        <a:lnSpc>
                          <a:spcPct val="150000"/>
                        </a:lnSpc>
                      </a:pPr>
                      <a:r>
                        <a:rPr lang="en-US" sz="800" dirty="0"/>
                        <a:t>   </a:t>
                      </a:r>
                      <a:br>
                        <a:rPr lang="en-US" sz="1600" dirty="0"/>
                      </a:br>
                      <a:r>
                        <a:rPr lang="en-US" sz="1400" b="0" i="0" dirty="0">
                          <a:solidFill>
                            <a:srgbClr val="1F1F1F"/>
                          </a:solidFill>
                          <a:effectLst/>
                        </a:rPr>
                        <a:t>And before I knew </a:t>
                      </a:r>
                    </a:p>
                    <a:p>
                      <a:pPr algn="l">
                        <a:lnSpc>
                          <a:spcPct val="150000"/>
                        </a:lnSpc>
                      </a:pPr>
                      <a:r>
                        <a:rPr lang="en-US" sz="1400" b="0" i="0" dirty="0">
                          <a:solidFill>
                            <a:srgbClr val="1F1F1F"/>
                          </a:solidFill>
                          <a:effectLst/>
                        </a:rPr>
                        <a:t>I had shiny skin, </a:t>
                      </a:r>
                    </a:p>
                    <a:p>
                      <a:pPr algn="l">
                        <a:lnSpc>
                          <a:spcPct val="150000"/>
                        </a:lnSpc>
                      </a:pPr>
                      <a:r>
                        <a:rPr lang="en-US" sz="1400" b="0" i="0" dirty="0">
                          <a:solidFill>
                            <a:srgbClr val="1F1F1F"/>
                          </a:solidFill>
                          <a:effectLst/>
                        </a:rPr>
                        <a:t>and it felt easy being </a:t>
                      </a:r>
                    </a:p>
                    <a:p>
                      <a:pPr algn="l">
                        <a:lnSpc>
                          <a:spcPct val="150000"/>
                        </a:lnSpc>
                      </a:pPr>
                      <a:r>
                        <a:rPr lang="en-US" sz="1400" b="0" i="0" dirty="0">
                          <a:solidFill>
                            <a:srgbClr val="1F1F1F"/>
                          </a:solidFill>
                          <a:effectLst/>
                        </a:rPr>
                        <a:t>clean like him</a:t>
                      </a:r>
                      <a:br>
                        <a:rPr lang="en-US" sz="1400" dirty="0"/>
                      </a:br>
                      <a:r>
                        <a:rPr lang="en-US" sz="1400" b="0" i="0" dirty="0">
                          <a:solidFill>
                            <a:srgbClr val="1F1F1F"/>
                          </a:solidFill>
                          <a:effectLst/>
                        </a:rPr>
                        <a:t>I thought ‘this one</a:t>
                      </a:r>
                    </a:p>
                    <a:p>
                      <a:pPr algn="l">
                        <a:lnSpc>
                          <a:spcPct val="150000"/>
                        </a:lnSpc>
                      </a:pPr>
                      <a:r>
                        <a:rPr lang="en-US" sz="1400" b="0" i="0" dirty="0">
                          <a:solidFill>
                            <a:srgbClr val="1F1F1F"/>
                          </a:solidFill>
                          <a:effectLst/>
                        </a:rPr>
                        <a:t>knows better than I do’</a:t>
                      </a:r>
                      <a:endParaRPr lang="en-AU" sz="1400" dirty="0"/>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grpSp>
        <p:nvGrpSpPr>
          <p:cNvPr id="5" name="Group 4" descr="A red play button inside a white circle">
            <a:extLst>
              <a:ext uri="{FF2B5EF4-FFF2-40B4-BE49-F238E27FC236}">
                <a16:creationId xmlns:a16="http://schemas.microsoft.com/office/drawing/2014/main" id="{87C7A0AF-E712-A464-D47B-5185D2D0EAF1}"/>
              </a:ext>
            </a:extLst>
          </p:cNvPr>
          <p:cNvGrpSpPr/>
          <p:nvPr/>
        </p:nvGrpSpPr>
        <p:grpSpPr>
          <a:xfrm>
            <a:off x="11221058" y="370041"/>
            <a:ext cx="656442" cy="637959"/>
            <a:chOff x="10964411" y="1006257"/>
            <a:chExt cx="656442" cy="637959"/>
          </a:xfrm>
        </p:grpSpPr>
        <p:sp>
          <p:nvSpPr>
            <p:cNvPr id="7" name="Oval 6">
              <a:extLst>
                <a:ext uri="{FF2B5EF4-FFF2-40B4-BE49-F238E27FC236}">
                  <a16:creationId xmlns:a16="http://schemas.microsoft.com/office/drawing/2014/main" id="{6CCF8479-B6D2-B413-5930-9BC9434D90B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3"/>
              <a:extLst>
                <a:ext uri="{FF2B5EF4-FFF2-40B4-BE49-F238E27FC236}">
                  <a16:creationId xmlns:a16="http://schemas.microsoft.com/office/drawing/2014/main" id="{A453675D-9431-3E3B-F617-A82C6CB161E8}"/>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
        <p:nvSpPr>
          <p:cNvPr id="14" name="TextBox 13">
            <a:extLst>
              <a:ext uri="{FF2B5EF4-FFF2-40B4-BE49-F238E27FC236}">
                <a16:creationId xmlns:a16="http://schemas.microsoft.com/office/drawing/2014/main" id="{2821DB6E-AB49-9616-D59A-4880026D8592}"/>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18725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84FE1DC-E47E-1C50-FEB4-E425501E2F6D}"/>
              </a:ext>
            </a:extLst>
          </p:cNvPr>
          <p:cNvSpPr>
            <a:spLocks noGrp="1"/>
          </p:cNvSpPr>
          <p:nvPr>
            <p:ph type="title"/>
          </p:nvPr>
        </p:nvSpPr>
        <p:spPr>
          <a:xfrm>
            <a:off x="360000" y="360000"/>
            <a:ext cx="11484000" cy="545601"/>
          </a:xfrm>
        </p:spPr>
        <p:txBody>
          <a:bodyPr/>
          <a:lstStyle/>
          <a:p>
            <a:r>
              <a:rPr lang="en-AU" dirty="0"/>
              <a:t>Activity 6.6 – ‘First Nation’ – Midnight Oil</a:t>
            </a:r>
            <a:endParaRPr lang="en-US" dirty="0"/>
          </a:p>
        </p:txBody>
      </p:sp>
      <p:sp>
        <p:nvSpPr>
          <p:cNvPr id="2" name="Slide Number Placeholder 1">
            <a:extLst>
              <a:ext uri="{FF2B5EF4-FFF2-40B4-BE49-F238E27FC236}">
                <a16:creationId xmlns:a16="http://schemas.microsoft.com/office/drawing/2014/main" id="{F037F5F9-16FA-8D55-6415-6375D46122E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160</a:t>
            </a:fld>
            <a:endParaRPr lang="en-AU"/>
          </a:p>
        </p:txBody>
      </p:sp>
      <p:sp>
        <p:nvSpPr>
          <p:cNvPr id="15" name="Text Placeholder 14">
            <a:extLst>
              <a:ext uri="{FF2B5EF4-FFF2-40B4-BE49-F238E27FC236}">
                <a16:creationId xmlns:a16="http://schemas.microsoft.com/office/drawing/2014/main" id="{03595986-011A-86F7-BC7F-72E1AC47A27C}"/>
              </a:ext>
            </a:extLst>
          </p:cNvPr>
          <p:cNvSpPr>
            <a:spLocks noGrp="1"/>
          </p:cNvSpPr>
          <p:nvPr>
            <p:ph type="body" sz="quarter" idx="18"/>
          </p:nvPr>
        </p:nvSpPr>
        <p:spPr>
          <a:xfrm>
            <a:off x="360000" y="1008000"/>
            <a:ext cx="11484000" cy="310015"/>
          </a:xfrm>
        </p:spPr>
        <p:txBody>
          <a:bodyPr/>
          <a:lstStyle/>
          <a:p>
            <a:r>
              <a:rPr lang="en-AU" dirty="0"/>
              <a:t>Group research task </a:t>
            </a:r>
          </a:p>
        </p:txBody>
      </p:sp>
      <p:sp>
        <p:nvSpPr>
          <p:cNvPr id="8" name="Rectangle: Rounded Corners 7">
            <a:extLst>
              <a:ext uri="{FF2B5EF4-FFF2-40B4-BE49-F238E27FC236}">
                <a16:creationId xmlns:a16="http://schemas.microsoft.com/office/drawing/2014/main" id="{49D2B8BE-1BEA-EF43-21C2-1564F6B2AE62}"/>
              </a:ext>
              <a:ext uri="{C183D7F6-B498-43B3-948B-1728B52AA6E4}">
                <adec:decorative xmlns:adec="http://schemas.microsoft.com/office/drawing/2017/decorative" val="0"/>
              </a:ext>
            </a:extLst>
          </p:cNvPr>
          <p:cNvSpPr/>
          <p:nvPr/>
        </p:nvSpPr>
        <p:spPr>
          <a:xfrm>
            <a:off x="360363" y="1733901"/>
            <a:ext cx="11483974" cy="754426"/>
          </a:xfrm>
          <a:prstGeom prst="roundRect">
            <a:avLst>
              <a:gd name="adj" fmla="val 1112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cs typeface="Arial" panose="020B0604020202020204" pitchFamily="34" charset="0"/>
              </a:rPr>
              <a:t>Current Australian issue to write a protest song about</a:t>
            </a:r>
          </a:p>
        </p:txBody>
      </p:sp>
      <p:sp>
        <p:nvSpPr>
          <p:cNvPr id="4" name="Rectangle: Rounded Corners 3">
            <a:extLst>
              <a:ext uri="{FF2B5EF4-FFF2-40B4-BE49-F238E27FC236}">
                <a16:creationId xmlns:a16="http://schemas.microsoft.com/office/drawing/2014/main" id="{F152A1B1-E512-CE4F-1BD7-3AC12E17C214}"/>
              </a:ext>
              <a:ext uri="{C183D7F6-B498-43B3-948B-1728B52AA6E4}">
                <adec:decorative xmlns:adec="http://schemas.microsoft.com/office/drawing/2017/decorative" val="0"/>
              </a:ext>
            </a:extLst>
          </p:cNvPr>
          <p:cNvSpPr/>
          <p:nvPr/>
        </p:nvSpPr>
        <p:spPr>
          <a:xfrm>
            <a:off x="360363" y="2670836"/>
            <a:ext cx="3646714" cy="6173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bg1"/>
                </a:solidFill>
                <a:cs typeface="Arial" panose="020B0604020202020204" pitchFamily="34" charset="0"/>
              </a:rPr>
              <a:t>What is the issue about? </a:t>
            </a:r>
          </a:p>
        </p:txBody>
      </p:sp>
      <p:sp>
        <p:nvSpPr>
          <p:cNvPr id="7" name="Rectangle: Rounded Corners 6">
            <a:extLst>
              <a:ext uri="{FF2B5EF4-FFF2-40B4-BE49-F238E27FC236}">
                <a16:creationId xmlns:a16="http://schemas.microsoft.com/office/drawing/2014/main" id="{267C02F8-BF0F-A2D1-BC43-9928A59E60A6}"/>
              </a:ext>
              <a:ext uri="{C183D7F6-B498-43B3-948B-1728B52AA6E4}">
                <adec:decorative xmlns:adec="http://schemas.microsoft.com/office/drawing/2017/decorative" val="0"/>
              </a:ext>
            </a:extLst>
          </p:cNvPr>
          <p:cNvSpPr/>
          <p:nvPr/>
        </p:nvSpPr>
        <p:spPr>
          <a:xfrm>
            <a:off x="360363" y="3470670"/>
            <a:ext cx="3646714" cy="6173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bg1"/>
                </a:solidFill>
                <a:cs typeface="Arial" panose="020B0604020202020204" pitchFamily="34" charset="0"/>
              </a:rPr>
              <a:t>Why is this a problem? </a:t>
            </a:r>
          </a:p>
        </p:txBody>
      </p:sp>
      <p:sp>
        <p:nvSpPr>
          <p:cNvPr id="6" name="Rectangle: Rounded Corners 5">
            <a:extLst>
              <a:ext uri="{FF2B5EF4-FFF2-40B4-BE49-F238E27FC236}">
                <a16:creationId xmlns:a16="http://schemas.microsoft.com/office/drawing/2014/main" id="{B1C57AF2-918B-8656-4DAA-04D620F01421}"/>
              </a:ext>
              <a:ext uri="{C183D7F6-B498-43B3-948B-1728B52AA6E4}">
                <adec:decorative xmlns:adec="http://schemas.microsoft.com/office/drawing/2017/decorative" val="0"/>
              </a:ext>
            </a:extLst>
          </p:cNvPr>
          <p:cNvSpPr/>
          <p:nvPr/>
        </p:nvSpPr>
        <p:spPr>
          <a:xfrm>
            <a:off x="360363" y="4270504"/>
            <a:ext cx="3646714" cy="6173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a:solidFill>
                  <a:schemeClr val="bg1"/>
                </a:solidFill>
                <a:cs typeface="Arial" panose="020B0604020202020204" pitchFamily="34" charset="0"/>
              </a:rPr>
              <a:t>What needs to change?</a:t>
            </a:r>
          </a:p>
        </p:txBody>
      </p:sp>
      <p:sp>
        <p:nvSpPr>
          <p:cNvPr id="5" name="Rectangle: Rounded Corners 4">
            <a:extLst>
              <a:ext uri="{FF2B5EF4-FFF2-40B4-BE49-F238E27FC236}">
                <a16:creationId xmlns:a16="http://schemas.microsoft.com/office/drawing/2014/main" id="{7C38110C-C98A-DBC1-0450-AF728908BAA3}"/>
              </a:ext>
              <a:ext uri="{C183D7F6-B498-43B3-948B-1728B52AA6E4}">
                <adec:decorative xmlns:adec="http://schemas.microsoft.com/office/drawing/2017/decorative" val="0"/>
              </a:ext>
            </a:extLst>
          </p:cNvPr>
          <p:cNvSpPr/>
          <p:nvPr/>
        </p:nvSpPr>
        <p:spPr>
          <a:xfrm>
            <a:off x="360363" y="5070337"/>
            <a:ext cx="3646714" cy="6173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bg1"/>
                </a:solidFill>
                <a:cs typeface="Arial" panose="020B0604020202020204" pitchFamily="34" charset="0"/>
              </a:rPr>
              <a:t>Who is affected by the issue? </a:t>
            </a:r>
          </a:p>
        </p:txBody>
      </p:sp>
      <p:sp>
        <p:nvSpPr>
          <p:cNvPr id="10" name="Rectangle: Rounded Corners 9">
            <a:extLst>
              <a:ext uri="{FF2B5EF4-FFF2-40B4-BE49-F238E27FC236}">
                <a16:creationId xmlns:a16="http://schemas.microsoft.com/office/drawing/2014/main" id="{BCB55BC6-8377-D451-00DA-2F1CEAA1F717}"/>
              </a:ext>
              <a:ext uri="{C183D7F6-B498-43B3-948B-1728B52AA6E4}">
                <adec:decorative xmlns:adec="http://schemas.microsoft.com/office/drawing/2017/decorative" val="0"/>
              </a:ext>
            </a:extLst>
          </p:cNvPr>
          <p:cNvSpPr/>
          <p:nvPr/>
        </p:nvSpPr>
        <p:spPr>
          <a:xfrm>
            <a:off x="4381628" y="2670836"/>
            <a:ext cx="3544078" cy="1335564"/>
          </a:xfrm>
          <a:prstGeom prst="roundRect">
            <a:avLst>
              <a:gd name="adj" fmla="val 758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accent1"/>
                </a:solidFill>
                <a:cs typeface="Arial" panose="020B0604020202020204" pitchFamily="34" charset="0"/>
              </a:rPr>
              <a:t>Why did you choose this issue to discuss? </a:t>
            </a:r>
          </a:p>
        </p:txBody>
      </p:sp>
      <p:sp>
        <p:nvSpPr>
          <p:cNvPr id="11" name="Rectangle: Rounded Corners 10">
            <a:extLst>
              <a:ext uri="{FF2B5EF4-FFF2-40B4-BE49-F238E27FC236}">
                <a16:creationId xmlns:a16="http://schemas.microsoft.com/office/drawing/2014/main" id="{8D94A935-EBFC-0D7B-2484-50C6CF8605DF}"/>
              </a:ext>
              <a:ext uri="{C183D7F6-B498-43B3-948B-1728B52AA6E4}">
                <adec:decorative xmlns:adec="http://schemas.microsoft.com/office/drawing/2017/decorative" val="0"/>
              </a:ext>
            </a:extLst>
          </p:cNvPr>
          <p:cNvSpPr/>
          <p:nvPr/>
        </p:nvSpPr>
        <p:spPr>
          <a:xfrm>
            <a:off x="4381629" y="4124943"/>
            <a:ext cx="3544078" cy="1562719"/>
          </a:xfrm>
          <a:prstGeom prst="roundRect">
            <a:avLst>
              <a:gd name="adj" fmla="val 59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accent1"/>
                </a:solidFill>
                <a:cs typeface="Arial" panose="020B0604020202020204" pitchFamily="34" charset="0"/>
              </a:rPr>
              <a:t>What style of song would you write to address this issue?  </a:t>
            </a:r>
          </a:p>
        </p:txBody>
      </p:sp>
      <p:sp>
        <p:nvSpPr>
          <p:cNvPr id="12" name="Rectangle: Rounded Corners 11">
            <a:extLst>
              <a:ext uri="{FF2B5EF4-FFF2-40B4-BE49-F238E27FC236}">
                <a16:creationId xmlns:a16="http://schemas.microsoft.com/office/drawing/2014/main" id="{CCE75F3E-5842-8195-F4CB-62B34BB49FD8}"/>
              </a:ext>
              <a:ext uri="{C183D7F6-B498-43B3-948B-1728B52AA6E4}">
                <adec:decorative xmlns:adec="http://schemas.microsoft.com/office/drawing/2017/decorative" val="0"/>
              </a:ext>
            </a:extLst>
          </p:cNvPr>
          <p:cNvSpPr/>
          <p:nvPr/>
        </p:nvSpPr>
        <p:spPr>
          <a:xfrm>
            <a:off x="8300259" y="2653209"/>
            <a:ext cx="3544078" cy="3034453"/>
          </a:xfrm>
          <a:prstGeom prst="roundRect">
            <a:avLst>
              <a:gd name="adj" fmla="val 345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accent1"/>
                </a:solidFill>
                <a:cs typeface="Arial" panose="020B0604020202020204" pitchFamily="34" charset="0"/>
              </a:rPr>
              <a:t>Think of a rhyming chorus lyric you could use for a protest song that fits the Australian issue you identified</a:t>
            </a:r>
          </a:p>
        </p:txBody>
      </p:sp>
    </p:spTree>
    <p:extLst>
      <p:ext uri="{BB962C8B-B14F-4D97-AF65-F5344CB8AC3E}">
        <p14:creationId xmlns:p14="http://schemas.microsoft.com/office/powerpoint/2010/main" val="2196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40D1-FB27-9AF9-2377-3F1FF40C7F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A42E550-45F0-5C66-0660-643C04DFDD73}"/>
              </a:ext>
            </a:extLst>
          </p:cNvPr>
          <p:cNvSpPr>
            <a:spLocks noGrp="1"/>
          </p:cNvSpPr>
          <p:nvPr>
            <p:ph type="ctrTitle"/>
          </p:nvPr>
        </p:nvSpPr>
        <p:spPr>
          <a:xfrm>
            <a:off x="540000" y="4067881"/>
            <a:ext cx="6968929" cy="800681"/>
          </a:xfrm>
        </p:spPr>
        <p:txBody>
          <a:bodyPr/>
          <a:lstStyle/>
          <a:p>
            <a:r>
              <a:rPr lang="en-AU" dirty="0">
                <a:latin typeface="+mj-lt"/>
                <a:cs typeface="Arial"/>
              </a:rPr>
              <a:t>Learning sequence 7 – Depth study </a:t>
            </a:r>
            <a:endParaRPr lang="en-AU" dirty="0">
              <a:latin typeface="+mj-lt"/>
            </a:endParaRPr>
          </a:p>
        </p:txBody>
      </p:sp>
    </p:spTree>
    <p:extLst>
      <p:ext uri="{BB962C8B-B14F-4D97-AF65-F5344CB8AC3E}">
        <p14:creationId xmlns:p14="http://schemas.microsoft.com/office/powerpoint/2010/main" val="71834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BB256-779F-FB94-E323-81EEE8BA42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414AD3-2A06-9824-BFA4-B8D2BF84A1D4}"/>
              </a:ext>
            </a:extLst>
          </p:cNvPr>
          <p:cNvSpPr>
            <a:spLocks noGrp="1"/>
          </p:cNvSpPr>
          <p:nvPr>
            <p:ph type="title"/>
          </p:nvPr>
        </p:nvSpPr>
        <p:spPr/>
        <p:txBody>
          <a:bodyPr/>
          <a:lstStyle/>
          <a:p>
            <a:r>
              <a:rPr lang="en-AU">
                <a:latin typeface="+mj-lt"/>
                <a:cs typeface="Arial"/>
              </a:rPr>
              <a:t>Learning intentions and success criteria – </a:t>
            </a:r>
            <a:r>
              <a:rPr lang="en-AU">
                <a:cs typeface="Arial"/>
              </a:rPr>
              <a:t>LS 7  </a:t>
            </a:r>
            <a:endParaRPr lang="en-AU">
              <a:latin typeface="+mj-lt"/>
              <a:cs typeface="Arial"/>
            </a:endParaRPr>
          </a:p>
        </p:txBody>
      </p:sp>
      <p:sp>
        <p:nvSpPr>
          <p:cNvPr id="3" name="TextBox 2">
            <a:extLst>
              <a:ext uri="{FF2B5EF4-FFF2-40B4-BE49-F238E27FC236}">
                <a16:creationId xmlns:a16="http://schemas.microsoft.com/office/drawing/2014/main" id="{2735810A-5A94-B12D-84B5-59553F68B528}"/>
              </a:ext>
            </a:extLst>
          </p:cNvPr>
          <p:cNvSpPr txBox="1"/>
          <p:nvPr/>
        </p:nvSpPr>
        <p:spPr>
          <a:xfrm>
            <a:off x="359998" y="1828799"/>
            <a:ext cx="11472004" cy="18596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en-AU" sz="2000" b="1" dirty="0">
                <a:solidFill>
                  <a:schemeClr val="accent1"/>
                </a:solidFill>
                <a:cs typeface="Arial"/>
              </a:rPr>
              <a:t>We are learning to</a:t>
            </a:r>
            <a:endParaRPr lang="en-AU" sz="2000" b="1" dirty="0">
              <a:solidFill>
                <a:schemeClr val="accent1"/>
              </a:solidFill>
              <a:ea typeface="+mn-lt"/>
              <a:cs typeface="Arial"/>
            </a:endParaRPr>
          </a:p>
          <a:p>
            <a:pPr marL="266700" indent="-266700">
              <a:lnSpc>
                <a:spcPct val="120000"/>
              </a:lnSpc>
              <a:spcAft>
                <a:spcPts val="300"/>
              </a:spcAft>
              <a:buFont typeface="Arial" panose="020B0604020202020204" pitchFamily="34" charset="0"/>
              <a:buChar char="•"/>
            </a:pPr>
            <a:r>
              <a:rPr lang="en-AU" sz="1500" dirty="0">
                <a:ea typeface="+mn-lt"/>
                <a:cs typeface="+mn-lt"/>
              </a:rPr>
              <a:t>manage our time effectively while working independently on our depth study, ensuring we meet our goals and deadlines.</a:t>
            </a:r>
          </a:p>
          <a:p>
            <a:pPr marL="266700" indent="-266700">
              <a:lnSpc>
                <a:spcPct val="120000"/>
              </a:lnSpc>
              <a:spcAft>
                <a:spcPts val="300"/>
              </a:spcAft>
              <a:buFont typeface="Arial" panose="020B0604020202020204" pitchFamily="34" charset="0"/>
              <a:buChar char="•"/>
            </a:pPr>
            <a:r>
              <a:rPr lang="en-AU" sz="1500" dirty="0">
                <a:ea typeface="+mn-lt"/>
                <a:cs typeface="+mn-lt"/>
              </a:rPr>
              <a:t>effectively plan and prepare for facilitator meetings by formulating relevant questions and identifying draft components of our products to share.</a:t>
            </a:r>
            <a:endParaRPr lang="en-AU" sz="1500" dirty="0">
              <a:cs typeface="Arial"/>
            </a:endParaRPr>
          </a:p>
          <a:p>
            <a:pPr marL="266700" indent="-266700">
              <a:lnSpc>
                <a:spcPct val="120000"/>
              </a:lnSpc>
              <a:spcAft>
                <a:spcPts val="300"/>
              </a:spcAft>
              <a:buFont typeface="Arial" panose="020B0604020202020204" pitchFamily="34" charset="0"/>
              <a:buChar char="•"/>
            </a:pPr>
            <a:r>
              <a:rPr lang="en-AU" sz="1500" dirty="0">
                <a:ea typeface="+mn-lt"/>
                <a:cs typeface="+mn-lt"/>
              </a:rPr>
              <a:t>develop and refine our depth study products based on feedback received from peers and facilitators.</a:t>
            </a:r>
          </a:p>
          <a:p>
            <a:pPr marL="266700" indent="-266700">
              <a:lnSpc>
                <a:spcPct val="120000"/>
              </a:lnSpc>
              <a:spcAft>
                <a:spcPts val="300"/>
              </a:spcAft>
              <a:buFont typeface="Arial" panose="020B0604020202020204" pitchFamily="34" charset="0"/>
              <a:buChar char="•"/>
            </a:pPr>
            <a:r>
              <a:rPr lang="en-AU" sz="1500" dirty="0">
                <a:ea typeface="+mn-lt"/>
                <a:cs typeface="+mn-lt"/>
              </a:rPr>
              <a:t>create and complete a depth study product that effectively answers the driving question</a:t>
            </a:r>
            <a:endParaRPr lang="en-AU" sz="1500" dirty="0">
              <a:cs typeface="Arial"/>
            </a:endParaRPr>
          </a:p>
        </p:txBody>
      </p:sp>
      <p:sp>
        <p:nvSpPr>
          <p:cNvPr id="4" name="TextBox 3">
            <a:extLst>
              <a:ext uri="{FF2B5EF4-FFF2-40B4-BE49-F238E27FC236}">
                <a16:creationId xmlns:a16="http://schemas.microsoft.com/office/drawing/2014/main" id="{FF91BE69-7B95-A7D6-6895-EC4417A4FDA1}"/>
              </a:ext>
            </a:extLst>
          </p:cNvPr>
          <p:cNvSpPr txBox="1"/>
          <p:nvPr/>
        </p:nvSpPr>
        <p:spPr>
          <a:xfrm>
            <a:off x="359998" y="3786920"/>
            <a:ext cx="11534077" cy="27290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en-AU" sz="2000" b="1" dirty="0">
                <a:solidFill>
                  <a:schemeClr val="accent1"/>
                </a:solidFill>
                <a:latin typeface="+mj-lt"/>
                <a:cs typeface="Arial"/>
              </a:rPr>
              <a:t>We can</a:t>
            </a:r>
            <a:endParaRPr lang="en-US" sz="2000" dirty="0">
              <a:solidFill>
                <a:schemeClr val="accent1"/>
              </a:solidFill>
              <a:latin typeface="+mj-lt"/>
              <a:cs typeface="Arial"/>
            </a:endParaRPr>
          </a:p>
          <a:p>
            <a:pPr marL="266700" indent="-266700">
              <a:lnSpc>
                <a:spcPct val="120000"/>
              </a:lnSpc>
              <a:spcAft>
                <a:spcPts val="300"/>
              </a:spcAft>
              <a:buFont typeface="Arial"/>
              <a:buChar char="•"/>
            </a:pPr>
            <a:r>
              <a:rPr lang="en-AU" sz="1500" dirty="0">
                <a:ea typeface="+mn-lt"/>
                <a:cs typeface="+mn-lt"/>
              </a:rPr>
              <a:t>set clear goals for each lesson and adjust our planner to ensure we stay on track and manage our time effectively during independent work sessions.</a:t>
            </a:r>
            <a:endParaRPr lang="en-US" sz="1500" dirty="0">
              <a:cs typeface="Arial"/>
            </a:endParaRPr>
          </a:p>
          <a:p>
            <a:pPr marL="266700" indent="-266700">
              <a:lnSpc>
                <a:spcPct val="120000"/>
              </a:lnSpc>
              <a:spcAft>
                <a:spcPts val="300"/>
              </a:spcAft>
              <a:buFont typeface="Arial"/>
              <a:buChar char="•"/>
            </a:pPr>
            <a:r>
              <a:rPr lang="en-AU" sz="1500" dirty="0">
                <a:ea typeface="+mn-lt"/>
                <a:cs typeface="+mn-lt"/>
              </a:rPr>
              <a:t>create a list of targeted questions for our facilitator meetings and outline the draft components we will present during these sessions.</a:t>
            </a:r>
            <a:endParaRPr lang="en-AU" sz="1500" dirty="0">
              <a:cs typeface="Arial"/>
            </a:endParaRPr>
          </a:p>
          <a:p>
            <a:pPr marL="266700" indent="-266700">
              <a:lnSpc>
                <a:spcPct val="120000"/>
              </a:lnSpc>
              <a:spcAft>
                <a:spcPts val="300"/>
              </a:spcAft>
              <a:buFont typeface="Arial"/>
              <a:buChar char="•"/>
            </a:pPr>
            <a:r>
              <a:rPr lang="en-AU" sz="1500" dirty="0">
                <a:ea typeface="+mn-lt"/>
                <a:cs typeface="+mn-lt"/>
              </a:rPr>
              <a:t>use the warm and cool feedback sentence starters to give meaningful feedback to our peers and reflect on how their suggestions can be integrated into our own work.</a:t>
            </a:r>
            <a:endParaRPr lang="en-AU" sz="1500" dirty="0">
              <a:cs typeface="Arial"/>
            </a:endParaRPr>
          </a:p>
          <a:p>
            <a:pPr marL="266700" indent="-266700">
              <a:lnSpc>
                <a:spcPct val="120000"/>
              </a:lnSpc>
              <a:spcAft>
                <a:spcPts val="300"/>
              </a:spcAft>
              <a:buFont typeface="Arial"/>
              <a:buChar char="•"/>
            </a:pPr>
            <a:r>
              <a:rPr lang="en-AU" sz="1500" dirty="0">
                <a:ea typeface="+mn-lt"/>
                <a:cs typeface="+mn-lt"/>
              </a:rPr>
              <a:t>document and reflect on the feedback received from peers and facilitators in our student booklet to improve our depth study products.</a:t>
            </a:r>
            <a:endParaRPr lang="en-AU" sz="1500" dirty="0">
              <a:cs typeface="Arial"/>
            </a:endParaRPr>
          </a:p>
          <a:p>
            <a:pPr marL="266700" indent="-266700">
              <a:lnSpc>
                <a:spcPct val="120000"/>
              </a:lnSpc>
              <a:spcAft>
                <a:spcPts val="300"/>
              </a:spcAft>
              <a:buFont typeface="Arial"/>
              <a:buChar char="•"/>
            </a:pPr>
            <a:r>
              <a:rPr lang="en-AU" sz="1500" dirty="0">
                <a:ea typeface="+mn-lt"/>
                <a:cs typeface="+mn-lt"/>
              </a:rPr>
              <a:t>finalise our depth study product ensuring it is complete, ready for presentation and demonstrates a clear resolution to the driving question</a:t>
            </a:r>
            <a:endParaRPr lang="en-AU" sz="1500" dirty="0">
              <a:cs typeface="Arial"/>
            </a:endParaRPr>
          </a:p>
        </p:txBody>
      </p:sp>
      <p:sp>
        <p:nvSpPr>
          <p:cNvPr id="2" name="Slide Number Placeholder 1">
            <a:extLst>
              <a:ext uri="{FF2B5EF4-FFF2-40B4-BE49-F238E27FC236}">
                <a16:creationId xmlns:a16="http://schemas.microsoft.com/office/drawing/2014/main" id="{DE29A5F2-EB08-9018-3AE9-FDD2BD499D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162</a:t>
            </a:fld>
            <a:endParaRPr lang="en-AU" dirty="0"/>
          </a:p>
        </p:txBody>
      </p:sp>
    </p:spTree>
    <p:extLst>
      <p:ext uri="{BB962C8B-B14F-4D97-AF65-F5344CB8AC3E}">
        <p14:creationId xmlns:p14="http://schemas.microsoft.com/office/powerpoint/2010/main" val="28192095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842E87-3C9D-6E72-63DD-F848DC01BC0B}"/>
              </a:ext>
            </a:extLst>
          </p:cNvPr>
          <p:cNvSpPr>
            <a:spLocks noGrp="1"/>
          </p:cNvSpPr>
          <p:nvPr>
            <p:ph type="title"/>
          </p:nvPr>
        </p:nvSpPr>
        <p:spPr/>
        <p:txBody>
          <a:bodyPr/>
          <a:lstStyle/>
          <a:p>
            <a:r>
              <a:rPr lang="en-AU" dirty="0">
                <a:latin typeface="Arial"/>
                <a:cs typeface="Arial"/>
              </a:rPr>
              <a:t>Activity 7.6 – Peer feedback (1)</a:t>
            </a:r>
            <a:endParaRPr lang="en-US" dirty="0"/>
          </a:p>
        </p:txBody>
      </p:sp>
      <p:sp>
        <p:nvSpPr>
          <p:cNvPr id="3" name="Slide Number Placeholder 2">
            <a:extLst>
              <a:ext uri="{FF2B5EF4-FFF2-40B4-BE49-F238E27FC236}">
                <a16:creationId xmlns:a16="http://schemas.microsoft.com/office/drawing/2014/main" id="{46234F0E-65AE-031E-AFDF-729131BB74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
        <p:nvSpPr>
          <p:cNvPr id="2" name="Text Placeholder 1">
            <a:extLst>
              <a:ext uri="{FF2B5EF4-FFF2-40B4-BE49-F238E27FC236}">
                <a16:creationId xmlns:a16="http://schemas.microsoft.com/office/drawing/2014/main" id="{0FBC709E-BFE3-9B34-60E7-7F7AB77C19C3}"/>
              </a:ext>
            </a:extLst>
          </p:cNvPr>
          <p:cNvSpPr>
            <a:spLocks noGrp="1"/>
          </p:cNvSpPr>
          <p:nvPr>
            <p:ph type="body" sz="quarter" idx="18"/>
          </p:nvPr>
        </p:nvSpPr>
        <p:spPr/>
        <p:txBody>
          <a:bodyPr/>
          <a:lstStyle/>
          <a:p>
            <a:r>
              <a:rPr lang="en-AU" dirty="0"/>
              <a:t>Be considerate, be specific, be helpful</a:t>
            </a:r>
          </a:p>
        </p:txBody>
      </p:sp>
      <p:sp>
        <p:nvSpPr>
          <p:cNvPr id="6" name="Cloud 5">
            <a:extLst>
              <a:ext uri="{FF2B5EF4-FFF2-40B4-BE49-F238E27FC236}">
                <a16:creationId xmlns:a16="http://schemas.microsoft.com/office/drawing/2014/main" id="{D350BEF3-28A1-A768-E3FA-30098AD0E5E4}"/>
              </a:ext>
            </a:extLst>
          </p:cNvPr>
          <p:cNvSpPr/>
          <p:nvPr/>
        </p:nvSpPr>
        <p:spPr>
          <a:xfrm>
            <a:off x="258149" y="1903553"/>
            <a:ext cx="4771054" cy="2853006"/>
          </a:xfrm>
          <a:prstGeom prst="cloud">
            <a:avLst/>
          </a:prstGeom>
          <a:solidFill>
            <a:srgbClr val="EDF9E0"/>
          </a:solidFill>
          <a:ln w="38100" cap="rnd">
            <a:solidFill>
              <a:schemeClr val="bg1"/>
            </a:solidFill>
            <a:round/>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6350" algn="ctr">
              <a:lnSpc>
                <a:spcPct val="130000"/>
              </a:lnSpc>
            </a:pPr>
            <a:r>
              <a:rPr lang="en-AU" sz="1800" dirty="0">
                <a:solidFill>
                  <a:schemeClr val="accent1"/>
                </a:solidFill>
              </a:rPr>
              <a:t>Sharing your product can be scary. When providing feedback, </a:t>
            </a:r>
            <a:r>
              <a:rPr lang="en-AU" sz="1800" b="1" dirty="0">
                <a:solidFill>
                  <a:schemeClr val="accent1"/>
                </a:solidFill>
              </a:rPr>
              <a:t>be considerate </a:t>
            </a:r>
            <a:r>
              <a:rPr lang="en-AU" sz="1800" dirty="0">
                <a:solidFill>
                  <a:schemeClr val="accent1"/>
                </a:solidFill>
              </a:rPr>
              <a:t>of your peer’s feelings.</a:t>
            </a:r>
          </a:p>
        </p:txBody>
      </p:sp>
      <p:sp>
        <p:nvSpPr>
          <p:cNvPr id="7" name="Cloud 6">
            <a:extLst>
              <a:ext uri="{FF2B5EF4-FFF2-40B4-BE49-F238E27FC236}">
                <a16:creationId xmlns:a16="http://schemas.microsoft.com/office/drawing/2014/main" id="{C5A6FE3B-5535-0E94-B804-FE2D53966121}"/>
              </a:ext>
            </a:extLst>
          </p:cNvPr>
          <p:cNvSpPr/>
          <p:nvPr/>
        </p:nvSpPr>
        <p:spPr>
          <a:xfrm>
            <a:off x="2802782" y="3620332"/>
            <a:ext cx="5374433" cy="2971766"/>
          </a:xfrm>
          <a:prstGeom prst="cloud">
            <a:avLst/>
          </a:prstGeom>
          <a:solidFill>
            <a:schemeClr val="accent6"/>
          </a:solidFill>
          <a:ln w="38100" cap="rnd">
            <a:solidFill>
              <a:schemeClr val="bg1"/>
            </a:solidFill>
            <a:round/>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pPr>
            <a:r>
              <a:rPr lang="en-AU" sz="1800" dirty="0">
                <a:solidFill>
                  <a:schemeClr val="accent1"/>
                </a:solidFill>
              </a:rPr>
              <a:t>When providing feedback, </a:t>
            </a:r>
            <a:br>
              <a:rPr lang="en-AU" sz="1800" dirty="0">
                <a:solidFill>
                  <a:schemeClr val="accent1"/>
                </a:solidFill>
              </a:rPr>
            </a:br>
            <a:r>
              <a:rPr lang="en-AU" sz="1800" b="1" dirty="0">
                <a:solidFill>
                  <a:schemeClr val="accent1"/>
                </a:solidFill>
              </a:rPr>
              <a:t>be specific.</a:t>
            </a:r>
            <a:r>
              <a:rPr lang="en-AU" sz="1800" dirty="0">
                <a:solidFill>
                  <a:schemeClr val="accent1"/>
                </a:solidFill>
              </a:rPr>
              <a:t> ‘I like the way you have matched the minor key of the composition to the despairing words in the lyrics.</a:t>
            </a:r>
          </a:p>
        </p:txBody>
      </p:sp>
      <p:sp>
        <p:nvSpPr>
          <p:cNvPr id="8" name="Cloud 7">
            <a:extLst>
              <a:ext uri="{FF2B5EF4-FFF2-40B4-BE49-F238E27FC236}">
                <a16:creationId xmlns:a16="http://schemas.microsoft.com/office/drawing/2014/main" id="{CCB92F00-E715-D520-C3BE-D36D76B56CC4}"/>
              </a:ext>
            </a:extLst>
          </p:cNvPr>
          <p:cNvSpPr/>
          <p:nvPr/>
        </p:nvSpPr>
        <p:spPr>
          <a:xfrm>
            <a:off x="7081935" y="1903553"/>
            <a:ext cx="4851916" cy="3433558"/>
          </a:xfrm>
          <a:prstGeom prst="cloud">
            <a:avLst/>
          </a:prstGeom>
          <a:solidFill>
            <a:srgbClr val="E5F7FC"/>
          </a:solidFill>
          <a:ln w="38100" cap="rnd">
            <a:solidFill>
              <a:schemeClr val="bg1"/>
            </a:solidFill>
            <a:round/>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pPr>
            <a:r>
              <a:rPr lang="en-AU" sz="1800" dirty="0">
                <a:solidFill>
                  <a:schemeClr val="accent1"/>
                </a:solidFill>
              </a:rPr>
              <a:t>It is a privilege to provide feedback on a peer’s piece of work. </a:t>
            </a:r>
            <a:r>
              <a:rPr lang="en-AU" sz="1800" b="1" dirty="0">
                <a:solidFill>
                  <a:schemeClr val="accent1"/>
                </a:solidFill>
              </a:rPr>
              <a:t>Be helpful</a:t>
            </a:r>
            <a:r>
              <a:rPr lang="en-AU" sz="1800" dirty="0">
                <a:solidFill>
                  <a:schemeClr val="accent1"/>
                </a:solidFill>
              </a:rPr>
              <a:t> when making suggestions for improvement. Use questions like –‘Have you thought about?’</a:t>
            </a:r>
          </a:p>
        </p:txBody>
      </p:sp>
    </p:spTree>
    <p:extLst>
      <p:ext uri="{BB962C8B-B14F-4D97-AF65-F5344CB8AC3E}">
        <p14:creationId xmlns:p14="http://schemas.microsoft.com/office/powerpoint/2010/main" val="88450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C79B63-A6EE-00F1-6C7C-6AA315FADA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52B0BA-C674-BAD1-A391-7D49E994D822}"/>
              </a:ext>
            </a:extLst>
          </p:cNvPr>
          <p:cNvSpPr>
            <a:spLocks noGrp="1"/>
          </p:cNvSpPr>
          <p:nvPr>
            <p:ph type="title"/>
          </p:nvPr>
        </p:nvSpPr>
        <p:spPr/>
        <p:txBody>
          <a:bodyPr/>
          <a:lstStyle/>
          <a:p>
            <a:r>
              <a:rPr lang="en-AU" dirty="0">
                <a:latin typeface="Arial"/>
                <a:cs typeface="Arial"/>
              </a:rPr>
              <a:t>Activity 7.6 – Peer feedback (2)</a:t>
            </a:r>
            <a:endParaRPr lang="en-US" dirty="0"/>
          </a:p>
        </p:txBody>
      </p:sp>
      <p:sp>
        <p:nvSpPr>
          <p:cNvPr id="3" name="Slide Number Placeholder 2">
            <a:extLst>
              <a:ext uri="{FF2B5EF4-FFF2-40B4-BE49-F238E27FC236}">
                <a16:creationId xmlns:a16="http://schemas.microsoft.com/office/drawing/2014/main" id="{6327CCC0-121D-61A3-F675-9ADBE6BB7A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164</a:t>
            </a:fld>
            <a:endParaRPr lang="en-AU"/>
          </a:p>
        </p:txBody>
      </p:sp>
      <p:sp>
        <p:nvSpPr>
          <p:cNvPr id="2" name="Text Placeholder 1">
            <a:extLst>
              <a:ext uri="{FF2B5EF4-FFF2-40B4-BE49-F238E27FC236}">
                <a16:creationId xmlns:a16="http://schemas.microsoft.com/office/drawing/2014/main" id="{467D0BA7-6BBD-73E0-AFFA-652B682AEDAB}"/>
              </a:ext>
            </a:extLst>
          </p:cNvPr>
          <p:cNvSpPr>
            <a:spLocks noGrp="1"/>
          </p:cNvSpPr>
          <p:nvPr>
            <p:ph type="body" sz="quarter" idx="18"/>
          </p:nvPr>
        </p:nvSpPr>
        <p:spPr/>
        <p:txBody>
          <a:bodyPr/>
          <a:lstStyle/>
          <a:p>
            <a:r>
              <a:rPr lang="en-AU" dirty="0"/>
              <a:t>Warm and cool feedback</a:t>
            </a:r>
          </a:p>
        </p:txBody>
      </p:sp>
      <p:sp>
        <p:nvSpPr>
          <p:cNvPr id="10" name="Speech Bubble: Rectangle with Corners Rounded 9">
            <a:extLst>
              <a:ext uri="{FF2B5EF4-FFF2-40B4-BE49-F238E27FC236}">
                <a16:creationId xmlns:a16="http://schemas.microsoft.com/office/drawing/2014/main" id="{7B226815-F589-8801-E8C9-C7F079039DE3}"/>
              </a:ext>
            </a:extLst>
          </p:cNvPr>
          <p:cNvSpPr/>
          <p:nvPr/>
        </p:nvSpPr>
        <p:spPr>
          <a:xfrm>
            <a:off x="359998" y="1978090"/>
            <a:ext cx="5630255" cy="3443978"/>
          </a:xfrm>
          <a:prstGeom prst="wedgeRoundRectCallout">
            <a:avLst>
              <a:gd name="adj1" fmla="val -33259"/>
              <a:gd name="adj2" fmla="val 64349"/>
              <a:gd name="adj3" fmla="val 16667"/>
            </a:avLst>
          </a:prstGeom>
          <a:solidFill>
            <a:schemeClr val="accent6"/>
          </a:solidFill>
          <a:ln w="38100">
            <a:solidFill>
              <a:schemeClr val="bg1"/>
            </a:solidFill>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80000" rIns="288000" bIns="216000" rtlCol="0" anchor="ctr"/>
          <a:lstStyle/>
          <a:p>
            <a:pPr>
              <a:lnSpc>
                <a:spcPct val="150000"/>
              </a:lnSpc>
            </a:pPr>
            <a:r>
              <a:rPr lang="en-AU" sz="2000" b="1" dirty="0">
                <a:solidFill>
                  <a:schemeClr val="accent1"/>
                </a:solidFill>
              </a:rPr>
              <a:t>Warm feedback starters</a:t>
            </a:r>
          </a:p>
          <a:p>
            <a:pPr>
              <a:lnSpc>
                <a:spcPct val="150000"/>
              </a:lnSpc>
            </a:pPr>
            <a:r>
              <a:rPr lang="en-AU" sz="2000" dirty="0">
                <a:solidFill>
                  <a:schemeClr val="accent1"/>
                </a:solidFill>
              </a:rPr>
              <a:t>I really liked how you …</a:t>
            </a:r>
          </a:p>
          <a:p>
            <a:pPr>
              <a:lnSpc>
                <a:spcPct val="150000"/>
              </a:lnSpc>
            </a:pPr>
            <a:r>
              <a:rPr lang="en-AU" sz="2000" dirty="0">
                <a:solidFill>
                  <a:schemeClr val="accent1"/>
                </a:solidFill>
              </a:rPr>
              <a:t>It was effective when you …</a:t>
            </a:r>
          </a:p>
          <a:p>
            <a:pPr>
              <a:lnSpc>
                <a:spcPct val="150000"/>
              </a:lnSpc>
            </a:pPr>
            <a:r>
              <a:rPr lang="en-AU" sz="2000" dirty="0">
                <a:solidFill>
                  <a:schemeClr val="accent1"/>
                </a:solidFill>
              </a:rPr>
              <a:t>One strength of your work is …</a:t>
            </a:r>
          </a:p>
          <a:p>
            <a:pPr>
              <a:lnSpc>
                <a:spcPct val="150000"/>
              </a:lnSpc>
            </a:pPr>
            <a:r>
              <a:rPr lang="en-AU" sz="2000" dirty="0">
                <a:solidFill>
                  <a:schemeClr val="accent1"/>
                </a:solidFill>
              </a:rPr>
              <a:t>This part was clear and engaging …</a:t>
            </a:r>
          </a:p>
          <a:p>
            <a:pPr>
              <a:lnSpc>
                <a:spcPct val="150000"/>
              </a:lnSpc>
            </a:pPr>
            <a:r>
              <a:rPr lang="en-AU" sz="2000" dirty="0">
                <a:solidFill>
                  <a:schemeClr val="accent1"/>
                </a:solidFill>
              </a:rPr>
              <a:t>Your use of __ stood out because …</a:t>
            </a:r>
          </a:p>
        </p:txBody>
      </p:sp>
      <p:sp>
        <p:nvSpPr>
          <p:cNvPr id="11" name="Speech Bubble: Rectangle with Corners Rounded 10">
            <a:extLst>
              <a:ext uri="{FF2B5EF4-FFF2-40B4-BE49-F238E27FC236}">
                <a16:creationId xmlns:a16="http://schemas.microsoft.com/office/drawing/2014/main" id="{58A4179C-0883-9B16-6C73-80A9EE3C959E}"/>
              </a:ext>
            </a:extLst>
          </p:cNvPr>
          <p:cNvSpPr/>
          <p:nvPr/>
        </p:nvSpPr>
        <p:spPr>
          <a:xfrm>
            <a:off x="5533053" y="2551117"/>
            <a:ext cx="5999583" cy="3298883"/>
          </a:xfrm>
          <a:prstGeom prst="wedgeRoundRectCallout">
            <a:avLst>
              <a:gd name="adj1" fmla="val 33470"/>
              <a:gd name="adj2" fmla="val 64760"/>
              <a:gd name="adj3" fmla="val 16667"/>
            </a:avLst>
          </a:prstGeom>
          <a:solidFill>
            <a:srgbClr val="E5F7FC"/>
          </a:solidFill>
          <a:ln w="38100">
            <a:solidFill>
              <a:schemeClr val="bg1"/>
            </a:solidFill>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80000" rIns="288000" bIns="216000" rtlCol="0" anchor="ctr"/>
          <a:lstStyle/>
          <a:p>
            <a:pPr>
              <a:lnSpc>
                <a:spcPct val="150000"/>
              </a:lnSpc>
            </a:pPr>
            <a:r>
              <a:rPr lang="en-AU" sz="2000" b="1" dirty="0">
                <a:solidFill>
                  <a:schemeClr val="accent1"/>
                </a:solidFill>
              </a:rPr>
              <a:t>Cool feedback starters</a:t>
            </a:r>
          </a:p>
          <a:p>
            <a:pPr>
              <a:lnSpc>
                <a:spcPct val="150000"/>
              </a:lnSpc>
            </a:pPr>
            <a:r>
              <a:rPr lang="en-AU" sz="2000" dirty="0">
                <a:solidFill>
                  <a:schemeClr val="accent1"/>
                </a:solidFill>
              </a:rPr>
              <a:t>Have you considered…?</a:t>
            </a:r>
          </a:p>
          <a:p>
            <a:pPr>
              <a:lnSpc>
                <a:spcPct val="150000"/>
              </a:lnSpc>
            </a:pPr>
            <a:r>
              <a:rPr lang="en-AU" sz="2000" dirty="0">
                <a:solidFill>
                  <a:schemeClr val="accent1"/>
                </a:solidFill>
              </a:rPr>
              <a:t>I was a little confused by …</a:t>
            </a:r>
          </a:p>
          <a:p>
            <a:pPr>
              <a:lnSpc>
                <a:spcPct val="150000"/>
              </a:lnSpc>
            </a:pPr>
            <a:r>
              <a:rPr lang="en-AU" sz="2000" dirty="0">
                <a:solidFill>
                  <a:schemeClr val="accent1"/>
                </a:solidFill>
              </a:rPr>
              <a:t>It might help to …</a:t>
            </a:r>
          </a:p>
          <a:p>
            <a:pPr>
              <a:lnSpc>
                <a:spcPct val="150000"/>
              </a:lnSpc>
            </a:pPr>
            <a:r>
              <a:rPr lang="en-AU" sz="2000" dirty="0">
                <a:solidFill>
                  <a:schemeClr val="accent1"/>
                </a:solidFill>
              </a:rPr>
              <a:t>One thing you could work on is …</a:t>
            </a:r>
          </a:p>
          <a:p>
            <a:pPr>
              <a:lnSpc>
                <a:spcPct val="150000"/>
              </a:lnSpc>
            </a:pPr>
            <a:r>
              <a:rPr lang="en-AU" sz="2000" dirty="0">
                <a:solidFill>
                  <a:schemeClr val="accent1"/>
                </a:solidFill>
              </a:rPr>
              <a:t>It might be helpful to clarify …</a:t>
            </a:r>
          </a:p>
        </p:txBody>
      </p:sp>
    </p:spTree>
    <p:extLst>
      <p:ext uri="{BB962C8B-B14F-4D97-AF65-F5344CB8AC3E}">
        <p14:creationId xmlns:p14="http://schemas.microsoft.com/office/powerpoint/2010/main" val="16859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FAAA-58F1-F2F9-63A4-ED2ABCD396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FAF55D-65EC-DAF7-8DB8-77F3C8DBC443}"/>
              </a:ext>
            </a:extLst>
          </p:cNvPr>
          <p:cNvSpPr>
            <a:spLocks noGrp="1"/>
          </p:cNvSpPr>
          <p:nvPr>
            <p:ph type="title"/>
          </p:nvPr>
        </p:nvSpPr>
        <p:spPr/>
        <p:txBody>
          <a:bodyPr/>
          <a:lstStyle/>
          <a:p>
            <a:r>
              <a:rPr lang="en-AU">
                <a:latin typeface="Arial"/>
                <a:cs typeface="Arial"/>
              </a:rPr>
              <a:t>Activity 7.6 – Peer feedback (3)</a:t>
            </a:r>
            <a:endParaRPr lang="en-US"/>
          </a:p>
        </p:txBody>
      </p:sp>
      <p:sp>
        <p:nvSpPr>
          <p:cNvPr id="3" name="Slide Number Placeholder 2">
            <a:extLst>
              <a:ext uri="{FF2B5EF4-FFF2-40B4-BE49-F238E27FC236}">
                <a16:creationId xmlns:a16="http://schemas.microsoft.com/office/drawing/2014/main" id="{A5EB6DD7-3147-8607-9C9A-233FF75DAA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165</a:t>
            </a:fld>
            <a:endParaRPr lang="en-AU"/>
          </a:p>
        </p:txBody>
      </p:sp>
      <p:sp>
        <p:nvSpPr>
          <p:cNvPr id="5" name="TextBox 4">
            <a:extLst>
              <a:ext uri="{FF2B5EF4-FFF2-40B4-BE49-F238E27FC236}">
                <a16:creationId xmlns:a16="http://schemas.microsoft.com/office/drawing/2014/main" id="{424FD695-4000-C624-D777-ABE0822CC5E1}"/>
              </a:ext>
            </a:extLst>
          </p:cNvPr>
          <p:cNvSpPr txBox="1"/>
          <p:nvPr/>
        </p:nvSpPr>
        <p:spPr>
          <a:xfrm>
            <a:off x="222458" y="1021465"/>
            <a:ext cx="6138862" cy="461665"/>
          </a:xfrm>
          <a:prstGeom prst="rect">
            <a:avLst/>
          </a:prstGeom>
          <a:noFill/>
        </p:spPr>
        <p:txBody>
          <a:bodyPr wrap="square">
            <a:spAutoFit/>
          </a:bodyPr>
          <a:lstStyle/>
          <a:p>
            <a:r>
              <a:rPr lang="en-AU">
                <a:solidFill>
                  <a:schemeClr val="accent2"/>
                </a:solidFill>
              </a:rPr>
              <a:t>Reflecting on feedback</a:t>
            </a:r>
          </a:p>
        </p:txBody>
      </p:sp>
      <p:graphicFrame>
        <p:nvGraphicFramePr>
          <p:cNvPr id="6" name="Table 5">
            <a:extLst>
              <a:ext uri="{FF2B5EF4-FFF2-40B4-BE49-F238E27FC236}">
                <a16:creationId xmlns:a16="http://schemas.microsoft.com/office/drawing/2014/main" id="{2CF8A10D-2134-1FBA-75B8-51942C847091}"/>
              </a:ext>
            </a:extLst>
          </p:cNvPr>
          <p:cNvGraphicFramePr>
            <a:graphicFrameLocks noGrp="1"/>
          </p:cNvGraphicFramePr>
          <p:nvPr>
            <p:extLst>
              <p:ext uri="{D42A27DB-BD31-4B8C-83A1-F6EECF244321}">
                <p14:modId xmlns:p14="http://schemas.microsoft.com/office/powerpoint/2010/main" val="3391030205"/>
              </p:ext>
            </p:extLst>
          </p:nvPr>
        </p:nvGraphicFramePr>
        <p:xfrm>
          <a:off x="359998" y="2068277"/>
          <a:ext cx="11484002" cy="4320000"/>
        </p:xfrm>
        <a:graphic>
          <a:graphicData uri="http://schemas.openxmlformats.org/drawingml/2006/table">
            <a:tbl>
              <a:tblPr firstRow="1" firstCol="1">
                <a:tableStyleId>{5A111915-BE36-4E01-A7E5-04B1672EAD32}</a:tableStyleId>
              </a:tblPr>
              <a:tblGrid>
                <a:gridCol w="11484002">
                  <a:extLst>
                    <a:ext uri="{9D8B030D-6E8A-4147-A177-3AD203B41FA5}">
                      <a16:colId xmlns:a16="http://schemas.microsoft.com/office/drawing/2014/main" val="235935968"/>
                    </a:ext>
                  </a:extLst>
                </a:gridCol>
              </a:tblGrid>
              <a:tr h="432000">
                <a:tc>
                  <a:txBody>
                    <a:bodyPr/>
                    <a:lstStyle/>
                    <a:p>
                      <a:pPr>
                        <a:lnSpc>
                          <a:spcPct val="150000"/>
                        </a:lnSpc>
                        <a:spcBef>
                          <a:spcPts val="1200"/>
                        </a:spcBef>
                        <a:spcAft>
                          <a:spcPts val="600"/>
                        </a:spcAft>
                        <a:buNone/>
                      </a:pPr>
                      <a:r>
                        <a:rPr lang="en-AU" sz="1800" dirty="0">
                          <a:solidFill>
                            <a:schemeClr val="bg1"/>
                          </a:solidFill>
                          <a:effectLst/>
                        </a:rPr>
                        <a:t>Peer feedback reflection</a:t>
                      </a:r>
                      <a:endParaRPr lang="en-AU" sz="1800" b="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12182739"/>
                  </a:ext>
                </a:extLst>
              </a:tr>
              <a:tr h="432000">
                <a:tc>
                  <a:txBody>
                    <a:bodyPr/>
                    <a:lstStyle/>
                    <a:p>
                      <a:pPr>
                        <a:lnSpc>
                          <a:spcPct val="150000"/>
                        </a:lnSpc>
                        <a:spcBef>
                          <a:spcPts val="1200"/>
                        </a:spcBef>
                        <a:spcAft>
                          <a:spcPts val="600"/>
                        </a:spcAft>
                        <a:buNone/>
                      </a:pPr>
                      <a:r>
                        <a:rPr lang="en-AU" sz="1800" b="0" dirty="0">
                          <a:solidFill>
                            <a:schemeClr val="tx1"/>
                          </a:solidFill>
                          <a:effectLst/>
                        </a:rPr>
                        <a:t>Date:</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96865276"/>
                  </a:ext>
                </a:extLst>
              </a:tr>
              <a:tr h="1152000">
                <a:tc>
                  <a:txBody>
                    <a:bodyPr/>
                    <a:lstStyle/>
                    <a:p>
                      <a:pPr>
                        <a:lnSpc>
                          <a:spcPct val="150000"/>
                        </a:lnSpc>
                        <a:spcBef>
                          <a:spcPts val="1200"/>
                        </a:spcBef>
                        <a:spcAft>
                          <a:spcPts val="600"/>
                        </a:spcAft>
                        <a:buNone/>
                      </a:pPr>
                      <a:r>
                        <a:rPr lang="en-AU" sz="1800" b="0" dirty="0">
                          <a:solidFill>
                            <a:schemeClr val="tx1"/>
                          </a:solidFill>
                          <a:effectLst/>
                        </a:rPr>
                        <a:t>What warm feedback did I receive?</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19803523"/>
                  </a:ext>
                </a:extLst>
              </a:tr>
              <a:tr h="1152000">
                <a:tc>
                  <a:txBody>
                    <a:bodyPr/>
                    <a:lstStyle/>
                    <a:p>
                      <a:pPr>
                        <a:lnSpc>
                          <a:spcPct val="150000"/>
                        </a:lnSpc>
                        <a:spcBef>
                          <a:spcPts val="1200"/>
                        </a:spcBef>
                        <a:spcAft>
                          <a:spcPts val="600"/>
                        </a:spcAft>
                        <a:buNone/>
                      </a:pPr>
                      <a:r>
                        <a:rPr lang="en-AU" sz="1800" b="0" dirty="0">
                          <a:solidFill>
                            <a:schemeClr val="tx1"/>
                          </a:solidFill>
                          <a:effectLst/>
                        </a:rPr>
                        <a:t>What cool feedback did I receive?</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679163420"/>
                  </a:ext>
                </a:extLst>
              </a:tr>
              <a:tr h="1152000">
                <a:tc>
                  <a:txBody>
                    <a:bodyPr/>
                    <a:lstStyle/>
                    <a:p>
                      <a:pPr>
                        <a:lnSpc>
                          <a:spcPct val="150000"/>
                        </a:lnSpc>
                        <a:spcBef>
                          <a:spcPts val="1200"/>
                        </a:spcBef>
                        <a:spcAft>
                          <a:spcPts val="600"/>
                        </a:spcAft>
                        <a:buNone/>
                      </a:pPr>
                      <a:r>
                        <a:rPr lang="en-AU" sz="1800" b="0" dirty="0">
                          <a:solidFill>
                            <a:schemeClr val="tx1"/>
                          </a:solidFill>
                          <a:effectLst/>
                        </a:rPr>
                        <a:t>What feedback do I want to action and how will I do that?</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75488133"/>
                  </a:ext>
                </a:extLst>
              </a:tr>
            </a:tbl>
          </a:graphicData>
        </a:graphic>
      </p:graphicFrame>
    </p:spTree>
    <p:extLst>
      <p:ext uri="{BB962C8B-B14F-4D97-AF65-F5344CB8AC3E}">
        <p14:creationId xmlns:p14="http://schemas.microsoft.com/office/powerpoint/2010/main" val="32961402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4BB6-3F78-8C23-0FF9-74482EF0EB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1A566D-68DC-B8DF-CFEE-D67663F12B4E}"/>
              </a:ext>
            </a:extLst>
          </p:cNvPr>
          <p:cNvSpPr>
            <a:spLocks noGrp="1"/>
          </p:cNvSpPr>
          <p:nvPr>
            <p:ph type="ctrTitle"/>
          </p:nvPr>
        </p:nvSpPr>
        <p:spPr/>
        <p:txBody>
          <a:bodyPr/>
          <a:lstStyle/>
          <a:p>
            <a:r>
              <a:rPr lang="en-AU" dirty="0">
                <a:latin typeface="+mj-lt"/>
                <a:cs typeface="Arial"/>
              </a:rPr>
              <a:t>Appendix</a:t>
            </a:r>
            <a:endParaRPr lang="en-AU" dirty="0">
              <a:latin typeface="+mj-lt"/>
            </a:endParaRPr>
          </a:p>
        </p:txBody>
      </p:sp>
    </p:spTree>
    <p:extLst>
      <p:ext uri="{BB962C8B-B14F-4D97-AF65-F5344CB8AC3E}">
        <p14:creationId xmlns:p14="http://schemas.microsoft.com/office/powerpoint/2010/main" val="291991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1DFE-683A-0818-146E-05CD702DE4E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593015A-B98A-3618-66ED-F52F3001B3E6}"/>
              </a:ext>
              <a:ext uri="{C183D7F6-B498-43B3-948B-1728B52AA6E4}">
                <adec:decorative xmlns:adec="http://schemas.microsoft.com/office/drawing/2017/decorative" val="1"/>
              </a:ext>
            </a:extLst>
          </p:cNvPr>
          <p:cNvSpPr/>
          <p:nvPr/>
        </p:nvSpPr>
        <p:spPr>
          <a:xfrm>
            <a:off x="0" y="0"/>
            <a:ext cx="5040000" cy="6858000"/>
          </a:xfrm>
          <a:prstGeom prst="rect">
            <a:avLst/>
          </a:prstGeom>
          <a:solidFill>
            <a:srgbClr val="7DC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Title 2">
            <a:extLst>
              <a:ext uri="{FF2B5EF4-FFF2-40B4-BE49-F238E27FC236}">
                <a16:creationId xmlns:a16="http://schemas.microsoft.com/office/drawing/2014/main" id="{58759BEE-BD4A-1F7E-8581-38E5232EADFC}"/>
              </a:ext>
            </a:extLst>
          </p:cNvPr>
          <p:cNvSpPr>
            <a:spLocks noGrp="1"/>
          </p:cNvSpPr>
          <p:nvPr>
            <p:ph type="title"/>
          </p:nvPr>
        </p:nvSpPr>
        <p:spPr/>
        <p:txBody>
          <a:bodyPr/>
          <a:lstStyle/>
          <a:p>
            <a:r>
              <a:rPr lang="en-AU" sz="3600">
                <a:solidFill>
                  <a:srgbClr val="002664"/>
                </a:solidFill>
                <a:latin typeface="+mj-lt"/>
                <a:cs typeface="Arial"/>
              </a:rPr>
              <a:t>Activity – </a:t>
            </a:r>
            <a:r>
              <a:rPr lang="en-AU" sz="3600" b="0" i="0">
                <a:solidFill>
                  <a:srgbClr val="002664"/>
                </a:solidFill>
                <a:effectLst/>
                <a:latin typeface="+mj-lt"/>
                <a:cs typeface="Arial"/>
              </a:rPr>
              <a:t>Bluey – listening (1)</a:t>
            </a:r>
            <a:endParaRPr lang="en-US">
              <a:cs typeface="Arial"/>
            </a:endParaRPr>
          </a:p>
        </p:txBody>
      </p:sp>
      <p:sp>
        <p:nvSpPr>
          <p:cNvPr id="1037" name="Text Placeholder 5">
            <a:extLst>
              <a:ext uri="{FF2B5EF4-FFF2-40B4-BE49-F238E27FC236}">
                <a16:creationId xmlns:a16="http://schemas.microsoft.com/office/drawing/2014/main" id="{929B9192-E017-AE05-F9E1-09E2A8E061C4}"/>
              </a:ext>
            </a:extLst>
          </p:cNvPr>
          <p:cNvSpPr>
            <a:spLocks noGrp="1"/>
          </p:cNvSpPr>
          <p:nvPr>
            <p:ph type="body" sz="quarter" idx="18"/>
          </p:nvPr>
        </p:nvSpPr>
        <p:spPr>
          <a:xfrm>
            <a:off x="5399998" y="1074691"/>
            <a:ext cx="6407150" cy="294189"/>
          </a:xfrm>
        </p:spPr>
        <p:txBody>
          <a:bodyPr/>
          <a:lstStyle/>
          <a:p>
            <a:r>
              <a:rPr lang="en-AU" dirty="0">
                <a:ea typeface="Calibri" panose="020F0502020204030204" pitchFamily="34" charset="0"/>
                <a:cs typeface="Times New Roman" panose="02020603050405020304" pitchFamily="18" charset="0"/>
              </a:rPr>
              <a:t>Bluey episode – ‘BBQ’</a:t>
            </a:r>
            <a:r>
              <a:rPr lang="en-AU"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p>
        </p:txBody>
      </p:sp>
      <p:sp>
        <p:nvSpPr>
          <p:cNvPr id="1035" name="Text Placeholder 4">
            <a:extLst>
              <a:ext uri="{FF2B5EF4-FFF2-40B4-BE49-F238E27FC236}">
                <a16:creationId xmlns:a16="http://schemas.microsoft.com/office/drawing/2014/main" id="{8C3AC52A-8C2F-3A22-1469-888D444A11C3}"/>
              </a:ext>
            </a:extLst>
          </p:cNvPr>
          <p:cNvSpPr>
            <a:spLocks noGrp="1"/>
          </p:cNvSpPr>
          <p:nvPr>
            <p:ph type="body" sz="quarter" idx="17"/>
          </p:nvPr>
        </p:nvSpPr>
        <p:spPr>
          <a:xfrm>
            <a:off x="5400674" y="1548881"/>
            <a:ext cx="6632576" cy="4787118"/>
          </a:xfrm>
        </p:spPr>
        <p:txBody>
          <a:bodyPr vert="horz" lIns="0" tIns="0" rIns="0" bIns="0" rtlCol="0" anchor="t">
            <a:noAutofit/>
          </a:bodyPr>
          <a:lstStyle/>
          <a:p>
            <a:pPr>
              <a:lnSpc>
                <a:spcPct val="100000"/>
              </a:lnSpc>
              <a:spcAft>
                <a:spcPts val="300"/>
              </a:spcAft>
              <a:buNone/>
            </a:pPr>
            <a:r>
              <a:rPr lang="en-AU"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are many different types of music used in television shows which may include: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effectLst/>
                <a:latin typeface="Arial" panose="020B0604020202020204" pitchFamily="34" charset="0"/>
                <a:ea typeface="Calibri" panose="020F0502020204030204" pitchFamily="34" charset="0"/>
                <a:cs typeface="Times New Roman" panose="02020603050405020304" pitchFamily="18" charset="0"/>
              </a:rPr>
              <a:t>teaser – </a:t>
            </a:r>
            <a:r>
              <a:rPr lang="en-US" sz="1500" b="0" i="0" dirty="0">
                <a:solidFill>
                  <a:srgbClr val="001D35"/>
                </a:solidFill>
                <a:effectLst/>
              </a:rPr>
              <a:t>a musical cue or piece of music that scores a preview scene or segment before the main title sequence or theme song. </a:t>
            </a:r>
            <a:endParaRPr lang="en-AU" sz="1500" dirty="0">
              <a:effectLst/>
              <a:ea typeface="Calibri" panose="020F0502020204030204" pitchFamily="34"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theme song – an opening or closing song that is associated with a TV show.</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underscore (background music) – music that is played in the background, often behind dialogue. It often sets the mood or atmosphere of the scene.</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bumper – a bumper is a musical transition consisting of a short musical piece that signals a change of scene.</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tracking – the use of pre-recorded music used in a TV show that was not originally created for the show.</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diegetic music – this is music that is happening within the scene itself. For example, music being played in a nightclub etc.</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mickey mousing – this is music that exactly matches the movement onscreen and is often found in cartoons.</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highlight – music that specifically highlights a character or item within the scene.</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foley sounds – everyday sound effects.</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end credits – music that is played behind the end credits.</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descr="Video screenshot of Bluey">
            <a:extLst>
              <a:ext uri="{FF2B5EF4-FFF2-40B4-BE49-F238E27FC236}">
                <a16:creationId xmlns:a16="http://schemas.microsoft.com/office/drawing/2014/main" id="{DD6067D9-A89A-646B-804D-7D133B9700C1}"/>
              </a:ext>
            </a:extLst>
          </p:cNvPr>
          <p:cNvPicPr>
            <a:picLocks noChangeAspect="1"/>
          </p:cNvPicPr>
          <p:nvPr/>
        </p:nvPicPr>
        <p:blipFill>
          <a:blip r:embed="rId3"/>
          <a:srcRect t="1678"/>
          <a:stretch>
            <a:fillRect/>
          </a:stretch>
        </p:blipFill>
        <p:spPr>
          <a:xfrm>
            <a:off x="0" y="2097103"/>
            <a:ext cx="5040000" cy="2800016"/>
          </a:xfrm>
          <a:prstGeom prst="rect">
            <a:avLst/>
          </a:prstGeom>
        </p:spPr>
      </p:pic>
      <p:grpSp>
        <p:nvGrpSpPr>
          <p:cNvPr id="2" name="Group 1" descr="A red play button in a white circle">
            <a:extLst>
              <a:ext uri="{FF2B5EF4-FFF2-40B4-BE49-F238E27FC236}">
                <a16:creationId xmlns:a16="http://schemas.microsoft.com/office/drawing/2014/main" id="{AA31E94B-1DA0-1D2C-718B-89B349EDE66D}"/>
              </a:ext>
            </a:extLst>
          </p:cNvPr>
          <p:cNvGrpSpPr/>
          <p:nvPr/>
        </p:nvGrpSpPr>
        <p:grpSpPr>
          <a:xfrm>
            <a:off x="2116952" y="5081845"/>
            <a:ext cx="806095" cy="795714"/>
            <a:chOff x="688432" y="4318481"/>
            <a:chExt cx="806095" cy="795714"/>
          </a:xfrm>
        </p:grpSpPr>
        <p:sp>
          <p:nvSpPr>
            <p:cNvPr id="3" name="Oval 2">
              <a:extLst>
                <a:ext uri="{FF2B5EF4-FFF2-40B4-BE49-F238E27FC236}">
                  <a16:creationId xmlns:a16="http://schemas.microsoft.com/office/drawing/2014/main" id="{7FADDE9A-B4C8-4F5D-3AC0-E434AF2D3DE5}"/>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5" name="Isosceles Triangle 4">
              <a:hlinkClick r:id="rId4"/>
              <a:extLst>
                <a:ext uri="{FF2B5EF4-FFF2-40B4-BE49-F238E27FC236}">
                  <a16:creationId xmlns:a16="http://schemas.microsoft.com/office/drawing/2014/main" id="{6AD15AAB-8CCC-0BCA-202E-3AC61E59EAD8}"/>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4" name="Slide Number Placeholder 3">
            <a:extLst>
              <a:ext uri="{FF2B5EF4-FFF2-40B4-BE49-F238E27FC236}">
                <a16:creationId xmlns:a16="http://schemas.microsoft.com/office/drawing/2014/main" id="{99B7563E-BBBE-32E8-9EB8-AB270E5EC99E}"/>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167</a:t>
            </a:fld>
            <a:endParaRPr lang="en-AU"/>
          </a:p>
        </p:txBody>
      </p:sp>
      <p:sp>
        <p:nvSpPr>
          <p:cNvPr id="9" name="TextBox 8">
            <a:extLst>
              <a:ext uri="{FF2B5EF4-FFF2-40B4-BE49-F238E27FC236}">
                <a16:creationId xmlns:a16="http://schemas.microsoft.com/office/drawing/2014/main" id="{BFE50FE3-E1CF-CBB4-935F-83DE394BB026}"/>
              </a:ext>
            </a:extLst>
          </p:cNvPr>
          <p:cNvSpPr txBox="1"/>
          <p:nvPr/>
        </p:nvSpPr>
        <p:spPr>
          <a:xfrm>
            <a:off x="5399998" y="6582692"/>
            <a:ext cx="4701137" cy="1077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700" dirty="0"/>
              <a:t>Brumm J (Series Director) (2018) ‘</a:t>
            </a:r>
            <a:r>
              <a:rPr lang="en-AU" sz="700" u="sng" dirty="0">
                <a:hlinkClick r:id="rId5"/>
              </a:rPr>
              <a:t>BBQ</a:t>
            </a:r>
            <a:r>
              <a:rPr lang="en-AU" sz="700" dirty="0"/>
              <a:t>’ [television program], </a:t>
            </a:r>
            <a:r>
              <a:rPr lang="en-AU" sz="700" i="1" dirty="0"/>
              <a:t>Bluey</a:t>
            </a:r>
            <a:r>
              <a:rPr lang="en-AU" sz="700" dirty="0"/>
              <a:t>, (season 1, episode 7), ABC, Brisbane.</a:t>
            </a:r>
          </a:p>
        </p:txBody>
      </p:sp>
    </p:spTree>
    <p:extLst>
      <p:ext uri="{BB962C8B-B14F-4D97-AF65-F5344CB8AC3E}">
        <p14:creationId xmlns:p14="http://schemas.microsoft.com/office/powerpoint/2010/main" val="377758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159D3-D6A9-05C0-8422-539170E01CAA}"/>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74139B59-ACCE-7443-D3E7-FC083EA1DED7}"/>
              </a:ext>
            </a:extLst>
          </p:cNvPr>
          <p:cNvSpPr>
            <a:spLocks noGrp="1"/>
          </p:cNvSpPr>
          <p:nvPr>
            <p:ph type="title"/>
          </p:nvPr>
        </p:nvSpPr>
        <p:spPr>
          <a:xfrm>
            <a:off x="5400000" y="360000"/>
            <a:ext cx="6407150" cy="554400"/>
          </a:xfrm>
        </p:spPr>
        <p:txBody>
          <a:bodyPr/>
          <a:lstStyle/>
          <a:p>
            <a:r>
              <a:rPr lang="en-AU" dirty="0"/>
              <a:t>Activity – Bluey – listening (2)</a:t>
            </a:r>
            <a:endParaRPr lang="en-US" dirty="0"/>
          </a:p>
        </p:txBody>
      </p:sp>
      <p:sp>
        <p:nvSpPr>
          <p:cNvPr id="4" name="Slide Number Placeholder 3">
            <a:extLst>
              <a:ext uri="{FF2B5EF4-FFF2-40B4-BE49-F238E27FC236}">
                <a16:creationId xmlns:a16="http://schemas.microsoft.com/office/drawing/2014/main" id="{99FB667B-88B4-A0B0-3D2B-561F586A0FA1}"/>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lnSpcReduction="10000"/>
          </a:bodyPr>
          <a:lstStyle/>
          <a:p>
            <a:fld id="{10A01DC5-1685-4615-8240-15192985C6A2}" type="slidenum">
              <a:rPr lang="en-AU" smtClean="0"/>
              <a:pPr/>
              <a:t>168</a:t>
            </a:fld>
            <a:endParaRPr lang="en-AU" dirty="0"/>
          </a:p>
        </p:txBody>
      </p:sp>
      <p:sp>
        <p:nvSpPr>
          <p:cNvPr id="1035" name="Text Placeholder 4">
            <a:extLst>
              <a:ext uri="{FF2B5EF4-FFF2-40B4-BE49-F238E27FC236}">
                <a16:creationId xmlns:a16="http://schemas.microsoft.com/office/drawing/2014/main" id="{2BC982EB-998B-EC3F-27A8-2C849270909B}"/>
              </a:ext>
            </a:extLst>
          </p:cNvPr>
          <p:cNvSpPr>
            <a:spLocks noGrp="1"/>
          </p:cNvSpPr>
          <p:nvPr>
            <p:ph type="body" sz="quarter" idx="17"/>
          </p:nvPr>
        </p:nvSpPr>
        <p:spPr>
          <a:xfrm>
            <a:off x="5400675" y="1800000"/>
            <a:ext cx="6407150" cy="4536000"/>
          </a:xfrm>
        </p:spPr>
        <p:txBody>
          <a:bodyPr vert="horz" lIns="0" tIns="0" rIns="0" bIns="0" rtlCol="0" anchor="t">
            <a:noAutofit/>
          </a:bodyPr>
          <a:lstStyle/>
          <a:p>
            <a:r>
              <a:rPr lang="en-US" dirty="0"/>
              <a:t>Bluey is an Australian animated TV show that </a:t>
            </a:r>
            <a:r>
              <a:rPr lang="en-US" dirty="0" err="1"/>
              <a:t>centres</a:t>
            </a:r>
            <a:r>
              <a:rPr lang="en-US" dirty="0"/>
              <a:t> around the life of a 6-year-old Blue Heeler puppy named Bluey, her younger sister, Bingo, and their family. The show is set in a suburban Australian community and reflects our Australian culture to the world through </a:t>
            </a:r>
            <a:r>
              <a:rPr lang="en-US" dirty="0" err="1"/>
              <a:t>humour</a:t>
            </a:r>
            <a:r>
              <a:rPr lang="en-US" dirty="0"/>
              <a:t>, Australian animals, family fun and our environment. It is a light–hearted snapshot into all things Australian. </a:t>
            </a:r>
          </a:p>
        </p:txBody>
      </p:sp>
      <p:pic>
        <p:nvPicPr>
          <p:cNvPr id="10" name="Picture Placeholder 9" descr="Image of Bluey animated character">
            <a:extLst>
              <a:ext uri="{FF2B5EF4-FFF2-40B4-BE49-F238E27FC236}">
                <a16:creationId xmlns:a16="http://schemas.microsoft.com/office/drawing/2014/main" id="{3F1D6527-D524-B036-7A0F-9DEB6A64F0E0}"/>
              </a:ext>
            </a:extLst>
          </p:cNvPr>
          <p:cNvPicPr>
            <a:picLocks noGrp="1" noChangeAspect="1"/>
          </p:cNvPicPr>
          <p:nvPr>
            <p:ph type="pic" sz="quarter" idx="4294967295"/>
          </p:nvPr>
        </p:nvPicPr>
        <p:blipFill>
          <a:blip r:embed="rId3"/>
          <a:srcRect l="12998" r="12998"/>
          <a:stretch/>
        </p:blipFill>
        <p:spPr>
          <a:xfrm>
            <a:off x="0" y="0"/>
            <a:ext cx="5040313" cy="6858000"/>
          </a:xfrm>
        </p:spPr>
      </p:pic>
      <p:sp>
        <p:nvSpPr>
          <p:cNvPr id="2" name="TextBox 1">
            <a:extLst>
              <a:ext uri="{FF2B5EF4-FFF2-40B4-BE49-F238E27FC236}">
                <a16:creationId xmlns:a16="http://schemas.microsoft.com/office/drawing/2014/main" id="{8405994E-F4A2-BA3A-F35C-75D0B22BCC39}"/>
              </a:ext>
            </a:extLst>
          </p:cNvPr>
          <p:cNvSpPr txBox="1"/>
          <p:nvPr/>
        </p:nvSpPr>
        <p:spPr>
          <a:xfrm>
            <a:off x="5311414" y="6516000"/>
            <a:ext cx="6054632" cy="1077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Bluey – Topic (5 November 2020) </a:t>
            </a:r>
            <a:r>
              <a:rPr lang="en-US" sz="700" dirty="0">
                <a:cs typeface="Arial"/>
                <a:hlinkClick r:id="rId4"/>
              </a:rPr>
              <a:t>Bluey Theme Tune (Extended) (1:06)</a:t>
            </a:r>
            <a:r>
              <a:rPr lang="en-US" sz="700" dirty="0">
                <a:cs typeface="Arial"/>
              </a:rPr>
              <a:t> [video], </a:t>
            </a:r>
            <a:r>
              <a:rPr lang="en-US" sz="700" i="1" dirty="0">
                <a:cs typeface="Arial"/>
              </a:rPr>
              <a:t>Crimson</a:t>
            </a:r>
            <a:r>
              <a:rPr lang="en-US" sz="700" dirty="0">
                <a:cs typeface="Arial"/>
              </a:rPr>
              <a:t>, YouTube, accessed 30 June 2025</a:t>
            </a:r>
          </a:p>
        </p:txBody>
      </p:sp>
    </p:spTree>
    <p:extLst>
      <p:ext uri="{BB962C8B-B14F-4D97-AF65-F5344CB8AC3E}">
        <p14:creationId xmlns:p14="http://schemas.microsoft.com/office/powerpoint/2010/main" val="197648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3AA9-7A96-3C1A-8C59-EB213B747A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3AA8DB-D579-AE7A-24DD-6AFBB8C946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169</a:t>
            </a:fld>
            <a:endParaRPr lang="en-AU"/>
          </a:p>
        </p:txBody>
      </p:sp>
      <p:sp>
        <p:nvSpPr>
          <p:cNvPr id="7" name="Title 6">
            <a:extLst>
              <a:ext uri="{FF2B5EF4-FFF2-40B4-BE49-F238E27FC236}">
                <a16:creationId xmlns:a16="http://schemas.microsoft.com/office/drawing/2014/main" id="{A5F2EE20-CFBF-F09A-D6D0-024832AF51AB}"/>
              </a:ext>
            </a:extLst>
          </p:cNvPr>
          <p:cNvSpPr>
            <a:spLocks noGrp="1"/>
          </p:cNvSpPr>
          <p:nvPr>
            <p:ph type="title"/>
          </p:nvPr>
        </p:nvSpPr>
        <p:spPr/>
        <p:txBody>
          <a:bodyPr/>
          <a:lstStyle/>
          <a:p>
            <a:r>
              <a:rPr lang="en-US" dirty="0"/>
              <a:t>Video – Bluey Theme Tune (Extended)</a:t>
            </a:r>
          </a:p>
        </p:txBody>
      </p:sp>
      <p:pic>
        <p:nvPicPr>
          <p:cNvPr id="2" name="Online Media 1" descr="Bluey Theme Tune (Extended)">
            <a:hlinkClick r:id="" action="ppaction://media"/>
            <a:extLst>
              <a:ext uri="{FF2B5EF4-FFF2-40B4-BE49-F238E27FC236}">
                <a16:creationId xmlns:a16="http://schemas.microsoft.com/office/drawing/2014/main" id="{450FA084-1C2F-F67F-34A3-10CC19E812F2}"/>
              </a:ext>
            </a:extLst>
          </p:cNvPr>
          <p:cNvPicPr>
            <a:picLocks noRot="1" noChangeAspect="1"/>
          </p:cNvPicPr>
          <p:nvPr>
            <a:videoFile r:link="rId1"/>
          </p:nvPr>
        </p:nvPicPr>
        <p:blipFill>
          <a:blip r:embed="rId4"/>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411948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A47C0E76-BD56-1C45-82A4-5C9042E85AE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C1A8C4-363B-8FF7-DC15-FCEFCF054BD4}"/>
              </a:ext>
            </a:extLst>
          </p:cNvPr>
          <p:cNvSpPr>
            <a:spLocks noGrp="1"/>
          </p:cNvSpPr>
          <p:nvPr>
            <p:ph type="title"/>
          </p:nvPr>
        </p:nvSpPr>
        <p:spPr/>
        <p:txBody>
          <a:bodyPr/>
          <a:lstStyle/>
          <a:p>
            <a:r>
              <a:rPr lang="en-AU" dirty="0">
                <a:solidFill>
                  <a:srgbClr val="002664"/>
                </a:solidFill>
                <a:latin typeface="Arial"/>
                <a:cs typeface="Arial"/>
              </a:rPr>
              <a:t>Activity 1.1 – 'Scar' – Missy Higgins – listening (4)</a:t>
            </a:r>
            <a:endParaRPr lang="en-US" dirty="0"/>
          </a:p>
        </p:txBody>
      </p:sp>
      <p:sp>
        <p:nvSpPr>
          <p:cNvPr id="3" name="Text Placeholder 2">
            <a:extLst>
              <a:ext uri="{FF2B5EF4-FFF2-40B4-BE49-F238E27FC236}">
                <a16:creationId xmlns:a16="http://schemas.microsoft.com/office/drawing/2014/main" id="{FD7F859F-5074-4F86-73A5-D8FD312A5095}"/>
              </a:ext>
            </a:extLst>
          </p:cNvPr>
          <p:cNvSpPr>
            <a:spLocks noGrp="1"/>
          </p:cNvSpPr>
          <p:nvPr>
            <p:ph type="body" sz="quarter" idx="17"/>
          </p:nvPr>
        </p:nvSpPr>
        <p:spPr>
          <a:xfrm>
            <a:off x="5400675" y="1620000"/>
            <a:ext cx="6407150" cy="4536000"/>
          </a:xfrm>
        </p:spPr>
        <p:txBody>
          <a:bodyPr/>
          <a:lstStyle/>
          <a:p>
            <a:pPr marL="463550" indent="-457200">
              <a:lnSpc>
                <a:spcPct val="130000"/>
              </a:lnSpc>
              <a:spcAft>
                <a:spcPts val="600"/>
              </a:spcAft>
              <a:buFont typeface="+mj-lt"/>
              <a:buAutoNum type="arabicPeriod" startAt="7"/>
            </a:pPr>
            <a:r>
              <a:rPr lang="en-US" dirty="0">
                <a:solidFill>
                  <a:srgbClr val="000000"/>
                </a:solidFill>
                <a:latin typeface="Arial"/>
                <a:cs typeface="Arial"/>
              </a:rPr>
              <a:t>List the performing media in this piece</a:t>
            </a:r>
            <a:endParaRPr lang="en-US" dirty="0">
              <a:solidFill>
                <a:srgbClr val="000000"/>
              </a:solidFill>
              <a:latin typeface="WordVisiCarriageReturn_MSFontService"/>
            </a:endParaRPr>
          </a:p>
        </p:txBody>
      </p:sp>
      <p:pic>
        <p:nvPicPr>
          <p:cNvPr id="7" name="Picture 6" descr="A group of people playing instruments&#10;&#10;">
            <a:extLst>
              <a:ext uri="{FF2B5EF4-FFF2-40B4-BE49-F238E27FC236}">
                <a16:creationId xmlns:a16="http://schemas.microsoft.com/office/drawing/2014/main" id="{D8C93301-7CB4-7C77-F14B-A73C439BA183}"/>
              </a:ext>
            </a:extLst>
          </p:cNvPr>
          <p:cNvPicPr>
            <a:picLocks noChangeAspect="1"/>
          </p:cNvPicPr>
          <p:nvPr/>
        </p:nvPicPr>
        <p:blipFill>
          <a:blip r:embed="rId2">
            <a:extLst>
              <a:ext uri="{28A0092B-C50C-407E-A947-70E740481C1C}">
                <a14:useLocalDpi xmlns:a14="http://schemas.microsoft.com/office/drawing/2010/main" val="0"/>
              </a:ext>
            </a:extLst>
          </a:blip>
          <a:srcRect l="2196" t="1606" r="1427" b="2788"/>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E9940518-0C2E-7060-8671-7E48015F632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17</a:t>
            </a:fld>
            <a:endParaRPr lang="en-AU" dirty="0"/>
          </a:p>
        </p:txBody>
      </p:sp>
    </p:spTree>
    <p:extLst>
      <p:ext uri="{BB962C8B-B14F-4D97-AF65-F5344CB8AC3E}">
        <p14:creationId xmlns:p14="http://schemas.microsoft.com/office/powerpoint/2010/main" val="6879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6C05FB-8DA4-DE9E-7B9B-3A1ABE0882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170</a:t>
            </a:fld>
            <a:endParaRPr lang="en-AU"/>
          </a:p>
        </p:txBody>
      </p:sp>
      <p:sp>
        <p:nvSpPr>
          <p:cNvPr id="14" name="Title 13">
            <a:extLst>
              <a:ext uri="{FF2B5EF4-FFF2-40B4-BE49-F238E27FC236}">
                <a16:creationId xmlns:a16="http://schemas.microsoft.com/office/drawing/2014/main" id="{9A29D9BB-F25B-F243-B73A-3A931755103C}"/>
              </a:ext>
            </a:extLst>
          </p:cNvPr>
          <p:cNvSpPr>
            <a:spLocks noGrp="1"/>
          </p:cNvSpPr>
          <p:nvPr>
            <p:ph type="title"/>
          </p:nvPr>
        </p:nvSpPr>
        <p:spPr/>
        <p:txBody>
          <a:bodyPr/>
          <a:lstStyle/>
          <a:p>
            <a:r>
              <a:rPr lang="en-US" dirty="0"/>
              <a:t>Activity – Bluey score reading</a:t>
            </a:r>
          </a:p>
        </p:txBody>
      </p:sp>
      <p:sp>
        <p:nvSpPr>
          <p:cNvPr id="3" name="Text Placeholder 2">
            <a:extLst>
              <a:ext uri="{FF2B5EF4-FFF2-40B4-BE49-F238E27FC236}">
                <a16:creationId xmlns:a16="http://schemas.microsoft.com/office/drawing/2014/main" id="{D983B77C-DA51-B434-E000-9767D610F0BD}"/>
              </a:ext>
            </a:extLst>
          </p:cNvPr>
          <p:cNvSpPr>
            <a:spLocks noGrp="1"/>
          </p:cNvSpPr>
          <p:nvPr>
            <p:ph type="body" sz="quarter" idx="18"/>
          </p:nvPr>
        </p:nvSpPr>
        <p:spPr/>
        <p:txBody>
          <a:bodyPr/>
          <a:lstStyle/>
          <a:p>
            <a:r>
              <a:rPr lang="en-US" dirty="0"/>
              <a:t>Bluey class arrangement score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A626CA-BDFA-957C-63E8-61BD24DAB391}"/>
                  </a:ext>
                </a:extLst>
              </p:cNvPr>
              <p:cNvSpPr txBox="1"/>
              <p:nvPr/>
            </p:nvSpPr>
            <p:spPr>
              <a:xfrm>
                <a:off x="348000" y="1567086"/>
                <a:ext cx="11495998" cy="4388969"/>
              </a:xfrm>
              <a:prstGeom prst="rect">
                <a:avLst/>
              </a:prstGeom>
              <a:noFill/>
            </p:spPr>
            <p:txBody>
              <a:bodyPr wrap="square" lIns="0" tIns="0" rIns="0" bIns="0" rtlCol="0">
                <a:noAutofit/>
              </a:bodyPr>
              <a:lstStyle/>
              <a:p>
                <a:pPr marL="457200" indent="-457200" algn="l">
                  <a:lnSpc>
                    <a:spcPct val="150000"/>
                  </a:lnSpc>
                  <a:spcBef>
                    <a:spcPts val="600"/>
                  </a:spcBef>
                  <a:spcAft>
                    <a:spcPts val="600"/>
                  </a:spcAft>
                  <a:buFont typeface="+mj-lt"/>
                  <a:buAutoNum type="arabicPeriod"/>
                </a:pPr>
                <a:r>
                  <a:rPr lang="en-AU" sz="2000" dirty="0"/>
                  <a:t>List 3 ways the composer creates a happy mood in the piece.</a:t>
                </a:r>
              </a:p>
              <a:p>
                <a:pPr marL="457200" indent="-457200" algn="l">
                  <a:lnSpc>
                    <a:spcPct val="150000"/>
                  </a:lnSpc>
                  <a:spcBef>
                    <a:spcPts val="1200"/>
                  </a:spcBef>
                  <a:buFont typeface="+mj-lt"/>
                  <a:buAutoNum type="arabicPeriod"/>
                </a:pPr>
                <a:r>
                  <a:rPr lang="en-AU" sz="2000" dirty="0"/>
                  <a:t>Identify the bar numbers and instrument/s where you see the following:</a:t>
                </a:r>
              </a:p>
              <a:p>
                <a:pPr marL="901700" lvl="1" indent="-457200">
                  <a:lnSpc>
                    <a:spcPct val="150000"/>
                  </a:lnSpc>
                  <a:buFont typeface="+mj-lt"/>
                  <a:buAutoNum type="alphaLcParenR"/>
                </a:pPr>
                <a:r>
                  <a:rPr lang="en-AU" sz="2000" dirty="0"/>
                  <a:t>Syncopation</a:t>
                </a:r>
              </a:p>
              <a:p>
                <a:pPr marL="901700" lvl="1" indent="-457200">
                  <a:lnSpc>
                    <a:spcPct val="150000"/>
                  </a:lnSpc>
                  <a:buFont typeface="+mj-lt"/>
                  <a:buAutoNum type="alphaLcParenR"/>
                </a:pPr>
                <a:r>
                  <a:rPr lang="en-AU" sz="2000" dirty="0"/>
                  <a:t>rhythmic unison</a:t>
                </a:r>
              </a:p>
              <a:p>
                <a:pPr marL="901700" lvl="1" indent="-457200">
                  <a:lnSpc>
                    <a:spcPct val="150000"/>
                  </a:lnSpc>
                  <a:buFont typeface="+mj-lt"/>
                  <a:buAutoNum type="alphaLcParenR"/>
                </a:pPr>
                <a:r>
                  <a:rPr lang="en-AU" sz="2000" dirty="0"/>
                  <a:t>an expression marking (include the Italian term in your answer)</a:t>
                </a:r>
              </a:p>
              <a:p>
                <a:pPr marL="457200" indent="-457200">
                  <a:lnSpc>
                    <a:spcPct val="150000"/>
                  </a:lnSpc>
                  <a:spcBef>
                    <a:spcPts val="1200"/>
                  </a:spcBef>
                  <a:spcAft>
                    <a:spcPts val="600"/>
                  </a:spcAft>
                  <a:buFont typeface="+mj-lt"/>
                  <a:buAutoNum type="arabicPeriod"/>
                </a:pPr>
                <a:r>
                  <a:rPr lang="en-AU" sz="2000" dirty="0"/>
                  <a:t>What is the effect of the </a:t>
                </a:r>
                <a14:m>
                  <m:oMath xmlns:m="http://schemas.openxmlformats.org/officeDocument/2006/math">
                    <m:f>
                      <m:fPr>
                        <m:type m:val="noBar"/>
                        <m:ctrlPr>
                          <a:rPr lang="en-AU" sz="2000" i="1" smtClean="0">
                            <a:latin typeface="Cambria Math" panose="02040503050406030204" pitchFamily="18" charset="0"/>
                          </a:rPr>
                        </m:ctrlPr>
                      </m:fPr>
                      <m:num>
                        <m:r>
                          <a:rPr lang="en-AU" sz="2000">
                            <a:latin typeface="Cambria Math" panose="02040503050406030204" pitchFamily="18" charset="0"/>
                            <a:ea typeface="Calibri" panose="020F0502020204030204" pitchFamily="34" charset="0"/>
                            <a:cs typeface="Arial" panose="020B0604020202020204" pitchFamily="34" charset="0"/>
                          </a:rPr>
                          <m:t>5</m:t>
                        </m:r>
                      </m:num>
                      <m:den>
                        <m:r>
                          <a:rPr lang="en-AU" sz="2000">
                            <a:latin typeface="Cambria Math" panose="02040503050406030204" pitchFamily="18" charset="0"/>
                            <a:ea typeface="Calibri" panose="020F0502020204030204" pitchFamily="34" charset="0"/>
                            <a:cs typeface="Arial" panose="020B0604020202020204" pitchFamily="34" charset="0"/>
                          </a:rPr>
                          <m:t>4</m:t>
                        </m:r>
                      </m:den>
                    </m:f>
                  </m:oMath>
                </a14:m>
                <a:r>
                  <a:rPr lang="en-AU" sz="2000" dirty="0"/>
                  <a:t> time signature change in the last bar?</a:t>
                </a:r>
              </a:p>
              <a:p>
                <a:pPr marL="457200" indent="-457200">
                  <a:lnSpc>
                    <a:spcPct val="150000"/>
                  </a:lnSpc>
                  <a:spcBef>
                    <a:spcPts val="1200"/>
                  </a:spcBef>
                  <a:spcAft>
                    <a:spcPts val="600"/>
                  </a:spcAft>
                  <a:buFont typeface="+mj-lt"/>
                  <a:buAutoNum type="arabicPeriod"/>
                </a:pPr>
                <a:r>
                  <a:rPr lang="en-AU" sz="2000" dirty="0"/>
                  <a:t>Define the </a:t>
                </a:r>
                <a14:m>
                  <m:oMath xmlns:m="http://schemas.openxmlformats.org/officeDocument/2006/math">
                    <m:f>
                      <m:fPr>
                        <m:type m:val="noBar"/>
                        <m:ctrlPr>
                          <a:rPr lang="en-AU" sz="2000" i="1">
                            <a:latin typeface="Cambria Math" panose="02040503050406030204" pitchFamily="18" charset="0"/>
                          </a:rPr>
                        </m:ctrlPr>
                      </m:fPr>
                      <m:num>
                        <m:r>
                          <a:rPr lang="en-AU" sz="2000">
                            <a:latin typeface="Cambria Math" panose="02040503050406030204" pitchFamily="18" charset="0"/>
                            <a:ea typeface="Calibri" panose="020F0502020204030204" pitchFamily="34" charset="0"/>
                            <a:cs typeface="Arial" panose="020B0604020202020204" pitchFamily="34" charset="0"/>
                          </a:rPr>
                          <m:t>5</m:t>
                        </m:r>
                      </m:num>
                      <m:den>
                        <m:r>
                          <a:rPr lang="en-AU" sz="2000">
                            <a:latin typeface="Cambria Math" panose="02040503050406030204" pitchFamily="18" charset="0"/>
                            <a:ea typeface="Calibri" panose="020F0502020204030204" pitchFamily="34" charset="0"/>
                            <a:cs typeface="Arial" panose="020B0604020202020204" pitchFamily="34" charset="0"/>
                          </a:rPr>
                          <m:t>4</m:t>
                        </m:r>
                      </m:den>
                    </m:f>
                  </m:oMath>
                </a14:m>
                <a:r>
                  <a:rPr lang="en-AU" sz="2000" dirty="0"/>
                  <a:t> time signature of the final bar.</a:t>
                </a:r>
              </a:p>
            </p:txBody>
          </p:sp>
        </mc:Choice>
        <mc:Fallback xmlns="">
          <p:sp>
            <p:nvSpPr>
              <p:cNvPr id="8" name="TextBox 7">
                <a:extLst>
                  <a:ext uri="{FF2B5EF4-FFF2-40B4-BE49-F238E27FC236}">
                    <a16:creationId xmlns:a16="http://schemas.microsoft.com/office/drawing/2014/main" id="{1CA626CA-BDFA-957C-63E8-61BD24DAB391}"/>
                  </a:ext>
                </a:extLst>
              </p:cNvPr>
              <p:cNvSpPr txBox="1">
                <a:spLocks noRot="1" noChangeAspect="1" noMove="1" noResize="1" noEditPoints="1" noAdjustHandles="1" noChangeArrowheads="1" noChangeShapeType="1" noTextEdit="1"/>
              </p:cNvSpPr>
              <p:nvPr/>
            </p:nvSpPr>
            <p:spPr>
              <a:xfrm>
                <a:off x="348000" y="1567086"/>
                <a:ext cx="11495998" cy="4388969"/>
              </a:xfrm>
              <a:prstGeom prst="rect">
                <a:avLst/>
              </a:prstGeom>
              <a:blipFill>
                <a:blip r:embed="rId2"/>
                <a:stretch>
                  <a:fillRect l="-1214"/>
                </a:stretch>
              </a:blipFill>
            </p:spPr>
            <p:txBody>
              <a:bodyPr/>
              <a:lstStyle/>
              <a:p>
                <a:r>
                  <a:rPr lang="en-US">
                    <a:noFill/>
                  </a:rPr>
                  <a:t> </a:t>
                </a:r>
              </a:p>
            </p:txBody>
          </p:sp>
        </mc:Fallback>
      </mc:AlternateContent>
    </p:spTree>
    <p:extLst>
      <p:ext uri="{BB962C8B-B14F-4D97-AF65-F5344CB8AC3E}">
        <p14:creationId xmlns:p14="http://schemas.microsoft.com/office/powerpoint/2010/main" val="10695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42E1E-E13E-F588-BD30-6F03411530C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171</a:t>
            </a:fld>
            <a:endParaRPr lang="en-AU"/>
          </a:p>
        </p:txBody>
      </p:sp>
      <p:sp>
        <p:nvSpPr>
          <p:cNvPr id="13" name="Title 12">
            <a:extLst>
              <a:ext uri="{FF2B5EF4-FFF2-40B4-BE49-F238E27FC236}">
                <a16:creationId xmlns:a16="http://schemas.microsoft.com/office/drawing/2014/main" id="{CA2BBEAA-C41C-0368-2868-41F2203AEA39}"/>
              </a:ext>
            </a:extLst>
          </p:cNvPr>
          <p:cNvSpPr>
            <a:spLocks noGrp="1"/>
          </p:cNvSpPr>
          <p:nvPr>
            <p:ph type="title"/>
          </p:nvPr>
        </p:nvSpPr>
        <p:spPr>
          <a:xfrm>
            <a:off x="360000" y="360000"/>
            <a:ext cx="11484000" cy="545601"/>
          </a:xfrm>
        </p:spPr>
        <p:txBody>
          <a:bodyPr/>
          <a:lstStyle/>
          <a:p>
            <a:r>
              <a:rPr lang="en-US" dirty="0"/>
              <a:t>Activity – Bluey – performing (1)</a:t>
            </a:r>
          </a:p>
        </p:txBody>
      </p:sp>
      <p:sp>
        <p:nvSpPr>
          <p:cNvPr id="7" name="Text Placeholder 6">
            <a:extLst>
              <a:ext uri="{FF2B5EF4-FFF2-40B4-BE49-F238E27FC236}">
                <a16:creationId xmlns:a16="http://schemas.microsoft.com/office/drawing/2014/main" id="{82382CCB-B989-BB79-0FE5-C3F319A64398}"/>
              </a:ext>
            </a:extLst>
          </p:cNvPr>
          <p:cNvSpPr>
            <a:spLocks noGrp="1"/>
          </p:cNvSpPr>
          <p:nvPr>
            <p:ph type="body" sz="quarter" idx="18"/>
          </p:nvPr>
        </p:nvSpPr>
        <p:spPr>
          <a:xfrm>
            <a:off x="360000" y="1008000"/>
            <a:ext cx="11484000" cy="310015"/>
          </a:xfrm>
        </p:spPr>
        <p:txBody>
          <a:bodyPr/>
          <a:lstStyle/>
          <a:p>
            <a:r>
              <a:rPr lang="en-US" dirty="0"/>
              <a:t>Bluey rhythm section</a:t>
            </a:r>
          </a:p>
        </p:txBody>
      </p:sp>
      <p:pic>
        <p:nvPicPr>
          <p:cNvPr id="9" name="Picture 8" descr="A sheet of music with notes for drumkit, shaker, tambourine, clap 1 and clap 2&#10;&#10;">
            <a:extLst>
              <a:ext uri="{FF2B5EF4-FFF2-40B4-BE49-F238E27FC236}">
                <a16:creationId xmlns:a16="http://schemas.microsoft.com/office/drawing/2014/main" id="{B647308B-8876-DBA3-8295-8178C84A46BF}"/>
              </a:ext>
            </a:extLst>
          </p:cNvPr>
          <p:cNvPicPr>
            <a:picLocks noChangeAspect="1"/>
          </p:cNvPicPr>
          <p:nvPr/>
        </p:nvPicPr>
        <p:blipFill>
          <a:blip r:embed="rId2"/>
          <a:stretch>
            <a:fillRect/>
          </a:stretch>
        </p:blipFill>
        <p:spPr>
          <a:xfrm>
            <a:off x="1570372" y="1495586"/>
            <a:ext cx="9720979" cy="5196382"/>
          </a:xfrm>
          <a:prstGeom prst="roundRect">
            <a:avLst>
              <a:gd name="adj" fmla="val 830"/>
            </a:avLst>
          </a:prstGeom>
          <a:effectLst>
            <a:outerShdw blurRad="381000" dist="127000" dir="5400000" algn="ctr" rotWithShape="0">
              <a:srgbClr val="000000">
                <a:alpha val="15000"/>
              </a:srgbClr>
            </a:outerShdw>
          </a:effectLst>
        </p:spPr>
      </p:pic>
      <p:grpSp>
        <p:nvGrpSpPr>
          <p:cNvPr id="3" name="Group 2" descr="A red play button in a white circle">
            <a:extLst>
              <a:ext uri="{FF2B5EF4-FFF2-40B4-BE49-F238E27FC236}">
                <a16:creationId xmlns:a16="http://schemas.microsoft.com/office/drawing/2014/main" id="{15B8D04E-00CE-E4BD-BC56-CFAB063A28C8}"/>
              </a:ext>
            </a:extLst>
          </p:cNvPr>
          <p:cNvGrpSpPr/>
          <p:nvPr/>
        </p:nvGrpSpPr>
        <p:grpSpPr>
          <a:xfrm>
            <a:off x="10485256" y="289956"/>
            <a:ext cx="806095" cy="795714"/>
            <a:chOff x="688432" y="4318481"/>
            <a:chExt cx="806095" cy="795714"/>
          </a:xfrm>
        </p:grpSpPr>
        <p:sp>
          <p:nvSpPr>
            <p:cNvPr id="10" name="Oval 9">
              <a:extLst>
                <a:ext uri="{FF2B5EF4-FFF2-40B4-BE49-F238E27FC236}">
                  <a16:creationId xmlns:a16="http://schemas.microsoft.com/office/drawing/2014/main" id="{0B373717-0397-9942-F33D-6F1EC6E84A57}"/>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3"/>
              <a:extLst>
                <a:ext uri="{FF2B5EF4-FFF2-40B4-BE49-F238E27FC236}">
                  <a16:creationId xmlns:a16="http://schemas.microsoft.com/office/drawing/2014/main" id="{DAA17D1E-42A9-6DE7-6EC7-D6167DFD9B79}"/>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Tree>
    <p:extLst>
      <p:ext uri="{BB962C8B-B14F-4D97-AF65-F5344CB8AC3E}">
        <p14:creationId xmlns:p14="http://schemas.microsoft.com/office/powerpoint/2010/main" val="32817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9E6362E-0DD2-8FDC-23DA-D016934CCC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3BAA10-F77D-1DBA-B56E-F046C3F3520F}"/>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172</a:t>
            </a:fld>
            <a:endParaRPr lang="en-AU"/>
          </a:p>
        </p:txBody>
      </p:sp>
      <p:sp>
        <p:nvSpPr>
          <p:cNvPr id="12" name="Title 11">
            <a:extLst>
              <a:ext uri="{FF2B5EF4-FFF2-40B4-BE49-F238E27FC236}">
                <a16:creationId xmlns:a16="http://schemas.microsoft.com/office/drawing/2014/main" id="{2D963841-E6A0-BB75-8308-090C2CB199A0}"/>
              </a:ext>
            </a:extLst>
          </p:cNvPr>
          <p:cNvSpPr>
            <a:spLocks noGrp="1"/>
          </p:cNvSpPr>
          <p:nvPr>
            <p:ph type="title"/>
          </p:nvPr>
        </p:nvSpPr>
        <p:spPr/>
        <p:txBody>
          <a:bodyPr/>
          <a:lstStyle/>
          <a:p>
            <a:r>
              <a:rPr lang="en-US" dirty="0"/>
              <a:t>Activity – Bluey – performing (2)</a:t>
            </a:r>
          </a:p>
        </p:txBody>
      </p:sp>
      <p:sp>
        <p:nvSpPr>
          <p:cNvPr id="10" name="Text Placeholder 9">
            <a:extLst>
              <a:ext uri="{FF2B5EF4-FFF2-40B4-BE49-F238E27FC236}">
                <a16:creationId xmlns:a16="http://schemas.microsoft.com/office/drawing/2014/main" id="{65CE30A6-37DF-0C98-F966-F08F56E2910C}"/>
              </a:ext>
            </a:extLst>
          </p:cNvPr>
          <p:cNvSpPr>
            <a:spLocks noGrp="1"/>
          </p:cNvSpPr>
          <p:nvPr>
            <p:ph type="body" sz="quarter" idx="18"/>
          </p:nvPr>
        </p:nvSpPr>
        <p:spPr/>
        <p:txBody>
          <a:bodyPr/>
          <a:lstStyle/>
          <a:p>
            <a:r>
              <a:rPr lang="en-US" dirty="0"/>
              <a:t>Bluey rhythm section and bass line</a:t>
            </a:r>
          </a:p>
        </p:txBody>
      </p:sp>
      <p:pic>
        <p:nvPicPr>
          <p:cNvPr id="7" name="Picture 6" descr="Sheet music for bass part, bass guitar, drumkit, shakers, tambourine, clap 2 and clap 1">
            <a:extLst>
              <a:ext uri="{FF2B5EF4-FFF2-40B4-BE49-F238E27FC236}">
                <a16:creationId xmlns:a16="http://schemas.microsoft.com/office/drawing/2014/main" id="{4C1B4F98-54E0-8E5B-58DB-BDC13E5C79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l="-906" t="-1138" r="1200" b="1"/>
          <a:stretch>
            <a:fillRect/>
          </a:stretch>
        </p:blipFill>
        <p:spPr>
          <a:xfrm>
            <a:off x="360001" y="1747691"/>
            <a:ext cx="11484000" cy="4750309"/>
          </a:xfrm>
          <a:prstGeom prst="roundRect">
            <a:avLst>
              <a:gd name="adj" fmla="val 2500"/>
            </a:avLst>
          </a:prstGeom>
          <a:solidFill>
            <a:schemeClr val="bg1"/>
          </a:solidFill>
          <a:effectLst>
            <a:outerShdw blurRad="381000" dist="127000" dir="5400000" algn="ctr" rotWithShape="0">
              <a:srgbClr val="000000">
                <a:alpha val="15000"/>
              </a:srgbClr>
            </a:outerShdw>
          </a:effectLst>
        </p:spPr>
      </p:pic>
      <p:grpSp>
        <p:nvGrpSpPr>
          <p:cNvPr id="6" name="Group 5" descr="A red play button in a white circle">
            <a:extLst>
              <a:ext uri="{FF2B5EF4-FFF2-40B4-BE49-F238E27FC236}">
                <a16:creationId xmlns:a16="http://schemas.microsoft.com/office/drawing/2014/main" id="{6EBCDFF6-98B2-0DA6-E1B4-E510A7BCF6B8}"/>
              </a:ext>
            </a:extLst>
          </p:cNvPr>
          <p:cNvGrpSpPr/>
          <p:nvPr/>
        </p:nvGrpSpPr>
        <p:grpSpPr>
          <a:xfrm>
            <a:off x="10708763" y="520788"/>
            <a:ext cx="806095" cy="795714"/>
            <a:chOff x="688432" y="4318481"/>
            <a:chExt cx="806095" cy="795714"/>
          </a:xfrm>
        </p:grpSpPr>
        <p:sp>
          <p:nvSpPr>
            <p:cNvPr id="8" name="Oval 7">
              <a:extLst>
                <a:ext uri="{FF2B5EF4-FFF2-40B4-BE49-F238E27FC236}">
                  <a16:creationId xmlns:a16="http://schemas.microsoft.com/office/drawing/2014/main" id="{B39168C0-EE11-B950-E6FB-6D6C4163EDF0}"/>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9" name="Isosceles Triangle 8">
              <a:hlinkClick r:id="rId4"/>
              <a:extLst>
                <a:ext uri="{FF2B5EF4-FFF2-40B4-BE49-F238E27FC236}">
                  <a16:creationId xmlns:a16="http://schemas.microsoft.com/office/drawing/2014/main" id="{5740D178-1D6C-3698-73F6-BFFF2CB4C383}"/>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Tree>
    <p:extLst>
      <p:ext uri="{BB962C8B-B14F-4D97-AF65-F5344CB8AC3E}">
        <p14:creationId xmlns:p14="http://schemas.microsoft.com/office/powerpoint/2010/main" val="330184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5ACE3A5-D411-CAAB-2F65-371F7C4704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C3B7F0-2549-6360-0E66-F909E0AFC5C8}"/>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173</a:t>
            </a:fld>
            <a:endParaRPr lang="en-AU"/>
          </a:p>
        </p:txBody>
      </p:sp>
      <p:sp>
        <p:nvSpPr>
          <p:cNvPr id="18" name="Title 17">
            <a:extLst>
              <a:ext uri="{FF2B5EF4-FFF2-40B4-BE49-F238E27FC236}">
                <a16:creationId xmlns:a16="http://schemas.microsoft.com/office/drawing/2014/main" id="{E6ED6AE2-6D9F-D39E-9DCC-2E12E95043CD}"/>
              </a:ext>
            </a:extLst>
          </p:cNvPr>
          <p:cNvSpPr>
            <a:spLocks noGrp="1"/>
          </p:cNvSpPr>
          <p:nvPr>
            <p:ph type="title"/>
          </p:nvPr>
        </p:nvSpPr>
        <p:spPr/>
        <p:txBody>
          <a:bodyPr/>
          <a:lstStyle/>
          <a:p>
            <a:r>
              <a:rPr lang="en-US" dirty="0"/>
              <a:t>Activity – Bluey – performing (3)</a:t>
            </a:r>
          </a:p>
        </p:txBody>
      </p:sp>
      <p:sp>
        <p:nvSpPr>
          <p:cNvPr id="6" name="Text Placeholder 5">
            <a:extLst>
              <a:ext uri="{FF2B5EF4-FFF2-40B4-BE49-F238E27FC236}">
                <a16:creationId xmlns:a16="http://schemas.microsoft.com/office/drawing/2014/main" id="{A601C990-DF7D-C6AC-754A-C740D6472918}"/>
              </a:ext>
            </a:extLst>
          </p:cNvPr>
          <p:cNvSpPr>
            <a:spLocks noGrp="1"/>
          </p:cNvSpPr>
          <p:nvPr>
            <p:ph type="body" sz="quarter" idx="18"/>
          </p:nvPr>
        </p:nvSpPr>
        <p:spPr/>
        <p:txBody>
          <a:bodyPr/>
          <a:lstStyle/>
          <a:p>
            <a:r>
              <a:rPr lang="en-US" dirty="0"/>
              <a:t>Bluey class arrangement</a:t>
            </a:r>
          </a:p>
        </p:txBody>
      </p:sp>
      <p:pic>
        <p:nvPicPr>
          <p:cNvPr id="7" name="Picture 6" descr="The score for Bluey Theme song - parts include: melody, keyboard, guitar, bass part, bass guitar, drum set, shaker, tambourine, clap 1 and clap 2">
            <a:extLst>
              <a:ext uri="{FF2B5EF4-FFF2-40B4-BE49-F238E27FC236}">
                <a16:creationId xmlns:a16="http://schemas.microsoft.com/office/drawing/2014/main" id="{7501AC7F-369D-D5C7-4E97-2478D7900AF1}"/>
              </a:ext>
            </a:extLst>
          </p:cNvPr>
          <p:cNvPicPr>
            <a:picLocks noChangeAspect="1"/>
          </p:cNvPicPr>
          <p:nvPr/>
        </p:nvPicPr>
        <p:blipFill>
          <a:blip r:embed="rId2"/>
          <a:stretch>
            <a:fillRect/>
          </a:stretch>
        </p:blipFill>
        <p:spPr>
          <a:xfrm>
            <a:off x="3485342" y="1008000"/>
            <a:ext cx="8358655" cy="5452219"/>
          </a:xfrm>
          <a:prstGeom prst="roundRect">
            <a:avLst>
              <a:gd name="adj" fmla="val 2027"/>
            </a:avLst>
          </a:prstGeom>
          <a:effectLst>
            <a:outerShdw blurRad="381000" dist="127000" dir="5400000" algn="ctr" rotWithShape="0">
              <a:srgbClr val="000000">
                <a:alpha val="15000"/>
              </a:srgbClr>
            </a:outerShdw>
          </a:effectLst>
        </p:spPr>
      </p:pic>
      <p:sp>
        <p:nvSpPr>
          <p:cNvPr id="9" name="TextBox 8">
            <a:extLst>
              <a:ext uri="{FF2B5EF4-FFF2-40B4-BE49-F238E27FC236}">
                <a16:creationId xmlns:a16="http://schemas.microsoft.com/office/drawing/2014/main" id="{54B43F02-642D-8D84-6778-4FC0EE277304}"/>
              </a:ext>
            </a:extLst>
          </p:cNvPr>
          <p:cNvSpPr txBox="1"/>
          <p:nvPr/>
        </p:nvSpPr>
        <p:spPr>
          <a:xfrm>
            <a:off x="657225" y="1942418"/>
            <a:ext cx="1876425" cy="527050"/>
          </a:xfrm>
          <a:prstGeom prst="rect">
            <a:avLst/>
          </a:prstGeom>
          <a:noFill/>
        </p:spPr>
        <p:txBody>
          <a:bodyPr wrap="square" lIns="0" tIns="0" rIns="0" bIns="0" rtlCol="0">
            <a:noAutofit/>
          </a:bodyPr>
          <a:lstStyle/>
          <a:p>
            <a:pPr algn="ctr"/>
            <a:r>
              <a:rPr lang="en-AU" sz="1800"/>
              <a:t>Backing track without melody</a:t>
            </a:r>
          </a:p>
        </p:txBody>
      </p:sp>
      <p:grpSp>
        <p:nvGrpSpPr>
          <p:cNvPr id="12" name="Group 11" descr="A red play button in a white circle">
            <a:extLst>
              <a:ext uri="{FF2B5EF4-FFF2-40B4-BE49-F238E27FC236}">
                <a16:creationId xmlns:a16="http://schemas.microsoft.com/office/drawing/2014/main" id="{751338AB-B1CB-9D88-26C1-D20C1B7620A2}"/>
              </a:ext>
            </a:extLst>
          </p:cNvPr>
          <p:cNvGrpSpPr/>
          <p:nvPr/>
        </p:nvGrpSpPr>
        <p:grpSpPr>
          <a:xfrm>
            <a:off x="1187626" y="2722965"/>
            <a:ext cx="806095" cy="795714"/>
            <a:chOff x="688432" y="4318481"/>
            <a:chExt cx="806095" cy="795714"/>
          </a:xfrm>
        </p:grpSpPr>
        <p:sp>
          <p:nvSpPr>
            <p:cNvPr id="13" name="Oval 12">
              <a:extLst>
                <a:ext uri="{FF2B5EF4-FFF2-40B4-BE49-F238E27FC236}">
                  <a16:creationId xmlns:a16="http://schemas.microsoft.com/office/drawing/2014/main" id="{ADF25691-E0F5-18DE-F06A-8908F1EC61BA}"/>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Isosceles Triangle 13">
              <a:hlinkClick r:id="rId3"/>
              <a:extLst>
                <a:ext uri="{FF2B5EF4-FFF2-40B4-BE49-F238E27FC236}">
                  <a16:creationId xmlns:a16="http://schemas.microsoft.com/office/drawing/2014/main" id="{F9AA61DC-5F90-C2EF-DFC9-F3D09D5C5428}"/>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0" name="TextBox 9">
            <a:extLst>
              <a:ext uri="{FF2B5EF4-FFF2-40B4-BE49-F238E27FC236}">
                <a16:creationId xmlns:a16="http://schemas.microsoft.com/office/drawing/2014/main" id="{051CBB8C-9EC1-9D20-AECA-A492659B03FC}"/>
              </a:ext>
            </a:extLst>
          </p:cNvPr>
          <p:cNvSpPr txBox="1"/>
          <p:nvPr/>
        </p:nvSpPr>
        <p:spPr>
          <a:xfrm>
            <a:off x="652462" y="4346576"/>
            <a:ext cx="1876425" cy="527050"/>
          </a:xfrm>
          <a:prstGeom prst="rect">
            <a:avLst/>
          </a:prstGeom>
          <a:noFill/>
        </p:spPr>
        <p:txBody>
          <a:bodyPr wrap="square" lIns="0" tIns="0" rIns="0" bIns="0" rtlCol="0">
            <a:noAutofit/>
          </a:bodyPr>
          <a:lstStyle/>
          <a:p>
            <a:pPr algn="ctr"/>
            <a:r>
              <a:rPr lang="en-AU" sz="1800" dirty="0"/>
              <a:t>Backing track </a:t>
            </a:r>
          </a:p>
          <a:p>
            <a:pPr algn="ctr"/>
            <a:r>
              <a:rPr lang="en-AU" sz="1800" dirty="0"/>
              <a:t>with melody</a:t>
            </a:r>
          </a:p>
        </p:txBody>
      </p:sp>
      <p:grpSp>
        <p:nvGrpSpPr>
          <p:cNvPr id="15" name="Group 14" descr="A red play button in a white circle">
            <a:extLst>
              <a:ext uri="{FF2B5EF4-FFF2-40B4-BE49-F238E27FC236}">
                <a16:creationId xmlns:a16="http://schemas.microsoft.com/office/drawing/2014/main" id="{2F64D0CF-AEE4-DEEA-6F9F-09A907B0E211}"/>
              </a:ext>
            </a:extLst>
          </p:cNvPr>
          <p:cNvGrpSpPr/>
          <p:nvPr/>
        </p:nvGrpSpPr>
        <p:grpSpPr>
          <a:xfrm>
            <a:off x="1187625" y="5127123"/>
            <a:ext cx="806095" cy="795714"/>
            <a:chOff x="688432" y="4318481"/>
            <a:chExt cx="806095" cy="795714"/>
          </a:xfrm>
        </p:grpSpPr>
        <p:sp>
          <p:nvSpPr>
            <p:cNvPr id="16" name="Oval 15">
              <a:extLst>
                <a:ext uri="{FF2B5EF4-FFF2-40B4-BE49-F238E27FC236}">
                  <a16:creationId xmlns:a16="http://schemas.microsoft.com/office/drawing/2014/main" id="{C5A92DE9-57F5-407C-D343-039019A316C9}"/>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7" name="Isosceles Triangle 16">
              <a:hlinkClick r:id="rId4"/>
              <a:extLst>
                <a:ext uri="{FF2B5EF4-FFF2-40B4-BE49-F238E27FC236}">
                  <a16:creationId xmlns:a16="http://schemas.microsoft.com/office/drawing/2014/main" id="{277B8F2F-247B-609C-9B4B-94306EE054FB}"/>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Tree>
    <p:extLst>
      <p:ext uri="{BB962C8B-B14F-4D97-AF65-F5344CB8AC3E}">
        <p14:creationId xmlns:p14="http://schemas.microsoft.com/office/powerpoint/2010/main" val="39561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12000"/>
            <a:ext cx="11484000" cy="3267001"/>
          </a:xfrm>
        </p:spPr>
        <p:txBody>
          <a:bodyPr vert="horz" lIns="0" tIns="0" rIns="0" bIns="0" rtlCol="0" anchor="t">
            <a:noAutofit/>
          </a:bodyPr>
          <a:lstStyle/>
          <a:p>
            <a:r>
              <a:rPr lang="en-AU" dirty="0">
                <a:latin typeface="+mn-lt"/>
                <a:cs typeface="Arial"/>
              </a:rPr>
              <a:t>Music 7–10 © Syllabus NSW Education Standards Authority (NESA) for and on behalf of the Crown in right of the State of New South Wales, 2024.</a:t>
            </a:r>
          </a:p>
          <a:p>
            <a:r>
              <a:rPr lang="en-GB" dirty="0">
                <a:latin typeface="Arial"/>
                <a:cs typeface="Arial"/>
              </a:rPr>
              <a:t>@</a:t>
            </a:r>
            <a:r>
              <a:rPr lang="en-GB" dirty="0" err="1">
                <a:latin typeface="Arial"/>
                <a:cs typeface="Arial"/>
              </a:rPr>
              <a:t>thisisshari</a:t>
            </a:r>
            <a:r>
              <a:rPr lang="en-GB" dirty="0">
                <a:latin typeface="Arial"/>
                <a:cs typeface="Arial"/>
              </a:rPr>
              <a:t> (4 April 2023) '</a:t>
            </a:r>
            <a:r>
              <a:rPr lang="en-GB" dirty="0">
                <a:latin typeface="Arial"/>
                <a:cs typeface="Arial"/>
                <a:hlinkClick r:id="rId6" tooltip="https://www.youtube.com/shorts/pxgsbvuara4?feature=share"/>
              </a:rPr>
              <a:t>How To Develop and Strengthen Your Falsetto Singing Voice... [video]</a:t>
            </a:r>
            <a:r>
              <a:rPr lang="en-GB" dirty="0">
                <a:latin typeface="Arial"/>
                <a:cs typeface="Arial"/>
              </a:rPr>
              <a:t>, </a:t>
            </a:r>
            <a:r>
              <a:rPr lang="en-GB" i="1" dirty="0">
                <a:latin typeface="Arial"/>
                <a:cs typeface="Arial"/>
              </a:rPr>
              <a:t>@</a:t>
            </a:r>
            <a:r>
              <a:rPr lang="en-GB" i="1" dirty="0" err="1">
                <a:latin typeface="Arial"/>
                <a:cs typeface="Arial"/>
              </a:rPr>
              <a:t>thisisshari</a:t>
            </a:r>
            <a:r>
              <a:rPr lang="en-GB" i="1" dirty="0">
                <a:latin typeface="Arial"/>
                <a:cs typeface="Arial"/>
              </a:rPr>
              <a:t>, </a:t>
            </a:r>
            <a:r>
              <a:rPr lang="en-GB" dirty="0">
                <a:latin typeface="Arial"/>
                <a:cs typeface="Arial"/>
              </a:rPr>
              <a:t>YouTube, accessed 24 March 2025</a:t>
            </a:r>
            <a:r>
              <a:rPr lang="en-GB" i="1" dirty="0">
                <a:latin typeface="Arial"/>
                <a:cs typeface="Arial"/>
              </a:rPr>
              <a:t>.</a:t>
            </a:r>
          </a:p>
          <a:p>
            <a:r>
              <a:rPr lang="en-AU" dirty="0">
                <a:effectLst/>
                <a:latin typeface="Arial"/>
                <a:ea typeface="Calibri"/>
                <a:cs typeface="Arial"/>
              </a:rPr>
              <a:t>ABC </a:t>
            </a:r>
            <a:r>
              <a:rPr lang="en-AU" dirty="0">
                <a:latin typeface="Arial"/>
                <a:ea typeface="Calibri"/>
                <a:cs typeface="Arial"/>
              </a:rPr>
              <a:t>Perth</a:t>
            </a:r>
            <a:r>
              <a:rPr lang="en-AU" dirty="0">
                <a:effectLst/>
                <a:latin typeface="Arial"/>
                <a:ea typeface="Calibri"/>
                <a:cs typeface="Arial"/>
              </a:rPr>
              <a:t> and Mark Gibson </a:t>
            </a:r>
            <a:r>
              <a:rPr lang="en-AU" dirty="0">
                <a:effectLst/>
                <a:latin typeface="Arial"/>
                <a:ea typeface="Arial" panose="020B0604020202020204" pitchFamily="34" charset="0"/>
                <a:cs typeface="Arial"/>
              </a:rPr>
              <a:t>(23 August 2024) </a:t>
            </a:r>
            <a:r>
              <a:rPr lang="en-GB" u="sng" dirty="0">
                <a:solidFill>
                  <a:srgbClr val="2F5496"/>
                </a:solidFill>
                <a:effectLst/>
                <a:latin typeface="Arial"/>
                <a:ea typeface="Arial" panose="020B0604020202020204" pitchFamily="34" charset="0"/>
                <a:cs typeface="Arial"/>
                <a:hlinkClick r:id="rId7"/>
              </a:rPr>
              <a:t>Missy Higgins says governments need to do more to protect musicians from AI [website]</a:t>
            </a:r>
            <a:r>
              <a:rPr lang="en-AU" u="sng" dirty="0">
                <a:solidFill>
                  <a:srgbClr val="2F5496"/>
                </a:solidFill>
                <a:latin typeface="Arial"/>
                <a:ea typeface="Arial" panose="020B0604020202020204" pitchFamily="34" charset="0"/>
                <a:cs typeface="Arial"/>
              </a:rPr>
              <a:t>,</a:t>
            </a:r>
            <a:r>
              <a:rPr lang="en-AU" dirty="0">
                <a:effectLst/>
                <a:latin typeface="Arial"/>
                <a:ea typeface="Arial" panose="020B0604020202020204" pitchFamily="34" charset="0"/>
                <a:cs typeface="Arial"/>
              </a:rPr>
              <a:t> accessed </a:t>
            </a:r>
            <a:r>
              <a:rPr lang="en-AU" dirty="0">
                <a:effectLst/>
                <a:latin typeface="Arial"/>
                <a:ea typeface="Calibri"/>
                <a:cs typeface="Arial"/>
              </a:rPr>
              <a:t>13 May 2025</a:t>
            </a:r>
          </a:p>
          <a:p>
            <a:r>
              <a:rPr lang="en-AU" dirty="0">
                <a:latin typeface="+mn-lt"/>
                <a:cs typeface="Arial"/>
              </a:rPr>
              <a:t>Amplified Warmups (29 March 2022) </a:t>
            </a:r>
            <a:r>
              <a:rPr lang="en-GB" dirty="0">
                <a:latin typeface="+mn-lt"/>
                <a:cs typeface="Arial"/>
                <a:hlinkClick r:id="rId8"/>
              </a:rPr>
              <a:t>Rhythm tutorial: how to count 6/8 [video]</a:t>
            </a:r>
            <a:r>
              <a:rPr lang="en-GB" dirty="0">
                <a:latin typeface="+mn-lt"/>
                <a:cs typeface="Arial"/>
              </a:rPr>
              <a:t>, </a:t>
            </a:r>
            <a:r>
              <a:rPr lang="en-GB" i="1" dirty="0">
                <a:latin typeface="+mn-lt"/>
                <a:cs typeface="Arial"/>
              </a:rPr>
              <a:t>Amplified Warmups, </a:t>
            </a:r>
            <a:r>
              <a:rPr lang="en-GB" dirty="0">
                <a:latin typeface="+mn-lt"/>
                <a:cs typeface="Arial"/>
              </a:rPr>
              <a:t>YouTube, accessed 20 May 2025</a:t>
            </a:r>
          </a:p>
          <a:p>
            <a:r>
              <a:rPr lang="en-US" dirty="0">
                <a:latin typeface="Arial" panose="020B0604020202020204"/>
                <a:cs typeface="Arial"/>
              </a:rPr>
              <a:t>Baker Boy (17 August 2022) </a:t>
            </a:r>
            <a:r>
              <a:rPr lang="en-GB" dirty="0">
                <a:latin typeface="Arial" panose="020B0604020202020204"/>
                <a:cs typeface="Arial"/>
                <a:hlinkClick r:id="rId9"/>
              </a:rPr>
              <a:t>Baker Boy – Wish You Well (Official Video) ft. Bernard Fanning [video]</a:t>
            </a:r>
            <a:r>
              <a:rPr lang="en-US" dirty="0">
                <a:latin typeface="Arial" panose="020B0604020202020204"/>
                <a:cs typeface="Arial"/>
              </a:rPr>
              <a:t>, </a:t>
            </a:r>
            <a:r>
              <a:rPr lang="en-US" i="1" dirty="0">
                <a:latin typeface="Arial" panose="020B0604020202020204"/>
                <a:cs typeface="Arial"/>
              </a:rPr>
              <a:t>Baker Boy,</a:t>
            </a:r>
            <a:r>
              <a:rPr lang="en-US" dirty="0">
                <a:latin typeface="Arial" panose="020B0604020202020204"/>
                <a:cs typeface="Arial"/>
              </a:rPr>
              <a:t> YouTube, accessed 30 June 2025</a:t>
            </a:r>
            <a:endParaRPr lang="en-GB" dirty="0">
              <a:solidFill>
                <a:srgbClr val="000000"/>
              </a:solidFill>
              <a:latin typeface="Arial" panose="020B0604020202020204"/>
              <a:cs typeface="Arial"/>
            </a:endParaRPr>
          </a:p>
          <a:p>
            <a:r>
              <a:rPr lang="en-US" dirty="0">
                <a:latin typeface="Arial" panose="020B0604020202020204"/>
                <a:cs typeface="Arial"/>
              </a:rPr>
              <a:t>Baker Boy (2025) </a:t>
            </a:r>
            <a:r>
              <a:rPr lang="en-US" dirty="0">
                <a:latin typeface="Arial" panose="020B0604020202020204"/>
                <a:cs typeface="Arial"/>
                <a:hlinkClick r:id="rId10"/>
              </a:rPr>
              <a:t>Marryuna</a:t>
            </a:r>
            <a:r>
              <a:rPr lang="en-US" dirty="0">
                <a:solidFill>
                  <a:srgbClr val="000000"/>
                </a:solidFill>
                <a:latin typeface="Arial" panose="020B0604020202020204"/>
                <a:cs typeface="Arial"/>
              </a:rPr>
              <a:t> [website], accessed 30 June 2025</a:t>
            </a:r>
            <a:endParaRPr lang="en-US" dirty="0">
              <a:latin typeface="Arial" panose="020B0604020202020204"/>
              <a:cs typeface="Arial"/>
            </a:endParaRPr>
          </a:p>
          <a:p>
            <a:r>
              <a:rPr lang="en-GB" dirty="0">
                <a:latin typeface="Arial" panose="020B0604020202020204"/>
                <a:cs typeface="Arial"/>
              </a:rPr>
              <a:t>Bernard Fanning (17 November 2006) </a:t>
            </a:r>
            <a:r>
              <a:rPr lang="en-GB" u="sng" dirty="0">
                <a:latin typeface="Arial"/>
                <a:cs typeface="Arial"/>
                <a:hlinkClick r:id="rId11"/>
              </a:rPr>
              <a:t>Bernard Fanning – Wish You Well [video]</a:t>
            </a:r>
            <a:r>
              <a:rPr lang="en-GB" dirty="0">
                <a:latin typeface="Arial"/>
                <a:cs typeface="Arial"/>
              </a:rPr>
              <a:t>, </a:t>
            </a:r>
            <a:r>
              <a:rPr lang="en-GB" i="1" dirty="0">
                <a:latin typeface="Arial"/>
                <a:cs typeface="Arial"/>
              </a:rPr>
              <a:t>Universal Music Australia, </a:t>
            </a:r>
            <a:r>
              <a:rPr lang="en-GB" dirty="0">
                <a:latin typeface="Arial"/>
                <a:cs typeface="Arial"/>
              </a:rPr>
              <a:t>YouTube, accessed 25 June 2025</a:t>
            </a:r>
          </a:p>
          <a:p>
            <a:r>
              <a:rPr lang="en-US" dirty="0">
                <a:cs typeface="Arial"/>
              </a:rPr>
              <a:t>Bluey – Topic (5 November 2020) </a:t>
            </a:r>
            <a:r>
              <a:rPr lang="en-GB" dirty="0">
                <a:cs typeface="Arial"/>
                <a:hlinkClick r:id="rId12"/>
              </a:rPr>
              <a:t>Bluey Theme Tune (Extended) [video]</a:t>
            </a:r>
            <a:r>
              <a:rPr lang="en-US" dirty="0">
                <a:cs typeface="Arial"/>
              </a:rPr>
              <a:t> [video], </a:t>
            </a:r>
            <a:r>
              <a:rPr lang="en-US" i="1" dirty="0">
                <a:cs typeface="Arial"/>
              </a:rPr>
              <a:t>Crimson</a:t>
            </a:r>
            <a:r>
              <a:rPr lang="en-US" dirty="0">
                <a:cs typeface="Arial"/>
              </a:rPr>
              <a:t>, YouTube, accessed 30 June 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174</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D2C9B-0BE2-1B72-BCB1-841B571000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34D4D9-E826-E3DE-3EE9-074AC9CE999B}"/>
              </a:ext>
            </a:extLst>
          </p:cNvPr>
          <p:cNvSpPr>
            <a:spLocks noGrp="1"/>
          </p:cNvSpPr>
          <p:nvPr>
            <p:ph type="title"/>
          </p:nvPr>
        </p:nvSpPr>
        <p:spPr/>
        <p:txBody>
          <a:bodyPr/>
          <a:lstStyle/>
          <a:p>
            <a:r>
              <a:rPr lang="en-AU">
                <a:latin typeface="+mj-lt"/>
              </a:rPr>
              <a:t>References (2)</a:t>
            </a:r>
          </a:p>
        </p:txBody>
      </p:sp>
      <p:sp>
        <p:nvSpPr>
          <p:cNvPr id="6" name="TextBox 5">
            <a:extLst>
              <a:ext uri="{FF2B5EF4-FFF2-40B4-BE49-F238E27FC236}">
                <a16:creationId xmlns:a16="http://schemas.microsoft.com/office/drawing/2014/main" id="{ADBC3413-DB7F-E80D-2C9F-F2D09344185B}"/>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9201BBC8-6BBD-CA5F-5896-141D3C2E90AD}"/>
              </a:ext>
            </a:extLst>
          </p:cNvPr>
          <p:cNvSpPr>
            <a:spLocks noGrp="1"/>
          </p:cNvSpPr>
          <p:nvPr>
            <p:ph idx="1"/>
          </p:nvPr>
        </p:nvSpPr>
        <p:spPr>
          <a:xfrm>
            <a:off x="360000" y="3312000"/>
            <a:ext cx="11484000" cy="3366084"/>
          </a:xfrm>
        </p:spPr>
        <p:txBody>
          <a:bodyPr vert="horz" lIns="0" tIns="0" rIns="0" bIns="0" rtlCol="0" anchor="t">
            <a:noAutofit/>
          </a:bodyPr>
          <a:lstStyle/>
          <a:p>
            <a:r>
              <a:rPr lang="en-AU" dirty="0"/>
              <a:t>Brumm J (Series Director) (2018) ‘</a:t>
            </a:r>
            <a:r>
              <a:rPr lang="en-AU" u="sng" dirty="0">
                <a:hlinkClick r:id="rId6"/>
              </a:rPr>
              <a:t>BBQ</a:t>
            </a:r>
            <a:r>
              <a:rPr lang="en-AU" dirty="0"/>
              <a:t>’ [television program], </a:t>
            </a:r>
            <a:r>
              <a:rPr lang="en-AU" i="1" dirty="0"/>
              <a:t>Bluey</a:t>
            </a:r>
            <a:r>
              <a:rPr lang="en-AU" dirty="0"/>
              <a:t>, (season 1, episode 7), ABC, Brisbane.</a:t>
            </a:r>
          </a:p>
          <a:p>
            <a:r>
              <a:rPr lang="en-AU" dirty="0"/>
              <a:t>Canva (2025) </a:t>
            </a:r>
            <a:r>
              <a:rPr lang="en-AU" u="sng" dirty="0">
                <a:hlinkClick r:id="rId7"/>
              </a:rPr>
              <a:t>Canva for Education [website]</a:t>
            </a:r>
            <a:r>
              <a:rPr lang="en-AU" dirty="0"/>
              <a:t>, accessed 13 August 2025</a:t>
            </a:r>
            <a:endParaRPr lang="en-AU" dirty="0">
              <a:latin typeface="Arial"/>
              <a:cs typeface="Arial"/>
            </a:endParaRPr>
          </a:p>
          <a:p>
            <a:r>
              <a:rPr lang="en-AU" dirty="0">
                <a:latin typeface="Arial"/>
                <a:cs typeface="Arial"/>
              </a:rPr>
              <a:t>Cheryl Porter Vocal Coach (23 October 2023) </a:t>
            </a:r>
            <a:r>
              <a:rPr lang="en-AU" dirty="0">
                <a:latin typeface="Arial"/>
                <a:cs typeface="Arial"/>
                <a:hlinkClick r:id="rId8"/>
              </a:rPr>
              <a:t>VOCAL AGILITY Exercise DUET w/Vocal Coach Cheryl Porter [video]</a:t>
            </a:r>
            <a:r>
              <a:rPr lang="en-AU" dirty="0">
                <a:latin typeface="Arial"/>
                <a:cs typeface="Arial"/>
              </a:rPr>
              <a:t>, </a:t>
            </a:r>
            <a:r>
              <a:rPr lang="en-AU" i="1" dirty="0">
                <a:latin typeface="Arial"/>
                <a:cs typeface="Arial"/>
              </a:rPr>
              <a:t>Cheryl Porter Vocal Coach, </a:t>
            </a:r>
            <a:r>
              <a:rPr lang="en-AU" dirty="0">
                <a:latin typeface="Arial"/>
                <a:cs typeface="Arial"/>
              </a:rPr>
              <a:t>YouTube, accessed 20 May 2025</a:t>
            </a:r>
            <a:endParaRPr lang="en-US" dirty="0"/>
          </a:p>
          <a:p>
            <a:r>
              <a:rPr lang="en-AU" dirty="0" err="1">
                <a:latin typeface="Arial"/>
                <a:ea typeface="Calibri"/>
                <a:cs typeface="Arial"/>
              </a:rPr>
              <a:t>FaceCulture</a:t>
            </a:r>
            <a:r>
              <a:rPr lang="en-AU" dirty="0">
                <a:latin typeface="Arial"/>
                <a:ea typeface="Calibri"/>
                <a:cs typeface="Arial"/>
              </a:rPr>
              <a:t> (14 July 2011) </a:t>
            </a:r>
            <a:r>
              <a:rPr lang="en-GB" u="sng" dirty="0">
                <a:solidFill>
                  <a:srgbClr val="2F5496"/>
                </a:solidFill>
                <a:latin typeface="Arial"/>
                <a:ea typeface="Calibri"/>
                <a:cs typeface="Arial"/>
                <a:hlinkClick r:id="rId9"/>
              </a:rPr>
              <a:t>Lior interview – Lior Attar (part 1) [video]</a:t>
            </a:r>
            <a:r>
              <a:rPr lang="en-AU" dirty="0">
                <a:latin typeface="Arial"/>
                <a:ea typeface="Calibri"/>
                <a:cs typeface="Arial"/>
              </a:rPr>
              <a:t>, </a:t>
            </a:r>
            <a:r>
              <a:rPr lang="en-AU" dirty="0" err="1">
                <a:latin typeface="Arial"/>
                <a:ea typeface="Calibri"/>
                <a:cs typeface="Arial"/>
              </a:rPr>
              <a:t>FaceCulture</a:t>
            </a:r>
            <a:r>
              <a:rPr lang="en-AU" dirty="0">
                <a:latin typeface="Arial"/>
                <a:ea typeface="Calibri"/>
                <a:cs typeface="Arial"/>
              </a:rPr>
              <a:t>, YouTube, accessed 20 May 2025</a:t>
            </a:r>
            <a:endParaRPr lang="en-AU" dirty="0">
              <a:latin typeface="Arial"/>
              <a:cs typeface="Arial"/>
            </a:endParaRPr>
          </a:p>
          <a:p>
            <a:r>
              <a:rPr lang="en-AU" dirty="0">
                <a:latin typeface="Arial"/>
                <a:cs typeface="Arial"/>
              </a:rPr>
              <a:t>James Henry (2 June 2025) </a:t>
            </a:r>
            <a:r>
              <a:rPr lang="en-AU" u="sng" dirty="0">
                <a:latin typeface="Arial"/>
                <a:cs typeface="Arial"/>
                <a:hlinkClick r:id="rId10"/>
              </a:rPr>
              <a:t>Murrgumurrgu Pronounciations [video]</a:t>
            </a:r>
            <a:r>
              <a:rPr lang="en-AU" dirty="0">
                <a:latin typeface="Arial"/>
                <a:cs typeface="Arial"/>
              </a:rPr>
              <a:t>, </a:t>
            </a:r>
            <a:r>
              <a:rPr lang="en-AU" i="1" dirty="0">
                <a:latin typeface="Arial"/>
                <a:cs typeface="Arial"/>
              </a:rPr>
              <a:t>James Henry, unlisted </a:t>
            </a:r>
            <a:r>
              <a:rPr lang="en-AU" dirty="0">
                <a:latin typeface="Arial"/>
                <a:cs typeface="Arial"/>
              </a:rPr>
              <a:t>YouTube, accessed 16 June 2025</a:t>
            </a:r>
            <a:endParaRPr lang="en-AU" dirty="0">
              <a:latin typeface="Arial"/>
              <a:ea typeface="Calibri"/>
              <a:cs typeface="Arial"/>
            </a:endParaRPr>
          </a:p>
          <a:p>
            <a:r>
              <a:rPr lang="en-AU" dirty="0">
                <a:latin typeface="Arial"/>
                <a:cs typeface="Arial"/>
              </a:rPr>
              <a:t>Lior (n.d.) </a:t>
            </a:r>
            <a:r>
              <a:rPr lang="en-GB" dirty="0">
                <a:latin typeface="Arial"/>
                <a:cs typeface="Arial"/>
                <a:hlinkClick r:id="rId11"/>
              </a:rPr>
              <a:t>A selection of sheet music and TABS [website]</a:t>
            </a:r>
            <a:r>
              <a:rPr lang="en-GB" dirty="0">
                <a:latin typeface="Arial"/>
                <a:cs typeface="Arial"/>
              </a:rPr>
              <a:t>, accessed 30 June 2025</a:t>
            </a:r>
            <a:endParaRPr lang="en-AU" dirty="0">
              <a:effectLst/>
              <a:latin typeface="Arial"/>
              <a:ea typeface="Calibri"/>
              <a:cs typeface="Arial"/>
            </a:endParaRPr>
          </a:p>
          <a:p>
            <a:r>
              <a:rPr lang="en-AU" dirty="0" err="1">
                <a:effectLst/>
                <a:latin typeface="Arial"/>
                <a:ea typeface="Calibri"/>
                <a:cs typeface="Arial"/>
              </a:rPr>
              <a:t>liormusic</a:t>
            </a:r>
            <a:r>
              <a:rPr lang="en-AU" dirty="0">
                <a:effectLst/>
                <a:latin typeface="Arial"/>
                <a:ea typeface="Calibri"/>
                <a:cs typeface="Arial"/>
              </a:rPr>
              <a:t> (14 February 2025) </a:t>
            </a:r>
            <a:r>
              <a:rPr lang="en-GB" u="sng" dirty="0">
                <a:solidFill>
                  <a:srgbClr val="2F5496"/>
                </a:solidFill>
                <a:effectLst/>
                <a:latin typeface="Arial"/>
                <a:ea typeface="Calibri"/>
                <a:cs typeface="Arial"/>
                <a:hlinkClick r:id="rId12"/>
              </a:rPr>
              <a:t>LIOR – Bedouin Song (Live Performance) [video]</a:t>
            </a:r>
            <a:r>
              <a:rPr lang="en-AU" dirty="0">
                <a:latin typeface="Arial"/>
                <a:ea typeface="Calibri"/>
                <a:cs typeface="Arial"/>
              </a:rPr>
              <a:t>, </a:t>
            </a:r>
            <a:r>
              <a:rPr lang="en-AU" dirty="0" err="1">
                <a:latin typeface="Arial"/>
                <a:ea typeface="Calibri"/>
                <a:cs typeface="Arial"/>
              </a:rPr>
              <a:t>liormusic</a:t>
            </a:r>
            <a:r>
              <a:rPr lang="en-AU" dirty="0">
                <a:latin typeface="Arial"/>
                <a:ea typeface="Calibri"/>
                <a:cs typeface="Arial"/>
              </a:rPr>
              <a:t>, YouTube</a:t>
            </a:r>
            <a:r>
              <a:rPr lang="en-AU" dirty="0">
                <a:effectLst/>
                <a:latin typeface="Arial"/>
                <a:ea typeface="Calibri"/>
                <a:cs typeface="Arial"/>
              </a:rPr>
              <a:t>, accessed 20 May 2025</a:t>
            </a:r>
          </a:p>
          <a:p>
            <a:endParaRPr lang="en-GB" dirty="0"/>
          </a:p>
          <a:p>
            <a:endParaRPr lang="en-US" dirty="0"/>
          </a:p>
          <a:p>
            <a:endParaRPr lang="en-AU" dirty="0">
              <a:effectLst/>
              <a:latin typeface="Arial" panose="020B0604020202020204" pitchFamily="34" charset="0"/>
              <a:ea typeface="Calibri" panose="020F0502020204030204" pitchFamily="34" charset="0"/>
            </a:endParaRPr>
          </a:p>
          <a:p>
            <a:endParaRPr lang="en-AU" sz="1200" dirty="0">
              <a:latin typeface="Arial"/>
              <a:cs typeface="Arial"/>
            </a:endParaRPr>
          </a:p>
          <a:p>
            <a:endParaRPr lang="en-AU" sz="1200" dirty="0"/>
          </a:p>
          <a:p>
            <a:endParaRPr lang="en-GB" dirty="0">
              <a:effectLst/>
              <a:highlight>
                <a:srgbClr val="FFFF00"/>
              </a:highlight>
              <a:latin typeface="Arial" panose="020B0604020202020204" pitchFamily="34" charset="0"/>
              <a:ea typeface="Arial" panose="020B0604020202020204" pitchFamily="34" charset="0"/>
            </a:endParaRPr>
          </a:p>
          <a:p>
            <a:br>
              <a:rPr lang="en-AU" sz="1800" u="none" strike="noStrike" dirty="0">
                <a:effectLst/>
                <a:ea typeface="Calibri" panose="020F0502020204030204" pitchFamily="34" charset="0"/>
                <a:hlinkClick r:id="rId13" invalidUrl="http://"/>
              </a:rPr>
            </a:br>
            <a:endParaRPr lang="en-AU" sz="1800" dirty="0">
              <a:effectLst/>
              <a:latin typeface="Arial" panose="020B0604020202020204" pitchFamily="34" charset="0"/>
              <a:ea typeface="Calibri" panose="020F0502020204030204" pitchFamily="34" charset="0"/>
            </a:endParaRPr>
          </a:p>
          <a:p>
            <a:endParaRPr lang="en-AU" dirty="0">
              <a:latin typeface="+mn-lt"/>
            </a:endParaRPr>
          </a:p>
        </p:txBody>
      </p:sp>
      <p:sp>
        <p:nvSpPr>
          <p:cNvPr id="2" name="Slide Number Placeholder 1">
            <a:extLst>
              <a:ext uri="{FF2B5EF4-FFF2-40B4-BE49-F238E27FC236}">
                <a16:creationId xmlns:a16="http://schemas.microsoft.com/office/drawing/2014/main" id="{60E67B23-FDF9-9345-3F78-A4AAE821A22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175</a:t>
            </a:fld>
            <a:endParaRPr lang="en-AU"/>
          </a:p>
        </p:txBody>
      </p:sp>
    </p:spTree>
    <p:extLst>
      <p:ext uri="{BB962C8B-B14F-4D97-AF65-F5344CB8AC3E}">
        <p14:creationId xmlns:p14="http://schemas.microsoft.com/office/powerpoint/2010/main" val="88189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EA0D3-A553-2D56-9C10-E45ADD3D56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11A0E7-13CA-1120-C76C-8EE1AADC04EB}"/>
              </a:ext>
            </a:extLst>
          </p:cNvPr>
          <p:cNvSpPr>
            <a:spLocks noGrp="1"/>
          </p:cNvSpPr>
          <p:nvPr>
            <p:ph type="title"/>
          </p:nvPr>
        </p:nvSpPr>
        <p:spPr/>
        <p:txBody>
          <a:bodyPr/>
          <a:lstStyle/>
          <a:p>
            <a:r>
              <a:rPr lang="en-AU">
                <a:latin typeface="+mj-lt"/>
              </a:rPr>
              <a:t>References (3)</a:t>
            </a:r>
          </a:p>
        </p:txBody>
      </p:sp>
      <p:sp>
        <p:nvSpPr>
          <p:cNvPr id="6" name="TextBox 5">
            <a:extLst>
              <a:ext uri="{FF2B5EF4-FFF2-40B4-BE49-F238E27FC236}">
                <a16:creationId xmlns:a16="http://schemas.microsoft.com/office/drawing/2014/main" id="{36300535-1A42-2144-F974-FFA49871CF2E}"/>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2994A6BE-7F8D-D211-D2A5-FF7622DAB844}"/>
              </a:ext>
            </a:extLst>
          </p:cNvPr>
          <p:cNvSpPr>
            <a:spLocks noGrp="1"/>
          </p:cNvSpPr>
          <p:nvPr>
            <p:ph idx="1"/>
          </p:nvPr>
        </p:nvSpPr>
        <p:spPr>
          <a:xfrm>
            <a:off x="354000" y="3312000"/>
            <a:ext cx="11610692" cy="3546000"/>
          </a:xfrm>
        </p:spPr>
        <p:txBody>
          <a:bodyPr vert="horz" lIns="0" tIns="0" rIns="0" bIns="0" rtlCol="0" anchor="t">
            <a:noAutofit/>
          </a:bodyPr>
          <a:lstStyle/>
          <a:p>
            <a:r>
              <a:rPr lang="en-AU" dirty="0" err="1">
                <a:ea typeface="Calibri"/>
                <a:cs typeface="Arial"/>
              </a:rPr>
              <a:t>liormusic</a:t>
            </a:r>
            <a:r>
              <a:rPr lang="en-AU" dirty="0">
                <a:ea typeface="Calibri"/>
                <a:cs typeface="Arial"/>
              </a:rPr>
              <a:t> (5 July 2016) </a:t>
            </a:r>
            <a:r>
              <a:rPr lang="en-GB" dirty="0">
                <a:ea typeface="Calibri"/>
                <a:cs typeface="Arial"/>
                <a:hlinkClick r:id="rId6"/>
              </a:rPr>
              <a:t>Lior - Bedouin Song - with the Sydney Symphony Orchestra feat. Joseph Tawadros [video]</a:t>
            </a:r>
            <a:r>
              <a:rPr lang="en-AU" dirty="0">
                <a:ea typeface="Calibri"/>
                <a:cs typeface="Arial"/>
              </a:rPr>
              <a:t>, </a:t>
            </a:r>
            <a:r>
              <a:rPr lang="en-AU" dirty="0" err="1">
                <a:ea typeface="Calibri"/>
                <a:cs typeface="Arial"/>
              </a:rPr>
              <a:t>liormusic</a:t>
            </a:r>
            <a:r>
              <a:rPr lang="en-AU" dirty="0">
                <a:ea typeface="Calibri"/>
                <a:cs typeface="Arial"/>
              </a:rPr>
              <a:t>, YouTube, accessed 21 May 2025</a:t>
            </a:r>
            <a:endParaRPr lang="en-US" dirty="0">
              <a:solidFill>
                <a:srgbClr val="22272B"/>
              </a:solidFill>
              <a:latin typeface="Arial"/>
              <a:ea typeface="Calibri"/>
              <a:cs typeface="Arial"/>
            </a:endParaRPr>
          </a:p>
          <a:p>
            <a:r>
              <a:rPr lang="en-US" dirty="0">
                <a:solidFill>
                  <a:srgbClr val="22272B"/>
                </a:solidFill>
                <a:latin typeface="Arial"/>
                <a:ea typeface="Calibri"/>
                <a:cs typeface="Arial"/>
              </a:rPr>
              <a:t>Midnight Oil (25 September 2020) </a:t>
            </a:r>
            <a:r>
              <a:rPr lang="en-GB" dirty="0">
                <a:latin typeface="Arial"/>
                <a:ea typeface="Calibri"/>
                <a:cs typeface="Arial"/>
                <a:hlinkClick r:id="rId7"/>
              </a:rPr>
              <a:t>Midnight Oil – First Nation (feat. Jessica Mauboy &amp; Tasman Keith) [Official Video] [video]</a:t>
            </a:r>
            <a:r>
              <a:rPr lang="en-US" dirty="0">
                <a:solidFill>
                  <a:srgbClr val="22272B"/>
                </a:solidFill>
                <a:latin typeface="Arial"/>
                <a:ea typeface="Calibri"/>
                <a:cs typeface="Arial"/>
              </a:rPr>
              <a:t>, Midnight Oil, YouTube, accessed 30 June 2025</a:t>
            </a:r>
            <a:endParaRPr lang="en-AU" dirty="0">
              <a:solidFill>
                <a:srgbClr val="000000"/>
              </a:solidFill>
              <a:latin typeface="Arial"/>
              <a:cs typeface="Arial"/>
            </a:endParaRPr>
          </a:p>
          <a:p>
            <a:r>
              <a:rPr lang="en-AU" dirty="0" err="1">
                <a:solidFill>
                  <a:srgbClr val="000000"/>
                </a:solidFill>
                <a:latin typeface="Arial"/>
                <a:cs typeface="Arial"/>
              </a:rPr>
              <a:t>missyhiggins</a:t>
            </a:r>
            <a:r>
              <a:rPr lang="en-AU" dirty="0">
                <a:solidFill>
                  <a:srgbClr val="000000"/>
                </a:solidFill>
                <a:latin typeface="Arial"/>
                <a:cs typeface="Arial"/>
              </a:rPr>
              <a:t> (27 October 2009) </a:t>
            </a:r>
            <a:r>
              <a:rPr lang="en-GB" dirty="0">
                <a:latin typeface="Arial"/>
                <a:cs typeface="Arial"/>
                <a:hlinkClick r:id="rId8"/>
              </a:rPr>
              <a:t>Missy Higgins – Scar (Official Video) [video]</a:t>
            </a:r>
            <a:r>
              <a:rPr lang="en-AU" dirty="0">
                <a:solidFill>
                  <a:srgbClr val="2F5496"/>
                </a:solidFill>
                <a:latin typeface="Arial"/>
                <a:cs typeface="Arial"/>
              </a:rPr>
              <a:t>, </a:t>
            </a:r>
            <a:r>
              <a:rPr lang="en-AU" i="1" dirty="0">
                <a:latin typeface="Arial"/>
                <a:cs typeface="Arial"/>
              </a:rPr>
              <a:t>missy </a:t>
            </a:r>
            <a:r>
              <a:rPr lang="en-AU" i="1" dirty="0" err="1">
                <a:latin typeface="Arial"/>
                <a:cs typeface="Arial"/>
              </a:rPr>
              <a:t>higgins</a:t>
            </a:r>
            <a:r>
              <a:rPr lang="en-AU" i="1" dirty="0">
                <a:latin typeface="Arial"/>
                <a:cs typeface="Arial"/>
              </a:rPr>
              <a:t>, </a:t>
            </a:r>
            <a:r>
              <a:rPr lang="en-AU" dirty="0">
                <a:latin typeface="Arial"/>
                <a:cs typeface="Arial"/>
              </a:rPr>
              <a:t>YouTube, accessed 13 May 2025</a:t>
            </a:r>
            <a:endParaRPr lang="en-US" dirty="0">
              <a:latin typeface="Arial"/>
              <a:cs typeface="Arial"/>
            </a:endParaRPr>
          </a:p>
          <a:p>
            <a:r>
              <a:rPr lang="en-US" dirty="0">
                <a:latin typeface="Arial"/>
                <a:cs typeface="Arial"/>
              </a:rPr>
              <a:t>NITV (16 October 2018) </a:t>
            </a:r>
            <a:r>
              <a:rPr lang="en-GB" dirty="0">
                <a:latin typeface="Arial"/>
                <a:cs typeface="Arial"/>
                <a:hlinkClick r:id="rId9"/>
              </a:rPr>
              <a:t>Baker Boy 'Feel the power of my blackness' [video]</a:t>
            </a:r>
            <a:r>
              <a:rPr lang="en-US" dirty="0">
                <a:latin typeface="Arial"/>
                <a:cs typeface="Arial"/>
              </a:rPr>
              <a:t>, </a:t>
            </a:r>
            <a:r>
              <a:rPr lang="en-US" i="1" dirty="0">
                <a:latin typeface="Arial"/>
                <a:cs typeface="Arial"/>
              </a:rPr>
              <a:t>NITV, </a:t>
            </a:r>
            <a:r>
              <a:rPr lang="en-US" dirty="0">
                <a:latin typeface="Arial"/>
                <a:cs typeface="Arial"/>
              </a:rPr>
              <a:t>YouTube, accessed 30 June 2025</a:t>
            </a:r>
            <a:endParaRPr lang="en-AU" dirty="0">
              <a:latin typeface="Arial"/>
              <a:cs typeface="Arial"/>
            </a:endParaRPr>
          </a:p>
          <a:p>
            <a:r>
              <a:rPr lang="en-AU" dirty="0">
                <a:latin typeface="Arial"/>
                <a:cs typeface="Arial"/>
              </a:rPr>
              <a:t>Opera Australia (6 August 2015) </a:t>
            </a:r>
            <a:r>
              <a:rPr lang="en-GB" dirty="0">
                <a:latin typeface="Arial"/>
                <a:cs typeface="Arial"/>
                <a:hlinkClick r:id="rId10"/>
              </a:rPr>
              <a:t>Kate Miller–Heidke performs 'Where?' from The Rabbits [video]</a:t>
            </a:r>
            <a:r>
              <a:rPr lang="en-GB" dirty="0">
                <a:latin typeface="Arial"/>
                <a:cs typeface="Arial"/>
              </a:rPr>
              <a:t>, </a:t>
            </a:r>
            <a:r>
              <a:rPr lang="en-GB" i="1" dirty="0">
                <a:latin typeface="Arial"/>
                <a:cs typeface="Arial"/>
              </a:rPr>
              <a:t>Opera Australia, </a:t>
            </a:r>
            <a:r>
              <a:rPr lang="en-GB" dirty="0">
                <a:latin typeface="Arial"/>
                <a:cs typeface="Arial"/>
              </a:rPr>
              <a:t>YouTube, accessed 19 May 2025</a:t>
            </a:r>
            <a:endParaRPr lang="en-US" dirty="0"/>
          </a:p>
          <a:p>
            <a:r>
              <a:rPr lang="en-US" dirty="0">
                <a:latin typeface="Arial"/>
                <a:cs typeface="Arial"/>
              </a:rPr>
              <a:t>Red Bull Music (2 December 2020) </a:t>
            </a:r>
            <a:r>
              <a:rPr lang="en-GB" dirty="0">
                <a:latin typeface="Arial"/>
                <a:cs typeface="Arial"/>
                <a:hlinkClick r:id="rId11"/>
              </a:rPr>
              <a:t>Baker Boy recreates 'Marryuna' | Red Bull Key Ingredients [video]</a:t>
            </a:r>
            <a:r>
              <a:rPr lang="en-US" dirty="0">
                <a:latin typeface="Arial"/>
                <a:cs typeface="Arial"/>
              </a:rPr>
              <a:t>, </a:t>
            </a:r>
            <a:r>
              <a:rPr lang="en-US" i="1" dirty="0">
                <a:latin typeface="Arial"/>
                <a:cs typeface="Arial"/>
              </a:rPr>
              <a:t>Red Bull Music, </a:t>
            </a:r>
            <a:r>
              <a:rPr lang="en-US" dirty="0">
                <a:latin typeface="Arial"/>
                <a:cs typeface="Arial"/>
              </a:rPr>
              <a:t>YouTube, accessed 30 June 2025</a:t>
            </a:r>
            <a:endParaRPr lang="en-US" dirty="0"/>
          </a:p>
          <a:p>
            <a:r>
              <a:rPr lang="en-GB" dirty="0">
                <a:latin typeface="Arial"/>
                <a:cs typeface="Arial"/>
              </a:rPr>
              <a:t>Spin the Wheel </a:t>
            </a:r>
            <a:r>
              <a:rPr lang="en-AU" dirty="0">
                <a:latin typeface="Arial"/>
                <a:cs typeface="Arial"/>
              </a:rPr>
              <a:t>(n.d.) </a:t>
            </a:r>
            <a:r>
              <a:rPr lang="en-AU" dirty="0">
                <a:latin typeface="Arial"/>
                <a:cs typeface="Arial"/>
                <a:hlinkClick r:id="rId12"/>
              </a:rPr>
              <a:t>Spin the wheel [website]</a:t>
            </a:r>
            <a:r>
              <a:rPr lang="en-AU" dirty="0">
                <a:latin typeface="Arial"/>
                <a:cs typeface="Arial"/>
              </a:rPr>
              <a:t>, accessed 12 May 2025</a:t>
            </a:r>
            <a:endParaRPr lang="en-US" sz="1200" dirty="0">
              <a:latin typeface="Arial"/>
              <a:cs typeface="Arial"/>
            </a:endParaRPr>
          </a:p>
          <a:p>
            <a:endParaRPr lang="en-AU" sz="1200" dirty="0">
              <a:latin typeface="Arial"/>
              <a:cs typeface="Arial"/>
            </a:endParaRPr>
          </a:p>
          <a:p>
            <a:endParaRPr lang="en-AU" sz="1200" dirty="0"/>
          </a:p>
          <a:p>
            <a:endParaRPr lang="en-GB" dirty="0">
              <a:effectLst/>
              <a:highlight>
                <a:srgbClr val="FFFF00"/>
              </a:highlight>
              <a:latin typeface="Arial" panose="020B0604020202020204" pitchFamily="34" charset="0"/>
              <a:ea typeface="Arial" panose="020B0604020202020204" pitchFamily="34" charset="0"/>
            </a:endParaRPr>
          </a:p>
          <a:p>
            <a:br>
              <a:rPr lang="en-AU" sz="1800" u="none" strike="noStrike" dirty="0">
                <a:effectLst/>
                <a:ea typeface="Calibri" panose="020F0502020204030204" pitchFamily="34" charset="0"/>
                <a:hlinkClick r:id="rId13" invalidUrl="http://"/>
              </a:rPr>
            </a:br>
            <a:endParaRPr lang="en-AU" sz="1800" dirty="0">
              <a:effectLst/>
              <a:latin typeface="Arial" panose="020B0604020202020204" pitchFamily="34" charset="0"/>
              <a:ea typeface="Calibri" panose="020F0502020204030204" pitchFamily="34" charset="0"/>
            </a:endParaRPr>
          </a:p>
          <a:p>
            <a:endParaRPr lang="en-AU" dirty="0">
              <a:latin typeface="+mn-lt"/>
            </a:endParaRPr>
          </a:p>
        </p:txBody>
      </p:sp>
      <p:sp>
        <p:nvSpPr>
          <p:cNvPr id="2" name="Slide Number Placeholder 1">
            <a:extLst>
              <a:ext uri="{FF2B5EF4-FFF2-40B4-BE49-F238E27FC236}">
                <a16:creationId xmlns:a16="http://schemas.microsoft.com/office/drawing/2014/main" id="{7D319DD4-CE20-8093-3E56-05CA5135CBB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176</a:t>
            </a:fld>
            <a:endParaRPr lang="en-AU"/>
          </a:p>
        </p:txBody>
      </p:sp>
    </p:spTree>
    <p:extLst>
      <p:ext uri="{BB962C8B-B14F-4D97-AF65-F5344CB8AC3E}">
        <p14:creationId xmlns:p14="http://schemas.microsoft.com/office/powerpoint/2010/main" val="4384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B5D30906-D347-DDDB-7C1A-1050303A44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BC3C82-C3FF-DBFE-56F8-E1FCDD0ACC11}"/>
              </a:ext>
            </a:extLst>
          </p:cNvPr>
          <p:cNvSpPr>
            <a:spLocks noGrp="1"/>
          </p:cNvSpPr>
          <p:nvPr>
            <p:ph type="title"/>
          </p:nvPr>
        </p:nvSpPr>
        <p:spPr/>
        <p:txBody>
          <a:bodyPr/>
          <a:lstStyle/>
          <a:p>
            <a:r>
              <a:rPr lang="en-AU" dirty="0">
                <a:solidFill>
                  <a:srgbClr val="002664"/>
                </a:solidFill>
                <a:latin typeface="Arial"/>
                <a:cs typeface="Arial"/>
              </a:rPr>
              <a:t>Activity 1.1 – 'Scar' – Missy Higgins – listening (5)</a:t>
            </a:r>
            <a:endParaRPr lang="en-US" dirty="0"/>
          </a:p>
        </p:txBody>
      </p:sp>
      <p:sp>
        <p:nvSpPr>
          <p:cNvPr id="3" name="Text Placeholder 2">
            <a:extLst>
              <a:ext uri="{FF2B5EF4-FFF2-40B4-BE49-F238E27FC236}">
                <a16:creationId xmlns:a16="http://schemas.microsoft.com/office/drawing/2014/main" id="{B3181DE7-200F-16B4-098B-D6CB3B7BBB18}"/>
              </a:ext>
            </a:extLst>
          </p:cNvPr>
          <p:cNvSpPr>
            <a:spLocks noGrp="1"/>
          </p:cNvSpPr>
          <p:nvPr>
            <p:ph type="body" sz="quarter" idx="17"/>
          </p:nvPr>
        </p:nvSpPr>
        <p:spPr>
          <a:xfrm>
            <a:off x="5400000" y="1620000"/>
            <a:ext cx="5845755" cy="470849"/>
          </a:xfrm>
        </p:spPr>
        <p:txBody>
          <a:bodyPr/>
          <a:lstStyle/>
          <a:p>
            <a:pPr marL="358775" indent="-358775">
              <a:lnSpc>
                <a:spcPct val="130000"/>
              </a:lnSpc>
              <a:spcAft>
                <a:spcPts val="600"/>
              </a:spcAft>
              <a:buFont typeface="+mj-lt"/>
              <a:buAutoNum type="arabicPeriod" startAt="8"/>
            </a:pPr>
            <a:r>
              <a:rPr lang="en-US" dirty="0"/>
              <a:t>Use the following chart to outline the structure of this piece.</a:t>
            </a:r>
          </a:p>
        </p:txBody>
      </p:sp>
      <p:graphicFrame>
        <p:nvGraphicFramePr>
          <p:cNvPr id="9" name="Table 8">
            <a:extLst>
              <a:ext uri="{FF2B5EF4-FFF2-40B4-BE49-F238E27FC236}">
                <a16:creationId xmlns:a16="http://schemas.microsoft.com/office/drawing/2014/main" id="{5FE7BA94-D312-501A-E901-02786B64558B}"/>
              </a:ext>
            </a:extLst>
          </p:cNvPr>
          <p:cNvGraphicFramePr>
            <a:graphicFrameLocks noGrp="1"/>
          </p:cNvGraphicFramePr>
          <p:nvPr>
            <p:extLst>
              <p:ext uri="{D42A27DB-BD31-4B8C-83A1-F6EECF244321}">
                <p14:modId xmlns:p14="http://schemas.microsoft.com/office/powerpoint/2010/main" val="2774875966"/>
              </p:ext>
            </p:extLst>
          </p:nvPr>
        </p:nvGraphicFramePr>
        <p:xfrm>
          <a:off x="5436094" y="2594245"/>
          <a:ext cx="6334961" cy="3809520"/>
        </p:xfrm>
        <a:graphic>
          <a:graphicData uri="http://schemas.openxmlformats.org/drawingml/2006/table">
            <a:tbl>
              <a:tblPr firstRow="1">
                <a:tableStyleId>{0505E3EF-67EA-436B-97B2-0124C06EBD24}</a:tableStyleId>
              </a:tblPr>
              <a:tblGrid>
                <a:gridCol w="3188966">
                  <a:extLst>
                    <a:ext uri="{9D8B030D-6E8A-4147-A177-3AD203B41FA5}">
                      <a16:colId xmlns:a16="http://schemas.microsoft.com/office/drawing/2014/main" val="705547052"/>
                    </a:ext>
                  </a:extLst>
                </a:gridCol>
                <a:gridCol w="3145995">
                  <a:extLst>
                    <a:ext uri="{9D8B030D-6E8A-4147-A177-3AD203B41FA5}">
                      <a16:colId xmlns:a16="http://schemas.microsoft.com/office/drawing/2014/main" val="981592437"/>
                    </a:ext>
                  </a:extLst>
                </a:gridCol>
              </a:tblGrid>
              <a:tr h="326300">
                <a:tc>
                  <a:txBody>
                    <a:bodyPr/>
                    <a:lstStyle/>
                    <a:p>
                      <a:pPr algn="l">
                        <a:lnSpc>
                          <a:spcPct val="100000"/>
                        </a:lnSpc>
                      </a:pPr>
                      <a:r>
                        <a:rPr lang="en-US" sz="1800" b="1" dirty="0">
                          <a:solidFill>
                            <a:schemeClr val="bg1"/>
                          </a:solidFill>
                        </a:rPr>
                        <a:t>Structure</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lnSpc>
                          <a:spcPct val="100000"/>
                        </a:lnSpc>
                      </a:pPr>
                      <a:r>
                        <a:rPr lang="en-US" sz="1800" b="1" dirty="0">
                          <a:solidFill>
                            <a:schemeClr val="bg1"/>
                          </a:solidFill>
                        </a:rPr>
                        <a:t>Total bars</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341000">
                <a:tc>
                  <a:txBody>
                    <a:bodyPr/>
                    <a:lstStyle/>
                    <a:p>
                      <a:pPr algn="l">
                        <a:lnSpc>
                          <a:spcPct val="100000"/>
                        </a:lnSpc>
                      </a:pPr>
                      <a:r>
                        <a:rPr lang="en-US" sz="1800" b="0" dirty="0">
                          <a:solidFill>
                            <a:schemeClr val="tx1"/>
                          </a:solidFill>
                        </a:rPr>
                        <a:t>Intro</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r>
                        <a:rPr lang="en-US" sz="1800" b="0" i="0" kern="1200" dirty="0">
                          <a:solidFill>
                            <a:schemeClr val="tx1"/>
                          </a:solidFill>
                          <a:effectLst/>
                          <a:latin typeface="+mn-lt"/>
                          <a:ea typeface="+mn-ea"/>
                          <a:cs typeface="+mn-cs"/>
                        </a:rPr>
                        <a:t>4 bars</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r h="326300">
                <a:tc>
                  <a:txBody>
                    <a:bodyPr/>
                    <a:lstStyle/>
                    <a:p>
                      <a:pPr algn="l">
                        <a:lnSpc>
                          <a:spcPct val="100000"/>
                        </a:lnSpc>
                      </a:pPr>
                      <a:r>
                        <a:rPr lang="en-US" sz="1800" b="0" dirty="0">
                          <a:solidFill>
                            <a:schemeClr val="tx1"/>
                          </a:solidFill>
                        </a:rPr>
                        <a:t>Verse 1</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22583163"/>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69488388"/>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69040903"/>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99384263"/>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01361912"/>
                  </a:ext>
                </a:extLst>
              </a:tr>
              <a:tr h="326300">
                <a:tc>
                  <a:txBody>
                    <a:bodyPr/>
                    <a:lstStyle/>
                    <a:p>
                      <a:pPr algn="l">
                        <a:lnSpc>
                          <a:spcPct val="100000"/>
                        </a:lnSpc>
                      </a:pPr>
                      <a:endParaRPr lang="en-US" sz="1800" b="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77493518"/>
                  </a:ext>
                </a:extLst>
              </a:tr>
              <a:tr h="326300">
                <a:tc>
                  <a:txBody>
                    <a:bodyPr/>
                    <a:lstStyle/>
                    <a:p>
                      <a:pPr algn="l">
                        <a:lnSpc>
                          <a:spcPct val="100000"/>
                        </a:lnSpc>
                      </a:pPr>
                      <a:endParaRPr lang="en-US" sz="1800" b="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36945210"/>
                  </a:ext>
                </a:extLst>
              </a:tr>
              <a:tr h="326300">
                <a:tc>
                  <a:txBody>
                    <a:bodyPr/>
                    <a:lstStyle/>
                    <a:p>
                      <a:pPr algn="l">
                        <a:lnSpc>
                          <a:spcPct val="100000"/>
                        </a:lnSpc>
                      </a:pPr>
                      <a:endParaRPr lang="en-US" sz="1800" b="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314954846"/>
                  </a:ext>
                </a:extLst>
              </a:tr>
              <a:tr h="326300">
                <a:tc>
                  <a:txBody>
                    <a:bodyPr/>
                    <a:lstStyle/>
                    <a:p>
                      <a:pPr algn="l">
                        <a:lnSpc>
                          <a:spcPct val="100000"/>
                        </a:lnSpc>
                      </a:pPr>
                      <a:r>
                        <a:rPr lang="en-US" sz="1800" b="0" dirty="0">
                          <a:solidFill>
                            <a:schemeClr val="tx1"/>
                          </a:solidFill>
                        </a:rPr>
                        <a:t>Outro (extended chorus) </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r>
                        <a:rPr lang="en-US" sz="1800" b="0" i="0" kern="1200" dirty="0">
                          <a:solidFill>
                            <a:schemeClr val="tx1"/>
                          </a:solidFill>
                          <a:effectLst/>
                          <a:latin typeface="+mn-lt"/>
                          <a:ea typeface="+mn-ea"/>
                          <a:cs typeface="+mn-cs"/>
                        </a:rPr>
                        <a:t>16 bars</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13570905"/>
                  </a:ext>
                </a:extLst>
              </a:tr>
            </a:tbl>
          </a:graphicData>
        </a:graphic>
      </p:graphicFrame>
      <p:pic>
        <p:nvPicPr>
          <p:cNvPr id="6" name="Picture 5" descr="A blue circle with white letters saying 'A' and red circle with white letter saying 'B' and music notes surrounding the letters&#10;&#10;">
            <a:extLst>
              <a:ext uri="{FF2B5EF4-FFF2-40B4-BE49-F238E27FC236}">
                <a16:creationId xmlns:a16="http://schemas.microsoft.com/office/drawing/2014/main" id="{11662B99-664E-063F-D899-84608ED90EEB}"/>
              </a:ext>
            </a:extLst>
          </p:cNvPr>
          <p:cNvPicPr>
            <a:picLocks noChangeAspect="1"/>
          </p:cNvPicPr>
          <p:nvPr/>
        </p:nvPicPr>
        <p:blipFill>
          <a:blip r:embed="rId2">
            <a:extLst>
              <a:ext uri="{28A0092B-C50C-407E-A947-70E740481C1C}">
                <a14:useLocalDpi xmlns:a14="http://schemas.microsoft.com/office/drawing/2010/main" val="0"/>
              </a:ext>
            </a:extLst>
          </a:blip>
          <a:srcRect l="1089" t="809" r="1222" b="1501"/>
          <a:stretch>
            <a:fillRect/>
          </a:stretch>
        </p:blipFill>
        <p:spPr>
          <a:xfrm>
            <a:off x="485332" y="1395000"/>
            <a:ext cx="4068000" cy="4068000"/>
          </a:xfrm>
          <a:prstGeom prst="ellipse">
            <a:avLst/>
          </a:prstGeom>
        </p:spPr>
      </p:pic>
      <p:sp>
        <p:nvSpPr>
          <p:cNvPr id="2" name="Slide Number Placeholder 1">
            <a:extLst>
              <a:ext uri="{FF2B5EF4-FFF2-40B4-BE49-F238E27FC236}">
                <a16:creationId xmlns:a16="http://schemas.microsoft.com/office/drawing/2014/main" id="{9DF60CFB-5303-F26E-520C-623A8E6DFF3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167696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A68464-FCFD-9E00-6F4C-5CB72E0F771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DD88311-8C65-193A-6272-A263E4231899}"/>
              </a:ext>
            </a:extLst>
          </p:cNvPr>
          <p:cNvSpPr>
            <a:spLocks noGrp="1"/>
          </p:cNvSpPr>
          <p:nvPr>
            <p:ph type="title"/>
          </p:nvPr>
        </p:nvSpPr>
        <p:spPr/>
        <p:txBody>
          <a:bodyPr/>
          <a:lstStyle/>
          <a:p>
            <a:r>
              <a:rPr lang="en-US" dirty="0"/>
              <a:t>Activity 1.2 – 'Scar' – Missy Higgins – listening and performing continued</a:t>
            </a:r>
          </a:p>
        </p:txBody>
      </p:sp>
      <p:sp>
        <p:nvSpPr>
          <p:cNvPr id="2" name="Text Placeholder 5">
            <a:extLst>
              <a:ext uri="{FF2B5EF4-FFF2-40B4-BE49-F238E27FC236}">
                <a16:creationId xmlns:a16="http://schemas.microsoft.com/office/drawing/2014/main" id="{DFBB74A9-5E98-B46F-4B2C-FC130AD1B7BD}"/>
              </a:ext>
            </a:extLst>
          </p:cNvPr>
          <p:cNvSpPr>
            <a:spLocks noGrp="1"/>
          </p:cNvSpPr>
          <p:nvPr>
            <p:ph type="body" sz="quarter" idx="18"/>
          </p:nvPr>
        </p:nvSpPr>
        <p:spPr>
          <a:xfrm>
            <a:off x="5399998" y="2173476"/>
            <a:ext cx="6407150" cy="294189"/>
          </a:xfrm>
        </p:spPr>
        <p:txBody>
          <a:bodyPr/>
          <a:lstStyle/>
          <a:p>
            <a:r>
              <a:rPr lang="en-AU" dirty="0">
                <a:latin typeface="+mj-lt"/>
                <a:cs typeface="Arial"/>
              </a:rPr>
              <a:t>Music protocols</a:t>
            </a:r>
            <a:endParaRPr lang="en-US" dirty="0"/>
          </a:p>
        </p:txBody>
      </p:sp>
      <p:sp>
        <p:nvSpPr>
          <p:cNvPr id="1035" name="Text Placeholder 4">
            <a:extLst>
              <a:ext uri="{FF2B5EF4-FFF2-40B4-BE49-F238E27FC236}">
                <a16:creationId xmlns:a16="http://schemas.microsoft.com/office/drawing/2014/main" id="{31C10643-7921-F075-4011-4A0B20F3C0AB}"/>
              </a:ext>
            </a:extLst>
          </p:cNvPr>
          <p:cNvSpPr>
            <a:spLocks noGrp="1"/>
          </p:cNvSpPr>
          <p:nvPr>
            <p:ph type="body" sz="quarter" idx="17"/>
          </p:nvPr>
        </p:nvSpPr>
        <p:spPr>
          <a:xfrm>
            <a:off x="5399998" y="2713785"/>
            <a:ext cx="6617831" cy="3504090"/>
          </a:xfrm>
          <a:solidFill>
            <a:schemeClr val="bg1"/>
          </a:solidFill>
        </p:spPr>
        <p:txBody>
          <a:bodyPr vert="horz" lIns="0" tIns="0" rIns="0" bIns="0" rtlCol="0" anchor="t">
            <a:noAutofit/>
          </a:bodyPr>
          <a:lstStyle/>
          <a:p>
            <a:pPr>
              <a:spcAft>
                <a:spcPts val="600"/>
              </a:spcAft>
            </a:pPr>
            <a:r>
              <a:rPr lang="en-US" b="1" dirty="0">
                <a:latin typeface="+mn-lt"/>
              </a:rPr>
              <a:t>Missy Higgins is a respected Australian artist who values protocols and authenticity in the music industry. </a:t>
            </a:r>
          </a:p>
          <a:p>
            <a:pPr>
              <a:spcAft>
                <a:spcPts val="600"/>
              </a:spcAft>
            </a:pPr>
            <a:r>
              <a:rPr lang="en-US" dirty="0">
                <a:latin typeface="+mn-lt"/>
              </a:rPr>
              <a:t>Points for us to consider: </a:t>
            </a:r>
          </a:p>
          <a:p>
            <a:pPr marL="358775" indent="-358775">
              <a:spcAft>
                <a:spcPts val="600"/>
              </a:spcAft>
              <a:buAutoNum type="arabicPeriod"/>
            </a:pPr>
            <a:r>
              <a:rPr lang="en-US" dirty="0">
                <a:latin typeface="+mn-lt"/>
              </a:rPr>
              <a:t>Where to source sheet music</a:t>
            </a:r>
          </a:p>
          <a:p>
            <a:pPr marL="358775" indent="-358775">
              <a:spcAft>
                <a:spcPts val="600"/>
              </a:spcAft>
              <a:buAutoNum type="arabicPeriod"/>
            </a:pPr>
            <a:r>
              <a:rPr lang="en-US" dirty="0">
                <a:latin typeface="+mn-lt"/>
              </a:rPr>
              <a:t>The use of AI</a:t>
            </a:r>
          </a:p>
          <a:p>
            <a:pPr marL="358775" indent="-358775">
              <a:spcAft>
                <a:spcPts val="600"/>
              </a:spcAft>
              <a:buAutoNum type="arabicPeriod"/>
            </a:pPr>
            <a:r>
              <a:rPr lang="en-US" dirty="0">
                <a:latin typeface="+mn-lt"/>
              </a:rPr>
              <a:t>Understand copyright and licensing</a:t>
            </a:r>
          </a:p>
        </p:txBody>
      </p:sp>
      <p:pic>
        <p:nvPicPr>
          <p:cNvPr id="7" name="Picture 6" descr="An image of Missy Higgins with long brown hair wearing a striped t-shirt. In the bottom left is an image of a man leaning against a bench top wearing a blue shirt and jacket.">
            <a:extLst>
              <a:ext uri="{FF2B5EF4-FFF2-40B4-BE49-F238E27FC236}">
                <a16:creationId xmlns:a16="http://schemas.microsoft.com/office/drawing/2014/main" id="{8D9CCBCC-3EFB-9A2F-C843-CD1BC01D2261}"/>
              </a:ext>
            </a:extLst>
          </p:cNvPr>
          <p:cNvPicPr>
            <a:picLocks/>
          </p:cNvPicPr>
          <p:nvPr/>
        </p:nvPicPr>
        <p:blipFill>
          <a:blip r:embed="rId3"/>
          <a:stretch>
            <a:fillRect/>
          </a:stretch>
        </p:blipFill>
        <p:spPr>
          <a:xfrm>
            <a:off x="0" y="0"/>
            <a:ext cx="5040000" cy="6858000"/>
          </a:xfrm>
          <a:prstGeom prst="rect">
            <a:avLst/>
          </a:prstGeom>
        </p:spPr>
      </p:pic>
      <p:grpSp>
        <p:nvGrpSpPr>
          <p:cNvPr id="3" name="Group 2" descr="A red play button inside a white circle">
            <a:extLst>
              <a:ext uri="{FF2B5EF4-FFF2-40B4-BE49-F238E27FC236}">
                <a16:creationId xmlns:a16="http://schemas.microsoft.com/office/drawing/2014/main" id="{8230942A-927E-BB35-9968-A86AB5D21E13}"/>
              </a:ext>
            </a:extLst>
          </p:cNvPr>
          <p:cNvGrpSpPr/>
          <p:nvPr/>
        </p:nvGrpSpPr>
        <p:grpSpPr>
          <a:xfrm>
            <a:off x="4007005" y="5422161"/>
            <a:ext cx="828000" cy="828000"/>
            <a:chOff x="10964411" y="1006257"/>
            <a:chExt cx="656442" cy="637959"/>
          </a:xfrm>
        </p:grpSpPr>
        <p:sp>
          <p:nvSpPr>
            <p:cNvPr id="5" name="Oval 4">
              <a:extLst>
                <a:ext uri="{FF2B5EF4-FFF2-40B4-BE49-F238E27FC236}">
                  <a16:creationId xmlns:a16="http://schemas.microsoft.com/office/drawing/2014/main" id="{0565430F-C79E-A322-A3E9-A8DDA5AF0BE1}"/>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6" name="Isosceles Triangle 5">
              <a:hlinkClick r:id="rId4"/>
              <a:extLst>
                <a:ext uri="{FF2B5EF4-FFF2-40B4-BE49-F238E27FC236}">
                  <a16:creationId xmlns:a16="http://schemas.microsoft.com/office/drawing/2014/main" id="{872A5233-80DE-0DFA-567A-867A8736DA17}"/>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9" name="TextBox 8">
            <a:extLst>
              <a:ext uri="{FF2B5EF4-FFF2-40B4-BE49-F238E27FC236}">
                <a16:creationId xmlns:a16="http://schemas.microsoft.com/office/drawing/2014/main" id="{C699EC5D-6512-CC4A-BEB0-50D67E69CACD}"/>
              </a:ext>
            </a:extLst>
          </p:cNvPr>
          <p:cNvSpPr txBox="1"/>
          <p:nvPr/>
        </p:nvSpPr>
        <p:spPr>
          <a:xfrm>
            <a:off x="647500" y="6388223"/>
            <a:ext cx="3603872" cy="307777"/>
          </a:xfrm>
          <a:prstGeom prst="rect">
            <a:avLst/>
          </a:prstGeom>
          <a:noFill/>
        </p:spPr>
        <p:txBody>
          <a:bodyPr wrap="square">
            <a:spAutoFit/>
          </a:bodyPr>
          <a:lstStyle/>
          <a:p>
            <a:r>
              <a:rPr lang="en-AU" sz="700" dirty="0">
                <a:effectLst/>
                <a:ea typeface="Calibri" panose="020F0502020204030204" pitchFamily="34" charset="0"/>
              </a:rPr>
              <a:t>ABC </a:t>
            </a:r>
            <a:r>
              <a:rPr lang="en-AU" sz="700" dirty="0">
                <a:ea typeface="Calibri" panose="020F0502020204030204" pitchFamily="34" charset="0"/>
              </a:rPr>
              <a:t>Perth</a:t>
            </a:r>
            <a:r>
              <a:rPr lang="en-AU" sz="700" dirty="0">
                <a:effectLst/>
                <a:ea typeface="Calibri" panose="020F0502020204030204" pitchFamily="34" charset="0"/>
              </a:rPr>
              <a:t> and Mark Gibson </a:t>
            </a:r>
            <a:r>
              <a:rPr lang="en-AU" sz="700" dirty="0">
                <a:effectLst/>
                <a:ea typeface="Arial" panose="020B0604020202020204" pitchFamily="34" charset="0"/>
              </a:rPr>
              <a:t>(23 August 2024) </a:t>
            </a:r>
            <a:r>
              <a:rPr lang="en-GB" sz="700" u="sng" dirty="0">
                <a:solidFill>
                  <a:srgbClr val="2F5496"/>
                </a:solidFill>
                <a:effectLst/>
                <a:ea typeface="Arial" panose="020B0604020202020204" pitchFamily="34" charset="0"/>
                <a:hlinkClick r:id="rId4"/>
              </a:rPr>
              <a:t>Missy Higgins says governments need to do more to protect musicians from AI (2:41)</a:t>
            </a:r>
            <a:r>
              <a:rPr lang="en-AU" sz="700" dirty="0">
                <a:effectLst/>
                <a:ea typeface="Arial" panose="020B0604020202020204" pitchFamily="34" charset="0"/>
              </a:rPr>
              <a:t> [website] accessed </a:t>
            </a:r>
            <a:r>
              <a:rPr lang="en-AU" sz="700" dirty="0">
                <a:effectLst/>
                <a:ea typeface="Calibri" panose="020F0502020204030204" pitchFamily="34" charset="0"/>
              </a:rPr>
              <a:t>13 May 2025</a:t>
            </a:r>
          </a:p>
        </p:txBody>
      </p:sp>
      <p:sp>
        <p:nvSpPr>
          <p:cNvPr id="4" name="Slide Number Placeholder 3">
            <a:extLst>
              <a:ext uri="{FF2B5EF4-FFF2-40B4-BE49-F238E27FC236}">
                <a16:creationId xmlns:a16="http://schemas.microsoft.com/office/drawing/2014/main" id="{1E833847-4B29-124D-03A8-6F964A9A5DDB}"/>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385981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Australian perspectives</a:t>
            </a:r>
            <a:endParaRPr lang="en-AU" dirty="0">
              <a:latin typeface="+mj-lt"/>
            </a:endParaRPr>
          </a:p>
        </p:txBody>
      </p:sp>
      <p:pic>
        <p:nvPicPr>
          <p:cNvPr id="4" name="Picture Placeholder 10">
            <a:extLst>
              <a:ext uri="{FF2B5EF4-FFF2-40B4-BE49-F238E27FC236}">
                <a16:creationId xmlns:a16="http://schemas.microsoft.com/office/drawing/2014/main" id="{9A4B45D3-34F9-3DDE-B49F-20F9555DE5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9937" r="847"/>
          <a:stretch>
            <a:fillRect/>
          </a:stretch>
        </p:blipFill>
        <p:spPr>
          <a:xfrm>
            <a:off x="7127978" y="0"/>
            <a:ext cx="5064001" cy="6858000"/>
          </a:xfrm>
          <a:prstGeom prst="rect">
            <a:avLst/>
          </a:prstGeom>
          <a:noFill/>
        </p:spPr>
      </p:pic>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Music – Stage 5</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PowerPoint</a:t>
            </a:r>
            <a:endParaRPr lang="en-AU" dirty="0">
              <a:highlight>
                <a:srgbClr val="FFFF00"/>
              </a:highlight>
              <a:latin typeface="+mj-lt"/>
            </a:endParaRP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56B65-3329-108E-47F5-B7758709D94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53E15C5-01C3-3475-C41A-0F69CAFE36C6}"/>
              </a:ext>
            </a:extLst>
          </p:cNvPr>
          <p:cNvSpPr>
            <a:spLocks noGrp="1"/>
          </p:cNvSpPr>
          <p:nvPr>
            <p:ph type="title"/>
          </p:nvPr>
        </p:nvSpPr>
        <p:spPr/>
        <p:txBody>
          <a:bodyPr/>
          <a:lstStyle/>
          <a:p>
            <a:r>
              <a:rPr lang="en-AU" dirty="0">
                <a:latin typeface="Arial"/>
                <a:cs typeface="Arial"/>
              </a:rPr>
              <a:t>Activity 1.2 – 'Scar' – Missy Higgins (1)</a:t>
            </a:r>
            <a:endParaRPr lang="en-US" dirty="0"/>
          </a:p>
        </p:txBody>
      </p:sp>
      <p:sp>
        <p:nvSpPr>
          <p:cNvPr id="4" name="Text Placeholder 3">
            <a:extLst>
              <a:ext uri="{FF2B5EF4-FFF2-40B4-BE49-F238E27FC236}">
                <a16:creationId xmlns:a16="http://schemas.microsoft.com/office/drawing/2014/main" id="{898B953F-87D0-5D90-540C-E02E0ADAD88F}"/>
              </a:ext>
            </a:extLst>
          </p:cNvPr>
          <p:cNvSpPr>
            <a:spLocks noGrp="1"/>
          </p:cNvSpPr>
          <p:nvPr>
            <p:ph type="body" sz="quarter" idx="18"/>
          </p:nvPr>
        </p:nvSpPr>
        <p:spPr/>
        <p:txBody>
          <a:bodyPr/>
          <a:lstStyle/>
          <a:p>
            <a:r>
              <a:rPr lang="en-AU"/>
              <a:t>Protocols relating to performances – points to remember</a:t>
            </a:r>
          </a:p>
        </p:txBody>
      </p:sp>
      <p:grpSp>
        <p:nvGrpSpPr>
          <p:cNvPr id="7" name="Group 6">
            <a:extLst>
              <a:ext uri="{FF2B5EF4-FFF2-40B4-BE49-F238E27FC236}">
                <a16:creationId xmlns:a16="http://schemas.microsoft.com/office/drawing/2014/main" id="{178237C5-7F9C-6B10-E600-E52C1310B187}"/>
              </a:ext>
              <a:ext uri="{C183D7F6-B498-43B3-948B-1728B52AA6E4}">
                <adec:decorative xmlns:adec="http://schemas.microsoft.com/office/drawing/2017/decorative" val="1"/>
              </a:ext>
            </a:extLst>
          </p:cNvPr>
          <p:cNvGrpSpPr/>
          <p:nvPr/>
        </p:nvGrpSpPr>
        <p:grpSpPr>
          <a:xfrm>
            <a:off x="350636" y="1626690"/>
            <a:ext cx="11512090" cy="4813362"/>
            <a:chOff x="1578244" y="1779090"/>
            <a:chExt cx="10427518" cy="4813362"/>
          </a:xfrm>
        </p:grpSpPr>
        <p:sp>
          <p:nvSpPr>
            <p:cNvPr id="3" name="Rectangle: Rounded Corners 9">
              <a:extLst>
                <a:ext uri="{FF2B5EF4-FFF2-40B4-BE49-F238E27FC236}">
                  <a16:creationId xmlns:a16="http://schemas.microsoft.com/office/drawing/2014/main" id="{8AE71F57-8669-0AAE-9835-302654A87CE2}"/>
                </a:ext>
                <a:ext uri="{C183D7F6-B498-43B3-948B-1728B52AA6E4}">
                  <adec:decorative xmlns:adec="http://schemas.microsoft.com/office/drawing/2017/decorative" val="0"/>
                </a:ext>
              </a:extLst>
            </p:cNvPr>
            <p:cNvSpPr/>
            <p:nvPr/>
          </p:nvSpPr>
          <p:spPr>
            <a:xfrm>
              <a:off x="1587608" y="1779090"/>
              <a:ext cx="10418154" cy="1440000"/>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30000"/>
                </a:lnSpc>
                <a:buFont typeface="Arial" panose="020B0604020202020204" pitchFamily="34" charset="0"/>
                <a:buChar char="•"/>
              </a:pPr>
              <a:endParaRPr lang="en-AU" sz="2800" dirty="0">
                <a:solidFill>
                  <a:schemeClr val="tx1"/>
                </a:solidFill>
                <a:latin typeface="Arial"/>
                <a:cs typeface="Arial"/>
              </a:endParaRPr>
            </a:p>
          </p:txBody>
        </p:sp>
        <p:sp>
          <p:nvSpPr>
            <p:cNvPr id="5" name="Rectangle: Rounded Corners 10">
              <a:extLst>
                <a:ext uri="{FF2B5EF4-FFF2-40B4-BE49-F238E27FC236}">
                  <a16:creationId xmlns:a16="http://schemas.microsoft.com/office/drawing/2014/main" id="{CE5CDE71-EBE6-039B-D7FF-02DCFFBBB0D2}"/>
                </a:ext>
                <a:ext uri="{C183D7F6-B498-43B3-948B-1728B52AA6E4}">
                  <adec:decorative xmlns:adec="http://schemas.microsoft.com/office/drawing/2017/decorative" val="0"/>
                </a:ext>
              </a:extLst>
            </p:cNvPr>
            <p:cNvSpPr/>
            <p:nvPr/>
          </p:nvSpPr>
          <p:spPr>
            <a:xfrm>
              <a:off x="1578244" y="3465771"/>
              <a:ext cx="10418154" cy="1440000"/>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50000"/>
                </a:lnSpc>
                <a:buFont typeface="Arial" panose="020B0604020202020204" pitchFamily="34" charset="0"/>
                <a:buChar char="•"/>
              </a:pPr>
              <a:endParaRPr lang="en-AU" sz="1800" dirty="0">
                <a:solidFill>
                  <a:schemeClr val="tx1"/>
                </a:solidFill>
                <a:latin typeface="Arial"/>
                <a:cs typeface="Arial"/>
              </a:endParaRPr>
            </a:p>
          </p:txBody>
        </p:sp>
        <p:sp>
          <p:nvSpPr>
            <p:cNvPr id="6" name="Rectangle: Rounded Corners 11">
              <a:extLst>
                <a:ext uri="{FF2B5EF4-FFF2-40B4-BE49-F238E27FC236}">
                  <a16:creationId xmlns:a16="http://schemas.microsoft.com/office/drawing/2014/main" id="{53F56429-8836-3A22-7064-112DBEDC68CE}"/>
                </a:ext>
                <a:ext uri="{C183D7F6-B498-43B3-948B-1728B52AA6E4}">
                  <adec:decorative xmlns:adec="http://schemas.microsoft.com/office/drawing/2017/decorative" val="0"/>
                </a:ext>
              </a:extLst>
            </p:cNvPr>
            <p:cNvSpPr/>
            <p:nvPr/>
          </p:nvSpPr>
          <p:spPr>
            <a:xfrm>
              <a:off x="1578244" y="5152452"/>
              <a:ext cx="10418154" cy="1440000"/>
            </a:xfrm>
            <a:prstGeom prst="roundRect">
              <a:avLst/>
            </a:prstGeom>
            <a:solidFill>
              <a:srgbClr val="FBDBE7">
                <a:alpha val="7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368000" bIns="108000" rtlCol="0" anchor="ctr"/>
            <a:lstStyle/>
            <a:p>
              <a:pPr marL="349250" indent="-342900">
                <a:lnSpc>
                  <a:spcPct val="130000"/>
                </a:lnSpc>
                <a:buFont typeface="Arial" panose="020B0604020202020204" pitchFamily="34" charset="0"/>
                <a:buChar char="•"/>
              </a:pPr>
              <a:endParaRPr lang="en-AU" sz="1800" dirty="0">
                <a:solidFill>
                  <a:schemeClr val="tx1"/>
                </a:solidFill>
                <a:latin typeface="Arial" panose="020B0604020202020204" pitchFamily="34" charset="0"/>
                <a:cs typeface="Arial" panose="020B0604020202020204" pitchFamily="34" charset="0"/>
              </a:endParaRPr>
            </a:p>
          </p:txBody>
        </p:sp>
      </p:grpSp>
      <p:sp>
        <p:nvSpPr>
          <p:cNvPr id="13" name="Box 1">
            <a:extLst>
              <a:ext uri="{FF2B5EF4-FFF2-40B4-BE49-F238E27FC236}">
                <a16:creationId xmlns:a16="http://schemas.microsoft.com/office/drawing/2014/main" id="{3ABAE111-3AD5-4A78-6BD1-036BC9579B1A}"/>
              </a:ext>
              <a:ext uri="{C183D7F6-B498-43B3-948B-1728B52AA6E4}">
                <adec:decorative xmlns:adec="http://schemas.microsoft.com/office/drawing/2017/decorative" val="0"/>
              </a:ext>
            </a:extLst>
          </p:cNvPr>
          <p:cNvSpPr/>
          <p:nvPr/>
        </p:nvSpPr>
        <p:spPr>
          <a:xfrm>
            <a:off x="359999" y="1626690"/>
            <a:ext cx="2125872" cy="1440000"/>
          </a:xfrm>
          <a:prstGeom prst="roundRect">
            <a:avLst/>
          </a:prstGeom>
          <a:solidFill>
            <a:schemeClr val="bg1"/>
          </a:solidFill>
          <a:ln w="44450">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427B2D"/>
                </a:solidFill>
                <a:latin typeface="+mj-lt"/>
                <a:cs typeface="Arial" panose="020B0604020202020204" pitchFamily="34" charset="0"/>
              </a:rPr>
              <a:t>Music scores</a:t>
            </a:r>
          </a:p>
        </p:txBody>
      </p:sp>
      <p:sp>
        <p:nvSpPr>
          <p:cNvPr id="10" name="List 1">
            <a:extLst>
              <a:ext uri="{FF2B5EF4-FFF2-40B4-BE49-F238E27FC236}">
                <a16:creationId xmlns:a16="http://schemas.microsoft.com/office/drawing/2014/main" id="{5B447A66-3BEB-A4B3-C7B6-58E1B6A7C829}"/>
              </a:ext>
              <a:ext uri="{C183D7F6-B498-43B3-948B-1728B52AA6E4}">
                <adec:decorative xmlns:adec="http://schemas.microsoft.com/office/drawing/2017/decorative" val="0"/>
              </a:ext>
            </a:extLst>
          </p:cNvPr>
          <p:cNvSpPr/>
          <p:nvPr/>
        </p:nvSpPr>
        <p:spPr>
          <a:xfrm>
            <a:off x="2485870" y="1626690"/>
            <a:ext cx="8820885" cy="144000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108000" rtlCol="0" anchor="ctr"/>
          <a:lstStyle/>
          <a:p>
            <a:pPr marL="349250" indent="-342900">
              <a:lnSpc>
                <a:spcPct val="130000"/>
              </a:lnSpc>
              <a:buFont typeface="Arial" panose="020B0604020202020204" pitchFamily="34" charset="0"/>
              <a:buChar char="•"/>
            </a:pPr>
            <a:r>
              <a:rPr lang="en-AU" sz="1800" dirty="0">
                <a:solidFill>
                  <a:schemeClr val="tx1"/>
                </a:solidFill>
                <a:latin typeface="Arial"/>
                <a:cs typeface="Arial"/>
              </a:rPr>
              <a:t>I must use scores that are approved from licenced sites</a:t>
            </a:r>
          </a:p>
          <a:p>
            <a:pPr marL="349250" indent="-342900">
              <a:lnSpc>
                <a:spcPct val="130000"/>
              </a:lnSpc>
              <a:buFont typeface="Arial" panose="020B0604020202020204" pitchFamily="34" charset="0"/>
              <a:buChar char="•"/>
            </a:pPr>
            <a:r>
              <a:rPr lang="en-AU" sz="1800" dirty="0">
                <a:solidFill>
                  <a:schemeClr val="tx1"/>
                </a:solidFill>
                <a:latin typeface="Arial"/>
                <a:cs typeface="Arial"/>
              </a:rPr>
              <a:t>I must check the copyright before sharing or posting</a:t>
            </a:r>
          </a:p>
          <a:p>
            <a:pPr marL="349250" indent="-342900">
              <a:lnSpc>
                <a:spcPct val="130000"/>
              </a:lnSpc>
              <a:buFont typeface="Arial" panose="020B0604020202020204" pitchFamily="34" charset="0"/>
              <a:buChar char="•"/>
            </a:pPr>
            <a:r>
              <a:rPr lang="en-AU" sz="1800" dirty="0">
                <a:solidFill>
                  <a:schemeClr val="tx1"/>
                </a:solidFill>
                <a:latin typeface="Arial"/>
                <a:cs typeface="Arial"/>
              </a:rPr>
              <a:t>I must not use images, videos or music I do not have permission to use</a:t>
            </a:r>
            <a:endParaRPr lang="en-AU" sz="2800" dirty="0">
              <a:solidFill>
                <a:schemeClr val="tx1"/>
              </a:solidFill>
              <a:latin typeface="Arial"/>
              <a:cs typeface="Arial"/>
            </a:endParaRPr>
          </a:p>
        </p:txBody>
      </p:sp>
      <p:sp>
        <p:nvSpPr>
          <p:cNvPr id="14" name="Box 2">
            <a:extLst>
              <a:ext uri="{FF2B5EF4-FFF2-40B4-BE49-F238E27FC236}">
                <a16:creationId xmlns:a16="http://schemas.microsoft.com/office/drawing/2014/main" id="{74F3C92E-747F-3EE4-4F7D-89014BD23D60}"/>
              </a:ext>
              <a:ext uri="{C183D7F6-B498-43B3-948B-1728B52AA6E4}">
                <adec:decorative xmlns:adec="http://schemas.microsoft.com/office/drawing/2017/decorative" val="0"/>
              </a:ext>
            </a:extLst>
          </p:cNvPr>
          <p:cNvSpPr/>
          <p:nvPr/>
        </p:nvSpPr>
        <p:spPr>
          <a:xfrm>
            <a:off x="359999" y="3313371"/>
            <a:ext cx="2125872" cy="1440000"/>
          </a:xfrm>
          <a:prstGeom prst="roundRect">
            <a:avLst/>
          </a:prstGeom>
          <a:solidFill>
            <a:schemeClr val="bg1"/>
          </a:solidFill>
          <a:ln w="44450">
            <a:solidFill>
              <a:srgbClr val="00A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solidFill>
                  <a:srgbClr val="007A8A"/>
                </a:solidFill>
                <a:latin typeface="+mj-lt"/>
                <a:cs typeface="Arial" panose="020B0604020202020204" pitchFamily="34" charset="0"/>
              </a:rPr>
              <a:t>Identity</a:t>
            </a:r>
          </a:p>
        </p:txBody>
      </p:sp>
      <p:sp>
        <p:nvSpPr>
          <p:cNvPr id="11" name="List 2">
            <a:extLst>
              <a:ext uri="{FF2B5EF4-FFF2-40B4-BE49-F238E27FC236}">
                <a16:creationId xmlns:a16="http://schemas.microsoft.com/office/drawing/2014/main" id="{4B3EF93B-677E-2F54-D654-0FD14F7FFA2B}"/>
              </a:ext>
              <a:ext uri="{C183D7F6-B498-43B3-948B-1728B52AA6E4}">
                <adec:decorative xmlns:adec="http://schemas.microsoft.com/office/drawing/2017/decorative" val="0"/>
              </a:ext>
            </a:extLst>
          </p:cNvPr>
          <p:cNvSpPr/>
          <p:nvPr/>
        </p:nvSpPr>
        <p:spPr>
          <a:xfrm>
            <a:off x="2476506" y="3313371"/>
            <a:ext cx="8820885" cy="144000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108000" rtlCol="0" anchor="ctr"/>
          <a:lstStyle/>
          <a:p>
            <a:pPr marL="349250" indent="-342900">
              <a:lnSpc>
                <a:spcPct val="150000"/>
              </a:lnSpc>
              <a:buFont typeface="Arial" panose="020B0604020202020204" pitchFamily="34" charset="0"/>
              <a:buChar char="•"/>
            </a:pPr>
            <a:r>
              <a:rPr lang="en-AU" sz="1800" dirty="0">
                <a:solidFill>
                  <a:schemeClr val="tx1"/>
                </a:solidFill>
                <a:latin typeface="Arial"/>
                <a:cs typeface="Arial"/>
              </a:rPr>
              <a:t>I must always give proper credit (composer, arranger, performers)</a:t>
            </a:r>
          </a:p>
          <a:p>
            <a:pPr marL="349250" indent="-342900">
              <a:lnSpc>
                <a:spcPct val="150000"/>
              </a:lnSpc>
              <a:buFont typeface="Arial" panose="020B0604020202020204" pitchFamily="34" charset="0"/>
              <a:buChar char="•"/>
            </a:pPr>
            <a:r>
              <a:rPr lang="en-AU" sz="1800" dirty="0">
                <a:solidFill>
                  <a:schemeClr val="tx1"/>
                </a:solidFill>
                <a:latin typeface="Arial"/>
                <a:cs typeface="Arial"/>
              </a:rPr>
              <a:t>I must not claim work that is not mine</a:t>
            </a:r>
          </a:p>
          <a:p>
            <a:pPr marL="349250" indent="-342900">
              <a:lnSpc>
                <a:spcPct val="150000"/>
              </a:lnSpc>
              <a:buFont typeface="Arial" panose="020B0604020202020204" pitchFamily="34" charset="0"/>
              <a:buChar char="•"/>
            </a:pPr>
            <a:r>
              <a:rPr lang="en-AU" sz="1800" dirty="0">
                <a:solidFill>
                  <a:schemeClr val="tx1"/>
                </a:solidFill>
                <a:latin typeface="Arial"/>
                <a:cs typeface="Arial"/>
              </a:rPr>
              <a:t>I must respect how people want to be identified (or not identified)</a:t>
            </a:r>
          </a:p>
        </p:txBody>
      </p:sp>
      <p:sp>
        <p:nvSpPr>
          <p:cNvPr id="15" name="Box 3">
            <a:extLst>
              <a:ext uri="{FF2B5EF4-FFF2-40B4-BE49-F238E27FC236}">
                <a16:creationId xmlns:a16="http://schemas.microsoft.com/office/drawing/2014/main" id="{4298EEF4-BE45-0C3C-06F9-B2E7FACF8170}"/>
              </a:ext>
              <a:ext uri="{C183D7F6-B498-43B3-948B-1728B52AA6E4}">
                <adec:decorative xmlns:adec="http://schemas.microsoft.com/office/drawing/2017/decorative" val="0"/>
              </a:ext>
            </a:extLst>
          </p:cNvPr>
          <p:cNvSpPr/>
          <p:nvPr/>
        </p:nvSpPr>
        <p:spPr>
          <a:xfrm>
            <a:off x="350636" y="5000052"/>
            <a:ext cx="2125872" cy="1440000"/>
          </a:xfrm>
          <a:prstGeom prst="roundRect">
            <a:avLst/>
          </a:prstGeom>
          <a:solidFill>
            <a:schemeClr val="bg1"/>
          </a:solidFill>
          <a:ln w="44450">
            <a:solidFill>
              <a:srgbClr val="B5145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AU" sz="2000" b="1" dirty="0">
                <a:solidFill>
                  <a:srgbClr val="B51458"/>
                </a:solidFill>
                <a:latin typeface="+mj-lt"/>
                <a:cs typeface="Arial" panose="020B0604020202020204" pitchFamily="34" charset="0"/>
              </a:rPr>
              <a:t>Performance</a:t>
            </a:r>
          </a:p>
        </p:txBody>
      </p:sp>
      <p:sp>
        <p:nvSpPr>
          <p:cNvPr id="12" name="List 3">
            <a:extLst>
              <a:ext uri="{FF2B5EF4-FFF2-40B4-BE49-F238E27FC236}">
                <a16:creationId xmlns:a16="http://schemas.microsoft.com/office/drawing/2014/main" id="{8D4391A4-461D-B519-95F8-219ABD1D3979}"/>
              </a:ext>
              <a:ext uri="{C183D7F6-B498-43B3-948B-1728B52AA6E4}">
                <adec:decorative xmlns:adec="http://schemas.microsoft.com/office/drawing/2017/decorative" val="0"/>
              </a:ext>
            </a:extLst>
          </p:cNvPr>
          <p:cNvSpPr/>
          <p:nvPr/>
        </p:nvSpPr>
        <p:spPr>
          <a:xfrm>
            <a:off x="2476506" y="5000052"/>
            <a:ext cx="8820885" cy="144000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0" bIns="108000" rtlCol="0" anchor="ctr"/>
          <a:lstStyle/>
          <a:p>
            <a:pPr marL="349250" indent="-342900">
              <a:lnSpc>
                <a:spcPct val="130000"/>
              </a:lnSpc>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 must check the copyright before sharing recordings</a:t>
            </a:r>
          </a:p>
          <a:p>
            <a:pPr marL="349250" indent="-342900">
              <a:lnSpc>
                <a:spcPct val="130000"/>
              </a:lnSpc>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 must get the permission of my school before posting performances</a:t>
            </a:r>
          </a:p>
          <a:p>
            <a:pPr marL="349250" indent="-342900">
              <a:lnSpc>
                <a:spcPct val="130000"/>
              </a:lnSpc>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 understand fair use – class vs sharing</a:t>
            </a:r>
          </a:p>
        </p:txBody>
      </p:sp>
      <p:sp>
        <p:nvSpPr>
          <p:cNvPr id="2" name="Slide Number Placeholder 1">
            <a:extLst>
              <a:ext uri="{FF2B5EF4-FFF2-40B4-BE49-F238E27FC236}">
                <a16:creationId xmlns:a16="http://schemas.microsoft.com/office/drawing/2014/main" id="{4AFB4447-EFD0-9826-A437-27CE512E3E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04412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9806A6-ACDE-E986-510F-D36EBC5B770B}"/>
              </a:ext>
            </a:extLst>
          </p:cNvPr>
          <p:cNvSpPr>
            <a:spLocks noGrp="1"/>
          </p:cNvSpPr>
          <p:nvPr>
            <p:ph type="title"/>
          </p:nvPr>
        </p:nvSpPr>
        <p:spPr/>
        <p:txBody>
          <a:bodyPr/>
          <a:lstStyle/>
          <a:p>
            <a:r>
              <a:rPr lang="en-AU" dirty="0">
                <a:latin typeface="Arial"/>
                <a:cs typeface="Arial"/>
              </a:rPr>
              <a:t>Activity 1.2 – 'Scar' – Missy Higgins (2)</a:t>
            </a:r>
            <a:endParaRPr lang="en-US" dirty="0"/>
          </a:p>
        </p:txBody>
      </p:sp>
      <p:sp>
        <p:nvSpPr>
          <p:cNvPr id="8" name="Text Placeholder 7">
            <a:extLst>
              <a:ext uri="{FF2B5EF4-FFF2-40B4-BE49-F238E27FC236}">
                <a16:creationId xmlns:a16="http://schemas.microsoft.com/office/drawing/2014/main" id="{4CF8656C-AB62-2710-D8DC-D0346E000BAF}"/>
              </a:ext>
            </a:extLst>
          </p:cNvPr>
          <p:cNvSpPr>
            <a:spLocks noGrp="1"/>
          </p:cNvSpPr>
          <p:nvPr>
            <p:ph type="body" sz="quarter" idx="18"/>
          </p:nvPr>
        </p:nvSpPr>
        <p:spPr/>
        <p:txBody>
          <a:bodyPr/>
          <a:lstStyle/>
          <a:p>
            <a:r>
              <a:rPr lang="en-AU" dirty="0"/>
              <a:t>Protocols relating to performances</a:t>
            </a:r>
          </a:p>
        </p:txBody>
      </p:sp>
      <p:sp>
        <p:nvSpPr>
          <p:cNvPr id="3" name="TextBox 2">
            <a:extLst>
              <a:ext uri="{FF2B5EF4-FFF2-40B4-BE49-F238E27FC236}">
                <a16:creationId xmlns:a16="http://schemas.microsoft.com/office/drawing/2014/main" id="{292FE2D4-C12F-C573-17FF-51C016E2267C}"/>
              </a:ext>
            </a:extLst>
          </p:cNvPr>
          <p:cNvSpPr txBox="1"/>
          <p:nvPr/>
        </p:nvSpPr>
        <p:spPr>
          <a:xfrm>
            <a:off x="359999" y="1420414"/>
            <a:ext cx="11589193" cy="5077586"/>
          </a:xfrm>
          <a:prstGeom prst="roundRect">
            <a:avLst>
              <a:gd name="adj" fmla="val 948"/>
            </a:avLst>
          </a:prstGeom>
          <a:noFill/>
          <a:ln w="28575">
            <a:solidFill>
              <a:schemeClr val="bg2"/>
            </a:solidFill>
          </a:ln>
        </p:spPr>
        <p:txBody>
          <a:bodyPr wrap="square" lIns="180000" tIns="72000" rIns="180000" bIns="72000" rtlCol="0" anchor="t">
            <a:noAutofit/>
          </a:bodyPr>
          <a:lstStyle/>
          <a:p>
            <a:pPr marL="0" lvl="1">
              <a:lnSpc>
                <a:spcPct val="150000"/>
              </a:lnSpc>
            </a:pPr>
            <a:r>
              <a:rPr lang="en-US" sz="1400" dirty="0">
                <a:latin typeface="Arial"/>
                <a:cs typeface="Segoe UI"/>
              </a:rPr>
              <a:t>T</a:t>
            </a:r>
            <a:r>
              <a:rPr lang="en-US" sz="1400" dirty="0">
                <a:effectLst/>
                <a:latin typeface="Arial"/>
                <a:cs typeface="Segoe UI"/>
              </a:rPr>
              <a:t>he NSW Department of Education has paid for licensing for the use of the score ‘Scar’ for NSW Department of Education teachers and students only. </a:t>
            </a:r>
          </a:p>
          <a:p>
            <a:pPr marL="0" lvl="1">
              <a:lnSpc>
                <a:spcPct val="150000"/>
              </a:lnSpc>
            </a:pPr>
            <a:r>
              <a:rPr lang="en-US" sz="1400" dirty="0">
                <a:latin typeface="Arial"/>
                <a:cs typeface="Segoe UI"/>
              </a:rPr>
              <a:t>Score distribution permissions for the NSW Department of Education are limited to 500 copies across the state. One printed copy per school.</a:t>
            </a:r>
            <a:endParaRPr lang="en-US" sz="1400" dirty="0">
              <a:highlight>
                <a:srgbClr val="FFFF00"/>
              </a:highlight>
              <a:latin typeface="Arial"/>
              <a:cs typeface="Segoe UI"/>
            </a:endParaRPr>
          </a:p>
          <a:p>
            <a:pPr marL="0" lvl="1">
              <a:lnSpc>
                <a:spcPct val="150000"/>
              </a:lnSpc>
            </a:pPr>
            <a:endParaRPr lang="en-US" sz="600" dirty="0">
              <a:latin typeface="Arial"/>
              <a:cs typeface="Segoe UI"/>
            </a:endParaRPr>
          </a:p>
          <a:p>
            <a:pPr marL="0" lvl="1">
              <a:lnSpc>
                <a:spcPct val="150000"/>
              </a:lnSpc>
            </a:pPr>
            <a:r>
              <a:rPr lang="en-US" sz="1400" dirty="0">
                <a:effectLst/>
                <a:latin typeface="Arial"/>
                <a:cs typeface="Segoe UI"/>
              </a:rPr>
              <a:t>Individuals and </a:t>
            </a:r>
            <a:r>
              <a:rPr lang="en-US" sz="1400" dirty="0" err="1">
                <a:effectLst/>
                <a:latin typeface="Arial"/>
                <a:cs typeface="Segoe UI"/>
              </a:rPr>
              <a:t>organisations</a:t>
            </a:r>
            <a:r>
              <a:rPr lang="en-US" sz="1400" dirty="0">
                <a:effectLst/>
                <a:latin typeface="Arial"/>
                <a:cs typeface="Segoe UI"/>
              </a:rPr>
              <a:t> outside the department must seek the composer’s permission to use the score. </a:t>
            </a:r>
          </a:p>
          <a:p>
            <a:pPr marL="0" lvl="1">
              <a:lnSpc>
                <a:spcPct val="150000"/>
              </a:lnSpc>
            </a:pPr>
            <a:endParaRPr lang="en-US" sz="600" dirty="0">
              <a:latin typeface="Arial"/>
              <a:cs typeface="Segoe UI"/>
            </a:endParaRPr>
          </a:p>
          <a:p>
            <a:pPr marL="0" lvl="1">
              <a:lnSpc>
                <a:spcPct val="150000"/>
              </a:lnSpc>
            </a:pPr>
            <a:r>
              <a:rPr lang="en-US" sz="1400" dirty="0">
                <a:latin typeface="Arial"/>
                <a:cs typeface="Segoe UI"/>
              </a:rPr>
              <a:t>The following rights must be published on all created material:</a:t>
            </a:r>
            <a:endParaRPr lang="en-US" dirty="0"/>
          </a:p>
          <a:p>
            <a:pPr marL="0" lvl="1">
              <a:lnSpc>
                <a:spcPct val="150000"/>
              </a:lnSpc>
            </a:pPr>
            <a:r>
              <a:rPr lang="en-GB" sz="1400" dirty="0">
                <a:latin typeface="Arial"/>
                <a:cs typeface="Segoe UI"/>
              </a:rPr>
              <a:t>Words and music by Melissa Higgins and Kevin Griffin </a:t>
            </a:r>
            <a:endParaRPr lang="en-GB" sz="1400" dirty="0">
              <a:cs typeface="Arial"/>
            </a:endParaRPr>
          </a:p>
          <a:p>
            <a:pPr marL="0" lvl="1">
              <a:lnSpc>
                <a:spcPct val="150000"/>
              </a:lnSpc>
            </a:pPr>
            <a:r>
              <a:rPr lang="en-GB" sz="1400" dirty="0">
                <a:latin typeface="Arial"/>
                <a:cs typeface="Segoe UI"/>
              </a:rPr>
              <a:t>© Copyright Mushroom Music Publishing Pty Ltd and Tentative Music Inc </a:t>
            </a:r>
          </a:p>
          <a:p>
            <a:pPr marL="0" lvl="1">
              <a:lnSpc>
                <a:spcPct val="150000"/>
              </a:lnSpc>
            </a:pPr>
            <a:r>
              <a:rPr lang="en-GB" sz="1400" dirty="0">
                <a:latin typeface="Arial"/>
                <a:cs typeface="Segoe UI"/>
              </a:rPr>
              <a:t>Print Rights for Mushroom Music Publishing Pty Ltd administered in Australia and New Zealand </a:t>
            </a:r>
          </a:p>
          <a:p>
            <a:pPr marL="0" lvl="1">
              <a:lnSpc>
                <a:spcPct val="150000"/>
              </a:lnSpc>
            </a:pPr>
            <a:r>
              <a:rPr lang="en-GB" sz="1400" dirty="0">
                <a:latin typeface="Arial"/>
                <a:cs typeface="Segoe UI"/>
              </a:rPr>
              <a:t>By Hal Leonard Australia Pty Ltd ABN 13 085 333 713  </a:t>
            </a:r>
            <a:r>
              <a:rPr lang="en-GB" sz="1400" dirty="0" err="1">
                <a:latin typeface="Arial"/>
                <a:cs typeface="Segoe UI"/>
              </a:rPr>
              <a:t>www.halleonard.com.au</a:t>
            </a:r>
            <a:r>
              <a:rPr lang="en-GB" sz="1400" dirty="0">
                <a:latin typeface="Arial"/>
                <a:cs typeface="Segoe UI"/>
              </a:rPr>
              <a:t> </a:t>
            </a:r>
          </a:p>
          <a:p>
            <a:pPr marL="0" lvl="1">
              <a:lnSpc>
                <a:spcPct val="150000"/>
              </a:lnSpc>
            </a:pPr>
            <a:r>
              <a:rPr lang="en-GB" sz="1400" dirty="0">
                <a:latin typeface="Arial"/>
                <a:cs typeface="Segoe UI"/>
              </a:rPr>
              <a:t>Used By Permission. All Rights Reserved. Unauthorised Reproduction is Illegal</a:t>
            </a:r>
            <a:br>
              <a:rPr lang="en-US" sz="1400" dirty="0"/>
            </a:br>
            <a:endParaRPr lang="en-US" sz="1400" dirty="0">
              <a:cs typeface="Arial"/>
            </a:endParaRPr>
          </a:p>
          <a:p>
            <a:pPr marL="0" lvl="1"/>
            <a:r>
              <a:rPr lang="en-AU" sz="1400" dirty="0"/>
              <a:t>"Scar" Words and Music by Kevin Griffin &amp; Missy Higgins © Alfred Publishing </a:t>
            </a:r>
            <a:r>
              <a:rPr lang="en-AU" sz="1400" dirty="0" err="1"/>
              <a:t>Co.Inc</a:t>
            </a:r>
            <a:r>
              <a:rPr lang="en-AU" sz="1400" dirty="0"/>
              <a:t>. on behalf of Warner Chappell Music Pty Ltd used by permission of Australian Music Examinations Board Ltd.</a:t>
            </a:r>
          </a:p>
          <a:p>
            <a:pPr marL="0" lvl="1"/>
            <a:endParaRPr lang="en-US" sz="1400" dirty="0"/>
          </a:p>
          <a:p>
            <a:pPr marL="0" lvl="1"/>
            <a:r>
              <a:rPr lang="en-US" sz="1400" dirty="0"/>
              <a:t>Note – this score is licensed by 2 companies with each company holding a 50% ownership; Mushroom Music Publishing Pty Ltd and Warner Chappell Music Pty Ltd.</a:t>
            </a:r>
            <a:endParaRPr lang="en-US" dirty="0"/>
          </a:p>
        </p:txBody>
      </p:sp>
      <p:sp>
        <p:nvSpPr>
          <p:cNvPr id="2" name="Slide Number Placeholder 1">
            <a:extLst>
              <a:ext uri="{FF2B5EF4-FFF2-40B4-BE49-F238E27FC236}">
                <a16:creationId xmlns:a16="http://schemas.microsoft.com/office/drawing/2014/main" id="{E75D69BA-9737-3608-1F63-ACCB801702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95089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AFFEAEC-823F-A55B-2984-F51AC130DE25}"/>
              </a:ext>
            </a:extLst>
          </p:cNvPr>
          <p:cNvSpPr>
            <a:spLocks noGrp="1"/>
          </p:cNvSpPr>
          <p:nvPr>
            <p:ph type="title"/>
          </p:nvPr>
        </p:nvSpPr>
        <p:spPr/>
        <p:txBody>
          <a:bodyPr/>
          <a:lstStyle/>
          <a:p>
            <a:r>
              <a:rPr lang="en-AU" dirty="0">
                <a:latin typeface="Arial"/>
                <a:cs typeface="Arial"/>
              </a:rPr>
              <a:t>Activity 1.2 – 'Scar' – Missy Higgins – performing (1)</a:t>
            </a:r>
            <a:endParaRPr lang="en-US" dirty="0"/>
          </a:p>
        </p:txBody>
      </p:sp>
      <p:sp>
        <p:nvSpPr>
          <p:cNvPr id="12" name="Text Placeholder 11">
            <a:extLst>
              <a:ext uri="{FF2B5EF4-FFF2-40B4-BE49-F238E27FC236}">
                <a16:creationId xmlns:a16="http://schemas.microsoft.com/office/drawing/2014/main" id="{929F99D5-BB86-7CE4-E1FF-F05F45F75A9E}"/>
              </a:ext>
            </a:extLst>
          </p:cNvPr>
          <p:cNvSpPr>
            <a:spLocks noGrp="1"/>
          </p:cNvSpPr>
          <p:nvPr>
            <p:ph type="body" sz="quarter" idx="18"/>
          </p:nvPr>
        </p:nvSpPr>
        <p:spPr/>
        <p:txBody>
          <a:bodyPr anchor="t"/>
          <a:lstStyle/>
          <a:p>
            <a:pPr>
              <a:lnSpc>
                <a:spcPct val="100000"/>
              </a:lnSpc>
            </a:pPr>
            <a:r>
              <a:rPr lang="en-AU" dirty="0">
                <a:cs typeface="Arial"/>
              </a:rPr>
              <a:t>Introduction and verse chords</a:t>
            </a:r>
            <a:endParaRPr lang="en-US" sz="2400" dirty="0"/>
          </a:p>
        </p:txBody>
      </p:sp>
      <p:sp>
        <p:nvSpPr>
          <p:cNvPr id="11" name="Text Placeholder 10">
            <a:extLst>
              <a:ext uri="{FF2B5EF4-FFF2-40B4-BE49-F238E27FC236}">
                <a16:creationId xmlns:a16="http://schemas.microsoft.com/office/drawing/2014/main" id="{EB62897E-6F4F-2A61-F513-197CD289F744}"/>
              </a:ext>
            </a:extLst>
          </p:cNvPr>
          <p:cNvSpPr>
            <a:spLocks noGrp="1"/>
          </p:cNvSpPr>
          <p:nvPr>
            <p:ph type="body" sz="quarter" idx="17"/>
          </p:nvPr>
        </p:nvSpPr>
        <p:spPr>
          <a:xfrm>
            <a:off x="360000" y="1567086"/>
            <a:ext cx="1832727" cy="4807835"/>
          </a:xfrm>
        </p:spPr>
        <p:txBody>
          <a:bodyPr/>
          <a:lstStyle/>
          <a:p>
            <a:r>
              <a:rPr lang="en-AU" sz="1800" dirty="0"/>
              <a:t>Play each chord as a minim.</a:t>
            </a:r>
          </a:p>
        </p:txBody>
      </p:sp>
      <p:graphicFrame>
        <p:nvGraphicFramePr>
          <p:cNvPr id="5" name="Table 4">
            <a:extLst>
              <a:ext uri="{FF2B5EF4-FFF2-40B4-BE49-F238E27FC236}">
                <a16:creationId xmlns:a16="http://schemas.microsoft.com/office/drawing/2014/main" id="{61FA2298-0553-C0FB-74E3-775374588888}"/>
              </a:ext>
            </a:extLst>
          </p:cNvPr>
          <p:cNvGraphicFramePr>
            <a:graphicFrameLocks noGrp="1"/>
          </p:cNvGraphicFramePr>
          <p:nvPr>
            <p:extLst>
              <p:ext uri="{D42A27DB-BD31-4B8C-83A1-F6EECF244321}">
                <p14:modId xmlns:p14="http://schemas.microsoft.com/office/powerpoint/2010/main" val="3218352208"/>
              </p:ext>
            </p:extLst>
          </p:nvPr>
        </p:nvGraphicFramePr>
        <p:xfrm>
          <a:off x="2638476" y="1641073"/>
          <a:ext cx="7829552" cy="4556468"/>
        </p:xfrm>
        <a:graphic>
          <a:graphicData uri="http://schemas.openxmlformats.org/drawingml/2006/table">
            <a:tbl>
              <a:tblPr firstRow="1" bandRow="1">
                <a:tableStyleId>{5A111915-BE36-4E01-A7E5-04B1672EAD32}</a:tableStyleId>
              </a:tblPr>
              <a:tblGrid>
                <a:gridCol w="1957388">
                  <a:extLst>
                    <a:ext uri="{9D8B030D-6E8A-4147-A177-3AD203B41FA5}">
                      <a16:colId xmlns:a16="http://schemas.microsoft.com/office/drawing/2014/main" val="374128351"/>
                    </a:ext>
                  </a:extLst>
                </a:gridCol>
                <a:gridCol w="1957388">
                  <a:extLst>
                    <a:ext uri="{9D8B030D-6E8A-4147-A177-3AD203B41FA5}">
                      <a16:colId xmlns:a16="http://schemas.microsoft.com/office/drawing/2014/main" val="1618737791"/>
                    </a:ext>
                  </a:extLst>
                </a:gridCol>
                <a:gridCol w="1957388">
                  <a:extLst>
                    <a:ext uri="{9D8B030D-6E8A-4147-A177-3AD203B41FA5}">
                      <a16:colId xmlns:a16="http://schemas.microsoft.com/office/drawing/2014/main" val="3751834172"/>
                    </a:ext>
                  </a:extLst>
                </a:gridCol>
                <a:gridCol w="1957388">
                  <a:extLst>
                    <a:ext uri="{9D8B030D-6E8A-4147-A177-3AD203B41FA5}">
                      <a16:colId xmlns:a16="http://schemas.microsoft.com/office/drawing/2014/main" val="2065833511"/>
                    </a:ext>
                  </a:extLst>
                </a:gridCol>
              </a:tblGrid>
              <a:tr h="1660888">
                <a:tc>
                  <a:txBody>
                    <a:bodyPr/>
                    <a:lstStyle/>
                    <a:p>
                      <a:pPr algn="ctr"/>
                      <a:endParaRPr lang="en-AU" sz="5400" dirty="0">
                        <a:solidFill>
                          <a:schemeClr val="accent4">
                            <a:lumMod val="25000"/>
                          </a:schemeClr>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5400" dirty="0">
                        <a:solidFill>
                          <a:schemeClr val="accent4">
                            <a:lumMod val="25000"/>
                          </a:schemeClr>
                        </a:solidFill>
                      </a:endParaRPr>
                    </a:p>
                    <a:p>
                      <a:pPr algn="ctr"/>
                      <a:endParaRPr lang="en-AU" sz="5400" dirty="0">
                        <a:solidFill>
                          <a:schemeClr val="accent4">
                            <a:lumMod val="25000"/>
                          </a:schemeClr>
                        </a:solidFill>
                      </a:endParaRPr>
                    </a:p>
                  </a:txBody>
                  <a:tcP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5400" dirty="0">
                        <a:solidFill>
                          <a:schemeClr val="accent4">
                            <a:lumMod val="25000"/>
                          </a:schemeClr>
                        </a:solidFill>
                      </a:endParaRPr>
                    </a:p>
                  </a:txBody>
                  <a:tcP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5400" dirty="0">
                        <a:solidFill>
                          <a:schemeClr val="accent4">
                            <a:lumMod val="25000"/>
                          </a:schemeClr>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extLst>
                  <a:ext uri="{0D108BD9-81ED-4DB2-BD59-A6C34878D82A}">
                    <a16:rowId xmlns:a16="http://schemas.microsoft.com/office/drawing/2014/main" val="773839099"/>
                  </a:ext>
                </a:extLst>
              </a:tr>
              <a:tr h="874152">
                <a:tc>
                  <a:txBody>
                    <a:bodyPr/>
                    <a:lstStyle/>
                    <a:p>
                      <a:pPr algn="ctr"/>
                      <a:r>
                        <a:rPr lang="en-AU" sz="5400" b="1" dirty="0">
                          <a:solidFill>
                            <a:schemeClr val="tx1"/>
                          </a:solidFill>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tc>
                  <a:txBody>
                    <a:bodyPr/>
                    <a:lstStyle/>
                    <a:p>
                      <a:pPr algn="ctr"/>
                      <a:r>
                        <a:rPr lang="en-AU" sz="5400" b="1" dirty="0">
                          <a:solidFill>
                            <a:schemeClr val="tx1"/>
                          </a:solidFill>
                        </a:rPr>
                        <a:t>G</a:t>
                      </a:r>
                    </a:p>
                  </a:txBody>
                  <a:tcP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tc>
                  <a:txBody>
                    <a:bodyPr/>
                    <a:lstStyle/>
                    <a:p>
                      <a:pPr algn="ctr"/>
                      <a:r>
                        <a:rPr lang="en-AU" sz="5400" b="1" dirty="0">
                          <a:solidFill>
                            <a:schemeClr val="tx1"/>
                          </a:solidFill>
                        </a:rPr>
                        <a:t>Am</a:t>
                      </a:r>
                    </a:p>
                  </a:txBody>
                  <a:tcP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5400" b="1" dirty="0">
                          <a:solidFill>
                            <a:schemeClr val="tx1"/>
                          </a:solidFill>
                        </a:rPr>
                        <a:t>F</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699591413"/>
                  </a:ext>
                </a:extLst>
              </a:tr>
              <a:tr h="945504">
                <a:tc>
                  <a:txBody>
                    <a:bodyPr/>
                    <a:lstStyle/>
                    <a:p>
                      <a:pPr algn="ctr"/>
                      <a:r>
                        <a:rPr lang="en-AU" sz="2800" b="1" dirty="0">
                          <a:solidFill>
                            <a:schemeClr val="tx1"/>
                          </a:solidFill>
                        </a:rPr>
                        <a:t>C, E, G</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r>
                        <a:rPr lang="en-AU" sz="2800" b="1" dirty="0">
                          <a:solidFill>
                            <a:schemeClr val="tx1"/>
                          </a:solidFill>
                        </a:rPr>
                        <a:t>G, B, D</a:t>
                      </a:r>
                    </a:p>
                  </a:txBody>
                  <a:tcPr marT="0" marB="0" anchor="ct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r>
                        <a:rPr lang="en-AU" sz="2800" b="1" dirty="0">
                          <a:solidFill>
                            <a:schemeClr val="tx1"/>
                          </a:solidFill>
                        </a:rPr>
                        <a:t>A, C, E</a:t>
                      </a:r>
                    </a:p>
                  </a:txBody>
                  <a:tcPr marT="0" marB="0" anchor="ct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800" b="1" dirty="0">
                          <a:solidFill>
                            <a:schemeClr val="tx1"/>
                          </a:solidFill>
                        </a:rPr>
                        <a:t>F, A, C</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extLst>
                  <a:ext uri="{0D108BD9-81ED-4DB2-BD59-A6C34878D82A}">
                    <a16:rowId xmlns:a16="http://schemas.microsoft.com/office/drawing/2014/main" val="2255994229"/>
                  </a:ext>
                </a:extLst>
              </a:tr>
              <a:tr h="959204">
                <a:tc>
                  <a:txBody>
                    <a:bodyPr/>
                    <a:lstStyle/>
                    <a:p>
                      <a:pPr algn="ctr"/>
                      <a:endParaRPr lang="en-AU" sz="24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2400" dirty="0"/>
                    </a:p>
                    <a:p>
                      <a:pPr algn="ctr"/>
                      <a:endParaRPr lang="en-AU" sz="2400" dirty="0"/>
                    </a:p>
                  </a:txBody>
                  <a:tcP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2400" dirty="0"/>
                    </a:p>
                  </a:txBody>
                  <a:tcP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24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extLst>
                  <a:ext uri="{0D108BD9-81ED-4DB2-BD59-A6C34878D82A}">
                    <a16:rowId xmlns:a16="http://schemas.microsoft.com/office/drawing/2014/main" val="3283115836"/>
                  </a:ext>
                </a:extLst>
              </a:tr>
            </a:tbl>
          </a:graphicData>
        </a:graphic>
      </p:graphicFrame>
      <p:pic>
        <p:nvPicPr>
          <p:cNvPr id="17" name="Picture 16" descr="A guitar chord chart for the chord C">
            <a:extLst>
              <a:ext uri="{FF2B5EF4-FFF2-40B4-BE49-F238E27FC236}">
                <a16:creationId xmlns:a16="http://schemas.microsoft.com/office/drawing/2014/main" id="{7DA5E2B1-FC84-FB8F-94E8-5FC8AF38D222}"/>
              </a:ext>
            </a:extLst>
          </p:cNvPr>
          <p:cNvPicPr>
            <a:picLocks noChangeAspect="1"/>
          </p:cNvPicPr>
          <p:nvPr/>
        </p:nvPicPr>
        <p:blipFill>
          <a:blip r:embed="rId3"/>
          <a:stretch>
            <a:fillRect/>
          </a:stretch>
        </p:blipFill>
        <p:spPr>
          <a:xfrm>
            <a:off x="3075306" y="1747776"/>
            <a:ext cx="1099324" cy="1516614"/>
          </a:xfrm>
          <a:prstGeom prst="rect">
            <a:avLst/>
          </a:prstGeom>
        </p:spPr>
      </p:pic>
      <p:pic>
        <p:nvPicPr>
          <p:cNvPr id="15" name="Picture 14" descr="A guitar chord chart for the chord G.">
            <a:extLst>
              <a:ext uri="{FF2B5EF4-FFF2-40B4-BE49-F238E27FC236}">
                <a16:creationId xmlns:a16="http://schemas.microsoft.com/office/drawing/2014/main" id="{B53974E8-07E0-51B9-36E8-4C779B052CC7}"/>
              </a:ext>
            </a:extLst>
          </p:cNvPr>
          <p:cNvPicPr>
            <a:picLocks noChangeAspect="1"/>
          </p:cNvPicPr>
          <p:nvPr/>
        </p:nvPicPr>
        <p:blipFill>
          <a:blip r:embed="rId4"/>
          <a:stretch>
            <a:fillRect/>
          </a:stretch>
        </p:blipFill>
        <p:spPr>
          <a:xfrm>
            <a:off x="4943567" y="1732774"/>
            <a:ext cx="1088438" cy="1521019"/>
          </a:xfrm>
          <a:prstGeom prst="rect">
            <a:avLst/>
          </a:prstGeom>
        </p:spPr>
      </p:pic>
      <p:pic>
        <p:nvPicPr>
          <p:cNvPr id="21" name="Picture 20" descr="A guitar chord chart for the chord F">
            <a:extLst>
              <a:ext uri="{FF2B5EF4-FFF2-40B4-BE49-F238E27FC236}">
                <a16:creationId xmlns:a16="http://schemas.microsoft.com/office/drawing/2014/main" id="{AB19DBCA-066C-DBEA-C8D1-0B7FDF113C62}"/>
              </a:ext>
            </a:extLst>
          </p:cNvPr>
          <p:cNvPicPr>
            <a:picLocks noChangeAspect="1"/>
          </p:cNvPicPr>
          <p:nvPr/>
        </p:nvPicPr>
        <p:blipFill>
          <a:blip r:embed="rId5"/>
          <a:stretch>
            <a:fillRect/>
          </a:stretch>
        </p:blipFill>
        <p:spPr>
          <a:xfrm>
            <a:off x="8916388" y="1747776"/>
            <a:ext cx="1088438" cy="1516615"/>
          </a:xfrm>
          <a:prstGeom prst="rect">
            <a:avLst/>
          </a:prstGeom>
        </p:spPr>
      </p:pic>
      <p:pic>
        <p:nvPicPr>
          <p:cNvPr id="23" name="Picture 22" descr="An image of a piano keyboard that highlight the notes C, E and G in blue indicating the notes of the C chord">
            <a:extLst>
              <a:ext uri="{FF2B5EF4-FFF2-40B4-BE49-F238E27FC236}">
                <a16:creationId xmlns:a16="http://schemas.microsoft.com/office/drawing/2014/main" id="{D4EB74D1-7EBE-331B-AAD1-1C096EBD1566}"/>
              </a:ext>
            </a:extLst>
          </p:cNvPr>
          <p:cNvPicPr>
            <a:picLocks noChangeAspect="1"/>
          </p:cNvPicPr>
          <p:nvPr/>
        </p:nvPicPr>
        <p:blipFill>
          <a:blip r:embed="rId6"/>
          <a:stretch>
            <a:fillRect/>
          </a:stretch>
        </p:blipFill>
        <p:spPr>
          <a:xfrm>
            <a:off x="2751677" y="5418770"/>
            <a:ext cx="1777578" cy="639682"/>
          </a:xfrm>
          <a:prstGeom prst="rect">
            <a:avLst/>
          </a:prstGeom>
        </p:spPr>
      </p:pic>
      <p:pic>
        <p:nvPicPr>
          <p:cNvPr id="25" name="Picture 24" descr="An image of a piano keyboard that highlight the notes G, B and D in pink indicating the notes of the G chord">
            <a:extLst>
              <a:ext uri="{FF2B5EF4-FFF2-40B4-BE49-F238E27FC236}">
                <a16:creationId xmlns:a16="http://schemas.microsoft.com/office/drawing/2014/main" id="{1EB764AE-7091-7C15-14D9-D7AE57CF6CD0}"/>
              </a:ext>
            </a:extLst>
          </p:cNvPr>
          <p:cNvPicPr>
            <a:picLocks noChangeAspect="1"/>
          </p:cNvPicPr>
          <p:nvPr/>
        </p:nvPicPr>
        <p:blipFill>
          <a:blip r:embed="rId7"/>
          <a:stretch>
            <a:fillRect/>
          </a:stretch>
        </p:blipFill>
        <p:spPr>
          <a:xfrm>
            <a:off x="4657954" y="5418770"/>
            <a:ext cx="1821932" cy="639682"/>
          </a:xfrm>
          <a:prstGeom prst="rect">
            <a:avLst/>
          </a:prstGeom>
        </p:spPr>
      </p:pic>
      <p:pic>
        <p:nvPicPr>
          <p:cNvPr id="28" name="Picture 27" descr="An image of a piano keyboard that highlight the notes A, C and E in red indicating the notes of the A chord">
            <a:extLst>
              <a:ext uri="{FF2B5EF4-FFF2-40B4-BE49-F238E27FC236}">
                <a16:creationId xmlns:a16="http://schemas.microsoft.com/office/drawing/2014/main" id="{29F1DB69-27AD-F91C-B20D-3E515D6D03B2}"/>
              </a:ext>
            </a:extLst>
          </p:cNvPr>
          <p:cNvPicPr>
            <a:picLocks noChangeAspect="1"/>
          </p:cNvPicPr>
          <p:nvPr/>
        </p:nvPicPr>
        <p:blipFill>
          <a:blip r:embed="rId8"/>
          <a:stretch>
            <a:fillRect/>
          </a:stretch>
        </p:blipFill>
        <p:spPr>
          <a:xfrm>
            <a:off x="6654097" y="5419966"/>
            <a:ext cx="1777579" cy="638486"/>
          </a:xfrm>
          <a:prstGeom prst="rect">
            <a:avLst/>
          </a:prstGeom>
        </p:spPr>
      </p:pic>
      <p:pic>
        <p:nvPicPr>
          <p:cNvPr id="26" name="Picture 25" descr="An image of a piano keyboard that highlight the notes F, A and C in green indicating the notes of the F chord">
            <a:extLst>
              <a:ext uri="{FF2B5EF4-FFF2-40B4-BE49-F238E27FC236}">
                <a16:creationId xmlns:a16="http://schemas.microsoft.com/office/drawing/2014/main" id="{41E1D1A2-1E97-84F4-29BB-D0EAFFA7F5B8}"/>
              </a:ext>
            </a:extLst>
          </p:cNvPr>
          <p:cNvPicPr>
            <a:picLocks noChangeAspect="1"/>
          </p:cNvPicPr>
          <p:nvPr/>
        </p:nvPicPr>
        <p:blipFill>
          <a:blip r:embed="rId9"/>
          <a:stretch>
            <a:fillRect/>
          </a:stretch>
        </p:blipFill>
        <p:spPr>
          <a:xfrm>
            <a:off x="8621386" y="5418770"/>
            <a:ext cx="1740434" cy="639682"/>
          </a:xfrm>
          <a:prstGeom prst="rect">
            <a:avLst/>
          </a:prstGeom>
        </p:spPr>
      </p:pic>
      <p:grpSp>
        <p:nvGrpSpPr>
          <p:cNvPr id="6" name="Group 5" descr="A red play button inside a white circle">
            <a:extLst>
              <a:ext uri="{FF2B5EF4-FFF2-40B4-BE49-F238E27FC236}">
                <a16:creationId xmlns:a16="http://schemas.microsoft.com/office/drawing/2014/main" id="{323114CD-A0E9-0C9C-64B8-A356A0BC6306}"/>
              </a:ext>
            </a:extLst>
          </p:cNvPr>
          <p:cNvGrpSpPr/>
          <p:nvPr/>
        </p:nvGrpSpPr>
        <p:grpSpPr>
          <a:xfrm>
            <a:off x="11080952" y="966295"/>
            <a:ext cx="806095" cy="795714"/>
            <a:chOff x="10964411" y="1006257"/>
            <a:chExt cx="656442" cy="637959"/>
          </a:xfrm>
        </p:grpSpPr>
        <p:sp>
          <p:nvSpPr>
            <p:cNvPr id="7" name="Oval 6">
              <a:extLst>
                <a:ext uri="{FF2B5EF4-FFF2-40B4-BE49-F238E27FC236}">
                  <a16:creationId xmlns:a16="http://schemas.microsoft.com/office/drawing/2014/main" id="{C358E29E-095C-2788-7318-9254340C8B6F}"/>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10"/>
              <a:extLst>
                <a:ext uri="{FF2B5EF4-FFF2-40B4-BE49-F238E27FC236}">
                  <a16:creationId xmlns:a16="http://schemas.microsoft.com/office/drawing/2014/main" id="{C2310FC7-8B91-C331-2979-00F06DEC71E3}"/>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pic>
        <p:nvPicPr>
          <p:cNvPr id="4" name="Picture 3" descr="A guitar chord chart for the chord A minor">
            <a:extLst>
              <a:ext uri="{FF2B5EF4-FFF2-40B4-BE49-F238E27FC236}">
                <a16:creationId xmlns:a16="http://schemas.microsoft.com/office/drawing/2014/main" id="{629A4DCE-3D44-CD38-C27A-7D18E9749BD7}"/>
              </a:ext>
            </a:extLst>
          </p:cNvPr>
          <p:cNvPicPr>
            <a:picLocks noChangeAspect="1"/>
          </p:cNvPicPr>
          <p:nvPr/>
        </p:nvPicPr>
        <p:blipFill>
          <a:blip r:embed="rId11">
            <a:alphaModFix/>
          </a:blip>
          <a:srcRect l="2925" t="1050" r="6269" b="9240"/>
          <a:stretch>
            <a:fillRect/>
          </a:stretch>
        </p:blipFill>
        <p:spPr>
          <a:xfrm>
            <a:off x="7010086" y="1741793"/>
            <a:ext cx="1080000" cy="1512000"/>
          </a:xfrm>
          <a:prstGeom prst="rect">
            <a:avLst/>
          </a:prstGeom>
        </p:spPr>
      </p:pic>
      <p:sp>
        <p:nvSpPr>
          <p:cNvPr id="2" name="TextBox 1">
            <a:extLst>
              <a:ext uri="{FF2B5EF4-FFF2-40B4-BE49-F238E27FC236}">
                <a16:creationId xmlns:a16="http://schemas.microsoft.com/office/drawing/2014/main" id="{585D939D-7E8D-E032-1C83-8F473603789F}"/>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8490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60000" y="360000"/>
            <a:ext cx="11484000" cy="545601"/>
          </a:xfrm>
        </p:spPr>
        <p:txBody>
          <a:bodyPr/>
          <a:lstStyle/>
          <a:p>
            <a:r>
              <a:rPr lang="en-AU" dirty="0"/>
              <a:t>Activity 1.2 – 'Scar' – Missy Higgins – performing (2)</a:t>
            </a:r>
            <a:endParaRPr lang="en-US" dirty="0"/>
          </a:p>
        </p:txBody>
      </p:sp>
      <p:sp>
        <p:nvSpPr>
          <p:cNvPr id="13" name="Text Placeholder 12">
            <a:extLst>
              <a:ext uri="{FF2B5EF4-FFF2-40B4-BE49-F238E27FC236}">
                <a16:creationId xmlns:a16="http://schemas.microsoft.com/office/drawing/2014/main" id="{E3BB5226-9469-7347-3A70-3351C620DBC5}"/>
              </a:ext>
            </a:extLst>
          </p:cNvPr>
          <p:cNvSpPr>
            <a:spLocks noGrp="1"/>
          </p:cNvSpPr>
          <p:nvPr>
            <p:ph type="body" sz="quarter" idx="18"/>
          </p:nvPr>
        </p:nvSpPr>
        <p:spPr>
          <a:xfrm>
            <a:off x="360000" y="1008000"/>
            <a:ext cx="11484000" cy="310015"/>
          </a:xfrm>
        </p:spPr>
        <p:txBody>
          <a:bodyPr/>
          <a:lstStyle/>
          <a:p>
            <a:r>
              <a:rPr lang="en-AU" dirty="0"/>
              <a:t>Introduction piano riff</a:t>
            </a:r>
            <a:endParaRPr lang="en-US" dirty="0"/>
          </a:p>
        </p:txBody>
      </p:sp>
      <p:pic>
        <p:nvPicPr>
          <p:cNvPr id="30" name="Music score" descr="A 4 bar phrase in the treble clef showing the piano riff melodic line. The pitch notes are C,B,G,A,G,D,C,D,E,C,B,G,A,G,D,C. Underneath are blue arrows to show where the beat sits to highlight the syncopated rhythm of the riff.">
            <a:extLst>
              <a:ext uri="{FF2B5EF4-FFF2-40B4-BE49-F238E27FC236}">
                <a16:creationId xmlns:a16="http://schemas.microsoft.com/office/drawing/2014/main" id="{D8F002A6-131C-47FA-BE44-7EF13B7E79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8000" contrast="6000"/>
                    </a14:imgEffect>
                  </a14:imgLayer>
                </a14:imgProps>
              </a:ext>
              <a:ext uri="{28A0092B-C50C-407E-A947-70E740481C1C}">
                <a14:useLocalDpi xmlns:a14="http://schemas.microsoft.com/office/drawing/2010/main" val="0"/>
              </a:ext>
            </a:extLst>
          </a:blip>
          <a:srcRect/>
          <a:stretch/>
        </p:blipFill>
        <p:spPr>
          <a:xfrm>
            <a:off x="360000" y="1856719"/>
            <a:ext cx="11400318" cy="2729474"/>
          </a:xfrm>
          <a:prstGeom prst="roundRect">
            <a:avLst>
              <a:gd name="adj" fmla="val 2239"/>
            </a:avLst>
          </a:prstGeom>
          <a:ln w="19050">
            <a:noFill/>
          </a:ln>
        </p:spPr>
      </p:pic>
      <p:grpSp>
        <p:nvGrpSpPr>
          <p:cNvPr id="2" name="Blue arows" descr="A blue arrow pointing upwards to the beat on the manuscript">
            <a:extLst>
              <a:ext uri="{FF2B5EF4-FFF2-40B4-BE49-F238E27FC236}">
                <a16:creationId xmlns:a16="http://schemas.microsoft.com/office/drawing/2014/main" id="{2308EF8C-80D8-ED2E-BF4D-8228C93CB8AD}"/>
              </a:ext>
            </a:extLst>
          </p:cNvPr>
          <p:cNvGrpSpPr/>
          <p:nvPr/>
        </p:nvGrpSpPr>
        <p:grpSpPr>
          <a:xfrm>
            <a:off x="1492050" y="3077920"/>
            <a:ext cx="9491472" cy="774192"/>
            <a:chOff x="1492050" y="3077920"/>
            <a:chExt cx="9491472" cy="774192"/>
          </a:xfrm>
        </p:grpSpPr>
        <p:cxnSp>
          <p:nvCxnSpPr>
            <p:cNvPr id="17" name="Straight Arrow Connector 16" descr="A blue arrow pointing upwards to the beat on the manuscript">
              <a:extLst>
                <a:ext uri="{FF2B5EF4-FFF2-40B4-BE49-F238E27FC236}">
                  <a16:creationId xmlns:a16="http://schemas.microsoft.com/office/drawing/2014/main" id="{E23B3201-DB8F-2A94-EC6C-9507EBAD3A43}"/>
                </a:ext>
              </a:extLst>
            </p:cNvPr>
            <p:cNvCxnSpPr>
              <a:cxnSpLocks/>
            </p:cNvCxnSpPr>
            <p:nvPr/>
          </p:nvCxnSpPr>
          <p:spPr>
            <a:xfrm flipV="1">
              <a:off x="149205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descr="A blue arrow pointing upwards to the beat on the manuscript">
              <a:extLst>
                <a:ext uri="{FF2B5EF4-FFF2-40B4-BE49-F238E27FC236}">
                  <a16:creationId xmlns:a16="http://schemas.microsoft.com/office/drawing/2014/main" id="{A6B717F1-AAA4-44C6-5155-59B5894A115B}"/>
                </a:ext>
              </a:extLst>
            </p:cNvPr>
            <p:cNvCxnSpPr>
              <a:cxnSpLocks/>
            </p:cNvCxnSpPr>
            <p:nvPr/>
          </p:nvCxnSpPr>
          <p:spPr>
            <a:xfrm flipV="1">
              <a:off x="196144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descr="A blue arrow pointing upwards to the beat on the manuscript">
              <a:extLst>
                <a:ext uri="{FF2B5EF4-FFF2-40B4-BE49-F238E27FC236}">
                  <a16:creationId xmlns:a16="http://schemas.microsoft.com/office/drawing/2014/main" id="{8C332AD8-654C-59E2-7328-F6CF0A3598A4}"/>
                </a:ext>
              </a:extLst>
            </p:cNvPr>
            <p:cNvCxnSpPr>
              <a:cxnSpLocks/>
            </p:cNvCxnSpPr>
            <p:nvPr/>
          </p:nvCxnSpPr>
          <p:spPr>
            <a:xfrm flipV="1">
              <a:off x="278440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descr="A blue arrow pointing upwards to the beat on the manuscript">
              <a:extLst>
                <a:ext uri="{FF2B5EF4-FFF2-40B4-BE49-F238E27FC236}">
                  <a16:creationId xmlns:a16="http://schemas.microsoft.com/office/drawing/2014/main" id="{54C9F3C2-4E56-B769-23EE-3D6CB3C95AD4}"/>
                </a:ext>
              </a:extLst>
            </p:cNvPr>
            <p:cNvCxnSpPr>
              <a:cxnSpLocks/>
            </p:cNvCxnSpPr>
            <p:nvPr/>
          </p:nvCxnSpPr>
          <p:spPr>
            <a:xfrm flipV="1">
              <a:off x="336657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descr="A blue arrow pointing upwards to the beat on the manuscript">
              <a:extLst>
                <a:ext uri="{FF2B5EF4-FFF2-40B4-BE49-F238E27FC236}">
                  <a16:creationId xmlns:a16="http://schemas.microsoft.com/office/drawing/2014/main" id="{732A0365-07FF-E9BF-14DF-FCC766CC9202}"/>
                </a:ext>
              </a:extLst>
            </p:cNvPr>
            <p:cNvCxnSpPr>
              <a:cxnSpLocks/>
            </p:cNvCxnSpPr>
            <p:nvPr/>
          </p:nvCxnSpPr>
          <p:spPr>
            <a:xfrm flipV="1">
              <a:off x="4588818"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descr="A blue arrow pointing upwards to the beat on the manuscript">
              <a:extLst>
                <a:ext uri="{FF2B5EF4-FFF2-40B4-BE49-F238E27FC236}">
                  <a16:creationId xmlns:a16="http://schemas.microsoft.com/office/drawing/2014/main" id="{5FC49C97-DB40-F761-28A7-B11762CA5C4F}"/>
                </a:ext>
              </a:extLst>
            </p:cNvPr>
            <p:cNvCxnSpPr>
              <a:cxnSpLocks/>
            </p:cNvCxnSpPr>
            <p:nvPr/>
          </p:nvCxnSpPr>
          <p:spPr>
            <a:xfrm flipV="1">
              <a:off x="5079546"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descr="A blue arrow pointing upwards to the beat on the manuscript">
              <a:extLst>
                <a:ext uri="{FF2B5EF4-FFF2-40B4-BE49-F238E27FC236}">
                  <a16:creationId xmlns:a16="http://schemas.microsoft.com/office/drawing/2014/main" id="{776C2BBA-50A4-3555-0A43-B7FC21036594}"/>
                </a:ext>
              </a:extLst>
            </p:cNvPr>
            <p:cNvCxnSpPr>
              <a:cxnSpLocks/>
            </p:cNvCxnSpPr>
            <p:nvPr/>
          </p:nvCxnSpPr>
          <p:spPr>
            <a:xfrm flipV="1">
              <a:off x="560685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descr="A blue arrow pointing upwards to the beat on the manuscript">
              <a:extLst>
                <a:ext uri="{FF2B5EF4-FFF2-40B4-BE49-F238E27FC236}">
                  <a16:creationId xmlns:a16="http://schemas.microsoft.com/office/drawing/2014/main" id="{D9DC6E4C-5800-4693-FC0B-DC3CC0060899}"/>
                </a:ext>
              </a:extLst>
            </p:cNvPr>
            <p:cNvCxnSpPr>
              <a:cxnSpLocks/>
            </p:cNvCxnSpPr>
            <p:nvPr/>
          </p:nvCxnSpPr>
          <p:spPr>
            <a:xfrm flipV="1">
              <a:off x="615244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Straight Arrow Connector 35" descr="A blue arrow pointing upwards to the beat on the manuscript">
              <a:extLst>
                <a:ext uri="{FF2B5EF4-FFF2-40B4-BE49-F238E27FC236}">
                  <a16:creationId xmlns:a16="http://schemas.microsoft.com/office/drawing/2014/main" id="{E7B45B97-752F-5EC6-1ECC-3073FB8E3DFB}"/>
                </a:ext>
              </a:extLst>
            </p:cNvPr>
            <p:cNvCxnSpPr>
              <a:cxnSpLocks/>
            </p:cNvCxnSpPr>
            <p:nvPr/>
          </p:nvCxnSpPr>
          <p:spPr>
            <a:xfrm flipV="1">
              <a:off x="8755434"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descr="A blue arrow pointing upwards to the beat on the manuscript">
              <a:extLst>
                <a:ext uri="{FF2B5EF4-FFF2-40B4-BE49-F238E27FC236}">
                  <a16:creationId xmlns:a16="http://schemas.microsoft.com/office/drawing/2014/main" id="{1886C177-FDBB-1518-9EB3-296E9300BC0E}"/>
                </a:ext>
              </a:extLst>
            </p:cNvPr>
            <p:cNvCxnSpPr>
              <a:cxnSpLocks/>
            </p:cNvCxnSpPr>
            <p:nvPr/>
          </p:nvCxnSpPr>
          <p:spPr>
            <a:xfrm flipV="1">
              <a:off x="8231178"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descr="A blue arrow pointing upwards to the beat on the manuscript">
              <a:extLst>
                <a:ext uri="{FF2B5EF4-FFF2-40B4-BE49-F238E27FC236}">
                  <a16:creationId xmlns:a16="http://schemas.microsoft.com/office/drawing/2014/main" id="{EBE8D4C0-0337-9945-74E5-5F9512EE0E41}"/>
                </a:ext>
              </a:extLst>
            </p:cNvPr>
            <p:cNvCxnSpPr>
              <a:cxnSpLocks/>
            </p:cNvCxnSpPr>
            <p:nvPr/>
          </p:nvCxnSpPr>
          <p:spPr>
            <a:xfrm flipV="1">
              <a:off x="7487466"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descr="A blue arrow pointing upwards to the beat on the manuscript">
              <a:extLst>
                <a:ext uri="{FF2B5EF4-FFF2-40B4-BE49-F238E27FC236}">
                  <a16:creationId xmlns:a16="http://schemas.microsoft.com/office/drawing/2014/main" id="{2E824D5B-A31E-ECE3-37B2-F8339F9F68AC}"/>
                </a:ext>
              </a:extLst>
            </p:cNvPr>
            <p:cNvCxnSpPr>
              <a:cxnSpLocks/>
            </p:cNvCxnSpPr>
            <p:nvPr/>
          </p:nvCxnSpPr>
          <p:spPr>
            <a:xfrm flipV="1">
              <a:off x="703636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descr="A blue arrow pointing upwards to the beat on the manuscript">
              <a:extLst>
                <a:ext uri="{FF2B5EF4-FFF2-40B4-BE49-F238E27FC236}">
                  <a16:creationId xmlns:a16="http://schemas.microsoft.com/office/drawing/2014/main" id="{20D584A8-F19C-7F61-5EA7-BA919A77FEAB}"/>
                </a:ext>
              </a:extLst>
            </p:cNvPr>
            <p:cNvCxnSpPr>
              <a:cxnSpLocks/>
            </p:cNvCxnSpPr>
            <p:nvPr/>
          </p:nvCxnSpPr>
          <p:spPr>
            <a:xfrm flipV="1">
              <a:off x="1098352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descr="A blue arrow pointing upwards to the beat on the manuscript">
              <a:extLst>
                <a:ext uri="{FF2B5EF4-FFF2-40B4-BE49-F238E27FC236}">
                  <a16:creationId xmlns:a16="http://schemas.microsoft.com/office/drawing/2014/main" id="{2ACD17B1-17E4-6EF3-9F03-A0C1E9B8C47D}"/>
                </a:ext>
              </a:extLst>
            </p:cNvPr>
            <p:cNvCxnSpPr>
              <a:cxnSpLocks/>
            </p:cNvCxnSpPr>
            <p:nvPr/>
          </p:nvCxnSpPr>
          <p:spPr>
            <a:xfrm flipV="1">
              <a:off x="1046841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descr="A blue arrow pointing upwards to the beat on the manuscript">
              <a:extLst>
                <a:ext uri="{FF2B5EF4-FFF2-40B4-BE49-F238E27FC236}">
                  <a16:creationId xmlns:a16="http://schemas.microsoft.com/office/drawing/2014/main" id="{0DC58737-6DA8-2FC9-C8BB-986800E2AB7C}"/>
                </a:ext>
              </a:extLst>
            </p:cNvPr>
            <p:cNvCxnSpPr>
              <a:cxnSpLocks/>
            </p:cNvCxnSpPr>
            <p:nvPr/>
          </p:nvCxnSpPr>
          <p:spPr>
            <a:xfrm flipV="1">
              <a:off x="9953298"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descr="A blue arrow pointing upwards to the beat on the manuscript">
              <a:extLst>
                <a:ext uri="{FF2B5EF4-FFF2-40B4-BE49-F238E27FC236}">
                  <a16:creationId xmlns:a16="http://schemas.microsoft.com/office/drawing/2014/main" id="{BF192373-673A-E774-F724-2B349EBA1D69}"/>
                </a:ext>
              </a:extLst>
            </p:cNvPr>
            <p:cNvCxnSpPr>
              <a:cxnSpLocks/>
            </p:cNvCxnSpPr>
            <p:nvPr/>
          </p:nvCxnSpPr>
          <p:spPr>
            <a:xfrm flipV="1">
              <a:off x="9456474" y="3084016"/>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45" name="TextBox 44">
            <a:extLst>
              <a:ext uri="{FF2B5EF4-FFF2-40B4-BE49-F238E27FC236}">
                <a16:creationId xmlns:a16="http://schemas.microsoft.com/office/drawing/2014/main" id="{0C267326-8AA4-F526-D5FF-FA8CC12F5928}"/>
              </a:ext>
            </a:extLst>
          </p:cNvPr>
          <p:cNvSpPr txBox="1"/>
          <p:nvPr/>
        </p:nvSpPr>
        <p:spPr>
          <a:xfrm>
            <a:off x="408038" y="5009254"/>
            <a:ext cx="3382298" cy="383458"/>
          </a:xfrm>
          <a:prstGeom prst="rect">
            <a:avLst/>
          </a:prstGeom>
          <a:noFill/>
        </p:spPr>
        <p:txBody>
          <a:bodyPr wrap="square" lIns="0" tIns="0" rIns="0" bIns="0" rtlCol="0">
            <a:noAutofit/>
          </a:bodyPr>
          <a:lstStyle/>
          <a:p>
            <a:pPr algn="l"/>
            <a:r>
              <a:rPr lang="en-AU" sz="2000" dirty="0"/>
              <a:t>Backing track </a:t>
            </a:r>
            <a:r>
              <a:rPr lang="en-AU" sz="2000" dirty="0">
                <a:latin typeface="Arial"/>
                <a:cs typeface="Arial"/>
              </a:rPr>
              <a:t>– slow</a:t>
            </a:r>
            <a:r>
              <a:rPr lang="en-AU" sz="2000" dirty="0"/>
              <a:t> </a:t>
            </a:r>
          </a:p>
        </p:txBody>
      </p:sp>
      <p:grpSp>
        <p:nvGrpSpPr>
          <p:cNvPr id="5" name="Group 4" descr="A red play button inside a white circle">
            <a:extLst>
              <a:ext uri="{FF2B5EF4-FFF2-40B4-BE49-F238E27FC236}">
                <a16:creationId xmlns:a16="http://schemas.microsoft.com/office/drawing/2014/main" id="{453DD885-A2D7-60C9-A2B9-DC97DAF7D770}"/>
              </a:ext>
            </a:extLst>
          </p:cNvPr>
          <p:cNvGrpSpPr/>
          <p:nvPr/>
        </p:nvGrpSpPr>
        <p:grpSpPr>
          <a:xfrm>
            <a:off x="2916224" y="4803126"/>
            <a:ext cx="806095" cy="795714"/>
            <a:chOff x="10964411" y="1006257"/>
            <a:chExt cx="656442" cy="637959"/>
          </a:xfrm>
        </p:grpSpPr>
        <p:sp>
          <p:nvSpPr>
            <p:cNvPr id="6" name="Oval 5">
              <a:extLst>
                <a:ext uri="{FF2B5EF4-FFF2-40B4-BE49-F238E27FC236}">
                  <a16:creationId xmlns:a16="http://schemas.microsoft.com/office/drawing/2014/main" id="{6B5E4BF9-B580-F989-3197-74AB647566DE}"/>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7" name="Isosceles Triangle 6">
              <a:hlinkClick r:id="rId4"/>
              <a:extLst>
                <a:ext uri="{FF2B5EF4-FFF2-40B4-BE49-F238E27FC236}">
                  <a16:creationId xmlns:a16="http://schemas.microsoft.com/office/drawing/2014/main" id="{3090ACF8-DB1D-AEC9-2CED-C68B2294F166}"/>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46" name="TextBox 45">
            <a:extLst>
              <a:ext uri="{FF2B5EF4-FFF2-40B4-BE49-F238E27FC236}">
                <a16:creationId xmlns:a16="http://schemas.microsoft.com/office/drawing/2014/main" id="{750552B2-430E-3B8F-97A0-38F75E2EB235}"/>
              </a:ext>
            </a:extLst>
          </p:cNvPr>
          <p:cNvSpPr txBox="1"/>
          <p:nvPr/>
        </p:nvSpPr>
        <p:spPr>
          <a:xfrm>
            <a:off x="8049721" y="5009254"/>
            <a:ext cx="3382298" cy="383458"/>
          </a:xfrm>
          <a:prstGeom prst="rect">
            <a:avLst/>
          </a:prstGeom>
          <a:noFill/>
        </p:spPr>
        <p:txBody>
          <a:bodyPr wrap="square" lIns="0" tIns="0" rIns="0" bIns="0" rtlCol="0" anchor="t">
            <a:noAutofit/>
          </a:bodyPr>
          <a:lstStyle/>
          <a:p>
            <a:pPr algn="l"/>
            <a:r>
              <a:rPr lang="en-AU" sz="2000" dirty="0"/>
              <a:t>Backing track </a:t>
            </a:r>
            <a:r>
              <a:rPr lang="en-AU" sz="2000" dirty="0">
                <a:latin typeface="Arial"/>
                <a:cs typeface="Arial"/>
              </a:rPr>
              <a:t>– at tempo</a:t>
            </a:r>
            <a:endParaRPr lang="en-AU" sz="2000" dirty="0"/>
          </a:p>
        </p:txBody>
      </p:sp>
      <p:grpSp>
        <p:nvGrpSpPr>
          <p:cNvPr id="8" name="Group 7" descr="A red play button inside a white circle">
            <a:extLst>
              <a:ext uri="{FF2B5EF4-FFF2-40B4-BE49-F238E27FC236}">
                <a16:creationId xmlns:a16="http://schemas.microsoft.com/office/drawing/2014/main" id="{837A7002-06B8-18BA-5E05-22ECB635A835}"/>
              </a:ext>
            </a:extLst>
          </p:cNvPr>
          <p:cNvGrpSpPr/>
          <p:nvPr/>
        </p:nvGrpSpPr>
        <p:grpSpPr>
          <a:xfrm>
            <a:off x="10954223" y="4814158"/>
            <a:ext cx="806095" cy="795714"/>
            <a:chOff x="10964411" y="1006257"/>
            <a:chExt cx="656442" cy="637959"/>
          </a:xfrm>
        </p:grpSpPr>
        <p:sp>
          <p:nvSpPr>
            <p:cNvPr id="9" name="Oval 8">
              <a:extLst>
                <a:ext uri="{FF2B5EF4-FFF2-40B4-BE49-F238E27FC236}">
                  <a16:creationId xmlns:a16="http://schemas.microsoft.com/office/drawing/2014/main" id="{530AC7F9-6D91-F443-1D6E-4E6F087F3009}"/>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5"/>
              <a:extLst>
                <a:ext uri="{FF2B5EF4-FFF2-40B4-BE49-F238E27FC236}">
                  <a16:creationId xmlns:a16="http://schemas.microsoft.com/office/drawing/2014/main" id="{7D30EBBF-2A5C-6346-85BF-B8E54DBEB2DA}"/>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cxnSp>
        <p:nvCxnSpPr>
          <p:cNvPr id="16" name="Straight Arrow Connector 15" descr="A blue arrow pointing upwards to the beat on the manuscript">
            <a:extLst>
              <a:ext uri="{FF2B5EF4-FFF2-40B4-BE49-F238E27FC236}">
                <a16:creationId xmlns:a16="http://schemas.microsoft.com/office/drawing/2014/main" id="{C028A2DA-ECB3-A637-B2F2-6F7F2B9CB7DD}"/>
              </a:ext>
            </a:extLst>
          </p:cNvPr>
          <p:cNvCxnSpPr>
            <a:cxnSpLocks/>
          </p:cNvCxnSpPr>
          <p:nvPr/>
        </p:nvCxnSpPr>
        <p:spPr>
          <a:xfrm flipV="1">
            <a:off x="5087821" y="5414582"/>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066415D7-6A8B-E8D0-CABB-DE51B4B0A7A7}"/>
              </a:ext>
            </a:extLst>
          </p:cNvPr>
          <p:cNvSpPr txBox="1"/>
          <p:nvPr/>
        </p:nvSpPr>
        <p:spPr>
          <a:xfrm>
            <a:off x="5280696" y="5623855"/>
            <a:ext cx="1346125"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cs typeface="Arial"/>
              </a:rPr>
              <a:t>represents the beat</a:t>
            </a: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23</a:t>
            </a:fld>
            <a:endParaRPr lang="en-AU"/>
          </a:p>
        </p:txBody>
      </p:sp>
      <p:sp>
        <p:nvSpPr>
          <p:cNvPr id="12" name="TextBox 11">
            <a:extLst>
              <a:ext uri="{FF2B5EF4-FFF2-40B4-BE49-F238E27FC236}">
                <a16:creationId xmlns:a16="http://schemas.microsoft.com/office/drawing/2014/main" id="{BD5739FA-B3A2-2C2D-7C98-C25DB38B05DE}"/>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13057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p:txBody>
          <a:bodyPr/>
          <a:lstStyle/>
          <a:p>
            <a:r>
              <a:rPr lang="en-AU">
                <a:latin typeface="Arial"/>
                <a:cs typeface="Arial"/>
              </a:rPr>
              <a:t>Activity 1.2 – 'Scar' – Missy Higgins – performing (3)</a:t>
            </a:r>
            <a:endParaRPr lang="en-US"/>
          </a:p>
        </p:txBody>
      </p:sp>
      <p:sp>
        <p:nvSpPr>
          <p:cNvPr id="26" name="Text Placeholder 25">
            <a:extLst>
              <a:ext uri="{FF2B5EF4-FFF2-40B4-BE49-F238E27FC236}">
                <a16:creationId xmlns:a16="http://schemas.microsoft.com/office/drawing/2014/main" id="{E439AFA6-6BF9-AA97-AAD5-A53FA871DA9E}"/>
              </a:ext>
            </a:extLst>
          </p:cNvPr>
          <p:cNvSpPr>
            <a:spLocks noGrp="1"/>
          </p:cNvSpPr>
          <p:nvPr>
            <p:ph type="body" sz="quarter" idx="18"/>
          </p:nvPr>
        </p:nvSpPr>
        <p:spPr/>
        <p:txBody>
          <a:bodyPr/>
          <a:lstStyle/>
          <a:p>
            <a:r>
              <a:rPr lang="en-US" dirty="0"/>
              <a:t>Introduction and verse </a:t>
            </a:r>
          </a:p>
        </p:txBody>
      </p:sp>
      <p:grpSp>
        <p:nvGrpSpPr>
          <p:cNvPr id="2" name="Group 1">
            <a:extLst>
              <a:ext uri="{FF2B5EF4-FFF2-40B4-BE49-F238E27FC236}">
                <a16:creationId xmlns:a16="http://schemas.microsoft.com/office/drawing/2014/main" id="{13AFFC76-026F-9D74-00F6-084B724E7E4D}"/>
              </a:ext>
              <a:ext uri="{C183D7F6-B498-43B3-948B-1728B52AA6E4}">
                <adec:decorative xmlns:adec="http://schemas.microsoft.com/office/drawing/2017/decorative" val="1"/>
              </a:ext>
            </a:extLst>
          </p:cNvPr>
          <p:cNvGrpSpPr/>
          <p:nvPr/>
        </p:nvGrpSpPr>
        <p:grpSpPr>
          <a:xfrm>
            <a:off x="360000" y="1521017"/>
            <a:ext cx="9071001" cy="4835217"/>
            <a:chOff x="360000" y="1513268"/>
            <a:chExt cx="9071001" cy="4835217"/>
          </a:xfrm>
        </p:grpSpPr>
        <p:grpSp>
          <p:nvGrpSpPr>
            <p:cNvPr id="28" name="Group 27">
              <a:extLst>
                <a:ext uri="{FF2B5EF4-FFF2-40B4-BE49-F238E27FC236}">
                  <a16:creationId xmlns:a16="http://schemas.microsoft.com/office/drawing/2014/main" id="{7509BD30-A1CE-6D3D-A103-67F18975489C}"/>
                </a:ext>
                <a:ext uri="{C183D7F6-B498-43B3-948B-1728B52AA6E4}">
                  <adec:decorative xmlns:adec="http://schemas.microsoft.com/office/drawing/2017/decorative" val="1"/>
                </a:ext>
              </a:extLst>
            </p:cNvPr>
            <p:cNvGrpSpPr/>
            <p:nvPr/>
          </p:nvGrpSpPr>
          <p:grpSpPr>
            <a:xfrm>
              <a:off x="360000" y="1513268"/>
              <a:ext cx="9071001" cy="1008000"/>
              <a:chOff x="241894" y="1016272"/>
              <a:chExt cx="9071001" cy="1008000"/>
            </a:xfrm>
          </p:grpSpPr>
          <p:sp>
            <p:nvSpPr>
              <p:cNvPr id="21" name="Rectangle: Rounded Corners 9">
                <a:extLst>
                  <a:ext uri="{FF2B5EF4-FFF2-40B4-BE49-F238E27FC236}">
                    <a16:creationId xmlns:a16="http://schemas.microsoft.com/office/drawing/2014/main" id="{38A01045-0222-668D-8CAD-AD2C845873F5}"/>
                  </a:ext>
                  <a:ext uri="{C183D7F6-B498-43B3-948B-1728B52AA6E4}">
                    <adec:decorative xmlns:adec="http://schemas.microsoft.com/office/drawing/2017/decorative" val="1"/>
                  </a:ext>
                </a:extLst>
              </p:cNvPr>
              <p:cNvSpPr/>
              <p:nvPr/>
            </p:nvSpPr>
            <p:spPr>
              <a:xfrm>
                <a:off x="1308194" y="1016272"/>
                <a:ext cx="8004701" cy="1008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30000"/>
                  </a:lnSpc>
                  <a:buFont typeface="Arial" panose="020B0604020202020204" pitchFamily="34" charset="0"/>
                  <a:buChar char="•"/>
                </a:pPr>
                <a:endParaRPr lang="en-AU" sz="2800" dirty="0">
                  <a:solidFill>
                    <a:schemeClr val="tx1"/>
                  </a:solidFill>
                  <a:latin typeface="Arial"/>
                  <a:cs typeface="Arial"/>
                </a:endParaRPr>
              </a:p>
            </p:txBody>
          </p:sp>
          <p:sp>
            <p:nvSpPr>
              <p:cNvPr id="22" name="Rounded Rectangle 21">
                <a:extLst>
                  <a:ext uri="{FF2B5EF4-FFF2-40B4-BE49-F238E27FC236}">
                    <a16:creationId xmlns:a16="http://schemas.microsoft.com/office/drawing/2014/main" id="{AEB24FD3-CE97-B6B5-5275-3EBCB0BAB996}"/>
                  </a:ext>
                  <a:ext uri="{C183D7F6-B498-43B3-948B-1728B52AA6E4}">
                    <adec:decorative xmlns:adec="http://schemas.microsoft.com/office/drawing/2017/decorative" val="1"/>
                  </a:ext>
                </a:extLst>
              </p:cNvPr>
              <p:cNvSpPr/>
              <p:nvPr/>
            </p:nvSpPr>
            <p:spPr>
              <a:xfrm>
                <a:off x="241894" y="1016272"/>
                <a:ext cx="2125872" cy="1008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nvGrpSpPr>
            <p:cNvPr id="29" name="Group 28">
              <a:extLst>
                <a:ext uri="{FF2B5EF4-FFF2-40B4-BE49-F238E27FC236}">
                  <a16:creationId xmlns:a16="http://schemas.microsoft.com/office/drawing/2014/main" id="{47D58312-219C-19AF-EE36-BA5F12E92E34}"/>
                </a:ext>
                <a:ext uri="{C183D7F6-B498-43B3-948B-1728B52AA6E4}">
                  <adec:decorative xmlns:adec="http://schemas.microsoft.com/office/drawing/2017/decorative" val="1"/>
                </a:ext>
              </a:extLst>
            </p:cNvPr>
            <p:cNvGrpSpPr/>
            <p:nvPr/>
          </p:nvGrpSpPr>
          <p:grpSpPr>
            <a:xfrm>
              <a:off x="360000" y="2637889"/>
              <a:ext cx="9071001" cy="1260000"/>
              <a:chOff x="241894" y="1019223"/>
              <a:chExt cx="9071001" cy="1260000"/>
            </a:xfrm>
          </p:grpSpPr>
          <p:sp>
            <p:nvSpPr>
              <p:cNvPr id="30" name="Rectangle: Rounded Corners 9">
                <a:extLst>
                  <a:ext uri="{FF2B5EF4-FFF2-40B4-BE49-F238E27FC236}">
                    <a16:creationId xmlns:a16="http://schemas.microsoft.com/office/drawing/2014/main" id="{E749ADF2-E692-0B16-75EB-6AB30BBCE36E}"/>
                  </a:ext>
                  <a:ext uri="{C183D7F6-B498-43B3-948B-1728B52AA6E4}">
                    <adec:decorative xmlns:adec="http://schemas.microsoft.com/office/drawing/2017/decorative" val="1"/>
                  </a:ext>
                </a:extLst>
              </p:cNvPr>
              <p:cNvSpPr/>
              <p:nvPr/>
            </p:nvSpPr>
            <p:spPr>
              <a:xfrm>
                <a:off x="1308194" y="1019223"/>
                <a:ext cx="8004701" cy="1260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30000"/>
                  </a:lnSpc>
                  <a:buFont typeface="Arial" panose="020B0604020202020204" pitchFamily="34" charset="0"/>
                  <a:buChar char="•"/>
                </a:pPr>
                <a:endParaRPr lang="en-AU" sz="2800" dirty="0">
                  <a:solidFill>
                    <a:schemeClr val="tx1"/>
                  </a:solidFill>
                  <a:latin typeface="Arial"/>
                  <a:cs typeface="Arial"/>
                </a:endParaRPr>
              </a:p>
            </p:txBody>
          </p:sp>
          <p:sp>
            <p:nvSpPr>
              <p:cNvPr id="31" name="Rounded Rectangle 30">
                <a:extLst>
                  <a:ext uri="{FF2B5EF4-FFF2-40B4-BE49-F238E27FC236}">
                    <a16:creationId xmlns:a16="http://schemas.microsoft.com/office/drawing/2014/main" id="{021B78E9-EEB2-5F74-642E-5F590984B519}"/>
                  </a:ext>
                  <a:ext uri="{C183D7F6-B498-43B3-948B-1728B52AA6E4}">
                    <adec:decorative xmlns:adec="http://schemas.microsoft.com/office/drawing/2017/decorative" val="1"/>
                  </a:ext>
                </a:extLst>
              </p:cNvPr>
              <p:cNvSpPr/>
              <p:nvPr/>
            </p:nvSpPr>
            <p:spPr>
              <a:xfrm>
                <a:off x="241894" y="1019223"/>
                <a:ext cx="2125872" cy="1260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nvGrpSpPr>
            <p:cNvPr id="33" name="Group 32">
              <a:extLst>
                <a:ext uri="{FF2B5EF4-FFF2-40B4-BE49-F238E27FC236}">
                  <a16:creationId xmlns:a16="http://schemas.microsoft.com/office/drawing/2014/main" id="{31679E55-932A-1A14-E5B0-C209B347EAE2}"/>
                </a:ext>
                <a:ext uri="{C183D7F6-B498-43B3-948B-1728B52AA6E4}">
                  <adec:decorative xmlns:adec="http://schemas.microsoft.com/office/drawing/2017/decorative" val="1"/>
                </a:ext>
              </a:extLst>
            </p:cNvPr>
            <p:cNvGrpSpPr/>
            <p:nvPr/>
          </p:nvGrpSpPr>
          <p:grpSpPr>
            <a:xfrm>
              <a:off x="360000" y="4014510"/>
              <a:ext cx="9071001" cy="908910"/>
              <a:chOff x="241894" y="1016272"/>
              <a:chExt cx="9071001" cy="1008000"/>
            </a:xfrm>
          </p:grpSpPr>
          <p:sp>
            <p:nvSpPr>
              <p:cNvPr id="34" name="Rectangle: Rounded Corners 9">
                <a:extLst>
                  <a:ext uri="{FF2B5EF4-FFF2-40B4-BE49-F238E27FC236}">
                    <a16:creationId xmlns:a16="http://schemas.microsoft.com/office/drawing/2014/main" id="{B04EB67B-E603-563C-F786-5C355CE8F1FF}"/>
                  </a:ext>
                  <a:ext uri="{C183D7F6-B498-43B3-948B-1728B52AA6E4}">
                    <adec:decorative xmlns:adec="http://schemas.microsoft.com/office/drawing/2017/decorative" val="1"/>
                  </a:ext>
                </a:extLst>
              </p:cNvPr>
              <p:cNvSpPr/>
              <p:nvPr/>
            </p:nvSpPr>
            <p:spPr>
              <a:xfrm>
                <a:off x="1308194" y="1016272"/>
                <a:ext cx="8004701" cy="1008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35" name="Rounded Rectangle 34">
                <a:extLst>
                  <a:ext uri="{FF2B5EF4-FFF2-40B4-BE49-F238E27FC236}">
                    <a16:creationId xmlns:a16="http://schemas.microsoft.com/office/drawing/2014/main" id="{E571FC00-56C4-DEAC-F851-85AFAE571FEE}"/>
                  </a:ext>
                  <a:ext uri="{C183D7F6-B498-43B3-948B-1728B52AA6E4}">
                    <adec:decorative xmlns:adec="http://schemas.microsoft.com/office/drawing/2017/decorative" val="1"/>
                  </a:ext>
                </a:extLst>
              </p:cNvPr>
              <p:cNvSpPr/>
              <p:nvPr/>
            </p:nvSpPr>
            <p:spPr>
              <a:xfrm>
                <a:off x="241894" y="1016272"/>
                <a:ext cx="2125872" cy="1008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nvGrpSpPr>
            <p:cNvPr id="38" name="Group 37">
              <a:extLst>
                <a:ext uri="{FF2B5EF4-FFF2-40B4-BE49-F238E27FC236}">
                  <a16:creationId xmlns:a16="http://schemas.microsoft.com/office/drawing/2014/main" id="{46D10712-AE35-5312-A266-AE68ACADFD2D}"/>
                </a:ext>
                <a:ext uri="{C183D7F6-B498-43B3-948B-1728B52AA6E4}">
                  <adec:decorative xmlns:adec="http://schemas.microsoft.com/office/drawing/2017/decorative" val="1"/>
                </a:ext>
              </a:extLst>
            </p:cNvPr>
            <p:cNvGrpSpPr/>
            <p:nvPr/>
          </p:nvGrpSpPr>
          <p:grpSpPr>
            <a:xfrm>
              <a:off x="360000" y="5055835"/>
              <a:ext cx="9071001" cy="1292650"/>
              <a:chOff x="241894" y="1016272"/>
              <a:chExt cx="9071001" cy="1008000"/>
            </a:xfrm>
          </p:grpSpPr>
          <p:sp>
            <p:nvSpPr>
              <p:cNvPr id="39" name="Rectangle: Rounded Corners 9">
                <a:extLst>
                  <a:ext uri="{FF2B5EF4-FFF2-40B4-BE49-F238E27FC236}">
                    <a16:creationId xmlns:a16="http://schemas.microsoft.com/office/drawing/2014/main" id="{BF929A07-38A5-C4D7-F5AB-7FB294BCBEDD}"/>
                  </a:ext>
                  <a:ext uri="{C183D7F6-B498-43B3-948B-1728B52AA6E4}">
                    <adec:decorative xmlns:adec="http://schemas.microsoft.com/office/drawing/2017/decorative" val="1"/>
                  </a:ext>
                </a:extLst>
              </p:cNvPr>
              <p:cNvSpPr/>
              <p:nvPr/>
            </p:nvSpPr>
            <p:spPr>
              <a:xfrm>
                <a:off x="1308194" y="1016272"/>
                <a:ext cx="8004701" cy="1008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40" name="Rounded Rectangle 39">
                <a:extLst>
                  <a:ext uri="{FF2B5EF4-FFF2-40B4-BE49-F238E27FC236}">
                    <a16:creationId xmlns:a16="http://schemas.microsoft.com/office/drawing/2014/main" id="{CEB195A4-E4F7-F2D9-9BA3-812FC20E1006}"/>
                  </a:ext>
                  <a:ext uri="{C183D7F6-B498-43B3-948B-1728B52AA6E4}">
                    <adec:decorative xmlns:adec="http://schemas.microsoft.com/office/drawing/2017/decorative" val="1"/>
                  </a:ext>
                </a:extLst>
              </p:cNvPr>
              <p:cNvSpPr/>
              <p:nvPr/>
            </p:nvSpPr>
            <p:spPr>
              <a:xfrm>
                <a:off x="241894" y="1016272"/>
                <a:ext cx="2125872" cy="1008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sp>
        <p:nvSpPr>
          <p:cNvPr id="27" name="Text box 1">
            <a:extLst>
              <a:ext uri="{FF2B5EF4-FFF2-40B4-BE49-F238E27FC236}">
                <a16:creationId xmlns:a16="http://schemas.microsoft.com/office/drawing/2014/main" id="{BAC21D07-34F1-47B4-C4D7-89588355D08A}"/>
              </a:ext>
              <a:ext uri="{C183D7F6-B498-43B3-948B-1728B52AA6E4}">
                <adec:decorative xmlns:adec="http://schemas.microsoft.com/office/drawing/2017/decorative" val="0"/>
              </a:ext>
            </a:extLst>
          </p:cNvPr>
          <p:cNvSpPr/>
          <p:nvPr/>
        </p:nvSpPr>
        <p:spPr>
          <a:xfrm>
            <a:off x="360000" y="1653626"/>
            <a:ext cx="2125872" cy="696535"/>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accent1"/>
                </a:solidFill>
              </a:rPr>
              <a:t>Piano riff</a:t>
            </a:r>
          </a:p>
          <a:p>
            <a:pPr algn="ctr">
              <a:lnSpc>
                <a:spcPct val="100000"/>
              </a:lnSpc>
            </a:pPr>
            <a:r>
              <a:rPr lang="en-US" sz="1800" b="1" dirty="0">
                <a:solidFill>
                  <a:schemeClr val="accent2"/>
                </a:solidFill>
              </a:rPr>
              <a:t>Intro only</a:t>
            </a:r>
            <a:endParaRPr lang="en-US" sz="1800" b="1" dirty="0"/>
          </a:p>
        </p:txBody>
      </p:sp>
      <p:pic>
        <p:nvPicPr>
          <p:cNvPr id="6" name="Picture 1" descr="The 4-bar piano riff melodic line in the treble clef using the notes C,B,G,A,G,D,C,D,E,C,B,G,A,G,D,C">
            <a:extLst>
              <a:ext uri="{FF2B5EF4-FFF2-40B4-BE49-F238E27FC236}">
                <a16:creationId xmlns:a16="http://schemas.microsoft.com/office/drawing/2014/main" id="{BA998F98-E06D-3A8C-ED14-B6778D64A2BE}"/>
              </a:ext>
            </a:extLst>
          </p:cNvPr>
          <p:cNvPicPr>
            <a:picLocks noChangeAspect="1"/>
          </p:cNvPicPr>
          <p:nvPr/>
        </p:nvPicPr>
        <p:blipFill>
          <a:blip r:embed="rId3">
            <a:extLst>
              <a:ext uri="{28A0092B-C50C-407E-A947-70E740481C1C}">
                <a14:useLocalDpi xmlns:a14="http://schemas.microsoft.com/office/drawing/2010/main" val="0"/>
              </a:ext>
            </a:extLst>
          </a:blip>
          <a:srcRect t="3886" b="3886"/>
          <a:stretch/>
        </p:blipFill>
        <p:spPr>
          <a:xfrm>
            <a:off x="2614228" y="1640564"/>
            <a:ext cx="6715609" cy="815913"/>
          </a:xfrm>
          <a:prstGeom prst="rect">
            <a:avLst/>
          </a:prstGeom>
        </p:spPr>
      </p:pic>
      <p:sp>
        <p:nvSpPr>
          <p:cNvPr id="32" name="Text box 2">
            <a:extLst>
              <a:ext uri="{FF2B5EF4-FFF2-40B4-BE49-F238E27FC236}">
                <a16:creationId xmlns:a16="http://schemas.microsoft.com/office/drawing/2014/main" id="{6201BB0E-12F9-F413-7E89-35C9748C2272}"/>
              </a:ext>
              <a:ext uri="{C183D7F6-B498-43B3-948B-1728B52AA6E4}">
                <adec:decorative xmlns:adec="http://schemas.microsoft.com/office/drawing/2017/decorative" val="0"/>
              </a:ext>
            </a:extLst>
          </p:cNvPr>
          <p:cNvSpPr/>
          <p:nvPr/>
        </p:nvSpPr>
        <p:spPr>
          <a:xfrm>
            <a:off x="377217" y="2763300"/>
            <a:ext cx="2091437" cy="1008000"/>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tx1"/>
                </a:solidFill>
              </a:rPr>
              <a:t>Drum pattern and straight rhythm drum exercise</a:t>
            </a:r>
          </a:p>
          <a:p>
            <a:pPr algn="ctr">
              <a:lnSpc>
                <a:spcPct val="100000"/>
              </a:lnSpc>
            </a:pPr>
            <a:r>
              <a:rPr lang="en-US" sz="1800" b="1" dirty="0">
                <a:solidFill>
                  <a:schemeClr val="accent2"/>
                </a:solidFill>
              </a:rPr>
              <a:t>Intro and verse</a:t>
            </a:r>
          </a:p>
        </p:txBody>
      </p:sp>
      <p:pic>
        <p:nvPicPr>
          <p:cNvPr id="8" name="Picture 2A" descr="A 1 bar drum pattern using quavers, semiquavers, quaver and semiquaver rests.">
            <a:extLst>
              <a:ext uri="{FF2B5EF4-FFF2-40B4-BE49-F238E27FC236}">
                <a16:creationId xmlns:a16="http://schemas.microsoft.com/office/drawing/2014/main" id="{14B7860D-3D07-6C21-6FCE-6B0B70EDFD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2000"/>
                    </a14:imgEffect>
                    <a14:imgEffect>
                      <a14:brightnessContrast bright="18000" contrast="11000"/>
                    </a14:imgEffect>
                  </a14:imgLayer>
                </a14:imgProps>
              </a:ext>
            </a:extLst>
          </a:blip>
          <a:stretch>
            <a:fillRect/>
          </a:stretch>
        </p:blipFill>
        <p:spPr>
          <a:xfrm>
            <a:off x="2614228" y="2927539"/>
            <a:ext cx="2978463" cy="759216"/>
          </a:xfrm>
          <a:prstGeom prst="rect">
            <a:avLst/>
          </a:prstGeom>
        </p:spPr>
      </p:pic>
      <p:pic>
        <p:nvPicPr>
          <p:cNvPr id="19" name="Picture 2B" descr="A 1-bar rhythm notation: crotchet, crotchet, crotchet rest, crotchet">
            <a:extLst>
              <a:ext uri="{FF2B5EF4-FFF2-40B4-BE49-F238E27FC236}">
                <a16:creationId xmlns:a16="http://schemas.microsoft.com/office/drawing/2014/main" id="{6EBBBE0D-0289-82BA-1F7F-BF473D0070A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1000"/>
                    </a14:imgEffect>
                    <a14:imgEffect>
                      <a14:brightnessContrast bright="35000"/>
                    </a14:imgEffect>
                  </a14:imgLayer>
                </a14:imgProps>
              </a:ext>
            </a:extLst>
          </a:blip>
          <a:stretch>
            <a:fillRect/>
          </a:stretch>
        </p:blipFill>
        <p:spPr>
          <a:xfrm>
            <a:off x="5721048" y="2919220"/>
            <a:ext cx="3459399" cy="600792"/>
          </a:xfrm>
          <a:prstGeom prst="rect">
            <a:avLst/>
          </a:prstGeom>
        </p:spPr>
      </p:pic>
      <p:sp>
        <p:nvSpPr>
          <p:cNvPr id="36" name="Text box 3">
            <a:extLst>
              <a:ext uri="{FF2B5EF4-FFF2-40B4-BE49-F238E27FC236}">
                <a16:creationId xmlns:a16="http://schemas.microsoft.com/office/drawing/2014/main" id="{32872A31-D4F1-DE71-1B39-E6154993C9B6}"/>
              </a:ext>
              <a:ext uri="{C183D7F6-B498-43B3-948B-1728B52AA6E4}">
                <adec:decorative xmlns:adec="http://schemas.microsoft.com/office/drawing/2017/decorative" val="0"/>
              </a:ext>
            </a:extLst>
          </p:cNvPr>
          <p:cNvSpPr/>
          <p:nvPr/>
        </p:nvSpPr>
        <p:spPr>
          <a:xfrm>
            <a:off x="360000" y="4128932"/>
            <a:ext cx="2125872" cy="696535"/>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tx1"/>
                </a:solidFill>
              </a:rPr>
              <a:t>Chords</a:t>
            </a:r>
          </a:p>
          <a:p>
            <a:pPr algn="ctr">
              <a:lnSpc>
                <a:spcPct val="100000"/>
              </a:lnSpc>
            </a:pPr>
            <a:r>
              <a:rPr lang="en-US" sz="1800" b="1" dirty="0">
                <a:solidFill>
                  <a:schemeClr val="accent2"/>
                </a:solidFill>
              </a:rPr>
              <a:t>Intro and verse</a:t>
            </a:r>
          </a:p>
        </p:txBody>
      </p:sp>
      <p:sp>
        <p:nvSpPr>
          <p:cNvPr id="42" name="Pic 3">
            <a:extLst>
              <a:ext uri="{FF2B5EF4-FFF2-40B4-BE49-F238E27FC236}">
                <a16:creationId xmlns:a16="http://schemas.microsoft.com/office/drawing/2014/main" id="{F4AD79A9-FFB4-13AE-F672-FC12059A8289}"/>
              </a:ext>
              <a:ext uri="{C183D7F6-B498-43B3-948B-1728B52AA6E4}">
                <adec:decorative xmlns:adec="http://schemas.microsoft.com/office/drawing/2017/decorative" val="0"/>
              </a:ext>
            </a:extLst>
          </p:cNvPr>
          <p:cNvSpPr/>
          <p:nvPr/>
        </p:nvSpPr>
        <p:spPr>
          <a:xfrm>
            <a:off x="2485872" y="4187539"/>
            <a:ext cx="6945128" cy="617517"/>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 algn="ctr"/>
            <a:r>
              <a:rPr lang="en-US" sz="4000" dirty="0">
                <a:solidFill>
                  <a:schemeClr val="accent1"/>
                </a:solidFill>
              </a:rPr>
              <a:t>C, G, Am, F</a:t>
            </a:r>
          </a:p>
        </p:txBody>
      </p:sp>
      <p:sp>
        <p:nvSpPr>
          <p:cNvPr id="41" name="Text box 4">
            <a:extLst>
              <a:ext uri="{FF2B5EF4-FFF2-40B4-BE49-F238E27FC236}">
                <a16:creationId xmlns:a16="http://schemas.microsoft.com/office/drawing/2014/main" id="{083BB4E5-26C2-D062-BDDD-F1DCA1F3FCC0}"/>
              </a:ext>
              <a:ext uri="{C183D7F6-B498-43B3-948B-1728B52AA6E4}">
                <adec:decorative xmlns:adec="http://schemas.microsoft.com/office/drawing/2017/decorative" val="0"/>
              </a:ext>
            </a:extLst>
          </p:cNvPr>
          <p:cNvSpPr/>
          <p:nvPr/>
        </p:nvSpPr>
        <p:spPr>
          <a:xfrm>
            <a:off x="360000" y="5282850"/>
            <a:ext cx="2125872" cy="696535"/>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tx1"/>
                </a:solidFill>
              </a:rPr>
              <a:t>Bass line</a:t>
            </a:r>
          </a:p>
          <a:p>
            <a:pPr algn="ctr">
              <a:lnSpc>
                <a:spcPct val="100000"/>
              </a:lnSpc>
            </a:pPr>
            <a:r>
              <a:rPr lang="en-US" sz="1800" b="1" dirty="0">
                <a:solidFill>
                  <a:schemeClr val="accent2"/>
                </a:solidFill>
              </a:rPr>
              <a:t>Intro and verse</a:t>
            </a:r>
          </a:p>
        </p:txBody>
      </p:sp>
      <p:pic>
        <p:nvPicPr>
          <p:cNvPr id="23" name="Pic 4" descr="Music notation in the bass clef and TAB for a 2 bar bassline using ht enotes C, G, A and F">
            <a:extLst>
              <a:ext uri="{FF2B5EF4-FFF2-40B4-BE49-F238E27FC236}">
                <a16:creationId xmlns:a16="http://schemas.microsoft.com/office/drawing/2014/main" id="{75327814-865A-D99E-124F-CE0E5E98522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52000"/>
                    </a14:imgEffect>
                  </a14:imgLayer>
                </a14:imgProps>
              </a:ext>
            </a:extLst>
          </a:blip>
          <a:stretch>
            <a:fillRect/>
          </a:stretch>
        </p:blipFill>
        <p:spPr>
          <a:xfrm>
            <a:off x="4258497" y="5091255"/>
            <a:ext cx="3103836" cy="1166497"/>
          </a:xfrm>
          <a:prstGeom prst="rect">
            <a:avLst/>
          </a:prstGeom>
        </p:spPr>
      </p:pic>
      <p:graphicFrame>
        <p:nvGraphicFramePr>
          <p:cNvPr id="20" name="Table 19">
            <a:extLst>
              <a:ext uri="{FF2B5EF4-FFF2-40B4-BE49-F238E27FC236}">
                <a16:creationId xmlns:a16="http://schemas.microsoft.com/office/drawing/2014/main" id="{016AD1E1-691D-69BD-C2E6-BC73E5DC026C}"/>
              </a:ext>
            </a:extLst>
          </p:cNvPr>
          <p:cNvGraphicFramePr>
            <a:graphicFrameLocks noGrp="1"/>
          </p:cNvGraphicFramePr>
          <p:nvPr>
            <p:extLst>
              <p:ext uri="{D42A27DB-BD31-4B8C-83A1-F6EECF244321}">
                <p14:modId xmlns:p14="http://schemas.microsoft.com/office/powerpoint/2010/main" val="4008439636"/>
              </p:ext>
            </p:extLst>
          </p:nvPr>
        </p:nvGraphicFramePr>
        <p:xfrm>
          <a:off x="9593792" y="1513268"/>
          <a:ext cx="2426897" cy="4819396"/>
        </p:xfrm>
        <a:graphic>
          <a:graphicData uri="http://schemas.openxmlformats.org/drawingml/2006/table">
            <a:tbl>
              <a:tblPr firstRow="1" bandRow="1">
                <a:tableStyleId>{0505E3EF-67EA-436B-97B2-0124C06EBD24}</a:tableStyleId>
              </a:tblPr>
              <a:tblGrid>
                <a:gridCol w="2426897">
                  <a:extLst>
                    <a:ext uri="{9D8B030D-6E8A-4147-A177-3AD203B41FA5}">
                      <a16:colId xmlns:a16="http://schemas.microsoft.com/office/drawing/2014/main" val="705547052"/>
                    </a:ext>
                  </a:extLst>
                </a:gridCol>
              </a:tblGrid>
              <a:tr h="412518">
                <a:tc>
                  <a:txBody>
                    <a:bodyPr/>
                    <a:lstStyle/>
                    <a:p>
                      <a:pPr algn="l">
                        <a:lnSpc>
                          <a:spcPct val="100000"/>
                        </a:lnSpc>
                      </a:pPr>
                      <a:r>
                        <a:rPr lang="en-US" sz="1800" b="1" dirty="0"/>
                        <a:t>Syncopated lyrics</a:t>
                      </a:r>
                    </a:p>
                    <a:p>
                      <a:pPr algn="l">
                        <a:lnSpc>
                          <a:spcPct val="100000"/>
                        </a:lnSpc>
                      </a:pPr>
                      <a:r>
                        <a:rPr lang="en-US" sz="1800" b="1" dirty="0">
                          <a:solidFill>
                            <a:schemeClr val="accent1"/>
                          </a:solidFill>
                        </a:rPr>
                        <a:t>Verse only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3379773">
                <a:tc>
                  <a:txBody>
                    <a:bodyPr/>
                    <a:lstStyle/>
                    <a:p>
                      <a:pPr algn="l">
                        <a:lnSpc>
                          <a:spcPct val="130000"/>
                        </a:lnSpc>
                      </a:pPr>
                      <a:r>
                        <a:rPr lang="en-US" sz="1600" b="0" i="0" dirty="0">
                          <a:solidFill>
                            <a:srgbClr val="1F1F1F"/>
                          </a:solidFill>
                          <a:effectLst/>
                        </a:rPr>
                        <a:t>He left a card, </a:t>
                      </a:r>
                    </a:p>
                    <a:p>
                      <a:pPr algn="l">
                        <a:lnSpc>
                          <a:spcPct val="130000"/>
                        </a:lnSpc>
                      </a:pPr>
                      <a:r>
                        <a:rPr lang="en-US" sz="1600" b="0" i="0" dirty="0">
                          <a:solidFill>
                            <a:srgbClr val="1F1F1F"/>
                          </a:solidFill>
                          <a:effectLst/>
                        </a:rPr>
                        <a:t>a bar of soap </a:t>
                      </a:r>
                    </a:p>
                    <a:p>
                      <a:pPr algn="l">
                        <a:lnSpc>
                          <a:spcPct val="130000"/>
                        </a:lnSpc>
                      </a:pPr>
                      <a:r>
                        <a:rPr lang="en-US" sz="1600" b="0" i="0" dirty="0">
                          <a:solidFill>
                            <a:srgbClr val="1F1F1F"/>
                          </a:solidFill>
                          <a:effectLst/>
                        </a:rPr>
                        <a:t>and a scrubbing brush </a:t>
                      </a:r>
                    </a:p>
                    <a:p>
                      <a:pPr algn="l">
                        <a:lnSpc>
                          <a:spcPct val="130000"/>
                        </a:lnSpc>
                      </a:pPr>
                      <a:r>
                        <a:rPr lang="en-US" sz="1600" b="0" i="0" dirty="0">
                          <a:solidFill>
                            <a:srgbClr val="1F1F1F"/>
                          </a:solidFill>
                          <a:effectLst/>
                        </a:rPr>
                        <a:t>next to a note</a:t>
                      </a:r>
                      <a:br>
                        <a:rPr lang="en-US" sz="1600" dirty="0"/>
                      </a:br>
                      <a:r>
                        <a:rPr lang="en-US" sz="1600" dirty="0">
                          <a:solidFill>
                            <a:srgbClr val="1F1F1F"/>
                          </a:solidFill>
                        </a:rPr>
                        <a:t>t</a:t>
                      </a:r>
                      <a:r>
                        <a:rPr lang="en-US" sz="1600" b="0" i="0" dirty="0">
                          <a:solidFill>
                            <a:srgbClr val="1F1F1F"/>
                          </a:solidFill>
                          <a:effectLst/>
                        </a:rPr>
                        <a:t>hat said 'use these </a:t>
                      </a:r>
                    </a:p>
                    <a:p>
                      <a:pPr algn="l">
                        <a:lnSpc>
                          <a:spcPct val="130000"/>
                        </a:lnSpc>
                      </a:pPr>
                      <a:r>
                        <a:rPr lang="en-US" sz="1600" b="0" i="0" dirty="0">
                          <a:solidFill>
                            <a:srgbClr val="1F1F1F"/>
                          </a:solidFill>
                          <a:effectLst/>
                        </a:rPr>
                        <a:t>down to your bones'</a:t>
                      </a:r>
                    </a:p>
                    <a:p>
                      <a:pPr algn="l">
                        <a:lnSpc>
                          <a:spcPct val="130000"/>
                        </a:lnSpc>
                      </a:pPr>
                      <a:r>
                        <a:rPr lang="en-US" sz="1600" dirty="0"/>
                        <a:t>   </a:t>
                      </a:r>
                      <a:br>
                        <a:rPr lang="en-US" sz="1600" dirty="0"/>
                      </a:br>
                      <a:r>
                        <a:rPr lang="en-US" sz="1600" b="0" i="0" dirty="0">
                          <a:solidFill>
                            <a:srgbClr val="1F1F1F"/>
                          </a:solidFill>
                          <a:effectLst/>
                        </a:rPr>
                        <a:t>And before I knew </a:t>
                      </a:r>
                    </a:p>
                    <a:p>
                      <a:pPr algn="l">
                        <a:lnSpc>
                          <a:spcPct val="130000"/>
                        </a:lnSpc>
                      </a:pPr>
                      <a:r>
                        <a:rPr lang="en-US" sz="1600" b="0" i="0" dirty="0">
                          <a:solidFill>
                            <a:srgbClr val="1F1F1F"/>
                          </a:solidFill>
                          <a:effectLst/>
                        </a:rPr>
                        <a:t>I had shiny skin, </a:t>
                      </a:r>
                    </a:p>
                    <a:p>
                      <a:pPr algn="l">
                        <a:lnSpc>
                          <a:spcPct val="130000"/>
                        </a:lnSpc>
                      </a:pPr>
                      <a:r>
                        <a:rPr lang="en-US" sz="1600" b="0" i="0" dirty="0">
                          <a:solidFill>
                            <a:srgbClr val="1F1F1F"/>
                          </a:solidFill>
                          <a:effectLst/>
                        </a:rPr>
                        <a:t>and it felt easy being </a:t>
                      </a:r>
                    </a:p>
                    <a:p>
                      <a:pPr algn="l">
                        <a:lnSpc>
                          <a:spcPct val="130000"/>
                        </a:lnSpc>
                      </a:pPr>
                      <a:r>
                        <a:rPr lang="en-US" sz="1600" b="0" i="0" dirty="0">
                          <a:solidFill>
                            <a:srgbClr val="1F1F1F"/>
                          </a:solidFill>
                          <a:effectLst/>
                        </a:rPr>
                        <a:t>clean like him</a:t>
                      </a:r>
                      <a:br>
                        <a:rPr lang="en-US" sz="1600" dirty="0"/>
                      </a:br>
                      <a:r>
                        <a:rPr lang="en-US" sz="1600" b="0" i="0" dirty="0">
                          <a:solidFill>
                            <a:srgbClr val="1F1F1F"/>
                          </a:solidFill>
                          <a:effectLst/>
                        </a:rPr>
                        <a:t>I thought ‘this one</a:t>
                      </a:r>
                    </a:p>
                    <a:p>
                      <a:pPr algn="l">
                        <a:lnSpc>
                          <a:spcPct val="130000"/>
                        </a:lnSpc>
                      </a:pPr>
                      <a:r>
                        <a:rPr lang="en-US" sz="1600" b="0" i="0" dirty="0">
                          <a:solidFill>
                            <a:srgbClr val="1F1F1F"/>
                          </a:solidFill>
                          <a:effectLst/>
                        </a:rPr>
                        <a:t>knows better than I do’</a:t>
                      </a:r>
                      <a:endParaRPr lang="en-AU" sz="14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grpSp>
        <p:nvGrpSpPr>
          <p:cNvPr id="7" name="Group 6" descr="A red play button inside a white circle">
            <a:extLst>
              <a:ext uri="{FF2B5EF4-FFF2-40B4-BE49-F238E27FC236}">
                <a16:creationId xmlns:a16="http://schemas.microsoft.com/office/drawing/2014/main" id="{7B168C1D-3274-E7E7-0CFA-BFB6E26323FE}"/>
              </a:ext>
            </a:extLst>
          </p:cNvPr>
          <p:cNvGrpSpPr/>
          <p:nvPr/>
        </p:nvGrpSpPr>
        <p:grpSpPr>
          <a:xfrm>
            <a:off x="11163410" y="413721"/>
            <a:ext cx="806095" cy="795714"/>
            <a:chOff x="10964411" y="1006257"/>
            <a:chExt cx="656442" cy="637959"/>
          </a:xfrm>
        </p:grpSpPr>
        <p:sp>
          <p:nvSpPr>
            <p:cNvPr id="14" name="Oval 13">
              <a:extLst>
                <a:ext uri="{FF2B5EF4-FFF2-40B4-BE49-F238E27FC236}">
                  <a16:creationId xmlns:a16="http://schemas.microsoft.com/office/drawing/2014/main" id="{A3639D7B-588E-2712-EDD9-D871A07A12F5}"/>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5" name="Isosceles Triangle 14">
              <a:hlinkClick r:id="rId10"/>
              <a:extLst>
                <a:ext uri="{FF2B5EF4-FFF2-40B4-BE49-F238E27FC236}">
                  <a16:creationId xmlns:a16="http://schemas.microsoft.com/office/drawing/2014/main" id="{EEBE6B89-CFA8-E327-7278-334EAB92BB05}"/>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
        <p:nvSpPr>
          <p:cNvPr id="9" name="TextBox 8">
            <a:extLst>
              <a:ext uri="{FF2B5EF4-FFF2-40B4-BE49-F238E27FC236}">
                <a16:creationId xmlns:a16="http://schemas.microsoft.com/office/drawing/2014/main" id="{D88FAACE-8F23-9FF3-7AAD-2FE03118D1BB}"/>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87733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CF2FF60-EA0F-697D-64E9-E1C58A4079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0E0BBB-0E6D-10AA-B7C3-263F118EDD5A}"/>
              </a:ext>
            </a:extLst>
          </p:cNvPr>
          <p:cNvSpPr>
            <a:spLocks noGrp="1"/>
          </p:cNvSpPr>
          <p:nvPr>
            <p:ph type="title"/>
          </p:nvPr>
        </p:nvSpPr>
        <p:spPr/>
        <p:txBody>
          <a:bodyPr/>
          <a:lstStyle/>
          <a:p>
            <a:r>
              <a:rPr lang="en-AU">
                <a:latin typeface="Arial"/>
                <a:cs typeface="Arial"/>
              </a:rPr>
              <a:t>Activity 1.2 – 'Scar' – Missy Higgins – performing (4)</a:t>
            </a:r>
            <a:endParaRPr lang="en-US"/>
          </a:p>
        </p:txBody>
      </p:sp>
      <p:sp>
        <p:nvSpPr>
          <p:cNvPr id="15" name="Text Placeholder 14">
            <a:extLst>
              <a:ext uri="{FF2B5EF4-FFF2-40B4-BE49-F238E27FC236}">
                <a16:creationId xmlns:a16="http://schemas.microsoft.com/office/drawing/2014/main" id="{FFBD6F53-0D5F-EB2C-9932-614D9CF89F96}"/>
              </a:ext>
            </a:extLst>
          </p:cNvPr>
          <p:cNvSpPr>
            <a:spLocks noGrp="1"/>
          </p:cNvSpPr>
          <p:nvPr>
            <p:ph type="body" sz="quarter" idx="18"/>
          </p:nvPr>
        </p:nvSpPr>
        <p:spPr/>
        <p:txBody>
          <a:bodyPr/>
          <a:lstStyle/>
          <a:p>
            <a:r>
              <a:rPr lang="en-US" dirty="0"/>
              <a:t>Pre-chorus – lyrics</a:t>
            </a:r>
          </a:p>
        </p:txBody>
      </p:sp>
      <p:pic>
        <p:nvPicPr>
          <p:cNvPr id="18" name="Picture 17" descr="Beats and Pieces legend showing hand signals for clap, click, hitting chest, lap and crossing arms.">
            <a:extLst>
              <a:ext uri="{FF2B5EF4-FFF2-40B4-BE49-F238E27FC236}">
                <a16:creationId xmlns:a16="http://schemas.microsoft.com/office/drawing/2014/main" id="{C481C183-DEEC-9551-E229-EF1B4412B33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a:ext>
            </a:extLst>
          </a:blip>
          <a:srcRect l="69164" t="22840" r="3625" b="42412"/>
          <a:stretch>
            <a:fillRect/>
          </a:stretch>
        </p:blipFill>
        <p:spPr>
          <a:xfrm>
            <a:off x="379194" y="1588225"/>
            <a:ext cx="1450653" cy="1979723"/>
          </a:xfrm>
          <a:prstGeom prst="roundRect">
            <a:avLst>
              <a:gd name="adj" fmla="val 7465"/>
            </a:avLst>
          </a:prstGeom>
          <a:ln w="25400">
            <a:solidFill>
              <a:schemeClr val="accent1"/>
            </a:solidFill>
          </a:ln>
        </p:spPr>
      </p:pic>
      <p:pic>
        <p:nvPicPr>
          <p:cNvPr id="20" name="Picture 19" descr="A 1-bar rhythm showing the syncopated rhythm for the word 'triangle'. Underneath the triangle rhythm are 4 crotchet notes to show the 4 beats in the bar&#10;&#10;">
            <a:extLst>
              <a:ext uri="{FF2B5EF4-FFF2-40B4-BE49-F238E27FC236}">
                <a16:creationId xmlns:a16="http://schemas.microsoft.com/office/drawing/2014/main" id="{92069AD3-D6E6-CB8A-A3B6-F968D00F523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2444955" y="1541195"/>
            <a:ext cx="6320119" cy="2078428"/>
          </a:xfrm>
          <a:prstGeom prst="rect">
            <a:avLst/>
          </a:prstGeom>
        </p:spPr>
      </p:pic>
      <p:graphicFrame>
        <p:nvGraphicFramePr>
          <p:cNvPr id="7" name="Table 6">
            <a:extLst>
              <a:ext uri="{FF2B5EF4-FFF2-40B4-BE49-F238E27FC236}">
                <a16:creationId xmlns:a16="http://schemas.microsoft.com/office/drawing/2014/main" id="{0B7E754D-99E4-1471-69DB-31D7C2099E3C}"/>
              </a:ext>
            </a:extLst>
          </p:cNvPr>
          <p:cNvGraphicFramePr>
            <a:graphicFrameLocks noGrp="1"/>
          </p:cNvGraphicFramePr>
          <p:nvPr>
            <p:extLst>
              <p:ext uri="{D42A27DB-BD31-4B8C-83A1-F6EECF244321}">
                <p14:modId xmlns:p14="http://schemas.microsoft.com/office/powerpoint/2010/main" val="2209066668"/>
              </p:ext>
            </p:extLst>
          </p:nvPr>
        </p:nvGraphicFramePr>
        <p:xfrm>
          <a:off x="379194" y="4004935"/>
          <a:ext cx="8385409" cy="1411663"/>
        </p:xfrm>
        <a:graphic>
          <a:graphicData uri="http://schemas.openxmlformats.org/drawingml/2006/table">
            <a:tbl>
              <a:tblPr firstRow="1" bandRow="1">
                <a:tableStyleId>{0505E3EF-67EA-436B-97B2-0124C06EBD24}</a:tableStyleId>
              </a:tblPr>
              <a:tblGrid>
                <a:gridCol w="2090088">
                  <a:extLst>
                    <a:ext uri="{9D8B030D-6E8A-4147-A177-3AD203B41FA5}">
                      <a16:colId xmlns:a16="http://schemas.microsoft.com/office/drawing/2014/main" val="705547052"/>
                    </a:ext>
                  </a:extLst>
                </a:gridCol>
                <a:gridCol w="2090088">
                  <a:extLst>
                    <a:ext uri="{9D8B030D-6E8A-4147-A177-3AD203B41FA5}">
                      <a16:colId xmlns:a16="http://schemas.microsoft.com/office/drawing/2014/main" val="981592437"/>
                    </a:ext>
                  </a:extLst>
                </a:gridCol>
                <a:gridCol w="2090088">
                  <a:extLst>
                    <a:ext uri="{9D8B030D-6E8A-4147-A177-3AD203B41FA5}">
                      <a16:colId xmlns:a16="http://schemas.microsoft.com/office/drawing/2014/main" val="3966804943"/>
                    </a:ext>
                  </a:extLst>
                </a:gridCol>
                <a:gridCol w="2115145">
                  <a:extLst>
                    <a:ext uri="{9D8B030D-6E8A-4147-A177-3AD203B41FA5}">
                      <a16:colId xmlns:a16="http://schemas.microsoft.com/office/drawing/2014/main" val="2446012972"/>
                    </a:ext>
                  </a:extLst>
                </a:gridCol>
              </a:tblGrid>
              <a:tr h="297700">
                <a:tc>
                  <a:txBody>
                    <a:bodyPr/>
                    <a:lstStyle/>
                    <a:p>
                      <a:pPr algn="ctr">
                        <a:lnSpc>
                          <a:spcPct val="100000"/>
                        </a:lnSpc>
                      </a:pPr>
                      <a:r>
                        <a:rPr lang="en-US" sz="2000" b="0" dirty="0">
                          <a:solidFill>
                            <a:schemeClr val="accent1"/>
                          </a:solidFill>
                        </a:rPr>
                        <a:t>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1015423">
                <a:tc>
                  <a:txBody>
                    <a:bodyPr/>
                    <a:lstStyle/>
                    <a:p>
                      <a:pPr algn="ctr"/>
                      <a:r>
                        <a:rPr lang="en-US" sz="4000" b="1" dirty="0"/>
                        <a:t>X</a:t>
                      </a: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r>
                        <a:rPr lang="en-US" sz="4000" b="1" i="0" kern="1200" dirty="0">
                          <a:solidFill>
                            <a:schemeClr val="dk1"/>
                          </a:solidFill>
                          <a:effectLst/>
                          <a:latin typeface="+mn-lt"/>
                          <a:ea typeface="+mn-ea"/>
                          <a:cs typeface="+mn-cs"/>
                        </a:rPr>
                        <a:t> </a:t>
                      </a:r>
                      <a:r>
                        <a:rPr lang="en-US" sz="4000" b="1" dirty="0"/>
                        <a:t>X</a:t>
                      </a:r>
                      <a:endParaRPr lang="en-US" sz="4000" b="1" i="0" kern="1200" dirty="0">
                        <a:solidFill>
                          <a:schemeClr val="dk1"/>
                        </a:solidFill>
                        <a:effectLst/>
                        <a:latin typeface="+mn-lt"/>
                        <a:ea typeface="+mn-ea"/>
                        <a:cs typeface="+mn-cs"/>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4000" dirty="0">
                        <a:solidFill>
                          <a:schemeClr val="accent2"/>
                        </a:solidFill>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4000" b="1" dirty="0"/>
                        <a:t>X</a:t>
                      </a: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bl>
          </a:graphicData>
        </a:graphic>
      </p:graphicFrame>
      <p:pic>
        <p:nvPicPr>
          <p:cNvPr id="10" name="Picture 5" descr="A crotchet rest under beat 3">
            <a:extLst>
              <a:ext uri="{FF2B5EF4-FFF2-40B4-BE49-F238E27FC236}">
                <a16:creationId xmlns:a16="http://schemas.microsoft.com/office/drawing/2014/main" id="{2667EE0F-13D5-9AF0-37FC-26D03FE8C6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015" y="4661136"/>
            <a:ext cx="192405" cy="5486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A57A4251-863D-9540-6D72-D2FAA0FFDE26}"/>
              </a:ext>
            </a:extLst>
          </p:cNvPr>
          <p:cNvGraphicFramePr>
            <a:graphicFrameLocks noGrp="1"/>
          </p:cNvGraphicFramePr>
          <p:nvPr>
            <p:extLst>
              <p:ext uri="{D42A27DB-BD31-4B8C-83A1-F6EECF244321}">
                <p14:modId xmlns:p14="http://schemas.microsoft.com/office/powerpoint/2010/main" val="3296202179"/>
              </p:ext>
            </p:extLst>
          </p:nvPr>
        </p:nvGraphicFramePr>
        <p:xfrm>
          <a:off x="9223449" y="1542512"/>
          <a:ext cx="2637405" cy="3785025"/>
        </p:xfrm>
        <a:graphic>
          <a:graphicData uri="http://schemas.openxmlformats.org/drawingml/2006/table">
            <a:tbl>
              <a:tblPr firstRow="1" bandRow="1">
                <a:tableStyleId>{0505E3EF-67EA-436B-97B2-0124C06EBD24}</a:tableStyleId>
              </a:tblPr>
              <a:tblGrid>
                <a:gridCol w="2637405">
                  <a:extLst>
                    <a:ext uri="{9D8B030D-6E8A-4147-A177-3AD203B41FA5}">
                      <a16:colId xmlns:a16="http://schemas.microsoft.com/office/drawing/2014/main" val="705547052"/>
                    </a:ext>
                  </a:extLst>
                </a:gridCol>
              </a:tblGrid>
              <a:tr h="687673">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3097352">
                <a:tc>
                  <a:txBody>
                    <a:bodyPr/>
                    <a:lstStyle/>
                    <a:p>
                      <a:pPr algn="l">
                        <a:lnSpc>
                          <a:spcPct val="150000"/>
                        </a:lnSpc>
                      </a:pPr>
                      <a:endParaRPr lang="en-AU" sz="1400" dirty="0"/>
                    </a:p>
                    <a:p>
                      <a:pPr algn="l">
                        <a:lnSpc>
                          <a:spcPct val="150000"/>
                        </a:lnSpc>
                      </a:pPr>
                      <a:r>
                        <a:rPr lang="en-AU" sz="1600" dirty="0"/>
                        <a:t>A triangle trying to squeeze through a circle, </a:t>
                      </a:r>
                    </a:p>
                    <a:p>
                      <a:pPr algn="l">
                        <a:lnSpc>
                          <a:spcPct val="150000"/>
                        </a:lnSpc>
                      </a:pPr>
                      <a:r>
                        <a:rPr lang="en-AU" sz="1600" dirty="0"/>
                        <a:t>He tried to cut me so I’d fit</a:t>
                      </a:r>
                    </a:p>
                    <a:p>
                      <a:pPr algn="l">
                        <a:lnSpc>
                          <a:spcPct val="150000"/>
                        </a:lnSpc>
                      </a:pPr>
                      <a:endParaRPr lang="en-AU" sz="1600" dirty="0"/>
                    </a:p>
                    <a:p>
                      <a:pPr algn="l">
                        <a:lnSpc>
                          <a:spcPct val="150000"/>
                        </a:lnSpc>
                      </a:pPr>
                      <a:endParaRPr lang="en-AU" sz="1600" dirty="0"/>
                    </a:p>
                    <a:p>
                      <a:pPr algn="l">
                        <a:lnSpc>
                          <a:spcPct val="150000"/>
                        </a:lnSpc>
                      </a:pPr>
                      <a:r>
                        <a:rPr lang="en-AU" sz="1600" dirty="0"/>
                        <a:t>Now does that sound …</a:t>
                      </a:r>
                    </a:p>
                    <a:p>
                      <a:pPr algn="l">
                        <a:lnSpc>
                          <a:spcPct val="150000"/>
                        </a:lnSpc>
                      </a:pPr>
                      <a:endParaRPr lang="en-AU" sz="14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sp>
        <p:nvSpPr>
          <p:cNvPr id="25" name="TextBox 24">
            <a:extLst>
              <a:ext uri="{FF2B5EF4-FFF2-40B4-BE49-F238E27FC236}">
                <a16:creationId xmlns:a16="http://schemas.microsoft.com/office/drawing/2014/main" id="{1985E017-4247-EABF-EB0E-EC664A6414FA}"/>
              </a:ext>
            </a:extLst>
          </p:cNvPr>
          <p:cNvSpPr txBox="1"/>
          <p:nvPr/>
        </p:nvSpPr>
        <p:spPr>
          <a:xfrm>
            <a:off x="562608" y="5866764"/>
            <a:ext cx="2673532" cy="261257"/>
          </a:xfrm>
          <a:prstGeom prst="rect">
            <a:avLst/>
          </a:prstGeom>
          <a:noFill/>
        </p:spPr>
        <p:txBody>
          <a:bodyPr wrap="square" lIns="0" tIns="0" rIns="0" bIns="0" rtlCol="0">
            <a:noAutofit/>
          </a:bodyPr>
          <a:lstStyle/>
          <a:p>
            <a:pPr algn="l"/>
            <a:r>
              <a:rPr lang="en-AU" sz="1800"/>
              <a:t>Backing track </a:t>
            </a:r>
            <a:r>
              <a:rPr lang="en-AU" sz="1800">
                <a:latin typeface="Arial"/>
                <a:cs typeface="Arial"/>
              </a:rPr>
              <a:t>– slow</a:t>
            </a:r>
            <a:endParaRPr lang="en-AU" sz="1800"/>
          </a:p>
        </p:txBody>
      </p:sp>
      <p:grpSp>
        <p:nvGrpSpPr>
          <p:cNvPr id="5" name="Group 4" descr="A red play button inside a white circle">
            <a:extLst>
              <a:ext uri="{FF2B5EF4-FFF2-40B4-BE49-F238E27FC236}">
                <a16:creationId xmlns:a16="http://schemas.microsoft.com/office/drawing/2014/main" id="{46DAB62D-CFE1-FA7E-95E2-ADCC927237C5}"/>
              </a:ext>
            </a:extLst>
          </p:cNvPr>
          <p:cNvGrpSpPr/>
          <p:nvPr/>
        </p:nvGrpSpPr>
        <p:grpSpPr>
          <a:xfrm>
            <a:off x="2833092" y="5662534"/>
            <a:ext cx="806095" cy="795714"/>
            <a:chOff x="10964411" y="1006257"/>
            <a:chExt cx="656442" cy="637959"/>
          </a:xfrm>
        </p:grpSpPr>
        <p:sp>
          <p:nvSpPr>
            <p:cNvPr id="6" name="Oval 5">
              <a:extLst>
                <a:ext uri="{FF2B5EF4-FFF2-40B4-BE49-F238E27FC236}">
                  <a16:creationId xmlns:a16="http://schemas.microsoft.com/office/drawing/2014/main" id="{DE602D5E-FC0D-0C4A-BE6A-E7199E24FCBF}"/>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8"/>
              <a:extLst>
                <a:ext uri="{FF2B5EF4-FFF2-40B4-BE49-F238E27FC236}">
                  <a16:creationId xmlns:a16="http://schemas.microsoft.com/office/drawing/2014/main" id="{329C16EC-6A11-83E1-0F9A-8DAF2F942A86}"/>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6" name="TextBox 15">
            <a:extLst>
              <a:ext uri="{FF2B5EF4-FFF2-40B4-BE49-F238E27FC236}">
                <a16:creationId xmlns:a16="http://schemas.microsoft.com/office/drawing/2014/main" id="{933B7BD0-CCB1-A8EF-AF05-C9481E5E86F4}"/>
              </a:ext>
            </a:extLst>
          </p:cNvPr>
          <p:cNvSpPr txBox="1"/>
          <p:nvPr/>
        </p:nvSpPr>
        <p:spPr>
          <a:xfrm>
            <a:off x="5796165" y="5866764"/>
            <a:ext cx="2673532" cy="261257"/>
          </a:xfrm>
          <a:prstGeom prst="rect">
            <a:avLst/>
          </a:prstGeom>
          <a:noFill/>
        </p:spPr>
        <p:txBody>
          <a:bodyPr wrap="square" lIns="0" tIns="0" rIns="0" bIns="0" rtlCol="0" anchor="t">
            <a:noAutofit/>
          </a:bodyPr>
          <a:lstStyle/>
          <a:p>
            <a:pPr algn="l"/>
            <a:r>
              <a:rPr lang="en-AU" sz="1800"/>
              <a:t>Backing track </a:t>
            </a:r>
            <a:r>
              <a:rPr lang="en-AU" sz="1800">
                <a:latin typeface="Arial"/>
                <a:cs typeface="Arial"/>
              </a:rPr>
              <a:t>– at tempo</a:t>
            </a:r>
            <a:endParaRPr lang="en-AU" sz="1800"/>
          </a:p>
        </p:txBody>
      </p:sp>
      <p:grpSp>
        <p:nvGrpSpPr>
          <p:cNvPr id="9" name="Group 8" descr="A red play button inside a white circle">
            <a:extLst>
              <a:ext uri="{FF2B5EF4-FFF2-40B4-BE49-F238E27FC236}">
                <a16:creationId xmlns:a16="http://schemas.microsoft.com/office/drawing/2014/main" id="{6BBC837B-E744-825F-7E02-95BC48E537B9}"/>
              </a:ext>
            </a:extLst>
          </p:cNvPr>
          <p:cNvGrpSpPr/>
          <p:nvPr/>
        </p:nvGrpSpPr>
        <p:grpSpPr>
          <a:xfrm>
            <a:off x="8417354" y="5599535"/>
            <a:ext cx="806095" cy="795714"/>
            <a:chOff x="10964411" y="1006257"/>
            <a:chExt cx="656442" cy="637959"/>
          </a:xfrm>
        </p:grpSpPr>
        <p:sp>
          <p:nvSpPr>
            <p:cNvPr id="11" name="Oval 10">
              <a:extLst>
                <a:ext uri="{FF2B5EF4-FFF2-40B4-BE49-F238E27FC236}">
                  <a16:creationId xmlns:a16="http://schemas.microsoft.com/office/drawing/2014/main" id="{59814BD0-F13A-41DB-6340-7E0C99B1EC7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2" name="Isosceles Triangle 11">
              <a:hlinkClick r:id="rId9"/>
              <a:extLst>
                <a:ext uri="{FF2B5EF4-FFF2-40B4-BE49-F238E27FC236}">
                  <a16:creationId xmlns:a16="http://schemas.microsoft.com/office/drawing/2014/main" id="{C9EBF15E-D72A-8803-6D7B-580957A6D0BF}"/>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3F4EFF29-5E09-587F-5704-719F335F15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
        <p:nvSpPr>
          <p:cNvPr id="14" name="TextBox 13">
            <a:extLst>
              <a:ext uri="{FF2B5EF4-FFF2-40B4-BE49-F238E27FC236}">
                <a16:creationId xmlns:a16="http://schemas.microsoft.com/office/drawing/2014/main" id="{E07AC646-DE70-BC84-120D-D98C955D4D3B}"/>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1078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CF2FF60-EA0F-697D-64E9-E1C58A407909}"/>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427BD42-7BD7-4F74-3149-73DCDDDEDEF2}"/>
              </a:ext>
            </a:extLst>
          </p:cNvPr>
          <p:cNvGraphicFramePr>
            <a:graphicFrameLocks noGrp="1"/>
          </p:cNvGraphicFramePr>
          <p:nvPr>
            <p:extLst>
              <p:ext uri="{D42A27DB-BD31-4B8C-83A1-F6EECF244321}">
                <p14:modId xmlns:p14="http://schemas.microsoft.com/office/powerpoint/2010/main" val="940031010"/>
              </p:ext>
            </p:extLst>
          </p:nvPr>
        </p:nvGraphicFramePr>
        <p:xfrm>
          <a:off x="2086425" y="1485898"/>
          <a:ext cx="6911452" cy="3900353"/>
        </p:xfrm>
        <a:graphic>
          <a:graphicData uri="http://schemas.openxmlformats.org/drawingml/2006/table">
            <a:tbl>
              <a:tblPr firstRow="1" bandRow="1">
                <a:tableStyleId>{5A111915-BE36-4E01-A7E5-04B1672EAD32}</a:tableStyleId>
              </a:tblPr>
              <a:tblGrid>
                <a:gridCol w="1727863">
                  <a:extLst>
                    <a:ext uri="{9D8B030D-6E8A-4147-A177-3AD203B41FA5}">
                      <a16:colId xmlns:a16="http://schemas.microsoft.com/office/drawing/2014/main" val="374128351"/>
                    </a:ext>
                  </a:extLst>
                </a:gridCol>
                <a:gridCol w="1727863">
                  <a:extLst>
                    <a:ext uri="{9D8B030D-6E8A-4147-A177-3AD203B41FA5}">
                      <a16:colId xmlns:a16="http://schemas.microsoft.com/office/drawing/2014/main" val="3659040260"/>
                    </a:ext>
                  </a:extLst>
                </a:gridCol>
                <a:gridCol w="1727863">
                  <a:extLst>
                    <a:ext uri="{9D8B030D-6E8A-4147-A177-3AD203B41FA5}">
                      <a16:colId xmlns:a16="http://schemas.microsoft.com/office/drawing/2014/main" val="1680833557"/>
                    </a:ext>
                  </a:extLst>
                </a:gridCol>
                <a:gridCol w="1727863">
                  <a:extLst>
                    <a:ext uri="{9D8B030D-6E8A-4147-A177-3AD203B41FA5}">
                      <a16:colId xmlns:a16="http://schemas.microsoft.com/office/drawing/2014/main" val="3685240982"/>
                    </a:ext>
                  </a:extLst>
                </a:gridCol>
              </a:tblGrid>
              <a:tr h="1315984">
                <a:tc>
                  <a:txBody>
                    <a:bodyPr/>
                    <a:lstStyle/>
                    <a:p>
                      <a:pPr algn="ctr"/>
                      <a:endParaRPr lang="en-AU" sz="4400" dirty="0">
                        <a:solidFill>
                          <a:schemeClr val="accent4">
                            <a:lumMod val="25000"/>
                          </a:schemeClr>
                        </a:solidFill>
                      </a:endParaRPr>
                    </a:p>
                  </a:txBody>
                  <a:tcPr>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4400" dirty="0">
                        <a:solidFill>
                          <a:schemeClr val="accent4">
                            <a:lumMod val="25000"/>
                          </a:schemeClr>
                        </a:solidFill>
                      </a:endParaRPr>
                    </a:p>
                  </a:txBody>
                  <a:tcP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4400">
                        <a:solidFill>
                          <a:schemeClr val="accent4">
                            <a:lumMod val="25000"/>
                          </a:schemeClr>
                        </a:solidFill>
                      </a:endParaRPr>
                    </a:p>
                  </a:txBody>
                  <a:tcP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4400">
                        <a:solidFill>
                          <a:schemeClr val="accent4">
                            <a:lumMod val="25000"/>
                          </a:schemeClr>
                        </a:solidFill>
                      </a:endParaRPr>
                    </a:p>
                  </a:txBody>
                  <a:tcPr>
                    <a:lnL w="12700" cap="flat" cmpd="sng" algn="ctr">
                      <a:solidFill>
                        <a:schemeClr val="accent6">
                          <a:lumMod val="50000"/>
                        </a:schemeClr>
                      </a:solidFill>
                      <a:prstDash val="solid"/>
                      <a:round/>
                      <a:headEnd type="none" w="med" len="med"/>
                      <a:tailEnd type="none" w="med" len="med"/>
                    </a:lnL>
                    <a:solidFill>
                      <a:schemeClr val="accent6"/>
                    </a:solidFill>
                  </a:tcPr>
                </a:tc>
                <a:extLst>
                  <a:ext uri="{0D108BD9-81ED-4DB2-BD59-A6C34878D82A}">
                    <a16:rowId xmlns:a16="http://schemas.microsoft.com/office/drawing/2014/main" val="4154231535"/>
                  </a:ext>
                </a:extLst>
              </a:tr>
              <a:tr h="786034">
                <a:tc>
                  <a:txBody>
                    <a:bodyPr/>
                    <a:lstStyle/>
                    <a:p>
                      <a:pPr algn="ctr"/>
                      <a:r>
                        <a:rPr lang="en-AU" sz="4000" dirty="0">
                          <a:solidFill>
                            <a:schemeClr val="tx1"/>
                          </a:solidFill>
                        </a:rPr>
                        <a:t>Dm</a:t>
                      </a:r>
                    </a:p>
                  </a:txBody>
                  <a:tcPr anchor="ctr">
                    <a:lnR w="12700" cap="flat" cmpd="sng" algn="ctr">
                      <a:solidFill>
                        <a:schemeClr val="accent6">
                          <a:lumMod val="50000"/>
                        </a:schemeClr>
                      </a:solidFill>
                      <a:prstDash val="solid"/>
                      <a:round/>
                      <a:headEnd type="none" w="med" len="med"/>
                      <a:tailEnd type="none" w="med" len="med"/>
                    </a:lnR>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4000" dirty="0">
                          <a:solidFill>
                            <a:schemeClr val="tx1"/>
                          </a:solidFill>
                        </a:rPr>
                        <a:t>Dm</a:t>
                      </a:r>
                    </a:p>
                  </a:txBody>
                  <a:tcPr anchor="ct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4000" dirty="0">
                          <a:solidFill>
                            <a:schemeClr val="tx1"/>
                          </a:solidFill>
                        </a:rPr>
                        <a:t>F</a:t>
                      </a:r>
                    </a:p>
                  </a:txBody>
                  <a:tcPr anchor="ct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4000" dirty="0">
                          <a:solidFill>
                            <a:schemeClr val="tx1"/>
                          </a:solidFill>
                        </a:rPr>
                        <a:t>G</a:t>
                      </a:r>
                    </a:p>
                  </a:txBody>
                  <a:tcPr anchor="ctr">
                    <a:lnL w="12700" cap="flat" cmpd="sng" algn="ctr">
                      <a:solidFill>
                        <a:schemeClr val="accent6">
                          <a:lumMod val="50000"/>
                        </a:schemeClr>
                      </a:solidFill>
                      <a:prstDash val="solid"/>
                      <a:round/>
                      <a:headEnd type="none" w="med" len="med"/>
                      <a:tailEnd type="none" w="med" len="med"/>
                    </a:lnL>
                    <a:solidFill>
                      <a:schemeClr val="accent6">
                        <a:lumMod val="90000"/>
                      </a:schemeClr>
                    </a:solidFill>
                  </a:tcPr>
                </a:tc>
                <a:extLst>
                  <a:ext uri="{0D108BD9-81ED-4DB2-BD59-A6C34878D82A}">
                    <a16:rowId xmlns:a16="http://schemas.microsoft.com/office/drawing/2014/main" val="699591413"/>
                  </a:ext>
                </a:extLst>
              </a:tr>
              <a:tr h="975375">
                <a:tc>
                  <a:txBody>
                    <a:bodyPr/>
                    <a:lstStyle/>
                    <a:p>
                      <a:pPr algn="ctr"/>
                      <a:r>
                        <a:rPr lang="en-AU" sz="2400" dirty="0"/>
                        <a:t>D, F, A</a:t>
                      </a:r>
                    </a:p>
                  </a:txBody>
                  <a:tcPr anchor="ctr">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400" dirty="0"/>
                        <a:t>D, F, A</a:t>
                      </a:r>
                    </a:p>
                  </a:txBody>
                  <a:tcPr anchor="ct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400" dirty="0"/>
                        <a:t>F, A, C</a:t>
                      </a:r>
                    </a:p>
                  </a:txBody>
                  <a:tcPr anchor="ct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400" dirty="0"/>
                        <a:t>G,B,D</a:t>
                      </a:r>
                    </a:p>
                  </a:txBody>
                  <a:tcPr anchor="ctr">
                    <a:lnL w="12700" cap="flat" cmpd="sng" algn="ctr">
                      <a:solidFill>
                        <a:schemeClr val="accent6">
                          <a:lumMod val="50000"/>
                        </a:schemeClr>
                      </a:solidFill>
                      <a:prstDash val="solid"/>
                      <a:round/>
                      <a:headEnd type="none" w="med" len="med"/>
                      <a:tailEnd type="none" w="med" len="med"/>
                    </a:lnL>
                    <a:solidFill>
                      <a:schemeClr val="accent6"/>
                    </a:solidFill>
                  </a:tcPr>
                </a:tc>
                <a:extLst>
                  <a:ext uri="{0D108BD9-81ED-4DB2-BD59-A6C34878D82A}">
                    <a16:rowId xmlns:a16="http://schemas.microsoft.com/office/drawing/2014/main" val="2255994229"/>
                  </a:ext>
                </a:extLst>
              </a:tr>
              <a:tr h="815892">
                <a:tc>
                  <a:txBody>
                    <a:bodyPr/>
                    <a:lstStyle/>
                    <a:p>
                      <a:pPr algn="ctr"/>
                      <a:endParaRPr lang="en-AU" sz="2400"/>
                    </a:p>
                  </a:txBody>
                  <a:tcPr>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algn="ctr"/>
                      <a:endParaRPr lang="en-AU" sz="2400"/>
                    </a:p>
                  </a:txBody>
                  <a:tcP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solidFill>
                  </a:tcPr>
                </a:tc>
                <a:tc>
                  <a:txBody>
                    <a:bodyPr/>
                    <a:lstStyle/>
                    <a:p>
                      <a:pPr algn="ctr"/>
                      <a:endParaRPr lang="en-AU" sz="2400"/>
                    </a:p>
                  </a:txBody>
                  <a:tcP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algn="ctr"/>
                      <a:endParaRPr lang="en-AU" sz="2400" dirty="0"/>
                    </a:p>
                    <a:p>
                      <a:pPr algn="ctr"/>
                      <a:endParaRPr lang="en-AU" sz="2400" dirty="0"/>
                    </a:p>
                  </a:txBody>
                  <a:tcPr>
                    <a:lnL w="12700" cap="flat" cmpd="sng" algn="ctr">
                      <a:solidFill>
                        <a:schemeClr val="accent6">
                          <a:lumMod val="50000"/>
                        </a:schemeClr>
                      </a:solidFill>
                      <a:prstDash val="solid"/>
                      <a:round/>
                      <a:headEnd type="none" w="med" len="med"/>
                      <a:tailEnd type="none" w="med" len="med"/>
                    </a:lnL>
                    <a:solidFill>
                      <a:schemeClr val="accent6"/>
                    </a:solidFill>
                  </a:tcPr>
                </a:tc>
                <a:extLst>
                  <a:ext uri="{0D108BD9-81ED-4DB2-BD59-A6C34878D82A}">
                    <a16:rowId xmlns:a16="http://schemas.microsoft.com/office/drawing/2014/main" val="688585939"/>
                  </a:ext>
                </a:extLst>
              </a:tr>
            </a:tbl>
          </a:graphicData>
        </a:graphic>
      </p:graphicFrame>
      <p:sp>
        <p:nvSpPr>
          <p:cNvPr id="4" name="Title 3">
            <a:extLst>
              <a:ext uri="{FF2B5EF4-FFF2-40B4-BE49-F238E27FC236}">
                <a16:creationId xmlns:a16="http://schemas.microsoft.com/office/drawing/2014/main" id="{A40E0BBB-0E6D-10AA-B7C3-263F118EDD5A}"/>
              </a:ext>
            </a:extLst>
          </p:cNvPr>
          <p:cNvSpPr>
            <a:spLocks noGrp="1"/>
          </p:cNvSpPr>
          <p:nvPr>
            <p:ph type="title"/>
          </p:nvPr>
        </p:nvSpPr>
        <p:spPr/>
        <p:txBody>
          <a:bodyPr/>
          <a:lstStyle/>
          <a:p>
            <a:r>
              <a:rPr lang="en-AU">
                <a:latin typeface="Arial"/>
                <a:cs typeface="Arial"/>
              </a:rPr>
              <a:t>Activity 1.2 – 'Scar' – Missy Higgins – performing (5)</a:t>
            </a:r>
            <a:endParaRPr lang="en-US"/>
          </a:p>
        </p:txBody>
      </p:sp>
      <p:sp>
        <p:nvSpPr>
          <p:cNvPr id="3" name="Text Placeholder 2">
            <a:extLst>
              <a:ext uri="{FF2B5EF4-FFF2-40B4-BE49-F238E27FC236}">
                <a16:creationId xmlns:a16="http://schemas.microsoft.com/office/drawing/2014/main" id="{937FC3F6-2BE9-18DF-C6B7-9ED2F8C58CE2}"/>
              </a:ext>
            </a:extLst>
          </p:cNvPr>
          <p:cNvSpPr>
            <a:spLocks noGrp="1"/>
          </p:cNvSpPr>
          <p:nvPr>
            <p:ph type="body" sz="quarter" idx="18"/>
          </p:nvPr>
        </p:nvSpPr>
        <p:spPr/>
        <p:txBody>
          <a:bodyPr/>
          <a:lstStyle/>
          <a:p>
            <a:r>
              <a:rPr lang="en-US" dirty="0"/>
              <a:t>Pre-chorus – chords and lyrics</a:t>
            </a:r>
          </a:p>
        </p:txBody>
      </p:sp>
      <p:sp>
        <p:nvSpPr>
          <p:cNvPr id="6" name="TextBox 5">
            <a:extLst>
              <a:ext uri="{FF2B5EF4-FFF2-40B4-BE49-F238E27FC236}">
                <a16:creationId xmlns:a16="http://schemas.microsoft.com/office/drawing/2014/main" id="{F01DAA8D-48BF-CBD0-6853-75CAC0FB5F1E}"/>
              </a:ext>
            </a:extLst>
          </p:cNvPr>
          <p:cNvSpPr txBox="1"/>
          <p:nvPr/>
        </p:nvSpPr>
        <p:spPr>
          <a:xfrm>
            <a:off x="360000" y="2702924"/>
            <a:ext cx="1320754" cy="958361"/>
          </a:xfrm>
          <a:prstGeom prst="rect">
            <a:avLst/>
          </a:prstGeom>
          <a:noFill/>
        </p:spPr>
        <p:txBody>
          <a:bodyPr wrap="square" lIns="0" tIns="0" rIns="0" bIns="0" rtlCol="0">
            <a:noAutofit/>
          </a:bodyPr>
          <a:lstStyle/>
          <a:p>
            <a:pPr algn="l"/>
            <a:r>
              <a:rPr lang="en-AU" sz="1800"/>
              <a:t>Play each</a:t>
            </a:r>
          </a:p>
          <a:p>
            <a:pPr algn="l"/>
            <a:r>
              <a:rPr lang="en-AU" sz="1800"/>
              <a:t>chord as </a:t>
            </a:r>
          </a:p>
          <a:p>
            <a:pPr algn="l"/>
            <a:r>
              <a:rPr lang="en-AU" sz="1800"/>
              <a:t>a minim.</a:t>
            </a:r>
          </a:p>
        </p:txBody>
      </p:sp>
      <p:pic>
        <p:nvPicPr>
          <p:cNvPr id="40" name="Picture 39" descr="Repeat sign - Free music icons">
            <a:extLst>
              <a:ext uri="{FF2B5EF4-FFF2-40B4-BE49-F238E27FC236}">
                <a16:creationId xmlns:a16="http://schemas.microsoft.com/office/drawing/2014/main" id="{C297BDBE-1800-A049-1583-0FA623F81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480002" y="1480248"/>
            <a:ext cx="1079084" cy="3906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guitar chord chart showing the placement of fingers for a D minor chord">
            <a:extLst>
              <a:ext uri="{FF2B5EF4-FFF2-40B4-BE49-F238E27FC236}">
                <a16:creationId xmlns:a16="http://schemas.microsoft.com/office/drawing/2014/main" id="{874C56CD-E0EB-A58D-C63B-D20247971054}"/>
              </a:ext>
            </a:extLst>
          </p:cNvPr>
          <p:cNvPicPr>
            <a:picLocks noChangeAspect="1"/>
          </p:cNvPicPr>
          <p:nvPr/>
        </p:nvPicPr>
        <p:blipFill>
          <a:blip r:embed="rId4"/>
          <a:stretch>
            <a:fillRect/>
          </a:stretch>
        </p:blipFill>
        <p:spPr>
          <a:xfrm>
            <a:off x="2691642" y="1572577"/>
            <a:ext cx="767489" cy="1060129"/>
          </a:xfrm>
          <a:prstGeom prst="rect">
            <a:avLst/>
          </a:prstGeom>
        </p:spPr>
      </p:pic>
      <p:pic>
        <p:nvPicPr>
          <p:cNvPr id="31" name="Picture 30" descr="A guitar chord chart showing the placement of fingers for a D minor chord">
            <a:extLst>
              <a:ext uri="{FF2B5EF4-FFF2-40B4-BE49-F238E27FC236}">
                <a16:creationId xmlns:a16="http://schemas.microsoft.com/office/drawing/2014/main" id="{268DF0E3-8A36-3518-644A-A8A49C801568}"/>
              </a:ext>
            </a:extLst>
          </p:cNvPr>
          <p:cNvPicPr>
            <a:picLocks noChangeAspect="1"/>
          </p:cNvPicPr>
          <p:nvPr/>
        </p:nvPicPr>
        <p:blipFill>
          <a:blip r:embed="rId4"/>
          <a:stretch>
            <a:fillRect/>
          </a:stretch>
        </p:blipFill>
        <p:spPr>
          <a:xfrm>
            <a:off x="4293042" y="1553531"/>
            <a:ext cx="767489" cy="1060129"/>
          </a:xfrm>
          <a:prstGeom prst="rect">
            <a:avLst/>
          </a:prstGeom>
        </p:spPr>
      </p:pic>
      <p:pic>
        <p:nvPicPr>
          <p:cNvPr id="28" name="Picture 27" descr="A guitar chord chart showing the placement of fingers for an F chord">
            <a:extLst>
              <a:ext uri="{FF2B5EF4-FFF2-40B4-BE49-F238E27FC236}">
                <a16:creationId xmlns:a16="http://schemas.microsoft.com/office/drawing/2014/main" id="{DA10372A-2493-BECC-9373-35A1B554B427}"/>
              </a:ext>
            </a:extLst>
          </p:cNvPr>
          <p:cNvPicPr>
            <a:picLocks noChangeAspect="1"/>
          </p:cNvPicPr>
          <p:nvPr/>
        </p:nvPicPr>
        <p:blipFill>
          <a:blip r:embed="rId5"/>
          <a:stretch>
            <a:fillRect/>
          </a:stretch>
        </p:blipFill>
        <p:spPr>
          <a:xfrm>
            <a:off x="6035734" y="1553532"/>
            <a:ext cx="760829" cy="1060129"/>
          </a:xfrm>
          <a:prstGeom prst="rect">
            <a:avLst/>
          </a:prstGeom>
        </p:spPr>
      </p:pic>
      <p:pic>
        <p:nvPicPr>
          <p:cNvPr id="29" name="Picture 28" descr="A guitar chord chart showing the placement of fingers for a G chord">
            <a:extLst>
              <a:ext uri="{FF2B5EF4-FFF2-40B4-BE49-F238E27FC236}">
                <a16:creationId xmlns:a16="http://schemas.microsoft.com/office/drawing/2014/main" id="{6C106743-49B2-326D-F2FD-BF0D61A53083}"/>
              </a:ext>
            </a:extLst>
          </p:cNvPr>
          <p:cNvPicPr>
            <a:picLocks noChangeAspect="1"/>
          </p:cNvPicPr>
          <p:nvPr/>
        </p:nvPicPr>
        <p:blipFill>
          <a:blip r:embed="rId6"/>
          <a:stretch>
            <a:fillRect/>
          </a:stretch>
        </p:blipFill>
        <p:spPr>
          <a:xfrm>
            <a:off x="7740877" y="1553532"/>
            <a:ext cx="760828" cy="1114836"/>
          </a:xfrm>
          <a:prstGeom prst="rect">
            <a:avLst/>
          </a:prstGeom>
        </p:spPr>
      </p:pic>
      <p:pic>
        <p:nvPicPr>
          <p:cNvPr id="35" name="Picture 34" descr="A piano keyboard highlighting the notes D, F and A in yellow to indicate the notes for a D minor chord">
            <a:extLst>
              <a:ext uri="{FF2B5EF4-FFF2-40B4-BE49-F238E27FC236}">
                <a16:creationId xmlns:a16="http://schemas.microsoft.com/office/drawing/2014/main" id="{11A25834-DF4F-EF02-64C0-E6156D91CE10}"/>
              </a:ext>
            </a:extLst>
          </p:cNvPr>
          <p:cNvPicPr>
            <a:picLocks noChangeAspect="1"/>
          </p:cNvPicPr>
          <p:nvPr/>
        </p:nvPicPr>
        <p:blipFill>
          <a:blip r:embed="rId7"/>
          <a:stretch>
            <a:fillRect/>
          </a:stretch>
        </p:blipFill>
        <p:spPr>
          <a:xfrm>
            <a:off x="2250092" y="4735817"/>
            <a:ext cx="1470649" cy="523746"/>
          </a:xfrm>
          <a:prstGeom prst="rect">
            <a:avLst/>
          </a:prstGeom>
        </p:spPr>
      </p:pic>
      <p:pic>
        <p:nvPicPr>
          <p:cNvPr id="36" name="Picture 35" descr="A piano keyboard highlighting the notes D, F and A in yellow to indicate the notes for a D minor chord">
            <a:extLst>
              <a:ext uri="{FF2B5EF4-FFF2-40B4-BE49-F238E27FC236}">
                <a16:creationId xmlns:a16="http://schemas.microsoft.com/office/drawing/2014/main" id="{8D3EC0E3-6B74-0234-83D7-21788B25D9DC}"/>
              </a:ext>
            </a:extLst>
          </p:cNvPr>
          <p:cNvPicPr>
            <a:picLocks noChangeAspect="1"/>
          </p:cNvPicPr>
          <p:nvPr/>
        </p:nvPicPr>
        <p:blipFill>
          <a:blip r:embed="rId7"/>
          <a:stretch>
            <a:fillRect/>
          </a:stretch>
        </p:blipFill>
        <p:spPr>
          <a:xfrm>
            <a:off x="3951892" y="4733622"/>
            <a:ext cx="1470649" cy="523746"/>
          </a:xfrm>
          <a:prstGeom prst="rect">
            <a:avLst/>
          </a:prstGeom>
        </p:spPr>
      </p:pic>
      <p:pic>
        <p:nvPicPr>
          <p:cNvPr id="38" name="Picture 37" descr="A piano keyboard highlighting the notes F, A and C in green to show the notes to play for a F chord.">
            <a:extLst>
              <a:ext uri="{FF2B5EF4-FFF2-40B4-BE49-F238E27FC236}">
                <a16:creationId xmlns:a16="http://schemas.microsoft.com/office/drawing/2014/main" id="{1B909A71-0363-AD7F-8C78-643B91537089}"/>
              </a:ext>
            </a:extLst>
          </p:cNvPr>
          <p:cNvPicPr>
            <a:picLocks noChangeAspect="1"/>
          </p:cNvPicPr>
          <p:nvPr/>
        </p:nvPicPr>
        <p:blipFill>
          <a:blip r:embed="rId8"/>
          <a:stretch>
            <a:fillRect/>
          </a:stretch>
        </p:blipFill>
        <p:spPr>
          <a:xfrm>
            <a:off x="5687119" y="4733622"/>
            <a:ext cx="1470650" cy="540525"/>
          </a:xfrm>
          <a:prstGeom prst="rect">
            <a:avLst/>
          </a:prstGeom>
        </p:spPr>
      </p:pic>
      <p:pic>
        <p:nvPicPr>
          <p:cNvPr id="33" name="Picture 32" descr="A piano keyboard highlighting the notes G, B and D in pink to indicate the notes for a G chord">
            <a:extLst>
              <a:ext uri="{FF2B5EF4-FFF2-40B4-BE49-F238E27FC236}">
                <a16:creationId xmlns:a16="http://schemas.microsoft.com/office/drawing/2014/main" id="{B10F9AD9-63C9-F8D4-3B20-6D11CAEA8663}"/>
              </a:ext>
            </a:extLst>
          </p:cNvPr>
          <p:cNvPicPr>
            <a:picLocks noChangeAspect="1"/>
          </p:cNvPicPr>
          <p:nvPr/>
        </p:nvPicPr>
        <p:blipFill>
          <a:blip r:embed="rId9"/>
          <a:stretch>
            <a:fillRect/>
          </a:stretch>
        </p:blipFill>
        <p:spPr>
          <a:xfrm>
            <a:off x="7385320" y="4733622"/>
            <a:ext cx="1471941" cy="516800"/>
          </a:xfrm>
          <a:prstGeom prst="rect">
            <a:avLst/>
          </a:prstGeom>
        </p:spPr>
      </p:pic>
      <p:pic>
        <p:nvPicPr>
          <p:cNvPr id="39" name="Picture 38" descr="Repeat sign - Free music icons">
            <a:extLst>
              <a:ext uri="{FF2B5EF4-FFF2-40B4-BE49-F238E27FC236}">
                <a16:creationId xmlns:a16="http://schemas.microsoft.com/office/drawing/2014/main" id="{868C3B2B-FA96-9244-691D-38AD76BA5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573" y="1485898"/>
            <a:ext cx="1079083" cy="390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A57A4251-863D-9540-6D72-D2FAA0FFDE26}"/>
              </a:ext>
            </a:extLst>
          </p:cNvPr>
          <p:cNvGraphicFramePr>
            <a:graphicFrameLocks noGrp="1"/>
          </p:cNvGraphicFramePr>
          <p:nvPr>
            <p:extLst>
              <p:ext uri="{D42A27DB-BD31-4B8C-83A1-F6EECF244321}">
                <p14:modId xmlns:p14="http://schemas.microsoft.com/office/powerpoint/2010/main" val="2584643567"/>
              </p:ext>
            </p:extLst>
          </p:nvPr>
        </p:nvGraphicFramePr>
        <p:xfrm>
          <a:off x="9746826" y="1485898"/>
          <a:ext cx="2085174" cy="3900350"/>
        </p:xfrm>
        <a:graphic>
          <a:graphicData uri="http://schemas.openxmlformats.org/drawingml/2006/table">
            <a:tbl>
              <a:tblPr firstRow="1" bandRow="1">
                <a:tableStyleId>{0505E3EF-67EA-436B-97B2-0124C06EBD24}</a:tableStyleId>
              </a:tblPr>
              <a:tblGrid>
                <a:gridCol w="2085174">
                  <a:extLst>
                    <a:ext uri="{9D8B030D-6E8A-4147-A177-3AD203B41FA5}">
                      <a16:colId xmlns:a16="http://schemas.microsoft.com/office/drawing/2014/main" val="705547052"/>
                    </a:ext>
                  </a:extLst>
                </a:gridCol>
              </a:tblGrid>
              <a:tr h="742435">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3157915">
                <a:tc>
                  <a:txBody>
                    <a:bodyPr/>
                    <a:lstStyle/>
                    <a:p>
                      <a:pPr algn="l">
                        <a:lnSpc>
                          <a:spcPct val="150000"/>
                        </a:lnSpc>
                      </a:pPr>
                      <a:r>
                        <a:rPr lang="en-AU" sz="1600" b="0" dirty="0"/>
                        <a:t>A triangle trying to squeeze through a circle, </a:t>
                      </a:r>
                    </a:p>
                    <a:p>
                      <a:pPr algn="l">
                        <a:lnSpc>
                          <a:spcPct val="150000"/>
                        </a:lnSpc>
                      </a:pPr>
                      <a:r>
                        <a:rPr lang="en-AU" sz="1600" b="0" dirty="0"/>
                        <a:t>He tried to cut me so I’d fit      </a:t>
                      </a:r>
                    </a:p>
                    <a:p>
                      <a:pPr algn="l">
                        <a:lnSpc>
                          <a:spcPct val="150000"/>
                        </a:lnSpc>
                      </a:pPr>
                      <a:endParaRPr lang="en-AU" sz="1600" b="0" dirty="0"/>
                    </a:p>
                    <a:p>
                      <a:pPr algn="l">
                        <a:lnSpc>
                          <a:spcPct val="150000"/>
                        </a:lnSpc>
                      </a:pPr>
                      <a:r>
                        <a:rPr lang="en-AU" sz="1600" b="0" dirty="0"/>
                        <a:t>Now does that sound …</a:t>
                      </a:r>
                      <a:endParaRPr lang="en-US" sz="2400" b="1" dirty="0">
                        <a:solidFill>
                          <a:schemeClr val="accent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22231213"/>
                  </a:ext>
                </a:extLst>
              </a:tr>
            </a:tbl>
          </a:graphicData>
        </a:graphic>
      </p:graphicFrame>
      <p:sp>
        <p:nvSpPr>
          <p:cNvPr id="25" name="TextBox 24">
            <a:extLst>
              <a:ext uri="{FF2B5EF4-FFF2-40B4-BE49-F238E27FC236}">
                <a16:creationId xmlns:a16="http://schemas.microsoft.com/office/drawing/2014/main" id="{1985E017-4247-EABF-EB0E-EC664A6414FA}"/>
              </a:ext>
            </a:extLst>
          </p:cNvPr>
          <p:cNvSpPr txBox="1"/>
          <p:nvPr/>
        </p:nvSpPr>
        <p:spPr>
          <a:xfrm>
            <a:off x="1619510" y="5858256"/>
            <a:ext cx="2673532" cy="261257"/>
          </a:xfrm>
          <a:prstGeom prst="rect">
            <a:avLst/>
          </a:prstGeom>
          <a:noFill/>
        </p:spPr>
        <p:txBody>
          <a:bodyPr wrap="square" lIns="0" tIns="0" rIns="0" bIns="0" rtlCol="0">
            <a:noAutofit/>
          </a:bodyPr>
          <a:lstStyle/>
          <a:p>
            <a:pPr algn="l"/>
            <a:r>
              <a:rPr lang="en-AU" sz="1800" dirty="0"/>
              <a:t>Backing track</a:t>
            </a:r>
          </a:p>
        </p:txBody>
      </p:sp>
      <p:grpSp>
        <p:nvGrpSpPr>
          <p:cNvPr id="7" name="Group 6" descr="A red play button inside a white circle">
            <a:extLst>
              <a:ext uri="{FF2B5EF4-FFF2-40B4-BE49-F238E27FC236}">
                <a16:creationId xmlns:a16="http://schemas.microsoft.com/office/drawing/2014/main" id="{D46149A4-0611-27DE-CAE2-734DA7A40420}"/>
              </a:ext>
            </a:extLst>
          </p:cNvPr>
          <p:cNvGrpSpPr/>
          <p:nvPr/>
        </p:nvGrpSpPr>
        <p:grpSpPr>
          <a:xfrm>
            <a:off x="3111281" y="5591027"/>
            <a:ext cx="806095" cy="795714"/>
            <a:chOff x="10964411" y="1006257"/>
            <a:chExt cx="656442" cy="637959"/>
          </a:xfrm>
        </p:grpSpPr>
        <p:sp>
          <p:nvSpPr>
            <p:cNvPr id="9" name="Oval 8">
              <a:extLst>
                <a:ext uri="{FF2B5EF4-FFF2-40B4-BE49-F238E27FC236}">
                  <a16:creationId xmlns:a16="http://schemas.microsoft.com/office/drawing/2014/main" id="{8A0336BF-D88E-EC5F-3597-B2D49D7B77E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10"/>
              <a:extLst>
                <a:ext uri="{FF2B5EF4-FFF2-40B4-BE49-F238E27FC236}">
                  <a16:creationId xmlns:a16="http://schemas.microsoft.com/office/drawing/2014/main" id="{8165B7EA-0CFB-1597-5B9C-F12909D51F7A}"/>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6" name="TextBox 25">
            <a:extLst>
              <a:ext uri="{FF2B5EF4-FFF2-40B4-BE49-F238E27FC236}">
                <a16:creationId xmlns:a16="http://schemas.microsoft.com/office/drawing/2014/main" id="{6325535E-CB42-E0AD-0552-2ECA7C42D6C3}"/>
              </a:ext>
            </a:extLst>
          </p:cNvPr>
          <p:cNvSpPr txBox="1"/>
          <p:nvPr/>
        </p:nvSpPr>
        <p:spPr>
          <a:xfrm>
            <a:off x="4350353" y="5838661"/>
            <a:ext cx="2673532" cy="261257"/>
          </a:xfrm>
          <a:prstGeom prst="rect">
            <a:avLst/>
          </a:prstGeom>
          <a:noFill/>
        </p:spPr>
        <p:txBody>
          <a:bodyPr wrap="square" lIns="0" tIns="0" rIns="0" bIns="0" rtlCol="0">
            <a:noAutofit/>
          </a:bodyPr>
          <a:lstStyle/>
          <a:p>
            <a:pPr algn="l"/>
            <a:r>
              <a:rPr lang="en-AU" sz="1800" dirty="0"/>
              <a:t>Backing track with vocals</a:t>
            </a:r>
          </a:p>
        </p:txBody>
      </p:sp>
      <p:grpSp>
        <p:nvGrpSpPr>
          <p:cNvPr id="12" name="Group 11" descr="A red play button inside a white circle">
            <a:extLst>
              <a:ext uri="{FF2B5EF4-FFF2-40B4-BE49-F238E27FC236}">
                <a16:creationId xmlns:a16="http://schemas.microsoft.com/office/drawing/2014/main" id="{59B58EB0-3E81-6B2E-3720-7524598C4403}"/>
              </a:ext>
            </a:extLst>
          </p:cNvPr>
          <p:cNvGrpSpPr/>
          <p:nvPr/>
        </p:nvGrpSpPr>
        <p:grpSpPr>
          <a:xfrm>
            <a:off x="7139890" y="5571432"/>
            <a:ext cx="806095" cy="795714"/>
            <a:chOff x="10964411" y="1006257"/>
            <a:chExt cx="656442" cy="637959"/>
          </a:xfrm>
        </p:grpSpPr>
        <p:sp>
          <p:nvSpPr>
            <p:cNvPr id="14" name="Oval 13">
              <a:extLst>
                <a:ext uri="{FF2B5EF4-FFF2-40B4-BE49-F238E27FC236}">
                  <a16:creationId xmlns:a16="http://schemas.microsoft.com/office/drawing/2014/main" id="{CB0B8E21-94DF-F28D-CA34-4DFA52EE7C9D}"/>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5" name="Isosceles Triangle 14">
              <a:hlinkClick r:id="rId11"/>
              <a:extLst>
                <a:ext uri="{FF2B5EF4-FFF2-40B4-BE49-F238E27FC236}">
                  <a16:creationId xmlns:a16="http://schemas.microsoft.com/office/drawing/2014/main" id="{2E183B55-6207-69BB-537A-9425E3E90C03}"/>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0" name="Slide Number Placeholder 1">
            <a:extLst>
              <a:ext uri="{FF2B5EF4-FFF2-40B4-BE49-F238E27FC236}">
                <a16:creationId xmlns:a16="http://schemas.microsoft.com/office/drawing/2014/main" id="{C413062D-66CB-BD6D-6258-E3C2F3F24483}"/>
              </a:ext>
              <a:ext uri="{C183D7F6-B498-43B3-948B-1728B52AA6E4}">
                <adec:decorative xmlns:adec="http://schemas.microsoft.com/office/drawing/2017/decorative" val="1"/>
              </a:ext>
            </a:extLst>
          </p:cNvPr>
          <p:cNvSpPr txBox="1">
            <a:spLocks/>
          </p:cNvSpPr>
          <p:nvPr/>
        </p:nvSpPr>
        <p:spPr>
          <a:xfrm>
            <a:off x="11179984" y="6548554"/>
            <a:ext cx="664015" cy="147446"/>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26</a:t>
            </a:fld>
            <a:endParaRPr lang="en-AU"/>
          </a:p>
        </p:txBody>
      </p:sp>
      <p:sp>
        <p:nvSpPr>
          <p:cNvPr id="8" name="TextBox 7">
            <a:extLst>
              <a:ext uri="{FF2B5EF4-FFF2-40B4-BE49-F238E27FC236}">
                <a16:creationId xmlns:a16="http://schemas.microsoft.com/office/drawing/2014/main" id="{F1ACC272-54FE-33F4-8860-27D890FB0833}"/>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9126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1A9EDD-D58E-A6A9-3E79-5E1ABB99C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C99058-E160-A980-7169-F09FABDE0F50}"/>
              </a:ext>
            </a:extLst>
          </p:cNvPr>
          <p:cNvSpPr>
            <a:spLocks noGrp="1"/>
          </p:cNvSpPr>
          <p:nvPr>
            <p:ph type="title"/>
          </p:nvPr>
        </p:nvSpPr>
        <p:spPr/>
        <p:txBody>
          <a:bodyPr/>
          <a:lstStyle/>
          <a:p>
            <a:r>
              <a:rPr lang="en-AU">
                <a:latin typeface="Arial"/>
                <a:cs typeface="Arial"/>
              </a:rPr>
              <a:t>Activity 1.2 – 'Scar' – Missy Higgins – performing (6)</a:t>
            </a:r>
            <a:endParaRPr lang="en-US"/>
          </a:p>
        </p:txBody>
      </p:sp>
      <p:sp>
        <p:nvSpPr>
          <p:cNvPr id="17" name="Text Placeholder 16">
            <a:extLst>
              <a:ext uri="{FF2B5EF4-FFF2-40B4-BE49-F238E27FC236}">
                <a16:creationId xmlns:a16="http://schemas.microsoft.com/office/drawing/2014/main" id="{19F72A81-A34E-4224-8D12-76665D5205E0}"/>
              </a:ext>
            </a:extLst>
          </p:cNvPr>
          <p:cNvSpPr>
            <a:spLocks noGrp="1"/>
          </p:cNvSpPr>
          <p:nvPr>
            <p:ph type="body" sz="quarter" idx="18"/>
          </p:nvPr>
        </p:nvSpPr>
        <p:spPr/>
        <p:txBody>
          <a:bodyPr/>
          <a:lstStyle/>
          <a:p>
            <a:r>
              <a:rPr lang="en-US" dirty="0"/>
              <a:t>Pre-chorus – bass line and lyrics</a:t>
            </a:r>
          </a:p>
        </p:txBody>
      </p:sp>
      <p:sp>
        <p:nvSpPr>
          <p:cNvPr id="6" name="TextBox 5">
            <a:extLst>
              <a:ext uri="{FF2B5EF4-FFF2-40B4-BE49-F238E27FC236}">
                <a16:creationId xmlns:a16="http://schemas.microsoft.com/office/drawing/2014/main" id="{35AB6BAB-CBEE-13FE-A160-58929D8E2B4C}"/>
              </a:ext>
            </a:extLst>
          </p:cNvPr>
          <p:cNvSpPr txBox="1"/>
          <p:nvPr/>
        </p:nvSpPr>
        <p:spPr>
          <a:xfrm>
            <a:off x="360000" y="1559684"/>
            <a:ext cx="5294376" cy="348112"/>
          </a:xfrm>
          <a:prstGeom prst="rect">
            <a:avLst/>
          </a:prstGeom>
          <a:noFill/>
        </p:spPr>
        <p:txBody>
          <a:bodyPr wrap="square" lIns="0" tIns="0" rIns="0" bIns="0" rtlCol="0">
            <a:noAutofit/>
          </a:bodyPr>
          <a:lstStyle/>
          <a:p>
            <a:pPr algn="l"/>
            <a:r>
              <a:rPr lang="en-AU" sz="2000" dirty="0"/>
              <a:t>Each chord is played for two beats</a:t>
            </a:r>
          </a:p>
        </p:txBody>
      </p:sp>
      <p:pic>
        <p:nvPicPr>
          <p:cNvPr id="22" name="Picture 21" descr="A 2-bar notated bassline in the bass clef and TAB using the notes D, D,D,D,D,D, F, G. A beginning and ending repeat sign is included.">
            <a:extLst>
              <a:ext uri="{FF2B5EF4-FFF2-40B4-BE49-F238E27FC236}">
                <a16:creationId xmlns:a16="http://schemas.microsoft.com/office/drawing/2014/main" id="{CD79FD06-093D-99E9-067D-A7E93375FB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brightnessContrast bright="31000"/>
                    </a14:imgEffect>
                  </a14:imgLayer>
                </a14:imgProps>
              </a:ext>
            </a:extLst>
          </a:blip>
          <a:srcRect l="1151" t="4534" b="2654"/>
          <a:stretch>
            <a:fillRect/>
          </a:stretch>
        </p:blipFill>
        <p:spPr>
          <a:xfrm>
            <a:off x="339194" y="2153431"/>
            <a:ext cx="8551178" cy="3026481"/>
          </a:xfrm>
          <a:prstGeom prst="rect">
            <a:avLst/>
          </a:prstGeom>
          <a:ln>
            <a:noFill/>
          </a:ln>
          <a:effectLst/>
        </p:spPr>
      </p:pic>
      <p:sp>
        <p:nvSpPr>
          <p:cNvPr id="9" name="TextBox 8">
            <a:extLst>
              <a:ext uri="{FF2B5EF4-FFF2-40B4-BE49-F238E27FC236}">
                <a16:creationId xmlns:a16="http://schemas.microsoft.com/office/drawing/2014/main" id="{9DD61F74-EF46-FBA3-A781-A4D08B39FACA}"/>
              </a:ext>
            </a:extLst>
          </p:cNvPr>
          <p:cNvSpPr txBox="1"/>
          <p:nvPr/>
        </p:nvSpPr>
        <p:spPr>
          <a:xfrm>
            <a:off x="360000" y="5694608"/>
            <a:ext cx="2673532" cy="261257"/>
          </a:xfrm>
          <a:prstGeom prst="rect">
            <a:avLst/>
          </a:prstGeom>
          <a:noFill/>
        </p:spPr>
        <p:txBody>
          <a:bodyPr wrap="square" lIns="0" tIns="0" rIns="0" bIns="0" rtlCol="0">
            <a:noAutofit/>
          </a:bodyPr>
          <a:lstStyle/>
          <a:p>
            <a:pPr algn="l"/>
            <a:r>
              <a:rPr lang="en-AU" sz="1800" dirty="0"/>
              <a:t>Backing track</a:t>
            </a:r>
          </a:p>
        </p:txBody>
      </p:sp>
      <p:grpSp>
        <p:nvGrpSpPr>
          <p:cNvPr id="5" name="Group 4" descr="A red play button inside a white circle">
            <a:extLst>
              <a:ext uri="{FF2B5EF4-FFF2-40B4-BE49-F238E27FC236}">
                <a16:creationId xmlns:a16="http://schemas.microsoft.com/office/drawing/2014/main" id="{476F8298-67E1-5DF9-0AEB-7B4FBF454220}"/>
              </a:ext>
            </a:extLst>
          </p:cNvPr>
          <p:cNvGrpSpPr/>
          <p:nvPr/>
        </p:nvGrpSpPr>
        <p:grpSpPr>
          <a:xfrm>
            <a:off x="2010284" y="5427379"/>
            <a:ext cx="806095" cy="795714"/>
            <a:chOff x="10964411" y="1006257"/>
            <a:chExt cx="656442" cy="637959"/>
          </a:xfrm>
        </p:grpSpPr>
        <p:sp>
          <p:nvSpPr>
            <p:cNvPr id="8" name="Oval 7">
              <a:extLst>
                <a:ext uri="{FF2B5EF4-FFF2-40B4-BE49-F238E27FC236}">
                  <a16:creationId xmlns:a16="http://schemas.microsoft.com/office/drawing/2014/main" id="{ED5038AB-8E50-67EC-860A-B1EB39D1188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4"/>
              <a:extLst>
                <a:ext uri="{FF2B5EF4-FFF2-40B4-BE49-F238E27FC236}">
                  <a16:creationId xmlns:a16="http://schemas.microsoft.com/office/drawing/2014/main" id="{791505B9-E823-C759-365B-B914C6B7457D}"/>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1" name="TextBox 10">
            <a:extLst>
              <a:ext uri="{FF2B5EF4-FFF2-40B4-BE49-F238E27FC236}">
                <a16:creationId xmlns:a16="http://schemas.microsoft.com/office/drawing/2014/main" id="{366BCE3D-9290-D50F-963F-A097155281F1}"/>
              </a:ext>
            </a:extLst>
          </p:cNvPr>
          <p:cNvSpPr txBox="1"/>
          <p:nvPr/>
        </p:nvSpPr>
        <p:spPr>
          <a:xfrm>
            <a:off x="3338391" y="5694608"/>
            <a:ext cx="2673532" cy="261257"/>
          </a:xfrm>
          <a:prstGeom prst="rect">
            <a:avLst/>
          </a:prstGeom>
          <a:noFill/>
        </p:spPr>
        <p:txBody>
          <a:bodyPr wrap="square" lIns="0" tIns="0" rIns="0" bIns="0" rtlCol="0">
            <a:noAutofit/>
          </a:bodyPr>
          <a:lstStyle/>
          <a:p>
            <a:pPr algn="l"/>
            <a:r>
              <a:rPr lang="en-AU" sz="1800" dirty="0"/>
              <a:t>Backing track with vocals</a:t>
            </a:r>
          </a:p>
        </p:txBody>
      </p:sp>
      <p:grpSp>
        <p:nvGrpSpPr>
          <p:cNvPr id="14" name="Group 13" descr="A red play button inside a white circle">
            <a:extLst>
              <a:ext uri="{FF2B5EF4-FFF2-40B4-BE49-F238E27FC236}">
                <a16:creationId xmlns:a16="http://schemas.microsoft.com/office/drawing/2014/main" id="{6E6833F7-A189-BA1A-EFB6-7FBECC4B0FF1}"/>
              </a:ext>
            </a:extLst>
          </p:cNvPr>
          <p:cNvGrpSpPr/>
          <p:nvPr/>
        </p:nvGrpSpPr>
        <p:grpSpPr>
          <a:xfrm>
            <a:off x="6087590" y="5427379"/>
            <a:ext cx="806095" cy="795714"/>
            <a:chOff x="10964411" y="1006257"/>
            <a:chExt cx="656442" cy="637959"/>
          </a:xfrm>
        </p:grpSpPr>
        <p:sp>
          <p:nvSpPr>
            <p:cNvPr id="15" name="Oval 14">
              <a:extLst>
                <a:ext uri="{FF2B5EF4-FFF2-40B4-BE49-F238E27FC236}">
                  <a16:creationId xmlns:a16="http://schemas.microsoft.com/office/drawing/2014/main" id="{732E6D3F-F63A-F16D-59EB-F8A1DBC9C438}"/>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6" name="Isosceles Triangle 15">
              <a:hlinkClick r:id="rId5"/>
              <a:extLst>
                <a:ext uri="{FF2B5EF4-FFF2-40B4-BE49-F238E27FC236}">
                  <a16:creationId xmlns:a16="http://schemas.microsoft.com/office/drawing/2014/main" id="{302BE0C2-3187-51A3-DF18-CA4D30A2C648}"/>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aphicFrame>
        <p:nvGraphicFramePr>
          <p:cNvPr id="13" name="Table 12">
            <a:extLst>
              <a:ext uri="{FF2B5EF4-FFF2-40B4-BE49-F238E27FC236}">
                <a16:creationId xmlns:a16="http://schemas.microsoft.com/office/drawing/2014/main" id="{CF463247-174E-0B23-4AED-55FCDBB87539}"/>
              </a:ext>
            </a:extLst>
          </p:cNvPr>
          <p:cNvGraphicFramePr>
            <a:graphicFrameLocks noGrp="1"/>
          </p:cNvGraphicFramePr>
          <p:nvPr>
            <p:extLst>
              <p:ext uri="{D42A27DB-BD31-4B8C-83A1-F6EECF244321}">
                <p14:modId xmlns:p14="http://schemas.microsoft.com/office/powerpoint/2010/main" val="381928273"/>
              </p:ext>
            </p:extLst>
          </p:nvPr>
        </p:nvGraphicFramePr>
        <p:xfrm>
          <a:off x="9091749" y="2153430"/>
          <a:ext cx="2752251" cy="3006399"/>
        </p:xfrm>
        <a:graphic>
          <a:graphicData uri="http://schemas.openxmlformats.org/drawingml/2006/table">
            <a:tbl>
              <a:tblPr firstRow="1" bandRow="1">
                <a:tableStyleId>{0505E3EF-67EA-436B-97B2-0124C06EBD24}</a:tableStyleId>
              </a:tblPr>
              <a:tblGrid>
                <a:gridCol w="2752251">
                  <a:extLst>
                    <a:ext uri="{9D8B030D-6E8A-4147-A177-3AD203B41FA5}">
                      <a16:colId xmlns:a16="http://schemas.microsoft.com/office/drawing/2014/main" val="705547052"/>
                    </a:ext>
                  </a:extLst>
                </a:gridCol>
              </a:tblGrid>
              <a:tr h="602627">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2366319">
                <a:tc>
                  <a:txBody>
                    <a:bodyPr/>
                    <a:lstStyle/>
                    <a:p>
                      <a:pPr algn="l">
                        <a:lnSpc>
                          <a:spcPct val="150000"/>
                        </a:lnSpc>
                      </a:pPr>
                      <a:r>
                        <a:rPr lang="en-AU" sz="1600" dirty="0"/>
                        <a:t>A triangle trying to squeeze through a circle, </a:t>
                      </a:r>
                    </a:p>
                    <a:p>
                      <a:pPr algn="l">
                        <a:lnSpc>
                          <a:spcPct val="150000"/>
                        </a:lnSpc>
                      </a:pPr>
                      <a:r>
                        <a:rPr lang="en-AU" sz="1600" dirty="0"/>
                        <a:t>He tried to cut me so I’d fit</a:t>
                      </a:r>
                    </a:p>
                    <a:p>
                      <a:pPr algn="l">
                        <a:lnSpc>
                          <a:spcPct val="150000"/>
                        </a:lnSpc>
                      </a:pPr>
                      <a:endParaRPr lang="en-AU" sz="1600" dirty="0"/>
                    </a:p>
                    <a:p>
                      <a:pPr algn="l">
                        <a:lnSpc>
                          <a:spcPct val="150000"/>
                        </a:lnSpc>
                      </a:pPr>
                      <a:r>
                        <a:rPr lang="en-AU" sz="1600" dirty="0"/>
                        <a:t>Now does that sound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sp>
        <p:nvSpPr>
          <p:cNvPr id="3" name="Slide Number Placeholder 2">
            <a:extLst>
              <a:ext uri="{FF2B5EF4-FFF2-40B4-BE49-F238E27FC236}">
                <a16:creationId xmlns:a16="http://schemas.microsoft.com/office/drawing/2014/main" id="{47754754-1D8C-B4EF-8945-3B86C25A54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
        <p:nvSpPr>
          <p:cNvPr id="7" name="TextBox 6">
            <a:extLst>
              <a:ext uri="{FF2B5EF4-FFF2-40B4-BE49-F238E27FC236}">
                <a16:creationId xmlns:a16="http://schemas.microsoft.com/office/drawing/2014/main" id="{A1FEB499-048F-BAAD-054B-6C15AD3B861F}"/>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20330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1A9EDD-D58E-A6A9-3E79-5E1ABB99C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C99058-E160-A980-7169-F09FABDE0F50}"/>
              </a:ext>
            </a:extLst>
          </p:cNvPr>
          <p:cNvSpPr>
            <a:spLocks noGrp="1"/>
          </p:cNvSpPr>
          <p:nvPr>
            <p:ph type="title"/>
          </p:nvPr>
        </p:nvSpPr>
        <p:spPr/>
        <p:txBody>
          <a:bodyPr/>
          <a:lstStyle/>
          <a:p>
            <a:r>
              <a:rPr lang="en-AU">
                <a:latin typeface="Arial"/>
                <a:cs typeface="Arial"/>
              </a:rPr>
              <a:t>Activity 1.2 – 'Scar' – Missy Higgins – performing (7)</a:t>
            </a:r>
            <a:endParaRPr lang="en-US"/>
          </a:p>
        </p:txBody>
      </p:sp>
      <p:sp>
        <p:nvSpPr>
          <p:cNvPr id="14" name="Text Placeholder 13">
            <a:extLst>
              <a:ext uri="{FF2B5EF4-FFF2-40B4-BE49-F238E27FC236}">
                <a16:creationId xmlns:a16="http://schemas.microsoft.com/office/drawing/2014/main" id="{EFB4D523-A301-5DD5-AC2A-3883B2F744BB}"/>
              </a:ext>
            </a:extLst>
          </p:cNvPr>
          <p:cNvSpPr>
            <a:spLocks noGrp="1"/>
          </p:cNvSpPr>
          <p:nvPr>
            <p:ph type="body" sz="quarter" idx="18"/>
          </p:nvPr>
        </p:nvSpPr>
        <p:spPr/>
        <p:txBody>
          <a:bodyPr/>
          <a:lstStyle/>
          <a:p>
            <a:r>
              <a:rPr lang="en-US" dirty="0"/>
              <a:t>Introduction, verse and pre-chorus</a:t>
            </a:r>
          </a:p>
        </p:txBody>
      </p:sp>
      <p:graphicFrame>
        <p:nvGraphicFramePr>
          <p:cNvPr id="5" name="Table 4">
            <a:extLst>
              <a:ext uri="{FF2B5EF4-FFF2-40B4-BE49-F238E27FC236}">
                <a16:creationId xmlns:a16="http://schemas.microsoft.com/office/drawing/2014/main" id="{64F6F6A6-3A88-372A-2CDB-F90A3AE5B007}"/>
              </a:ext>
            </a:extLst>
          </p:cNvPr>
          <p:cNvGraphicFramePr>
            <a:graphicFrameLocks noGrp="1"/>
          </p:cNvGraphicFramePr>
          <p:nvPr>
            <p:extLst>
              <p:ext uri="{D42A27DB-BD31-4B8C-83A1-F6EECF244321}">
                <p14:modId xmlns:p14="http://schemas.microsoft.com/office/powerpoint/2010/main" val="350630813"/>
              </p:ext>
            </p:extLst>
          </p:nvPr>
        </p:nvGraphicFramePr>
        <p:xfrm>
          <a:off x="348000" y="1507309"/>
          <a:ext cx="2411224" cy="4819396"/>
        </p:xfrm>
        <a:graphic>
          <a:graphicData uri="http://schemas.openxmlformats.org/drawingml/2006/table">
            <a:tbl>
              <a:tblPr firstRow="1" bandRow="1">
                <a:tableStyleId>{0505E3EF-67EA-436B-97B2-0124C06EBD24}</a:tableStyleId>
              </a:tblPr>
              <a:tblGrid>
                <a:gridCol w="2411224">
                  <a:extLst>
                    <a:ext uri="{9D8B030D-6E8A-4147-A177-3AD203B41FA5}">
                      <a16:colId xmlns:a16="http://schemas.microsoft.com/office/drawing/2014/main" val="705547052"/>
                    </a:ext>
                  </a:extLst>
                </a:gridCol>
              </a:tblGrid>
              <a:tr h="626401">
                <a:tc>
                  <a:txBody>
                    <a:bodyPr/>
                    <a:lstStyle/>
                    <a:p>
                      <a:pPr algn="l">
                        <a:lnSpc>
                          <a:spcPct val="100000"/>
                        </a:lnSpc>
                      </a:pPr>
                      <a:r>
                        <a:rPr lang="en-US" sz="1800" b="1" dirty="0"/>
                        <a:t>Syncopated lyrics</a:t>
                      </a:r>
                    </a:p>
                    <a:p>
                      <a:pPr algn="l">
                        <a:lnSpc>
                          <a:spcPct val="100000"/>
                        </a:lnSpc>
                      </a:pPr>
                      <a:r>
                        <a:rPr lang="en-US" sz="1800" b="1" dirty="0">
                          <a:solidFill>
                            <a:schemeClr val="accent1"/>
                          </a:solidFill>
                        </a:rPr>
                        <a:t>Verse only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4081562">
                <a:tc>
                  <a:txBody>
                    <a:bodyPr/>
                    <a:lstStyle/>
                    <a:p>
                      <a:pPr algn="l">
                        <a:lnSpc>
                          <a:spcPct val="130000"/>
                        </a:lnSpc>
                      </a:pPr>
                      <a:r>
                        <a:rPr lang="en-US" sz="1600" b="0" i="0" dirty="0">
                          <a:solidFill>
                            <a:srgbClr val="1F1F1F"/>
                          </a:solidFill>
                          <a:effectLst/>
                        </a:rPr>
                        <a:t>He left a card, </a:t>
                      </a:r>
                    </a:p>
                    <a:p>
                      <a:pPr algn="l">
                        <a:lnSpc>
                          <a:spcPct val="130000"/>
                        </a:lnSpc>
                      </a:pPr>
                      <a:r>
                        <a:rPr lang="en-US" sz="1600" b="0" i="0" dirty="0">
                          <a:solidFill>
                            <a:srgbClr val="1F1F1F"/>
                          </a:solidFill>
                          <a:effectLst/>
                        </a:rPr>
                        <a:t>a bar of soap </a:t>
                      </a:r>
                    </a:p>
                    <a:p>
                      <a:pPr algn="l">
                        <a:lnSpc>
                          <a:spcPct val="130000"/>
                        </a:lnSpc>
                      </a:pPr>
                      <a:r>
                        <a:rPr lang="en-US" sz="1600" b="0" i="0" dirty="0">
                          <a:solidFill>
                            <a:srgbClr val="1F1F1F"/>
                          </a:solidFill>
                          <a:effectLst/>
                        </a:rPr>
                        <a:t>and a scrubbing brush </a:t>
                      </a:r>
                    </a:p>
                    <a:p>
                      <a:pPr algn="l">
                        <a:lnSpc>
                          <a:spcPct val="130000"/>
                        </a:lnSpc>
                      </a:pPr>
                      <a:r>
                        <a:rPr lang="en-US" sz="1600" b="0" i="0" dirty="0">
                          <a:solidFill>
                            <a:srgbClr val="1F1F1F"/>
                          </a:solidFill>
                          <a:effectLst/>
                        </a:rPr>
                        <a:t>next to a note</a:t>
                      </a:r>
                      <a:br>
                        <a:rPr lang="en-US" sz="1600" dirty="0"/>
                      </a:br>
                      <a:r>
                        <a:rPr lang="en-US" sz="1600" dirty="0">
                          <a:solidFill>
                            <a:srgbClr val="1F1F1F"/>
                          </a:solidFill>
                        </a:rPr>
                        <a:t>t</a:t>
                      </a:r>
                      <a:r>
                        <a:rPr lang="en-US" sz="1600" b="0" i="0" dirty="0">
                          <a:solidFill>
                            <a:srgbClr val="1F1F1F"/>
                          </a:solidFill>
                          <a:effectLst/>
                        </a:rPr>
                        <a:t>hat said 'use these </a:t>
                      </a:r>
                    </a:p>
                    <a:p>
                      <a:pPr algn="l">
                        <a:lnSpc>
                          <a:spcPct val="130000"/>
                        </a:lnSpc>
                      </a:pPr>
                      <a:r>
                        <a:rPr lang="en-US" sz="1600" b="0" i="0" dirty="0">
                          <a:solidFill>
                            <a:srgbClr val="1F1F1F"/>
                          </a:solidFill>
                          <a:effectLst/>
                        </a:rPr>
                        <a:t>down to your bones’</a:t>
                      </a:r>
                    </a:p>
                    <a:p>
                      <a:pPr algn="l">
                        <a:lnSpc>
                          <a:spcPct val="130000"/>
                        </a:lnSpc>
                      </a:pPr>
                      <a:endParaRPr lang="en-US" sz="1600" b="0" i="0" dirty="0">
                        <a:solidFill>
                          <a:srgbClr val="1F1F1F"/>
                        </a:solidFill>
                        <a:effectLst/>
                      </a:endParaRPr>
                    </a:p>
                    <a:p>
                      <a:pPr algn="l">
                        <a:lnSpc>
                          <a:spcPct val="130000"/>
                        </a:lnSpc>
                      </a:pPr>
                      <a:r>
                        <a:rPr lang="en-US" sz="1600" b="0" i="0" dirty="0">
                          <a:solidFill>
                            <a:srgbClr val="1F1F1F"/>
                          </a:solidFill>
                          <a:effectLst/>
                        </a:rPr>
                        <a:t>And before I knew </a:t>
                      </a:r>
                    </a:p>
                    <a:p>
                      <a:pPr algn="l">
                        <a:lnSpc>
                          <a:spcPct val="130000"/>
                        </a:lnSpc>
                      </a:pPr>
                      <a:r>
                        <a:rPr lang="en-US" sz="1600" b="0" i="0" dirty="0">
                          <a:solidFill>
                            <a:srgbClr val="1F1F1F"/>
                          </a:solidFill>
                          <a:effectLst/>
                        </a:rPr>
                        <a:t>I had shiny skin, </a:t>
                      </a:r>
                    </a:p>
                    <a:p>
                      <a:pPr algn="l">
                        <a:lnSpc>
                          <a:spcPct val="130000"/>
                        </a:lnSpc>
                      </a:pPr>
                      <a:r>
                        <a:rPr lang="en-US" sz="1600" b="0" i="0" dirty="0">
                          <a:solidFill>
                            <a:srgbClr val="1F1F1F"/>
                          </a:solidFill>
                          <a:effectLst/>
                        </a:rPr>
                        <a:t>and it felt easy being </a:t>
                      </a:r>
                    </a:p>
                    <a:p>
                      <a:pPr algn="l">
                        <a:lnSpc>
                          <a:spcPct val="130000"/>
                        </a:lnSpc>
                      </a:pPr>
                      <a:r>
                        <a:rPr lang="en-US" sz="1600" b="0" i="0" dirty="0">
                          <a:solidFill>
                            <a:srgbClr val="1F1F1F"/>
                          </a:solidFill>
                          <a:effectLst/>
                        </a:rPr>
                        <a:t>clean like him</a:t>
                      </a:r>
                      <a:br>
                        <a:rPr lang="en-US" sz="1600" dirty="0"/>
                      </a:br>
                      <a:r>
                        <a:rPr lang="en-US" sz="1600" b="0" i="0" dirty="0">
                          <a:solidFill>
                            <a:srgbClr val="1F1F1F"/>
                          </a:solidFill>
                          <a:effectLst/>
                        </a:rPr>
                        <a:t>I thought ‘this one</a:t>
                      </a:r>
                    </a:p>
                    <a:p>
                      <a:pPr algn="l">
                        <a:lnSpc>
                          <a:spcPct val="130000"/>
                        </a:lnSpc>
                      </a:pPr>
                      <a:r>
                        <a:rPr lang="en-US" sz="1600" b="0" i="0" dirty="0">
                          <a:solidFill>
                            <a:srgbClr val="1F1F1F"/>
                          </a:solidFill>
                          <a:effectLst/>
                        </a:rPr>
                        <a:t>knows better than I do’</a:t>
                      </a:r>
                      <a:endParaRPr lang="en-AU" sz="16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pic>
        <p:nvPicPr>
          <p:cNvPr id="8" name="Picture 7" descr="A group of people playing instruments&#10;">
            <a:extLst>
              <a:ext uri="{FF2B5EF4-FFF2-40B4-BE49-F238E27FC236}">
                <a16:creationId xmlns:a16="http://schemas.microsoft.com/office/drawing/2014/main" id="{DDBB6097-7738-AD2D-2B1A-5D3EE9280B94}"/>
              </a:ext>
            </a:extLst>
          </p:cNvPr>
          <p:cNvPicPr>
            <a:picLocks noChangeAspect="1"/>
          </p:cNvPicPr>
          <p:nvPr/>
        </p:nvPicPr>
        <p:blipFill>
          <a:blip r:embed="rId3">
            <a:extLst>
              <a:ext uri="{28A0092B-C50C-407E-A947-70E740481C1C}">
                <a14:useLocalDpi xmlns:a14="http://schemas.microsoft.com/office/drawing/2010/main" val="0"/>
              </a:ext>
            </a:extLst>
          </a:blip>
          <a:srcRect l="13314" r="7838"/>
          <a:stretch>
            <a:fillRect/>
          </a:stretch>
        </p:blipFill>
        <p:spPr>
          <a:xfrm>
            <a:off x="3033544" y="2089985"/>
            <a:ext cx="6051673" cy="3943790"/>
          </a:xfrm>
          <a:prstGeom prst="rect">
            <a:avLst/>
          </a:prstGeom>
        </p:spPr>
      </p:pic>
      <p:graphicFrame>
        <p:nvGraphicFramePr>
          <p:cNvPr id="13" name="Table 12">
            <a:extLst>
              <a:ext uri="{FF2B5EF4-FFF2-40B4-BE49-F238E27FC236}">
                <a16:creationId xmlns:a16="http://schemas.microsoft.com/office/drawing/2014/main" id="{CF463247-174E-0B23-4AED-55FCDBB87539}"/>
              </a:ext>
            </a:extLst>
          </p:cNvPr>
          <p:cNvGraphicFramePr>
            <a:graphicFrameLocks noGrp="1"/>
          </p:cNvGraphicFramePr>
          <p:nvPr>
            <p:extLst>
              <p:ext uri="{D42A27DB-BD31-4B8C-83A1-F6EECF244321}">
                <p14:modId xmlns:p14="http://schemas.microsoft.com/office/powerpoint/2010/main" val="763120238"/>
              </p:ext>
            </p:extLst>
          </p:nvPr>
        </p:nvGraphicFramePr>
        <p:xfrm>
          <a:off x="9158456" y="1507309"/>
          <a:ext cx="2685543" cy="2469388"/>
        </p:xfrm>
        <a:graphic>
          <a:graphicData uri="http://schemas.openxmlformats.org/drawingml/2006/table">
            <a:tbl>
              <a:tblPr firstRow="1" bandRow="1">
                <a:tableStyleId>{0505E3EF-67EA-436B-97B2-0124C06EBD24}</a:tableStyleId>
              </a:tblPr>
              <a:tblGrid>
                <a:gridCol w="2685543">
                  <a:extLst>
                    <a:ext uri="{9D8B030D-6E8A-4147-A177-3AD203B41FA5}">
                      <a16:colId xmlns:a16="http://schemas.microsoft.com/office/drawing/2014/main" val="705547052"/>
                    </a:ext>
                  </a:extLst>
                </a:gridCol>
              </a:tblGrid>
              <a:tr h="531974">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1800311">
                <a:tc>
                  <a:txBody>
                    <a:bodyPr/>
                    <a:lstStyle/>
                    <a:p>
                      <a:pPr algn="l">
                        <a:lnSpc>
                          <a:spcPct val="150000"/>
                        </a:lnSpc>
                      </a:pPr>
                      <a:r>
                        <a:rPr lang="en-AU" sz="1600" dirty="0"/>
                        <a:t>A triangle trying to squeeze through a circle, </a:t>
                      </a:r>
                    </a:p>
                    <a:p>
                      <a:pPr algn="l">
                        <a:lnSpc>
                          <a:spcPct val="150000"/>
                        </a:lnSpc>
                      </a:pPr>
                      <a:r>
                        <a:rPr lang="en-AU" sz="1600" dirty="0"/>
                        <a:t>He tried to cut me so I’d fit               </a:t>
                      </a:r>
                    </a:p>
                    <a:p>
                      <a:pPr algn="l">
                        <a:lnSpc>
                          <a:spcPct val="150000"/>
                        </a:lnSpc>
                      </a:pPr>
                      <a:endParaRPr lang="en-AU" sz="1400" dirty="0"/>
                    </a:p>
                    <a:p>
                      <a:pPr algn="l">
                        <a:lnSpc>
                          <a:spcPct val="150000"/>
                        </a:lnSpc>
                      </a:pPr>
                      <a:r>
                        <a:rPr lang="en-AU" sz="1600" dirty="0"/>
                        <a:t>Now does that sound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grpSp>
        <p:nvGrpSpPr>
          <p:cNvPr id="7" name="Group 6" descr="Play button">
            <a:extLst>
              <a:ext uri="{FF2B5EF4-FFF2-40B4-BE49-F238E27FC236}">
                <a16:creationId xmlns:a16="http://schemas.microsoft.com/office/drawing/2014/main" id="{EF03F34F-7FD0-7D34-76C8-2FC508F29A23}"/>
              </a:ext>
            </a:extLst>
          </p:cNvPr>
          <p:cNvGrpSpPr/>
          <p:nvPr/>
        </p:nvGrpSpPr>
        <p:grpSpPr>
          <a:xfrm>
            <a:off x="10098179" y="4269752"/>
            <a:ext cx="806095" cy="795714"/>
            <a:chOff x="10964411" y="1006257"/>
            <a:chExt cx="656442" cy="637959"/>
          </a:xfrm>
        </p:grpSpPr>
        <p:sp>
          <p:nvSpPr>
            <p:cNvPr id="9" name="Oval 8">
              <a:extLst>
                <a:ext uri="{FF2B5EF4-FFF2-40B4-BE49-F238E27FC236}">
                  <a16:creationId xmlns:a16="http://schemas.microsoft.com/office/drawing/2014/main" id="{C20F1BC8-CDCB-05F3-001F-48933C6C5E01}"/>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4"/>
              <a:extLst>
                <a:ext uri="{FF2B5EF4-FFF2-40B4-BE49-F238E27FC236}">
                  <a16:creationId xmlns:a16="http://schemas.microsoft.com/office/drawing/2014/main" id="{0D217406-9E0B-E663-35D8-941BCCD84C54}"/>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47754754-1D8C-B4EF-8945-3B86C25A54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
        <p:nvSpPr>
          <p:cNvPr id="6" name="TextBox 5">
            <a:extLst>
              <a:ext uri="{FF2B5EF4-FFF2-40B4-BE49-F238E27FC236}">
                <a16:creationId xmlns:a16="http://schemas.microsoft.com/office/drawing/2014/main" id="{77F59D11-C65C-A6FA-3B96-CDB56B155AA0}"/>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326264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CFE79-A04A-372B-997D-22E931EC7F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081C27-3E79-A532-6DD4-5AB7016AEA3E}"/>
              </a:ext>
            </a:extLst>
          </p:cNvPr>
          <p:cNvSpPr>
            <a:spLocks noGrp="1"/>
          </p:cNvSpPr>
          <p:nvPr>
            <p:ph type="title"/>
          </p:nvPr>
        </p:nvSpPr>
        <p:spPr/>
        <p:txBody>
          <a:bodyPr/>
          <a:lstStyle/>
          <a:p>
            <a:r>
              <a:rPr lang="en-AU">
                <a:latin typeface="Arial"/>
                <a:cs typeface="Arial"/>
              </a:rPr>
              <a:t>Activity 1.2 – 'Scar' – Missy Higgins – performing (8)</a:t>
            </a:r>
            <a:endParaRPr lang="en-US"/>
          </a:p>
        </p:txBody>
      </p:sp>
      <p:sp>
        <p:nvSpPr>
          <p:cNvPr id="5" name="Text Placeholder 4">
            <a:extLst>
              <a:ext uri="{FF2B5EF4-FFF2-40B4-BE49-F238E27FC236}">
                <a16:creationId xmlns:a16="http://schemas.microsoft.com/office/drawing/2014/main" id="{FEF99041-C723-B526-7E4B-1C2643968CDA}"/>
              </a:ext>
            </a:extLst>
          </p:cNvPr>
          <p:cNvSpPr>
            <a:spLocks noGrp="1"/>
          </p:cNvSpPr>
          <p:nvPr>
            <p:ph type="body" sz="quarter" idx="18"/>
          </p:nvPr>
        </p:nvSpPr>
        <p:spPr/>
        <p:txBody>
          <a:bodyPr/>
          <a:lstStyle/>
          <a:p>
            <a:r>
              <a:rPr lang="en-AU" dirty="0">
                <a:cs typeface="Arial"/>
              </a:rPr>
              <a:t>'Scar' musical rhythm game</a:t>
            </a:r>
            <a:endParaRPr lang="en-US" sz="2400" dirty="0"/>
          </a:p>
        </p:txBody>
      </p:sp>
      <p:sp>
        <p:nvSpPr>
          <p:cNvPr id="7" name="TextBox 6">
            <a:extLst>
              <a:ext uri="{FF2B5EF4-FFF2-40B4-BE49-F238E27FC236}">
                <a16:creationId xmlns:a16="http://schemas.microsoft.com/office/drawing/2014/main" id="{A7DD7DA0-C98C-E991-F832-77C582AF5437}"/>
              </a:ext>
            </a:extLst>
          </p:cNvPr>
          <p:cNvSpPr txBox="1"/>
          <p:nvPr/>
        </p:nvSpPr>
        <p:spPr>
          <a:xfrm>
            <a:off x="360000" y="1592593"/>
            <a:ext cx="11282651" cy="394733"/>
          </a:xfrm>
          <a:prstGeom prst="rect">
            <a:avLst/>
          </a:prstGeom>
          <a:noFill/>
        </p:spPr>
        <p:txBody>
          <a:bodyPr wrap="square" lIns="0" tIns="0" rIns="0" bIns="0" rtlCol="0">
            <a:noAutofit/>
          </a:bodyPr>
          <a:lstStyle/>
          <a:p>
            <a:pPr algn="l"/>
            <a:r>
              <a:rPr lang="en-AU" sz="1800" b="1" dirty="0"/>
              <a:t>As a class, play the musical rhythm game on the next slide.</a:t>
            </a:r>
          </a:p>
        </p:txBody>
      </p:sp>
      <p:sp>
        <p:nvSpPr>
          <p:cNvPr id="8" name="TextBox 7">
            <a:extLst>
              <a:ext uri="{FF2B5EF4-FFF2-40B4-BE49-F238E27FC236}">
                <a16:creationId xmlns:a16="http://schemas.microsoft.com/office/drawing/2014/main" id="{DC413718-85B4-71AB-A213-1B265B3E61F6}"/>
              </a:ext>
            </a:extLst>
          </p:cNvPr>
          <p:cNvSpPr txBox="1"/>
          <p:nvPr/>
        </p:nvSpPr>
        <p:spPr>
          <a:xfrm>
            <a:off x="348000" y="2149326"/>
            <a:ext cx="11484000" cy="1287468"/>
          </a:xfrm>
          <a:prstGeom prst="rect">
            <a:avLst/>
          </a:prstGeom>
          <a:noFill/>
        </p:spPr>
        <p:txBody>
          <a:bodyPr wrap="square" lIns="0" rIns="0">
            <a:spAutoFit/>
          </a:bodyPr>
          <a:lstStyle/>
          <a:p>
            <a:pPr>
              <a:lnSpc>
                <a:spcPct val="150000"/>
              </a:lnSpc>
            </a:pPr>
            <a:r>
              <a:rPr lang="en-AU" sz="1800" dirty="0"/>
              <a:t>Tips to help you:</a:t>
            </a:r>
          </a:p>
          <a:p>
            <a:pPr marL="358775" indent="-358775" algn="l">
              <a:lnSpc>
                <a:spcPct val="150000"/>
              </a:lnSpc>
              <a:buFont typeface="+mj-lt"/>
              <a:buAutoNum type="arabicPeriod"/>
            </a:pPr>
            <a:r>
              <a:rPr lang="en-AU" sz="1800" dirty="0"/>
              <a:t>start the rhythm game standing</a:t>
            </a:r>
          </a:p>
          <a:p>
            <a:pPr marL="358775" indent="-358775" algn="l">
              <a:lnSpc>
                <a:spcPct val="150000"/>
              </a:lnSpc>
              <a:buFont typeface="+mj-lt"/>
              <a:buAutoNum type="arabicPeriod"/>
            </a:pPr>
            <a:r>
              <a:rPr lang="en-AU" sz="1800" dirty="0"/>
              <a:t>do the action when you hear the rhythm</a:t>
            </a:r>
          </a:p>
        </p:txBody>
      </p:sp>
      <p:sp>
        <p:nvSpPr>
          <p:cNvPr id="17" name="Rectangle: Rounded Corners 16">
            <a:extLst>
              <a:ext uri="{FF2B5EF4-FFF2-40B4-BE49-F238E27FC236}">
                <a16:creationId xmlns:a16="http://schemas.microsoft.com/office/drawing/2014/main" id="{5B9BC7A7-6801-6AEF-790D-A0E3A54ECC34}"/>
              </a:ext>
              <a:ext uri="{C183D7F6-B498-43B3-948B-1728B52AA6E4}">
                <adec:decorative xmlns:adec="http://schemas.microsoft.com/office/drawing/2017/decorative" val="0"/>
              </a:ext>
            </a:extLst>
          </p:cNvPr>
          <p:cNvSpPr/>
          <p:nvPr/>
        </p:nvSpPr>
        <p:spPr>
          <a:xfrm>
            <a:off x="674837" y="3614323"/>
            <a:ext cx="2406949" cy="1439127"/>
          </a:xfrm>
          <a:prstGeom prst="roundRect">
            <a:avLst/>
          </a:prstGeom>
          <a:solidFill>
            <a:schemeClr val="bg1"/>
          </a:solidFill>
          <a:ln w="50800">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427B2D"/>
                </a:solidFill>
              </a:rPr>
              <a:t>Sit on your chair</a:t>
            </a:r>
            <a:r>
              <a:rPr lang="en-AU" sz="2000" b="1" dirty="0">
                <a:solidFill>
                  <a:srgbClr val="427B2D"/>
                </a:solidFill>
              </a:rPr>
              <a:t> </a:t>
            </a:r>
          </a:p>
        </p:txBody>
      </p:sp>
      <p:pic>
        <p:nvPicPr>
          <p:cNvPr id="20" name="Picture 19" descr="A notated piece of music">
            <a:extLst>
              <a:ext uri="{FF2B5EF4-FFF2-40B4-BE49-F238E27FC236}">
                <a16:creationId xmlns:a16="http://schemas.microsoft.com/office/drawing/2014/main" id="{7E65D5CD-F920-C562-2BF9-6215EC2FD05D}"/>
              </a:ext>
            </a:extLst>
          </p:cNvPr>
          <p:cNvPicPr>
            <a:picLocks noChangeAspect="1"/>
          </p:cNvPicPr>
          <p:nvPr/>
        </p:nvPicPr>
        <p:blipFill>
          <a:blip r:embed="rId2">
            <a:extLst>
              <a:ext uri="{28A0092B-C50C-407E-A947-70E740481C1C}">
                <a14:useLocalDpi xmlns:a14="http://schemas.microsoft.com/office/drawing/2010/main" val="0"/>
              </a:ext>
            </a:extLst>
          </a:blip>
          <a:srcRect b="50302"/>
          <a:stretch>
            <a:fillRect/>
          </a:stretch>
        </p:blipFill>
        <p:spPr>
          <a:xfrm>
            <a:off x="818702" y="4439609"/>
            <a:ext cx="2148367" cy="351121"/>
          </a:xfrm>
          <a:prstGeom prst="rect">
            <a:avLst/>
          </a:prstGeom>
        </p:spPr>
      </p:pic>
      <p:sp>
        <p:nvSpPr>
          <p:cNvPr id="21" name="Rectangle: Rounded Corners 20">
            <a:extLst>
              <a:ext uri="{FF2B5EF4-FFF2-40B4-BE49-F238E27FC236}">
                <a16:creationId xmlns:a16="http://schemas.microsoft.com/office/drawing/2014/main" id="{6EE32EDC-564D-4190-417B-261705ABDF4E}"/>
              </a:ext>
              <a:ext uri="{C183D7F6-B498-43B3-948B-1728B52AA6E4}">
                <adec:decorative xmlns:adec="http://schemas.microsoft.com/office/drawing/2017/decorative" val="0"/>
              </a:ext>
            </a:extLst>
          </p:cNvPr>
          <p:cNvSpPr/>
          <p:nvPr/>
        </p:nvSpPr>
        <p:spPr>
          <a:xfrm>
            <a:off x="3227639" y="3622491"/>
            <a:ext cx="2798469" cy="1439127"/>
          </a:xfrm>
          <a:prstGeom prst="roundRect">
            <a:avLst/>
          </a:prstGeom>
          <a:solidFill>
            <a:schemeClr val="bg1"/>
          </a:solidFill>
          <a:ln w="50800">
            <a:solidFill>
              <a:srgbClr val="00ACC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007A8A"/>
                </a:solidFill>
              </a:rPr>
              <a:t>One hand on your head, </a:t>
            </a:r>
          </a:p>
          <a:p>
            <a:pPr algn="ctr"/>
            <a:r>
              <a:rPr lang="en-AU" sz="1600" b="1" dirty="0">
                <a:solidFill>
                  <a:srgbClr val="007A8A"/>
                </a:solidFill>
              </a:rPr>
              <a:t>other hand on your nose</a:t>
            </a:r>
          </a:p>
          <a:p>
            <a:pPr algn="ctr"/>
            <a:r>
              <a:rPr lang="en-AU" sz="2000" b="1" dirty="0">
                <a:solidFill>
                  <a:srgbClr val="007A8A"/>
                </a:solidFill>
              </a:rPr>
              <a:t> </a:t>
            </a:r>
          </a:p>
        </p:txBody>
      </p:sp>
      <p:pic>
        <p:nvPicPr>
          <p:cNvPr id="22" name="Picture 21" descr="A notated piece of music in the treble clef">
            <a:extLst>
              <a:ext uri="{FF2B5EF4-FFF2-40B4-BE49-F238E27FC236}">
                <a16:creationId xmlns:a16="http://schemas.microsoft.com/office/drawing/2014/main" id="{0032594B-4DA7-A5C5-966A-144D11F9C761}"/>
              </a:ext>
            </a:extLst>
          </p:cNvPr>
          <p:cNvPicPr>
            <a:picLocks noChangeAspect="1"/>
          </p:cNvPicPr>
          <p:nvPr/>
        </p:nvPicPr>
        <p:blipFill>
          <a:blip r:embed="rId3"/>
          <a:srcRect l="5659" t="1" r="38119" b="36312"/>
          <a:stretch>
            <a:fillRect/>
          </a:stretch>
        </p:blipFill>
        <p:spPr>
          <a:xfrm>
            <a:off x="3396831" y="4388006"/>
            <a:ext cx="2460084" cy="490825"/>
          </a:xfrm>
          <a:prstGeom prst="rect">
            <a:avLst/>
          </a:prstGeom>
        </p:spPr>
      </p:pic>
      <p:sp>
        <p:nvSpPr>
          <p:cNvPr id="23" name="Rectangle: Rounded Corners 22">
            <a:extLst>
              <a:ext uri="{FF2B5EF4-FFF2-40B4-BE49-F238E27FC236}">
                <a16:creationId xmlns:a16="http://schemas.microsoft.com/office/drawing/2014/main" id="{A3549C2E-D883-706E-B402-6C86E8335354}"/>
              </a:ext>
              <a:ext uri="{C183D7F6-B498-43B3-948B-1728B52AA6E4}">
                <adec:decorative xmlns:adec="http://schemas.microsoft.com/office/drawing/2017/decorative" val="0"/>
              </a:ext>
            </a:extLst>
          </p:cNvPr>
          <p:cNvSpPr/>
          <p:nvPr/>
        </p:nvSpPr>
        <p:spPr>
          <a:xfrm>
            <a:off x="6182926" y="3614323"/>
            <a:ext cx="2649102" cy="1439127"/>
          </a:xfrm>
          <a:prstGeom prst="roundRect">
            <a:avLst/>
          </a:prstGeom>
          <a:solidFill>
            <a:schemeClr val="bg1">
              <a:alpha val="80000"/>
            </a:schemeClr>
          </a:solidFill>
          <a:ln w="50800">
            <a:solidFill>
              <a:srgbClr val="B5145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B51458"/>
                </a:solidFill>
              </a:rPr>
              <a:t>Stand on one leg</a:t>
            </a:r>
          </a:p>
          <a:p>
            <a:pPr algn="ctr"/>
            <a:r>
              <a:rPr lang="en-AU" sz="2000" b="1" dirty="0">
                <a:solidFill>
                  <a:srgbClr val="B51458"/>
                </a:solidFill>
              </a:rPr>
              <a:t> </a:t>
            </a:r>
          </a:p>
        </p:txBody>
      </p:sp>
      <p:pic>
        <p:nvPicPr>
          <p:cNvPr id="24" name="Picture 23" descr="A notated rhythm">
            <a:extLst>
              <a:ext uri="{FF2B5EF4-FFF2-40B4-BE49-F238E27FC236}">
                <a16:creationId xmlns:a16="http://schemas.microsoft.com/office/drawing/2014/main" id="{B40164E5-B91A-0BC9-99E7-F29E811B36AC}"/>
              </a:ext>
            </a:extLst>
          </p:cNvPr>
          <p:cNvPicPr>
            <a:picLocks noChangeAspect="1"/>
          </p:cNvPicPr>
          <p:nvPr/>
        </p:nvPicPr>
        <p:blipFill>
          <a:blip r:embed="rId4"/>
          <a:srcRect r="12903"/>
          <a:stretch/>
        </p:blipFill>
        <p:spPr>
          <a:xfrm>
            <a:off x="6471668" y="4371829"/>
            <a:ext cx="2099790" cy="469264"/>
          </a:xfrm>
          <a:prstGeom prst="rect">
            <a:avLst/>
          </a:prstGeom>
        </p:spPr>
      </p:pic>
      <p:sp>
        <p:nvSpPr>
          <p:cNvPr id="25" name="Rectangle: Rounded Corners 24">
            <a:extLst>
              <a:ext uri="{FF2B5EF4-FFF2-40B4-BE49-F238E27FC236}">
                <a16:creationId xmlns:a16="http://schemas.microsoft.com/office/drawing/2014/main" id="{3FA9C95E-A571-998A-9297-40E69A40A0C4}"/>
              </a:ext>
              <a:ext uri="{C183D7F6-B498-43B3-948B-1728B52AA6E4}">
                <adec:decorative xmlns:adec="http://schemas.microsoft.com/office/drawing/2017/decorative" val="0"/>
              </a:ext>
            </a:extLst>
          </p:cNvPr>
          <p:cNvSpPr/>
          <p:nvPr/>
        </p:nvSpPr>
        <p:spPr>
          <a:xfrm>
            <a:off x="8993549" y="3622491"/>
            <a:ext cx="2649102" cy="1439127"/>
          </a:xfrm>
          <a:prstGeom prst="roundRect">
            <a:avLst/>
          </a:prstGeom>
          <a:solidFill>
            <a:schemeClr val="bg1">
              <a:alpha val="50000"/>
            </a:schemeClr>
          </a:solid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7030A0"/>
                </a:solidFill>
              </a:rPr>
              <a:t>Hands on your shoulders</a:t>
            </a:r>
          </a:p>
          <a:p>
            <a:pPr algn="ctr"/>
            <a:r>
              <a:rPr lang="en-AU" sz="2000" b="1" dirty="0">
                <a:solidFill>
                  <a:srgbClr val="7030A0"/>
                </a:solidFill>
              </a:rPr>
              <a:t> </a:t>
            </a:r>
          </a:p>
        </p:txBody>
      </p:sp>
      <p:pic>
        <p:nvPicPr>
          <p:cNvPr id="26" name="Picture 25" descr="A notated piece of music">
            <a:extLst>
              <a:ext uri="{FF2B5EF4-FFF2-40B4-BE49-F238E27FC236}">
                <a16:creationId xmlns:a16="http://schemas.microsoft.com/office/drawing/2014/main" id="{68EAD53F-C085-8D1A-F0C8-38D4086232F1}"/>
              </a:ext>
            </a:extLst>
          </p:cNvPr>
          <p:cNvPicPr>
            <a:picLocks noChangeAspect="1"/>
          </p:cNvPicPr>
          <p:nvPr/>
        </p:nvPicPr>
        <p:blipFill>
          <a:blip r:embed="rId5"/>
          <a:srcRect l="3381" r="47739"/>
          <a:stretch/>
        </p:blipFill>
        <p:spPr>
          <a:xfrm>
            <a:off x="9487631" y="4371829"/>
            <a:ext cx="1660937" cy="456372"/>
          </a:xfrm>
          <a:prstGeom prst="rect">
            <a:avLst/>
          </a:prstGeom>
        </p:spPr>
      </p:pic>
      <p:sp>
        <p:nvSpPr>
          <p:cNvPr id="9" name="TextBox 8">
            <a:extLst>
              <a:ext uri="{FF2B5EF4-FFF2-40B4-BE49-F238E27FC236}">
                <a16:creationId xmlns:a16="http://schemas.microsoft.com/office/drawing/2014/main" id="{C305F843-E8CF-0E03-02EB-7A1A67DCB28B}"/>
              </a:ext>
            </a:extLst>
          </p:cNvPr>
          <p:cNvSpPr txBox="1"/>
          <p:nvPr/>
        </p:nvSpPr>
        <p:spPr>
          <a:xfrm>
            <a:off x="360000" y="5223618"/>
            <a:ext cx="11484000" cy="456472"/>
          </a:xfrm>
          <a:prstGeom prst="rect">
            <a:avLst/>
          </a:prstGeom>
          <a:noFill/>
        </p:spPr>
        <p:txBody>
          <a:bodyPr wrap="square" lIns="0" rIns="0">
            <a:spAutoFit/>
          </a:bodyPr>
          <a:lstStyle/>
          <a:p>
            <a:pPr marL="358775" indent="-352425" algn="l">
              <a:lnSpc>
                <a:spcPct val="150000"/>
              </a:lnSpc>
              <a:buFont typeface="+mj-lt"/>
              <a:buAutoNum type="arabicPeriod" startAt="3"/>
            </a:pPr>
            <a:r>
              <a:rPr lang="en-AU" sz="1800" dirty="0"/>
              <a:t>to prepare for the next rhythm, return to the standing position as soon as each rhythm is completed</a:t>
            </a:r>
          </a:p>
        </p:txBody>
      </p:sp>
      <p:sp>
        <p:nvSpPr>
          <p:cNvPr id="3" name="Slide Number Placeholder 2">
            <a:extLst>
              <a:ext uri="{FF2B5EF4-FFF2-40B4-BE49-F238E27FC236}">
                <a16:creationId xmlns:a16="http://schemas.microsoft.com/office/drawing/2014/main" id="{07C3B399-05C3-F6D2-8C68-DF47AAD3D6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
        <p:nvSpPr>
          <p:cNvPr id="2" name="TextBox 1">
            <a:extLst>
              <a:ext uri="{FF2B5EF4-FFF2-40B4-BE49-F238E27FC236}">
                <a16:creationId xmlns:a16="http://schemas.microsoft.com/office/drawing/2014/main" id="{699DCBC0-B2C5-D160-89A4-EAE3FFEB3B1A}"/>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39602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Lessons</a:t>
            </a:r>
          </a:p>
        </p:txBody>
      </p:sp>
      <p:grpSp>
        <p:nvGrpSpPr>
          <p:cNvPr id="2" name="Group 1" descr="Content table – 1 - 'Scar'  - Missy Higgins">
            <a:extLst>
              <a:ext uri="{FF2B5EF4-FFF2-40B4-BE49-F238E27FC236}">
                <a16:creationId xmlns:a16="http://schemas.microsoft.com/office/drawing/2014/main" id="{936DF825-93DA-F314-D0D0-DF9A028BF3CF}"/>
              </a:ext>
              <a:ext uri="{C183D7F6-B498-43B3-948B-1728B52AA6E4}">
                <adec:decorative xmlns:adec="http://schemas.microsoft.com/office/drawing/2017/decorative" val="0"/>
              </a:ext>
            </a:extLst>
          </p:cNvPr>
          <p:cNvGrpSpPr/>
          <p:nvPr/>
        </p:nvGrpSpPr>
        <p:grpSpPr>
          <a:xfrm>
            <a:off x="360000" y="1211893"/>
            <a:ext cx="5514460" cy="1045440"/>
            <a:chOff x="360000" y="1266959"/>
            <a:chExt cx="5514460"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1" y="1302959"/>
              <a:ext cx="4836679"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cs typeface="Arial" panose="020B0604020202020204"/>
                </a:rPr>
                <a:t>'Scar' – Missy Higgins</a:t>
              </a: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a:t>
              </a:r>
            </a:p>
          </p:txBody>
        </p:sp>
      </p:grpSp>
      <p:grpSp>
        <p:nvGrpSpPr>
          <p:cNvPr id="5" name="Group 4" descr="Content table – 2 - 'Where'  -Kate Miller-Heidke">
            <a:extLst>
              <a:ext uri="{FF2B5EF4-FFF2-40B4-BE49-F238E27FC236}">
                <a16:creationId xmlns:a16="http://schemas.microsoft.com/office/drawing/2014/main" id="{1DC85863-D1C5-6048-7F85-EF8494D4E75C}"/>
              </a:ext>
            </a:extLst>
          </p:cNvPr>
          <p:cNvGrpSpPr/>
          <p:nvPr/>
        </p:nvGrpSpPr>
        <p:grpSpPr>
          <a:xfrm>
            <a:off x="355969" y="2555920"/>
            <a:ext cx="5518492" cy="1045440"/>
            <a:chOff x="355969" y="2357449"/>
            <a:chExt cx="5518492"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1" y="2395191"/>
              <a:ext cx="4836680"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rPr>
                <a:t>'Where' – Kate Miller-Heidke </a:t>
              </a:r>
              <a:endParaRPr lang="en-AU" dirty="0">
                <a:solidFill>
                  <a:schemeClr val="accent1"/>
                </a:solidFill>
                <a:latin typeface="+mj-lt"/>
                <a:cs typeface="Arial" panose="020B0604020202020204"/>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55969" y="235744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2</a:t>
              </a:r>
            </a:p>
          </p:txBody>
        </p:sp>
      </p:grpSp>
      <p:grpSp>
        <p:nvGrpSpPr>
          <p:cNvPr id="7" name="Group 6" descr="Content table – 3 - 'Bedouin song' - Lior">
            <a:extLst>
              <a:ext uri="{FF2B5EF4-FFF2-40B4-BE49-F238E27FC236}">
                <a16:creationId xmlns:a16="http://schemas.microsoft.com/office/drawing/2014/main" id="{D4670512-21BD-00E3-6E11-685A358FEF6A}"/>
              </a:ext>
            </a:extLst>
          </p:cNvPr>
          <p:cNvGrpSpPr/>
          <p:nvPr/>
        </p:nvGrpSpPr>
        <p:grpSpPr>
          <a:xfrm>
            <a:off x="360000" y="3983409"/>
            <a:ext cx="5514458" cy="1045440"/>
            <a:chOff x="360000" y="3458759"/>
            <a:chExt cx="5514458"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1" y="3495479"/>
              <a:ext cx="4836677"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rPr>
                <a:t>'Bedouin song' – Lior</a:t>
              </a:r>
              <a:endParaRPr lang="en-AU">
                <a:solidFill>
                  <a:schemeClr val="accent1"/>
                </a:solidFill>
                <a:latin typeface="+mj-lt"/>
                <a:cs typeface="Arial" panose="020B0604020202020204"/>
              </a:endParaRPr>
            </a:p>
          </p:txBody>
        </p:sp>
        <p:sp>
          <p:nvSpPr>
            <p:cNvPr id="12" name="Oval 11">
              <a:hlinkClick r:id="rId5"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Content table – 4 - Assessment preparation and presentation">
            <a:extLst>
              <a:ext uri="{FF2B5EF4-FFF2-40B4-BE49-F238E27FC236}">
                <a16:creationId xmlns:a16="http://schemas.microsoft.com/office/drawing/2014/main" id="{048D511A-41A5-98A1-B071-A3DD06C25326}"/>
              </a:ext>
            </a:extLst>
          </p:cNvPr>
          <p:cNvGrpSpPr/>
          <p:nvPr/>
        </p:nvGrpSpPr>
        <p:grpSpPr>
          <a:xfrm>
            <a:off x="360000" y="5344830"/>
            <a:ext cx="5514459" cy="1045440"/>
            <a:chOff x="360000" y="4554659"/>
            <a:chExt cx="5514459"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1" y="4591379"/>
              <a:ext cx="4836678"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cs typeface="Arial" panose="020B0604020202020204"/>
                </a:rPr>
                <a:t>Assessment preparation and presentation</a:t>
              </a:r>
            </a:p>
          </p:txBody>
        </p:sp>
        <p:sp>
          <p:nvSpPr>
            <p:cNvPr id="14" name="Oval 13">
              <a:hlinkClick r:id="rId6"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Content table – 5 - Depth study - getting started">
            <a:extLst>
              <a:ext uri="{FF2B5EF4-FFF2-40B4-BE49-F238E27FC236}">
                <a16:creationId xmlns:a16="http://schemas.microsoft.com/office/drawing/2014/main" id="{992564E8-D2D4-6144-6BB0-6248473C6312}"/>
              </a:ext>
            </a:extLst>
          </p:cNvPr>
          <p:cNvGrpSpPr/>
          <p:nvPr/>
        </p:nvGrpSpPr>
        <p:grpSpPr>
          <a:xfrm>
            <a:off x="6192644" y="1211893"/>
            <a:ext cx="5514456" cy="1044000"/>
            <a:chOff x="360000" y="5650560"/>
            <a:chExt cx="5514456" cy="104400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0" y="5678583"/>
              <a:ext cx="4836676"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rPr>
                <a:t>Depth study – getting started</a:t>
              </a:r>
              <a:endParaRPr lang="en-AU">
                <a:solidFill>
                  <a:schemeClr val="accent1"/>
                </a:solidFill>
                <a:latin typeface="+mj-lt"/>
                <a:cs typeface="Arial" panose="020B0604020202020204"/>
              </a:endParaRPr>
            </a:p>
          </p:txBody>
        </p:sp>
        <p:sp>
          <p:nvSpPr>
            <p:cNvPr id="16" name="Oval 15">
              <a:hlinkClick r:id="rId7" action="ppaction://hlinksldjump"/>
              <a:extLst>
                <a:ext uri="{FF2B5EF4-FFF2-40B4-BE49-F238E27FC236}">
                  <a16:creationId xmlns:a16="http://schemas.microsoft.com/office/drawing/2014/main" id="{4586D2B7-00F3-614C-54F5-BFD4956B3175}"/>
                </a:ext>
              </a:extLst>
            </p:cNvPr>
            <p:cNvSpPr>
              <a:spLocks noChangeAspect="1"/>
            </p:cNvSpPr>
            <p:nvPr/>
          </p:nvSpPr>
          <p:spPr>
            <a:xfrm>
              <a:off x="360000" y="5650560"/>
              <a:ext cx="1044000" cy="104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grpSp>
        <p:nvGrpSpPr>
          <p:cNvPr id="22" name="Group 21" descr="Content table – 6 - Further exploration of Australian music">
            <a:extLst>
              <a:ext uri="{FF2B5EF4-FFF2-40B4-BE49-F238E27FC236}">
                <a16:creationId xmlns:a16="http://schemas.microsoft.com/office/drawing/2014/main" id="{10BC788B-414C-2A0E-CA3D-C6997DD22DDC}"/>
              </a:ext>
            </a:extLst>
          </p:cNvPr>
          <p:cNvGrpSpPr/>
          <p:nvPr/>
        </p:nvGrpSpPr>
        <p:grpSpPr>
          <a:xfrm>
            <a:off x="6192644" y="2561330"/>
            <a:ext cx="5514456" cy="1045440"/>
            <a:chOff x="6096000" y="1266959"/>
            <a:chExt cx="5514456" cy="1045440"/>
          </a:xfrm>
        </p:grpSpPr>
        <p:sp>
          <p:nvSpPr>
            <p:cNvPr id="17" name="Rectangle: Rounded Corners 16">
              <a:extLst>
                <a:ext uri="{FF2B5EF4-FFF2-40B4-BE49-F238E27FC236}">
                  <a16:creationId xmlns:a16="http://schemas.microsoft.com/office/drawing/2014/main" id="{19748DAD-4AFC-E27C-5968-41EA58C96AB6}"/>
                </a:ext>
                <a:ext uri="{C183D7F6-B498-43B3-948B-1728B52AA6E4}">
                  <adec:decorative xmlns:adec="http://schemas.microsoft.com/office/drawing/2017/decorative" val="1"/>
                </a:ext>
              </a:extLst>
            </p:cNvPr>
            <p:cNvSpPr/>
            <p:nvPr/>
          </p:nvSpPr>
          <p:spPr>
            <a:xfrm>
              <a:off x="6773781" y="1307269"/>
              <a:ext cx="4836675"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rPr>
                <a:t>Further exploration of Australian music</a:t>
              </a:r>
              <a:endParaRPr lang="en-AU" dirty="0">
                <a:solidFill>
                  <a:schemeClr val="accent1"/>
                </a:solidFill>
                <a:latin typeface="+mj-lt"/>
                <a:cs typeface="Arial" panose="020B0604020202020204"/>
              </a:endParaRPr>
            </a:p>
          </p:txBody>
        </p:sp>
        <p:sp>
          <p:nvSpPr>
            <p:cNvPr id="18" name="Oval 17">
              <a:hlinkClick r:id="rId8" action="ppaction://hlinksldjump"/>
              <a:extLst>
                <a:ext uri="{FF2B5EF4-FFF2-40B4-BE49-F238E27FC236}">
                  <a16:creationId xmlns:a16="http://schemas.microsoft.com/office/drawing/2014/main" id="{AF3C6A53-EEBA-D284-1A97-EF81F80309D8}"/>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grpSp>
        <p:nvGrpSpPr>
          <p:cNvPr id="23" name="Group 22" descr="Content table – 7 - Depth study">
            <a:extLst>
              <a:ext uri="{FF2B5EF4-FFF2-40B4-BE49-F238E27FC236}">
                <a16:creationId xmlns:a16="http://schemas.microsoft.com/office/drawing/2014/main" id="{55CCC472-A087-D6E5-D7AE-F1AD8E46A924}"/>
              </a:ext>
            </a:extLst>
          </p:cNvPr>
          <p:cNvGrpSpPr/>
          <p:nvPr/>
        </p:nvGrpSpPr>
        <p:grpSpPr>
          <a:xfrm>
            <a:off x="6192644" y="3983409"/>
            <a:ext cx="5514454" cy="1045440"/>
            <a:chOff x="6096000" y="2362859"/>
            <a:chExt cx="5514454" cy="1045440"/>
          </a:xfrm>
        </p:grpSpPr>
        <p:sp>
          <p:nvSpPr>
            <p:cNvPr id="19" name="Rectangle: Rounded Corners 18">
              <a:extLst>
                <a:ext uri="{FF2B5EF4-FFF2-40B4-BE49-F238E27FC236}">
                  <a16:creationId xmlns:a16="http://schemas.microsoft.com/office/drawing/2014/main" id="{23DF5B06-C771-DF8B-6E74-3ADA81269D37}"/>
                </a:ext>
                <a:ext uri="{C183D7F6-B498-43B3-948B-1728B52AA6E4}">
                  <adec:decorative xmlns:adec="http://schemas.microsoft.com/office/drawing/2017/decorative" val="1"/>
                </a:ext>
              </a:extLst>
            </p:cNvPr>
            <p:cNvSpPr/>
            <p:nvPr/>
          </p:nvSpPr>
          <p:spPr>
            <a:xfrm>
              <a:off x="6773780" y="2399579"/>
              <a:ext cx="4836674"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rPr>
                <a:t>Depth study</a:t>
              </a:r>
              <a:endParaRPr lang="en-US">
                <a:solidFill>
                  <a:schemeClr val="accent1"/>
                </a:solidFill>
                <a:latin typeface="+mj-lt"/>
                <a:cs typeface="Arial" panose="020B0604020202020204"/>
              </a:endParaRPr>
            </a:p>
          </p:txBody>
        </p:sp>
        <p:sp>
          <p:nvSpPr>
            <p:cNvPr id="47" name="Oval 46">
              <a:hlinkClick r:id="rId9" action="ppaction://hlinksldjump"/>
              <a:extLst>
                <a:ext uri="{FF2B5EF4-FFF2-40B4-BE49-F238E27FC236}">
                  <a16:creationId xmlns:a16="http://schemas.microsoft.com/office/drawing/2014/main" id="{D496C7F7-D41B-BB14-E038-DBEED9278654}"/>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7</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999034E2-0128-7355-9AF3-0F479D0C7E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D69F50-93B3-8980-ADF6-8AA3F9C317C3}"/>
              </a:ext>
            </a:extLst>
          </p:cNvPr>
          <p:cNvSpPr>
            <a:spLocks noGrp="1"/>
          </p:cNvSpPr>
          <p:nvPr>
            <p:ph type="title"/>
          </p:nvPr>
        </p:nvSpPr>
        <p:spPr/>
        <p:txBody>
          <a:bodyPr/>
          <a:lstStyle/>
          <a:p>
            <a:r>
              <a:rPr lang="en-AU">
                <a:latin typeface="Arial"/>
                <a:cs typeface="Arial"/>
              </a:rPr>
              <a:t>Activity 1.2 – 'Scar' – Missy Higgins – performing (9)</a:t>
            </a:r>
            <a:endParaRPr lang="en-US"/>
          </a:p>
        </p:txBody>
      </p:sp>
      <p:sp>
        <p:nvSpPr>
          <p:cNvPr id="7" name="Text Placeholder 6">
            <a:extLst>
              <a:ext uri="{FF2B5EF4-FFF2-40B4-BE49-F238E27FC236}">
                <a16:creationId xmlns:a16="http://schemas.microsoft.com/office/drawing/2014/main" id="{E8F83910-3F3E-7BCE-CB0D-E39537BEB84B}"/>
              </a:ext>
            </a:extLst>
          </p:cNvPr>
          <p:cNvSpPr>
            <a:spLocks noGrp="1"/>
          </p:cNvSpPr>
          <p:nvPr>
            <p:ph type="body" sz="quarter" idx="18"/>
          </p:nvPr>
        </p:nvSpPr>
        <p:spPr/>
        <p:txBody>
          <a:bodyPr/>
          <a:lstStyle/>
          <a:p>
            <a:r>
              <a:rPr lang="en-US" dirty="0"/>
              <a:t>'Scar' musical rhythm game</a:t>
            </a:r>
          </a:p>
        </p:txBody>
      </p:sp>
      <p:sp>
        <p:nvSpPr>
          <p:cNvPr id="6" name="Box 1">
            <a:extLst>
              <a:ext uri="{FF2B5EF4-FFF2-40B4-BE49-F238E27FC236}">
                <a16:creationId xmlns:a16="http://schemas.microsoft.com/office/drawing/2014/main" id="{5EC79433-D423-371C-0C9D-D7E32DA41524}"/>
              </a:ext>
              <a:ext uri="{C183D7F6-B498-43B3-948B-1728B52AA6E4}">
                <adec:decorative xmlns:adec="http://schemas.microsoft.com/office/drawing/2017/decorative" val="0"/>
              </a:ext>
            </a:extLst>
          </p:cNvPr>
          <p:cNvSpPr/>
          <p:nvPr/>
        </p:nvSpPr>
        <p:spPr>
          <a:xfrm>
            <a:off x="438985" y="1787685"/>
            <a:ext cx="5040000" cy="1980000"/>
          </a:xfrm>
          <a:prstGeom prst="roundRect">
            <a:avLst/>
          </a:prstGeom>
          <a:solidFill>
            <a:schemeClr val="bg1"/>
          </a:solidFill>
          <a:ln w="50800">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427B2D"/>
                </a:solidFill>
              </a:rPr>
              <a:t>Sit on your chair</a:t>
            </a:r>
          </a:p>
        </p:txBody>
      </p:sp>
      <p:pic>
        <p:nvPicPr>
          <p:cNvPr id="18" name="Pic 1" descr="A notated piece of music">
            <a:extLst>
              <a:ext uri="{FF2B5EF4-FFF2-40B4-BE49-F238E27FC236}">
                <a16:creationId xmlns:a16="http://schemas.microsoft.com/office/drawing/2014/main" id="{6D8FDD1F-1033-1414-4694-1A4CB12F387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15000"/>
                    </a14:imgEffect>
                  </a14:imgLayer>
                </a14:imgProps>
              </a:ext>
              <a:ext uri="{28A0092B-C50C-407E-A947-70E740481C1C}">
                <a14:useLocalDpi xmlns:a14="http://schemas.microsoft.com/office/drawing/2010/main" val="0"/>
              </a:ext>
            </a:extLst>
          </a:blip>
          <a:srcRect b="50302"/>
          <a:stretch>
            <a:fillRect/>
          </a:stretch>
        </p:blipFill>
        <p:spPr>
          <a:xfrm>
            <a:off x="631610" y="2706718"/>
            <a:ext cx="4654749" cy="792000"/>
          </a:xfrm>
          <a:prstGeom prst="rect">
            <a:avLst/>
          </a:prstGeom>
        </p:spPr>
      </p:pic>
      <p:sp>
        <p:nvSpPr>
          <p:cNvPr id="9" name="Box 2">
            <a:extLst>
              <a:ext uri="{FF2B5EF4-FFF2-40B4-BE49-F238E27FC236}">
                <a16:creationId xmlns:a16="http://schemas.microsoft.com/office/drawing/2014/main" id="{074E8F15-A38F-4014-8D54-03A25A134B77}"/>
              </a:ext>
              <a:ext uri="{C183D7F6-B498-43B3-948B-1728B52AA6E4}">
                <adec:decorative xmlns:adec="http://schemas.microsoft.com/office/drawing/2017/decorative" val="0"/>
              </a:ext>
            </a:extLst>
          </p:cNvPr>
          <p:cNvSpPr/>
          <p:nvPr/>
        </p:nvSpPr>
        <p:spPr>
          <a:xfrm>
            <a:off x="6280458" y="1786229"/>
            <a:ext cx="5040000" cy="1980000"/>
          </a:xfrm>
          <a:prstGeom prst="roundRect">
            <a:avLst/>
          </a:prstGeom>
          <a:solidFill>
            <a:schemeClr val="bg1"/>
          </a:solidFill>
          <a:ln w="50800">
            <a:solidFill>
              <a:srgbClr val="00ACC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007A8A"/>
                </a:solidFill>
              </a:rPr>
              <a:t>One hand on your head, </a:t>
            </a:r>
          </a:p>
          <a:p>
            <a:pPr algn="ctr"/>
            <a:r>
              <a:rPr lang="en-AU" sz="2000" b="1" dirty="0">
                <a:solidFill>
                  <a:srgbClr val="007A8A"/>
                </a:solidFill>
              </a:rPr>
              <a:t>other hand on your nose</a:t>
            </a:r>
          </a:p>
          <a:p>
            <a:pPr algn="ctr"/>
            <a:r>
              <a:rPr lang="en-AU" sz="2000" b="1" dirty="0">
                <a:solidFill>
                  <a:srgbClr val="007A8A"/>
                </a:solidFill>
              </a:rPr>
              <a:t> </a:t>
            </a:r>
          </a:p>
        </p:txBody>
      </p:sp>
      <p:pic>
        <p:nvPicPr>
          <p:cNvPr id="12" name="Pic 2" descr="A notated piece of music in the treble clef">
            <a:extLst>
              <a:ext uri="{FF2B5EF4-FFF2-40B4-BE49-F238E27FC236}">
                <a16:creationId xmlns:a16="http://schemas.microsoft.com/office/drawing/2014/main" id="{83886010-350C-2F2B-8198-9907A95F39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1000" contrast="15000"/>
                    </a14:imgEffect>
                  </a14:imgLayer>
                </a14:imgProps>
              </a:ext>
            </a:extLst>
          </a:blip>
          <a:srcRect l="5659" t="1" r="38119" b="36217"/>
          <a:stretch>
            <a:fillRect/>
          </a:stretch>
        </p:blipFill>
        <p:spPr>
          <a:xfrm>
            <a:off x="6818584" y="2726777"/>
            <a:ext cx="3963747" cy="792000"/>
          </a:xfrm>
          <a:prstGeom prst="rect">
            <a:avLst/>
          </a:prstGeom>
        </p:spPr>
      </p:pic>
      <p:sp>
        <p:nvSpPr>
          <p:cNvPr id="11" name="Box 3">
            <a:extLst>
              <a:ext uri="{FF2B5EF4-FFF2-40B4-BE49-F238E27FC236}">
                <a16:creationId xmlns:a16="http://schemas.microsoft.com/office/drawing/2014/main" id="{29D76184-0EE0-8B8C-264F-E4FF7F39F96A}"/>
              </a:ext>
              <a:ext uri="{C183D7F6-B498-43B3-948B-1728B52AA6E4}">
                <adec:decorative xmlns:adec="http://schemas.microsoft.com/office/drawing/2017/decorative" val="0"/>
              </a:ext>
            </a:extLst>
          </p:cNvPr>
          <p:cNvSpPr/>
          <p:nvPr/>
        </p:nvSpPr>
        <p:spPr>
          <a:xfrm>
            <a:off x="438985" y="4086448"/>
            <a:ext cx="5040000" cy="1980000"/>
          </a:xfrm>
          <a:prstGeom prst="roundRect">
            <a:avLst/>
          </a:prstGeom>
          <a:solidFill>
            <a:schemeClr val="bg1"/>
          </a:solidFill>
          <a:ln w="50800">
            <a:solidFill>
              <a:srgbClr val="B5145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B51458"/>
                </a:solidFill>
              </a:rPr>
              <a:t>Stand on one leg</a:t>
            </a:r>
          </a:p>
        </p:txBody>
      </p:sp>
      <p:pic>
        <p:nvPicPr>
          <p:cNvPr id="14" name="Pic 3" descr="A notated rhythm">
            <a:extLst>
              <a:ext uri="{FF2B5EF4-FFF2-40B4-BE49-F238E27FC236}">
                <a16:creationId xmlns:a16="http://schemas.microsoft.com/office/drawing/2014/main" id="{02FADB42-B814-7F69-BFAD-7F861483C6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14000"/>
                    </a14:imgEffect>
                  </a14:imgLayer>
                </a14:imgProps>
              </a:ext>
            </a:extLst>
          </a:blip>
          <a:srcRect r="12903"/>
          <a:stretch/>
        </p:blipFill>
        <p:spPr>
          <a:xfrm>
            <a:off x="1187027" y="4823232"/>
            <a:ext cx="3543916" cy="792000"/>
          </a:xfrm>
          <a:prstGeom prst="rect">
            <a:avLst/>
          </a:prstGeom>
        </p:spPr>
      </p:pic>
      <p:sp>
        <p:nvSpPr>
          <p:cNvPr id="15" name="Box 4">
            <a:extLst>
              <a:ext uri="{FF2B5EF4-FFF2-40B4-BE49-F238E27FC236}">
                <a16:creationId xmlns:a16="http://schemas.microsoft.com/office/drawing/2014/main" id="{2AD50CD7-6650-765D-B37D-9132A2745EA1}"/>
              </a:ext>
              <a:ext uri="{C183D7F6-B498-43B3-948B-1728B52AA6E4}">
                <adec:decorative xmlns:adec="http://schemas.microsoft.com/office/drawing/2017/decorative" val="0"/>
              </a:ext>
            </a:extLst>
          </p:cNvPr>
          <p:cNvSpPr/>
          <p:nvPr/>
        </p:nvSpPr>
        <p:spPr>
          <a:xfrm>
            <a:off x="6280458" y="4089512"/>
            <a:ext cx="5040000" cy="1980000"/>
          </a:xfrm>
          <a:prstGeom prst="roundRect">
            <a:avLst/>
          </a:prstGeom>
          <a:solidFill>
            <a:schemeClr val="bg1"/>
          </a:solid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7030A0"/>
                </a:solidFill>
              </a:rPr>
              <a:t>Hands on your shoulders</a:t>
            </a:r>
          </a:p>
        </p:txBody>
      </p:sp>
      <p:pic>
        <p:nvPicPr>
          <p:cNvPr id="16" name="Pic 4" descr="A notated piece of music">
            <a:extLst>
              <a:ext uri="{FF2B5EF4-FFF2-40B4-BE49-F238E27FC236}">
                <a16:creationId xmlns:a16="http://schemas.microsoft.com/office/drawing/2014/main" id="{5925FA1D-EF6D-6075-9F59-71A611BA0F4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4000" contrast="20000"/>
                    </a14:imgEffect>
                  </a14:imgLayer>
                </a14:imgProps>
              </a:ext>
            </a:extLst>
          </a:blip>
          <a:srcRect l="3381" r="47739"/>
          <a:stretch/>
        </p:blipFill>
        <p:spPr>
          <a:xfrm>
            <a:off x="7359242" y="4819312"/>
            <a:ext cx="2882432" cy="792000"/>
          </a:xfrm>
          <a:prstGeom prst="rect">
            <a:avLst/>
          </a:prstGeom>
        </p:spPr>
      </p:pic>
      <p:grpSp>
        <p:nvGrpSpPr>
          <p:cNvPr id="5" name="Group 4" descr="A red play button inside a white circle">
            <a:extLst>
              <a:ext uri="{FF2B5EF4-FFF2-40B4-BE49-F238E27FC236}">
                <a16:creationId xmlns:a16="http://schemas.microsoft.com/office/drawing/2014/main" id="{61640D1E-4541-A87A-4CBC-A9E61EABEA4B}"/>
              </a:ext>
            </a:extLst>
          </p:cNvPr>
          <p:cNvGrpSpPr/>
          <p:nvPr/>
        </p:nvGrpSpPr>
        <p:grpSpPr>
          <a:xfrm>
            <a:off x="11182998" y="788488"/>
            <a:ext cx="806095" cy="795714"/>
            <a:chOff x="10964411" y="1006257"/>
            <a:chExt cx="656442" cy="637959"/>
          </a:xfrm>
        </p:grpSpPr>
        <p:sp>
          <p:nvSpPr>
            <p:cNvPr id="8" name="Oval 7">
              <a:extLst>
                <a:ext uri="{FF2B5EF4-FFF2-40B4-BE49-F238E27FC236}">
                  <a16:creationId xmlns:a16="http://schemas.microsoft.com/office/drawing/2014/main" id="{3CEA492D-D286-56A2-6F41-6BB0D816677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3" name="Isosceles Triangle 12">
              <a:hlinkClick r:id="rId10"/>
              <a:extLst>
                <a:ext uri="{FF2B5EF4-FFF2-40B4-BE49-F238E27FC236}">
                  <a16:creationId xmlns:a16="http://schemas.microsoft.com/office/drawing/2014/main" id="{1A8D7BE0-5669-684F-4B33-910A60DE3636}"/>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F0046A49-68DA-ECE4-883C-98F912ED02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
        <p:nvSpPr>
          <p:cNvPr id="10" name="TextBox 9">
            <a:extLst>
              <a:ext uri="{FF2B5EF4-FFF2-40B4-BE49-F238E27FC236}">
                <a16:creationId xmlns:a16="http://schemas.microsoft.com/office/drawing/2014/main" id="{EC5B86A8-4249-8751-73B6-AB7F7FC377CA}"/>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73510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9FD0BF1-6BE6-7231-EFC1-02A7616881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6ED2D6-5BDD-36EF-0B4D-C0DD21931EF0}"/>
              </a:ext>
            </a:extLst>
          </p:cNvPr>
          <p:cNvSpPr>
            <a:spLocks noGrp="1"/>
          </p:cNvSpPr>
          <p:nvPr>
            <p:ph type="title"/>
          </p:nvPr>
        </p:nvSpPr>
        <p:spPr/>
        <p:txBody>
          <a:bodyPr/>
          <a:lstStyle/>
          <a:p>
            <a:r>
              <a:rPr lang="en-AU">
                <a:latin typeface="Arial"/>
                <a:cs typeface="Arial"/>
              </a:rPr>
              <a:t>Activity 1.3 – ‘Scar’ – performing (1)</a:t>
            </a:r>
          </a:p>
        </p:txBody>
      </p:sp>
      <p:sp>
        <p:nvSpPr>
          <p:cNvPr id="4" name="Text Placeholder 3">
            <a:extLst>
              <a:ext uri="{FF2B5EF4-FFF2-40B4-BE49-F238E27FC236}">
                <a16:creationId xmlns:a16="http://schemas.microsoft.com/office/drawing/2014/main" id="{A58F992F-FF63-6172-3C85-37EF38991AE6}"/>
              </a:ext>
            </a:extLst>
          </p:cNvPr>
          <p:cNvSpPr>
            <a:spLocks noGrp="1"/>
          </p:cNvSpPr>
          <p:nvPr>
            <p:ph type="body" sz="quarter" idx="18"/>
          </p:nvPr>
        </p:nvSpPr>
        <p:spPr/>
        <p:txBody>
          <a:bodyPr/>
          <a:lstStyle/>
          <a:p>
            <a:r>
              <a:rPr lang="en-AU">
                <a:latin typeface="Arial"/>
                <a:cs typeface="Arial"/>
              </a:rPr>
              <a:t>Performance space, production and staging</a:t>
            </a:r>
            <a:endParaRPr lang="en-AU"/>
          </a:p>
        </p:txBody>
      </p:sp>
      <p:sp>
        <p:nvSpPr>
          <p:cNvPr id="6" name="Rectangle: Rounded Corners 5">
            <a:extLst>
              <a:ext uri="{FF2B5EF4-FFF2-40B4-BE49-F238E27FC236}">
                <a16:creationId xmlns:a16="http://schemas.microsoft.com/office/drawing/2014/main" id="{8D24A20A-FC85-4CA3-B0DC-29DF3AC58099}"/>
              </a:ext>
            </a:extLst>
          </p:cNvPr>
          <p:cNvSpPr/>
          <p:nvPr/>
        </p:nvSpPr>
        <p:spPr>
          <a:xfrm>
            <a:off x="359999" y="1548000"/>
            <a:ext cx="10365845" cy="100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216000" bIns="72000" rtlCol="0" anchor="ctr"/>
          <a:lstStyle/>
          <a:p>
            <a:r>
              <a:rPr lang="en-US" sz="2000" dirty="0">
                <a:cs typeface="Arial"/>
              </a:rPr>
              <a:t>How you arrange a performance space – where you stand, how you set-up instruments, lighting and production, can change the way your music is heard and felt.</a:t>
            </a:r>
            <a:endParaRPr lang="en-US" sz="2000" dirty="0"/>
          </a:p>
        </p:txBody>
      </p:sp>
      <p:sp>
        <p:nvSpPr>
          <p:cNvPr id="5" name="TextBox 4">
            <a:extLst>
              <a:ext uri="{FF2B5EF4-FFF2-40B4-BE49-F238E27FC236}">
                <a16:creationId xmlns:a16="http://schemas.microsoft.com/office/drawing/2014/main" id="{3D6014EB-CFCA-F06D-9F7C-968600ADAE41}"/>
              </a:ext>
            </a:extLst>
          </p:cNvPr>
          <p:cNvSpPr txBox="1"/>
          <p:nvPr/>
        </p:nvSpPr>
        <p:spPr>
          <a:xfrm>
            <a:off x="360000" y="2880000"/>
            <a:ext cx="7730115" cy="779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dirty="0">
                <a:cs typeface="Arial"/>
              </a:rPr>
              <a:t>Let's try some configurations to see what performance space arrangement works best for communicating your music to your audience.</a:t>
            </a:r>
            <a:endParaRPr lang="en-US" sz="1800" dirty="0"/>
          </a:p>
        </p:txBody>
      </p:sp>
      <p:graphicFrame>
        <p:nvGraphicFramePr>
          <p:cNvPr id="89" name="Table 88">
            <a:extLst>
              <a:ext uri="{FF2B5EF4-FFF2-40B4-BE49-F238E27FC236}">
                <a16:creationId xmlns:a16="http://schemas.microsoft.com/office/drawing/2014/main" id="{1FE45A02-186A-3AD8-1FBC-C8796DD84154}"/>
              </a:ext>
            </a:extLst>
          </p:cNvPr>
          <p:cNvGraphicFramePr>
            <a:graphicFrameLocks noGrp="1"/>
          </p:cNvGraphicFramePr>
          <p:nvPr>
            <p:extLst>
              <p:ext uri="{D42A27DB-BD31-4B8C-83A1-F6EECF244321}">
                <p14:modId xmlns:p14="http://schemas.microsoft.com/office/powerpoint/2010/main" val="2501979340"/>
              </p:ext>
            </p:extLst>
          </p:nvPr>
        </p:nvGraphicFramePr>
        <p:xfrm>
          <a:off x="359999" y="3996000"/>
          <a:ext cx="11484000" cy="1487284"/>
        </p:xfrm>
        <a:graphic>
          <a:graphicData uri="http://schemas.openxmlformats.org/drawingml/2006/table">
            <a:tbl>
              <a:tblPr firstRow="1" bandRow="1">
                <a:tableStyleId>{5A111915-BE36-4E01-A7E5-04B1672EAD32}</a:tableStyleId>
              </a:tblPr>
              <a:tblGrid>
                <a:gridCol w="2871000">
                  <a:extLst>
                    <a:ext uri="{9D8B030D-6E8A-4147-A177-3AD203B41FA5}">
                      <a16:colId xmlns:a16="http://schemas.microsoft.com/office/drawing/2014/main" val="3439582973"/>
                    </a:ext>
                  </a:extLst>
                </a:gridCol>
                <a:gridCol w="2871000">
                  <a:extLst>
                    <a:ext uri="{9D8B030D-6E8A-4147-A177-3AD203B41FA5}">
                      <a16:colId xmlns:a16="http://schemas.microsoft.com/office/drawing/2014/main" val="2399602597"/>
                    </a:ext>
                  </a:extLst>
                </a:gridCol>
                <a:gridCol w="2871000">
                  <a:extLst>
                    <a:ext uri="{9D8B030D-6E8A-4147-A177-3AD203B41FA5}">
                      <a16:colId xmlns:a16="http://schemas.microsoft.com/office/drawing/2014/main" val="3741172733"/>
                    </a:ext>
                  </a:extLst>
                </a:gridCol>
                <a:gridCol w="2871000">
                  <a:extLst>
                    <a:ext uri="{9D8B030D-6E8A-4147-A177-3AD203B41FA5}">
                      <a16:colId xmlns:a16="http://schemas.microsoft.com/office/drawing/2014/main" val="3389367547"/>
                    </a:ext>
                  </a:extLst>
                </a:gridCol>
              </a:tblGrid>
              <a:tr h="0">
                <a:tc>
                  <a:txBody>
                    <a:bodyPr/>
                    <a:lstStyle/>
                    <a:p>
                      <a:pPr rtl="0" fontAlgn="auto">
                        <a:lnSpc>
                          <a:spcPct val="100000"/>
                        </a:lnSpc>
                        <a:buNone/>
                      </a:pPr>
                      <a:r>
                        <a:rPr lang="en-AU" b="1" dirty="0">
                          <a:solidFill>
                            <a:srgbClr val="FFFFFF"/>
                          </a:solidFill>
                          <a:effectLst/>
                          <a:latin typeface="Arial"/>
                        </a:rPr>
                        <a:t>Group 1</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27B2D"/>
                    </a:solidFill>
                  </a:tcPr>
                </a:tc>
                <a:tc>
                  <a:txBody>
                    <a:bodyPr/>
                    <a:lstStyle/>
                    <a:p>
                      <a:pPr rtl="0" fontAlgn="auto">
                        <a:lnSpc>
                          <a:spcPct val="100000"/>
                        </a:lnSpc>
                        <a:buNone/>
                      </a:pPr>
                      <a:r>
                        <a:rPr lang="en-AU" b="1" dirty="0">
                          <a:solidFill>
                            <a:srgbClr val="FFFFFF"/>
                          </a:solidFill>
                          <a:effectLst/>
                          <a:latin typeface="Arial"/>
                        </a:rPr>
                        <a:t>Group 2</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7A8A"/>
                    </a:solidFill>
                  </a:tcPr>
                </a:tc>
                <a:tc>
                  <a:txBody>
                    <a:bodyPr/>
                    <a:lstStyle/>
                    <a:p>
                      <a:pPr rtl="0" fontAlgn="auto">
                        <a:lnSpc>
                          <a:spcPct val="100000"/>
                        </a:lnSpc>
                        <a:buNone/>
                      </a:pPr>
                      <a:r>
                        <a:rPr lang="en-AU" b="1" dirty="0">
                          <a:solidFill>
                            <a:srgbClr val="FFFFFF"/>
                          </a:solidFill>
                          <a:effectLst/>
                          <a:latin typeface="Arial"/>
                        </a:rPr>
                        <a:t>Group 3</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51458"/>
                    </a:solidFill>
                  </a:tcPr>
                </a:tc>
                <a:tc>
                  <a:txBody>
                    <a:bodyPr/>
                    <a:lstStyle/>
                    <a:p>
                      <a:pPr rtl="0" fontAlgn="auto">
                        <a:lnSpc>
                          <a:spcPct val="100000"/>
                        </a:lnSpc>
                        <a:buNone/>
                      </a:pPr>
                      <a:r>
                        <a:rPr lang="en-AU" b="1" dirty="0">
                          <a:solidFill>
                            <a:srgbClr val="FFFFFF"/>
                          </a:solidFill>
                          <a:effectLst/>
                          <a:latin typeface="Arial" panose="020B0604020202020204" pitchFamily="34" charset="0"/>
                        </a:rPr>
                        <a:t>Group 4</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B6808"/>
                    </a:solidFill>
                  </a:tcPr>
                </a:tc>
                <a:extLst>
                  <a:ext uri="{0D108BD9-81ED-4DB2-BD59-A6C34878D82A}">
                    <a16:rowId xmlns:a16="http://schemas.microsoft.com/office/drawing/2014/main" val="1457548470"/>
                  </a:ext>
                </a:extLst>
              </a:tr>
              <a:tr h="680470">
                <a:tc>
                  <a:txBody>
                    <a:bodyPr/>
                    <a:lstStyle/>
                    <a:p>
                      <a:pPr marL="0" lvl="0" indent="0" rtl="0" fontAlgn="base">
                        <a:lnSpc>
                          <a:spcPct val="130000"/>
                        </a:lnSpc>
                        <a:buNone/>
                      </a:pPr>
                      <a:r>
                        <a:rPr lang="en-AU" sz="1600" dirty="0">
                          <a:effectLst/>
                          <a:latin typeface="Arial"/>
                        </a:rPr>
                        <a:t>Stand close together in a semi–circle</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4BB47">
                        <a:alpha val="20000"/>
                      </a:srgbClr>
                    </a:solidFill>
                  </a:tcPr>
                </a:tc>
                <a:tc>
                  <a:txBody>
                    <a:bodyPr/>
                    <a:lstStyle/>
                    <a:p>
                      <a:pPr marL="0" lvl="0" indent="0" rtl="0" fontAlgn="base">
                        <a:lnSpc>
                          <a:spcPct val="130000"/>
                        </a:lnSpc>
                        <a:buNone/>
                      </a:pPr>
                      <a:r>
                        <a:rPr lang="en-AU" sz="1600" dirty="0">
                          <a:effectLst/>
                          <a:latin typeface="Arial"/>
                        </a:rPr>
                        <a:t>Face different directions</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5F7FC"/>
                    </a:solidFill>
                  </a:tcPr>
                </a:tc>
                <a:tc>
                  <a:txBody>
                    <a:bodyPr/>
                    <a:lstStyle/>
                    <a:p>
                      <a:pPr marL="0" lvl="0" indent="0" rtl="0" fontAlgn="base">
                        <a:lnSpc>
                          <a:spcPct val="130000"/>
                        </a:lnSpc>
                        <a:buNone/>
                      </a:pPr>
                      <a:r>
                        <a:rPr lang="en-AU" sz="1600" dirty="0">
                          <a:effectLst/>
                          <a:latin typeface="Arial"/>
                        </a:rPr>
                        <a:t>Stand in a straight line (use guitar straps)</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DBE7"/>
                    </a:solidFill>
                  </a:tcPr>
                </a:tc>
                <a:tc>
                  <a:txBody>
                    <a:bodyPr/>
                    <a:lstStyle/>
                    <a:p>
                      <a:pPr marL="0" lvl="0" indent="0" rtl="0" fontAlgn="base">
                        <a:lnSpc>
                          <a:spcPct val="130000"/>
                        </a:lnSpc>
                        <a:buNone/>
                      </a:pPr>
                      <a:r>
                        <a:rPr lang="en-AU" sz="1600" dirty="0">
                          <a:effectLst/>
                          <a:latin typeface="Arial"/>
                        </a:rPr>
                        <a:t>Perform sitting down (no guitar straps)</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E7CA"/>
                    </a:solidFill>
                  </a:tcPr>
                </a:tc>
                <a:extLst>
                  <a:ext uri="{0D108BD9-81ED-4DB2-BD59-A6C34878D82A}">
                    <a16:rowId xmlns:a16="http://schemas.microsoft.com/office/drawing/2014/main" val="2308176554"/>
                  </a:ext>
                </a:extLst>
              </a:tr>
            </a:tbl>
          </a:graphicData>
        </a:graphic>
      </p:graphicFrame>
      <p:sp>
        <p:nvSpPr>
          <p:cNvPr id="2" name="Slide Number Placeholder 1">
            <a:extLst>
              <a:ext uri="{FF2B5EF4-FFF2-40B4-BE49-F238E27FC236}">
                <a16:creationId xmlns:a16="http://schemas.microsoft.com/office/drawing/2014/main" id="{43479EBA-84D6-CD1C-A53F-F8E68A2EB5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6961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85C8-B4D6-17B1-C3C6-3B7184CEF8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95B899-18F7-67B8-419F-05C8346986F3}"/>
              </a:ext>
            </a:extLst>
          </p:cNvPr>
          <p:cNvSpPr>
            <a:spLocks noGrp="1"/>
          </p:cNvSpPr>
          <p:nvPr>
            <p:ph type="title"/>
          </p:nvPr>
        </p:nvSpPr>
        <p:spPr/>
        <p:txBody>
          <a:bodyPr/>
          <a:lstStyle/>
          <a:p>
            <a:r>
              <a:rPr lang="en-AU" dirty="0">
                <a:latin typeface="Arial"/>
                <a:cs typeface="Arial"/>
              </a:rPr>
              <a:t>Activity 1.3 – ‘Scar’ – performing (2)</a:t>
            </a:r>
          </a:p>
        </p:txBody>
      </p:sp>
      <p:sp>
        <p:nvSpPr>
          <p:cNvPr id="4" name="Text Placeholder 3">
            <a:extLst>
              <a:ext uri="{FF2B5EF4-FFF2-40B4-BE49-F238E27FC236}">
                <a16:creationId xmlns:a16="http://schemas.microsoft.com/office/drawing/2014/main" id="{E40202B3-CA27-71CA-D990-DDCB38407960}"/>
              </a:ext>
            </a:extLst>
          </p:cNvPr>
          <p:cNvSpPr>
            <a:spLocks noGrp="1"/>
          </p:cNvSpPr>
          <p:nvPr>
            <p:ph type="body" sz="quarter" idx="18"/>
          </p:nvPr>
        </p:nvSpPr>
        <p:spPr/>
        <p:txBody>
          <a:bodyPr/>
          <a:lstStyle/>
          <a:p>
            <a:r>
              <a:rPr lang="en-AU">
                <a:latin typeface="Arial"/>
                <a:cs typeface="Arial"/>
              </a:rPr>
              <a:t>Performance space, production and staging</a:t>
            </a:r>
            <a:endParaRPr lang="en-AU"/>
          </a:p>
        </p:txBody>
      </p:sp>
      <p:sp>
        <p:nvSpPr>
          <p:cNvPr id="6" name="Rectangle: Rounded Corners 5">
            <a:extLst>
              <a:ext uri="{FF2B5EF4-FFF2-40B4-BE49-F238E27FC236}">
                <a16:creationId xmlns:a16="http://schemas.microsoft.com/office/drawing/2014/main" id="{62DE59F2-AFFD-4B77-465F-2635B0E936FD}"/>
              </a:ext>
            </a:extLst>
          </p:cNvPr>
          <p:cNvSpPr/>
          <p:nvPr/>
        </p:nvSpPr>
        <p:spPr>
          <a:xfrm>
            <a:off x="360000" y="1548000"/>
            <a:ext cx="8330137" cy="100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216000" bIns="72000" rtlCol="0" anchor="ctr"/>
          <a:lstStyle/>
          <a:p>
            <a:r>
              <a:rPr lang="en-US" sz="2000" dirty="0">
                <a:cs typeface="Arial"/>
              </a:rPr>
              <a:t>What do you consider for the musical success of an ensemble when making decisions about performance space, staging and production?</a:t>
            </a:r>
            <a:endParaRPr lang="en-US" sz="2000" dirty="0"/>
          </a:p>
        </p:txBody>
      </p:sp>
      <p:graphicFrame>
        <p:nvGraphicFramePr>
          <p:cNvPr id="89" name="Table 88">
            <a:extLst>
              <a:ext uri="{FF2B5EF4-FFF2-40B4-BE49-F238E27FC236}">
                <a16:creationId xmlns:a16="http://schemas.microsoft.com/office/drawing/2014/main" id="{784C0608-19B4-9489-04E4-2E2D07C2BFB5}"/>
              </a:ext>
            </a:extLst>
          </p:cNvPr>
          <p:cNvGraphicFramePr>
            <a:graphicFrameLocks noGrp="1"/>
          </p:cNvGraphicFramePr>
          <p:nvPr>
            <p:extLst>
              <p:ext uri="{D42A27DB-BD31-4B8C-83A1-F6EECF244321}">
                <p14:modId xmlns:p14="http://schemas.microsoft.com/office/powerpoint/2010/main" val="1026372667"/>
              </p:ext>
            </p:extLst>
          </p:nvPr>
        </p:nvGraphicFramePr>
        <p:xfrm>
          <a:off x="359999" y="2700000"/>
          <a:ext cx="11484000" cy="3670228"/>
        </p:xfrm>
        <a:graphic>
          <a:graphicData uri="http://schemas.openxmlformats.org/drawingml/2006/table">
            <a:tbl>
              <a:tblPr firstRow="1" bandRow="1">
                <a:tableStyleId>{5A111915-BE36-4E01-A7E5-04B1672EAD32}</a:tableStyleId>
              </a:tblPr>
              <a:tblGrid>
                <a:gridCol w="2296800">
                  <a:extLst>
                    <a:ext uri="{9D8B030D-6E8A-4147-A177-3AD203B41FA5}">
                      <a16:colId xmlns:a16="http://schemas.microsoft.com/office/drawing/2014/main" val="3439582973"/>
                    </a:ext>
                  </a:extLst>
                </a:gridCol>
                <a:gridCol w="2296800">
                  <a:extLst>
                    <a:ext uri="{9D8B030D-6E8A-4147-A177-3AD203B41FA5}">
                      <a16:colId xmlns:a16="http://schemas.microsoft.com/office/drawing/2014/main" val="2399602597"/>
                    </a:ext>
                  </a:extLst>
                </a:gridCol>
                <a:gridCol w="2296800">
                  <a:extLst>
                    <a:ext uri="{9D8B030D-6E8A-4147-A177-3AD203B41FA5}">
                      <a16:colId xmlns:a16="http://schemas.microsoft.com/office/drawing/2014/main" val="3741172733"/>
                    </a:ext>
                  </a:extLst>
                </a:gridCol>
                <a:gridCol w="2296800">
                  <a:extLst>
                    <a:ext uri="{9D8B030D-6E8A-4147-A177-3AD203B41FA5}">
                      <a16:colId xmlns:a16="http://schemas.microsoft.com/office/drawing/2014/main" val="3389367547"/>
                    </a:ext>
                  </a:extLst>
                </a:gridCol>
                <a:gridCol w="2296800">
                  <a:extLst>
                    <a:ext uri="{9D8B030D-6E8A-4147-A177-3AD203B41FA5}">
                      <a16:colId xmlns:a16="http://schemas.microsoft.com/office/drawing/2014/main" val="1314335530"/>
                    </a:ext>
                  </a:extLst>
                </a:gridCol>
              </a:tblGrid>
              <a:tr h="0">
                <a:tc>
                  <a:txBody>
                    <a:bodyPr/>
                    <a:lstStyle/>
                    <a:p>
                      <a:pPr rtl="0" fontAlgn="auto">
                        <a:lnSpc>
                          <a:spcPct val="100000"/>
                        </a:lnSpc>
                        <a:buNone/>
                      </a:pPr>
                      <a:r>
                        <a:rPr lang="en-AU" b="1" dirty="0">
                          <a:solidFill>
                            <a:srgbClr val="FFFFFF"/>
                          </a:solidFill>
                          <a:effectLst/>
                          <a:latin typeface="Arial"/>
                        </a:rPr>
                        <a:t>Balance</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27B2D"/>
                    </a:solidFill>
                  </a:tcPr>
                </a:tc>
                <a:tc>
                  <a:txBody>
                    <a:bodyPr/>
                    <a:lstStyle/>
                    <a:p>
                      <a:pPr rtl="0" fontAlgn="auto">
                        <a:lnSpc>
                          <a:spcPct val="100000"/>
                        </a:lnSpc>
                        <a:buNone/>
                      </a:pPr>
                      <a:r>
                        <a:rPr lang="en-AU" b="1" dirty="0">
                          <a:solidFill>
                            <a:srgbClr val="FFFFFF"/>
                          </a:solidFill>
                          <a:effectLst/>
                          <a:latin typeface="Arial"/>
                        </a:rPr>
                        <a:t>Settings</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7A8A"/>
                    </a:solidFill>
                  </a:tcPr>
                </a:tc>
                <a:tc>
                  <a:txBody>
                    <a:bodyPr/>
                    <a:lstStyle/>
                    <a:p>
                      <a:pPr rtl="0" fontAlgn="auto">
                        <a:lnSpc>
                          <a:spcPct val="100000"/>
                        </a:lnSpc>
                        <a:buNone/>
                      </a:pPr>
                      <a:r>
                        <a:rPr lang="en-AU" b="1">
                          <a:solidFill>
                            <a:srgbClr val="FFFFFF"/>
                          </a:solidFill>
                          <a:effectLst/>
                          <a:latin typeface="Arial"/>
                        </a:rPr>
                        <a:t>Volume</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51458"/>
                    </a:solidFill>
                  </a:tcPr>
                </a:tc>
                <a:tc>
                  <a:txBody>
                    <a:bodyPr/>
                    <a:lstStyle/>
                    <a:p>
                      <a:pPr rtl="0" fontAlgn="auto">
                        <a:lnSpc>
                          <a:spcPct val="100000"/>
                        </a:lnSpc>
                        <a:buNone/>
                      </a:pPr>
                      <a:r>
                        <a:rPr lang="en-AU" b="1" dirty="0">
                          <a:solidFill>
                            <a:srgbClr val="FFFFFF"/>
                          </a:solidFill>
                          <a:effectLst/>
                          <a:latin typeface="Arial" panose="020B0604020202020204" pitchFamily="34" charset="0"/>
                        </a:rPr>
                        <a:t>Equipment</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B6808"/>
                    </a:solidFill>
                  </a:tcPr>
                </a:tc>
                <a:tc>
                  <a:txBody>
                    <a:bodyPr/>
                    <a:lstStyle/>
                    <a:p>
                      <a:pPr rtl="0" fontAlgn="auto">
                        <a:lnSpc>
                          <a:spcPct val="100000"/>
                        </a:lnSpc>
                        <a:buNone/>
                      </a:pPr>
                      <a:r>
                        <a:rPr lang="en-US" sz="1800" b="1" dirty="0">
                          <a:cs typeface="Arial"/>
                        </a:rPr>
                        <a:t>Formation</a:t>
                      </a:r>
                      <a:endParaRPr lang="en-AU" b="1" dirty="0">
                        <a:solidFill>
                          <a:srgbClr val="FFFFFF"/>
                        </a:solidFill>
                        <a:effectLst/>
                        <a:latin typeface="Arial" panose="020B0604020202020204" pitchFamily="34" charset="0"/>
                      </a:endParaRP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1457548470"/>
                  </a:ext>
                </a:extLst>
              </a:tr>
              <a:tr h="2366037">
                <a:tc>
                  <a:txBody>
                    <a:bodyPr/>
                    <a:lstStyle/>
                    <a:p>
                      <a:pPr marL="0" lvl="0" indent="0" rtl="0" fontAlgn="base">
                        <a:lnSpc>
                          <a:spcPct val="130000"/>
                        </a:lnSpc>
                        <a:buNone/>
                      </a:pPr>
                      <a:r>
                        <a:rPr lang="en-AU" sz="1600" dirty="0">
                          <a:effectLst/>
                          <a:latin typeface="+mn-lt"/>
                        </a:rPr>
                        <a:t>Is the melodic line heard over the rhythmic and harmonic lines?</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4BB47">
                        <a:alpha val="20000"/>
                      </a:srgbClr>
                    </a:solidFill>
                  </a:tcPr>
                </a:tc>
                <a:tc>
                  <a:txBody>
                    <a:bodyPr/>
                    <a:lstStyle/>
                    <a:p>
                      <a:pPr marL="0" lvl="0" indent="0" rtl="0" fontAlgn="base">
                        <a:lnSpc>
                          <a:spcPct val="130000"/>
                        </a:lnSpc>
                        <a:buNone/>
                      </a:pPr>
                      <a:r>
                        <a:rPr lang="en-AU" sz="1600" dirty="0">
                          <a:effectLst/>
                          <a:latin typeface="+mn-lt"/>
                        </a:rPr>
                        <a:t>Have the sound production settings you require for amplification or sound production been decided upon and checked?</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5F7FC"/>
                    </a:solidFill>
                  </a:tcPr>
                </a:tc>
                <a:tc>
                  <a:txBody>
                    <a:bodyPr/>
                    <a:lstStyle/>
                    <a:p>
                      <a:pPr marL="0" lvl="0" indent="0" rtl="0" fontAlgn="base">
                        <a:lnSpc>
                          <a:spcPct val="130000"/>
                        </a:lnSpc>
                        <a:buNone/>
                      </a:pPr>
                      <a:r>
                        <a:rPr lang="en-AU" sz="1600" dirty="0">
                          <a:effectLst/>
                          <a:latin typeface="+mn-lt"/>
                        </a:rPr>
                        <a:t>Have you considered the size of the space when deciding on the volume of your performance?</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DBE7"/>
                    </a:solidFill>
                  </a:tcPr>
                </a:tc>
                <a:tc>
                  <a:txBody>
                    <a:bodyPr/>
                    <a:lstStyle/>
                    <a:p>
                      <a:pPr marL="0" lvl="0" indent="0" rtl="0" fontAlgn="base">
                        <a:lnSpc>
                          <a:spcPct val="130000"/>
                        </a:lnSpc>
                        <a:buNone/>
                      </a:pPr>
                      <a:r>
                        <a:rPr lang="en-AU" sz="1600" dirty="0">
                          <a:effectLst/>
                          <a:latin typeface="+mn-lt"/>
                        </a:rPr>
                        <a:t>Do all ensemble members have all the equipment they require? Is the equipment all in working order?</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E7CA"/>
                    </a:solidFill>
                  </a:tcPr>
                </a:tc>
                <a:tc>
                  <a:txBody>
                    <a:bodyPr/>
                    <a:lstStyle/>
                    <a:p>
                      <a:pPr marL="0" marR="0" lvl="0" indent="0" algn="l" defTabSz="914377" rtl="0" eaLnBrk="1" fontAlgn="base" latinLnBrk="0" hangingPunct="1">
                        <a:lnSpc>
                          <a:spcPct val="130000"/>
                        </a:lnSpc>
                        <a:spcBef>
                          <a:spcPts val="0"/>
                        </a:spcBef>
                        <a:spcAft>
                          <a:spcPts val="0"/>
                        </a:spcAft>
                        <a:buClrTx/>
                        <a:buSzTx/>
                        <a:buFontTx/>
                        <a:buNone/>
                        <a:tabLst/>
                        <a:defRPr/>
                      </a:pPr>
                      <a:r>
                        <a:rPr lang="en-US" sz="1600" dirty="0">
                          <a:solidFill>
                            <a:schemeClr val="tx1"/>
                          </a:solidFill>
                          <a:latin typeface="+mn-lt"/>
                          <a:cs typeface="Arial"/>
                        </a:rPr>
                        <a:t>How will your ensemble arrange themselves in the space so they can communicate with other ensemble members and engage with the audience?</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5BCE8">
                        <a:alpha val="40000"/>
                      </a:srgbClr>
                    </a:solidFill>
                  </a:tcPr>
                </a:tc>
                <a:extLst>
                  <a:ext uri="{0D108BD9-81ED-4DB2-BD59-A6C34878D82A}">
                    <a16:rowId xmlns:a16="http://schemas.microsoft.com/office/drawing/2014/main" val="2308176554"/>
                  </a:ext>
                </a:extLst>
              </a:tr>
            </a:tbl>
          </a:graphicData>
        </a:graphic>
      </p:graphicFrame>
      <p:sp>
        <p:nvSpPr>
          <p:cNvPr id="2" name="Slide Number Placeholder 1">
            <a:extLst>
              <a:ext uri="{FF2B5EF4-FFF2-40B4-BE49-F238E27FC236}">
                <a16:creationId xmlns:a16="http://schemas.microsoft.com/office/drawing/2014/main" id="{8CE3F344-5F12-EE0B-284C-5803B689B8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2681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F3682C-4F5D-BB04-61C5-E4A13D982C3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A38B6D4-BA0E-7502-DE1F-3E433232400B}"/>
              </a:ext>
            </a:extLst>
          </p:cNvPr>
          <p:cNvSpPr>
            <a:spLocks noGrp="1"/>
          </p:cNvSpPr>
          <p:nvPr>
            <p:ph type="title"/>
          </p:nvPr>
        </p:nvSpPr>
        <p:spPr>
          <a:xfrm>
            <a:off x="360000" y="360000"/>
            <a:ext cx="7502505" cy="545601"/>
          </a:xfrm>
        </p:spPr>
        <p:txBody>
          <a:bodyPr/>
          <a:lstStyle/>
          <a:p>
            <a:r>
              <a:rPr lang="en-US" dirty="0"/>
              <a:t>Activity 1.3 – ‘Scar’ – performing (3)</a:t>
            </a:r>
          </a:p>
        </p:txBody>
      </p:sp>
      <p:sp>
        <p:nvSpPr>
          <p:cNvPr id="16" name="Content Placeholder 15">
            <a:extLst>
              <a:ext uri="{FF2B5EF4-FFF2-40B4-BE49-F238E27FC236}">
                <a16:creationId xmlns:a16="http://schemas.microsoft.com/office/drawing/2014/main" id="{653A615C-5773-0293-4F90-EC713CBE9C14}"/>
              </a:ext>
            </a:extLst>
          </p:cNvPr>
          <p:cNvSpPr>
            <a:spLocks noGrp="1"/>
          </p:cNvSpPr>
          <p:nvPr>
            <p:ph type="body" sz="quarter" idx="18"/>
          </p:nvPr>
        </p:nvSpPr>
        <p:spPr/>
        <p:txBody>
          <a:bodyPr/>
          <a:lstStyle/>
          <a:p>
            <a:r>
              <a:rPr lang="en-AU" dirty="0"/>
              <a:t>Optional activity</a:t>
            </a:r>
          </a:p>
        </p:txBody>
      </p:sp>
      <p:sp>
        <p:nvSpPr>
          <p:cNvPr id="15" name="Text Placeholder 14">
            <a:extLst>
              <a:ext uri="{FF2B5EF4-FFF2-40B4-BE49-F238E27FC236}">
                <a16:creationId xmlns:a16="http://schemas.microsoft.com/office/drawing/2014/main" id="{5DF93F50-41EE-45E7-39B3-AA0BBE518B5F}"/>
              </a:ext>
            </a:extLst>
          </p:cNvPr>
          <p:cNvSpPr>
            <a:spLocks noGrp="1"/>
          </p:cNvSpPr>
          <p:nvPr>
            <p:ph type="body" sz="quarter" idx="17"/>
          </p:nvPr>
        </p:nvSpPr>
        <p:spPr>
          <a:xfrm>
            <a:off x="360000" y="1503394"/>
            <a:ext cx="5332139" cy="2204968"/>
          </a:xfrm>
        </p:spPr>
        <p:txBody>
          <a:bodyPr/>
          <a:lstStyle/>
          <a:p>
            <a:r>
              <a:rPr lang="en-AU" sz="1800" dirty="0"/>
              <a:t>In small groups or as a class, learn and perform the full version of ‘Scar’.</a:t>
            </a:r>
          </a:p>
          <a:p>
            <a:r>
              <a:rPr lang="en-AU" sz="1800" dirty="0"/>
              <a:t>The printed score is on the following slides. </a:t>
            </a:r>
          </a:p>
          <a:p>
            <a:r>
              <a:rPr lang="en-AU" sz="1800" dirty="0"/>
              <a:t>Note </a:t>
            </a:r>
            <a:r>
              <a:rPr lang="en-AU" sz="1800" dirty="0">
                <a:cs typeface="Arial"/>
              </a:rPr>
              <a:t>–</a:t>
            </a:r>
            <a:r>
              <a:rPr lang="en-AU" sz="1800" dirty="0"/>
              <a:t> the licensing and copyright information on the right hand side of this slide.</a:t>
            </a:r>
          </a:p>
        </p:txBody>
      </p:sp>
      <p:pic>
        <p:nvPicPr>
          <p:cNvPr id="8" name="Picture 7" descr="A group of people playing instruments&#10;">
            <a:extLst>
              <a:ext uri="{FF2B5EF4-FFF2-40B4-BE49-F238E27FC236}">
                <a16:creationId xmlns:a16="http://schemas.microsoft.com/office/drawing/2014/main" id="{3F32844B-085D-A188-5638-90FFD26F7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28" y="3772055"/>
            <a:ext cx="5021141" cy="2580074"/>
          </a:xfrm>
          <a:prstGeom prst="rect">
            <a:avLst/>
          </a:prstGeom>
        </p:spPr>
      </p:pic>
      <p:sp>
        <p:nvSpPr>
          <p:cNvPr id="4" name="Picture Placeholder 18">
            <a:extLst>
              <a:ext uri="{FF2B5EF4-FFF2-40B4-BE49-F238E27FC236}">
                <a16:creationId xmlns:a16="http://schemas.microsoft.com/office/drawing/2014/main" id="{1DB8C179-35D0-0D77-C6D3-11A0144481A6}"/>
              </a:ext>
            </a:extLst>
          </p:cNvPr>
          <p:cNvSpPr txBox="1">
            <a:spLocks/>
          </p:cNvSpPr>
          <p:nvPr/>
        </p:nvSpPr>
        <p:spPr>
          <a:xfrm>
            <a:off x="6096000" y="1503395"/>
            <a:ext cx="5802071" cy="4680202"/>
          </a:xfrm>
          <a:prstGeom prst="roundRect">
            <a:avLst>
              <a:gd name="adj" fmla="val 2825"/>
            </a:avLst>
          </a:prstGeom>
          <a:solidFill>
            <a:schemeClr val="bg1"/>
          </a:solidFill>
        </p:spPr>
        <p:txBody>
          <a:bodyPr lIns="180000" tIns="108000" rIns="180000" bIns="10800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lvl="1">
              <a:lnSpc>
                <a:spcPct val="120000"/>
              </a:lnSpc>
            </a:pPr>
            <a:r>
              <a:rPr lang="en-US" sz="1200" dirty="0"/>
              <a:t>The NSW Department of Education has paid for licensing for the use of the score ‘Scar’ for NSW Department of Education teachers and students only. </a:t>
            </a:r>
          </a:p>
          <a:p>
            <a:pPr marL="6350" lvl="1">
              <a:lnSpc>
                <a:spcPct val="120000"/>
              </a:lnSpc>
            </a:pPr>
            <a:r>
              <a:rPr lang="en-US" sz="1200" dirty="0"/>
              <a:t>Score distribution permissions for the NSW Department of Education are limited to 500 copies across the state. One printed copy per school.</a:t>
            </a:r>
            <a:endParaRPr lang="en-US" sz="1200" dirty="0">
              <a:cs typeface="Arial" panose="020B0604020202020204"/>
            </a:endParaRPr>
          </a:p>
          <a:p>
            <a:pPr marL="6350" lvl="1">
              <a:lnSpc>
                <a:spcPct val="120000"/>
              </a:lnSpc>
            </a:pPr>
            <a:r>
              <a:rPr lang="en-US" sz="1200" dirty="0"/>
              <a:t>Individuals and </a:t>
            </a:r>
            <a:r>
              <a:rPr lang="en-US" sz="1200" dirty="0" err="1"/>
              <a:t>organisations</a:t>
            </a:r>
            <a:r>
              <a:rPr lang="en-US" sz="1200" dirty="0"/>
              <a:t> outside the department must seek the composer’s permission to use the score. </a:t>
            </a:r>
            <a:endParaRPr lang="en-US" sz="1200" dirty="0">
              <a:cs typeface="Arial"/>
            </a:endParaRPr>
          </a:p>
          <a:p>
            <a:pPr marL="6350" lvl="1">
              <a:lnSpc>
                <a:spcPct val="120000"/>
              </a:lnSpc>
            </a:pPr>
            <a:r>
              <a:rPr lang="en-US" sz="1200" dirty="0"/>
              <a:t>The following rights must be published on all created material:</a:t>
            </a:r>
            <a:endParaRPr lang="en-US" sz="1200" dirty="0">
              <a:cs typeface="Arial"/>
            </a:endParaRPr>
          </a:p>
          <a:p>
            <a:pPr marL="6350" lvl="1">
              <a:lnSpc>
                <a:spcPct val="120000"/>
              </a:lnSpc>
            </a:pPr>
            <a:r>
              <a:rPr lang="en-GB" sz="1200" dirty="0"/>
              <a:t>Words and music by Melissa Higgins and Kevin Griffin © Copyright Mushroom Music Publishing Pty Ltd and </a:t>
            </a:r>
            <a:endParaRPr lang="en-GB" sz="1200" dirty="0">
              <a:cs typeface="Arial"/>
            </a:endParaRPr>
          </a:p>
          <a:p>
            <a:pPr marL="6350" lvl="1">
              <a:lnSpc>
                <a:spcPct val="120000"/>
              </a:lnSpc>
            </a:pPr>
            <a:r>
              <a:rPr lang="en-GB" sz="1200" dirty="0"/>
              <a:t>Tentative Music Inc  Print Rights for Mushroom Music Publishing Pty Ltd administered in Australia and New Zealand </a:t>
            </a:r>
            <a:endParaRPr lang="en-GB" sz="1200" dirty="0">
              <a:cs typeface="Arial"/>
            </a:endParaRPr>
          </a:p>
          <a:p>
            <a:pPr marL="6350" lvl="1">
              <a:lnSpc>
                <a:spcPct val="120000"/>
              </a:lnSpc>
            </a:pPr>
            <a:r>
              <a:rPr lang="en-GB" sz="1200" dirty="0"/>
              <a:t>By Hal Leonard Australia Pty Ltd ABN 13 085 333 713 </a:t>
            </a:r>
            <a:r>
              <a:rPr lang="en-GB" sz="1200" dirty="0" err="1"/>
              <a:t>www.halleonard.com.au</a:t>
            </a:r>
            <a:r>
              <a:rPr lang="en-GB" sz="1200" dirty="0"/>
              <a:t> Used By Permission. All Rights Reserved.</a:t>
            </a:r>
            <a:endParaRPr lang="en-GB" sz="1200" dirty="0">
              <a:cs typeface="Arial"/>
            </a:endParaRPr>
          </a:p>
          <a:p>
            <a:pPr marL="6350" lvl="1">
              <a:lnSpc>
                <a:spcPct val="120000"/>
              </a:lnSpc>
            </a:pPr>
            <a:r>
              <a:rPr lang="en-GB" sz="1200" dirty="0"/>
              <a:t>Unauthorised Reproduction is Illegal.</a:t>
            </a:r>
            <a:endParaRPr lang="en-GB" sz="1200" dirty="0">
              <a:cs typeface="Arial"/>
            </a:endParaRPr>
          </a:p>
          <a:p>
            <a:pPr marL="6350" lvl="1">
              <a:lnSpc>
                <a:spcPct val="120000"/>
              </a:lnSpc>
            </a:pPr>
            <a:r>
              <a:rPr lang="en-AU" sz="1200" dirty="0"/>
              <a:t>"Scar" Words and Music by Kevin Griffin &amp; Missy Higgins © Alfred Publishing </a:t>
            </a:r>
            <a:r>
              <a:rPr lang="en-AU" sz="1200" dirty="0" err="1"/>
              <a:t>Co.Inc</a:t>
            </a:r>
            <a:r>
              <a:rPr lang="en-AU" sz="1200" dirty="0"/>
              <a:t>. on behalf of Warner Chappell Music Pty Ltd used by permission of Australian Music Examinations Board Ltd.</a:t>
            </a:r>
            <a:endParaRPr lang="en-US" sz="1200" dirty="0">
              <a:cs typeface="Arial" panose="020B0604020202020204"/>
            </a:endParaRPr>
          </a:p>
        </p:txBody>
      </p:sp>
      <p:sp>
        <p:nvSpPr>
          <p:cNvPr id="2" name="Slide Number Placeholder 1">
            <a:extLst>
              <a:ext uri="{FF2B5EF4-FFF2-40B4-BE49-F238E27FC236}">
                <a16:creationId xmlns:a16="http://schemas.microsoft.com/office/drawing/2014/main" id="{6E21158A-F37C-659D-1B1F-896C00C99F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
        <p:nvSpPr>
          <p:cNvPr id="3" name="TextBox 2">
            <a:extLst>
              <a:ext uri="{FF2B5EF4-FFF2-40B4-BE49-F238E27FC236}">
                <a16:creationId xmlns:a16="http://schemas.microsoft.com/office/drawing/2014/main" id="{AA4F77CB-5DFE-B08D-FA0E-CDBAAD03CB73}"/>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27039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F51FD83-E2E3-93B0-79CE-7D56D51165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047268-BDF2-E7AB-CFE4-B6A1E29E716A}"/>
              </a:ext>
            </a:extLst>
          </p:cNvPr>
          <p:cNvSpPr>
            <a:spLocks noGrp="1"/>
          </p:cNvSpPr>
          <p:nvPr>
            <p:ph type="title"/>
          </p:nvPr>
        </p:nvSpPr>
        <p:spPr/>
        <p:txBody>
          <a:bodyPr/>
          <a:lstStyle/>
          <a:p>
            <a:r>
              <a:rPr lang="en-AU" dirty="0">
                <a:solidFill>
                  <a:srgbClr val="EDF9E0"/>
                </a:solidFill>
                <a:latin typeface="Arial"/>
                <a:cs typeface="Arial"/>
              </a:rPr>
              <a:t>‘Scar’ score (1)</a:t>
            </a:r>
            <a:endParaRPr lang="en-US" dirty="0">
              <a:solidFill>
                <a:srgbClr val="EDF9E0"/>
              </a:solidFill>
            </a:endParaRPr>
          </a:p>
        </p:txBody>
      </p:sp>
      <p:pic>
        <p:nvPicPr>
          <p:cNvPr id="9" name="Picture 8" descr="Sheet music showing vocal line and piano music for the song 'Scar' by Missy Higgins - page 2">
            <a:extLst>
              <a:ext uri="{FF2B5EF4-FFF2-40B4-BE49-F238E27FC236}">
                <a16:creationId xmlns:a16="http://schemas.microsoft.com/office/drawing/2014/main" id="{135A94EE-EFD6-2C6A-5437-EAD21B82DDB7}"/>
              </a:ext>
            </a:extLst>
          </p:cNvPr>
          <p:cNvPicPr>
            <a:picLocks noChangeAspect="1"/>
          </p:cNvPicPr>
          <p:nvPr/>
        </p:nvPicPr>
        <p:blipFill>
          <a:blip r:embed="rId2"/>
          <a:stretch>
            <a:fillRect/>
          </a:stretch>
        </p:blipFill>
        <p:spPr>
          <a:xfrm>
            <a:off x="1027941" y="232231"/>
            <a:ext cx="4540340" cy="6400666"/>
          </a:xfrm>
          <a:prstGeom prst="rect">
            <a:avLst/>
          </a:prstGeom>
          <a:effectLst>
            <a:outerShdw blurRad="381000" dist="127000" dir="5400000" algn="ctr" rotWithShape="0">
              <a:srgbClr val="000000">
                <a:alpha val="15000"/>
              </a:srgbClr>
            </a:outerShdw>
          </a:effectLst>
        </p:spPr>
      </p:pic>
      <p:pic>
        <p:nvPicPr>
          <p:cNvPr id="13" name="Picture 12" descr="Sheet music showing vocal line and piano music for the song 'Scar' by Missy Higgins - page 3">
            <a:extLst>
              <a:ext uri="{FF2B5EF4-FFF2-40B4-BE49-F238E27FC236}">
                <a16:creationId xmlns:a16="http://schemas.microsoft.com/office/drawing/2014/main" id="{81CA4200-3068-008D-49EA-F755E6F2C8E6}"/>
              </a:ext>
            </a:extLst>
          </p:cNvPr>
          <p:cNvPicPr>
            <a:picLocks noChangeAspect="1"/>
          </p:cNvPicPr>
          <p:nvPr/>
        </p:nvPicPr>
        <p:blipFill>
          <a:blip r:embed="rId3"/>
          <a:stretch>
            <a:fillRect/>
          </a:stretch>
        </p:blipFill>
        <p:spPr>
          <a:xfrm>
            <a:off x="6581051" y="232230"/>
            <a:ext cx="4583008" cy="6393538"/>
          </a:xfrm>
          <a:prstGeom prst="rect">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3737EC69-2273-271C-C97D-37A867F0C7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85081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2E26106-7E12-5FE5-304C-B3A42A69BE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F437D2-62DF-F3BE-26CC-0F669FF0C7BD}"/>
              </a:ext>
            </a:extLst>
          </p:cNvPr>
          <p:cNvSpPr>
            <a:spLocks noGrp="1"/>
          </p:cNvSpPr>
          <p:nvPr>
            <p:ph type="title"/>
          </p:nvPr>
        </p:nvSpPr>
        <p:spPr>
          <a:xfrm>
            <a:off x="360000" y="360000"/>
            <a:ext cx="11484000" cy="545601"/>
          </a:xfrm>
        </p:spPr>
        <p:txBody>
          <a:bodyPr/>
          <a:lstStyle/>
          <a:p>
            <a:r>
              <a:rPr lang="en-AU" dirty="0">
                <a:solidFill>
                  <a:srgbClr val="EDF9E0"/>
                </a:solidFill>
                <a:latin typeface="Arial"/>
                <a:cs typeface="Arial"/>
              </a:rPr>
              <a:t>‘Scar’ score (2)</a:t>
            </a:r>
            <a:endParaRPr lang="en-US" dirty="0">
              <a:solidFill>
                <a:srgbClr val="EDF9E0"/>
              </a:solidFill>
            </a:endParaRPr>
          </a:p>
        </p:txBody>
      </p:sp>
      <p:pic>
        <p:nvPicPr>
          <p:cNvPr id="6" name="Picture 5" descr="Sheet music showing vocal line and piano music for the song 'Scar' by Missy Higgins - page 4">
            <a:extLst>
              <a:ext uri="{FF2B5EF4-FFF2-40B4-BE49-F238E27FC236}">
                <a16:creationId xmlns:a16="http://schemas.microsoft.com/office/drawing/2014/main" id="{E7F4042F-0061-4FEE-E606-30FB9B342B24}"/>
              </a:ext>
            </a:extLst>
          </p:cNvPr>
          <p:cNvPicPr>
            <a:picLocks noChangeAspect="1"/>
          </p:cNvPicPr>
          <p:nvPr/>
        </p:nvPicPr>
        <p:blipFill>
          <a:blip r:embed="rId2"/>
          <a:stretch>
            <a:fillRect/>
          </a:stretch>
        </p:blipFill>
        <p:spPr>
          <a:xfrm>
            <a:off x="1027942" y="232231"/>
            <a:ext cx="4540339" cy="6393537"/>
          </a:xfrm>
          <a:prstGeom prst="rect">
            <a:avLst/>
          </a:prstGeom>
          <a:effectLst>
            <a:outerShdw blurRad="381000" dist="127000" dir="5400000" algn="ctr" rotWithShape="0">
              <a:srgbClr val="000000">
                <a:alpha val="15000"/>
              </a:srgbClr>
            </a:outerShdw>
          </a:effectLst>
        </p:spPr>
      </p:pic>
      <p:pic>
        <p:nvPicPr>
          <p:cNvPr id="8" name="Picture 7" descr="Sheet music showing vocal line and piano music for the song 'Scar' by Missy Higgins - page 5">
            <a:extLst>
              <a:ext uri="{FF2B5EF4-FFF2-40B4-BE49-F238E27FC236}">
                <a16:creationId xmlns:a16="http://schemas.microsoft.com/office/drawing/2014/main" id="{90B38305-4A22-AAF6-9181-D8EA91DAEA2D}"/>
              </a:ext>
            </a:extLst>
          </p:cNvPr>
          <p:cNvPicPr>
            <a:picLocks noChangeAspect="1"/>
          </p:cNvPicPr>
          <p:nvPr/>
        </p:nvPicPr>
        <p:blipFill>
          <a:blip r:embed="rId3"/>
          <a:stretch>
            <a:fillRect/>
          </a:stretch>
        </p:blipFill>
        <p:spPr>
          <a:xfrm>
            <a:off x="6596223" y="232230"/>
            <a:ext cx="4567836" cy="6393538"/>
          </a:xfrm>
          <a:prstGeom prst="rect">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EDB3A610-E6FF-228F-7459-0CC13542D7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259638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1877AC9-3A8B-AFEC-7EDC-F3B5F29231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04D85A-50B8-C6E8-C946-D9207C290D0C}"/>
              </a:ext>
            </a:extLst>
          </p:cNvPr>
          <p:cNvSpPr>
            <a:spLocks noGrp="1"/>
          </p:cNvSpPr>
          <p:nvPr>
            <p:ph type="title"/>
          </p:nvPr>
        </p:nvSpPr>
        <p:spPr>
          <a:xfrm>
            <a:off x="360000" y="360000"/>
            <a:ext cx="11484000" cy="545601"/>
          </a:xfrm>
        </p:spPr>
        <p:txBody>
          <a:bodyPr/>
          <a:lstStyle/>
          <a:p>
            <a:r>
              <a:rPr lang="en-AU" dirty="0">
                <a:solidFill>
                  <a:srgbClr val="EDF9E0"/>
                </a:solidFill>
                <a:latin typeface="Arial"/>
                <a:cs typeface="Arial"/>
              </a:rPr>
              <a:t>‘Scar’ score (3)</a:t>
            </a:r>
            <a:endParaRPr lang="en-US" dirty="0">
              <a:solidFill>
                <a:srgbClr val="EDF9E0"/>
              </a:solidFill>
            </a:endParaRPr>
          </a:p>
        </p:txBody>
      </p:sp>
      <p:pic>
        <p:nvPicPr>
          <p:cNvPr id="4" name="Picture 3" descr="Sheet music showing vocal line and piano music for the song 'Scar' by Missy Higgins - page 6">
            <a:extLst>
              <a:ext uri="{FF2B5EF4-FFF2-40B4-BE49-F238E27FC236}">
                <a16:creationId xmlns:a16="http://schemas.microsoft.com/office/drawing/2014/main" id="{CE2057BD-5A45-8D80-08E6-709E0E77E298}"/>
              </a:ext>
            </a:extLst>
          </p:cNvPr>
          <p:cNvPicPr>
            <a:picLocks noChangeAspect="1"/>
          </p:cNvPicPr>
          <p:nvPr/>
        </p:nvPicPr>
        <p:blipFill>
          <a:blip r:embed="rId3"/>
          <a:stretch>
            <a:fillRect/>
          </a:stretch>
        </p:blipFill>
        <p:spPr>
          <a:xfrm>
            <a:off x="1027941" y="232231"/>
            <a:ext cx="4540340" cy="6393537"/>
          </a:xfrm>
          <a:prstGeom prst="rect">
            <a:avLst/>
          </a:prstGeom>
          <a:effectLst>
            <a:outerShdw blurRad="381000" dist="127000" dir="5400000" algn="ctr" rotWithShape="0">
              <a:srgbClr val="000000">
                <a:alpha val="15000"/>
              </a:srgbClr>
            </a:outerShdw>
          </a:effectLst>
        </p:spPr>
      </p:pic>
      <p:pic>
        <p:nvPicPr>
          <p:cNvPr id="10" name="Picture 9">
            <a:extLst>
              <a:ext uri="{FF2B5EF4-FFF2-40B4-BE49-F238E27FC236}">
                <a16:creationId xmlns:a16="http://schemas.microsoft.com/office/drawing/2014/main" id="{B35B18E0-31CB-9098-5172-C28AB0AF40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948" y="1906985"/>
            <a:ext cx="5924052" cy="3044027"/>
          </a:xfrm>
          <a:prstGeom prst="rect">
            <a:avLst/>
          </a:prstGeom>
        </p:spPr>
      </p:pic>
      <p:sp>
        <p:nvSpPr>
          <p:cNvPr id="2" name="Slide Number Placeholder 1">
            <a:extLst>
              <a:ext uri="{FF2B5EF4-FFF2-40B4-BE49-F238E27FC236}">
                <a16:creationId xmlns:a16="http://schemas.microsoft.com/office/drawing/2014/main" id="{5762A862-1368-C9C7-7561-346C866E87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35968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DC5C338-359A-AE3E-1669-994D4054CA4E}"/>
            </a:ext>
          </a:extLst>
        </p:cNvPr>
        <p:cNvGrpSpPr/>
        <p:nvPr/>
      </p:nvGrpSpPr>
      <p:grpSpPr>
        <a:xfrm>
          <a:off x="0" y="0"/>
          <a:ext cx="0" cy="0"/>
          <a:chOff x="0" y="0"/>
          <a:chExt cx="0" cy="0"/>
        </a:xfrm>
      </p:grpSpPr>
      <p:sp>
        <p:nvSpPr>
          <p:cNvPr id="33" name="Title 2">
            <a:extLst>
              <a:ext uri="{FF2B5EF4-FFF2-40B4-BE49-F238E27FC236}">
                <a16:creationId xmlns:a16="http://schemas.microsoft.com/office/drawing/2014/main" id="{73DF5D16-6ECA-91FD-BBDE-9FB9E43E1ECF}"/>
              </a:ext>
            </a:extLst>
          </p:cNvPr>
          <p:cNvSpPr>
            <a:spLocks noGrp="1"/>
          </p:cNvSpPr>
          <p:nvPr>
            <p:ph type="title"/>
          </p:nvPr>
        </p:nvSpPr>
        <p:spPr/>
        <p:txBody>
          <a:bodyPr/>
          <a:lstStyle/>
          <a:p>
            <a:r>
              <a:rPr lang="en-AU" dirty="0">
                <a:latin typeface="+mj-lt"/>
                <a:cs typeface="Arial"/>
              </a:rPr>
              <a:t>Activity 1.3</a:t>
            </a:r>
            <a:r>
              <a:rPr lang="en-AU" b="0" i="0" dirty="0">
                <a:solidFill>
                  <a:srgbClr val="002664"/>
                </a:solidFill>
                <a:effectLst/>
                <a:latin typeface="+mj-lt"/>
                <a:cs typeface="Arial"/>
              </a:rPr>
              <a:t> </a:t>
            </a:r>
            <a:r>
              <a:rPr lang="en-US" dirty="0">
                <a:latin typeface="Arial"/>
                <a:cs typeface="Arial"/>
              </a:rPr>
              <a:t>– </a:t>
            </a:r>
            <a:r>
              <a:rPr lang="en-AU" dirty="0">
                <a:latin typeface="Arial"/>
                <a:cs typeface="Arial"/>
              </a:rPr>
              <a:t>'Scar' – Missy Higgins – performing (4)</a:t>
            </a:r>
            <a:endParaRPr lang="en-US" dirty="0">
              <a:cs typeface="Arial"/>
            </a:endParaRPr>
          </a:p>
        </p:txBody>
      </p:sp>
      <p:sp>
        <p:nvSpPr>
          <p:cNvPr id="16" name="Content Placeholder 4">
            <a:extLst>
              <a:ext uri="{FF2B5EF4-FFF2-40B4-BE49-F238E27FC236}">
                <a16:creationId xmlns:a16="http://schemas.microsoft.com/office/drawing/2014/main" id="{9305D5CA-ABAA-041A-62BA-07E91F6D1BBC}"/>
              </a:ext>
            </a:extLst>
          </p:cNvPr>
          <p:cNvSpPr txBox="1">
            <a:spLocks/>
          </p:cNvSpPr>
          <p:nvPr/>
        </p:nvSpPr>
        <p:spPr>
          <a:xfrm>
            <a:off x="360363" y="1562471"/>
            <a:ext cx="5735637" cy="4814518"/>
          </a:xfrm>
          <a:prstGeom prst="roundRect">
            <a:avLst>
              <a:gd name="adj" fmla="val 3469"/>
            </a:avLst>
          </a:prstGeom>
          <a:solidFill>
            <a:schemeClr val="accent4"/>
          </a:solidFill>
          <a:ln w="38100">
            <a:solidFill>
              <a:schemeClr val="bg1"/>
            </a:solidFill>
          </a:ln>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600" b="1" dirty="0">
                <a:solidFill>
                  <a:schemeClr val="accent1"/>
                </a:solidFill>
              </a:rPr>
              <a:t>Perform</a:t>
            </a:r>
          </a:p>
        </p:txBody>
      </p:sp>
      <p:sp>
        <p:nvSpPr>
          <p:cNvPr id="14" name="Picture Placeholder 18">
            <a:extLst>
              <a:ext uri="{FF2B5EF4-FFF2-40B4-BE49-F238E27FC236}">
                <a16:creationId xmlns:a16="http://schemas.microsoft.com/office/drawing/2014/main" id="{DFE6EA90-10E4-DD2E-024A-37D02C9FBCBB}"/>
              </a:ext>
            </a:extLst>
          </p:cNvPr>
          <p:cNvSpPr txBox="1">
            <a:spLocks/>
          </p:cNvSpPr>
          <p:nvPr/>
        </p:nvSpPr>
        <p:spPr>
          <a:xfrm>
            <a:off x="6324599" y="1562470"/>
            <a:ext cx="5507038" cy="4814518"/>
          </a:xfrm>
          <a:prstGeom prst="roundRect">
            <a:avLst>
              <a:gd name="adj" fmla="val 2825"/>
            </a:avLst>
          </a:prstGeom>
          <a:solidFill>
            <a:schemeClr val="accent4"/>
          </a:solidFill>
          <a:ln w="38100">
            <a:solidFill>
              <a:schemeClr val="bg1"/>
            </a:solidFill>
          </a:ln>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600" b="1" dirty="0">
                <a:solidFill>
                  <a:schemeClr val="accent1"/>
                </a:solidFill>
                <a:latin typeface="Arial"/>
                <a:cs typeface="Arial"/>
              </a:rPr>
              <a:t>Reflect                                    </a:t>
            </a:r>
          </a:p>
          <a:p>
            <a:endParaRPr lang="en-AU" sz="3600" b="1" dirty="0">
              <a:solidFill>
                <a:schemeClr val="accent1"/>
              </a:solidFill>
            </a:endParaRPr>
          </a:p>
          <a:p>
            <a:pPr algn="ctr"/>
            <a:endParaRPr lang="en-AU" sz="3600" b="1" dirty="0">
              <a:solidFill>
                <a:schemeClr val="accent1"/>
              </a:solidFill>
            </a:endParaRPr>
          </a:p>
          <a:p>
            <a:pPr algn="ctr"/>
            <a:endParaRPr lang="en-AU" sz="3600" dirty="0">
              <a:solidFill>
                <a:schemeClr val="accent1"/>
              </a:solidFill>
            </a:endParaRPr>
          </a:p>
        </p:txBody>
      </p:sp>
      <p:pic>
        <p:nvPicPr>
          <p:cNvPr id="32" name="Picture 31">
            <a:extLst>
              <a:ext uri="{FF2B5EF4-FFF2-40B4-BE49-F238E27FC236}">
                <a16:creationId xmlns:a16="http://schemas.microsoft.com/office/drawing/2014/main" id="{556A21A3-8C7F-F8F9-E5AE-E768431EAC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47533" y="3002750"/>
            <a:ext cx="2668115" cy="2659942"/>
          </a:xfrm>
          <a:prstGeom prst="rect">
            <a:avLst/>
          </a:prstGeom>
        </p:spPr>
      </p:pic>
      <p:pic>
        <p:nvPicPr>
          <p:cNvPr id="34" name="Picture 33">
            <a:extLst>
              <a:ext uri="{FF2B5EF4-FFF2-40B4-BE49-F238E27FC236}">
                <a16:creationId xmlns:a16="http://schemas.microsoft.com/office/drawing/2014/main" id="{6DB5DE2C-A4F8-E526-4E6A-B968E0216F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94" y="3002750"/>
            <a:ext cx="5176573" cy="2659941"/>
          </a:xfrm>
          <a:prstGeom prst="rect">
            <a:avLst/>
          </a:prstGeom>
        </p:spPr>
      </p:pic>
      <p:sp>
        <p:nvSpPr>
          <p:cNvPr id="15" name="Slide Number Placeholder 1">
            <a:extLst>
              <a:ext uri="{FF2B5EF4-FFF2-40B4-BE49-F238E27FC236}">
                <a16:creationId xmlns:a16="http://schemas.microsoft.com/office/drawing/2014/main" id="{C47CAA3E-C4FB-BF49-D386-F3C53B97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982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E593-6484-D0BA-C7BE-AE840FB511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F2030E-0CD5-AD0A-B5AC-99EA1ADDD736}"/>
              </a:ext>
            </a:extLst>
          </p:cNvPr>
          <p:cNvSpPr>
            <a:spLocks noGrp="1"/>
          </p:cNvSpPr>
          <p:nvPr>
            <p:ph type="title"/>
          </p:nvPr>
        </p:nvSpPr>
        <p:spPr/>
        <p:txBody>
          <a:bodyPr/>
          <a:lstStyle/>
          <a:p>
            <a:r>
              <a:rPr lang="en-AU" dirty="0"/>
              <a:t>Activity 1.4 – Assessment task (1)</a:t>
            </a:r>
          </a:p>
        </p:txBody>
      </p:sp>
      <p:sp>
        <p:nvSpPr>
          <p:cNvPr id="4" name="Text Placeholder 3">
            <a:extLst>
              <a:ext uri="{FF2B5EF4-FFF2-40B4-BE49-F238E27FC236}">
                <a16:creationId xmlns:a16="http://schemas.microsoft.com/office/drawing/2014/main" id="{E1154B91-CCC8-C146-01EB-D0C3869E3E75}"/>
              </a:ext>
            </a:extLst>
          </p:cNvPr>
          <p:cNvSpPr>
            <a:spLocks noGrp="1"/>
          </p:cNvSpPr>
          <p:nvPr>
            <p:ph type="body" sz="quarter" idx="18"/>
          </p:nvPr>
        </p:nvSpPr>
        <p:spPr/>
        <p:txBody>
          <a:bodyPr/>
          <a:lstStyle/>
          <a:p>
            <a:r>
              <a:rPr lang="en-AU" dirty="0"/>
              <a:t>The beginning steps to success</a:t>
            </a:r>
          </a:p>
        </p:txBody>
      </p:sp>
      <p:grpSp>
        <p:nvGrpSpPr>
          <p:cNvPr id="7" name="Group 6">
            <a:extLst>
              <a:ext uri="{FF2B5EF4-FFF2-40B4-BE49-F238E27FC236}">
                <a16:creationId xmlns:a16="http://schemas.microsoft.com/office/drawing/2014/main" id="{45AE0665-2495-2E14-85A6-237BC6D20C13}"/>
              </a:ext>
              <a:ext uri="{C183D7F6-B498-43B3-948B-1728B52AA6E4}">
                <adec:decorative xmlns:adec="http://schemas.microsoft.com/office/drawing/2017/decorative" val="1"/>
              </a:ext>
            </a:extLst>
          </p:cNvPr>
          <p:cNvGrpSpPr/>
          <p:nvPr/>
        </p:nvGrpSpPr>
        <p:grpSpPr>
          <a:xfrm>
            <a:off x="360000" y="1660295"/>
            <a:ext cx="11484000" cy="3704065"/>
            <a:chOff x="360000" y="1535380"/>
            <a:chExt cx="11484000" cy="3704065"/>
          </a:xfrm>
        </p:grpSpPr>
        <p:sp>
          <p:nvSpPr>
            <p:cNvPr id="11" name="Rounded Rectangle 10">
              <a:extLst>
                <a:ext uri="{FF2B5EF4-FFF2-40B4-BE49-F238E27FC236}">
                  <a16:creationId xmlns:a16="http://schemas.microsoft.com/office/drawing/2014/main" id="{7C3EBDA2-133F-26BF-9839-F906D9D50964}"/>
                </a:ext>
                <a:ext uri="{C183D7F6-B498-43B3-948B-1728B52AA6E4}">
                  <adec:decorative xmlns:adec="http://schemas.microsoft.com/office/drawing/2017/decorative" val="1"/>
                </a:ext>
              </a:extLst>
            </p:cNvPr>
            <p:cNvSpPr/>
            <p:nvPr/>
          </p:nvSpPr>
          <p:spPr>
            <a:xfrm>
              <a:off x="360000" y="1805380"/>
              <a:ext cx="11484000" cy="3434065"/>
            </a:xfrm>
            <a:prstGeom prst="roundRect">
              <a:avLst>
                <a:gd name="adj" fmla="val 2561"/>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endParaRPr lang="en-US" sz="1800" dirty="0">
                <a:solidFill>
                  <a:schemeClr val="tx1"/>
                </a:solidFill>
              </a:endParaRPr>
            </a:p>
          </p:txBody>
        </p:sp>
        <p:sp>
          <p:nvSpPr>
            <p:cNvPr id="18" name="Rounded Rectangle 17">
              <a:extLst>
                <a:ext uri="{FF2B5EF4-FFF2-40B4-BE49-F238E27FC236}">
                  <a16:creationId xmlns:a16="http://schemas.microsoft.com/office/drawing/2014/main" id="{3F3D928B-49B7-1C17-EFBA-2BC6C6088BC6}"/>
                </a:ext>
                <a:ext uri="{C183D7F6-B498-43B3-948B-1728B52AA6E4}">
                  <adec:decorative xmlns:adec="http://schemas.microsoft.com/office/drawing/2017/decorative" val="1"/>
                </a:ext>
              </a:extLst>
            </p:cNvPr>
            <p:cNvSpPr/>
            <p:nvPr/>
          </p:nvSpPr>
          <p:spPr>
            <a:xfrm>
              <a:off x="723901" y="1535380"/>
              <a:ext cx="2641600" cy="540000"/>
            </a:xfrm>
            <a:prstGeom prst="roundRect">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b="1" dirty="0">
                <a:solidFill>
                  <a:schemeClr val="tx1"/>
                </a:solidFill>
                <a:latin typeface="+mj-lt"/>
                <a:cs typeface="Arial" panose="020B0604020202020204" pitchFamily="34" charset="0"/>
              </a:endParaRPr>
            </a:p>
          </p:txBody>
        </p:sp>
      </p:grpSp>
      <p:sp>
        <p:nvSpPr>
          <p:cNvPr id="5" name="Rounded Rectangle 4">
            <a:extLst>
              <a:ext uri="{FF2B5EF4-FFF2-40B4-BE49-F238E27FC236}">
                <a16:creationId xmlns:a16="http://schemas.microsoft.com/office/drawing/2014/main" id="{DE728369-F527-B855-7E14-7C18C29818FA}"/>
              </a:ext>
              <a:ext uri="{C183D7F6-B498-43B3-948B-1728B52AA6E4}">
                <adec:decorative xmlns:adec="http://schemas.microsoft.com/office/drawing/2017/decorative" val="0"/>
              </a:ext>
            </a:extLst>
          </p:cNvPr>
          <p:cNvSpPr/>
          <p:nvPr/>
        </p:nvSpPr>
        <p:spPr>
          <a:xfrm>
            <a:off x="899879" y="1644826"/>
            <a:ext cx="2289643" cy="540000"/>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tx1"/>
                </a:solidFill>
                <a:latin typeface="+mj-lt"/>
                <a:cs typeface="Arial" panose="020B0604020202020204" pitchFamily="34" charset="0"/>
              </a:rPr>
              <a:t>Task description </a:t>
            </a:r>
          </a:p>
        </p:txBody>
      </p:sp>
      <p:sp>
        <p:nvSpPr>
          <p:cNvPr id="6" name="Rounded Rectangle 5">
            <a:extLst>
              <a:ext uri="{FF2B5EF4-FFF2-40B4-BE49-F238E27FC236}">
                <a16:creationId xmlns:a16="http://schemas.microsoft.com/office/drawing/2014/main" id="{9231A6AD-A749-83EF-556C-124021BD32CB}"/>
              </a:ext>
            </a:extLst>
          </p:cNvPr>
          <p:cNvSpPr/>
          <p:nvPr/>
        </p:nvSpPr>
        <p:spPr>
          <a:xfrm>
            <a:off x="360000" y="2304725"/>
            <a:ext cx="11484000" cy="2685204"/>
          </a:xfrm>
          <a:prstGeom prst="roundRect">
            <a:avLst>
              <a:gd name="adj" fmla="val 2561"/>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r>
              <a:rPr lang="en-US" sz="1800" dirty="0">
                <a:solidFill>
                  <a:schemeClr val="tx1"/>
                </a:solidFill>
              </a:rPr>
              <a:t>Perform a piece of music by an Australian composer or artist. The performance can be presented as a soloist or as an ensemble. If performing in an ensemble, each member's part must be clear. A backing track can be used with the performed part removed from the recording. </a:t>
            </a:r>
          </a:p>
          <a:p>
            <a:pPr>
              <a:lnSpc>
                <a:spcPct val="120000"/>
              </a:lnSpc>
              <a:spcAft>
                <a:spcPts val="1200"/>
              </a:spcAft>
            </a:pPr>
            <a:r>
              <a:rPr lang="en-US" sz="1800" dirty="0">
                <a:solidFill>
                  <a:schemeClr val="tx1"/>
                </a:solidFill>
              </a:rPr>
              <a:t>Prepare and present an introduction to the performance that outlines how the performance reflects the stylistic features and cultural, historical and/or social context.</a:t>
            </a:r>
          </a:p>
          <a:p>
            <a:pPr>
              <a:lnSpc>
                <a:spcPct val="120000"/>
              </a:lnSpc>
              <a:spcAft>
                <a:spcPts val="1200"/>
              </a:spcAft>
            </a:pPr>
            <a:r>
              <a:rPr lang="en-US" sz="1800" dirty="0">
                <a:solidFill>
                  <a:schemeClr val="tx1"/>
                </a:solidFill>
              </a:rPr>
              <a:t>Note - Explicit lyrics are not to be performed. Spotify identifies songs with explicit lyrics with 'Explicit' or 'E' tags.</a:t>
            </a:r>
          </a:p>
        </p:txBody>
      </p:sp>
      <p:sp>
        <p:nvSpPr>
          <p:cNvPr id="19" name="Slide Number Placeholder 1">
            <a:extLst>
              <a:ext uri="{FF2B5EF4-FFF2-40B4-BE49-F238E27FC236}">
                <a16:creationId xmlns:a16="http://schemas.microsoft.com/office/drawing/2014/main" id="{F9E3379E-5924-F614-BD04-894FF93C7D6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0169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408E2-522D-6EF0-1530-40A3A39CD7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34FFAB-ED48-4229-3CE1-CF02A9043AA4}"/>
              </a:ext>
            </a:extLst>
          </p:cNvPr>
          <p:cNvSpPr>
            <a:spLocks noGrp="1"/>
          </p:cNvSpPr>
          <p:nvPr>
            <p:ph type="title"/>
          </p:nvPr>
        </p:nvSpPr>
        <p:spPr/>
        <p:txBody>
          <a:bodyPr/>
          <a:lstStyle/>
          <a:p>
            <a:r>
              <a:rPr lang="en-AU" dirty="0"/>
              <a:t>Activity 1.4 – Assessment task (2)</a:t>
            </a:r>
          </a:p>
        </p:txBody>
      </p:sp>
      <p:sp>
        <p:nvSpPr>
          <p:cNvPr id="4" name="Text Placeholder 3">
            <a:extLst>
              <a:ext uri="{FF2B5EF4-FFF2-40B4-BE49-F238E27FC236}">
                <a16:creationId xmlns:a16="http://schemas.microsoft.com/office/drawing/2014/main" id="{51A7BB83-C0C1-774F-E56E-2E6C20FBF349}"/>
              </a:ext>
            </a:extLst>
          </p:cNvPr>
          <p:cNvSpPr>
            <a:spLocks noGrp="1"/>
          </p:cNvSpPr>
          <p:nvPr>
            <p:ph type="body" sz="quarter" idx="18"/>
          </p:nvPr>
        </p:nvSpPr>
        <p:spPr/>
        <p:txBody>
          <a:bodyPr/>
          <a:lstStyle/>
          <a:p>
            <a:r>
              <a:rPr lang="en-AU"/>
              <a:t>The beginning steps to success</a:t>
            </a:r>
          </a:p>
        </p:txBody>
      </p:sp>
      <p:grpSp>
        <p:nvGrpSpPr>
          <p:cNvPr id="15" name="Group 14">
            <a:extLst>
              <a:ext uri="{FF2B5EF4-FFF2-40B4-BE49-F238E27FC236}">
                <a16:creationId xmlns:a16="http://schemas.microsoft.com/office/drawing/2014/main" id="{49D18A4B-BAE8-3642-523F-BFD99A526108}"/>
              </a:ext>
              <a:ext uri="{C183D7F6-B498-43B3-948B-1728B52AA6E4}">
                <adec:decorative xmlns:adec="http://schemas.microsoft.com/office/drawing/2017/decorative" val="1"/>
              </a:ext>
            </a:extLst>
          </p:cNvPr>
          <p:cNvGrpSpPr/>
          <p:nvPr/>
        </p:nvGrpSpPr>
        <p:grpSpPr>
          <a:xfrm>
            <a:off x="360000" y="1524653"/>
            <a:ext cx="11472001" cy="4858563"/>
            <a:chOff x="360000" y="1524653"/>
            <a:chExt cx="11472001" cy="4858563"/>
          </a:xfrm>
        </p:grpSpPr>
        <p:sp>
          <p:nvSpPr>
            <p:cNvPr id="7" name="Rounded Rectangle 6">
              <a:extLst>
                <a:ext uri="{FF2B5EF4-FFF2-40B4-BE49-F238E27FC236}">
                  <a16:creationId xmlns:a16="http://schemas.microsoft.com/office/drawing/2014/main" id="{4806F062-27E9-E2EA-7993-9BA00CF39E9D}"/>
                </a:ext>
                <a:ext uri="{C183D7F6-B498-43B3-948B-1728B52AA6E4}">
                  <adec:decorative xmlns:adec="http://schemas.microsoft.com/office/drawing/2017/decorative" val="1"/>
                </a:ext>
              </a:extLst>
            </p:cNvPr>
            <p:cNvSpPr/>
            <p:nvPr/>
          </p:nvSpPr>
          <p:spPr>
            <a:xfrm>
              <a:off x="710551" y="1524653"/>
              <a:ext cx="2753489"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b="1" dirty="0">
                <a:latin typeface="+mj-lt"/>
                <a:cs typeface="Arial" panose="020B0604020202020204" pitchFamily="34" charset="0"/>
              </a:endParaRPr>
            </a:p>
          </p:txBody>
        </p:sp>
        <p:sp>
          <p:nvSpPr>
            <p:cNvPr id="9" name="Rounded Rectangle 8">
              <a:extLst>
                <a:ext uri="{FF2B5EF4-FFF2-40B4-BE49-F238E27FC236}">
                  <a16:creationId xmlns:a16="http://schemas.microsoft.com/office/drawing/2014/main" id="{974DE587-E4D1-084B-5E68-30DC5A27FCC2}"/>
                </a:ext>
                <a:ext uri="{C183D7F6-B498-43B3-948B-1728B52AA6E4}">
                  <adec:decorative xmlns:adec="http://schemas.microsoft.com/office/drawing/2017/decorative" val="1"/>
                </a:ext>
              </a:extLst>
            </p:cNvPr>
            <p:cNvSpPr/>
            <p:nvPr/>
          </p:nvSpPr>
          <p:spPr>
            <a:xfrm>
              <a:off x="5475212" y="1524653"/>
              <a:ext cx="4508870"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b="1" dirty="0">
                <a:latin typeface="+mj-lt"/>
                <a:cs typeface="Arial" panose="020B0604020202020204" pitchFamily="34" charset="0"/>
              </a:endParaRPr>
            </a:p>
          </p:txBody>
        </p:sp>
        <p:sp>
          <p:nvSpPr>
            <p:cNvPr id="5" name="Rounded Rectangle 4">
              <a:extLst>
                <a:ext uri="{FF2B5EF4-FFF2-40B4-BE49-F238E27FC236}">
                  <a16:creationId xmlns:a16="http://schemas.microsoft.com/office/drawing/2014/main" id="{3F44C98B-333C-E91A-12B9-E60BA79159AB}"/>
                </a:ext>
              </a:extLst>
            </p:cNvPr>
            <p:cNvSpPr/>
            <p:nvPr/>
          </p:nvSpPr>
          <p:spPr>
            <a:xfrm>
              <a:off x="360000" y="1788753"/>
              <a:ext cx="4352677" cy="4594463"/>
            </a:xfrm>
            <a:prstGeom prst="roundRect">
              <a:avLst>
                <a:gd name="adj" fmla="val 256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endParaRPr lang="en-US" sz="1600" dirty="0">
                <a:solidFill>
                  <a:schemeClr val="tx1"/>
                </a:solidFill>
              </a:endParaRPr>
            </a:p>
          </p:txBody>
        </p:sp>
        <p:sp>
          <p:nvSpPr>
            <p:cNvPr id="8" name="Rounded Rectangle 7">
              <a:extLst>
                <a:ext uri="{FF2B5EF4-FFF2-40B4-BE49-F238E27FC236}">
                  <a16:creationId xmlns:a16="http://schemas.microsoft.com/office/drawing/2014/main" id="{671CF1AC-CC18-F9AA-E691-922F0088F617}"/>
                </a:ext>
              </a:extLst>
            </p:cNvPr>
            <p:cNvSpPr/>
            <p:nvPr/>
          </p:nvSpPr>
          <p:spPr>
            <a:xfrm>
              <a:off x="5176165" y="1788753"/>
              <a:ext cx="6655836" cy="4594463"/>
            </a:xfrm>
            <a:prstGeom prst="roundRect">
              <a:avLst>
                <a:gd name="adj" fmla="val 256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51999" tIns="180000" rIns="360000" bIns="0" rtlCol="0" anchor="ctr"/>
            <a:lstStyle/>
            <a:p>
              <a:pPr marL="285750" indent="-285750">
                <a:lnSpc>
                  <a:spcPct val="120000"/>
                </a:lnSpc>
                <a:spcAft>
                  <a:spcPts val="800"/>
                </a:spcAft>
                <a:buFont typeface="Arial" panose="020B0604020202020204" pitchFamily="34" charset="0"/>
                <a:buChar char="•"/>
              </a:pPr>
              <a:endParaRPr lang="en-US" sz="1600" dirty="0">
                <a:solidFill>
                  <a:schemeClr val="tx1"/>
                </a:solidFill>
              </a:endParaRPr>
            </a:p>
          </p:txBody>
        </p:sp>
      </p:grpSp>
      <p:sp>
        <p:nvSpPr>
          <p:cNvPr id="12" name="Rounded Rectangle 11">
            <a:extLst>
              <a:ext uri="{FF2B5EF4-FFF2-40B4-BE49-F238E27FC236}">
                <a16:creationId xmlns:a16="http://schemas.microsoft.com/office/drawing/2014/main" id="{043EE300-5ACE-3AD9-DE87-FB8B505667DD}"/>
              </a:ext>
              <a:ext uri="{C183D7F6-B498-43B3-948B-1728B52AA6E4}">
                <adec:decorative xmlns:adec="http://schemas.microsoft.com/office/drawing/2017/decorative" val="0"/>
              </a:ext>
            </a:extLst>
          </p:cNvPr>
          <p:cNvSpPr/>
          <p:nvPr/>
        </p:nvSpPr>
        <p:spPr>
          <a:xfrm>
            <a:off x="710551" y="1524653"/>
            <a:ext cx="2753489"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mj-lt"/>
                <a:cs typeface="Arial" panose="020B0604020202020204" pitchFamily="34" charset="0"/>
              </a:rPr>
              <a:t>Submission details </a:t>
            </a:r>
          </a:p>
        </p:txBody>
      </p:sp>
      <p:sp>
        <p:nvSpPr>
          <p:cNvPr id="6" name="Rounded Rectangle 5">
            <a:extLst>
              <a:ext uri="{FF2B5EF4-FFF2-40B4-BE49-F238E27FC236}">
                <a16:creationId xmlns:a16="http://schemas.microsoft.com/office/drawing/2014/main" id="{AD61D43F-8596-A52B-A23F-F8704193FA89}"/>
              </a:ext>
            </a:extLst>
          </p:cNvPr>
          <p:cNvSpPr/>
          <p:nvPr/>
        </p:nvSpPr>
        <p:spPr>
          <a:xfrm>
            <a:off x="360000" y="2122019"/>
            <a:ext cx="4352677" cy="3921679"/>
          </a:xfrm>
          <a:prstGeom prst="roundRect">
            <a:avLst>
              <a:gd name="adj" fmla="val 2561"/>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r>
              <a:rPr lang="en-US" sz="1600" dirty="0">
                <a:solidFill>
                  <a:schemeClr val="tx1"/>
                </a:solidFill>
              </a:rPr>
              <a:t>This task is to be presented in class. Your teacher will guide you to select the best submission format for the introduction from the list below: </a:t>
            </a:r>
          </a:p>
          <a:p>
            <a:pPr marL="285750" indent="-285750">
              <a:lnSpc>
                <a:spcPct val="120000"/>
              </a:lnSpc>
              <a:buFont typeface="Arial" panose="020B0604020202020204" pitchFamily="34" charset="0"/>
              <a:buChar char="•"/>
            </a:pPr>
            <a:r>
              <a:rPr lang="en-US" sz="1600" dirty="0">
                <a:solidFill>
                  <a:schemeClr val="tx1"/>
                </a:solidFill>
              </a:rPr>
              <a:t>verbally present and submit a written introduction</a:t>
            </a:r>
          </a:p>
          <a:p>
            <a:pPr marL="285750" indent="-285750">
              <a:lnSpc>
                <a:spcPct val="120000"/>
              </a:lnSpc>
              <a:buFont typeface="Arial" panose="020B0604020202020204" pitchFamily="34" charset="0"/>
              <a:buChar char="•"/>
            </a:pPr>
            <a:r>
              <a:rPr lang="en-US" sz="1600" dirty="0">
                <a:solidFill>
                  <a:schemeClr val="tx1"/>
                </a:solidFill>
              </a:rPr>
              <a:t>verbally present the introduction</a:t>
            </a:r>
          </a:p>
          <a:p>
            <a:pPr marL="285750" indent="-285750">
              <a:lnSpc>
                <a:spcPct val="120000"/>
              </a:lnSpc>
              <a:spcAft>
                <a:spcPts val="600"/>
              </a:spcAft>
              <a:buFont typeface="Arial" panose="020B0604020202020204" pitchFamily="34" charset="0"/>
              <a:buChar char="•"/>
            </a:pPr>
            <a:r>
              <a:rPr lang="en-US" sz="1600" dirty="0">
                <a:solidFill>
                  <a:schemeClr val="tx1"/>
                </a:solidFill>
              </a:rPr>
              <a:t>submit a hard or electronic copy of the introduction</a:t>
            </a:r>
          </a:p>
          <a:p>
            <a:pPr>
              <a:lnSpc>
                <a:spcPct val="120000"/>
              </a:lnSpc>
            </a:pPr>
            <a:r>
              <a:rPr lang="en-US" sz="1600" dirty="0">
                <a:solidFill>
                  <a:schemeClr val="tx1"/>
                </a:solidFill>
              </a:rPr>
              <a:t>The recommendation for the introduction length is 1-2 minutes or for a submitted introduction, ½-1 page. </a:t>
            </a:r>
          </a:p>
        </p:txBody>
      </p:sp>
      <p:sp>
        <p:nvSpPr>
          <p:cNvPr id="13" name="Rounded Rectangle 12">
            <a:extLst>
              <a:ext uri="{FF2B5EF4-FFF2-40B4-BE49-F238E27FC236}">
                <a16:creationId xmlns:a16="http://schemas.microsoft.com/office/drawing/2014/main" id="{D38A5CCE-744B-21A3-EF75-CC00A0EE2B98}"/>
              </a:ext>
              <a:ext uri="{C183D7F6-B498-43B3-948B-1728B52AA6E4}">
                <adec:decorative xmlns:adec="http://schemas.microsoft.com/office/drawing/2017/decorative" val="0"/>
              </a:ext>
            </a:extLst>
          </p:cNvPr>
          <p:cNvSpPr/>
          <p:nvPr/>
        </p:nvSpPr>
        <p:spPr>
          <a:xfrm>
            <a:off x="5475212" y="1524653"/>
            <a:ext cx="4508870"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mj-lt"/>
                <a:cs typeface="Arial" panose="020B0604020202020204" pitchFamily="34" charset="0"/>
              </a:rPr>
              <a:t>Formative check-in opportunities </a:t>
            </a:r>
          </a:p>
        </p:txBody>
      </p:sp>
      <p:sp>
        <p:nvSpPr>
          <p:cNvPr id="10" name="Rounded Rectangle 9">
            <a:extLst>
              <a:ext uri="{FF2B5EF4-FFF2-40B4-BE49-F238E27FC236}">
                <a16:creationId xmlns:a16="http://schemas.microsoft.com/office/drawing/2014/main" id="{C41FD0AD-082A-6E6C-9F77-E68DBEE1BCBC}"/>
              </a:ext>
            </a:extLst>
          </p:cNvPr>
          <p:cNvSpPr/>
          <p:nvPr/>
        </p:nvSpPr>
        <p:spPr>
          <a:xfrm>
            <a:off x="5176165" y="2122019"/>
            <a:ext cx="6655836" cy="3921679"/>
          </a:xfrm>
          <a:prstGeom prst="roundRect">
            <a:avLst>
              <a:gd name="adj" fmla="val 2561"/>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251999" tIns="180000" rIns="360000" bIns="0" rtlCol="0" anchor="ctr"/>
          <a:lstStyle/>
          <a:p>
            <a:pPr marL="285750" indent="-285750">
              <a:lnSpc>
                <a:spcPct val="120000"/>
              </a:lnSpc>
              <a:spcAft>
                <a:spcPts val="800"/>
              </a:spcAft>
              <a:buFont typeface="Arial" panose="020B0604020202020204" pitchFamily="34" charset="0"/>
              <a:buChar char="•"/>
            </a:pPr>
            <a:r>
              <a:rPr lang="en-US" sz="1600" dirty="0">
                <a:solidFill>
                  <a:schemeClr val="tx1"/>
                </a:solidFill>
              </a:rPr>
              <a:t>Week 1 – inform your teacher of the piece you plan to perform and whether it is as a soloist or an ensemble member.</a:t>
            </a:r>
          </a:p>
          <a:p>
            <a:pPr marL="285750" indent="-285750">
              <a:lnSpc>
                <a:spcPct val="120000"/>
              </a:lnSpc>
              <a:spcAft>
                <a:spcPts val="800"/>
              </a:spcAft>
              <a:buFont typeface="Arial" panose="020B0604020202020204" pitchFamily="34" charset="0"/>
              <a:buChar char="•"/>
            </a:pPr>
            <a:r>
              <a:rPr lang="en-US" sz="1600" dirty="0">
                <a:solidFill>
                  <a:schemeClr val="tx1"/>
                </a:solidFill>
              </a:rPr>
              <a:t>Week 3 – teacher will check-in with your progress during the rehearsal lesson.</a:t>
            </a:r>
          </a:p>
          <a:p>
            <a:pPr marL="285750" indent="-285750">
              <a:lnSpc>
                <a:spcPct val="120000"/>
              </a:lnSpc>
              <a:spcAft>
                <a:spcPts val="800"/>
              </a:spcAft>
              <a:buFont typeface="Arial" panose="020B0604020202020204" pitchFamily="34" charset="0"/>
              <a:buChar char="•"/>
            </a:pPr>
            <a:r>
              <a:rPr lang="en-US" sz="1600" dirty="0">
                <a:solidFill>
                  <a:schemeClr val="tx1"/>
                </a:solidFill>
              </a:rPr>
              <a:t>Week 4 – teacher will check-in with your progress during the rehearsal lesson.</a:t>
            </a:r>
          </a:p>
          <a:p>
            <a:pPr marL="285750" indent="-285750">
              <a:lnSpc>
                <a:spcPct val="120000"/>
              </a:lnSpc>
              <a:spcAft>
                <a:spcPts val="800"/>
              </a:spcAft>
              <a:buFont typeface="Arial" panose="020B0604020202020204" pitchFamily="34" charset="0"/>
              <a:buChar char="•"/>
            </a:pPr>
            <a:r>
              <a:rPr lang="en-US" sz="1600" dirty="0">
                <a:solidFill>
                  <a:schemeClr val="tx1"/>
                </a:solidFill>
              </a:rPr>
              <a:t>Week 4 – in the second rehearsal lesson, submit a draft copy of your introduction to your teacher.</a:t>
            </a:r>
          </a:p>
          <a:p>
            <a:pPr marL="285750" indent="-285750">
              <a:lnSpc>
                <a:spcPct val="120000"/>
              </a:lnSpc>
              <a:spcAft>
                <a:spcPts val="800"/>
              </a:spcAft>
              <a:buFont typeface="Arial" panose="020B0604020202020204" pitchFamily="34" charset="0"/>
              <a:buChar char="•"/>
            </a:pPr>
            <a:r>
              <a:rPr lang="en-US" sz="1600" dirty="0">
                <a:solidFill>
                  <a:schemeClr val="tx1"/>
                </a:solidFill>
              </a:rPr>
              <a:t>Week 5 – reflect on the feedback provided on the draft copy of your introduction and check-in with your teacher for final feedback on your performance in the lessons before you present to the class.</a:t>
            </a:r>
          </a:p>
        </p:txBody>
      </p:sp>
      <p:sp>
        <p:nvSpPr>
          <p:cNvPr id="2" name="Slide Number Placeholder 1">
            <a:extLst>
              <a:ext uri="{FF2B5EF4-FFF2-40B4-BE49-F238E27FC236}">
                <a16:creationId xmlns:a16="http://schemas.microsoft.com/office/drawing/2014/main" id="{C389682C-EC24-E528-4C2A-6EC7A38D65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1284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7131661" cy="800681"/>
          </a:xfrm>
        </p:spPr>
        <p:txBody>
          <a:bodyPr/>
          <a:lstStyle/>
          <a:p>
            <a:r>
              <a:rPr lang="en-AU" dirty="0">
                <a:latin typeface="+mj-lt"/>
                <a:cs typeface="Arial"/>
              </a:rPr>
              <a:t>Learning sequence 1 – ‘Scar’ – Missy Higgins </a:t>
            </a:r>
            <a:endParaRPr lang="en-AU" dirty="0">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77B59-5B7F-C8AA-E499-EE02DD3EE5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FB9CA3-C256-ACBD-2616-59E7864E24FD}"/>
              </a:ext>
            </a:extLst>
          </p:cNvPr>
          <p:cNvSpPr>
            <a:spLocks noGrp="1"/>
          </p:cNvSpPr>
          <p:nvPr>
            <p:ph type="title"/>
          </p:nvPr>
        </p:nvSpPr>
        <p:spPr/>
        <p:txBody>
          <a:bodyPr/>
          <a:lstStyle/>
          <a:p>
            <a:r>
              <a:rPr lang="en-AU" dirty="0"/>
              <a:t>Activity 1.4 – Assessment task (3)</a:t>
            </a:r>
          </a:p>
        </p:txBody>
      </p:sp>
      <p:sp>
        <p:nvSpPr>
          <p:cNvPr id="4" name="Text Placeholder 3">
            <a:extLst>
              <a:ext uri="{FF2B5EF4-FFF2-40B4-BE49-F238E27FC236}">
                <a16:creationId xmlns:a16="http://schemas.microsoft.com/office/drawing/2014/main" id="{3482D78B-F84A-66FE-85C0-BA7D6704E9BF}"/>
              </a:ext>
            </a:extLst>
          </p:cNvPr>
          <p:cNvSpPr>
            <a:spLocks noGrp="1"/>
          </p:cNvSpPr>
          <p:nvPr>
            <p:ph type="body" sz="quarter" idx="18"/>
          </p:nvPr>
        </p:nvSpPr>
        <p:spPr/>
        <p:txBody>
          <a:bodyPr/>
          <a:lstStyle/>
          <a:p>
            <a:r>
              <a:rPr lang="en-AU" dirty="0"/>
              <a:t>The beginning steps to success</a:t>
            </a:r>
          </a:p>
        </p:txBody>
      </p:sp>
      <p:graphicFrame>
        <p:nvGraphicFramePr>
          <p:cNvPr id="5" name="Table 4">
            <a:extLst>
              <a:ext uri="{FF2B5EF4-FFF2-40B4-BE49-F238E27FC236}">
                <a16:creationId xmlns:a16="http://schemas.microsoft.com/office/drawing/2014/main" id="{5316EE00-203B-6E07-4C60-B5EF38D6D1BF}"/>
              </a:ext>
            </a:extLst>
          </p:cNvPr>
          <p:cNvGraphicFramePr>
            <a:graphicFrameLocks noGrp="1"/>
          </p:cNvGraphicFramePr>
          <p:nvPr>
            <p:extLst>
              <p:ext uri="{D42A27DB-BD31-4B8C-83A1-F6EECF244321}">
                <p14:modId xmlns:p14="http://schemas.microsoft.com/office/powerpoint/2010/main" val="926212036"/>
              </p:ext>
            </p:extLst>
          </p:nvPr>
        </p:nvGraphicFramePr>
        <p:xfrm>
          <a:off x="360362" y="1512460"/>
          <a:ext cx="11483638" cy="4851328"/>
        </p:xfrm>
        <a:graphic>
          <a:graphicData uri="http://schemas.openxmlformats.org/drawingml/2006/table">
            <a:tbl>
              <a:tblPr firstRow="1" bandRow="1">
                <a:tableStyleId>{5A111915-BE36-4E01-A7E5-04B1672EAD32}</a:tableStyleId>
              </a:tblPr>
              <a:tblGrid>
                <a:gridCol w="4605431">
                  <a:extLst>
                    <a:ext uri="{9D8B030D-6E8A-4147-A177-3AD203B41FA5}">
                      <a16:colId xmlns:a16="http://schemas.microsoft.com/office/drawing/2014/main" val="539288193"/>
                    </a:ext>
                  </a:extLst>
                </a:gridCol>
                <a:gridCol w="6878207">
                  <a:extLst>
                    <a:ext uri="{9D8B030D-6E8A-4147-A177-3AD203B41FA5}">
                      <a16:colId xmlns:a16="http://schemas.microsoft.com/office/drawing/2014/main" val="1611356331"/>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399095168"/>
                  </a:ext>
                </a:extLst>
              </a:tr>
              <a:tr h="756607">
                <a:tc>
                  <a:txBody>
                    <a:bodyPr/>
                    <a:lstStyle/>
                    <a:p>
                      <a:pPr marL="0" lvl="0" indent="0" rtl="0" fontAlgn="base">
                        <a:lnSpc>
                          <a:spcPct val="120000"/>
                        </a:lnSpc>
                        <a:spcAft>
                          <a:spcPts val="1200"/>
                        </a:spcAft>
                        <a:buNone/>
                      </a:pPr>
                      <a:r>
                        <a:rPr lang="en-AU" sz="1600" dirty="0">
                          <a:effectLst/>
                          <a:latin typeface="+mn-lt"/>
                        </a:rPr>
                        <a:t>Choose the style of music I would like to perform. </a:t>
                      </a:r>
                    </a:p>
                    <a:p>
                      <a:pPr marL="0" lvl="0" indent="0" rtl="0" fontAlgn="base">
                        <a:lnSpc>
                          <a:spcPct val="120000"/>
                        </a:lnSpc>
                        <a:spcAft>
                          <a:spcPts val="1200"/>
                        </a:spcAft>
                        <a:buNone/>
                      </a:pPr>
                      <a:r>
                        <a:rPr lang="en-AU" sz="1600" dirty="0">
                          <a:effectLst/>
                          <a:latin typeface="+mn-lt"/>
                        </a:rPr>
                        <a:t>Choose an Australian composer/artist and select a piece of music they have written to perform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Consider Australian composers/artists that I have studied in class throughout the year </a:t>
                      </a:r>
                    </a:p>
                    <a:p>
                      <a:pPr marL="285750" lvl="0" indent="-285750" rtl="0" fontAlgn="base">
                        <a:lnSpc>
                          <a:spcPct val="120000"/>
                        </a:lnSpc>
                        <a:spcAft>
                          <a:spcPts val="1200"/>
                        </a:spcAft>
                        <a:buFont typeface="Arial" panose="020B0604020202020204" pitchFamily="34" charset="0"/>
                        <a:buChar char="•"/>
                      </a:pPr>
                      <a:r>
                        <a:rPr lang="en-AU" sz="1600" dirty="0">
                          <a:effectLst/>
                          <a:latin typeface="+mn-lt"/>
                        </a:rPr>
                        <a:t>Consider an Australian composer/artist that I best resonate with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30395305"/>
                  </a:ext>
                </a:extLst>
              </a:tr>
              <a:tr h="756607">
                <a:tc>
                  <a:txBody>
                    <a:bodyPr/>
                    <a:lstStyle/>
                    <a:p>
                      <a:pPr marL="0" lvl="0" indent="0" rtl="0" fontAlgn="base">
                        <a:lnSpc>
                          <a:spcPct val="120000"/>
                        </a:lnSpc>
                        <a:spcAft>
                          <a:spcPts val="1200"/>
                        </a:spcAft>
                        <a:buNone/>
                      </a:pPr>
                      <a:r>
                        <a:rPr lang="en-AU" sz="1600" dirty="0">
                          <a:effectLst/>
                          <a:latin typeface="+mn-lt"/>
                        </a:rPr>
                        <a:t>Identify the publishing company that owns the copyright/publishing rights to the song and the year it was copyrighted</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Written on the sheet music </a:t>
                      </a:r>
                    </a:p>
                    <a:p>
                      <a:pPr marL="285750" lvl="0" indent="-285750" rtl="0" fontAlgn="base">
                        <a:lnSpc>
                          <a:spcPct val="120000"/>
                        </a:lnSpc>
                        <a:spcAft>
                          <a:spcPts val="1200"/>
                        </a:spcAft>
                        <a:buFont typeface="Arial" panose="020B0604020202020204" pitchFamily="34" charset="0"/>
                        <a:buChar char="•"/>
                      </a:pPr>
                      <a:r>
                        <a:rPr lang="en-AU" sz="1600" dirty="0">
                          <a:effectLst/>
                          <a:latin typeface="+mn-lt"/>
                        </a:rPr>
                        <a:t>Google search</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924365864"/>
                  </a:ext>
                </a:extLst>
              </a:tr>
              <a:tr h="756607">
                <a:tc>
                  <a:txBody>
                    <a:bodyPr/>
                    <a:lstStyle/>
                    <a:p>
                      <a:pPr marL="0" lvl="0" indent="0" rtl="0" fontAlgn="base">
                        <a:lnSpc>
                          <a:spcPct val="120000"/>
                        </a:lnSpc>
                        <a:spcAft>
                          <a:spcPts val="1200"/>
                        </a:spcAft>
                        <a:buNone/>
                      </a:pPr>
                      <a:r>
                        <a:rPr lang="en-AU" sz="1600" dirty="0">
                          <a:effectLst/>
                          <a:latin typeface="+mn-lt"/>
                        </a:rPr>
                        <a:t>Research the stylistic characteristics of my chosen piece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Find articles, websites or books about my piece that helps me understand the style. Pay attention to how the author uses musical language, like the elements of music, and take notes</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57697925"/>
                  </a:ext>
                </a:extLst>
              </a:tr>
              <a:tr h="756607">
                <a:tc>
                  <a:txBody>
                    <a:bodyPr/>
                    <a:lstStyle/>
                    <a:p>
                      <a:pPr marL="0" marR="0" lvl="0" indent="0" algn="l" defTabSz="914377" rtl="0" eaLnBrk="1" fontAlgn="base" latinLnBrk="0" hangingPunct="1">
                        <a:lnSpc>
                          <a:spcPct val="120000"/>
                        </a:lnSpc>
                        <a:spcBef>
                          <a:spcPts val="0"/>
                        </a:spcBef>
                        <a:spcAft>
                          <a:spcPts val="1200"/>
                        </a:spcAft>
                        <a:buClrTx/>
                        <a:buSzTx/>
                        <a:buFontTx/>
                        <a:buNone/>
                        <a:tabLst/>
                        <a:defRPr/>
                      </a:pPr>
                      <a:r>
                        <a:rPr lang="en-AU" sz="1600" dirty="0">
                          <a:effectLst/>
                          <a:latin typeface="+mn-lt"/>
                        </a:rPr>
                        <a:t>Identify any interesting facts about my piece that give social and cultural context</a:t>
                      </a:r>
                    </a:p>
                    <a:p>
                      <a:pPr marL="0" lvl="0" indent="0" rtl="0" fontAlgn="base">
                        <a:lnSpc>
                          <a:spcPct val="120000"/>
                        </a:lnSpc>
                        <a:spcAft>
                          <a:spcPts val="1200"/>
                        </a:spcAft>
                        <a:buNone/>
                      </a:pPr>
                      <a:endParaRPr lang="en-AU" sz="1600" dirty="0">
                        <a:effectLst/>
                        <a:latin typeface="+mn-lt"/>
                      </a:endParaRP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Find articles, websites or books about my piece that helps me to identify interesting facts like social and cultural context. Take notes</a:t>
                      </a:r>
                    </a:p>
                    <a:p>
                      <a:pPr marL="285750" lvl="0" indent="-285750" rtl="0" fontAlgn="base">
                        <a:lnSpc>
                          <a:spcPct val="120000"/>
                        </a:lnSpc>
                        <a:spcAft>
                          <a:spcPts val="1200"/>
                        </a:spcAft>
                        <a:buFont typeface="Arial" panose="020B0604020202020204" pitchFamily="34" charset="0"/>
                        <a:buChar char="•"/>
                      </a:pPr>
                      <a:r>
                        <a:rPr lang="en-AU" sz="1600" dirty="0">
                          <a:effectLst/>
                          <a:latin typeface="+mn-lt"/>
                        </a:rPr>
                        <a:t>Interview or question relatives or neighbours that have firsthand experience with the culture of my chosen piece</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819595991"/>
                  </a:ext>
                </a:extLst>
              </a:tr>
            </a:tbl>
          </a:graphicData>
        </a:graphic>
      </p:graphicFrame>
      <p:sp>
        <p:nvSpPr>
          <p:cNvPr id="2" name="Slide Number Placeholder 1">
            <a:extLst>
              <a:ext uri="{FF2B5EF4-FFF2-40B4-BE49-F238E27FC236}">
                <a16:creationId xmlns:a16="http://schemas.microsoft.com/office/drawing/2014/main" id="{A8C25C9D-D636-C616-D7BC-11D469B702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4960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1F929-79ED-402A-172B-A8531A52446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A46F88B-AA09-66D3-566D-E3E3C2F54B20}"/>
              </a:ext>
            </a:extLst>
          </p:cNvPr>
          <p:cNvSpPr>
            <a:spLocks noGrp="1"/>
          </p:cNvSpPr>
          <p:nvPr>
            <p:ph type="ctrTitle"/>
          </p:nvPr>
        </p:nvSpPr>
        <p:spPr/>
        <p:txBody>
          <a:bodyPr/>
          <a:lstStyle/>
          <a:p>
            <a:r>
              <a:rPr lang="en-AU" dirty="0">
                <a:latin typeface="+mj-lt"/>
                <a:cs typeface="Arial"/>
              </a:rPr>
              <a:t>Learning sequence 2  – ‘Where’ from </a:t>
            </a:r>
            <a:r>
              <a:rPr lang="en-AU" i="1" dirty="0">
                <a:latin typeface="+mj-lt"/>
                <a:cs typeface="Arial"/>
              </a:rPr>
              <a:t>'The Rabbits'</a:t>
            </a:r>
            <a:r>
              <a:rPr lang="en-AU" dirty="0">
                <a:latin typeface="+mj-lt"/>
                <a:cs typeface="Arial"/>
              </a:rPr>
              <a:t> – Kate Miller-Heidke</a:t>
            </a:r>
            <a:endParaRPr lang="en-AU" dirty="0">
              <a:latin typeface="+mj-lt"/>
            </a:endParaRPr>
          </a:p>
        </p:txBody>
      </p:sp>
    </p:spTree>
    <p:extLst>
      <p:ext uri="{BB962C8B-B14F-4D97-AF65-F5344CB8AC3E}">
        <p14:creationId xmlns:p14="http://schemas.microsoft.com/office/powerpoint/2010/main" val="33007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27B1C-A5F9-B7C2-C7B6-AC59E2221C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E3C836-B5CB-4819-4D98-F4745FB70BA9}"/>
              </a:ext>
            </a:extLst>
          </p:cNvPr>
          <p:cNvSpPr>
            <a:spLocks noGrp="1"/>
          </p:cNvSpPr>
          <p:nvPr>
            <p:ph type="title"/>
          </p:nvPr>
        </p:nvSpPr>
        <p:spPr/>
        <p:txBody>
          <a:bodyPr/>
          <a:lstStyle/>
          <a:p>
            <a:r>
              <a:rPr lang="en-AU">
                <a:latin typeface="+mj-lt"/>
              </a:rPr>
              <a:t>Learning intentions and success criteria – LS 2</a:t>
            </a:r>
          </a:p>
        </p:txBody>
      </p:sp>
      <p:sp>
        <p:nvSpPr>
          <p:cNvPr id="3" name="TextBox 2">
            <a:extLst>
              <a:ext uri="{FF2B5EF4-FFF2-40B4-BE49-F238E27FC236}">
                <a16:creationId xmlns:a16="http://schemas.microsoft.com/office/drawing/2014/main" id="{BA06D85E-5B58-E9E2-1BCE-0AC51739B9C8}"/>
              </a:ext>
            </a:extLst>
          </p:cNvPr>
          <p:cNvSpPr txBox="1"/>
          <p:nvPr/>
        </p:nvSpPr>
        <p:spPr>
          <a:xfrm>
            <a:off x="359998" y="1872000"/>
            <a:ext cx="11520000" cy="21409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cs typeface="Arial"/>
              </a:rPr>
              <a:t>We are learning to</a:t>
            </a:r>
            <a:endParaRPr lang="en-AU" sz="2000" b="1" dirty="0">
              <a:solidFill>
                <a:schemeClr val="accent1"/>
              </a:solidFill>
              <a:ea typeface="+mn-lt"/>
              <a:cs typeface="Arial"/>
            </a:endParaRPr>
          </a:p>
          <a:p>
            <a:pPr marL="342900" indent="-342900">
              <a:lnSpc>
                <a:spcPct val="120000"/>
              </a:lnSpc>
              <a:spcAft>
                <a:spcPts val="600"/>
              </a:spcAft>
              <a:buFont typeface="Arial" panose="020B0604020202020204" pitchFamily="34" charset="0"/>
              <a:buChar char="•"/>
            </a:pPr>
            <a:r>
              <a:rPr lang="en-AU" sz="1700" dirty="0">
                <a:cs typeface="Arial"/>
              </a:rPr>
              <a:t>understand the background information of the book and opera </a:t>
            </a:r>
            <a:r>
              <a:rPr lang="en-AU" sz="1700" i="1" dirty="0">
                <a:cs typeface="Arial"/>
              </a:rPr>
              <a:t>‘The Rabbits’ </a:t>
            </a:r>
            <a:r>
              <a:rPr lang="en-AU" sz="1700" dirty="0">
                <a:cs typeface="Arial"/>
              </a:rPr>
              <a:t>and the musical message of the song ‘Where’.</a:t>
            </a:r>
          </a:p>
          <a:p>
            <a:pPr marL="342900" indent="-342900">
              <a:lnSpc>
                <a:spcPct val="120000"/>
              </a:lnSpc>
              <a:spcAft>
                <a:spcPts val="600"/>
              </a:spcAft>
              <a:buFont typeface="Arial" panose="020B0604020202020204" pitchFamily="34" charset="0"/>
              <a:buChar char="•"/>
            </a:pPr>
            <a:r>
              <a:rPr lang="en-AU" sz="1700" dirty="0">
                <a:cs typeface="Arial"/>
              </a:rPr>
              <a:t>develop our vocal skills and sing the song ‘Where’ using correct vocal techniques and experimentation with tempo variations. </a:t>
            </a:r>
          </a:p>
          <a:p>
            <a:pPr marL="342900" indent="-342900">
              <a:lnSpc>
                <a:spcPct val="120000"/>
              </a:lnSpc>
              <a:spcAft>
                <a:spcPts val="600"/>
              </a:spcAft>
              <a:buFont typeface="Arial" panose="020B0604020202020204" pitchFamily="34" charset="0"/>
              <a:buChar char="•"/>
            </a:pPr>
            <a:r>
              <a:rPr lang="en-AU" sz="1700" dirty="0">
                <a:ea typeface="+mn-lt"/>
                <a:cs typeface="+mn-lt"/>
              </a:rPr>
              <a:t>understand and apply techniques of transposition in music.</a:t>
            </a:r>
            <a:endParaRPr lang="en-AU" sz="1700" dirty="0"/>
          </a:p>
        </p:txBody>
      </p:sp>
      <p:sp>
        <p:nvSpPr>
          <p:cNvPr id="4" name="TextBox 3">
            <a:extLst>
              <a:ext uri="{FF2B5EF4-FFF2-40B4-BE49-F238E27FC236}">
                <a16:creationId xmlns:a16="http://schemas.microsoft.com/office/drawing/2014/main" id="{19E96C9E-9E41-63C3-EE13-51FCCB23445C}"/>
              </a:ext>
            </a:extLst>
          </p:cNvPr>
          <p:cNvSpPr txBox="1"/>
          <p:nvPr/>
        </p:nvSpPr>
        <p:spPr>
          <a:xfrm>
            <a:off x="359998" y="4151097"/>
            <a:ext cx="11484002" cy="245490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cs typeface="Arial"/>
              </a:rPr>
              <a:t>We can</a:t>
            </a:r>
            <a:endParaRPr lang="en-US" sz="2000" dirty="0">
              <a:solidFill>
                <a:schemeClr val="accent1"/>
              </a:solidFill>
              <a:cs typeface="Arial"/>
            </a:endParaRPr>
          </a:p>
          <a:p>
            <a:pPr marL="342900" indent="-342900">
              <a:lnSpc>
                <a:spcPct val="120000"/>
              </a:lnSpc>
              <a:spcAft>
                <a:spcPts val="600"/>
              </a:spcAft>
              <a:buFont typeface="Arial"/>
              <a:buChar char="•"/>
            </a:pPr>
            <a:r>
              <a:rPr lang="en-AU" sz="1700" dirty="0">
                <a:cs typeface="Arial"/>
              </a:rPr>
              <a:t>identify key themes and accurately define and demonstrate tempo</a:t>
            </a:r>
            <a:r>
              <a:rPr lang="en-AU" sz="1700" i="1" dirty="0">
                <a:cs typeface="Arial"/>
              </a:rPr>
              <a:t> </a:t>
            </a:r>
            <a:r>
              <a:rPr lang="en-AU" sz="1700" dirty="0">
                <a:cs typeface="Arial"/>
              </a:rPr>
              <a:t>markings such as </a:t>
            </a:r>
            <a:r>
              <a:rPr lang="en-AU" sz="1700" i="1" dirty="0">
                <a:cs typeface="Arial"/>
              </a:rPr>
              <a:t>grave, largo, andante</a:t>
            </a:r>
            <a:r>
              <a:rPr lang="en-AU" sz="1700" dirty="0">
                <a:cs typeface="Arial"/>
              </a:rPr>
              <a:t>, and others.</a:t>
            </a:r>
            <a:endParaRPr lang="en-US" sz="1700" dirty="0">
              <a:cs typeface="Arial"/>
            </a:endParaRPr>
          </a:p>
          <a:p>
            <a:pPr marL="342900" indent="-342900">
              <a:lnSpc>
                <a:spcPct val="120000"/>
              </a:lnSpc>
              <a:spcAft>
                <a:spcPts val="600"/>
              </a:spcAft>
              <a:buFont typeface="Arial"/>
              <a:buChar char="•"/>
            </a:pPr>
            <a:r>
              <a:rPr lang="en-AU" sz="1700" dirty="0">
                <a:cs typeface="Arial"/>
              </a:rPr>
              <a:t>perform vocal warm-ups and sing the opening pre-chorus phrase accurately in </a:t>
            </a:r>
            <a:r>
              <a:rPr lang="en-AU" sz="1700" dirty="0">
                <a:ea typeface="+mn-lt"/>
                <a:cs typeface="Arial"/>
              </a:rPr>
              <a:t>different tempos, applying these skills to sing the ‘Where’. </a:t>
            </a:r>
          </a:p>
          <a:p>
            <a:pPr marL="342900" indent="-342900">
              <a:lnSpc>
                <a:spcPct val="120000"/>
              </a:lnSpc>
              <a:spcAft>
                <a:spcPts val="600"/>
              </a:spcAft>
              <a:buFont typeface="Arial"/>
              <a:buChar char="•"/>
            </a:pPr>
            <a:r>
              <a:rPr lang="en-AU" sz="1700" kern="100" dirty="0">
                <a:effectLst/>
                <a:ea typeface="Aptos" panose="020B0004020202020204" pitchFamily="34" charset="0"/>
                <a:cs typeface="Times New Roman"/>
              </a:rPr>
              <a:t>transpose the bass and melody lines from the score of ‘Where’ and perform the arrangement on appropriate instruments.</a:t>
            </a:r>
          </a:p>
        </p:txBody>
      </p:sp>
      <p:sp>
        <p:nvSpPr>
          <p:cNvPr id="2" name="Slide Number Placeholder 1">
            <a:extLst>
              <a:ext uri="{FF2B5EF4-FFF2-40B4-BE49-F238E27FC236}">
                <a16:creationId xmlns:a16="http://schemas.microsoft.com/office/drawing/2014/main" id="{E6F6F854-61A6-057A-C37B-5C3ED9C640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1055295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27CB6D5-D126-7C34-54B9-FF838BB31B39}"/>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EFD28CE1-7DAC-22F0-91BC-82BBCFBD66DB}"/>
              </a:ext>
            </a:extLst>
          </p:cNvPr>
          <p:cNvSpPr>
            <a:spLocks noGrp="1"/>
          </p:cNvSpPr>
          <p:nvPr>
            <p:ph type="title"/>
          </p:nvPr>
        </p:nvSpPr>
        <p:spPr/>
        <p:txBody>
          <a:bodyPr/>
          <a:lstStyle/>
          <a:p>
            <a:r>
              <a:rPr lang="en-AU" dirty="0">
                <a:latin typeface="+mj-lt"/>
                <a:cs typeface="Arial"/>
              </a:rPr>
              <a:t>Activity 2.1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‘Where’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Kate </a:t>
            </a:r>
            <a:r>
              <a:rPr lang="en-AU" dirty="0">
                <a:solidFill>
                  <a:srgbClr val="002664"/>
                </a:solidFill>
                <a:latin typeface="+mj-lt"/>
                <a:cs typeface="Arial"/>
              </a:rPr>
              <a:t>Miller-Heidke</a:t>
            </a:r>
            <a:r>
              <a:rPr lang="en-AU" b="0" i="0" dirty="0">
                <a:solidFill>
                  <a:srgbClr val="002664"/>
                </a:solidFill>
                <a:effectLst/>
                <a:latin typeface="+mj-lt"/>
                <a:cs typeface="Arial"/>
              </a:rPr>
              <a:t>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listening (1)  </a:t>
            </a:r>
            <a:endParaRPr lang="en-US" dirty="0">
              <a:cs typeface="Arial"/>
            </a:endParaRPr>
          </a:p>
        </p:txBody>
      </p:sp>
      <p:sp>
        <p:nvSpPr>
          <p:cNvPr id="1035" name="Text Placeholder 4">
            <a:extLst>
              <a:ext uri="{FF2B5EF4-FFF2-40B4-BE49-F238E27FC236}">
                <a16:creationId xmlns:a16="http://schemas.microsoft.com/office/drawing/2014/main" id="{455C6321-2942-A69A-061D-36904C59C1EF}"/>
              </a:ext>
            </a:extLst>
          </p:cNvPr>
          <p:cNvSpPr>
            <a:spLocks noGrp="1"/>
          </p:cNvSpPr>
          <p:nvPr>
            <p:ph type="body" sz="quarter" idx="17"/>
          </p:nvPr>
        </p:nvSpPr>
        <p:spPr>
          <a:xfrm>
            <a:off x="5400675" y="1673352"/>
            <a:ext cx="6407150" cy="4662648"/>
          </a:xfrm>
          <a:noFill/>
        </p:spPr>
        <p:txBody>
          <a:bodyPr vert="horz" lIns="0" tIns="0" rIns="0" bIns="0" rtlCol="0" anchor="t">
            <a:noAutofit/>
          </a:bodyPr>
          <a:lstStyle/>
          <a:p>
            <a:pPr>
              <a:lnSpc>
                <a:spcPct val="120000"/>
              </a:lnSpc>
            </a:pPr>
            <a:r>
              <a:rPr lang="en-AU" sz="1800" dirty="0">
                <a:effectLst/>
                <a:latin typeface="Arial"/>
                <a:ea typeface="Calibri"/>
                <a:cs typeface="Times New Roman"/>
              </a:rPr>
              <a:t>‘The Rabbits’ is a children’s book written by John Marsden and illustrated by Shaun Tan and is an allegory for the colonisation of Australia. It depicts the adverse effects that colonisation had on our First Nations people due to the European settlement. Issues surrounding conflict, the stolen generation, industrialisation and its effect on the environment, and loss of Aboriginal culture are addressed in the powerful text and imagery. The book is written from the First Nation’s point of view</a:t>
            </a:r>
            <a:r>
              <a:rPr lang="en-AU" sz="1800" dirty="0">
                <a:latin typeface="Arial"/>
                <a:ea typeface="Calibri"/>
                <a:cs typeface="Times New Roman"/>
              </a:rPr>
              <a:t> where they are portrayed as marsupials and the invaders are depicted as rabbits</a:t>
            </a:r>
            <a:r>
              <a:rPr lang="en-AU" sz="1800" dirty="0">
                <a:effectLst/>
                <a:latin typeface="Arial"/>
                <a:ea typeface="Calibri"/>
                <a:cs typeface="Times New Roman"/>
              </a:rPr>
              <a:t>. </a:t>
            </a:r>
          </a:p>
          <a:p>
            <a:pPr>
              <a:lnSpc>
                <a:spcPct val="120000"/>
              </a:lnSpc>
              <a:buNone/>
            </a:pPr>
            <a:r>
              <a:rPr lang="en-AU" sz="1800" dirty="0">
                <a:effectLst/>
                <a:latin typeface="Arial"/>
                <a:ea typeface="Calibri"/>
                <a:cs typeface="Times New Roman"/>
              </a:rPr>
              <a:t>In 2015, it was reimagined as an opera, by Australian vocalist and composer Kate Miller-Heidke and writer Lally Katz and produced by Opera Australia.</a:t>
            </a:r>
            <a:endParaRPr lang="en-US" sz="1800" dirty="0">
              <a:latin typeface="Segoe UI Historic" panose="020B0502040204020203" pitchFamily="34" charset="0"/>
            </a:endParaRPr>
          </a:p>
        </p:txBody>
      </p:sp>
      <p:pic>
        <p:nvPicPr>
          <p:cNvPr id="7" name="Picture 6" descr="Kate Miller-Heidke face with blonde hair, eyes looking forward and up.">
            <a:extLst>
              <a:ext uri="{FF2B5EF4-FFF2-40B4-BE49-F238E27FC236}">
                <a16:creationId xmlns:a16="http://schemas.microsoft.com/office/drawing/2014/main" id="{AFB316C9-BC04-23D9-027F-36F1E0D6B534}"/>
              </a:ext>
              <a:ext uri="{C183D7F6-B498-43B3-948B-1728B52AA6E4}">
                <adec:decorative xmlns:adec="http://schemas.microsoft.com/office/drawing/2017/decorative" val="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contrast="2000"/>
                    </a14:imgEffect>
                  </a14:imgLayer>
                </a14:imgProps>
              </a:ext>
            </a:extLst>
          </a:blip>
          <a:srcRect l="12436" r="7093"/>
          <a:stretch/>
        </p:blipFill>
        <p:spPr>
          <a:xfrm>
            <a:off x="1" y="1"/>
            <a:ext cx="5040000" cy="6858000"/>
          </a:xfrm>
          <a:prstGeom prst="rect">
            <a:avLst/>
          </a:prstGeom>
        </p:spPr>
      </p:pic>
      <p:sp>
        <p:nvSpPr>
          <p:cNvPr id="8" name="TextBox 7">
            <a:extLst>
              <a:ext uri="{FF2B5EF4-FFF2-40B4-BE49-F238E27FC236}">
                <a16:creationId xmlns:a16="http://schemas.microsoft.com/office/drawing/2014/main" id="{A1298FD5-D9EE-45CC-3F10-6BB369318979}"/>
              </a:ext>
            </a:extLst>
          </p:cNvPr>
          <p:cNvSpPr txBox="1"/>
          <p:nvPr/>
        </p:nvSpPr>
        <p:spPr>
          <a:xfrm>
            <a:off x="5284367" y="6379803"/>
            <a:ext cx="4337294" cy="329514"/>
          </a:xfrm>
          <a:prstGeom prst="rect">
            <a:avLst/>
          </a:prstGeom>
          <a:noFill/>
        </p:spPr>
        <p:txBody>
          <a:bodyPr wrap="square">
            <a:spAutoFit/>
          </a:bodyPr>
          <a:lstStyle/>
          <a:p>
            <a:pPr fontAlgn="base">
              <a:lnSpc>
                <a:spcPct val="115000"/>
              </a:lnSpc>
              <a:spcBef>
                <a:spcPts val="400"/>
              </a:spcBef>
            </a:pPr>
            <a:r>
              <a:rPr lang="en-AU" sz="700" dirty="0">
                <a:latin typeface="Arial"/>
                <a:ea typeface="Arial" panose="020B0604020202020204" pitchFamily="34" charset="0"/>
                <a:cs typeface="Arial"/>
              </a:rPr>
              <a:t>Opera Australia (6 August 2015) </a:t>
            </a:r>
            <a:r>
              <a:rPr lang="en-GB" sz="700" dirty="0">
                <a:latin typeface="Arial"/>
                <a:ea typeface="Arial" panose="020B0604020202020204" pitchFamily="34" charset="0"/>
                <a:cs typeface="Arial"/>
                <a:hlinkClick r:id="rId5"/>
              </a:rPr>
              <a:t>Kate Miller–Heidke performs 'Where?' from The Rabbits (5:00)</a:t>
            </a:r>
            <a:r>
              <a:rPr lang="en-GB" sz="700" dirty="0">
                <a:latin typeface="Arial"/>
                <a:ea typeface="Arial" panose="020B0604020202020204" pitchFamily="34" charset="0"/>
                <a:cs typeface="Arial"/>
              </a:rPr>
              <a:t> [video], </a:t>
            </a:r>
            <a:r>
              <a:rPr lang="en-GB" sz="700" i="1" dirty="0">
                <a:latin typeface="Arial"/>
                <a:ea typeface="Arial" panose="020B0604020202020204" pitchFamily="34" charset="0"/>
                <a:cs typeface="Arial"/>
              </a:rPr>
              <a:t>Opera Australia, </a:t>
            </a:r>
            <a:r>
              <a:rPr lang="en-GB" sz="700" dirty="0">
                <a:latin typeface="Arial"/>
                <a:ea typeface="Arial" panose="020B0604020202020204" pitchFamily="34" charset="0"/>
                <a:cs typeface="Arial"/>
              </a:rPr>
              <a:t>YouTube, accessed 19 May 2025</a:t>
            </a:r>
            <a:endParaRPr lang="en-AU" sz="5400" u="none" strike="noStrike" kern="0" spc="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22B917-676A-E371-5990-16DE4944EC73}"/>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Tree>
    <p:extLst>
      <p:ext uri="{BB962C8B-B14F-4D97-AF65-F5344CB8AC3E}">
        <p14:creationId xmlns:p14="http://schemas.microsoft.com/office/powerpoint/2010/main" val="335150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97457B-57BC-7119-6688-943B4884BC12}"/>
              </a:ext>
            </a:extLst>
          </p:cNvPr>
          <p:cNvSpPr>
            <a:spLocks noGrp="1"/>
          </p:cNvSpPr>
          <p:nvPr>
            <p:ph type="title"/>
          </p:nvPr>
        </p:nvSpPr>
        <p:spPr/>
        <p:txBody>
          <a:bodyPr/>
          <a:lstStyle/>
          <a:p>
            <a:r>
              <a:rPr lang="en-US" dirty="0"/>
              <a:t>Video – Kate Miller – Heidke performs 'Where?' from The Rabbits </a:t>
            </a:r>
          </a:p>
        </p:txBody>
      </p:sp>
      <p:sp>
        <p:nvSpPr>
          <p:cNvPr id="3" name="Slide Number Placeholder 2">
            <a:extLst>
              <a:ext uri="{FF2B5EF4-FFF2-40B4-BE49-F238E27FC236}">
                <a16:creationId xmlns:a16="http://schemas.microsoft.com/office/drawing/2014/main" id="{940488E6-020A-97B5-6F23-0FB6CF2DC2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pic>
        <p:nvPicPr>
          <p:cNvPr id="7" name="Online Media 6" descr="Kate Miller-Heidke performs 'Where?' from The Rabbits">
            <a:hlinkClick r:id="" action="ppaction://media"/>
            <a:extLst>
              <a:ext uri="{FF2B5EF4-FFF2-40B4-BE49-F238E27FC236}">
                <a16:creationId xmlns:a16="http://schemas.microsoft.com/office/drawing/2014/main" id="{E0EF9E6A-E010-3AA8-173F-124D97D162F8}"/>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17713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59999" y="360000"/>
            <a:ext cx="8841151" cy="545601"/>
          </a:xfrm>
        </p:spPr>
        <p:txBody>
          <a:bodyPr/>
          <a:lstStyle/>
          <a:p>
            <a:r>
              <a:rPr lang="en-AU" dirty="0">
                <a:latin typeface="Arial"/>
                <a:cs typeface="Arial"/>
              </a:rPr>
              <a:t>Activity 2.1 – ‘Where’ – Kate Miller-Heidke – performing (1)</a:t>
            </a:r>
            <a:endParaRPr lang="en-US" dirty="0"/>
          </a:p>
        </p:txBody>
      </p:sp>
      <p:sp>
        <p:nvSpPr>
          <p:cNvPr id="7" name="Text Placeholder 6">
            <a:extLst>
              <a:ext uri="{FF2B5EF4-FFF2-40B4-BE49-F238E27FC236}">
                <a16:creationId xmlns:a16="http://schemas.microsoft.com/office/drawing/2014/main" id="{93B34332-6064-F9AF-9F52-B3C38DC0D405}"/>
              </a:ext>
            </a:extLst>
          </p:cNvPr>
          <p:cNvSpPr>
            <a:spLocks noGrp="1"/>
          </p:cNvSpPr>
          <p:nvPr>
            <p:ph type="body" sz="quarter" idx="18"/>
          </p:nvPr>
        </p:nvSpPr>
        <p:spPr>
          <a:xfrm>
            <a:off x="360000" y="1512000"/>
            <a:ext cx="11484000" cy="310015"/>
          </a:xfrm>
        </p:spPr>
        <p:txBody>
          <a:bodyPr/>
          <a:lstStyle/>
          <a:p>
            <a:r>
              <a:rPr lang="en-AU" dirty="0">
                <a:cs typeface="Arial"/>
              </a:rPr>
              <a:t>Opening pre-chorus phrase vocal warm-up</a:t>
            </a:r>
            <a:endParaRPr lang="en-US" sz="2400" dirty="0"/>
          </a:p>
        </p:txBody>
      </p:sp>
      <p:pic>
        <p:nvPicPr>
          <p:cNvPr id="6" name="Picture 5" descr="A piece of notated music in the treble clef showing hte stepwise movement of the pre-chorus for the song 'Where'.">
            <a:extLst>
              <a:ext uri="{FF2B5EF4-FFF2-40B4-BE49-F238E27FC236}">
                <a16:creationId xmlns:a16="http://schemas.microsoft.com/office/drawing/2014/main" id="{464FF092-48D7-3FD5-EFB5-FFFA1AC822FE}"/>
              </a:ext>
            </a:extLst>
          </p:cNvPr>
          <p:cNvPicPr>
            <a:picLocks noChangeAspect="1"/>
          </p:cNvPicPr>
          <p:nvPr/>
        </p:nvPicPr>
        <p:blipFill>
          <a:blip r:embed="rId2"/>
          <a:stretch>
            <a:fillRect/>
          </a:stretch>
        </p:blipFill>
        <p:spPr>
          <a:xfrm>
            <a:off x="360000" y="2205644"/>
            <a:ext cx="11439625" cy="1363271"/>
          </a:xfrm>
          <a:prstGeom prst="roundRect">
            <a:avLst>
              <a:gd name="adj" fmla="val 3252"/>
            </a:avLst>
          </a:prstGeom>
          <a:effectLst/>
        </p:spPr>
      </p:pic>
      <p:sp>
        <p:nvSpPr>
          <p:cNvPr id="5" name="Rectangle: Rounded Corners 4">
            <a:extLst>
              <a:ext uri="{FF2B5EF4-FFF2-40B4-BE49-F238E27FC236}">
                <a16:creationId xmlns:a16="http://schemas.microsoft.com/office/drawing/2014/main" id="{E55CC2BD-6E04-B5FC-5EF2-BF42A6FE243E}"/>
              </a:ext>
              <a:ext uri="{C183D7F6-B498-43B3-948B-1728B52AA6E4}">
                <adec:decorative xmlns:adec="http://schemas.microsoft.com/office/drawing/2017/decorative" val="0"/>
              </a:ext>
            </a:extLst>
          </p:cNvPr>
          <p:cNvSpPr/>
          <p:nvPr/>
        </p:nvSpPr>
        <p:spPr>
          <a:xfrm>
            <a:off x="1663543" y="4227995"/>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a:t>
            </a:r>
            <a:r>
              <a:rPr lang="en-AU" sz="1800" b="1" dirty="0" err="1">
                <a:solidFill>
                  <a:schemeClr val="accent1"/>
                </a:solidFill>
                <a:latin typeface="+mj-lt"/>
                <a:cs typeface="Arial" panose="020B0604020202020204" pitchFamily="34" charset="0"/>
              </a:rPr>
              <a:t>vvvvvvvv</a:t>
            </a:r>
            <a:r>
              <a:rPr lang="en-AU" sz="1800" b="1" dirty="0">
                <a:solidFill>
                  <a:schemeClr val="accent1"/>
                </a:solidFill>
                <a:latin typeface="+mj-lt"/>
                <a:cs typeface="Arial" panose="020B0604020202020204" pitchFamily="34" charset="0"/>
              </a:rPr>
              <a:t>’</a:t>
            </a:r>
          </a:p>
        </p:txBody>
      </p:sp>
      <p:sp>
        <p:nvSpPr>
          <p:cNvPr id="12" name="Rectangle: Rounded Corners 11">
            <a:extLst>
              <a:ext uri="{FF2B5EF4-FFF2-40B4-BE49-F238E27FC236}">
                <a16:creationId xmlns:a16="http://schemas.microsoft.com/office/drawing/2014/main" id="{CEE032FB-400C-1AD3-AC0B-5FA3295A2B7E}"/>
              </a:ext>
              <a:ext uri="{C183D7F6-B498-43B3-948B-1728B52AA6E4}">
                <adec:decorative xmlns:adec="http://schemas.microsoft.com/office/drawing/2017/decorative" val="0"/>
              </a:ext>
            </a:extLst>
          </p:cNvPr>
          <p:cNvSpPr/>
          <p:nvPr/>
        </p:nvSpPr>
        <p:spPr>
          <a:xfrm>
            <a:off x="1663543" y="5110648"/>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a:solidFill>
                  <a:schemeClr val="accent1"/>
                </a:solidFill>
                <a:latin typeface="+mj-lt"/>
                <a:cs typeface="Arial" panose="020B0604020202020204" pitchFamily="34" charset="0"/>
              </a:rPr>
              <a:t>‘</a:t>
            </a:r>
            <a:r>
              <a:rPr lang="en-AU" sz="1800" b="1" err="1">
                <a:solidFill>
                  <a:schemeClr val="accent1"/>
                </a:solidFill>
                <a:latin typeface="+mj-lt"/>
                <a:cs typeface="Arial" panose="020B0604020202020204" pitchFamily="34" charset="0"/>
              </a:rPr>
              <a:t>zzzzzzzz</a:t>
            </a:r>
            <a:r>
              <a:rPr lang="en-AU" sz="1800" b="1">
                <a:solidFill>
                  <a:schemeClr val="accent1"/>
                </a:solidFill>
                <a:latin typeface="+mj-lt"/>
                <a:cs typeface="Arial" panose="020B0604020202020204" pitchFamily="34" charset="0"/>
              </a:rPr>
              <a:t>’</a:t>
            </a:r>
          </a:p>
        </p:txBody>
      </p:sp>
      <p:sp>
        <p:nvSpPr>
          <p:cNvPr id="13" name="Rectangle: Rounded Corners 12">
            <a:extLst>
              <a:ext uri="{FF2B5EF4-FFF2-40B4-BE49-F238E27FC236}">
                <a16:creationId xmlns:a16="http://schemas.microsoft.com/office/drawing/2014/main" id="{D5D563B2-849A-47A9-D99C-4F4956D9D6A9}"/>
              </a:ext>
              <a:ext uri="{C183D7F6-B498-43B3-948B-1728B52AA6E4}">
                <adec:decorative xmlns:adec="http://schemas.microsoft.com/office/drawing/2017/decorative" val="0"/>
              </a:ext>
            </a:extLst>
          </p:cNvPr>
          <p:cNvSpPr/>
          <p:nvPr/>
        </p:nvSpPr>
        <p:spPr>
          <a:xfrm>
            <a:off x="4819657" y="4227995"/>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‘purr’ rolled tongue</a:t>
            </a:r>
          </a:p>
        </p:txBody>
      </p:sp>
      <p:sp>
        <p:nvSpPr>
          <p:cNvPr id="14" name="Rectangle: Rounded Corners 13">
            <a:extLst>
              <a:ext uri="{FF2B5EF4-FFF2-40B4-BE49-F238E27FC236}">
                <a16:creationId xmlns:a16="http://schemas.microsoft.com/office/drawing/2014/main" id="{29AB7910-572A-455E-DE2F-B8F5480EE626}"/>
              </a:ext>
              <a:ext uri="{C183D7F6-B498-43B3-948B-1728B52AA6E4}">
                <adec:decorative xmlns:adec="http://schemas.microsoft.com/office/drawing/2017/decorative" val="0"/>
              </a:ext>
            </a:extLst>
          </p:cNvPr>
          <p:cNvSpPr/>
          <p:nvPr/>
        </p:nvSpPr>
        <p:spPr>
          <a:xfrm>
            <a:off x="4819657" y="5110649"/>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‘bubbles’ lip trills</a:t>
            </a:r>
          </a:p>
        </p:txBody>
      </p:sp>
      <p:sp>
        <p:nvSpPr>
          <p:cNvPr id="15" name="Rectangle: Rounded Corners 14">
            <a:extLst>
              <a:ext uri="{FF2B5EF4-FFF2-40B4-BE49-F238E27FC236}">
                <a16:creationId xmlns:a16="http://schemas.microsoft.com/office/drawing/2014/main" id="{8A500F90-0671-F8E3-0EC0-3FD44E5F3FA6}"/>
              </a:ext>
              <a:ext uri="{C183D7F6-B498-43B3-948B-1728B52AA6E4}">
                <adec:decorative xmlns:adec="http://schemas.microsoft.com/office/drawing/2017/decorative" val="0"/>
              </a:ext>
            </a:extLst>
          </p:cNvPr>
          <p:cNvSpPr/>
          <p:nvPr/>
        </p:nvSpPr>
        <p:spPr>
          <a:xfrm>
            <a:off x="7975770" y="4227995"/>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a:solidFill>
                  <a:schemeClr val="accent1"/>
                </a:solidFill>
                <a:latin typeface="+mj-lt"/>
                <a:cs typeface="Arial" panose="020B0604020202020204" pitchFamily="34" charset="0"/>
              </a:rPr>
              <a:t>‘</a:t>
            </a:r>
            <a:r>
              <a:rPr lang="en-AU" sz="1800" b="1" err="1">
                <a:solidFill>
                  <a:schemeClr val="accent1"/>
                </a:solidFill>
                <a:latin typeface="+mj-lt"/>
                <a:cs typeface="Arial" panose="020B0604020202020204" pitchFamily="34" charset="0"/>
              </a:rPr>
              <a:t>nnnngggg</a:t>
            </a:r>
            <a:r>
              <a:rPr lang="en-AU" sz="1800" b="1">
                <a:solidFill>
                  <a:schemeClr val="accent1"/>
                </a:solidFill>
                <a:latin typeface="+mj-lt"/>
                <a:cs typeface="Arial" panose="020B0604020202020204" pitchFamily="34" charset="0"/>
              </a:rPr>
              <a:t>’</a:t>
            </a:r>
          </a:p>
        </p:txBody>
      </p:sp>
      <p:sp>
        <p:nvSpPr>
          <p:cNvPr id="16" name="Rectangle: Rounded Corners 15">
            <a:extLst>
              <a:ext uri="{FF2B5EF4-FFF2-40B4-BE49-F238E27FC236}">
                <a16:creationId xmlns:a16="http://schemas.microsoft.com/office/drawing/2014/main" id="{C935EB91-6010-7EDE-D9A9-8201E260D2BE}"/>
              </a:ext>
              <a:ext uri="{C183D7F6-B498-43B3-948B-1728B52AA6E4}">
                <adec:decorative xmlns:adec="http://schemas.microsoft.com/office/drawing/2017/decorative" val="0"/>
              </a:ext>
            </a:extLst>
          </p:cNvPr>
          <p:cNvSpPr/>
          <p:nvPr/>
        </p:nvSpPr>
        <p:spPr>
          <a:xfrm>
            <a:off x="7975770" y="5110646"/>
            <a:ext cx="2342135" cy="50290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spoken lyrics</a:t>
            </a:r>
          </a:p>
        </p:txBody>
      </p:sp>
      <p:grpSp>
        <p:nvGrpSpPr>
          <p:cNvPr id="8" name="Group 7" descr="A red play button inside a white circle">
            <a:extLst>
              <a:ext uri="{FF2B5EF4-FFF2-40B4-BE49-F238E27FC236}">
                <a16:creationId xmlns:a16="http://schemas.microsoft.com/office/drawing/2014/main" id="{49917403-EB55-8277-0661-F8E3B66C368D}"/>
              </a:ext>
            </a:extLst>
          </p:cNvPr>
          <p:cNvGrpSpPr/>
          <p:nvPr/>
        </p:nvGrpSpPr>
        <p:grpSpPr>
          <a:xfrm>
            <a:off x="10317905" y="1062775"/>
            <a:ext cx="806095" cy="795714"/>
            <a:chOff x="10964411" y="1006257"/>
            <a:chExt cx="656442" cy="637959"/>
          </a:xfrm>
        </p:grpSpPr>
        <p:sp>
          <p:nvSpPr>
            <p:cNvPr id="17" name="Oval 16">
              <a:extLst>
                <a:ext uri="{FF2B5EF4-FFF2-40B4-BE49-F238E27FC236}">
                  <a16:creationId xmlns:a16="http://schemas.microsoft.com/office/drawing/2014/main" id="{53E5342F-405D-4A05-5719-8B55C5E7AA2D}"/>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8" name="Isosceles Triangle 17">
              <a:hlinkClick r:id="rId3"/>
              <a:extLst>
                <a:ext uri="{FF2B5EF4-FFF2-40B4-BE49-F238E27FC236}">
                  <a16:creationId xmlns:a16="http://schemas.microsoft.com/office/drawing/2014/main" id="{C6BB78BD-DD1C-D4D2-628F-F5F2E9D4C311}"/>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9" name="TextBox 18">
            <a:extLst>
              <a:ext uri="{FF2B5EF4-FFF2-40B4-BE49-F238E27FC236}">
                <a16:creationId xmlns:a16="http://schemas.microsoft.com/office/drawing/2014/main" id="{BE45B008-C7CC-6609-3DFC-4A921BC2CB30}"/>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52760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60000" y="360000"/>
            <a:ext cx="8695100" cy="545601"/>
          </a:xfrm>
        </p:spPr>
        <p:txBody>
          <a:bodyPr/>
          <a:lstStyle/>
          <a:p>
            <a:r>
              <a:rPr lang="en-AU" dirty="0">
                <a:latin typeface="Arial"/>
                <a:cs typeface="Arial"/>
              </a:rPr>
              <a:t>Activity 2.1 – ‘Where’ – Kate Miller-Heidke – performing (2)</a:t>
            </a:r>
            <a:endParaRPr lang="en-US" dirty="0"/>
          </a:p>
        </p:txBody>
      </p:sp>
      <p:sp>
        <p:nvSpPr>
          <p:cNvPr id="10" name="Text Placeholder 9">
            <a:extLst>
              <a:ext uri="{FF2B5EF4-FFF2-40B4-BE49-F238E27FC236}">
                <a16:creationId xmlns:a16="http://schemas.microsoft.com/office/drawing/2014/main" id="{5864655D-155F-6A71-956D-A35BA0212383}"/>
              </a:ext>
            </a:extLst>
          </p:cNvPr>
          <p:cNvSpPr>
            <a:spLocks noGrp="1"/>
          </p:cNvSpPr>
          <p:nvPr>
            <p:ph type="body" sz="quarter" idx="18"/>
          </p:nvPr>
        </p:nvSpPr>
        <p:spPr>
          <a:xfrm>
            <a:off x="360000" y="1512000"/>
            <a:ext cx="11484000" cy="310015"/>
          </a:xfrm>
        </p:spPr>
        <p:txBody>
          <a:bodyPr/>
          <a:lstStyle/>
          <a:p>
            <a:r>
              <a:rPr lang="en-US" dirty="0"/>
              <a:t>Opening pre-chorus phrase warm-up</a:t>
            </a:r>
          </a:p>
        </p:txBody>
      </p:sp>
      <p:sp>
        <p:nvSpPr>
          <p:cNvPr id="8" name="TextBox 7">
            <a:extLst>
              <a:ext uri="{FF2B5EF4-FFF2-40B4-BE49-F238E27FC236}">
                <a16:creationId xmlns:a16="http://schemas.microsoft.com/office/drawing/2014/main" id="{7756C7F5-9EF7-2845-2C88-737FE848C568}"/>
              </a:ext>
            </a:extLst>
          </p:cNvPr>
          <p:cNvSpPr txBox="1"/>
          <p:nvPr/>
        </p:nvSpPr>
        <p:spPr>
          <a:xfrm>
            <a:off x="360000" y="2090018"/>
            <a:ext cx="1099995" cy="365760"/>
          </a:xfrm>
          <a:prstGeom prst="rect">
            <a:avLst/>
          </a:prstGeom>
          <a:noFill/>
        </p:spPr>
        <p:txBody>
          <a:bodyPr wrap="square" lIns="0" tIns="0" rIns="0" bIns="0" rtlCol="0">
            <a:noAutofit/>
          </a:bodyPr>
          <a:lstStyle/>
          <a:p>
            <a:pPr algn="l"/>
            <a:r>
              <a:rPr lang="en-AU" sz="1800" dirty="0"/>
              <a:t>Allegretto</a:t>
            </a:r>
          </a:p>
        </p:txBody>
      </p:sp>
      <p:pic>
        <p:nvPicPr>
          <p:cNvPr id="1032" name="Picture 8" descr="Music Note Symbol Clipart Vector, Quarter Note Symbol Crotchet Music, Icon,  Score, Symphony PNG Image For Free Download">
            <a:extLst>
              <a:ext uri="{FF2B5EF4-FFF2-40B4-BE49-F238E27FC236}">
                <a16:creationId xmlns:a16="http://schemas.microsoft.com/office/drawing/2014/main" id="{88AE55B1-87F3-2DF9-A19A-F5D46C56E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691" y="1968415"/>
            <a:ext cx="487363" cy="487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44424E4-FD54-5BEC-DDBA-B64A08F3EC8A}"/>
              </a:ext>
            </a:extLst>
          </p:cNvPr>
          <p:cNvSpPr txBox="1"/>
          <p:nvPr/>
        </p:nvSpPr>
        <p:spPr>
          <a:xfrm>
            <a:off x="1717953" y="2090018"/>
            <a:ext cx="738329" cy="365760"/>
          </a:xfrm>
          <a:prstGeom prst="rect">
            <a:avLst/>
          </a:prstGeom>
          <a:noFill/>
        </p:spPr>
        <p:txBody>
          <a:bodyPr wrap="square" lIns="0" tIns="0" rIns="0" bIns="0" rtlCol="0">
            <a:noAutofit/>
          </a:bodyPr>
          <a:lstStyle/>
          <a:p>
            <a:pPr algn="l"/>
            <a:r>
              <a:rPr lang="en-AU" sz="1800" dirty="0"/>
              <a:t>= 112</a:t>
            </a:r>
          </a:p>
        </p:txBody>
      </p:sp>
      <p:pic>
        <p:nvPicPr>
          <p:cNvPr id="6" name="Picture 5" descr="A treble clef melody line in stepwise movement from the pre-chorus of the song 'Where.">
            <a:extLst>
              <a:ext uri="{FF2B5EF4-FFF2-40B4-BE49-F238E27FC236}">
                <a16:creationId xmlns:a16="http://schemas.microsoft.com/office/drawing/2014/main" id="{464FF092-48D7-3FD5-EFB5-FFFA1AC822FE}"/>
              </a:ext>
            </a:extLst>
          </p:cNvPr>
          <p:cNvPicPr>
            <a:picLocks noChangeAspect="1"/>
          </p:cNvPicPr>
          <p:nvPr/>
        </p:nvPicPr>
        <p:blipFill>
          <a:blip r:embed="rId3"/>
          <a:stretch>
            <a:fillRect/>
          </a:stretch>
        </p:blipFill>
        <p:spPr>
          <a:xfrm>
            <a:off x="360000" y="2607187"/>
            <a:ext cx="11484000" cy="1368559"/>
          </a:xfrm>
          <a:prstGeom prst="roundRect">
            <a:avLst>
              <a:gd name="adj" fmla="val 4202"/>
            </a:avLst>
          </a:prstGeom>
          <a:effectLst/>
        </p:spPr>
      </p:pic>
      <p:grpSp>
        <p:nvGrpSpPr>
          <p:cNvPr id="5" name="Group 4" descr="A red play button inside a white circle">
            <a:extLst>
              <a:ext uri="{FF2B5EF4-FFF2-40B4-BE49-F238E27FC236}">
                <a16:creationId xmlns:a16="http://schemas.microsoft.com/office/drawing/2014/main" id="{65FC4EC0-5292-8C3A-FDD0-961968249814}"/>
              </a:ext>
            </a:extLst>
          </p:cNvPr>
          <p:cNvGrpSpPr/>
          <p:nvPr/>
        </p:nvGrpSpPr>
        <p:grpSpPr>
          <a:xfrm>
            <a:off x="10446744" y="1348048"/>
            <a:ext cx="806095" cy="795714"/>
            <a:chOff x="10964411" y="1006257"/>
            <a:chExt cx="656442" cy="637959"/>
          </a:xfrm>
        </p:grpSpPr>
        <p:sp>
          <p:nvSpPr>
            <p:cNvPr id="12" name="Oval 11">
              <a:extLst>
                <a:ext uri="{FF2B5EF4-FFF2-40B4-BE49-F238E27FC236}">
                  <a16:creationId xmlns:a16="http://schemas.microsoft.com/office/drawing/2014/main" id="{DE4B48E8-EC34-5908-4794-E56B8781F719}"/>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3" name="Isosceles Triangle 12">
              <a:hlinkClick r:id="rId4"/>
              <a:extLst>
                <a:ext uri="{FF2B5EF4-FFF2-40B4-BE49-F238E27FC236}">
                  <a16:creationId xmlns:a16="http://schemas.microsoft.com/office/drawing/2014/main" id="{3F199015-492B-3837-B5B3-555DCADC9D75}"/>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7" name="TextBox 6">
            <a:extLst>
              <a:ext uri="{FF2B5EF4-FFF2-40B4-BE49-F238E27FC236}">
                <a16:creationId xmlns:a16="http://schemas.microsoft.com/office/drawing/2014/main" id="{F2709AF8-D19C-AD90-321A-36C8D48C2CB8}"/>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58167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583D6-D886-CD29-AC90-E3976740AE75}"/>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30CD71A-5B76-25EC-4377-8DC635A1387E}"/>
              </a:ext>
            </a:extLst>
          </p:cNvPr>
          <p:cNvSpPr>
            <a:spLocks noGrp="1"/>
          </p:cNvSpPr>
          <p:nvPr>
            <p:ph type="title"/>
          </p:nvPr>
        </p:nvSpPr>
        <p:spPr/>
        <p:txBody>
          <a:bodyPr/>
          <a:lstStyle/>
          <a:p>
            <a:r>
              <a:rPr lang="en-US" dirty="0"/>
              <a:t>Activity 2.1 – ‘Where’ – Kate Miller-Heidke (1)</a:t>
            </a:r>
          </a:p>
        </p:txBody>
      </p:sp>
      <p:sp>
        <p:nvSpPr>
          <p:cNvPr id="2" name="Slide Number Placeholder 1">
            <a:extLst>
              <a:ext uri="{FF2B5EF4-FFF2-40B4-BE49-F238E27FC236}">
                <a16:creationId xmlns:a16="http://schemas.microsoft.com/office/drawing/2014/main" id="{1A776EAE-3828-F06B-2B0C-1970D83CF1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
        <p:nvSpPr>
          <p:cNvPr id="10" name="Text Placeholder 5">
            <a:extLst>
              <a:ext uri="{FF2B5EF4-FFF2-40B4-BE49-F238E27FC236}">
                <a16:creationId xmlns:a16="http://schemas.microsoft.com/office/drawing/2014/main" id="{6FA3DE57-D4A5-39AE-6C05-37A1CC53C578}"/>
              </a:ext>
            </a:extLst>
          </p:cNvPr>
          <p:cNvSpPr>
            <a:spLocks noGrp="1"/>
          </p:cNvSpPr>
          <p:nvPr>
            <p:ph type="body" sz="quarter" idx="18"/>
          </p:nvPr>
        </p:nvSpPr>
        <p:spPr/>
        <p:txBody>
          <a:bodyPr/>
          <a:lstStyle/>
          <a:p>
            <a:r>
              <a:rPr lang="en-AU" dirty="0">
                <a:latin typeface="+mj-lt"/>
                <a:cs typeface="Arial"/>
              </a:rPr>
              <a:t>Tempo</a:t>
            </a:r>
            <a:endParaRPr lang="en-US" dirty="0"/>
          </a:p>
        </p:txBody>
      </p:sp>
      <p:grpSp>
        <p:nvGrpSpPr>
          <p:cNvPr id="3" name="Group 2" descr="An arrow pointing to the left and right. To the left it states the word 'Slow' to the right it states the word &quot;fast&quot;. Underneath the arrow are the Italian terms that gradually move from slow all the way to fast. Above the arrow is the placement of 'Where' the song - showing it has an allegretto tempo.">
            <a:extLst>
              <a:ext uri="{FF2B5EF4-FFF2-40B4-BE49-F238E27FC236}">
                <a16:creationId xmlns:a16="http://schemas.microsoft.com/office/drawing/2014/main" id="{D340F00E-0AB9-06C1-0B78-17CA50A9F0BF}"/>
              </a:ext>
            </a:extLst>
          </p:cNvPr>
          <p:cNvGrpSpPr/>
          <p:nvPr/>
        </p:nvGrpSpPr>
        <p:grpSpPr>
          <a:xfrm>
            <a:off x="360000" y="1758021"/>
            <a:ext cx="11425200" cy="4016278"/>
            <a:chOff x="360000" y="1758021"/>
            <a:chExt cx="11425200" cy="4016278"/>
          </a:xfrm>
        </p:grpSpPr>
        <p:sp>
          <p:nvSpPr>
            <p:cNvPr id="5" name="Arrows">
              <a:extLst>
                <a:ext uri="{FF2B5EF4-FFF2-40B4-BE49-F238E27FC236}">
                  <a16:creationId xmlns:a16="http://schemas.microsoft.com/office/drawing/2014/main" id="{D2BCE4C5-87E4-FEE9-A074-F206D378DB67}"/>
                </a:ext>
                <a:ext uri="{C183D7F6-B498-43B3-948B-1728B52AA6E4}">
                  <adec:decorative xmlns:adec="http://schemas.microsoft.com/office/drawing/2017/decorative" val="1"/>
                </a:ext>
              </a:extLst>
            </p:cNvPr>
            <p:cNvSpPr/>
            <p:nvPr/>
          </p:nvSpPr>
          <p:spPr>
            <a:xfrm>
              <a:off x="360000" y="2747160"/>
              <a:ext cx="11425200" cy="1248823"/>
            </a:xfrm>
            <a:prstGeom prst="leftRightArrow">
              <a:avLst>
                <a:gd name="adj1" fmla="val 47499"/>
                <a:gd name="adj2" fmla="val 36248"/>
              </a:avLst>
            </a:prstGeom>
            <a:gradFill flip="none" rotWithShape="1">
              <a:gsLst>
                <a:gs pos="53000">
                  <a:srgbClr val="7030A0"/>
                </a:gs>
                <a:gs pos="0">
                  <a:srgbClr val="00ACC2"/>
                </a:gs>
                <a:gs pos="100000">
                  <a:srgbClr val="B51458"/>
                </a:gs>
              </a:gsLst>
              <a:lin ang="0" scaled="1"/>
              <a:tileRect/>
            </a:gradFill>
            <a:ln>
              <a:noFill/>
            </a:ln>
          </p:spPr>
          <p:txBody>
            <a:bodyPr spcFirstLastPara="1" wrap="square" lIns="121900" tIns="60933" rIns="121900" bIns="60933" anchor="ctr" anchorCtr="0">
              <a:noAutofit/>
            </a:bodyPr>
            <a:lstStyle/>
            <a:p>
              <a:pPr algn="ctr"/>
              <a:endParaRPr sz="1867" dirty="0">
                <a:solidFill>
                  <a:schemeClr val="lt1"/>
                </a:solidFill>
                <a:latin typeface="Arial" panose="020B0604020202020204" pitchFamily="34" charset="0"/>
                <a:ea typeface="Calibri"/>
                <a:cs typeface="Calibri"/>
                <a:sym typeface="Calibri"/>
              </a:endParaRPr>
            </a:p>
          </p:txBody>
        </p:sp>
        <p:sp>
          <p:nvSpPr>
            <p:cNvPr id="6" name="Slow">
              <a:extLst>
                <a:ext uri="{FF2B5EF4-FFF2-40B4-BE49-F238E27FC236}">
                  <a16:creationId xmlns:a16="http://schemas.microsoft.com/office/drawing/2014/main" id="{9A388EE5-23F6-32F9-D0EA-481C35564D49}"/>
                </a:ext>
              </a:extLst>
            </p:cNvPr>
            <p:cNvSpPr txBox="1"/>
            <p:nvPr/>
          </p:nvSpPr>
          <p:spPr>
            <a:xfrm>
              <a:off x="817723" y="3148246"/>
              <a:ext cx="1609595" cy="416338"/>
            </a:xfrm>
            <a:prstGeom prst="rect">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latin typeface="+mj-lt"/>
                  <a:sym typeface="Calibri"/>
                </a:rPr>
                <a:t>Slow</a:t>
              </a:r>
              <a:endParaRPr>
                <a:latin typeface="+mj-lt"/>
              </a:endParaRPr>
            </a:p>
          </p:txBody>
        </p:sp>
        <p:cxnSp>
          <p:nvCxnSpPr>
            <p:cNvPr id="43" name="Straight Connector 42">
              <a:extLst>
                <a:ext uri="{FF2B5EF4-FFF2-40B4-BE49-F238E27FC236}">
                  <a16:creationId xmlns:a16="http://schemas.microsoft.com/office/drawing/2014/main" id="{21EE5E24-335D-0530-8D19-6EDF03DB3047}"/>
                </a:ext>
                <a:ext uri="{C183D7F6-B498-43B3-948B-1728B52AA6E4}">
                  <adec:decorative xmlns:adec="http://schemas.microsoft.com/office/drawing/2017/decorative" val="1"/>
                </a:ext>
              </a:extLst>
            </p:cNvPr>
            <p:cNvCxnSpPr>
              <a:cxnSpLocks/>
            </p:cNvCxnSpPr>
            <p:nvPr/>
          </p:nvCxnSpPr>
          <p:spPr>
            <a:xfrm>
              <a:off x="3574983" y="3642451"/>
              <a:ext cx="0" cy="899858"/>
            </a:xfrm>
            <a:prstGeom prst="line">
              <a:avLst/>
            </a:prstGeom>
            <a:noFill/>
            <a:ln w="19050" cap="flat" cmpd="sng">
              <a:solidFill>
                <a:srgbClr val="3274B3"/>
              </a:solidFill>
              <a:prstDash val="solid"/>
              <a:round/>
              <a:headEnd type="none" w="med" len="med"/>
              <a:tailEnd type="none" w="med" len="med"/>
            </a:ln>
          </p:spPr>
        </p:cxnSp>
        <p:cxnSp>
          <p:nvCxnSpPr>
            <p:cNvPr id="44" name="Straight Connector 43">
              <a:extLst>
                <a:ext uri="{FF2B5EF4-FFF2-40B4-BE49-F238E27FC236}">
                  <a16:creationId xmlns:a16="http://schemas.microsoft.com/office/drawing/2014/main" id="{458E91C1-7AC6-1AC0-1072-F1264A407154}"/>
                </a:ext>
                <a:ext uri="{C183D7F6-B498-43B3-948B-1728B52AA6E4}">
                  <adec:decorative xmlns:adec="http://schemas.microsoft.com/office/drawing/2017/decorative" val="1"/>
                </a:ext>
              </a:extLst>
            </p:cNvPr>
            <p:cNvCxnSpPr>
              <a:cxnSpLocks/>
            </p:cNvCxnSpPr>
            <p:nvPr/>
          </p:nvCxnSpPr>
          <p:spPr>
            <a:xfrm>
              <a:off x="5697842" y="3642451"/>
              <a:ext cx="0" cy="899858"/>
            </a:xfrm>
            <a:prstGeom prst="line">
              <a:avLst/>
            </a:prstGeom>
            <a:noFill/>
            <a:ln w="19050" cap="flat" cmpd="sng">
              <a:solidFill>
                <a:srgbClr val="574BA7"/>
              </a:solidFill>
              <a:prstDash val="solid"/>
              <a:round/>
              <a:headEnd type="none" w="med" len="med"/>
              <a:tailEnd type="none" w="med" len="med"/>
            </a:ln>
          </p:spPr>
        </p:cxnSp>
        <p:cxnSp>
          <p:nvCxnSpPr>
            <p:cNvPr id="45" name="Straight Connector 44">
              <a:extLst>
                <a:ext uri="{FF2B5EF4-FFF2-40B4-BE49-F238E27FC236}">
                  <a16:creationId xmlns:a16="http://schemas.microsoft.com/office/drawing/2014/main" id="{9CD0E6B5-F077-760D-37C8-C234C03E2389}"/>
                </a:ext>
                <a:ext uri="{C183D7F6-B498-43B3-948B-1728B52AA6E4}">
                  <adec:decorative xmlns:adec="http://schemas.microsoft.com/office/drawing/2017/decorative" val="1"/>
                </a:ext>
              </a:extLst>
            </p:cNvPr>
            <p:cNvCxnSpPr>
              <a:cxnSpLocks/>
            </p:cNvCxnSpPr>
            <p:nvPr/>
          </p:nvCxnSpPr>
          <p:spPr>
            <a:xfrm>
              <a:off x="7928642" y="3642451"/>
              <a:ext cx="0" cy="899858"/>
            </a:xfrm>
            <a:prstGeom prst="line">
              <a:avLst/>
            </a:prstGeom>
            <a:noFill/>
            <a:ln w="19050" cap="flat" cmpd="sng">
              <a:solidFill>
                <a:srgbClr val="782D97"/>
              </a:solidFill>
              <a:prstDash val="solid"/>
              <a:round/>
              <a:headEnd type="none" w="med" len="med"/>
              <a:tailEnd type="none" w="med" len="med"/>
            </a:ln>
          </p:spPr>
        </p:cxnSp>
        <p:cxnSp>
          <p:nvCxnSpPr>
            <p:cNvPr id="46" name="Straight Connector 45">
              <a:extLst>
                <a:ext uri="{FF2B5EF4-FFF2-40B4-BE49-F238E27FC236}">
                  <a16:creationId xmlns:a16="http://schemas.microsoft.com/office/drawing/2014/main" id="{DB0C2D18-9DAF-492F-E51E-4C439C50EFF3}"/>
                </a:ext>
                <a:ext uri="{C183D7F6-B498-43B3-948B-1728B52AA6E4}">
                  <adec:decorative xmlns:adec="http://schemas.microsoft.com/office/drawing/2017/decorative" val="1"/>
                </a:ext>
              </a:extLst>
            </p:cNvPr>
            <p:cNvCxnSpPr>
              <a:cxnSpLocks/>
            </p:cNvCxnSpPr>
            <p:nvPr/>
          </p:nvCxnSpPr>
          <p:spPr>
            <a:xfrm>
              <a:off x="10137366" y="3654321"/>
              <a:ext cx="0" cy="899858"/>
            </a:xfrm>
            <a:prstGeom prst="line">
              <a:avLst/>
            </a:prstGeom>
            <a:noFill/>
            <a:ln w="19050" cap="flat" cmpd="sng">
              <a:solidFill>
                <a:srgbClr val="92227D"/>
              </a:solidFill>
              <a:prstDash val="solid"/>
              <a:round/>
              <a:headEnd type="none" w="med" len="med"/>
              <a:tailEnd type="none" w="med" len="med"/>
            </a:ln>
          </p:spPr>
        </p:cxnSp>
        <p:cxnSp>
          <p:nvCxnSpPr>
            <p:cNvPr id="48" name="Straight Connector 47">
              <a:extLst>
                <a:ext uri="{FF2B5EF4-FFF2-40B4-BE49-F238E27FC236}">
                  <a16:creationId xmlns:a16="http://schemas.microsoft.com/office/drawing/2014/main" id="{D00C64E0-7AC9-28AA-E358-0FA634A29EF1}"/>
                </a:ext>
                <a:ext uri="{C183D7F6-B498-43B3-948B-1728B52AA6E4}">
                  <adec:decorative xmlns:adec="http://schemas.microsoft.com/office/drawing/2017/decorative" val="1"/>
                </a:ext>
              </a:extLst>
            </p:cNvPr>
            <p:cNvCxnSpPr>
              <a:cxnSpLocks/>
            </p:cNvCxnSpPr>
            <p:nvPr/>
          </p:nvCxnSpPr>
          <p:spPr>
            <a:xfrm>
              <a:off x="2505979" y="3654321"/>
              <a:ext cx="0" cy="1677770"/>
            </a:xfrm>
            <a:prstGeom prst="line">
              <a:avLst/>
            </a:prstGeom>
            <a:noFill/>
            <a:ln w="19050" cap="flat" cmpd="sng">
              <a:solidFill>
                <a:srgbClr val="2088B8"/>
              </a:solidFill>
              <a:prstDash val="solid"/>
              <a:round/>
              <a:headEnd type="none" w="med" len="med"/>
              <a:tailEnd type="none" w="med" len="med"/>
            </a:ln>
          </p:spPr>
        </p:cxnSp>
        <p:cxnSp>
          <p:nvCxnSpPr>
            <p:cNvPr id="51" name="Straight Connector 50">
              <a:extLst>
                <a:ext uri="{FF2B5EF4-FFF2-40B4-BE49-F238E27FC236}">
                  <a16:creationId xmlns:a16="http://schemas.microsoft.com/office/drawing/2014/main" id="{C4BD1E25-8E67-A3E2-2C6C-FD3C6C7F00E6}"/>
                </a:ext>
                <a:ext uri="{C183D7F6-B498-43B3-948B-1728B52AA6E4}">
                  <adec:decorative xmlns:adec="http://schemas.microsoft.com/office/drawing/2017/decorative" val="1"/>
                </a:ext>
              </a:extLst>
            </p:cNvPr>
            <p:cNvCxnSpPr>
              <a:cxnSpLocks/>
            </p:cNvCxnSpPr>
            <p:nvPr/>
          </p:nvCxnSpPr>
          <p:spPr>
            <a:xfrm>
              <a:off x="4653512" y="3637472"/>
              <a:ext cx="0" cy="1677770"/>
            </a:xfrm>
            <a:prstGeom prst="line">
              <a:avLst/>
            </a:prstGeom>
            <a:noFill/>
            <a:ln w="19050" cap="flat" cmpd="sng">
              <a:solidFill>
                <a:srgbClr val="4560AD"/>
              </a:solidFill>
              <a:prstDash val="solid"/>
              <a:round/>
              <a:headEnd type="none" w="med" len="med"/>
              <a:tailEnd type="none" w="med" len="med"/>
            </a:ln>
          </p:spPr>
        </p:cxnSp>
        <p:cxnSp>
          <p:nvCxnSpPr>
            <p:cNvPr id="52" name="Straight Connector 51">
              <a:extLst>
                <a:ext uri="{FF2B5EF4-FFF2-40B4-BE49-F238E27FC236}">
                  <a16:creationId xmlns:a16="http://schemas.microsoft.com/office/drawing/2014/main" id="{2748505E-526A-AF1B-EA6B-99681AD0BFA0}"/>
                </a:ext>
                <a:ext uri="{C183D7F6-B498-43B3-948B-1728B52AA6E4}">
                  <adec:decorative xmlns:adec="http://schemas.microsoft.com/office/drawing/2017/decorative" val="1"/>
                </a:ext>
              </a:extLst>
            </p:cNvPr>
            <p:cNvCxnSpPr>
              <a:cxnSpLocks/>
            </p:cNvCxnSpPr>
            <p:nvPr/>
          </p:nvCxnSpPr>
          <p:spPr>
            <a:xfrm>
              <a:off x="6814610" y="3654321"/>
              <a:ext cx="0" cy="1677770"/>
            </a:xfrm>
            <a:prstGeom prst="line">
              <a:avLst/>
            </a:prstGeom>
            <a:noFill/>
            <a:ln w="19050" cap="flat" cmpd="sng">
              <a:solidFill>
                <a:srgbClr val="6A37A2"/>
              </a:solidFill>
              <a:prstDash val="solid"/>
              <a:round/>
              <a:headEnd type="none" w="med" len="med"/>
              <a:tailEnd type="none" w="med" len="med"/>
            </a:ln>
          </p:spPr>
        </p:cxnSp>
        <p:cxnSp>
          <p:nvCxnSpPr>
            <p:cNvPr id="53" name="Straight Connector 52">
              <a:extLst>
                <a:ext uri="{FF2B5EF4-FFF2-40B4-BE49-F238E27FC236}">
                  <a16:creationId xmlns:a16="http://schemas.microsoft.com/office/drawing/2014/main" id="{50B4DAFE-C35B-0D02-1DC2-EC0331CB2189}"/>
                </a:ext>
                <a:ext uri="{C183D7F6-B498-43B3-948B-1728B52AA6E4}">
                  <adec:decorative xmlns:adec="http://schemas.microsoft.com/office/drawing/2017/decorative" val="1"/>
                </a:ext>
              </a:extLst>
            </p:cNvPr>
            <p:cNvCxnSpPr>
              <a:cxnSpLocks/>
            </p:cNvCxnSpPr>
            <p:nvPr/>
          </p:nvCxnSpPr>
          <p:spPr>
            <a:xfrm>
              <a:off x="8986101" y="3623401"/>
              <a:ext cx="0" cy="1677770"/>
            </a:xfrm>
            <a:prstGeom prst="line">
              <a:avLst/>
            </a:prstGeom>
            <a:noFill/>
            <a:ln w="19050" cap="flat" cmpd="sng">
              <a:solidFill>
                <a:srgbClr val="85278A"/>
              </a:solidFill>
              <a:prstDash val="solid"/>
              <a:round/>
              <a:headEnd type="none" w="med" len="med"/>
              <a:tailEnd type="none" w="med" len="med"/>
            </a:ln>
          </p:spPr>
        </p:cxnSp>
        <p:sp>
          <p:nvSpPr>
            <p:cNvPr id="54" name="Google Shape;159;p17">
              <a:extLst>
                <a:ext uri="{FF2B5EF4-FFF2-40B4-BE49-F238E27FC236}">
                  <a16:creationId xmlns:a16="http://schemas.microsoft.com/office/drawing/2014/main" id="{B95F6EC0-9A1D-2C92-F5B9-35C1ACC934DB}"/>
                </a:ext>
              </a:extLst>
            </p:cNvPr>
            <p:cNvSpPr txBox="1"/>
            <p:nvPr/>
          </p:nvSpPr>
          <p:spPr>
            <a:xfrm>
              <a:off x="9733613" y="3151304"/>
              <a:ext cx="1609595" cy="416338"/>
            </a:xfrm>
            <a:prstGeom prst="rect">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latin typeface="+mj-lt"/>
                  <a:sym typeface="Calibri"/>
                </a:rPr>
                <a:t>Fast</a:t>
              </a:r>
              <a:endParaRPr>
                <a:latin typeface="+mj-lt"/>
              </a:endParaRPr>
            </a:p>
          </p:txBody>
        </p:sp>
        <p:cxnSp>
          <p:nvCxnSpPr>
            <p:cNvPr id="15" name="Straight Arrow Connector 14" descr="An arrow pointing to the left and right. To the left it states the word 'Slow' to the right it states the word &quot;fast&quot;. Underneath the arrow are the Italian terms that gradually move from slow all the way to fast. Above the arrow is the placement of 'Where' the song - showing it has an allegretto tempo.">
              <a:extLst>
                <a:ext uri="{FF2B5EF4-FFF2-40B4-BE49-F238E27FC236}">
                  <a16:creationId xmlns:a16="http://schemas.microsoft.com/office/drawing/2014/main" id="{370EC68A-2ED9-5BDB-3434-C18A8CD52AE1}"/>
                </a:ext>
              </a:extLst>
            </p:cNvPr>
            <p:cNvCxnSpPr>
              <a:cxnSpLocks/>
            </p:cNvCxnSpPr>
            <p:nvPr/>
          </p:nvCxnSpPr>
          <p:spPr>
            <a:xfrm>
              <a:off x="6814610" y="2040340"/>
              <a:ext cx="0" cy="1037230"/>
            </a:xfrm>
            <a:prstGeom prst="straightConnector1">
              <a:avLst/>
            </a:prstGeom>
            <a:ln w="25400"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sp>
          <p:nvSpPr>
            <p:cNvPr id="35" name="Google Shape;150;p17">
              <a:extLst>
                <a:ext uri="{FF2B5EF4-FFF2-40B4-BE49-F238E27FC236}">
                  <a16:creationId xmlns:a16="http://schemas.microsoft.com/office/drawing/2014/main" id="{A11AAE06-9C26-8E02-7351-B53AB7C5803C}"/>
                </a:ext>
              </a:extLst>
            </p:cNvPr>
            <p:cNvSpPr/>
            <p:nvPr/>
          </p:nvSpPr>
          <p:spPr>
            <a:xfrm>
              <a:off x="1762380" y="5299899"/>
              <a:ext cx="1487200" cy="474400"/>
            </a:xfrm>
            <a:prstGeom prst="roundRect">
              <a:avLst>
                <a:gd name="adj" fmla="val 10628"/>
              </a:avLst>
            </a:prstGeom>
            <a:solidFill>
              <a:schemeClr val="bg1"/>
            </a:solidFill>
            <a:ln w="19050" cap="flat" cmpd="sng">
              <a:solidFill>
                <a:srgbClr val="2088B8"/>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Largo</a:t>
              </a:r>
              <a:endParaRPr lang="en-US" sz="2000" i="1" dirty="0">
                <a:cs typeface="Arial" panose="020B0604020202020204" pitchFamily="34" charset="0"/>
              </a:endParaRPr>
            </a:p>
          </p:txBody>
        </p:sp>
        <p:sp>
          <p:nvSpPr>
            <p:cNvPr id="36" name="Google Shape;150;p17">
              <a:extLst>
                <a:ext uri="{FF2B5EF4-FFF2-40B4-BE49-F238E27FC236}">
                  <a16:creationId xmlns:a16="http://schemas.microsoft.com/office/drawing/2014/main" id="{B18872F3-EEBF-93DC-6EE8-F57ADF0470AE}"/>
                </a:ext>
              </a:extLst>
            </p:cNvPr>
            <p:cNvSpPr/>
            <p:nvPr/>
          </p:nvSpPr>
          <p:spPr>
            <a:xfrm>
              <a:off x="3923477" y="5299899"/>
              <a:ext cx="1487200" cy="474400"/>
            </a:xfrm>
            <a:prstGeom prst="roundRect">
              <a:avLst>
                <a:gd name="adj" fmla="val 10628"/>
              </a:avLst>
            </a:prstGeom>
            <a:solidFill>
              <a:schemeClr val="bg1"/>
            </a:solidFill>
            <a:ln w="19050" cap="flat" cmpd="sng">
              <a:solidFill>
                <a:srgbClr val="4560AD"/>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Andante</a:t>
              </a:r>
              <a:endParaRPr lang="en-US" sz="2000" i="1" dirty="0">
                <a:cs typeface="Arial" panose="020B0604020202020204" pitchFamily="34" charset="0"/>
              </a:endParaRPr>
            </a:p>
          </p:txBody>
        </p:sp>
        <p:sp>
          <p:nvSpPr>
            <p:cNvPr id="37" name="Google Shape;150;p17">
              <a:extLst>
                <a:ext uri="{FF2B5EF4-FFF2-40B4-BE49-F238E27FC236}">
                  <a16:creationId xmlns:a16="http://schemas.microsoft.com/office/drawing/2014/main" id="{F211C8B3-01F1-8B71-7D24-264A256C9EC5}"/>
                </a:ext>
              </a:extLst>
            </p:cNvPr>
            <p:cNvSpPr/>
            <p:nvPr/>
          </p:nvSpPr>
          <p:spPr>
            <a:xfrm>
              <a:off x="6081403" y="5299899"/>
              <a:ext cx="1487200" cy="474400"/>
            </a:xfrm>
            <a:prstGeom prst="roundRect">
              <a:avLst>
                <a:gd name="adj" fmla="val 10628"/>
              </a:avLst>
            </a:prstGeom>
            <a:solidFill>
              <a:schemeClr val="bg1"/>
            </a:solidFill>
            <a:ln w="19050" cap="flat" cmpd="sng">
              <a:solidFill>
                <a:srgbClr val="6A37A2"/>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Allegretto</a:t>
              </a:r>
              <a:endParaRPr lang="en-US" sz="2000" i="1" dirty="0">
                <a:cs typeface="Arial" panose="020B0604020202020204" pitchFamily="34" charset="0"/>
              </a:endParaRPr>
            </a:p>
          </p:txBody>
        </p:sp>
        <p:sp>
          <p:nvSpPr>
            <p:cNvPr id="38" name="Google Shape;150;p17">
              <a:extLst>
                <a:ext uri="{FF2B5EF4-FFF2-40B4-BE49-F238E27FC236}">
                  <a16:creationId xmlns:a16="http://schemas.microsoft.com/office/drawing/2014/main" id="{7C6CC86D-F6DF-7756-6CC4-F6F24003DCCF}"/>
                </a:ext>
              </a:extLst>
            </p:cNvPr>
            <p:cNvSpPr/>
            <p:nvPr/>
          </p:nvSpPr>
          <p:spPr>
            <a:xfrm>
              <a:off x="8256507" y="5299899"/>
              <a:ext cx="1487200" cy="474400"/>
            </a:xfrm>
            <a:prstGeom prst="roundRect">
              <a:avLst>
                <a:gd name="adj" fmla="val 10628"/>
              </a:avLst>
            </a:prstGeom>
            <a:solidFill>
              <a:schemeClr val="bg1"/>
            </a:solidFill>
            <a:ln w="19050" cap="flat" cmpd="sng">
              <a:solidFill>
                <a:srgbClr val="85278A"/>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Presto</a:t>
              </a:r>
              <a:endParaRPr lang="en-US" sz="2000" i="1" dirty="0">
                <a:cs typeface="Arial" panose="020B0604020202020204" pitchFamily="34" charset="0"/>
              </a:endParaRPr>
            </a:p>
          </p:txBody>
        </p:sp>
        <p:cxnSp>
          <p:nvCxnSpPr>
            <p:cNvPr id="41" name="Straight Connector 40">
              <a:extLst>
                <a:ext uri="{FF2B5EF4-FFF2-40B4-BE49-F238E27FC236}">
                  <a16:creationId xmlns:a16="http://schemas.microsoft.com/office/drawing/2014/main" id="{F7212C99-02F8-2673-3CA3-F903347E44B6}"/>
                </a:ext>
                <a:ext uri="{C183D7F6-B498-43B3-948B-1728B52AA6E4}">
                  <adec:decorative xmlns:adec="http://schemas.microsoft.com/office/drawing/2017/decorative" val="1"/>
                </a:ext>
              </a:extLst>
            </p:cNvPr>
            <p:cNvCxnSpPr>
              <a:cxnSpLocks/>
            </p:cNvCxnSpPr>
            <p:nvPr/>
          </p:nvCxnSpPr>
          <p:spPr>
            <a:xfrm>
              <a:off x="1436975" y="3642451"/>
              <a:ext cx="0" cy="899858"/>
            </a:xfrm>
            <a:prstGeom prst="line">
              <a:avLst/>
            </a:prstGeom>
            <a:noFill/>
            <a:ln w="19050" cap="flat" cmpd="sng">
              <a:solidFill>
                <a:srgbClr val="0E9DBE"/>
              </a:solidFill>
              <a:prstDash val="solid"/>
              <a:round/>
              <a:headEnd type="none" w="med" len="med"/>
              <a:tailEnd type="none" w="med" len="med"/>
            </a:ln>
          </p:spPr>
        </p:cxnSp>
        <p:sp>
          <p:nvSpPr>
            <p:cNvPr id="8" name="Google Shape;150;p17">
              <a:extLst>
                <a:ext uri="{FF2B5EF4-FFF2-40B4-BE49-F238E27FC236}">
                  <a16:creationId xmlns:a16="http://schemas.microsoft.com/office/drawing/2014/main" id="{1C244E35-D273-4EF7-CA65-5BEEA1A600A6}"/>
                </a:ext>
              </a:extLst>
            </p:cNvPr>
            <p:cNvSpPr/>
            <p:nvPr/>
          </p:nvSpPr>
          <p:spPr>
            <a:xfrm>
              <a:off x="696715" y="4551061"/>
              <a:ext cx="1487200" cy="474400"/>
            </a:xfrm>
            <a:prstGeom prst="roundRect">
              <a:avLst>
                <a:gd name="adj" fmla="val 10628"/>
              </a:avLst>
            </a:prstGeom>
            <a:solidFill>
              <a:schemeClr val="bg1"/>
            </a:solidFill>
            <a:ln w="19050" cap="flat" cmpd="sng">
              <a:solidFill>
                <a:srgbClr val="0E9DBE"/>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Grave</a:t>
              </a:r>
              <a:endParaRPr lang="en-US" sz="2000" i="1" dirty="0">
                <a:cs typeface="Arial" panose="020B0604020202020204" pitchFamily="34" charset="0"/>
              </a:endParaRPr>
            </a:p>
          </p:txBody>
        </p:sp>
        <p:sp>
          <p:nvSpPr>
            <p:cNvPr id="34" name="Google Shape;150;p17">
              <a:extLst>
                <a:ext uri="{FF2B5EF4-FFF2-40B4-BE49-F238E27FC236}">
                  <a16:creationId xmlns:a16="http://schemas.microsoft.com/office/drawing/2014/main" id="{73376D1A-7267-CDA3-A319-592007C1975D}"/>
                </a:ext>
              </a:extLst>
            </p:cNvPr>
            <p:cNvSpPr/>
            <p:nvPr/>
          </p:nvSpPr>
          <p:spPr>
            <a:xfrm>
              <a:off x="2821623" y="4551061"/>
              <a:ext cx="1487200" cy="474400"/>
            </a:xfrm>
            <a:prstGeom prst="roundRect">
              <a:avLst>
                <a:gd name="adj" fmla="val 10628"/>
              </a:avLst>
            </a:prstGeom>
            <a:solidFill>
              <a:schemeClr val="bg1"/>
            </a:solidFill>
            <a:ln w="19050" cap="flat" cmpd="sng">
              <a:solidFill>
                <a:srgbClr val="3274B3"/>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Adagio</a:t>
              </a:r>
              <a:endParaRPr lang="en-US" sz="2000" i="1" dirty="0">
                <a:cs typeface="Arial" panose="020B0604020202020204" pitchFamily="34" charset="0"/>
              </a:endParaRPr>
            </a:p>
          </p:txBody>
        </p:sp>
        <p:sp>
          <p:nvSpPr>
            <p:cNvPr id="33" name="Google Shape;150;p17">
              <a:extLst>
                <a:ext uri="{FF2B5EF4-FFF2-40B4-BE49-F238E27FC236}">
                  <a16:creationId xmlns:a16="http://schemas.microsoft.com/office/drawing/2014/main" id="{DA9909F3-6765-8435-3E22-3F548C69BC74}"/>
                </a:ext>
              </a:extLst>
            </p:cNvPr>
            <p:cNvSpPr/>
            <p:nvPr/>
          </p:nvSpPr>
          <p:spPr>
            <a:xfrm>
              <a:off x="4954242" y="4551061"/>
              <a:ext cx="1487200" cy="474400"/>
            </a:xfrm>
            <a:prstGeom prst="roundRect">
              <a:avLst>
                <a:gd name="adj" fmla="val 10628"/>
              </a:avLst>
            </a:prstGeom>
            <a:solidFill>
              <a:schemeClr val="bg1"/>
            </a:solidFill>
            <a:ln w="19050" cap="flat" cmpd="sng">
              <a:solidFill>
                <a:srgbClr val="574BA7"/>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Moderato</a:t>
              </a:r>
              <a:endParaRPr lang="en-US" sz="2000" i="1" dirty="0">
                <a:cs typeface="Arial" panose="020B0604020202020204" pitchFamily="34" charset="0"/>
              </a:endParaRPr>
            </a:p>
          </p:txBody>
        </p:sp>
        <p:sp>
          <p:nvSpPr>
            <p:cNvPr id="32" name="Google Shape;150;p17">
              <a:extLst>
                <a:ext uri="{FF2B5EF4-FFF2-40B4-BE49-F238E27FC236}">
                  <a16:creationId xmlns:a16="http://schemas.microsoft.com/office/drawing/2014/main" id="{DBF86E04-E4C9-4BAF-F885-BF214408C195}"/>
                </a:ext>
              </a:extLst>
            </p:cNvPr>
            <p:cNvSpPr/>
            <p:nvPr/>
          </p:nvSpPr>
          <p:spPr>
            <a:xfrm>
              <a:off x="7198171" y="4551061"/>
              <a:ext cx="1487200" cy="474400"/>
            </a:xfrm>
            <a:prstGeom prst="roundRect">
              <a:avLst>
                <a:gd name="adj" fmla="val 10628"/>
              </a:avLst>
            </a:prstGeom>
            <a:solidFill>
              <a:schemeClr val="bg1"/>
            </a:solidFill>
            <a:ln w="19050" cap="flat" cmpd="sng">
              <a:solidFill>
                <a:srgbClr val="782D97"/>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Allegro</a:t>
              </a:r>
              <a:endParaRPr lang="en-US" sz="2000" i="1" dirty="0">
                <a:cs typeface="Arial" panose="020B0604020202020204" pitchFamily="34" charset="0"/>
              </a:endParaRPr>
            </a:p>
          </p:txBody>
        </p:sp>
        <p:sp>
          <p:nvSpPr>
            <p:cNvPr id="31" name="Google Shape;150;p17">
              <a:extLst>
                <a:ext uri="{FF2B5EF4-FFF2-40B4-BE49-F238E27FC236}">
                  <a16:creationId xmlns:a16="http://schemas.microsoft.com/office/drawing/2014/main" id="{D53CF604-884A-EFF6-148B-E917A6DB4506}"/>
                </a:ext>
              </a:extLst>
            </p:cNvPr>
            <p:cNvSpPr/>
            <p:nvPr/>
          </p:nvSpPr>
          <p:spPr>
            <a:xfrm>
              <a:off x="9262728" y="4551061"/>
              <a:ext cx="1785196" cy="474400"/>
            </a:xfrm>
            <a:prstGeom prst="roundRect">
              <a:avLst>
                <a:gd name="adj" fmla="val 10628"/>
              </a:avLst>
            </a:prstGeom>
            <a:solidFill>
              <a:schemeClr val="bg1"/>
            </a:solidFill>
            <a:ln w="19050" cap="flat" cmpd="sng">
              <a:solidFill>
                <a:srgbClr val="92227D"/>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Prestissimo</a:t>
              </a:r>
              <a:endParaRPr lang="en-US" sz="2000" i="1" dirty="0">
                <a:cs typeface="Arial" panose="020B0604020202020204" pitchFamily="34" charset="0"/>
              </a:endParaRPr>
            </a:p>
          </p:txBody>
        </p:sp>
        <p:sp>
          <p:nvSpPr>
            <p:cNvPr id="11" name="Google Shape;150;p17">
              <a:extLst>
                <a:ext uri="{FF2B5EF4-FFF2-40B4-BE49-F238E27FC236}">
                  <a16:creationId xmlns:a16="http://schemas.microsoft.com/office/drawing/2014/main" id="{D00EE975-A99B-E8F5-08F4-9EFAEAC52C98}"/>
                </a:ext>
              </a:extLst>
            </p:cNvPr>
            <p:cNvSpPr/>
            <p:nvPr/>
          </p:nvSpPr>
          <p:spPr>
            <a:xfrm>
              <a:off x="6071010" y="1758021"/>
              <a:ext cx="1487200" cy="474400"/>
            </a:xfrm>
            <a:prstGeom prst="roundRect">
              <a:avLst>
                <a:gd name="adj" fmla="val 10628"/>
              </a:avLst>
            </a:prstGeom>
            <a:ln>
              <a:noFill/>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spcFirstLastPara="1" wrap="square" lIns="0" tIns="0" rIns="0" bIns="36000" anchor="ctr" anchorCtr="0">
              <a:noAutofit/>
            </a:bodyPr>
            <a:lstStyle/>
            <a:p>
              <a:pPr algn="ctr"/>
              <a:r>
                <a:rPr lang="en-US" sz="2000" dirty="0">
                  <a:ea typeface="Calibri"/>
                  <a:cs typeface="Arial" panose="020B0604020202020204" pitchFamily="34" charset="0"/>
                  <a:sym typeface="Calibri"/>
                </a:rPr>
                <a:t>‘Where’</a:t>
              </a:r>
              <a:endParaRPr sz="2000" dirty="0">
                <a:cs typeface="Arial" panose="020B0604020202020204" pitchFamily="34" charset="0"/>
              </a:endParaRPr>
            </a:p>
          </p:txBody>
        </p:sp>
      </p:grpSp>
    </p:spTree>
    <p:extLst>
      <p:ext uri="{BB962C8B-B14F-4D97-AF65-F5344CB8AC3E}">
        <p14:creationId xmlns:p14="http://schemas.microsoft.com/office/powerpoint/2010/main" val="200731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C91466-F9B0-30A7-9CB5-9C4643DC89B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39BA88-27BF-D54F-7315-54A7EEF98BD6}"/>
              </a:ext>
            </a:extLst>
          </p:cNvPr>
          <p:cNvSpPr>
            <a:spLocks noGrp="1"/>
          </p:cNvSpPr>
          <p:nvPr>
            <p:ph type="title"/>
          </p:nvPr>
        </p:nvSpPr>
        <p:spPr/>
        <p:txBody>
          <a:bodyPr/>
          <a:lstStyle/>
          <a:p>
            <a:r>
              <a:rPr lang="en-US" dirty="0"/>
              <a:t>Activity 2.1 – ‘Where’ – Kate Miller-Heidke (2)</a:t>
            </a:r>
          </a:p>
        </p:txBody>
      </p:sp>
      <p:pic>
        <p:nvPicPr>
          <p:cNvPr id="5" name="Picture 4" descr="Spin the wheel image showing Italian terms">
            <a:extLst>
              <a:ext uri="{FF2B5EF4-FFF2-40B4-BE49-F238E27FC236}">
                <a16:creationId xmlns:a16="http://schemas.microsoft.com/office/drawing/2014/main" id="{FD531D7B-B187-8394-4318-D5F2A6067ABE}"/>
              </a:ext>
            </a:extLst>
          </p:cNvPr>
          <p:cNvPicPr>
            <a:picLocks noChangeAspect="1"/>
          </p:cNvPicPr>
          <p:nvPr/>
        </p:nvPicPr>
        <p:blipFill>
          <a:blip r:embed="rId2">
            <a:extLst>
              <a:ext uri="{28A0092B-C50C-407E-A947-70E740481C1C}">
                <a14:useLocalDpi xmlns:a14="http://schemas.microsoft.com/office/drawing/2010/main" val="0"/>
              </a:ext>
            </a:extLst>
          </a:blip>
          <a:srcRect l="876" t="703" r="317" b="491"/>
          <a:stretch>
            <a:fillRect/>
          </a:stretch>
        </p:blipFill>
        <p:spPr>
          <a:xfrm>
            <a:off x="3307921" y="1105230"/>
            <a:ext cx="5400000" cy="5400000"/>
          </a:xfrm>
          <a:prstGeom prst="ellipse">
            <a:avLst/>
          </a:prstGeom>
          <a:ln>
            <a:solidFill>
              <a:schemeClr val="accent1">
                <a:shade val="15000"/>
              </a:schemeClr>
            </a:solidFill>
          </a:ln>
        </p:spPr>
      </p:pic>
      <p:sp>
        <p:nvSpPr>
          <p:cNvPr id="4" name="Triangle 3">
            <a:extLst>
              <a:ext uri="{FF2B5EF4-FFF2-40B4-BE49-F238E27FC236}">
                <a16:creationId xmlns:a16="http://schemas.microsoft.com/office/drawing/2014/main" id="{7F050052-643F-58C7-557C-4B4D15011460}"/>
              </a:ext>
              <a:ext uri="{C183D7F6-B498-43B3-948B-1728B52AA6E4}">
                <adec:decorative xmlns:adec="http://schemas.microsoft.com/office/drawing/2017/decorative" val="1"/>
              </a:ext>
            </a:extLst>
          </p:cNvPr>
          <p:cNvSpPr/>
          <p:nvPr/>
        </p:nvSpPr>
        <p:spPr>
          <a:xfrm rot="16200000">
            <a:off x="8395372" y="3462255"/>
            <a:ext cx="482204" cy="415694"/>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DF922B-8E70-0904-48EC-862A6DEAC4B4}"/>
              </a:ext>
            </a:extLst>
          </p:cNvPr>
          <p:cNvSpPr txBox="1"/>
          <p:nvPr/>
        </p:nvSpPr>
        <p:spPr>
          <a:xfrm>
            <a:off x="237631" y="6561080"/>
            <a:ext cx="3317611" cy="180000"/>
          </a:xfrm>
          <a:prstGeom prst="rect">
            <a:avLst/>
          </a:prstGeom>
          <a:noFill/>
        </p:spPr>
        <p:txBody>
          <a:bodyPr wrap="square" lIns="0" tIns="0" rIns="0" bIns="0" rtlCol="0" anchor="t">
            <a:noAutofit/>
          </a:bodyPr>
          <a:lstStyle/>
          <a:p>
            <a:r>
              <a:rPr lang="en-AU" sz="700" dirty="0">
                <a:hlinkClick r:id="rId3"/>
              </a:rPr>
              <a:t>Spin the wheel</a:t>
            </a:r>
            <a:r>
              <a:rPr lang="en-AU" sz="700" dirty="0"/>
              <a:t> [website], accessed 12 May 2025</a:t>
            </a:r>
          </a:p>
        </p:txBody>
      </p:sp>
      <p:sp>
        <p:nvSpPr>
          <p:cNvPr id="2" name="Slide Number Placeholder 1">
            <a:extLst>
              <a:ext uri="{FF2B5EF4-FFF2-40B4-BE49-F238E27FC236}">
                <a16:creationId xmlns:a16="http://schemas.microsoft.com/office/drawing/2014/main" id="{8FD7EB07-A280-C32C-D559-44001AE35F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57552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fill="hold" nodeType="afterEffect" p14:presetBounceEnd="50000">
                                      <p:stCondLst>
                                        <p:cond delay="500"/>
                                      </p:stCondLst>
                                      <p:childTnLst>
                                        <p:animRot by="21600000" p14:bounceEnd="50000">
                                          <p:cBhvr>
                                            <p:cTn id="6"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fill="hold" nodeType="afterEffect">
                                      <p:stCondLst>
                                        <p:cond delay="500"/>
                                      </p:stCondLst>
                                      <p:childTnLst>
                                        <p:animRot by="21600000">
                                          <p:cBhvr>
                                            <p:cTn id="6"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EC2E6C8-7291-C37C-8805-CDFB5CCD42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791437-A989-48C4-E6F9-7A3F364518B1}"/>
              </a:ext>
            </a:extLst>
          </p:cNvPr>
          <p:cNvSpPr>
            <a:spLocks noGrp="1"/>
          </p:cNvSpPr>
          <p:nvPr>
            <p:ph type="title"/>
          </p:nvPr>
        </p:nvSpPr>
        <p:spPr>
          <a:xfrm>
            <a:off x="360000" y="360000"/>
            <a:ext cx="10435379" cy="545601"/>
          </a:xfrm>
        </p:spPr>
        <p:txBody>
          <a:bodyPr/>
          <a:lstStyle/>
          <a:p>
            <a:r>
              <a:rPr lang="en-AU" dirty="0">
                <a:latin typeface="Arial"/>
                <a:cs typeface="Arial"/>
              </a:rPr>
              <a:t>Activity 2.1 – ‘Where’ – Kate Miller-Heidke – performing (3)</a:t>
            </a:r>
            <a:endParaRPr lang="en-US" dirty="0"/>
          </a:p>
        </p:txBody>
      </p:sp>
      <p:sp>
        <p:nvSpPr>
          <p:cNvPr id="21" name="Text Placeholder 20">
            <a:extLst>
              <a:ext uri="{FF2B5EF4-FFF2-40B4-BE49-F238E27FC236}">
                <a16:creationId xmlns:a16="http://schemas.microsoft.com/office/drawing/2014/main" id="{8AA95810-63DE-1A5E-CAAB-1D5026A67CFC}"/>
              </a:ext>
            </a:extLst>
          </p:cNvPr>
          <p:cNvSpPr>
            <a:spLocks noGrp="1"/>
          </p:cNvSpPr>
          <p:nvPr>
            <p:ph type="body" sz="quarter" idx="18"/>
          </p:nvPr>
        </p:nvSpPr>
        <p:spPr>
          <a:xfrm>
            <a:off x="359999" y="1485448"/>
            <a:ext cx="11483999" cy="310015"/>
          </a:xfrm>
        </p:spPr>
        <p:txBody>
          <a:bodyPr/>
          <a:lstStyle/>
          <a:p>
            <a:r>
              <a:rPr lang="en-US" dirty="0"/>
              <a:t>Opening pre-chorus phrase</a:t>
            </a:r>
          </a:p>
        </p:txBody>
      </p:sp>
      <p:pic>
        <p:nvPicPr>
          <p:cNvPr id="6" name="Picture 5" descr="A treble clef melodic line that is in stepwise movement for the pre-chorus of the song 'Where'">
            <a:extLst>
              <a:ext uri="{FF2B5EF4-FFF2-40B4-BE49-F238E27FC236}">
                <a16:creationId xmlns:a16="http://schemas.microsoft.com/office/drawing/2014/main" id="{9F73AA86-40E9-58F5-921B-A75E9C00D9EF}"/>
              </a:ext>
            </a:extLst>
          </p:cNvPr>
          <p:cNvPicPr>
            <a:picLocks noChangeAspect="1"/>
          </p:cNvPicPr>
          <p:nvPr/>
        </p:nvPicPr>
        <p:blipFill>
          <a:blip r:embed="rId2"/>
          <a:stretch>
            <a:fillRect/>
          </a:stretch>
        </p:blipFill>
        <p:spPr>
          <a:xfrm>
            <a:off x="360000" y="2098058"/>
            <a:ext cx="11439625" cy="1363271"/>
          </a:xfrm>
          <a:prstGeom prst="roundRect">
            <a:avLst>
              <a:gd name="adj" fmla="val 3252"/>
            </a:avLst>
          </a:prstGeom>
          <a:effectLst/>
        </p:spPr>
      </p:pic>
      <p:sp>
        <p:nvSpPr>
          <p:cNvPr id="12" name="Box 1 grave">
            <a:extLst>
              <a:ext uri="{FF2B5EF4-FFF2-40B4-BE49-F238E27FC236}">
                <a16:creationId xmlns:a16="http://schemas.microsoft.com/office/drawing/2014/main" id="{63F3946E-0B06-5E9D-2B1C-530ED42FA8C4}"/>
              </a:ext>
              <a:ext uri="{C183D7F6-B498-43B3-948B-1728B52AA6E4}">
                <adec:decorative xmlns:adec="http://schemas.microsoft.com/office/drawing/2017/decorative" val="0"/>
              </a:ext>
            </a:extLst>
          </p:cNvPr>
          <p:cNvSpPr/>
          <p:nvPr/>
        </p:nvSpPr>
        <p:spPr>
          <a:xfrm>
            <a:off x="441157" y="3804455"/>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dirty="0">
                <a:solidFill>
                  <a:schemeClr val="bg1"/>
                </a:solidFill>
                <a:latin typeface="+mj-lt"/>
                <a:cs typeface="Arial" panose="020B0604020202020204" pitchFamily="34" charset="0"/>
              </a:rPr>
              <a:t>Grave</a:t>
            </a:r>
          </a:p>
        </p:txBody>
      </p:sp>
      <p:grpSp>
        <p:nvGrpSpPr>
          <p:cNvPr id="2" name="Play 1" descr="A red play button inside a white circle">
            <a:extLst>
              <a:ext uri="{FF2B5EF4-FFF2-40B4-BE49-F238E27FC236}">
                <a16:creationId xmlns:a16="http://schemas.microsoft.com/office/drawing/2014/main" id="{27F48259-332D-91FB-608F-F1A511D50A7A}"/>
              </a:ext>
            </a:extLst>
          </p:cNvPr>
          <p:cNvGrpSpPr/>
          <p:nvPr/>
        </p:nvGrpSpPr>
        <p:grpSpPr>
          <a:xfrm>
            <a:off x="1075858" y="4281109"/>
            <a:ext cx="392819" cy="399532"/>
            <a:chOff x="10964411" y="1006257"/>
            <a:chExt cx="656442" cy="637959"/>
          </a:xfrm>
        </p:grpSpPr>
        <p:sp>
          <p:nvSpPr>
            <p:cNvPr id="8" name="Oval 7">
              <a:extLst>
                <a:ext uri="{FF2B5EF4-FFF2-40B4-BE49-F238E27FC236}">
                  <a16:creationId xmlns:a16="http://schemas.microsoft.com/office/drawing/2014/main" id="{D11CC189-0512-A7E1-8B3C-FD56C3AC5AB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3"/>
              <a:extLst>
                <a:ext uri="{FF2B5EF4-FFF2-40B4-BE49-F238E27FC236}">
                  <a16:creationId xmlns:a16="http://schemas.microsoft.com/office/drawing/2014/main" id="{A8EEE0E2-C445-C025-FE49-FA91C27802CC}"/>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4" name="Box 2 largo">
            <a:extLst>
              <a:ext uri="{FF2B5EF4-FFF2-40B4-BE49-F238E27FC236}">
                <a16:creationId xmlns:a16="http://schemas.microsoft.com/office/drawing/2014/main" id="{7048DC0C-8972-04C3-4177-7E620DAF9E62}"/>
              </a:ext>
              <a:ext uri="{C183D7F6-B498-43B3-948B-1728B52AA6E4}">
                <adec:decorative xmlns:adec="http://schemas.microsoft.com/office/drawing/2017/decorative" val="0"/>
              </a:ext>
            </a:extLst>
          </p:cNvPr>
          <p:cNvSpPr/>
          <p:nvPr/>
        </p:nvSpPr>
        <p:spPr>
          <a:xfrm>
            <a:off x="2692916" y="3804455"/>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Largo</a:t>
            </a:r>
          </a:p>
        </p:txBody>
      </p:sp>
      <p:grpSp>
        <p:nvGrpSpPr>
          <p:cNvPr id="11" name="Play 2" descr="A red play button inside a white circle">
            <a:extLst>
              <a:ext uri="{FF2B5EF4-FFF2-40B4-BE49-F238E27FC236}">
                <a16:creationId xmlns:a16="http://schemas.microsoft.com/office/drawing/2014/main" id="{D47A2808-02FB-83EC-D042-9E8F9F700541}"/>
              </a:ext>
            </a:extLst>
          </p:cNvPr>
          <p:cNvGrpSpPr/>
          <p:nvPr/>
        </p:nvGrpSpPr>
        <p:grpSpPr>
          <a:xfrm>
            <a:off x="3327617" y="4281109"/>
            <a:ext cx="392819" cy="399532"/>
            <a:chOff x="10964411" y="1006257"/>
            <a:chExt cx="656442" cy="637959"/>
          </a:xfrm>
        </p:grpSpPr>
        <p:sp>
          <p:nvSpPr>
            <p:cNvPr id="29" name="Oval 28">
              <a:extLst>
                <a:ext uri="{FF2B5EF4-FFF2-40B4-BE49-F238E27FC236}">
                  <a16:creationId xmlns:a16="http://schemas.microsoft.com/office/drawing/2014/main" id="{2DE41362-6188-6435-BFD5-18B797F9790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0" name="Isosceles Triangle 29">
              <a:hlinkClick r:id="rId4"/>
              <a:extLst>
                <a:ext uri="{FF2B5EF4-FFF2-40B4-BE49-F238E27FC236}">
                  <a16:creationId xmlns:a16="http://schemas.microsoft.com/office/drawing/2014/main" id="{C9B10BBD-5A3C-B898-B2E7-CBDDB0CA38F1}"/>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9" name="Box 3 allegretto">
            <a:extLst>
              <a:ext uri="{FF2B5EF4-FFF2-40B4-BE49-F238E27FC236}">
                <a16:creationId xmlns:a16="http://schemas.microsoft.com/office/drawing/2014/main" id="{42721C3B-3D3B-C0A6-16A2-796FE68B0A04}"/>
              </a:ext>
              <a:ext uri="{C183D7F6-B498-43B3-948B-1728B52AA6E4}">
                <adec:decorative xmlns:adec="http://schemas.microsoft.com/office/drawing/2017/decorative" val="0"/>
              </a:ext>
            </a:extLst>
          </p:cNvPr>
          <p:cNvSpPr/>
          <p:nvPr/>
        </p:nvSpPr>
        <p:spPr>
          <a:xfrm>
            <a:off x="2692916" y="510262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Allegretto</a:t>
            </a:r>
          </a:p>
        </p:txBody>
      </p:sp>
      <p:grpSp>
        <p:nvGrpSpPr>
          <p:cNvPr id="40" name="Group 39" descr="A red play button inside a white circle">
            <a:extLst>
              <a:ext uri="{FF2B5EF4-FFF2-40B4-BE49-F238E27FC236}">
                <a16:creationId xmlns:a16="http://schemas.microsoft.com/office/drawing/2014/main" id="{D3E1003E-0822-4AEA-E7DD-A5A556980B8B}"/>
              </a:ext>
            </a:extLst>
          </p:cNvPr>
          <p:cNvGrpSpPr/>
          <p:nvPr/>
        </p:nvGrpSpPr>
        <p:grpSpPr>
          <a:xfrm>
            <a:off x="3327617" y="5561851"/>
            <a:ext cx="392819" cy="399532"/>
            <a:chOff x="10964411" y="1006257"/>
            <a:chExt cx="656442" cy="637959"/>
          </a:xfrm>
        </p:grpSpPr>
        <p:sp>
          <p:nvSpPr>
            <p:cNvPr id="41" name="Oval 40">
              <a:extLst>
                <a:ext uri="{FF2B5EF4-FFF2-40B4-BE49-F238E27FC236}">
                  <a16:creationId xmlns:a16="http://schemas.microsoft.com/office/drawing/2014/main" id="{9328F7F0-7FA2-91C9-CF0C-FDDF9299CFA9}"/>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42" name="Isosceles Triangle 41">
              <a:hlinkClick r:id="rId5"/>
              <a:extLst>
                <a:ext uri="{FF2B5EF4-FFF2-40B4-BE49-F238E27FC236}">
                  <a16:creationId xmlns:a16="http://schemas.microsoft.com/office/drawing/2014/main" id="{2D65255A-306A-1BE7-2CA1-1F77AB0A5E4B}"/>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5" name="Box 4">
            <a:extLst>
              <a:ext uri="{FF2B5EF4-FFF2-40B4-BE49-F238E27FC236}">
                <a16:creationId xmlns:a16="http://schemas.microsoft.com/office/drawing/2014/main" id="{85642CBC-F158-BAFA-3D7A-BB8AECA85651}"/>
              </a:ext>
              <a:ext uri="{C183D7F6-B498-43B3-948B-1728B52AA6E4}">
                <adec:decorative xmlns:adec="http://schemas.microsoft.com/office/drawing/2017/decorative" val="0"/>
              </a:ext>
            </a:extLst>
          </p:cNvPr>
          <p:cNvSpPr/>
          <p:nvPr/>
        </p:nvSpPr>
        <p:spPr>
          <a:xfrm>
            <a:off x="4989837" y="3804455"/>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Adagio</a:t>
            </a:r>
          </a:p>
        </p:txBody>
      </p:sp>
      <p:grpSp>
        <p:nvGrpSpPr>
          <p:cNvPr id="31" name="Play 4" descr="A red play button inside a white circle">
            <a:extLst>
              <a:ext uri="{FF2B5EF4-FFF2-40B4-BE49-F238E27FC236}">
                <a16:creationId xmlns:a16="http://schemas.microsoft.com/office/drawing/2014/main" id="{C334335B-CEBA-EC45-6C97-5DB1D1D3B0E6}"/>
              </a:ext>
            </a:extLst>
          </p:cNvPr>
          <p:cNvGrpSpPr/>
          <p:nvPr/>
        </p:nvGrpSpPr>
        <p:grpSpPr>
          <a:xfrm>
            <a:off x="5624538" y="4289862"/>
            <a:ext cx="392819" cy="399532"/>
            <a:chOff x="10964411" y="1006257"/>
            <a:chExt cx="656442" cy="637959"/>
          </a:xfrm>
        </p:grpSpPr>
        <p:sp>
          <p:nvSpPr>
            <p:cNvPr id="32" name="Oval 31">
              <a:extLst>
                <a:ext uri="{FF2B5EF4-FFF2-40B4-BE49-F238E27FC236}">
                  <a16:creationId xmlns:a16="http://schemas.microsoft.com/office/drawing/2014/main" id="{9833E06F-D9EB-02E2-942D-950C21FE9CA5}"/>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3" name="Isosceles Triangle 32">
              <a:hlinkClick r:id="rId6"/>
              <a:extLst>
                <a:ext uri="{FF2B5EF4-FFF2-40B4-BE49-F238E27FC236}">
                  <a16:creationId xmlns:a16="http://schemas.microsoft.com/office/drawing/2014/main" id="{AD0362C8-1CA0-1CEA-4A5B-77786FF4ABBE}"/>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3" name="Box 5">
            <a:extLst>
              <a:ext uri="{FF2B5EF4-FFF2-40B4-BE49-F238E27FC236}">
                <a16:creationId xmlns:a16="http://schemas.microsoft.com/office/drawing/2014/main" id="{230B0F0E-B9C3-11AF-DD2A-297B2298A318}"/>
              </a:ext>
              <a:ext uri="{C183D7F6-B498-43B3-948B-1728B52AA6E4}">
                <adec:decorative xmlns:adec="http://schemas.microsoft.com/office/drawing/2017/decorative" val="0"/>
              </a:ext>
            </a:extLst>
          </p:cNvPr>
          <p:cNvSpPr/>
          <p:nvPr/>
        </p:nvSpPr>
        <p:spPr>
          <a:xfrm>
            <a:off x="4989837" y="5091877"/>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Allegro</a:t>
            </a:r>
          </a:p>
        </p:txBody>
      </p:sp>
      <p:grpSp>
        <p:nvGrpSpPr>
          <p:cNvPr id="43" name="Group 42" descr="A red play button inside a white circle">
            <a:extLst>
              <a:ext uri="{FF2B5EF4-FFF2-40B4-BE49-F238E27FC236}">
                <a16:creationId xmlns:a16="http://schemas.microsoft.com/office/drawing/2014/main" id="{FF01E165-83FD-3D67-99A3-76FE479626E5}"/>
              </a:ext>
            </a:extLst>
          </p:cNvPr>
          <p:cNvGrpSpPr/>
          <p:nvPr/>
        </p:nvGrpSpPr>
        <p:grpSpPr>
          <a:xfrm>
            <a:off x="5624538" y="5561851"/>
            <a:ext cx="392819" cy="399532"/>
            <a:chOff x="10964411" y="1006257"/>
            <a:chExt cx="656442" cy="637959"/>
          </a:xfrm>
        </p:grpSpPr>
        <p:sp>
          <p:nvSpPr>
            <p:cNvPr id="44" name="Oval 43">
              <a:extLst>
                <a:ext uri="{FF2B5EF4-FFF2-40B4-BE49-F238E27FC236}">
                  <a16:creationId xmlns:a16="http://schemas.microsoft.com/office/drawing/2014/main" id="{68F4B284-422E-7990-E280-BA53DD90E43A}"/>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45" name="Isosceles Triangle 44">
              <a:hlinkClick r:id="rId7"/>
              <a:extLst>
                <a:ext uri="{FF2B5EF4-FFF2-40B4-BE49-F238E27FC236}">
                  <a16:creationId xmlns:a16="http://schemas.microsoft.com/office/drawing/2014/main" id="{82B37C13-5F0D-0740-5E90-EC706771B83D}"/>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7" name="Box 6">
            <a:extLst>
              <a:ext uri="{FF2B5EF4-FFF2-40B4-BE49-F238E27FC236}">
                <a16:creationId xmlns:a16="http://schemas.microsoft.com/office/drawing/2014/main" id="{693B966F-7E3A-0BEE-15F0-CE914542506F}"/>
              </a:ext>
              <a:ext uri="{C183D7F6-B498-43B3-948B-1728B52AA6E4}">
                <adec:decorative xmlns:adec="http://schemas.microsoft.com/office/drawing/2017/decorative" val="0"/>
              </a:ext>
            </a:extLst>
          </p:cNvPr>
          <p:cNvSpPr/>
          <p:nvPr/>
        </p:nvSpPr>
        <p:spPr>
          <a:xfrm>
            <a:off x="7286758" y="382121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Andante</a:t>
            </a:r>
          </a:p>
        </p:txBody>
      </p:sp>
      <p:grpSp>
        <p:nvGrpSpPr>
          <p:cNvPr id="34" name="Group 33" descr="A red play button inside a white circle">
            <a:extLst>
              <a:ext uri="{FF2B5EF4-FFF2-40B4-BE49-F238E27FC236}">
                <a16:creationId xmlns:a16="http://schemas.microsoft.com/office/drawing/2014/main" id="{6B81BAFC-C84E-881D-260A-B11D8DE54E8F}"/>
              </a:ext>
            </a:extLst>
          </p:cNvPr>
          <p:cNvGrpSpPr/>
          <p:nvPr/>
        </p:nvGrpSpPr>
        <p:grpSpPr>
          <a:xfrm>
            <a:off x="7921459" y="4301041"/>
            <a:ext cx="392819" cy="399532"/>
            <a:chOff x="10964411" y="1006257"/>
            <a:chExt cx="656442" cy="637959"/>
          </a:xfrm>
        </p:grpSpPr>
        <p:sp>
          <p:nvSpPr>
            <p:cNvPr id="35" name="Oval 34">
              <a:extLst>
                <a:ext uri="{FF2B5EF4-FFF2-40B4-BE49-F238E27FC236}">
                  <a16:creationId xmlns:a16="http://schemas.microsoft.com/office/drawing/2014/main" id="{8801ADBB-F412-97B2-C11D-71ECD76B9B4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6" name="Isosceles Triangle 35">
              <a:hlinkClick r:id="rId8"/>
              <a:extLst>
                <a:ext uri="{FF2B5EF4-FFF2-40B4-BE49-F238E27FC236}">
                  <a16:creationId xmlns:a16="http://schemas.microsoft.com/office/drawing/2014/main" id="{91BA6446-8A18-B56D-0AC7-9A7194CC16DA}"/>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9" name="Box 7">
            <a:extLst>
              <a:ext uri="{FF2B5EF4-FFF2-40B4-BE49-F238E27FC236}">
                <a16:creationId xmlns:a16="http://schemas.microsoft.com/office/drawing/2014/main" id="{651D0703-1CC3-F72C-1171-4ED5472CD397}"/>
              </a:ext>
              <a:ext uri="{C183D7F6-B498-43B3-948B-1728B52AA6E4}">
                <adec:decorative xmlns:adec="http://schemas.microsoft.com/office/drawing/2017/decorative" val="0"/>
              </a:ext>
            </a:extLst>
          </p:cNvPr>
          <p:cNvSpPr/>
          <p:nvPr/>
        </p:nvSpPr>
        <p:spPr>
          <a:xfrm>
            <a:off x="7286758" y="510262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Presto</a:t>
            </a:r>
          </a:p>
        </p:txBody>
      </p:sp>
      <p:grpSp>
        <p:nvGrpSpPr>
          <p:cNvPr id="46" name="Group 45" descr="A red play button inside a white circle">
            <a:extLst>
              <a:ext uri="{FF2B5EF4-FFF2-40B4-BE49-F238E27FC236}">
                <a16:creationId xmlns:a16="http://schemas.microsoft.com/office/drawing/2014/main" id="{FEAF529D-3310-2BBB-84FA-5D483D152CA4}"/>
              </a:ext>
            </a:extLst>
          </p:cNvPr>
          <p:cNvGrpSpPr/>
          <p:nvPr/>
        </p:nvGrpSpPr>
        <p:grpSpPr>
          <a:xfrm>
            <a:off x="7921459" y="5561851"/>
            <a:ext cx="392819" cy="399532"/>
            <a:chOff x="10964411" y="1006257"/>
            <a:chExt cx="656442" cy="637959"/>
          </a:xfrm>
        </p:grpSpPr>
        <p:sp>
          <p:nvSpPr>
            <p:cNvPr id="47" name="Oval 46">
              <a:extLst>
                <a:ext uri="{FF2B5EF4-FFF2-40B4-BE49-F238E27FC236}">
                  <a16:creationId xmlns:a16="http://schemas.microsoft.com/office/drawing/2014/main" id="{BB07B07B-E72E-0949-F0E4-3932FD1F231B}"/>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48" name="Isosceles Triangle 47">
              <a:hlinkClick r:id="rId9"/>
              <a:extLst>
                <a:ext uri="{FF2B5EF4-FFF2-40B4-BE49-F238E27FC236}">
                  <a16:creationId xmlns:a16="http://schemas.microsoft.com/office/drawing/2014/main" id="{C1DBF2AB-48C1-3F7B-525D-BC1B8394FF71}"/>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8" name="Box 8">
            <a:extLst>
              <a:ext uri="{FF2B5EF4-FFF2-40B4-BE49-F238E27FC236}">
                <a16:creationId xmlns:a16="http://schemas.microsoft.com/office/drawing/2014/main" id="{23EFEE0A-9B70-8A0E-5CE7-504A26B3CEEC}"/>
              </a:ext>
              <a:ext uri="{C183D7F6-B498-43B3-948B-1728B52AA6E4}">
                <adec:decorative xmlns:adec="http://schemas.microsoft.com/office/drawing/2017/decorative" val="0"/>
              </a:ext>
            </a:extLst>
          </p:cNvPr>
          <p:cNvSpPr/>
          <p:nvPr/>
        </p:nvSpPr>
        <p:spPr>
          <a:xfrm>
            <a:off x="9538518" y="382121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dirty="0">
                <a:solidFill>
                  <a:schemeClr val="bg1"/>
                </a:solidFill>
                <a:latin typeface="+mj-lt"/>
                <a:cs typeface="Arial" panose="020B0604020202020204" pitchFamily="34" charset="0"/>
              </a:rPr>
              <a:t>Moderato</a:t>
            </a:r>
          </a:p>
        </p:txBody>
      </p:sp>
      <p:grpSp>
        <p:nvGrpSpPr>
          <p:cNvPr id="37" name="Group 36" descr="A red play button inside a white circle">
            <a:extLst>
              <a:ext uri="{FF2B5EF4-FFF2-40B4-BE49-F238E27FC236}">
                <a16:creationId xmlns:a16="http://schemas.microsoft.com/office/drawing/2014/main" id="{B71F122E-935A-795E-C8C3-21F287188ACE}"/>
              </a:ext>
            </a:extLst>
          </p:cNvPr>
          <p:cNvGrpSpPr/>
          <p:nvPr/>
        </p:nvGrpSpPr>
        <p:grpSpPr>
          <a:xfrm>
            <a:off x="10173219" y="4301596"/>
            <a:ext cx="392819" cy="399532"/>
            <a:chOff x="10964411" y="1006257"/>
            <a:chExt cx="656442" cy="637959"/>
          </a:xfrm>
        </p:grpSpPr>
        <p:sp>
          <p:nvSpPr>
            <p:cNvPr id="38" name="Oval 37">
              <a:extLst>
                <a:ext uri="{FF2B5EF4-FFF2-40B4-BE49-F238E27FC236}">
                  <a16:creationId xmlns:a16="http://schemas.microsoft.com/office/drawing/2014/main" id="{7D78032A-F235-6A67-703C-A4AE765AEDD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9" name="Isosceles Triangle 38">
              <a:hlinkClick r:id="rId10"/>
              <a:extLst>
                <a:ext uri="{FF2B5EF4-FFF2-40B4-BE49-F238E27FC236}">
                  <a16:creationId xmlns:a16="http://schemas.microsoft.com/office/drawing/2014/main" id="{39063055-22E0-F904-D827-9B3683E93EF4}"/>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6" name="Box 9">
            <a:extLst>
              <a:ext uri="{FF2B5EF4-FFF2-40B4-BE49-F238E27FC236}">
                <a16:creationId xmlns:a16="http://schemas.microsoft.com/office/drawing/2014/main" id="{15426794-6947-A9B5-A5AA-499FC7762795}"/>
              </a:ext>
              <a:ext uri="{C183D7F6-B498-43B3-948B-1728B52AA6E4}">
                <adec:decorative xmlns:adec="http://schemas.microsoft.com/office/drawing/2017/decorative" val="0"/>
              </a:ext>
            </a:extLst>
          </p:cNvPr>
          <p:cNvSpPr/>
          <p:nvPr/>
        </p:nvSpPr>
        <p:spPr>
          <a:xfrm>
            <a:off x="9538518" y="5091877"/>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Prestissimo</a:t>
            </a:r>
          </a:p>
        </p:txBody>
      </p:sp>
      <p:grpSp>
        <p:nvGrpSpPr>
          <p:cNvPr id="49" name="Group 48" descr="A red play button inside a white circle">
            <a:extLst>
              <a:ext uri="{FF2B5EF4-FFF2-40B4-BE49-F238E27FC236}">
                <a16:creationId xmlns:a16="http://schemas.microsoft.com/office/drawing/2014/main" id="{9C8C7E45-EC50-C6EA-0BB3-096930A00898}"/>
              </a:ext>
            </a:extLst>
          </p:cNvPr>
          <p:cNvGrpSpPr/>
          <p:nvPr/>
        </p:nvGrpSpPr>
        <p:grpSpPr>
          <a:xfrm>
            <a:off x="10173219" y="5561851"/>
            <a:ext cx="392819" cy="399532"/>
            <a:chOff x="10964411" y="1006257"/>
            <a:chExt cx="656442" cy="637959"/>
          </a:xfrm>
        </p:grpSpPr>
        <p:sp>
          <p:nvSpPr>
            <p:cNvPr id="50" name="Oval 49">
              <a:extLst>
                <a:ext uri="{FF2B5EF4-FFF2-40B4-BE49-F238E27FC236}">
                  <a16:creationId xmlns:a16="http://schemas.microsoft.com/office/drawing/2014/main" id="{AC65535F-1A09-F22B-5779-3C749ED9BC02}"/>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51" name="Isosceles Triangle 50">
              <a:hlinkClick r:id="rId11"/>
              <a:extLst>
                <a:ext uri="{FF2B5EF4-FFF2-40B4-BE49-F238E27FC236}">
                  <a16:creationId xmlns:a16="http://schemas.microsoft.com/office/drawing/2014/main" id="{E35E3813-47A5-6DED-2977-AAB60D2D8DD0}"/>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2" name="TextBox 21">
            <a:extLst>
              <a:ext uri="{FF2B5EF4-FFF2-40B4-BE49-F238E27FC236}">
                <a16:creationId xmlns:a16="http://schemas.microsoft.com/office/drawing/2014/main" id="{C0EFE4AF-D1AA-F344-6612-D17FF0F0A257}"/>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961C388F-0685-9E19-C7E7-2083D4F1D0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40803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 – LS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48000" y="1713442"/>
            <a:ext cx="11566496" cy="2303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US" sz="1800" dirty="0"/>
              <a:t>analyse and interpret the meanings of song lyrics while adhering to ethical standards in music use.</a:t>
            </a:r>
          </a:p>
          <a:p>
            <a:pPr marL="285750" indent="-285750">
              <a:lnSpc>
                <a:spcPct val="150000"/>
              </a:lnSpc>
              <a:spcAft>
                <a:spcPts val="600"/>
              </a:spcAft>
              <a:buFont typeface="Arial" panose="020B0604020202020204" pitchFamily="34" charset="0"/>
              <a:buChar char="•"/>
            </a:pPr>
            <a:r>
              <a:rPr lang="en-AU" sz="1800" dirty="0">
                <a:ea typeface="Aptos" panose="020B0004020202020204" pitchFamily="34" charset="0"/>
                <a:cs typeface="Times New Roman" panose="02020603050405020304" pitchFamily="18" charset="0"/>
              </a:rPr>
              <a:t>analyse and discuss the elements of music using musical terminology.</a:t>
            </a:r>
          </a:p>
          <a:p>
            <a:pPr marL="285750" indent="-285750">
              <a:lnSpc>
                <a:spcPct val="150000"/>
              </a:lnSpc>
              <a:spcAft>
                <a:spcPts val="600"/>
              </a:spcAft>
              <a:buFont typeface="Arial" panose="020B0604020202020204" pitchFamily="34" charset="0"/>
              <a:buChar char="•"/>
            </a:pPr>
            <a:r>
              <a:rPr lang="en-US" sz="1800" dirty="0"/>
              <a:t>perform syncopated rhythms with bass and chordal accompaniment, improving rhythmic accuracy, ensemble skills, and overall performance confidence.</a:t>
            </a:r>
          </a:p>
        </p:txBody>
      </p:sp>
      <p:sp>
        <p:nvSpPr>
          <p:cNvPr id="4" name="TextBox 3">
            <a:extLst>
              <a:ext uri="{FF2B5EF4-FFF2-40B4-BE49-F238E27FC236}">
                <a16:creationId xmlns:a16="http://schemas.microsoft.com/office/drawing/2014/main" id="{E0C6D03E-8150-A52C-0DC6-99468D24036A}"/>
              </a:ext>
            </a:extLst>
          </p:cNvPr>
          <p:cNvSpPr txBox="1"/>
          <p:nvPr/>
        </p:nvSpPr>
        <p:spPr>
          <a:xfrm>
            <a:off x="348000" y="4194869"/>
            <a:ext cx="11566496" cy="2303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US" sz="1800" b="0" i="0" dirty="0">
                <a:solidFill>
                  <a:srgbClr val="000000"/>
                </a:solidFill>
                <a:effectLst/>
              </a:rPr>
              <a:t>articulate the themes and emotions expressed in the song lyrics, while demonstrating an understanding of ethical considerations in music use.</a:t>
            </a:r>
          </a:p>
          <a:p>
            <a:pPr marL="342900" indent="-342900">
              <a:lnSpc>
                <a:spcPct val="150000"/>
              </a:lnSpc>
              <a:spcAft>
                <a:spcPts val="600"/>
              </a:spcAft>
              <a:buFont typeface="Arial"/>
              <a:buChar char="•"/>
            </a:pPr>
            <a:r>
              <a:rPr lang="en-US" sz="1800" b="0" i="0" dirty="0">
                <a:solidFill>
                  <a:srgbClr val="000000"/>
                </a:solidFill>
                <a:effectLst/>
              </a:rPr>
              <a:t>accurately identify and describe the elements of music using appropriate musical terminology.</a:t>
            </a:r>
          </a:p>
          <a:p>
            <a:pPr marL="342900" indent="-342900">
              <a:lnSpc>
                <a:spcPct val="150000"/>
              </a:lnSpc>
              <a:spcAft>
                <a:spcPts val="600"/>
              </a:spcAft>
              <a:buFont typeface="Arial"/>
              <a:buChar char="•"/>
            </a:pPr>
            <a:r>
              <a:rPr lang="en-US" sz="1800" dirty="0"/>
              <a:t>demonstrate confident performance techniques, refined rhythmic understanding, and strong ensemble skills.</a:t>
            </a:r>
            <a:endParaRPr lang="en-AU" sz="2000" dirty="0">
              <a:highlight>
                <a:srgbClr val="FFFF00"/>
              </a:highlight>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EC2E6C8-7291-C37C-8805-CDFB5CCD42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791437-A989-48C4-E6F9-7A3F364518B1}"/>
              </a:ext>
            </a:extLst>
          </p:cNvPr>
          <p:cNvSpPr>
            <a:spLocks noGrp="1"/>
          </p:cNvSpPr>
          <p:nvPr>
            <p:ph type="title"/>
          </p:nvPr>
        </p:nvSpPr>
        <p:spPr>
          <a:xfrm>
            <a:off x="359999" y="360000"/>
            <a:ext cx="3244261" cy="545601"/>
          </a:xfrm>
        </p:spPr>
        <p:txBody>
          <a:bodyPr/>
          <a:lstStyle/>
          <a:p>
            <a:r>
              <a:rPr lang="en-AU" dirty="0">
                <a:latin typeface="Arial"/>
                <a:cs typeface="Arial"/>
              </a:rPr>
              <a:t>Activity 2.1 – ‘Where’ – Kate Miller-Heidke – performing (4)</a:t>
            </a:r>
            <a:endParaRPr lang="en-US" dirty="0"/>
          </a:p>
        </p:txBody>
      </p:sp>
      <p:pic>
        <p:nvPicPr>
          <p:cNvPr id="7" name="Picture 6" descr="Sheet music with a melodic voice line and piano accompaniment for the song 'Where' by Kate Miller-Heidke and Iain Grandage - page 1">
            <a:extLst>
              <a:ext uri="{FF2B5EF4-FFF2-40B4-BE49-F238E27FC236}">
                <a16:creationId xmlns:a16="http://schemas.microsoft.com/office/drawing/2014/main" id="{D3B54A3B-76BC-C8DC-108D-9CCAD8FD7E59}"/>
              </a:ext>
            </a:extLst>
          </p:cNvPr>
          <p:cNvPicPr>
            <a:picLocks noChangeAspect="1"/>
          </p:cNvPicPr>
          <p:nvPr/>
        </p:nvPicPr>
        <p:blipFill>
          <a:blip r:embed="rId2"/>
          <a:srcRect l="138" t="-2055" b="-4214"/>
          <a:stretch>
            <a:fillRect/>
          </a:stretch>
        </p:blipFill>
        <p:spPr>
          <a:xfrm>
            <a:off x="3604260" y="632800"/>
            <a:ext cx="4110700" cy="5440339"/>
          </a:xfrm>
          <a:prstGeom prst="rect">
            <a:avLst/>
          </a:prstGeom>
          <a:solidFill>
            <a:schemeClr val="bg1"/>
          </a:solidFill>
          <a:ln w="28575">
            <a:noFill/>
          </a:ln>
          <a:effectLst>
            <a:outerShdw blurRad="381000" dist="127000" dir="5400000" algn="ctr" rotWithShape="0">
              <a:srgbClr val="000000">
                <a:alpha val="15000"/>
              </a:srgbClr>
            </a:outerShdw>
          </a:effectLst>
        </p:spPr>
      </p:pic>
      <p:pic>
        <p:nvPicPr>
          <p:cNvPr id="32" name="Picture 31" descr="Sheet music with a melodic voice line and piano accompaniment for the song 'Where' by Kate Miller-Heidke and Iain Grandage - page 2">
            <a:extLst>
              <a:ext uri="{FF2B5EF4-FFF2-40B4-BE49-F238E27FC236}">
                <a16:creationId xmlns:a16="http://schemas.microsoft.com/office/drawing/2014/main" id="{2D61B976-A31B-ADD8-8642-53A8F836D0A5}"/>
              </a:ext>
            </a:extLst>
          </p:cNvPr>
          <p:cNvPicPr>
            <a:picLocks noChangeAspect="1"/>
          </p:cNvPicPr>
          <p:nvPr/>
        </p:nvPicPr>
        <p:blipFill>
          <a:blip r:embed="rId3"/>
          <a:srcRect l="-1919" t="-1252" r="-1" b="-1"/>
          <a:stretch>
            <a:fillRect/>
          </a:stretch>
        </p:blipFill>
        <p:spPr>
          <a:xfrm>
            <a:off x="7895029" y="632800"/>
            <a:ext cx="3996327" cy="5440339"/>
          </a:xfrm>
          <a:prstGeom prst="rect">
            <a:avLst/>
          </a:prstGeom>
          <a:solidFill>
            <a:schemeClr val="bg1"/>
          </a:solidFill>
          <a:ln w="28575">
            <a:noFill/>
          </a:ln>
          <a:effectLst>
            <a:outerShdw blurRad="381000" dist="127000" dir="5400000" algn="ctr" rotWithShape="0">
              <a:srgbClr val="000000">
                <a:alpha val="15000"/>
              </a:srgbClr>
            </a:outerShdw>
          </a:effectLst>
        </p:spPr>
      </p:pic>
      <p:sp>
        <p:nvSpPr>
          <p:cNvPr id="2" name="TextBox 1">
            <a:extLst>
              <a:ext uri="{FF2B5EF4-FFF2-40B4-BE49-F238E27FC236}">
                <a16:creationId xmlns:a16="http://schemas.microsoft.com/office/drawing/2014/main" id="{5302B0B6-5A32-D390-6F4B-2EB8943F3C57}"/>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961C388F-0685-9E19-C7E7-2083D4F1D0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13362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7CC7777B-7F94-3CF8-0F04-F5B4AD16BA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F39346-3EFC-AC66-5812-DD32C03CF199}"/>
              </a:ext>
            </a:extLst>
          </p:cNvPr>
          <p:cNvSpPr>
            <a:spLocks noGrp="1"/>
          </p:cNvSpPr>
          <p:nvPr>
            <p:ph type="title"/>
          </p:nvPr>
        </p:nvSpPr>
        <p:spPr>
          <a:xfrm>
            <a:off x="360000" y="360000"/>
            <a:ext cx="3502316" cy="2459400"/>
          </a:xfrm>
        </p:spPr>
        <p:txBody>
          <a:bodyPr/>
          <a:lstStyle/>
          <a:p>
            <a:r>
              <a:rPr lang="en-AU" dirty="0">
                <a:latin typeface="Arial"/>
                <a:cs typeface="Arial"/>
              </a:rPr>
              <a:t>Activity 2.1 – ‘Where’ – Kate Miller-Heidke – performing (5)</a:t>
            </a:r>
            <a:endParaRPr lang="en-US" dirty="0"/>
          </a:p>
        </p:txBody>
      </p:sp>
      <p:pic>
        <p:nvPicPr>
          <p:cNvPr id="11" name="Picture 10" descr="Sheet music with a melodic voice line and piano accompaniment for the song 'Where' by Kate Miller-Heidke and Iain Grandage - page 3">
            <a:extLst>
              <a:ext uri="{FF2B5EF4-FFF2-40B4-BE49-F238E27FC236}">
                <a16:creationId xmlns:a16="http://schemas.microsoft.com/office/drawing/2014/main" id="{D8506C50-D6A3-BC98-1A0B-F109186DA41B}"/>
              </a:ext>
            </a:extLst>
          </p:cNvPr>
          <p:cNvPicPr>
            <a:picLocks noChangeAspect="1"/>
          </p:cNvPicPr>
          <p:nvPr/>
        </p:nvPicPr>
        <p:blipFill>
          <a:blip r:embed="rId2"/>
          <a:stretch>
            <a:fillRect/>
          </a:stretch>
        </p:blipFill>
        <p:spPr>
          <a:xfrm>
            <a:off x="3604260" y="225824"/>
            <a:ext cx="4300649" cy="6102597"/>
          </a:xfrm>
          <a:prstGeom prst="rect">
            <a:avLst/>
          </a:prstGeom>
          <a:ln w="28575">
            <a:noFill/>
          </a:ln>
          <a:effectLst>
            <a:outerShdw blurRad="381000" dist="127000" dir="5400000" algn="ctr" rotWithShape="0">
              <a:srgbClr val="000000">
                <a:alpha val="15000"/>
              </a:srgbClr>
            </a:outerShdw>
          </a:effectLst>
        </p:spPr>
      </p:pic>
      <p:pic>
        <p:nvPicPr>
          <p:cNvPr id="30" name="Picture 29" descr="Sheet music with a melodic voice line and piano accompaniment for the song 'Where' by Kate Miller-Heidke and Iain Grandage - excerpt of page 4">
            <a:extLst>
              <a:ext uri="{FF2B5EF4-FFF2-40B4-BE49-F238E27FC236}">
                <a16:creationId xmlns:a16="http://schemas.microsoft.com/office/drawing/2014/main" id="{86EF4AA4-DE8D-F8EF-83BE-62166145731D}"/>
              </a:ext>
            </a:extLst>
          </p:cNvPr>
          <p:cNvPicPr>
            <a:picLocks noChangeAspect="1"/>
          </p:cNvPicPr>
          <p:nvPr/>
        </p:nvPicPr>
        <p:blipFill>
          <a:blip r:embed="rId3"/>
          <a:srcRect r="43159"/>
          <a:stretch/>
        </p:blipFill>
        <p:spPr>
          <a:xfrm>
            <a:off x="8154426" y="2284258"/>
            <a:ext cx="3470307" cy="2289484"/>
          </a:xfrm>
          <a:prstGeom prst="rect">
            <a:avLst/>
          </a:prstGeom>
          <a:ln w="28575">
            <a:noFill/>
          </a:ln>
          <a:effectLst>
            <a:outerShdw blurRad="381000" dist="127000" dir="5400000" algn="ctr" rotWithShape="0">
              <a:srgbClr val="000000">
                <a:alpha val="15000"/>
              </a:srgbClr>
            </a:outerShdw>
          </a:effectLst>
        </p:spPr>
      </p:pic>
      <p:sp>
        <p:nvSpPr>
          <p:cNvPr id="2" name="TextBox 1">
            <a:extLst>
              <a:ext uri="{FF2B5EF4-FFF2-40B4-BE49-F238E27FC236}">
                <a16:creationId xmlns:a16="http://schemas.microsoft.com/office/drawing/2014/main" id="{6191BDB2-735A-2E22-BA46-2B6EBEC16F7F}"/>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D74C332B-C470-4ABB-511B-E90A798185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96394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0BF8-52A5-7D60-9BBB-114FEB6627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2531F8-7C81-3B69-8113-B7BE10C3A07C}"/>
              </a:ext>
            </a:extLst>
          </p:cNvPr>
          <p:cNvSpPr>
            <a:spLocks noGrp="1"/>
          </p:cNvSpPr>
          <p:nvPr>
            <p:ph type="title"/>
          </p:nvPr>
        </p:nvSpPr>
        <p:spPr/>
        <p:txBody>
          <a:bodyPr/>
          <a:lstStyle/>
          <a:p>
            <a:r>
              <a:rPr lang="en-US" dirty="0"/>
              <a:t>Activity 2.1 – ‘Where’ – Kate Miller-Heidke</a:t>
            </a:r>
          </a:p>
        </p:txBody>
      </p:sp>
      <p:grpSp>
        <p:nvGrpSpPr>
          <p:cNvPr id="23" name="Group 22">
            <a:extLst>
              <a:ext uri="{FF2B5EF4-FFF2-40B4-BE49-F238E27FC236}">
                <a16:creationId xmlns:a16="http://schemas.microsoft.com/office/drawing/2014/main" id="{9B4E6037-1B42-ABA1-A3F7-72CD5C00FEC9}"/>
              </a:ext>
              <a:ext uri="{C183D7F6-B498-43B3-948B-1728B52AA6E4}">
                <adec:decorative xmlns:adec="http://schemas.microsoft.com/office/drawing/2017/decorative" val="1"/>
              </a:ext>
            </a:extLst>
          </p:cNvPr>
          <p:cNvGrpSpPr/>
          <p:nvPr/>
        </p:nvGrpSpPr>
        <p:grpSpPr>
          <a:xfrm>
            <a:off x="359999" y="1076455"/>
            <a:ext cx="11472922" cy="5268690"/>
            <a:chOff x="359999" y="1076455"/>
            <a:chExt cx="11472922" cy="5268690"/>
          </a:xfrm>
        </p:grpSpPr>
        <p:sp>
          <p:nvSpPr>
            <p:cNvPr id="5" name="Google Shape;72;p15">
              <a:extLst>
                <a:ext uri="{FF2B5EF4-FFF2-40B4-BE49-F238E27FC236}">
                  <a16:creationId xmlns:a16="http://schemas.microsoft.com/office/drawing/2014/main" id="{BFEFE7E9-1CBE-70E3-0486-9B8BF19DE6AD}"/>
                </a:ext>
                <a:ext uri="{C183D7F6-B498-43B3-948B-1728B52AA6E4}">
                  <adec:decorative xmlns:adec="http://schemas.microsoft.com/office/drawing/2017/decorative" val="1"/>
                </a:ext>
              </a:extLst>
            </p:cNvPr>
            <p:cNvSpPr/>
            <p:nvPr/>
          </p:nvSpPr>
          <p:spPr>
            <a:xfrm>
              <a:off x="360000" y="1076455"/>
              <a:ext cx="5657024" cy="2527829"/>
            </a:xfrm>
            <a:prstGeom prst="snipRoundRect">
              <a:avLst>
                <a:gd name="adj1" fmla="val 16667"/>
                <a:gd name="adj2" fmla="val 0"/>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endParaRPr lang="en-AU" dirty="0">
                <a:solidFill>
                  <a:schemeClr val="accent1"/>
                </a:solidFill>
                <a:latin typeface="+mj-lt"/>
                <a:cs typeface="Arial" panose="020B0604020202020204" pitchFamily="34" charset="0"/>
              </a:endParaRPr>
            </a:p>
          </p:txBody>
        </p:sp>
        <p:sp>
          <p:nvSpPr>
            <p:cNvPr id="7" name="Google Shape;74;p15">
              <a:extLst>
                <a:ext uri="{FF2B5EF4-FFF2-40B4-BE49-F238E27FC236}">
                  <a16:creationId xmlns:a16="http://schemas.microsoft.com/office/drawing/2014/main" id="{D435C7EB-5F4F-F462-D2A7-D93C681A7974}"/>
                </a:ext>
                <a:ext uri="{C183D7F6-B498-43B3-948B-1728B52AA6E4}">
                  <adec:decorative xmlns:adec="http://schemas.microsoft.com/office/drawing/2017/decorative" val="1"/>
                </a:ext>
              </a:extLst>
            </p:cNvPr>
            <p:cNvSpPr/>
            <p:nvPr/>
          </p:nvSpPr>
          <p:spPr>
            <a:xfrm>
              <a:off x="6171180" y="1076456"/>
              <a:ext cx="5661741" cy="2527829"/>
            </a:xfrm>
            <a:prstGeom prst="round2DiagRect">
              <a:avLst>
                <a:gd name="adj1" fmla="val 0"/>
                <a:gd name="adj2" fmla="val 18483"/>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endParaRPr lang="en-AU" dirty="0">
                <a:solidFill>
                  <a:schemeClr val="accent1"/>
                </a:solidFill>
                <a:latin typeface="+mj-lt"/>
                <a:ea typeface="Calibri"/>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409D9CC9-8B6B-FC06-B38E-927B95C6A5C4}"/>
                </a:ext>
                <a:ext uri="{C183D7F6-B498-43B3-948B-1728B52AA6E4}">
                  <adec:decorative xmlns:adec="http://schemas.microsoft.com/office/drawing/2017/decorative" val="1"/>
                </a:ext>
              </a:extLst>
            </p:cNvPr>
            <p:cNvSpPr/>
            <p:nvPr/>
          </p:nvSpPr>
          <p:spPr>
            <a:xfrm>
              <a:off x="359999" y="3748881"/>
              <a:ext cx="5657024" cy="2596264"/>
            </a:xfrm>
            <a:prstGeom prst="round2DiagRect">
              <a:avLst>
                <a:gd name="adj1" fmla="val 0"/>
                <a:gd name="adj2" fmla="val 16483"/>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endParaRPr lang="en-AU" dirty="0">
                <a:solidFill>
                  <a:schemeClr val="accent1"/>
                </a:solidFill>
                <a:latin typeface="+mj-lt"/>
                <a:ea typeface="Calibri"/>
                <a:cs typeface="Arial" panose="020B0604020202020204" pitchFamily="34" charset="0"/>
                <a:sym typeface="Calibri"/>
              </a:endParaRPr>
            </a:p>
          </p:txBody>
        </p:sp>
        <p:sp>
          <p:nvSpPr>
            <p:cNvPr id="15" name="Google Shape;76;p15">
              <a:extLst>
                <a:ext uri="{FF2B5EF4-FFF2-40B4-BE49-F238E27FC236}">
                  <a16:creationId xmlns:a16="http://schemas.microsoft.com/office/drawing/2014/main" id="{8ED4A330-E176-5B16-43FB-999CC6377804}"/>
                </a:ext>
                <a:ext uri="{C183D7F6-B498-43B3-948B-1728B52AA6E4}">
                  <adec:decorative xmlns:adec="http://schemas.microsoft.com/office/drawing/2017/decorative" val="1"/>
                </a:ext>
              </a:extLst>
            </p:cNvPr>
            <p:cNvSpPr/>
            <p:nvPr/>
          </p:nvSpPr>
          <p:spPr>
            <a:xfrm>
              <a:off x="6174978" y="3748881"/>
              <a:ext cx="5657022" cy="2596264"/>
            </a:xfrm>
            <a:prstGeom prst="round2DiagRect">
              <a:avLst>
                <a:gd name="adj1" fmla="val 16453"/>
                <a:gd name="adj2" fmla="val 0"/>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marL="6350" algn="ctr">
                <a:lnSpc>
                  <a:spcPct val="120000"/>
                </a:lnSpc>
                <a:spcAft>
                  <a:spcPts val="600"/>
                </a:spcAft>
                <a:buClr>
                  <a:srgbClr val="1E4E79"/>
                </a:buClr>
                <a:buSzPts val="1600"/>
              </a:pPr>
              <a:endParaRPr lang="en-AU" dirty="0">
                <a:solidFill>
                  <a:schemeClr val="accent1"/>
                </a:solidFill>
                <a:latin typeface="+mj-lt"/>
                <a:ea typeface="Calibri"/>
                <a:cs typeface="Arial" panose="020B0604020202020204" pitchFamily="34" charset="0"/>
                <a:sym typeface="Calibri"/>
              </a:endParaRPr>
            </a:p>
          </p:txBody>
        </p:sp>
        <p:sp>
          <p:nvSpPr>
            <p:cNvPr id="13" name="Google Shape;80;p15">
              <a:extLst>
                <a:ext uri="{FF2B5EF4-FFF2-40B4-BE49-F238E27FC236}">
                  <a16:creationId xmlns:a16="http://schemas.microsoft.com/office/drawing/2014/main" id="{E5A055FB-7102-571D-9022-5A7DD70F1631}"/>
                </a:ext>
                <a:ext uri="{C183D7F6-B498-43B3-948B-1728B52AA6E4}">
                  <adec:decorative xmlns:adec="http://schemas.microsoft.com/office/drawing/2017/decorative" val="1"/>
                </a:ext>
              </a:extLst>
            </p:cNvPr>
            <p:cNvSpPr/>
            <p:nvPr/>
          </p:nvSpPr>
          <p:spPr>
            <a:xfrm>
              <a:off x="4334266" y="3205640"/>
              <a:ext cx="3523468" cy="945870"/>
            </a:xfrm>
            <a:prstGeom prst="roundRect">
              <a:avLst>
                <a:gd name="adj" fmla="val 16667"/>
              </a:avLst>
            </a:prstGeom>
            <a:solidFill>
              <a:schemeClr val="accent1"/>
            </a:solidFill>
            <a:ln w="38100" cap="flat" cmpd="sng">
              <a:no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lang="en-AU" sz="2800" dirty="0">
                <a:solidFill>
                  <a:schemeClr val="bg1"/>
                </a:solidFill>
                <a:cs typeface="Arial" panose="020B0604020202020204" pitchFamily="34" charset="0"/>
              </a:endParaRPr>
            </a:p>
          </p:txBody>
        </p:sp>
      </p:grpSp>
      <p:sp>
        <p:nvSpPr>
          <p:cNvPr id="18" name="TextBox 17">
            <a:extLst>
              <a:ext uri="{FF2B5EF4-FFF2-40B4-BE49-F238E27FC236}">
                <a16:creationId xmlns:a16="http://schemas.microsoft.com/office/drawing/2014/main" id="{8FD3CDD4-7D04-27EC-F7F1-BB42294BCA2F}"/>
              </a:ext>
            </a:extLst>
          </p:cNvPr>
          <p:cNvSpPr txBox="1"/>
          <p:nvPr/>
        </p:nvSpPr>
        <p:spPr>
          <a:xfrm>
            <a:off x="4534688" y="3405783"/>
            <a:ext cx="3122624" cy="523220"/>
          </a:xfrm>
          <a:prstGeom prst="rect">
            <a:avLst/>
          </a:prstGeom>
          <a:noFill/>
        </p:spPr>
        <p:txBody>
          <a:bodyPr wrap="square">
            <a:spAutoFit/>
          </a:bodyPr>
          <a:lstStyle/>
          <a:p>
            <a:pPr algn="ctr">
              <a:buClr>
                <a:srgbClr val="000000"/>
              </a:buClr>
            </a:pPr>
            <a:r>
              <a:rPr lang="en-AU" sz="2800" dirty="0">
                <a:solidFill>
                  <a:schemeClr val="bg1"/>
                </a:solidFill>
                <a:ea typeface="Calibri"/>
                <a:cs typeface="Arial" panose="020B0604020202020204" pitchFamily="34" charset="0"/>
                <a:sym typeface="Calibri"/>
              </a:rPr>
              <a:t>Think, pair, share</a:t>
            </a:r>
            <a:endParaRPr lang="en-AU" sz="2800" dirty="0">
              <a:solidFill>
                <a:schemeClr val="bg1"/>
              </a:solidFill>
              <a:cs typeface="Arial" panose="020B0604020202020204" pitchFamily="34" charset="0"/>
            </a:endParaRPr>
          </a:p>
        </p:txBody>
      </p:sp>
      <p:sp>
        <p:nvSpPr>
          <p:cNvPr id="24" name="Google Shape;72;p15">
            <a:extLst>
              <a:ext uri="{FF2B5EF4-FFF2-40B4-BE49-F238E27FC236}">
                <a16:creationId xmlns:a16="http://schemas.microsoft.com/office/drawing/2014/main" id="{C27CE706-88D2-66D1-4471-3D872A0A2EF1}"/>
              </a:ext>
              <a:ext uri="{C183D7F6-B498-43B3-948B-1728B52AA6E4}">
                <adec:decorative xmlns:adec="http://schemas.microsoft.com/office/drawing/2017/decorative" val="0"/>
              </a:ext>
            </a:extLst>
          </p:cNvPr>
          <p:cNvSpPr/>
          <p:nvPr/>
        </p:nvSpPr>
        <p:spPr>
          <a:xfrm>
            <a:off x="360000" y="1066906"/>
            <a:ext cx="5657022" cy="2527829"/>
          </a:xfrm>
          <a:prstGeom prst="snipRoundRect">
            <a:avLst>
              <a:gd name="adj1" fmla="val 16667"/>
              <a:gd name="adj2" fmla="val 0"/>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r>
              <a:rPr lang="en-AU" dirty="0">
                <a:solidFill>
                  <a:schemeClr val="accent1"/>
                </a:solidFill>
                <a:latin typeface="+mj-lt"/>
                <a:ea typeface="Calibri"/>
                <a:cs typeface="Arial" panose="020B0604020202020204" pitchFamily="34" charset="0"/>
                <a:sym typeface="Calibri"/>
              </a:rPr>
              <a:t>Whose perspective is the </a:t>
            </a:r>
            <a:br>
              <a:rPr lang="en-AU" dirty="0">
                <a:solidFill>
                  <a:schemeClr val="accent1"/>
                </a:solidFill>
                <a:latin typeface="+mj-lt"/>
                <a:ea typeface="Calibri"/>
                <a:cs typeface="Arial" panose="020B0604020202020204" pitchFamily="34" charset="0"/>
                <a:sym typeface="Calibri"/>
              </a:rPr>
            </a:br>
            <a:r>
              <a:rPr lang="en-AU" dirty="0">
                <a:solidFill>
                  <a:schemeClr val="accent1"/>
                </a:solidFill>
                <a:latin typeface="+mj-lt"/>
                <a:ea typeface="Calibri"/>
                <a:cs typeface="Arial" panose="020B0604020202020204" pitchFamily="34" charset="0"/>
                <a:sym typeface="Calibri"/>
              </a:rPr>
              <a:t>song written from?</a:t>
            </a:r>
            <a:endParaRPr lang="en-AU" dirty="0">
              <a:solidFill>
                <a:schemeClr val="accent1"/>
              </a:solidFill>
              <a:latin typeface="+mj-lt"/>
              <a:cs typeface="Arial" panose="020B0604020202020204" pitchFamily="34" charset="0"/>
            </a:endParaRPr>
          </a:p>
        </p:txBody>
      </p:sp>
      <p:sp>
        <p:nvSpPr>
          <p:cNvPr id="25" name="Google Shape;74;p15">
            <a:extLst>
              <a:ext uri="{FF2B5EF4-FFF2-40B4-BE49-F238E27FC236}">
                <a16:creationId xmlns:a16="http://schemas.microsoft.com/office/drawing/2014/main" id="{832FC272-A10B-4652-DC68-714F058D0EAA}"/>
              </a:ext>
              <a:ext uri="{C183D7F6-B498-43B3-948B-1728B52AA6E4}">
                <adec:decorative xmlns:adec="http://schemas.microsoft.com/office/drawing/2017/decorative" val="0"/>
              </a:ext>
            </a:extLst>
          </p:cNvPr>
          <p:cNvSpPr/>
          <p:nvPr/>
        </p:nvSpPr>
        <p:spPr>
          <a:xfrm>
            <a:off x="6171178" y="1066907"/>
            <a:ext cx="5657021" cy="2527829"/>
          </a:xfrm>
          <a:prstGeom prst="round2DiagRect">
            <a:avLst>
              <a:gd name="adj1" fmla="val 0"/>
              <a:gd name="adj2" fmla="val 18483"/>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r>
              <a:rPr lang="en-AU" dirty="0">
                <a:solidFill>
                  <a:schemeClr val="accent1"/>
                </a:solidFill>
                <a:latin typeface="+mj-lt"/>
                <a:ea typeface="Calibri"/>
                <a:cs typeface="Arial" panose="020B0604020202020204" pitchFamily="34" charset="0"/>
                <a:sym typeface="Calibri"/>
              </a:rPr>
              <a:t>Who needs saving? </a:t>
            </a:r>
          </a:p>
        </p:txBody>
      </p:sp>
      <p:sp>
        <p:nvSpPr>
          <p:cNvPr id="26" name="Google Shape;76;p15">
            <a:extLst>
              <a:ext uri="{FF2B5EF4-FFF2-40B4-BE49-F238E27FC236}">
                <a16:creationId xmlns:a16="http://schemas.microsoft.com/office/drawing/2014/main" id="{EA1D0126-199D-08C4-79D7-C4A78211047C}"/>
              </a:ext>
              <a:ext uri="{C183D7F6-B498-43B3-948B-1728B52AA6E4}">
                <adec:decorative xmlns:adec="http://schemas.microsoft.com/office/drawing/2017/decorative" val="0"/>
              </a:ext>
            </a:extLst>
          </p:cNvPr>
          <p:cNvSpPr/>
          <p:nvPr/>
        </p:nvSpPr>
        <p:spPr>
          <a:xfrm>
            <a:off x="359999" y="3739332"/>
            <a:ext cx="5657022" cy="2596264"/>
          </a:xfrm>
          <a:prstGeom prst="round2DiagRect">
            <a:avLst>
              <a:gd name="adj1" fmla="val 0"/>
              <a:gd name="adj2" fmla="val 16483"/>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r>
              <a:rPr lang="en-AU" dirty="0">
                <a:solidFill>
                  <a:schemeClr val="accent1"/>
                </a:solidFill>
                <a:latin typeface="+mj-lt"/>
                <a:ea typeface="Calibri"/>
                <a:cs typeface="Arial" panose="020B0604020202020204" pitchFamily="34" charset="0"/>
                <a:sym typeface="Calibri"/>
              </a:rPr>
              <a:t>Who are the mothers </a:t>
            </a:r>
            <a:br>
              <a:rPr lang="en-AU" dirty="0">
                <a:solidFill>
                  <a:schemeClr val="accent1"/>
                </a:solidFill>
                <a:latin typeface="+mj-lt"/>
                <a:ea typeface="Calibri"/>
                <a:cs typeface="Arial" panose="020B0604020202020204" pitchFamily="34" charset="0"/>
                <a:sym typeface="Calibri"/>
              </a:rPr>
            </a:br>
            <a:r>
              <a:rPr lang="en-AU" dirty="0">
                <a:solidFill>
                  <a:schemeClr val="accent1"/>
                </a:solidFill>
                <a:latin typeface="+mj-lt"/>
                <a:ea typeface="Calibri"/>
                <a:cs typeface="Arial" panose="020B0604020202020204" pitchFamily="34" charset="0"/>
                <a:sym typeface="Calibri"/>
              </a:rPr>
              <a:t>and the fathers?</a:t>
            </a:r>
          </a:p>
        </p:txBody>
      </p:sp>
      <p:sp>
        <p:nvSpPr>
          <p:cNvPr id="27" name="Google Shape;76;p15">
            <a:extLst>
              <a:ext uri="{FF2B5EF4-FFF2-40B4-BE49-F238E27FC236}">
                <a16:creationId xmlns:a16="http://schemas.microsoft.com/office/drawing/2014/main" id="{E6E2D078-2AB4-49F3-72C5-66F4ABA71F68}"/>
              </a:ext>
              <a:ext uri="{C183D7F6-B498-43B3-948B-1728B52AA6E4}">
                <adec:decorative xmlns:adec="http://schemas.microsoft.com/office/drawing/2017/decorative" val="0"/>
              </a:ext>
            </a:extLst>
          </p:cNvPr>
          <p:cNvSpPr/>
          <p:nvPr/>
        </p:nvSpPr>
        <p:spPr>
          <a:xfrm>
            <a:off x="6174975" y="3739332"/>
            <a:ext cx="5652305" cy="2596264"/>
          </a:xfrm>
          <a:prstGeom prst="round2DiagRect">
            <a:avLst>
              <a:gd name="adj1" fmla="val 16453"/>
              <a:gd name="adj2" fmla="val 0"/>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marL="6350" algn="ctr">
              <a:lnSpc>
                <a:spcPct val="120000"/>
              </a:lnSpc>
              <a:spcAft>
                <a:spcPts val="600"/>
              </a:spcAft>
              <a:buClr>
                <a:srgbClr val="1E4E79"/>
              </a:buClr>
              <a:buSzPts val="1600"/>
            </a:pPr>
            <a:r>
              <a:rPr lang="en-AU" dirty="0">
                <a:solidFill>
                  <a:schemeClr val="accent1"/>
                </a:solidFill>
                <a:latin typeface="+mj-lt"/>
                <a:ea typeface="Calibri"/>
                <a:cs typeface="Arial" panose="020B0604020202020204" pitchFamily="34" charset="0"/>
                <a:sym typeface="Calibri"/>
              </a:rPr>
              <a:t>Who are the rabbits?</a:t>
            </a:r>
          </a:p>
          <a:p>
            <a:pPr marL="6350" algn="ctr">
              <a:lnSpc>
                <a:spcPct val="120000"/>
              </a:lnSpc>
              <a:spcAft>
                <a:spcPts val="600"/>
              </a:spcAft>
              <a:buClr>
                <a:srgbClr val="1E4E79"/>
              </a:buClr>
              <a:buSzPts val="1600"/>
            </a:pPr>
            <a:r>
              <a:rPr lang="en-AU" dirty="0">
                <a:solidFill>
                  <a:schemeClr val="accent1"/>
                </a:solidFill>
                <a:latin typeface="+mj-lt"/>
              </a:rPr>
              <a:t>Why do you think the songwriters chose rabbits as a symbol?</a:t>
            </a:r>
            <a:endParaRPr lang="en-AU" dirty="0">
              <a:solidFill>
                <a:schemeClr val="accent1"/>
              </a:solidFill>
              <a:latin typeface="+mj-lt"/>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43DA3CE4-4B39-0D26-A2C5-39A259F782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52</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04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CE1101-737F-9022-6449-C4CF54AA40FE}"/>
              </a:ext>
            </a:extLst>
          </p:cNvPr>
          <p:cNvSpPr>
            <a:spLocks noGrp="1"/>
          </p:cNvSpPr>
          <p:nvPr>
            <p:ph type="title"/>
          </p:nvPr>
        </p:nvSpPr>
        <p:spPr/>
        <p:txBody>
          <a:bodyPr/>
          <a:lstStyle/>
          <a:p>
            <a:r>
              <a:rPr lang="en-US" dirty="0"/>
              <a:t>Activity 2.2 – ‘Where’ – Kate Miller-Heidke – listening (1)</a:t>
            </a:r>
          </a:p>
        </p:txBody>
      </p:sp>
      <p:sp>
        <p:nvSpPr>
          <p:cNvPr id="5" name="Text Placeholder 4">
            <a:extLst>
              <a:ext uri="{FF2B5EF4-FFF2-40B4-BE49-F238E27FC236}">
                <a16:creationId xmlns:a16="http://schemas.microsoft.com/office/drawing/2014/main" id="{28430412-BF96-8386-138C-DF101A15712D}"/>
              </a:ext>
            </a:extLst>
          </p:cNvPr>
          <p:cNvSpPr>
            <a:spLocks noGrp="1"/>
          </p:cNvSpPr>
          <p:nvPr>
            <p:ph type="body" sz="quarter" idx="18"/>
          </p:nvPr>
        </p:nvSpPr>
        <p:spPr/>
        <p:txBody>
          <a:bodyPr/>
          <a:lstStyle/>
          <a:p>
            <a:r>
              <a:rPr lang="en-US" dirty="0"/>
              <a:t>Chorus 2 score reading</a:t>
            </a:r>
          </a:p>
        </p:txBody>
      </p:sp>
      <p:sp>
        <p:nvSpPr>
          <p:cNvPr id="12" name="TextBox 11">
            <a:extLst>
              <a:ext uri="{FF2B5EF4-FFF2-40B4-BE49-F238E27FC236}">
                <a16:creationId xmlns:a16="http://schemas.microsoft.com/office/drawing/2014/main" id="{7A118B49-1799-FE9D-FC31-7FE88ED0A0C8}"/>
              </a:ext>
            </a:extLst>
          </p:cNvPr>
          <p:cNvSpPr txBox="1"/>
          <p:nvPr/>
        </p:nvSpPr>
        <p:spPr>
          <a:xfrm>
            <a:off x="360000" y="1626383"/>
            <a:ext cx="5453896" cy="4276273"/>
          </a:xfrm>
          <a:prstGeom prst="rect">
            <a:avLst/>
          </a:prstGeom>
          <a:noFill/>
        </p:spPr>
        <p:txBody>
          <a:bodyPr wrap="square" lIns="0" tIns="0" rIns="0" bIns="0" rtlCol="0">
            <a:noAutofit/>
          </a:bodyPr>
          <a:lstStyle/>
          <a:p>
            <a:pPr marL="358775" indent="-352425" algn="l">
              <a:lnSpc>
                <a:spcPct val="130000"/>
              </a:lnSpc>
              <a:spcAft>
                <a:spcPts val="1200"/>
              </a:spcAft>
              <a:buFont typeface="+mj-lt"/>
              <a:buAutoNum type="arabicPeriod"/>
            </a:pPr>
            <a:r>
              <a:rPr lang="en-AU" sz="1800" dirty="0"/>
              <a:t>List the chords used in chorus 2.</a:t>
            </a:r>
          </a:p>
          <a:p>
            <a:pPr marL="358775" indent="-352425" algn="l">
              <a:lnSpc>
                <a:spcPct val="130000"/>
              </a:lnSpc>
              <a:spcAft>
                <a:spcPts val="1200"/>
              </a:spcAft>
              <a:buFont typeface="+mj-lt"/>
              <a:buAutoNum type="arabicPeriod"/>
            </a:pPr>
            <a:r>
              <a:rPr lang="en-AU" sz="1800" dirty="0"/>
              <a:t>What is the effect of the very low left hand piano octave notes? </a:t>
            </a:r>
          </a:p>
          <a:p>
            <a:pPr marL="358775" indent="-352425" algn="l">
              <a:lnSpc>
                <a:spcPct val="130000"/>
              </a:lnSpc>
              <a:spcAft>
                <a:spcPts val="1200"/>
              </a:spcAft>
              <a:buFont typeface="+mj-lt"/>
              <a:buAutoNum type="arabicPeriod"/>
            </a:pPr>
            <a:r>
              <a:rPr lang="en-AU" sz="1800" dirty="0"/>
              <a:t>In bars 112, 117 and 123, the piano right hand uses dotted crotchets. What does this do to the rhythmic pulse of the piece? </a:t>
            </a:r>
          </a:p>
          <a:p>
            <a:pPr marL="358775" indent="-352425" algn="l">
              <a:lnSpc>
                <a:spcPct val="130000"/>
              </a:lnSpc>
              <a:spcAft>
                <a:spcPts val="1200"/>
              </a:spcAft>
              <a:buFont typeface="+mj-lt"/>
              <a:buAutoNum type="arabicPeriod"/>
            </a:pPr>
            <a:r>
              <a:rPr lang="en-AU" sz="1800" dirty="0"/>
              <a:t>What does this symbol mean in bar 108 – Db/F</a:t>
            </a:r>
          </a:p>
          <a:p>
            <a:pPr marL="358775" indent="-352425">
              <a:lnSpc>
                <a:spcPct val="130000"/>
              </a:lnSpc>
              <a:spcAft>
                <a:spcPts val="1200"/>
              </a:spcAft>
              <a:buFont typeface="+mj-lt"/>
              <a:buAutoNum type="arabicPeriod"/>
            </a:pPr>
            <a:r>
              <a:rPr lang="en-AU" sz="1800" dirty="0"/>
              <a:t>Look at the first 3 phrases of the melody line for chorus 2. Outline one observation about this melody. </a:t>
            </a:r>
          </a:p>
        </p:txBody>
      </p:sp>
      <p:pic>
        <p:nvPicPr>
          <p:cNvPr id="11" name="Picture 10" descr="Sheet music with a melodic voice line and piano accompaniment for the song 'Where' by Kate Miller-Heidke and Iain Grandage - page 5">
            <a:extLst>
              <a:ext uri="{FF2B5EF4-FFF2-40B4-BE49-F238E27FC236}">
                <a16:creationId xmlns:a16="http://schemas.microsoft.com/office/drawing/2014/main" id="{359F84D8-2758-9E7B-E0A4-EB3B5A42B417}"/>
              </a:ext>
            </a:extLst>
          </p:cNvPr>
          <p:cNvPicPr>
            <a:picLocks noChangeAspect="1"/>
          </p:cNvPicPr>
          <p:nvPr/>
        </p:nvPicPr>
        <p:blipFill>
          <a:blip r:embed="rId2"/>
          <a:stretch>
            <a:fillRect/>
          </a:stretch>
        </p:blipFill>
        <p:spPr>
          <a:xfrm>
            <a:off x="6378105" y="1101592"/>
            <a:ext cx="4911655" cy="5053548"/>
          </a:xfrm>
          <a:prstGeom prst="rect">
            <a:avLst/>
          </a:prstGeom>
          <a:effectLst>
            <a:outerShdw blurRad="381000" dist="127000" dir="5400000" algn="ctr" rotWithShape="0">
              <a:srgbClr val="000000">
                <a:alpha val="15000"/>
              </a:srgbClr>
            </a:outerShdw>
          </a:effectLst>
        </p:spPr>
      </p:pic>
      <p:sp>
        <p:nvSpPr>
          <p:cNvPr id="13" name="TextBox 12">
            <a:extLst>
              <a:ext uri="{FF2B5EF4-FFF2-40B4-BE49-F238E27FC236}">
                <a16:creationId xmlns:a16="http://schemas.microsoft.com/office/drawing/2014/main" id="{EEE4C101-3A97-DEE3-BC9C-499138E66AB1}"/>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2" name="Slide Number Placeholder 1">
            <a:extLst>
              <a:ext uri="{FF2B5EF4-FFF2-40B4-BE49-F238E27FC236}">
                <a16:creationId xmlns:a16="http://schemas.microsoft.com/office/drawing/2014/main" id="{CE311633-2A60-1678-F2B4-8111A2375D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162206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55F8A7-DCB5-11FC-3BD3-20DCF8C4B933}"/>
              </a:ext>
            </a:extLst>
          </p:cNvPr>
          <p:cNvSpPr>
            <a:spLocks noGrp="1"/>
          </p:cNvSpPr>
          <p:nvPr>
            <p:ph type="title"/>
          </p:nvPr>
        </p:nvSpPr>
        <p:spPr/>
        <p:txBody>
          <a:bodyPr/>
          <a:lstStyle/>
          <a:p>
            <a:r>
              <a:rPr lang="en-US" dirty="0"/>
              <a:t>Activity 2.2 – ‘Where’ – Kate Miller-Heidke</a:t>
            </a:r>
          </a:p>
        </p:txBody>
      </p:sp>
      <p:grpSp>
        <p:nvGrpSpPr>
          <p:cNvPr id="10" name="Group 9">
            <a:extLst>
              <a:ext uri="{FF2B5EF4-FFF2-40B4-BE49-F238E27FC236}">
                <a16:creationId xmlns:a16="http://schemas.microsoft.com/office/drawing/2014/main" id="{096D7F7D-E4C8-4B8A-291A-8BE8492385A3}"/>
              </a:ext>
              <a:ext uri="{C183D7F6-B498-43B3-948B-1728B52AA6E4}">
                <adec:decorative xmlns:adec="http://schemas.microsoft.com/office/drawing/2017/decorative" val="1"/>
              </a:ext>
            </a:extLst>
          </p:cNvPr>
          <p:cNvGrpSpPr/>
          <p:nvPr/>
        </p:nvGrpSpPr>
        <p:grpSpPr>
          <a:xfrm>
            <a:off x="1044000" y="1851966"/>
            <a:ext cx="10800000" cy="4061835"/>
            <a:chOff x="1044000" y="1851966"/>
            <a:chExt cx="10800000" cy="4061835"/>
          </a:xfrm>
        </p:grpSpPr>
        <p:sp>
          <p:nvSpPr>
            <p:cNvPr id="4" name="Rectangle: Rounded Corners 3">
              <a:extLst>
                <a:ext uri="{FF2B5EF4-FFF2-40B4-BE49-F238E27FC236}">
                  <a16:creationId xmlns:a16="http://schemas.microsoft.com/office/drawing/2014/main" id="{97D63683-F4B2-A74E-166C-899B448B9117}"/>
                </a:ext>
                <a:ext uri="{C183D7F6-B498-43B3-948B-1728B52AA6E4}">
                  <adec:decorative xmlns:adec="http://schemas.microsoft.com/office/drawing/2017/decorative" val="1"/>
                </a:ext>
              </a:extLst>
            </p:cNvPr>
            <p:cNvSpPr/>
            <p:nvPr/>
          </p:nvSpPr>
          <p:spPr>
            <a:xfrm>
              <a:off x="1044000" y="1851966"/>
              <a:ext cx="10800000" cy="1800000"/>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Ins="3600000" rtlCol="0" anchor="ctr"/>
            <a:lstStyle/>
            <a:p>
              <a:pPr marL="898525"/>
              <a:endParaRPr lang="en-AU" sz="20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0CAABD0-6F5B-F146-1786-C6958B6BB9E3}"/>
                </a:ext>
                <a:ext uri="{C183D7F6-B498-43B3-948B-1728B52AA6E4}">
                  <adec:decorative xmlns:adec="http://schemas.microsoft.com/office/drawing/2017/decorative" val="1"/>
                </a:ext>
              </a:extLst>
            </p:cNvPr>
            <p:cNvSpPr/>
            <p:nvPr/>
          </p:nvSpPr>
          <p:spPr>
            <a:xfrm>
              <a:off x="1044000" y="4113801"/>
              <a:ext cx="10800000" cy="1800000"/>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98525"/>
              <a:endParaRPr lang="en-AU" sz="2000" dirty="0">
                <a:solidFill>
                  <a:schemeClr val="tx1"/>
                </a:solidFill>
                <a:latin typeface="Arial" panose="020B0604020202020204" pitchFamily="34" charset="0"/>
                <a:cs typeface="Arial" panose="020B0604020202020204" pitchFamily="34" charset="0"/>
              </a:endParaRPr>
            </a:p>
          </p:txBody>
        </p:sp>
      </p:grpSp>
      <p:sp>
        <p:nvSpPr>
          <p:cNvPr id="6" name="Oval 5">
            <a:extLst>
              <a:ext uri="{FF2B5EF4-FFF2-40B4-BE49-F238E27FC236}">
                <a16:creationId xmlns:a16="http://schemas.microsoft.com/office/drawing/2014/main" id="{38591958-6325-4F84-F6A9-F9750CC1A047}"/>
              </a:ext>
              <a:ext uri="{C183D7F6-B498-43B3-948B-1728B52AA6E4}">
                <adec:decorative xmlns:adec="http://schemas.microsoft.com/office/drawing/2017/decorative" val="0"/>
              </a:ext>
            </a:extLst>
          </p:cNvPr>
          <p:cNvSpPr/>
          <p:nvPr/>
        </p:nvSpPr>
        <p:spPr>
          <a:xfrm>
            <a:off x="348000" y="2063138"/>
            <a:ext cx="1440000" cy="1440000"/>
          </a:xfrm>
          <a:prstGeom prst="ellipse">
            <a:avLst/>
          </a:prstGeom>
          <a:solidFill>
            <a:srgbClr val="007A8A"/>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AU" sz="2000" b="1" dirty="0">
                <a:latin typeface="+mj-lt"/>
                <a:cs typeface="Arial" panose="020B0604020202020204" pitchFamily="34" charset="0"/>
              </a:rPr>
              <a:t>Verse</a:t>
            </a:r>
          </a:p>
        </p:txBody>
      </p:sp>
      <p:sp>
        <p:nvSpPr>
          <p:cNvPr id="11" name="TextBox 10">
            <a:extLst>
              <a:ext uri="{FF2B5EF4-FFF2-40B4-BE49-F238E27FC236}">
                <a16:creationId xmlns:a16="http://schemas.microsoft.com/office/drawing/2014/main" id="{68D656B6-BCED-6584-140D-72772F074830}"/>
              </a:ext>
            </a:extLst>
          </p:cNvPr>
          <p:cNvSpPr txBox="1"/>
          <p:nvPr/>
        </p:nvSpPr>
        <p:spPr>
          <a:xfrm>
            <a:off x="1044000" y="2121418"/>
            <a:ext cx="6954692" cy="1323439"/>
          </a:xfrm>
          <a:prstGeom prst="rect">
            <a:avLst/>
          </a:prstGeom>
          <a:noFill/>
        </p:spPr>
        <p:txBody>
          <a:bodyPr wrap="square">
            <a:spAutoFit/>
          </a:bodyPr>
          <a:lstStyle/>
          <a:p>
            <a:pPr marL="898525"/>
            <a:r>
              <a:rPr lang="en-AU" sz="2000" dirty="0">
                <a:solidFill>
                  <a:schemeClr val="tx1"/>
                </a:solidFill>
                <a:latin typeface="Arial" panose="020B0604020202020204" pitchFamily="34" charset="0"/>
                <a:cs typeface="Arial" panose="020B0604020202020204" pitchFamily="34" charset="0"/>
              </a:rPr>
              <a:t>There is a strong sense of Db major in this section. </a:t>
            </a:r>
          </a:p>
          <a:p>
            <a:pPr marL="898525"/>
            <a:endParaRPr lang="en-AU" sz="2000" dirty="0">
              <a:solidFill>
                <a:schemeClr val="tx1"/>
              </a:solidFill>
              <a:latin typeface="Arial" panose="020B0604020202020204" pitchFamily="34" charset="0"/>
              <a:cs typeface="Arial" panose="020B0604020202020204" pitchFamily="34" charset="0"/>
            </a:endParaRPr>
          </a:p>
          <a:p>
            <a:pPr marL="898525"/>
            <a:r>
              <a:rPr lang="en-AU" sz="2000" dirty="0">
                <a:solidFill>
                  <a:schemeClr val="tx1"/>
                </a:solidFill>
                <a:latin typeface="Arial" panose="020B0604020202020204" pitchFamily="34" charset="0"/>
                <a:cs typeface="Arial" panose="020B0604020202020204" pitchFamily="34" charset="0"/>
              </a:rPr>
              <a:t>The treble accompaniment motif is played throughout the verses.</a:t>
            </a:r>
          </a:p>
        </p:txBody>
      </p:sp>
      <p:pic>
        <p:nvPicPr>
          <p:cNvPr id="15" name="Picture 14">
            <a:extLst>
              <a:ext uri="{FF2B5EF4-FFF2-40B4-BE49-F238E27FC236}">
                <a16:creationId xmlns:a16="http://schemas.microsoft.com/office/drawing/2014/main" id="{6C101C6E-5A6E-714B-B9B8-EC3580A16E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63458" y="2042040"/>
            <a:ext cx="2987299" cy="1386960"/>
          </a:xfrm>
          <a:prstGeom prst="rect">
            <a:avLst/>
          </a:prstGeom>
          <a:ln w="31750">
            <a:noFill/>
          </a:ln>
        </p:spPr>
      </p:pic>
      <p:sp>
        <p:nvSpPr>
          <p:cNvPr id="7" name="Oval 6">
            <a:extLst>
              <a:ext uri="{FF2B5EF4-FFF2-40B4-BE49-F238E27FC236}">
                <a16:creationId xmlns:a16="http://schemas.microsoft.com/office/drawing/2014/main" id="{A36FCCE6-7F00-D154-7D8D-9602CE287999}"/>
              </a:ext>
              <a:ext uri="{C183D7F6-B498-43B3-948B-1728B52AA6E4}">
                <adec:decorative xmlns:adec="http://schemas.microsoft.com/office/drawing/2017/decorative" val="0"/>
              </a:ext>
            </a:extLst>
          </p:cNvPr>
          <p:cNvSpPr/>
          <p:nvPr/>
        </p:nvSpPr>
        <p:spPr>
          <a:xfrm>
            <a:off x="348000" y="4286034"/>
            <a:ext cx="1440000" cy="1440000"/>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AU" sz="2000" b="1" dirty="0">
                <a:latin typeface="+mj-lt"/>
                <a:cs typeface="Arial" panose="020B0604020202020204" pitchFamily="34" charset="0"/>
              </a:rPr>
              <a:t>Chorus </a:t>
            </a:r>
          </a:p>
        </p:txBody>
      </p:sp>
      <p:sp>
        <p:nvSpPr>
          <p:cNvPr id="13" name="TextBox 12">
            <a:extLst>
              <a:ext uri="{FF2B5EF4-FFF2-40B4-BE49-F238E27FC236}">
                <a16:creationId xmlns:a16="http://schemas.microsoft.com/office/drawing/2014/main" id="{114B0FDF-2981-98A9-9BAF-0FFF1FCD7D8A}"/>
              </a:ext>
            </a:extLst>
          </p:cNvPr>
          <p:cNvSpPr txBox="1"/>
          <p:nvPr/>
        </p:nvSpPr>
        <p:spPr>
          <a:xfrm>
            <a:off x="1068000" y="4352081"/>
            <a:ext cx="6954692" cy="1323439"/>
          </a:xfrm>
          <a:prstGeom prst="rect">
            <a:avLst/>
          </a:prstGeom>
          <a:noFill/>
        </p:spPr>
        <p:txBody>
          <a:bodyPr wrap="square">
            <a:spAutoFit/>
          </a:bodyPr>
          <a:lstStyle/>
          <a:p>
            <a:pPr marL="898525"/>
            <a:r>
              <a:rPr lang="en-AU" sz="2000" dirty="0">
                <a:latin typeface="Arial" panose="020B0604020202020204" pitchFamily="34" charset="0"/>
                <a:cs typeface="Arial" panose="020B0604020202020204" pitchFamily="34" charset="0"/>
              </a:rPr>
              <a:t>In the choruses, variety is achieved through the greater variation of the chords. </a:t>
            </a:r>
          </a:p>
          <a:p>
            <a:pPr marL="898525"/>
            <a:endParaRPr lang="en-AU" sz="2000" dirty="0">
              <a:latin typeface="Arial" panose="020B0604020202020204" pitchFamily="34" charset="0"/>
              <a:cs typeface="Arial" panose="020B0604020202020204" pitchFamily="34" charset="0"/>
            </a:endParaRPr>
          </a:p>
          <a:p>
            <a:pPr marL="898525"/>
            <a:r>
              <a:rPr lang="en-AU" sz="2000" dirty="0">
                <a:latin typeface="Arial" panose="020B0604020202020204" pitchFamily="34" charset="0"/>
                <a:cs typeface="Arial" panose="020B0604020202020204" pitchFamily="34" charset="0"/>
              </a:rPr>
              <a:t>At the end of chorus 2, there is a modulation.</a:t>
            </a:r>
          </a:p>
        </p:txBody>
      </p:sp>
      <p:sp>
        <p:nvSpPr>
          <p:cNvPr id="2" name="Slide Number Placeholder 1">
            <a:extLst>
              <a:ext uri="{FF2B5EF4-FFF2-40B4-BE49-F238E27FC236}">
                <a16:creationId xmlns:a16="http://schemas.microsoft.com/office/drawing/2014/main" id="{322F7A7C-2DA6-D93A-F2EF-427D168A4C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59040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C569F1F-5A89-8BDB-8F63-FB00E1C4F8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2DF3C5-EFE0-C831-D84A-AC38D0B07E0B}"/>
              </a:ext>
            </a:extLst>
          </p:cNvPr>
          <p:cNvSpPr>
            <a:spLocks noGrp="1"/>
          </p:cNvSpPr>
          <p:nvPr>
            <p:ph type="title"/>
          </p:nvPr>
        </p:nvSpPr>
        <p:spPr>
          <a:xfrm>
            <a:off x="359999" y="360000"/>
            <a:ext cx="4806027" cy="545601"/>
          </a:xfrm>
        </p:spPr>
        <p:txBody>
          <a:bodyPr/>
          <a:lstStyle/>
          <a:p>
            <a:r>
              <a:rPr lang="en-US" dirty="0"/>
              <a:t>Activity 2.2 – ‘Where’ – Kate Miller-Heidke – performing (1) </a:t>
            </a:r>
          </a:p>
        </p:txBody>
      </p:sp>
      <p:sp>
        <p:nvSpPr>
          <p:cNvPr id="11" name="TextBox 10">
            <a:extLst>
              <a:ext uri="{FF2B5EF4-FFF2-40B4-BE49-F238E27FC236}">
                <a16:creationId xmlns:a16="http://schemas.microsoft.com/office/drawing/2014/main" id="{F78F791A-5980-1DF8-D47F-D73A5C99D201}"/>
              </a:ext>
            </a:extLst>
          </p:cNvPr>
          <p:cNvSpPr txBox="1"/>
          <p:nvPr/>
        </p:nvSpPr>
        <p:spPr>
          <a:xfrm>
            <a:off x="359999" y="2175872"/>
            <a:ext cx="4645840" cy="3383947"/>
          </a:xfrm>
          <a:prstGeom prst="roundRect">
            <a:avLst>
              <a:gd name="adj" fmla="val 4166"/>
            </a:avLst>
          </a:prstGeom>
          <a:solidFill>
            <a:schemeClr val="accent1"/>
          </a:solidFill>
          <a:ln>
            <a:noFill/>
          </a:ln>
        </p:spPr>
        <p:txBody>
          <a:bodyPr wrap="square" lIns="0" tIns="180000" rIns="0" bIns="0" rtlCol="0">
            <a:noAutofit/>
          </a:bodyPr>
          <a:lstStyle/>
          <a:p>
            <a:pPr algn="ctr"/>
            <a:r>
              <a:rPr lang="en-AU" b="1" dirty="0">
                <a:solidFill>
                  <a:schemeClr val="bg1"/>
                </a:solidFill>
              </a:rPr>
              <a:t>Chorus 2</a:t>
            </a:r>
          </a:p>
          <a:p>
            <a:pPr algn="ctr"/>
            <a:endParaRPr lang="en-AU" sz="2000" dirty="0">
              <a:solidFill>
                <a:schemeClr val="bg1"/>
              </a:solidFill>
            </a:endParaRPr>
          </a:p>
          <a:p>
            <a:pPr algn="ctr"/>
            <a:r>
              <a:rPr lang="en-AU" sz="2000" dirty="0">
                <a:solidFill>
                  <a:schemeClr val="bg1"/>
                </a:solidFill>
              </a:rPr>
              <a:t>‘Where is the rich dark earth, </a:t>
            </a:r>
            <a:br>
              <a:rPr lang="en-AU" sz="2000" dirty="0">
                <a:solidFill>
                  <a:schemeClr val="bg1"/>
                </a:solidFill>
              </a:rPr>
            </a:br>
            <a:r>
              <a:rPr lang="en-AU" sz="2000" dirty="0">
                <a:solidFill>
                  <a:schemeClr val="bg1"/>
                </a:solidFill>
              </a:rPr>
              <a:t>brown and moist? </a:t>
            </a:r>
          </a:p>
          <a:p>
            <a:pPr algn="ctr"/>
            <a:r>
              <a:rPr lang="en-AU" sz="2000" dirty="0">
                <a:solidFill>
                  <a:schemeClr val="bg1"/>
                </a:solidFill>
              </a:rPr>
              <a:t>Where is the smell of the rain </a:t>
            </a:r>
            <a:br>
              <a:rPr lang="en-AU" sz="2000" dirty="0">
                <a:solidFill>
                  <a:schemeClr val="bg1"/>
                </a:solidFill>
              </a:rPr>
            </a:br>
            <a:r>
              <a:rPr lang="en-AU" sz="2000" dirty="0">
                <a:solidFill>
                  <a:schemeClr val="bg1"/>
                </a:solidFill>
              </a:rPr>
              <a:t>dripping from the gum trees? </a:t>
            </a:r>
          </a:p>
          <a:p>
            <a:pPr algn="ctr"/>
            <a:r>
              <a:rPr lang="en-AU" sz="2000" dirty="0">
                <a:solidFill>
                  <a:schemeClr val="bg1"/>
                </a:solidFill>
              </a:rPr>
              <a:t>Where are the billabongs? </a:t>
            </a:r>
            <a:br>
              <a:rPr lang="en-AU" sz="2000" dirty="0">
                <a:solidFill>
                  <a:schemeClr val="bg1"/>
                </a:solidFill>
              </a:rPr>
            </a:br>
            <a:r>
              <a:rPr lang="en-AU" sz="2000" dirty="0">
                <a:solidFill>
                  <a:schemeClr val="bg1"/>
                </a:solidFill>
              </a:rPr>
              <a:t>The long-legged birds?’</a:t>
            </a:r>
          </a:p>
        </p:txBody>
      </p:sp>
      <p:grpSp>
        <p:nvGrpSpPr>
          <p:cNvPr id="8" name="Group 7" descr="Lyrics for chorus 2 of the song 'Where' by Kate Miller-Heidke.">
            <a:extLst>
              <a:ext uri="{FF2B5EF4-FFF2-40B4-BE49-F238E27FC236}">
                <a16:creationId xmlns:a16="http://schemas.microsoft.com/office/drawing/2014/main" id="{5752D28B-69D5-208F-C662-B836372A5759}"/>
              </a:ext>
            </a:extLst>
          </p:cNvPr>
          <p:cNvGrpSpPr/>
          <p:nvPr/>
        </p:nvGrpSpPr>
        <p:grpSpPr>
          <a:xfrm>
            <a:off x="2279871" y="5161962"/>
            <a:ext cx="806095" cy="795714"/>
            <a:chOff x="10964411" y="1006257"/>
            <a:chExt cx="656442" cy="637959"/>
          </a:xfrm>
        </p:grpSpPr>
        <p:sp>
          <p:nvSpPr>
            <p:cNvPr id="9" name="Oval 8">
              <a:extLst>
                <a:ext uri="{FF2B5EF4-FFF2-40B4-BE49-F238E27FC236}">
                  <a16:creationId xmlns:a16="http://schemas.microsoft.com/office/drawing/2014/main" id="{94F0860F-69DF-B92E-B93E-5A446FB4678D}"/>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Isosceles Triangle 13">
              <a:hlinkClick r:id="rId2"/>
              <a:extLst>
                <a:ext uri="{FF2B5EF4-FFF2-40B4-BE49-F238E27FC236}">
                  <a16:creationId xmlns:a16="http://schemas.microsoft.com/office/drawing/2014/main" id="{FB5D2450-C23C-BF79-4A98-751AE862CB80}"/>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16" name="Picture 15" descr="Sheet music with a melodic voice line and piano accompaniment for the song 'Where' by Kate Miller-Heidke and Iain Grandage - page 5">
            <a:extLst>
              <a:ext uri="{FF2B5EF4-FFF2-40B4-BE49-F238E27FC236}">
                <a16:creationId xmlns:a16="http://schemas.microsoft.com/office/drawing/2014/main" id="{88A0A40B-A963-7911-4EED-3CDDB1547D64}"/>
              </a:ext>
            </a:extLst>
          </p:cNvPr>
          <p:cNvPicPr>
            <a:picLocks noChangeAspect="1"/>
          </p:cNvPicPr>
          <p:nvPr/>
        </p:nvPicPr>
        <p:blipFill>
          <a:blip r:embed="rId3"/>
          <a:stretch>
            <a:fillRect/>
          </a:stretch>
        </p:blipFill>
        <p:spPr>
          <a:xfrm>
            <a:off x="6005657" y="306604"/>
            <a:ext cx="5838343" cy="6009602"/>
          </a:xfrm>
          <a:prstGeom prst="roundRect">
            <a:avLst>
              <a:gd name="adj" fmla="val 776"/>
            </a:avLst>
          </a:prstGeom>
          <a:effectLst>
            <a:outerShdw blurRad="381000" dist="127000" dir="5400000" algn="ctr" rotWithShape="0">
              <a:srgbClr val="000000">
                <a:alpha val="15000"/>
              </a:srgbClr>
            </a:outerShdw>
          </a:effectLst>
        </p:spPr>
      </p:pic>
      <p:sp>
        <p:nvSpPr>
          <p:cNvPr id="3" name="TextBox 2">
            <a:extLst>
              <a:ext uri="{FF2B5EF4-FFF2-40B4-BE49-F238E27FC236}">
                <a16:creationId xmlns:a16="http://schemas.microsoft.com/office/drawing/2014/main" id="{F01307B8-B33E-F386-C4D8-F1F87B03A5D1}"/>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2" name="Slide Number Placeholder 1">
            <a:extLst>
              <a:ext uri="{FF2B5EF4-FFF2-40B4-BE49-F238E27FC236}">
                <a16:creationId xmlns:a16="http://schemas.microsoft.com/office/drawing/2014/main" id="{8FF7385B-D07B-F23A-ABEE-FFD51DDC3A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05117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A70964A-9B02-C85F-8403-9644AC8B98B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05F2829-F327-EF5D-A098-7158002745FC}"/>
              </a:ext>
            </a:extLst>
          </p:cNvPr>
          <p:cNvSpPr>
            <a:spLocks noGrp="1"/>
          </p:cNvSpPr>
          <p:nvPr>
            <p:ph type="title"/>
          </p:nvPr>
        </p:nvSpPr>
        <p:spPr/>
        <p:txBody>
          <a:bodyPr/>
          <a:lstStyle/>
          <a:p>
            <a:r>
              <a:rPr lang="en-US" dirty="0"/>
              <a:t>Activity 2.2 – ‘Where’ – Kate Miller-Heidke – listening (2) </a:t>
            </a:r>
          </a:p>
        </p:txBody>
      </p:sp>
      <p:sp>
        <p:nvSpPr>
          <p:cNvPr id="5" name="Text Placeholder 4">
            <a:extLst>
              <a:ext uri="{FF2B5EF4-FFF2-40B4-BE49-F238E27FC236}">
                <a16:creationId xmlns:a16="http://schemas.microsoft.com/office/drawing/2014/main" id="{4EB6A8A3-8C54-D279-CA8B-CB4F5E5FF25A}"/>
              </a:ext>
            </a:extLst>
          </p:cNvPr>
          <p:cNvSpPr>
            <a:spLocks noGrp="1"/>
          </p:cNvSpPr>
          <p:nvPr>
            <p:ph type="body" sz="quarter" idx="18"/>
          </p:nvPr>
        </p:nvSpPr>
        <p:spPr/>
        <p:txBody>
          <a:bodyPr/>
          <a:lstStyle/>
          <a:p>
            <a:r>
              <a:rPr lang="en-US" dirty="0"/>
              <a:t>Chorus 2 score reading</a:t>
            </a:r>
          </a:p>
        </p:txBody>
      </p:sp>
      <p:sp>
        <p:nvSpPr>
          <p:cNvPr id="7" name="TextBox 6">
            <a:extLst>
              <a:ext uri="{FF2B5EF4-FFF2-40B4-BE49-F238E27FC236}">
                <a16:creationId xmlns:a16="http://schemas.microsoft.com/office/drawing/2014/main" id="{F5F1E000-590E-A105-0AA3-2F49BE0B0DD5}"/>
              </a:ext>
            </a:extLst>
          </p:cNvPr>
          <p:cNvSpPr txBox="1"/>
          <p:nvPr/>
        </p:nvSpPr>
        <p:spPr>
          <a:xfrm>
            <a:off x="360000" y="1510807"/>
            <a:ext cx="4478978" cy="937264"/>
          </a:xfrm>
          <a:prstGeom prst="roundRect">
            <a:avLst/>
          </a:prstGeom>
          <a:solidFill>
            <a:schemeClr val="accent1"/>
          </a:solidFill>
          <a:ln>
            <a:noFill/>
          </a:ln>
        </p:spPr>
        <p:txBody>
          <a:bodyPr wrap="square" lIns="180000" tIns="0" rIns="180000" bIns="0" rtlCol="0" anchor="ctr">
            <a:noAutofit/>
          </a:bodyPr>
          <a:lstStyle/>
          <a:p>
            <a:r>
              <a:rPr lang="en-AU" sz="2000" dirty="0">
                <a:solidFill>
                  <a:schemeClr val="bg1"/>
                </a:solidFill>
              </a:rPr>
              <a:t>The music modulates to a new key in the final phrase of chorus 2</a:t>
            </a:r>
          </a:p>
        </p:txBody>
      </p:sp>
      <p:sp>
        <p:nvSpPr>
          <p:cNvPr id="12" name="TextBox 11">
            <a:extLst>
              <a:ext uri="{FF2B5EF4-FFF2-40B4-BE49-F238E27FC236}">
                <a16:creationId xmlns:a16="http://schemas.microsoft.com/office/drawing/2014/main" id="{0725EC7A-791D-A7F8-D93D-AB84E04FAFDC}"/>
              </a:ext>
            </a:extLst>
          </p:cNvPr>
          <p:cNvSpPr txBox="1"/>
          <p:nvPr/>
        </p:nvSpPr>
        <p:spPr>
          <a:xfrm>
            <a:off x="360000" y="2728963"/>
            <a:ext cx="2890458" cy="3207017"/>
          </a:xfrm>
          <a:prstGeom prst="rect">
            <a:avLst/>
          </a:prstGeom>
          <a:noFill/>
        </p:spPr>
        <p:txBody>
          <a:bodyPr wrap="square" lIns="0" tIns="0" rIns="0" bIns="0" rtlCol="0">
            <a:noAutofit/>
          </a:bodyPr>
          <a:lstStyle/>
          <a:p>
            <a:pPr marL="358775" indent="-358775" algn="l">
              <a:lnSpc>
                <a:spcPct val="130000"/>
              </a:lnSpc>
              <a:spcAft>
                <a:spcPts val="1200"/>
              </a:spcAft>
              <a:buFont typeface="+mj-lt"/>
              <a:buAutoNum type="arabicPeriod" startAt="6"/>
            </a:pPr>
            <a:r>
              <a:rPr lang="en-AU" sz="1800" dirty="0"/>
              <a:t>How many notes higher than the beginning of chorus 2 is the melody of this final phrase?</a:t>
            </a:r>
          </a:p>
          <a:p>
            <a:pPr marL="358775" indent="-358775" algn="l">
              <a:lnSpc>
                <a:spcPct val="130000"/>
              </a:lnSpc>
              <a:spcAft>
                <a:spcPts val="1200"/>
              </a:spcAft>
              <a:buFont typeface="+mj-lt"/>
              <a:buAutoNum type="arabicPeriod" startAt="6"/>
            </a:pPr>
            <a:r>
              <a:rPr lang="en-AU" sz="1800" dirty="0"/>
              <a:t>What effect does this modulation add to the piece?  </a:t>
            </a:r>
          </a:p>
        </p:txBody>
      </p:sp>
      <p:pic>
        <p:nvPicPr>
          <p:cNvPr id="9" name="Picture 8" descr="Sheet music with a melodic voice line and piano accompaniment for the song 'Where' by Kate Miller-Heidke and Iain Grandage - bars 125 to 131">
            <a:extLst>
              <a:ext uri="{FF2B5EF4-FFF2-40B4-BE49-F238E27FC236}">
                <a16:creationId xmlns:a16="http://schemas.microsoft.com/office/drawing/2014/main" id="{AB327FF1-9ADA-1851-E828-DC99C4370452}"/>
              </a:ext>
            </a:extLst>
          </p:cNvPr>
          <p:cNvPicPr>
            <a:picLocks noChangeAspect="1"/>
          </p:cNvPicPr>
          <p:nvPr/>
        </p:nvPicPr>
        <p:blipFill>
          <a:blip r:embed="rId3"/>
          <a:stretch>
            <a:fillRect/>
          </a:stretch>
        </p:blipFill>
        <p:spPr>
          <a:xfrm>
            <a:off x="3575923" y="2809056"/>
            <a:ext cx="8268077" cy="2896778"/>
          </a:xfrm>
          <a:prstGeom prst="roundRect">
            <a:avLst>
              <a:gd name="adj" fmla="val 2151"/>
            </a:avLst>
          </a:prstGeom>
          <a:effectLst>
            <a:outerShdw blurRad="381000" dist="127000" dir="5400000" algn="ctr" rotWithShape="0">
              <a:srgbClr val="000000">
                <a:alpha val="15000"/>
              </a:srgbClr>
            </a:outerShdw>
          </a:effectLst>
        </p:spPr>
      </p:pic>
      <p:sp>
        <p:nvSpPr>
          <p:cNvPr id="11" name="TextBox 10">
            <a:extLst>
              <a:ext uri="{FF2B5EF4-FFF2-40B4-BE49-F238E27FC236}">
                <a16:creationId xmlns:a16="http://schemas.microsoft.com/office/drawing/2014/main" id="{1A7167CA-E3B5-8638-C69D-163817620CDA}"/>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2" name="Slide Number Placeholder 1">
            <a:extLst>
              <a:ext uri="{FF2B5EF4-FFF2-40B4-BE49-F238E27FC236}">
                <a16:creationId xmlns:a16="http://schemas.microsoft.com/office/drawing/2014/main" id="{773FA2E3-39A4-54DD-4C8A-46EBB5CF02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30950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DF4829-B095-76D2-2DF7-3B528BB1AFD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E9BA75-F121-FBFA-4C6B-088A02748DB0}"/>
              </a:ext>
            </a:extLst>
          </p:cNvPr>
          <p:cNvSpPr>
            <a:spLocks noGrp="1"/>
          </p:cNvSpPr>
          <p:nvPr>
            <p:ph type="title"/>
          </p:nvPr>
        </p:nvSpPr>
        <p:spPr>
          <a:xfrm>
            <a:off x="360000" y="360000"/>
            <a:ext cx="4712584" cy="545601"/>
          </a:xfrm>
        </p:spPr>
        <p:txBody>
          <a:bodyPr/>
          <a:lstStyle/>
          <a:p>
            <a:r>
              <a:rPr lang="en-US" dirty="0"/>
              <a:t>Activity 2.2 – ‘Where’ – Kate Miller-Heidke (1)</a:t>
            </a:r>
          </a:p>
        </p:txBody>
      </p:sp>
      <p:sp>
        <p:nvSpPr>
          <p:cNvPr id="4" name="Text Placeholder 3">
            <a:extLst>
              <a:ext uri="{FF2B5EF4-FFF2-40B4-BE49-F238E27FC236}">
                <a16:creationId xmlns:a16="http://schemas.microsoft.com/office/drawing/2014/main" id="{11A5BEA4-4915-2929-25DD-64790D8C63E5}"/>
              </a:ext>
            </a:extLst>
          </p:cNvPr>
          <p:cNvSpPr>
            <a:spLocks noGrp="1"/>
          </p:cNvSpPr>
          <p:nvPr>
            <p:ph type="body" sz="quarter" idx="18"/>
          </p:nvPr>
        </p:nvSpPr>
        <p:spPr>
          <a:xfrm>
            <a:off x="360000" y="1584000"/>
            <a:ext cx="3182597" cy="310015"/>
          </a:xfrm>
        </p:spPr>
        <p:txBody>
          <a:bodyPr/>
          <a:lstStyle/>
          <a:p>
            <a:r>
              <a:rPr lang="en-US" dirty="0"/>
              <a:t>Circle of fifths</a:t>
            </a:r>
          </a:p>
        </p:txBody>
      </p:sp>
      <p:sp>
        <p:nvSpPr>
          <p:cNvPr id="2" name="Slide Number Placeholder 1">
            <a:extLst>
              <a:ext uri="{FF2B5EF4-FFF2-40B4-BE49-F238E27FC236}">
                <a16:creationId xmlns:a16="http://schemas.microsoft.com/office/drawing/2014/main" id="{A8167D02-C9AA-A6CA-7AA6-30FDEDF004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grpSp>
        <p:nvGrpSpPr>
          <p:cNvPr id="7" name="Group 6" descr="An image of a wheel that is broken into segments. Each segment contains a keysignature written in the treble clef">
            <a:extLst>
              <a:ext uri="{FF2B5EF4-FFF2-40B4-BE49-F238E27FC236}">
                <a16:creationId xmlns:a16="http://schemas.microsoft.com/office/drawing/2014/main" id="{03CC4C56-A564-E9CB-53B5-3DAD94AF6C13}"/>
              </a:ext>
            </a:extLst>
          </p:cNvPr>
          <p:cNvGrpSpPr/>
          <p:nvPr/>
        </p:nvGrpSpPr>
        <p:grpSpPr>
          <a:xfrm>
            <a:off x="4833257" y="162000"/>
            <a:ext cx="6530032" cy="6530032"/>
            <a:chOff x="2939596" y="1172931"/>
            <a:chExt cx="5568696" cy="5343069"/>
          </a:xfrm>
        </p:grpSpPr>
        <p:grpSp>
          <p:nvGrpSpPr>
            <p:cNvPr id="21" name="Group 20">
              <a:extLst>
                <a:ext uri="{FF2B5EF4-FFF2-40B4-BE49-F238E27FC236}">
                  <a16:creationId xmlns:a16="http://schemas.microsoft.com/office/drawing/2014/main" id="{10CDF30A-C5C5-037B-24D2-99C39D2D026B}"/>
                </a:ext>
              </a:extLst>
            </p:cNvPr>
            <p:cNvGrpSpPr/>
            <p:nvPr/>
          </p:nvGrpSpPr>
          <p:grpSpPr>
            <a:xfrm>
              <a:off x="3039847" y="1244549"/>
              <a:ext cx="5370629" cy="5198946"/>
              <a:chOff x="3048000" y="1247638"/>
              <a:chExt cx="5370629" cy="5198946"/>
            </a:xfrm>
          </p:grpSpPr>
          <p:pic>
            <p:nvPicPr>
              <p:cNvPr id="23" name="Picture 22">
                <a:extLst>
                  <a:ext uri="{FF2B5EF4-FFF2-40B4-BE49-F238E27FC236}">
                    <a16:creationId xmlns:a16="http://schemas.microsoft.com/office/drawing/2014/main" id="{4A534EDF-6A33-1AF1-2A31-7C15B931C1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contrast="47000"/>
                        </a14:imgEffect>
                      </a14:imgLayer>
                    </a14:imgProps>
                  </a:ext>
                </a:extLst>
              </a:blip>
              <a:stretch>
                <a:fillRect/>
              </a:stretch>
            </p:blipFill>
            <p:spPr>
              <a:xfrm>
                <a:off x="6459200" y="5771825"/>
                <a:ext cx="667943" cy="442835"/>
              </a:xfrm>
              <a:prstGeom prst="rect">
                <a:avLst/>
              </a:prstGeom>
            </p:spPr>
          </p:pic>
          <p:grpSp>
            <p:nvGrpSpPr>
              <p:cNvPr id="24" name="Group 23">
                <a:extLst>
                  <a:ext uri="{FF2B5EF4-FFF2-40B4-BE49-F238E27FC236}">
                    <a16:creationId xmlns:a16="http://schemas.microsoft.com/office/drawing/2014/main" id="{BD71C183-E74F-5542-72EB-A0A1E09A64A2}"/>
                  </a:ext>
                </a:extLst>
              </p:cNvPr>
              <p:cNvGrpSpPr/>
              <p:nvPr/>
            </p:nvGrpSpPr>
            <p:grpSpPr>
              <a:xfrm>
                <a:off x="3048000" y="1247638"/>
                <a:ext cx="5370629" cy="5198946"/>
                <a:chOff x="3048000" y="1247638"/>
                <a:chExt cx="5370629" cy="5198946"/>
              </a:xfrm>
            </p:grpSpPr>
            <p:cxnSp>
              <p:nvCxnSpPr>
                <p:cNvPr id="25" name="Straight Connector 24">
                  <a:extLst>
                    <a:ext uri="{FF2B5EF4-FFF2-40B4-BE49-F238E27FC236}">
                      <a16:creationId xmlns:a16="http://schemas.microsoft.com/office/drawing/2014/main" id="{32F5834C-3351-9F3B-BB03-E57701A9B7B5}"/>
                    </a:ext>
                  </a:extLst>
                </p:cNvPr>
                <p:cNvCxnSpPr>
                  <a:cxnSpLocks/>
                </p:cNvCxnSpPr>
                <p:nvPr/>
              </p:nvCxnSpPr>
              <p:spPr>
                <a:xfrm>
                  <a:off x="3048000" y="3093809"/>
                  <a:ext cx="2009302" cy="55496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8C9644-6CBA-6920-B401-4A3CFCB79CAA}"/>
                    </a:ext>
                  </a:extLst>
                </p:cNvPr>
                <p:cNvCxnSpPr>
                  <a:cxnSpLocks/>
                  <a:endCxn id="82" idx="1"/>
                </p:cNvCxnSpPr>
                <p:nvPr/>
              </p:nvCxnSpPr>
              <p:spPr>
                <a:xfrm>
                  <a:off x="3843009" y="1892468"/>
                  <a:ext cx="1374948" cy="14617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CDAD36-4BBD-5DC2-992C-9B9C2AD58045}"/>
                    </a:ext>
                  </a:extLst>
                </p:cNvPr>
                <p:cNvCxnSpPr>
                  <a:cxnSpLocks/>
                  <a:stCxn id="82" idx="5"/>
                  <a:endCxn id="22" idx="5"/>
                </p:cNvCxnSpPr>
                <p:nvPr/>
              </p:nvCxnSpPr>
              <p:spPr>
                <a:xfrm>
                  <a:off x="6246237"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B05078-B599-A569-9F94-78648724064A}"/>
                    </a:ext>
                  </a:extLst>
                </p:cNvPr>
                <p:cNvCxnSpPr>
                  <a:cxnSpLocks/>
                  <a:stCxn id="22" idx="3"/>
                  <a:endCxn id="82" idx="3"/>
                </p:cNvCxnSpPr>
                <p:nvPr/>
              </p:nvCxnSpPr>
              <p:spPr>
                <a:xfrm flipV="1">
                  <a:off x="3763265"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9D4377-B46D-408F-6BF0-6F8D5A8D63F0}"/>
                    </a:ext>
                  </a:extLst>
                </p:cNvPr>
                <p:cNvCxnSpPr>
                  <a:cxnSpLocks/>
                </p:cNvCxnSpPr>
                <p:nvPr/>
              </p:nvCxnSpPr>
              <p:spPr>
                <a:xfrm flipH="1" flipV="1">
                  <a:off x="5951938" y="4518740"/>
                  <a:ext cx="529613" cy="19072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AE99EB-F786-D486-3534-0C3744C41A86}"/>
                    </a:ext>
                  </a:extLst>
                </p:cNvPr>
                <p:cNvCxnSpPr>
                  <a:cxnSpLocks/>
                </p:cNvCxnSpPr>
                <p:nvPr/>
              </p:nvCxnSpPr>
              <p:spPr>
                <a:xfrm flipH="1">
                  <a:off x="5934301" y="1270340"/>
                  <a:ext cx="547250" cy="19241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110807-E201-912A-7340-D5AC2BD81E05}"/>
                    </a:ext>
                  </a:extLst>
                </p:cNvPr>
                <p:cNvCxnSpPr>
                  <a:cxnSpLocks/>
                </p:cNvCxnSpPr>
                <p:nvPr/>
              </p:nvCxnSpPr>
              <p:spPr>
                <a:xfrm>
                  <a:off x="6444634" y="4007748"/>
                  <a:ext cx="1971562" cy="5612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BB6503-D950-C515-FC80-7D0B67095919}"/>
                    </a:ext>
                  </a:extLst>
                </p:cNvPr>
                <p:cNvCxnSpPr>
                  <a:cxnSpLocks/>
                  <a:stCxn id="82" idx="7"/>
                </p:cNvCxnSpPr>
                <p:nvPr/>
              </p:nvCxnSpPr>
              <p:spPr>
                <a:xfrm flipV="1">
                  <a:off x="6246237" y="1997416"/>
                  <a:ext cx="1477170" cy="13568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41D83B7-E733-C338-F65A-44AEB26AEB2F}"/>
                    </a:ext>
                  </a:extLst>
                </p:cNvPr>
                <p:cNvCxnSpPr>
                  <a:cxnSpLocks/>
                </p:cNvCxnSpPr>
                <p:nvPr/>
              </p:nvCxnSpPr>
              <p:spPr>
                <a:xfrm flipV="1">
                  <a:off x="6384292" y="3093809"/>
                  <a:ext cx="2031904" cy="5459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F36E0E-9E94-BF39-92EB-E11D04AB85F3}"/>
                    </a:ext>
                  </a:extLst>
                </p:cNvPr>
                <p:cNvCxnSpPr>
                  <a:cxnSpLocks/>
                </p:cNvCxnSpPr>
                <p:nvPr/>
              </p:nvCxnSpPr>
              <p:spPr>
                <a:xfrm>
                  <a:off x="5067993" y="1247638"/>
                  <a:ext cx="502835" cy="19355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20B8106-8946-B65E-23C9-30FA65CB4941}"/>
                    </a:ext>
                  </a:extLst>
                </p:cNvPr>
                <p:cNvCxnSpPr>
                  <a:cxnSpLocks/>
                </p:cNvCxnSpPr>
                <p:nvPr/>
              </p:nvCxnSpPr>
              <p:spPr>
                <a:xfrm flipV="1">
                  <a:off x="5057955" y="4518740"/>
                  <a:ext cx="529586" cy="19278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8F9C83C-42D7-424A-C3B3-0F3E3676C20B}"/>
                    </a:ext>
                  </a:extLst>
                </p:cNvPr>
                <p:cNvCxnSpPr>
                  <a:cxnSpLocks/>
                </p:cNvCxnSpPr>
                <p:nvPr/>
              </p:nvCxnSpPr>
              <p:spPr>
                <a:xfrm flipV="1">
                  <a:off x="3048000" y="4026226"/>
                  <a:ext cx="2009302" cy="5427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89B0DD21-4A82-E06A-73D8-3725F2D6FEA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5000" contrast="100000"/>
                          </a14:imgEffect>
                        </a14:imgLayer>
                      </a14:imgProps>
                    </a:ext>
                  </a:extLst>
                </a:blip>
                <a:stretch>
                  <a:fillRect/>
                </a:stretch>
              </p:blipFill>
              <p:spPr>
                <a:xfrm>
                  <a:off x="5397992" y="1374342"/>
                  <a:ext cx="708229" cy="537645"/>
                </a:xfrm>
                <a:prstGeom prst="rect">
                  <a:avLst/>
                </a:prstGeom>
              </p:spPr>
            </p:pic>
            <p:pic>
              <p:nvPicPr>
                <p:cNvPr id="69" name="Picture 68">
                  <a:extLst>
                    <a:ext uri="{FF2B5EF4-FFF2-40B4-BE49-F238E27FC236}">
                      <a16:creationId xmlns:a16="http://schemas.microsoft.com/office/drawing/2014/main" id="{0412F04E-772F-5C0E-FE42-A898501FC4A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8000" contrast="100000"/>
                          </a14:imgEffect>
                        </a14:imgLayer>
                      </a14:imgProps>
                    </a:ext>
                  </a:extLst>
                </a:blip>
                <a:stretch>
                  <a:fillRect/>
                </a:stretch>
              </p:blipFill>
              <p:spPr>
                <a:xfrm>
                  <a:off x="6565754" y="1698922"/>
                  <a:ext cx="729294" cy="485267"/>
                </a:xfrm>
                <a:prstGeom prst="rect">
                  <a:avLst/>
                </a:prstGeom>
              </p:spPr>
            </p:pic>
            <p:pic>
              <p:nvPicPr>
                <p:cNvPr id="70" name="Picture 69">
                  <a:extLst>
                    <a:ext uri="{FF2B5EF4-FFF2-40B4-BE49-F238E27FC236}">
                      <a16:creationId xmlns:a16="http://schemas.microsoft.com/office/drawing/2014/main" id="{524CA483-EAF9-958C-F583-11A9A5D00DA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8000" contrast="100000"/>
                          </a14:imgEffect>
                        </a14:imgLayer>
                      </a14:imgProps>
                    </a:ext>
                  </a:extLst>
                </a:blip>
                <a:srcRect r="14188"/>
                <a:stretch/>
              </p:blipFill>
              <p:spPr>
                <a:xfrm>
                  <a:off x="7291948" y="2491618"/>
                  <a:ext cx="729294" cy="537645"/>
                </a:xfrm>
                <a:prstGeom prst="rect">
                  <a:avLst/>
                </a:prstGeom>
              </p:spPr>
            </p:pic>
            <p:pic>
              <p:nvPicPr>
                <p:cNvPr id="71" name="Picture 70">
                  <a:extLst>
                    <a:ext uri="{FF2B5EF4-FFF2-40B4-BE49-F238E27FC236}">
                      <a16:creationId xmlns:a16="http://schemas.microsoft.com/office/drawing/2014/main" id="{B50E5EDA-30D6-D05F-B64F-E4BD06ADBD8C}"/>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8000" contrast="100000"/>
                          </a14:imgEffect>
                        </a14:imgLayer>
                      </a14:imgProps>
                    </a:ext>
                  </a:extLst>
                </a:blip>
                <a:srcRect r="15086"/>
                <a:stretch/>
              </p:blipFill>
              <p:spPr>
                <a:xfrm>
                  <a:off x="7623856" y="3576043"/>
                  <a:ext cx="794773" cy="543024"/>
                </a:xfrm>
                <a:prstGeom prst="rect">
                  <a:avLst/>
                </a:prstGeom>
              </p:spPr>
            </p:pic>
            <p:pic>
              <p:nvPicPr>
                <p:cNvPr id="72" name="Picture 71">
                  <a:extLst>
                    <a:ext uri="{FF2B5EF4-FFF2-40B4-BE49-F238E27FC236}">
                      <a16:creationId xmlns:a16="http://schemas.microsoft.com/office/drawing/2014/main" id="{3E6ABA58-5486-A180-2E08-04BC3972C5D5}"/>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37000"/>
                          </a14:imgEffect>
                        </a14:imgLayer>
                      </a14:imgProps>
                    </a:ext>
                  </a:extLst>
                </a:blip>
                <a:srcRect r="12131" b="-3593"/>
                <a:stretch/>
              </p:blipFill>
              <p:spPr>
                <a:xfrm>
                  <a:off x="7361532" y="4649319"/>
                  <a:ext cx="737765" cy="584695"/>
                </a:xfrm>
                <a:prstGeom prst="rect">
                  <a:avLst/>
                </a:prstGeom>
              </p:spPr>
            </p:pic>
            <p:pic>
              <p:nvPicPr>
                <p:cNvPr id="73" name="Picture 72">
                  <a:extLst>
                    <a:ext uri="{FF2B5EF4-FFF2-40B4-BE49-F238E27FC236}">
                      <a16:creationId xmlns:a16="http://schemas.microsoft.com/office/drawing/2014/main" id="{55AE7299-B90D-06C2-A64A-5C2014783C8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32000" contrast="56000"/>
                          </a14:imgEffect>
                        </a14:imgLayer>
                      </a14:imgProps>
                    </a:ext>
                  </a:extLst>
                </a:blip>
                <a:stretch>
                  <a:fillRect/>
                </a:stretch>
              </p:blipFill>
              <p:spPr>
                <a:xfrm>
                  <a:off x="5360548" y="5961640"/>
                  <a:ext cx="764113" cy="471048"/>
                </a:xfrm>
                <a:prstGeom prst="rect">
                  <a:avLst/>
                </a:prstGeom>
              </p:spPr>
            </p:pic>
            <p:pic>
              <p:nvPicPr>
                <p:cNvPr id="74" name="Picture 73">
                  <a:extLst>
                    <a:ext uri="{FF2B5EF4-FFF2-40B4-BE49-F238E27FC236}">
                      <a16:creationId xmlns:a16="http://schemas.microsoft.com/office/drawing/2014/main" id="{AAAD2BDB-A1E4-8D79-A5DF-634CDD40F9B7}"/>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9000" contrast="34000"/>
                          </a14:imgEffect>
                        </a14:imgLayer>
                      </a14:imgProps>
                    </a:ext>
                  </a:extLst>
                </a:blip>
                <a:stretch>
                  <a:fillRect/>
                </a:stretch>
              </p:blipFill>
              <p:spPr>
                <a:xfrm>
                  <a:off x="4295426" y="5659258"/>
                  <a:ext cx="834343" cy="489146"/>
                </a:xfrm>
                <a:prstGeom prst="rect">
                  <a:avLst/>
                </a:prstGeom>
              </p:spPr>
            </p:pic>
            <p:pic>
              <p:nvPicPr>
                <p:cNvPr id="75" name="Picture 74">
                  <a:extLst>
                    <a:ext uri="{FF2B5EF4-FFF2-40B4-BE49-F238E27FC236}">
                      <a16:creationId xmlns:a16="http://schemas.microsoft.com/office/drawing/2014/main" id="{88EFB981-0EC1-FCC1-680F-3738AB0C5170}"/>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52000"/>
                          </a14:imgEffect>
                        </a14:imgLayer>
                      </a14:imgProps>
                    </a:ext>
                  </a:extLst>
                </a:blip>
                <a:stretch>
                  <a:fillRect/>
                </a:stretch>
              </p:blipFill>
              <p:spPr>
                <a:xfrm>
                  <a:off x="6570769" y="5328282"/>
                  <a:ext cx="677766" cy="426472"/>
                </a:xfrm>
                <a:prstGeom prst="rect">
                  <a:avLst/>
                </a:prstGeom>
              </p:spPr>
            </p:pic>
            <p:pic>
              <p:nvPicPr>
                <p:cNvPr id="76" name="Picture 75">
                  <a:extLst>
                    <a:ext uri="{FF2B5EF4-FFF2-40B4-BE49-F238E27FC236}">
                      <a16:creationId xmlns:a16="http://schemas.microsoft.com/office/drawing/2014/main" id="{4C74FCDD-F947-5BB7-74E3-615A5EB1732F}"/>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36000" contrast="71000"/>
                          </a14:imgEffect>
                        </a14:imgLayer>
                      </a14:imgProps>
                    </a:ext>
                  </a:extLst>
                </a:blip>
                <a:stretch>
                  <a:fillRect/>
                </a:stretch>
              </p:blipFill>
              <p:spPr>
                <a:xfrm>
                  <a:off x="5404310" y="5478105"/>
                  <a:ext cx="694494" cy="450902"/>
                </a:xfrm>
                <a:prstGeom prst="rect">
                  <a:avLst/>
                </a:prstGeom>
              </p:spPr>
            </p:pic>
            <p:pic>
              <p:nvPicPr>
                <p:cNvPr id="77" name="Picture 76">
                  <a:extLst>
                    <a:ext uri="{FF2B5EF4-FFF2-40B4-BE49-F238E27FC236}">
                      <a16:creationId xmlns:a16="http://schemas.microsoft.com/office/drawing/2014/main" id="{8FE959B5-E534-99A5-3530-74DA381A51FB}"/>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30000" contrast="59000"/>
                          </a14:imgEffect>
                        </a14:imgLayer>
                      </a14:imgProps>
                    </a:ext>
                  </a:extLst>
                </a:blip>
                <a:stretch>
                  <a:fillRect/>
                </a:stretch>
              </p:blipFill>
              <p:spPr>
                <a:xfrm>
                  <a:off x="4341739" y="5195637"/>
                  <a:ext cx="627697" cy="470437"/>
                </a:xfrm>
                <a:prstGeom prst="rect">
                  <a:avLst/>
                </a:prstGeom>
              </p:spPr>
            </p:pic>
            <p:pic>
              <p:nvPicPr>
                <p:cNvPr id="78" name="Picture 77">
                  <a:extLst>
                    <a:ext uri="{FF2B5EF4-FFF2-40B4-BE49-F238E27FC236}">
                      <a16:creationId xmlns:a16="http://schemas.microsoft.com/office/drawing/2014/main" id="{79209794-983C-DE12-78E2-852DDF9197C8}"/>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29000" contrast="60000"/>
                          </a14:imgEffect>
                        </a14:imgLayer>
                      </a14:imgProps>
                    </a:ext>
                  </a:extLst>
                </a:blip>
                <a:stretch>
                  <a:fillRect/>
                </a:stretch>
              </p:blipFill>
              <p:spPr>
                <a:xfrm>
                  <a:off x="3382491" y="4643215"/>
                  <a:ext cx="772397" cy="544759"/>
                </a:xfrm>
                <a:prstGeom prst="rect">
                  <a:avLst/>
                </a:prstGeom>
              </p:spPr>
            </p:pic>
            <p:pic>
              <p:nvPicPr>
                <p:cNvPr id="79" name="Picture 78">
                  <a:extLst>
                    <a:ext uri="{FF2B5EF4-FFF2-40B4-BE49-F238E27FC236}">
                      <a16:creationId xmlns:a16="http://schemas.microsoft.com/office/drawing/2014/main" id="{B5B9CB84-4B7E-827A-98A7-CAA9F35D6899}"/>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30000" contrast="45000"/>
                          </a14:imgEffect>
                        </a14:imgLayer>
                      </a14:imgProps>
                    </a:ext>
                  </a:extLst>
                </a:blip>
                <a:stretch>
                  <a:fillRect/>
                </a:stretch>
              </p:blipFill>
              <p:spPr>
                <a:xfrm>
                  <a:off x="3074923" y="3585986"/>
                  <a:ext cx="800581" cy="587661"/>
                </a:xfrm>
                <a:prstGeom prst="rect">
                  <a:avLst/>
                </a:prstGeom>
              </p:spPr>
            </p:pic>
            <p:pic>
              <p:nvPicPr>
                <p:cNvPr id="80" name="Picture 79">
                  <a:extLst>
                    <a:ext uri="{FF2B5EF4-FFF2-40B4-BE49-F238E27FC236}">
                      <a16:creationId xmlns:a16="http://schemas.microsoft.com/office/drawing/2014/main" id="{54AADDB0-40D4-8A0C-3A40-D1FCA6A4D80A}"/>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bright="29000" contrast="100000"/>
                          </a14:imgEffect>
                        </a14:imgLayer>
                      </a14:imgProps>
                    </a:ext>
                  </a:extLst>
                </a:blip>
                <a:stretch>
                  <a:fillRect/>
                </a:stretch>
              </p:blipFill>
              <p:spPr>
                <a:xfrm>
                  <a:off x="3432356" y="2513990"/>
                  <a:ext cx="788938" cy="602400"/>
                </a:xfrm>
                <a:prstGeom prst="rect">
                  <a:avLst/>
                </a:prstGeom>
              </p:spPr>
            </p:pic>
            <p:pic>
              <p:nvPicPr>
                <p:cNvPr id="81" name="Picture 80">
                  <a:extLst>
                    <a:ext uri="{FF2B5EF4-FFF2-40B4-BE49-F238E27FC236}">
                      <a16:creationId xmlns:a16="http://schemas.microsoft.com/office/drawing/2014/main" id="{9F5B6431-67F7-EF3E-720F-3D69EA85AD4C}"/>
                    </a:ext>
                  </a:extLst>
                </p:cNvPr>
                <p:cNvPicPr>
                  <a:picLocks noChangeAspect="1"/>
                </p:cNvPicPr>
                <p:nvPr/>
              </p:nvPicPr>
              <p:blipFill>
                <a:blip r:embed="rId31">
                  <a:extLst>
                    <a:ext uri="{BEBA8EAE-BF5A-486C-A8C5-ECC9F3942E4B}">
                      <a14:imgProps xmlns:a14="http://schemas.microsoft.com/office/drawing/2010/main">
                        <a14:imgLayer r:embed="rId32">
                          <a14:imgEffect>
                            <a14:brightnessContrast bright="57000" contrast="100000"/>
                          </a14:imgEffect>
                        </a14:imgLayer>
                      </a14:imgProps>
                    </a:ext>
                  </a:extLst>
                </a:blip>
                <a:stretch>
                  <a:fillRect/>
                </a:stretch>
              </p:blipFill>
              <p:spPr>
                <a:xfrm>
                  <a:off x="4234888" y="1620110"/>
                  <a:ext cx="866452" cy="625184"/>
                </a:xfrm>
                <a:prstGeom prst="rect">
                  <a:avLst/>
                </a:prstGeom>
              </p:spPr>
            </p:pic>
            <p:sp>
              <p:nvSpPr>
                <p:cNvPr id="82" name="Flowchart: Connector 11">
                  <a:extLst>
                    <a:ext uri="{FF2B5EF4-FFF2-40B4-BE49-F238E27FC236}">
                      <a16:creationId xmlns:a16="http://schemas.microsoft.com/office/drawing/2014/main" id="{81EBED8C-9586-198E-494F-420D4988D751}"/>
                    </a:ext>
                  </a:extLst>
                </p:cNvPr>
                <p:cNvSpPr/>
                <p:nvPr/>
              </p:nvSpPr>
              <p:spPr>
                <a:xfrm>
                  <a:off x="5004993" y="3149911"/>
                  <a:ext cx="1454207" cy="1395288"/>
                </a:xfrm>
                <a:prstGeom prst="flowChartConnector">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2" name="Flowchart: Connector 2">
              <a:extLst>
                <a:ext uri="{FF2B5EF4-FFF2-40B4-BE49-F238E27FC236}">
                  <a16:creationId xmlns:a16="http://schemas.microsoft.com/office/drawing/2014/main" id="{8731DDD6-DCE9-C923-F553-F11211313C6B}"/>
                </a:ext>
              </a:extLst>
            </p:cNvPr>
            <p:cNvSpPr/>
            <p:nvPr/>
          </p:nvSpPr>
          <p:spPr>
            <a:xfrm>
              <a:off x="2939596" y="1172931"/>
              <a:ext cx="5568696" cy="5343069"/>
            </a:xfrm>
            <a:prstGeom prst="flowChartConnector">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19624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7C40F9-05F4-85EE-4057-63488272EE31}"/>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DDBC9272-2D92-1733-5FC7-876E959C1B92}"/>
              </a:ext>
            </a:extLst>
          </p:cNvPr>
          <p:cNvSpPr>
            <a:spLocks noGrp="1"/>
          </p:cNvSpPr>
          <p:nvPr>
            <p:ph type="title"/>
          </p:nvPr>
        </p:nvSpPr>
        <p:spPr>
          <a:xfrm>
            <a:off x="360000" y="360000"/>
            <a:ext cx="4846163" cy="545601"/>
          </a:xfrm>
        </p:spPr>
        <p:txBody>
          <a:bodyPr/>
          <a:lstStyle/>
          <a:p>
            <a:r>
              <a:rPr lang="en-US" dirty="0"/>
              <a:t>Activity 2.2 – ‘Where’ – Kate Miller-Heidke (2)</a:t>
            </a:r>
          </a:p>
        </p:txBody>
      </p:sp>
      <p:sp>
        <p:nvSpPr>
          <p:cNvPr id="26" name="Text Placeholder 25">
            <a:extLst>
              <a:ext uri="{FF2B5EF4-FFF2-40B4-BE49-F238E27FC236}">
                <a16:creationId xmlns:a16="http://schemas.microsoft.com/office/drawing/2014/main" id="{39789511-78C5-713E-5927-9F2B8D58441C}"/>
              </a:ext>
            </a:extLst>
          </p:cNvPr>
          <p:cNvSpPr>
            <a:spLocks noGrp="1"/>
          </p:cNvSpPr>
          <p:nvPr>
            <p:ph type="body" sz="quarter" idx="18"/>
          </p:nvPr>
        </p:nvSpPr>
        <p:spPr>
          <a:xfrm>
            <a:off x="360000" y="1584000"/>
            <a:ext cx="4128885" cy="310015"/>
          </a:xfrm>
        </p:spPr>
        <p:txBody>
          <a:bodyPr/>
          <a:lstStyle/>
          <a:p>
            <a:r>
              <a:rPr lang="en-US" dirty="0"/>
              <a:t>Circle of fifths – answers</a:t>
            </a:r>
          </a:p>
        </p:txBody>
      </p:sp>
      <p:grpSp>
        <p:nvGrpSpPr>
          <p:cNvPr id="25" name="Group 24" descr="An image of a wheel that is broken into segments. Each segment contains a keysignature written in the treble clef. The major and minor keys are listed for each of the keysignatures. ">
            <a:extLst>
              <a:ext uri="{FF2B5EF4-FFF2-40B4-BE49-F238E27FC236}">
                <a16:creationId xmlns:a16="http://schemas.microsoft.com/office/drawing/2014/main" id="{294052E8-09A4-07E1-5CDB-D1C59DEF9346}"/>
              </a:ext>
            </a:extLst>
          </p:cNvPr>
          <p:cNvGrpSpPr/>
          <p:nvPr/>
        </p:nvGrpSpPr>
        <p:grpSpPr>
          <a:xfrm>
            <a:off x="4833257" y="162000"/>
            <a:ext cx="6530032" cy="6530032"/>
            <a:chOff x="2625753" y="847673"/>
            <a:chExt cx="6241409" cy="5848327"/>
          </a:xfrm>
        </p:grpSpPr>
        <p:grpSp>
          <p:nvGrpSpPr>
            <p:cNvPr id="4" name="Group 3">
              <a:extLst>
                <a:ext uri="{FF2B5EF4-FFF2-40B4-BE49-F238E27FC236}">
                  <a16:creationId xmlns:a16="http://schemas.microsoft.com/office/drawing/2014/main" id="{75A45063-BE8C-F8D7-3022-44C1B25EACF4}"/>
                </a:ext>
              </a:extLst>
            </p:cNvPr>
            <p:cNvGrpSpPr/>
            <p:nvPr/>
          </p:nvGrpSpPr>
          <p:grpSpPr>
            <a:xfrm>
              <a:off x="2625753" y="847673"/>
              <a:ext cx="6241409" cy="5848327"/>
              <a:chOff x="2939596" y="1172931"/>
              <a:chExt cx="5568696" cy="5343069"/>
            </a:xfrm>
          </p:grpSpPr>
          <p:grpSp>
            <p:nvGrpSpPr>
              <p:cNvPr id="13" name="Group 12">
                <a:extLst>
                  <a:ext uri="{FF2B5EF4-FFF2-40B4-BE49-F238E27FC236}">
                    <a16:creationId xmlns:a16="http://schemas.microsoft.com/office/drawing/2014/main" id="{778D9FD9-BE4B-D20C-FD04-E80C9A3DA413}"/>
                  </a:ext>
                </a:extLst>
              </p:cNvPr>
              <p:cNvGrpSpPr/>
              <p:nvPr/>
            </p:nvGrpSpPr>
            <p:grpSpPr>
              <a:xfrm>
                <a:off x="3039847" y="1244549"/>
                <a:ext cx="5370629" cy="5198946"/>
                <a:chOff x="3048000" y="1247638"/>
                <a:chExt cx="5370629" cy="5198946"/>
              </a:xfrm>
            </p:grpSpPr>
            <p:pic>
              <p:nvPicPr>
                <p:cNvPr id="120" name="Picture 119">
                  <a:extLst>
                    <a:ext uri="{FF2B5EF4-FFF2-40B4-BE49-F238E27FC236}">
                      <a16:creationId xmlns:a16="http://schemas.microsoft.com/office/drawing/2014/main" id="{E131FFA7-BA88-853E-B02C-8976274492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contrast="47000"/>
                          </a14:imgEffect>
                        </a14:imgLayer>
                      </a14:imgProps>
                    </a:ext>
                  </a:extLst>
                </a:blip>
                <a:stretch>
                  <a:fillRect/>
                </a:stretch>
              </p:blipFill>
              <p:spPr>
                <a:xfrm>
                  <a:off x="6459200" y="5771825"/>
                  <a:ext cx="667943" cy="442835"/>
                </a:xfrm>
                <a:prstGeom prst="rect">
                  <a:avLst/>
                </a:prstGeom>
              </p:spPr>
            </p:pic>
            <p:grpSp>
              <p:nvGrpSpPr>
                <p:cNvPr id="11" name="Group 10">
                  <a:extLst>
                    <a:ext uri="{FF2B5EF4-FFF2-40B4-BE49-F238E27FC236}">
                      <a16:creationId xmlns:a16="http://schemas.microsoft.com/office/drawing/2014/main" id="{8751662D-CFCC-BF4C-DE9A-D2DA8FCA04AC}"/>
                    </a:ext>
                  </a:extLst>
                </p:cNvPr>
                <p:cNvGrpSpPr/>
                <p:nvPr/>
              </p:nvGrpSpPr>
              <p:grpSpPr>
                <a:xfrm>
                  <a:off x="3048000" y="1247638"/>
                  <a:ext cx="5370629" cy="5198946"/>
                  <a:chOff x="3048000" y="1247638"/>
                  <a:chExt cx="5370629" cy="5198946"/>
                </a:xfrm>
              </p:grpSpPr>
              <p:cxnSp>
                <p:nvCxnSpPr>
                  <p:cNvPr id="5" name="Straight Connector 4">
                    <a:extLst>
                      <a:ext uri="{FF2B5EF4-FFF2-40B4-BE49-F238E27FC236}">
                        <a16:creationId xmlns:a16="http://schemas.microsoft.com/office/drawing/2014/main" id="{1609D68F-3959-9F62-DAD8-8A35265BA11B}"/>
                      </a:ext>
                    </a:extLst>
                  </p:cNvPr>
                  <p:cNvCxnSpPr>
                    <a:cxnSpLocks/>
                  </p:cNvCxnSpPr>
                  <p:nvPr/>
                </p:nvCxnSpPr>
                <p:spPr>
                  <a:xfrm>
                    <a:off x="3048000" y="3093809"/>
                    <a:ext cx="2009302" cy="55496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21AEC2-6103-31B6-6954-AA2F9757043B}"/>
                      </a:ext>
                    </a:extLst>
                  </p:cNvPr>
                  <p:cNvCxnSpPr>
                    <a:cxnSpLocks/>
                    <a:endCxn id="12" idx="1"/>
                  </p:cNvCxnSpPr>
                  <p:nvPr/>
                </p:nvCxnSpPr>
                <p:spPr>
                  <a:xfrm>
                    <a:off x="3843009" y="1892468"/>
                    <a:ext cx="1374948" cy="14617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97D734C-28A2-67C8-9FE2-DAFC09C610F8}"/>
                      </a:ext>
                    </a:extLst>
                  </p:cNvPr>
                  <p:cNvCxnSpPr>
                    <a:cxnSpLocks/>
                    <a:stCxn id="12" idx="5"/>
                    <a:endCxn id="3" idx="5"/>
                  </p:cNvCxnSpPr>
                  <p:nvPr/>
                </p:nvCxnSpPr>
                <p:spPr>
                  <a:xfrm>
                    <a:off x="6246237"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3419A-D86D-6442-F6E4-ADC65B41E3B4}"/>
                      </a:ext>
                    </a:extLst>
                  </p:cNvPr>
                  <p:cNvCxnSpPr>
                    <a:cxnSpLocks/>
                    <a:stCxn id="3" idx="3"/>
                    <a:endCxn id="12" idx="3"/>
                  </p:cNvCxnSpPr>
                  <p:nvPr/>
                </p:nvCxnSpPr>
                <p:spPr>
                  <a:xfrm flipV="1">
                    <a:off x="3763265"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0D7F9C-6A10-6F64-D0F0-19468811802B}"/>
                      </a:ext>
                    </a:extLst>
                  </p:cNvPr>
                  <p:cNvCxnSpPr>
                    <a:cxnSpLocks/>
                  </p:cNvCxnSpPr>
                  <p:nvPr/>
                </p:nvCxnSpPr>
                <p:spPr>
                  <a:xfrm flipH="1" flipV="1">
                    <a:off x="5951938" y="4518740"/>
                    <a:ext cx="529613" cy="19072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7B672-00C7-3C70-01BE-03707316EDF7}"/>
                      </a:ext>
                    </a:extLst>
                  </p:cNvPr>
                  <p:cNvCxnSpPr>
                    <a:cxnSpLocks/>
                  </p:cNvCxnSpPr>
                  <p:nvPr/>
                </p:nvCxnSpPr>
                <p:spPr>
                  <a:xfrm flipH="1">
                    <a:off x="5934301" y="1270340"/>
                    <a:ext cx="547250" cy="19241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9185272-E80F-19EA-B3DC-45B87148D79E}"/>
                      </a:ext>
                    </a:extLst>
                  </p:cNvPr>
                  <p:cNvCxnSpPr>
                    <a:cxnSpLocks/>
                  </p:cNvCxnSpPr>
                  <p:nvPr/>
                </p:nvCxnSpPr>
                <p:spPr>
                  <a:xfrm>
                    <a:off x="6444634" y="4007748"/>
                    <a:ext cx="1971562" cy="5612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447617-6721-22E8-1CA4-2DD6322A22D9}"/>
                      </a:ext>
                    </a:extLst>
                  </p:cNvPr>
                  <p:cNvCxnSpPr>
                    <a:cxnSpLocks/>
                    <a:stCxn id="12" idx="7"/>
                  </p:cNvCxnSpPr>
                  <p:nvPr/>
                </p:nvCxnSpPr>
                <p:spPr>
                  <a:xfrm flipV="1">
                    <a:off x="6246237" y="1997416"/>
                    <a:ext cx="1477170" cy="13568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A236B-9083-4231-F5A7-CFCF4B3D5079}"/>
                      </a:ext>
                    </a:extLst>
                  </p:cNvPr>
                  <p:cNvCxnSpPr>
                    <a:cxnSpLocks/>
                  </p:cNvCxnSpPr>
                  <p:nvPr/>
                </p:nvCxnSpPr>
                <p:spPr>
                  <a:xfrm flipV="1">
                    <a:off x="6384292" y="3093809"/>
                    <a:ext cx="2031904" cy="5459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106B65-9CD4-4EBB-F78C-2CF1DC709CAC}"/>
                      </a:ext>
                    </a:extLst>
                  </p:cNvPr>
                  <p:cNvCxnSpPr>
                    <a:cxnSpLocks/>
                  </p:cNvCxnSpPr>
                  <p:nvPr/>
                </p:nvCxnSpPr>
                <p:spPr>
                  <a:xfrm>
                    <a:off x="5067993" y="1247638"/>
                    <a:ext cx="502835" cy="19355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DE680DE-E7FC-8BA2-D3A0-2CCEA26E857B}"/>
                      </a:ext>
                    </a:extLst>
                  </p:cNvPr>
                  <p:cNvCxnSpPr>
                    <a:cxnSpLocks/>
                  </p:cNvCxnSpPr>
                  <p:nvPr/>
                </p:nvCxnSpPr>
                <p:spPr>
                  <a:xfrm flipV="1">
                    <a:off x="5057955" y="4518740"/>
                    <a:ext cx="529586" cy="19278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2B52204-DA91-B428-EBD4-1B5CD9BED693}"/>
                      </a:ext>
                    </a:extLst>
                  </p:cNvPr>
                  <p:cNvCxnSpPr>
                    <a:cxnSpLocks/>
                  </p:cNvCxnSpPr>
                  <p:nvPr/>
                </p:nvCxnSpPr>
                <p:spPr>
                  <a:xfrm flipV="1">
                    <a:off x="3048000" y="4026226"/>
                    <a:ext cx="2009302" cy="5427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37332F09-927C-8C6E-C568-477BEE60C6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5000" contrast="100000"/>
                            </a14:imgEffect>
                          </a14:imgLayer>
                        </a14:imgProps>
                      </a:ext>
                    </a:extLst>
                  </a:blip>
                  <a:stretch>
                    <a:fillRect/>
                  </a:stretch>
                </p:blipFill>
                <p:spPr>
                  <a:xfrm>
                    <a:off x="5397992" y="1374342"/>
                    <a:ext cx="708229" cy="537645"/>
                  </a:xfrm>
                  <a:prstGeom prst="rect">
                    <a:avLst/>
                  </a:prstGeom>
                </p:spPr>
              </p:pic>
              <p:pic>
                <p:nvPicPr>
                  <p:cNvPr id="112" name="Picture 111">
                    <a:extLst>
                      <a:ext uri="{FF2B5EF4-FFF2-40B4-BE49-F238E27FC236}">
                        <a16:creationId xmlns:a16="http://schemas.microsoft.com/office/drawing/2014/main" id="{5D43F531-9D40-1509-606B-342D6A48D41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8000" contrast="100000"/>
                            </a14:imgEffect>
                          </a14:imgLayer>
                        </a14:imgProps>
                      </a:ext>
                    </a:extLst>
                  </a:blip>
                  <a:stretch>
                    <a:fillRect/>
                  </a:stretch>
                </p:blipFill>
                <p:spPr>
                  <a:xfrm>
                    <a:off x="6565754" y="1698922"/>
                    <a:ext cx="729294" cy="485267"/>
                  </a:xfrm>
                  <a:prstGeom prst="rect">
                    <a:avLst/>
                  </a:prstGeom>
                </p:spPr>
              </p:pic>
              <p:pic>
                <p:nvPicPr>
                  <p:cNvPr id="114" name="Picture 113">
                    <a:extLst>
                      <a:ext uri="{FF2B5EF4-FFF2-40B4-BE49-F238E27FC236}">
                        <a16:creationId xmlns:a16="http://schemas.microsoft.com/office/drawing/2014/main" id="{5CFB7D58-537C-F777-3DBF-4887AD85CD5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8000" contrast="100000"/>
                            </a14:imgEffect>
                          </a14:imgLayer>
                        </a14:imgProps>
                      </a:ext>
                    </a:extLst>
                  </a:blip>
                  <a:srcRect r="14188"/>
                  <a:stretch/>
                </p:blipFill>
                <p:spPr>
                  <a:xfrm>
                    <a:off x="7291948" y="2491618"/>
                    <a:ext cx="729294" cy="537645"/>
                  </a:xfrm>
                  <a:prstGeom prst="rect">
                    <a:avLst/>
                  </a:prstGeom>
                </p:spPr>
              </p:pic>
              <p:pic>
                <p:nvPicPr>
                  <p:cNvPr id="116" name="Picture 115">
                    <a:extLst>
                      <a:ext uri="{FF2B5EF4-FFF2-40B4-BE49-F238E27FC236}">
                        <a16:creationId xmlns:a16="http://schemas.microsoft.com/office/drawing/2014/main" id="{C3AFD428-247B-C32F-C5F6-999627706E6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8000" contrast="100000"/>
                            </a14:imgEffect>
                          </a14:imgLayer>
                        </a14:imgProps>
                      </a:ext>
                    </a:extLst>
                  </a:blip>
                  <a:srcRect r="15086"/>
                  <a:stretch/>
                </p:blipFill>
                <p:spPr>
                  <a:xfrm>
                    <a:off x="7623856" y="3576043"/>
                    <a:ext cx="794773" cy="543024"/>
                  </a:xfrm>
                  <a:prstGeom prst="rect">
                    <a:avLst/>
                  </a:prstGeom>
                </p:spPr>
              </p:pic>
              <p:pic>
                <p:nvPicPr>
                  <p:cNvPr id="118" name="Picture 117">
                    <a:extLst>
                      <a:ext uri="{FF2B5EF4-FFF2-40B4-BE49-F238E27FC236}">
                        <a16:creationId xmlns:a16="http://schemas.microsoft.com/office/drawing/2014/main" id="{BBCFF6BA-4F0B-24C9-5A5F-235F8B84ACA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37000"/>
                            </a14:imgEffect>
                          </a14:imgLayer>
                        </a14:imgProps>
                      </a:ext>
                    </a:extLst>
                  </a:blip>
                  <a:srcRect r="12131" b="-3593"/>
                  <a:stretch/>
                </p:blipFill>
                <p:spPr>
                  <a:xfrm>
                    <a:off x="7361532" y="4649319"/>
                    <a:ext cx="737765" cy="584695"/>
                  </a:xfrm>
                  <a:prstGeom prst="rect">
                    <a:avLst/>
                  </a:prstGeom>
                </p:spPr>
              </p:pic>
              <p:pic>
                <p:nvPicPr>
                  <p:cNvPr id="122" name="Picture 121">
                    <a:extLst>
                      <a:ext uri="{FF2B5EF4-FFF2-40B4-BE49-F238E27FC236}">
                        <a16:creationId xmlns:a16="http://schemas.microsoft.com/office/drawing/2014/main" id="{B9A4803E-7063-82E2-2969-0E6D47522BB1}"/>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32000" contrast="56000"/>
                            </a14:imgEffect>
                          </a14:imgLayer>
                        </a14:imgProps>
                      </a:ext>
                    </a:extLst>
                  </a:blip>
                  <a:stretch>
                    <a:fillRect/>
                  </a:stretch>
                </p:blipFill>
                <p:spPr>
                  <a:xfrm>
                    <a:off x="5360548" y="5961640"/>
                    <a:ext cx="764113" cy="471048"/>
                  </a:xfrm>
                  <a:prstGeom prst="rect">
                    <a:avLst/>
                  </a:prstGeom>
                </p:spPr>
              </p:pic>
              <p:pic>
                <p:nvPicPr>
                  <p:cNvPr id="124" name="Picture 123">
                    <a:extLst>
                      <a:ext uri="{FF2B5EF4-FFF2-40B4-BE49-F238E27FC236}">
                        <a16:creationId xmlns:a16="http://schemas.microsoft.com/office/drawing/2014/main" id="{E6C18927-8B7B-29A2-4683-FCFC6AF2546B}"/>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9000" contrast="34000"/>
                            </a14:imgEffect>
                          </a14:imgLayer>
                        </a14:imgProps>
                      </a:ext>
                    </a:extLst>
                  </a:blip>
                  <a:stretch>
                    <a:fillRect/>
                  </a:stretch>
                </p:blipFill>
                <p:spPr>
                  <a:xfrm>
                    <a:off x="4295426" y="5659258"/>
                    <a:ext cx="834343" cy="489146"/>
                  </a:xfrm>
                  <a:prstGeom prst="rect">
                    <a:avLst/>
                  </a:prstGeom>
                </p:spPr>
              </p:pic>
              <p:pic>
                <p:nvPicPr>
                  <p:cNvPr id="126" name="Picture 125">
                    <a:extLst>
                      <a:ext uri="{FF2B5EF4-FFF2-40B4-BE49-F238E27FC236}">
                        <a16:creationId xmlns:a16="http://schemas.microsoft.com/office/drawing/2014/main" id="{030A646C-A9BE-668A-C5F4-1214E10BDCB4}"/>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52000"/>
                            </a14:imgEffect>
                          </a14:imgLayer>
                        </a14:imgProps>
                      </a:ext>
                    </a:extLst>
                  </a:blip>
                  <a:stretch>
                    <a:fillRect/>
                  </a:stretch>
                </p:blipFill>
                <p:spPr>
                  <a:xfrm>
                    <a:off x="6570769" y="5328282"/>
                    <a:ext cx="677766" cy="426472"/>
                  </a:xfrm>
                  <a:prstGeom prst="rect">
                    <a:avLst/>
                  </a:prstGeom>
                </p:spPr>
              </p:pic>
              <p:pic>
                <p:nvPicPr>
                  <p:cNvPr id="2048" name="Picture 2047">
                    <a:extLst>
                      <a:ext uri="{FF2B5EF4-FFF2-40B4-BE49-F238E27FC236}">
                        <a16:creationId xmlns:a16="http://schemas.microsoft.com/office/drawing/2014/main" id="{7BBFFD98-B991-9712-D2CA-374974CDA7E1}"/>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36000" contrast="71000"/>
                            </a14:imgEffect>
                          </a14:imgLayer>
                        </a14:imgProps>
                      </a:ext>
                    </a:extLst>
                  </a:blip>
                  <a:stretch>
                    <a:fillRect/>
                  </a:stretch>
                </p:blipFill>
                <p:spPr>
                  <a:xfrm>
                    <a:off x="5404310" y="5478105"/>
                    <a:ext cx="694494" cy="450902"/>
                  </a:xfrm>
                  <a:prstGeom prst="rect">
                    <a:avLst/>
                  </a:prstGeom>
                </p:spPr>
              </p:pic>
              <p:pic>
                <p:nvPicPr>
                  <p:cNvPr id="2051" name="Picture 2050">
                    <a:extLst>
                      <a:ext uri="{FF2B5EF4-FFF2-40B4-BE49-F238E27FC236}">
                        <a16:creationId xmlns:a16="http://schemas.microsoft.com/office/drawing/2014/main" id="{5FAA4127-C903-17B3-67ED-4FC6296F945A}"/>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30000" contrast="59000"/>
                            </a14:imgEffect>
                          </a14:imgLayer>
                        </a14:imgProps>
                      </a:ext>
                    </a:extLst>
                  </a:blip>
                  <a:stretch>
                    <a:fillRect/>
                  </a:stretch>
                </p:blipFill>
                <p:spPr>
                  <a:xfrm>
                    <a:off x="4341739" y="5195637"/>
                    <a:ext cx="627697" cy="470437"/>
                  </a:xfrm>
                  <a:prstGeom prst="rect">
                    <a:avLst/>
                  </a:prstGeom>
                </p:spPr>
              </p:pic>
              <p:pic>
                <p:nvPicPr>
                  <p:cNvPr id="2053" name="Picture 2052">
                    <a:extLst>
                      <a:ext uri="{FF2B5EF4-FFF2-40B4-BE49-F238E27FC236}">
                        <a16:creationId xmlns:a16="http://schemas.microsoft.com/office/drawing/2014/main" id="{C840B9D8-D2FD-845C-2DD5-DEFC6C74C1B4}"/>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29000" contrast="60000"/>
                            </a14:imgEffect>
                          </a14:imgLayer>
                        </a14:imgProps>
                      </a:ext>
                    </a:extLst>
                  </a:blip>
                  <a:stretch>
                    <a:fillRect/>
                  </a:stretch>
                </p:blipFill>
                <p:spPr>
                  <a:xfrm>
                    <a:off x="3382491" y="4643215"/>
                    <a:ext cx="772397" cy="544759"/>
                  </a:xfrm>
                  <a:prstGeom prst="rect">
                    <a:avLst/>
                  </a:prstGeom>
                </p:spPr>
              </p:pic>
              <p:pic>
                <p:nvPicPr>
                  <p:cNvPr id="2055" name="Picture 2054">
                    <a:extLst>
                      <a:ext uri="{FF2B5EF4-FFF2-40B4-BE49-F238E27FC236}">
                        <a16:creationId xmlns:a16="http://schemas.microsoft.com/office/drawing/2014/main" id="{A690B105-946A-F656-219D-E89E553DD390}"/>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30000" contrast="45000"/>
                            </a14:imgEffect>
                          </a14:imgLayer>
                        </a14:imgProps>
                      </a:ext>
                    </a:extLst>
                  </a:blip>
                  <a:stretch>
                    <a:fillRect/>
                  </a:stretch>
                </p:blipFill>
                <p:spPr>
                  <a:xfrm>
                    <a:off x="3074923" y="3585986"/>
                    <a:ext cx="800581" cy="587661"/>
                  </a:xfrm>
                  <a:prstGeom prst="rect">
                    <a:avLst/>
                  </a:prstGeom>
                </p:spPr>
              </p:pic>
              <p:pic>
                <p:nvPicPr>
                  <p:cNvPr id="2057" name="Picture 2056">
                    <a:extLst>
                      <a:ext uri="{FF2B5EF4-FFF2-40B4-BE49-F238E27FC236}">
                        <a16:creationId xmlns:a16="http://schemas.microsoft.com/office/drawing/2014/main" id="{260C2195-B63A-A24B-3048-89F17893B174}"/>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bright="29000" contrast="100000"/>
                            </a14:imgEffect>
                          </a14:imgLayer>
                        </a14:imgProps>
                      </a:ext>
                    </a:extLst>
                  </a:blip>
                  <a:stretch>
                    <a:fillRect/>
                  </a:stretch>
                </p:blipFill>
                <p:spPr>
                  <a:xfrm>
                    <a:off x="3432356" y="2513990"/>
                    <a:ext cx="788938" cy="602400"/>
                  </a:xfrm>
                  <a:prstGeom prst="rect">
                    <a:avLst/>
                  </a:prstGeom>
                </p:spPr>
              </p:pic>
              <p:pic>
                <p:nvPicPr>
                  <p:cNvPr id="2059" name="Picture 2058">
                    <a:extLst>
                      <a:ext uri="{FF2B5EF4-FFF2-40B4-BE49-F238E27FC236}">
                        <a16:creationId xmlns:a16="http://schemas.microsoft.com/office/drawing/2014/main" id="{60D6E96A-80D1-9CCA-7DCF-57C7128B3145}"/>
                      </a:ext>
                    </a:extLst>
                  </p:cNvPr>
                  <p:cNvPicPr>
                    <a:picLocks noChangeAspect="1"/>
                  </p:cNvPicPr>
                  <p:nvPr/>
                </p:nvPicPr>
                <p:blipFill>
                  <a:blip r:embed="rId31">
                    <a:extLst>
                      <a:ext uri="{BEBA8EAE-BF5A-486C-A8C5-ECC9F3942E4B}">
                        <a14:imgProps xmlns:a14="http://schemas.microsoft.com/office/drawing/2010/main">
                          <a14:imgLayer r:embed="rId32">
                            <a14:imgEffect>
                              <a14:brightnessContrast bright="57000" contrast="100000"/>
                            </a14:imgEffect>
                          </a14:imgLayer>
                        </a14:imgProps>
                      </a:ext>
                    </a:extLst>
                  </a:blip>
                  <a:stretch>
                    <a:fillRect/>
                  </a:stretch>
                </p:blipFill>
                <p:spPr>
                  <a:xfrm>
                    <a:off x="4234888" y="1620110"/>
                    <a:ext cx="866452" cy="625184"/>
                  </a:xfrm>
                  <a:prstGeom prst="rect">
                    <a:avLst/>
                  </a:prstGeom>
                </p:spPr>
              </p:pic>
              <p:sp>
                <p:nvSpPr>
                  <p:cNvPr id="12" name="Flowchart: Connector 11">
                    <a:extLst>
                      <a:ext uri="{FF2B5EF4-FFF2-40B4-BE49-F238E27FC236}">
                        <a16:creationId xmlns:a16="http://schemas.microsoft.com/office/drawing/2014/main" id="{6B841CA6-FE74-C69C-A617-3037158DF3B8}"/>
                      </a:ext>
                    </a:extLst>
                  </p:cNvPr>
                  <p:cNvSpPr/>
                  <p:nvPr/>
                </p:nvSpPr>
                <p:spPr>
                  <a:xfrm>
                    <a:off x="5004993" y="3149911"/>
                    <a:ext cx="1454207" cy="1395288"/>
                  </a:xfrm>
                  <a:prstGeom prst="flowChartConnector">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3" name="Flowchart: Connector 2">
                <a:extLst>
                  <a:ext uri="{FF2B5EF4-FFF2-40B4-BE49-F238E27FC236}">
                    <a16:creationId xmlns:a16="http://schemas.microsoft.com/office/drawing/2014/main" id="{15FD38A5-A5A5-670C-E9CB-44AA3DC1E859}"/>
                  </a:ext>
                </a:extLst>
              </p:cNvPr>
              <p:cNvSpPr/>
              <p:nvPr/>
            </p:nvSpPr>
            <p:spPr>
              <a:xfrm>
                <a:off x="2939596" y="1172931"/>
                <a:ext cx="5568696" cy="5343069"/>
              </a:xfrm>
              <a:prstGeom prst="flowChartConnector">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6" name="TextBox 5">
              <a:extLst>
                <a:ext uri="{FF2B5EF4-FFF2-40B4-BE49-F238E27FC236}">
                  <a16:creationId xmlns:a16="http://schemas.microsoft.com/office/drawing/2014/main" id="{1E47F9CB-687C-1DF7-CAD3-FE4C029196F3}"/>
                </a:ext>
              </a:extLst>
            </p:cNvPr>
            <p:cNvSpPr txBox="1"/>
            <p:nvPr/>
          </p:nvSpPr>
          <p:spPr>
            <a:xfrm>
              <a:off x="5424255" y="2045400"/>
              <a:ext cx="748631" cy="403782"/>
            </a:xfrm>
            <a:prstGeom prst="rect">
              <a:avLst/>
            </a:prstGeom>
            <a:noFill/>
          </p:spPr>
          <p:txBody>
            <a:bodyPr wrap="square" lIns="0" tIns="0" rIns="0" bIns="0" rtlCol="0">
              <a:noAutofit/>
            </a:bodyPr>
            <a:lstStyle/>
            <a:p>
              <a:pPr algn="ctr"/>
              <a:r>
                <a:rPr lang="en-AU" sz="1500" dirty="0">
                  <a:solidFill>
                    <a:schemeClr val="accent2"/>
                  </a:solidFill>
                </a:rPr>
                <a:t>C major</a:t>
              </a:r>
            </a:p>
            <a:p>
              <a:pPr algn="ctr"/>
              <a:r>
                <a:rPr lang="en-AU" sz="1500" dirty="0">
                  <a:solidFill>
                    <a:schemeClr val="tx2"/>
                  </a:solidFill>
                </a:rPr>
                <a:t>A minor</a:t>
              </a:r>
            </a:p>
          </p:txBody>
        </p:sp>
        <p:sp>
          <p:nvSpPr>
            <p:cNvPr id="7" name="TextBox 6">
              <a:extLst>
                <a:ext uri="{FF2B5EF4-FFF2-40B4-BE49-F238E27FC236}">
                  <a16:creationId xmlns:a16="http://schemas.microsoft.com/office/drawing/2014/main" id="{1784BE2D-2C83-7FF9-4FE5-DCE45C41C488}"/>
                </a:ext>
              </a:extLst>
            </p:cNvPr>
            <p:cNvSpPr txBox="1"/>
            <p:nvPr/>
          </p:nvSpPr>
          <p:spPr>
            <a:xfrm>
              <a:off x="6227310" y="2250703"/>
              <a:ext cx="748631" cy="403782"/>
            </a:xfrm>
            <a:prstGeom prst="rect">
              <a:avLst/>
            </a:prstGeom>
            <a:noFill/>
          </p:spPr>
          <p:txBody>
            <a:bodyPr wrap="square" lIns="0" tIns="0" rIns="0" bIns="0" rtlCol="0">
              <a:noAutofit/>
            </a:bodyPr>
            <a:lstStyle/>
            <a:p>
              <a:pPr algn="ctr"/>
              <a:r>
                <a:rPr lang="en-AU" sz="1500" dirty="0">
                  <a:solidFill>
                    <a:schemeClr val="accent2"/>
                  </a:solidFill>
                </a:rPr>
                <a:t>G major</a:t>
              </a:r>
            </a:p>
            <a:p>
              <a:pPr algn="ctr"/>
              <a:r>
                <a:rPr lang="en-AU" sz="1500" dirty="0">
                  <a:solidFill>
                    <a:schemeClr val="tx2"/>
                  </a:solidFill>
                </a:rPr>
                <a:t>E minor</a:t>
              </a:r>
            </a:p>
          </p:txBody>
        </p:sp>
        <p:sp>
          <p:nvSpPr>
            <p:cNvPr id="8" name="TextBox 7">
              <a:extLst>
                <a:ext uri="{FF2B5EF4-FFF2-40B4-BE49-F238E27FC236}">
                  <a16:creationId xmlns:a16="http://schemas.microsoft.com/office/drawing/2014/main" id="{67BD5CE7-2915-21B2-1DEA-892150360D2E}"/>
                </a:ext>
              </a:extLst>
            </p:cNvPr>
            <p:cNvSpPr txBox="1"/>
            <p:nvPr/>
          </p:nvSpPr>
          <p:spPr>
            <a:xfrm>
              <a:off x="6719775" y="2846743"/>
              <a:ext cx="749917" cy="403782"/>
            </a:xfrm>
            <a:prstGeom prst="rect">
              <a:avLst/>
            </a:prstGeom>
            <a:noFill/>
          </p:spPr>
          <p:txBody>
            <a:bodyPr wrap="square" lIns="0" tIns="0" rIns="0" bIns="0" rtlCol="0">
              <a:noAutofit/>
            </a:bodyPr>
            <a:lstStyle/>
            <a:p>
              <a:pPr algn="ctr"/>
              <a:r>
                <a:rPr lang="en-AU" sz="1500" dirty="0">
                  <a:solidFill>
                    <a:schemeClr val="accent2"/>
                  </a:solidFill>
                </a:rPr>
                <a:t>D major</a:t>
              </a:r>
            </a:p>
            <a:p>
              <a:pPr algn="ctr"/>
              <a:r>
                <a:rPr lang="en-AU" sz="1500" dirty="0">
                  <a:solidFill>
                    <a:schemeClr val="tx2"/>
                  </a:solidFill>
                </a:rPr>
                <a:t>B minor</a:t>
              </a:r>
            </a:p>
          </p:txBody>
        </p:sp>
        <p:sp>
          <p:nvSpPr>
            <p:cNvPr id="10" name="TextBox 9">
              <a:extLst>
                <a:ext uri="{FF2B5EF4-FFF2-40B4-BE49-F238E27FC236}">
                  <a16:creationId xmlns:a16="http://schemas.microsoft.com/office/drawing/2014/main" id="{7FB69EBC-50AD-9C15-05A3-F205DCFFA70F}"/>
                </a:ext>
              </a:extLst>
            </p:cNvPr>
            <p:cNvSpPr txBox="1"/>
            <p:nvPr/>
          </p:nvSpPr>
          <p:spPr>
            <a:xfrm>
              <a:off x="6906879" y="3546908"/>
              <a:ext cx="748631" cy="403782"/>
            </a:xfrm>
            <a:prstGeom prst="rect">
              <a:avLst/>
            </a:prstGeom>
            <a:noFill/>
          </p:spPr>
          <p:txBody>
            <a:bodyPr wrap="square" lIns="0" tIns="0" rIns="0" bIns="0" rtlCol="0">
              <a:noAutofit/>
            </a:bodyPr>
            <a:lstStyle/>
            <a:p>
              <a:pPr algn="ctr"/>
              <a:r>
                <a:rPr lang="en-AU" sz="1500" dirty="0">
                  <a:solidFill>
                    <a:schemeClr val="accent2"/>
                  </a:solidFill>
                </a:rPr>
                <a:t>A major</a:t>
              </a:r>
            </a:p>
            <a:p>
              <a:pPr algn="ctr"/>
              <a:r>
                <a:rPr lang="en-AU" sz="1500" dirty="0">
                  <a:solidFill>
                    <a:schemeClr val="tx2"/>
                  </a:solidFill>
                </a:rPr>
                <a:t>F# minor</a:t>
              </a:r>
            </a:p>
          </p:txBody>
        </p:sp>
        <p:sp>
          <p:nvSpPr>
            <p:cNvPr id="14" name="TextBox 13">
              <a:extLst>
                <a:ext uri="{FF2B5EF4-FFF2-40B4-BE49-F238E27FC236}">
                  <a16:creationId xmlns:a16="http://schemas.microsoft.com/office/drawing/2014/main" id="{7290D631-5949-DC48-02B7-2D17D9A2CA57}"/>
                </a:ext>
              </a:extLst>
            </p:cNvPr>
            <p:cNvSpPr txBox="1"/>
            <p:nvPr/>
          </p:nvSpPr>
          <p:spPr>
            <a:xfrm>
              <a:off x="6901306" y="4359571"/>
              <a:ext cx="748631" cy="403782"/>
            </a:xfrm>
            <a:prstGeom prst="rect">
              <a:avLst/>
            </a:prstGeom>
            <a:noFill/>
          </p:spPr>
          <p:txBody>
            <a:bodyPr wrap="square" lIns="0" tIns="0" rIns="0" bIns="0" rtlCol="0">
              <a:noAutofit/>
            </a:bodyPr>
            <a:lstStyle/>
            <a:p>
              <a:pPr algn="ctr"/>
              <a:r>
                <a:rPr lang="en-AU" sz="1500" dirty="0">
                  <a:solidFill>
                    <a:schemeClr val="accent2"/>
                  </a:solidFill>
                </a:rPr>
                <a:t>E major</a:t>
              </a:r>
            </a:p>
            <a:p>
              <a:pPr algn="ctr"/>
              <a:r>
                <a:rPr lang="en-AU" sz="1500" dirty="0">
                  <a:solidFill>
                    <a:schemeClr val="tx2"/>
                  </a:solidFill>
                </a:rPr>
                <a:t>C# minor</a:t>
              </a:r>
            </a:p>
          </p:txBody>
        </p:sp>
        <p:sp>
          <p:nvSpPr>
            <p:cNvPr id="15" name="TextBox 14">
              <a:extLst>
                <a:ext uri="{FF2B5EF4-FFF2-40B4-BE49-F238E27FC236}">
                  <a16:creationId xmlns:a16="http://schemas.microsoft.com/office/drawing/2014/main" id="{4E3DAC62-7394-8FB5-97F1-AFDB4A5A41E5}"/>
                </a:ext>
              </a:extLst>
            </p:cNvPr>
            <p:cNvSpPr txBox="1"/>
            <p:nvPr/>
          </p:nvSpPr>
          <p:spPr>
            <a:xfrm>
              <a:off x="6113856" y="4650220"/>
              <a:ext cx="695837" cy="374666"/>
            </a:xfrm>
            <a:prstGeom prst="rect">
              <a:avLst/>
            </a:prstGeom>
            <a:noFill/>
          </p:spPr>
          <p:txBody>
            <a:bodyPr wrap="square" lIns="0" tIns="0" rIns="0" bIns="0" rtlCol="0">
              <a:noAutofit/>
            </a:bodyPr>
            <a:lstStyle/>
            <a:p>
              <a:pPr algn="ctr"/>
              <a:r>
                <a:rPr lang="en-AU" sz="1500" dirty="0">
                  <a:solidFill>
                    <a:schemeClr val="accent2"/>
                  </a:solidFill>
                </a:rPr>
                <a:t>B/</a:t>
              </a:r>
              <a:r>
                <a:rPr lang="en-AU" sz="1500" dirty="0" err="1">
                  <a:solidFill>
                    <a:schemeClr val="accent2"/>
                  </a:solidFill>
                </a:rPr>
                <a:t>Cb</a:t>
              </a:r>
              <a:r>
                <a:rPr lang="en-AU" sz="1500" dirty="0">
                  <a:solidFill>
                    <a:schemeClr val="accent2"/>
                  </a:solidFill>
                </a:rPr>
                <a:t> major</a:t>
              </a:r>
            </a:p>
            <a:p>
              <a:pPr algn="ctr"/>
              <a:r>
                <a:rPr lang="en-AU" sz="1500" dirty="0">
                  <a:solidFill>
                    <a:schemeClr val="tx2"/>
                  </a:solidFill>
                </a:rPr>
                <a:t>  G#/Ab </a:t>
              </a:r>
              <a:br>
                <a:rPr lang="en-AU" sz="1500" dirty="0">
                  <a:solidFill>
                    <a:schemeClr val="tx2"/>
                  </a:solidFill>
                </a:rPr>
              </a:br>
              <a:r>
                <a:rPr lang="en-AU" sz="1500" dirty="0">
                  <a:solidFill>
                    <a:schemeClr val="tx2"/>
                  </a:solidFill>
                </a:rPr>
                <a:t>   minor</a:t>
              </a:r>
            </a:p>
          </p:txBody>
        </p:sp>
        <p:sp>
          <p:nvSpPr>
            <p:cNvPr id="17" name="TextBox 16">
              <a:extLst>
                <a:ext uri="{FF2B5EF4-FFF2-40B4-BE49-F238E27FC236}">
                  <a16:creationId xmlns:a16="http://schemas.microsoft.com/office/drawing/2014/main" id="{C7F9B0A1-7316-A53E-24B4-1B935FA8AFC2}"/>
                </a:ext>
              </a:extLst>
            </p:cNvPr>
            <p:cNvSpPr txBox="1"/>
            <p:nvPr/>
          </p:nvSpPr>
          <p:spPr>
            <a:xfrm>
              <a:off x="4668979" y="2320024"/>
              <a:ext cx="671540" cy="403782"/>
            </a:xfrm>
            <a:prstGeom prst="rect">
              <a:avLst/>
            </a:prstGeom>
            <a:noFill/>
          </p:spPr>
          <p:txBody>
            <a:bodyPr wrap="square" lIns="0" tIns="0" rIns="0" bIns="0" rtlCol="0">
              <a:noAutofit/>
            </a:bodyPr>
            <a:lstStyle/>
            <a:p>
              <a:pPr algn="ctr"/>
              <a:r>
                <a:rPr lang="en-AU" sz="1500" dirty="0">
                  <a:solidFill>
                    <a:schemeClr val="accent2"/>
                  </a:solidFill>
                </a:rPr>
                <a:t>F major</a:t>
              </a:r>
            </a:p>
            <a:p>
              <a:pPr algn="ctr"/>
              <a:r>
                <a:rPr lang="en-AU" sz="1500" dirty="0">
                  <a:solidFill>
                    <a:schemeClr val="tx2"/>
                  </a:solidFill>
                </a:rPr>
                <a:t>D minor</a:t>
              </a:r>
            </a:p>
          </p:txBody>
        </p:sp>
        <p:sp>
          <p:nvSpPr>
            <p:cNvPr id="18" name="TextBox 17">
              <a:extLst>
                <a:ext uri="{FF2B5EF4-FFF2-40B4-BE49-F238E27FC236}">
                  <a16:creationId xmlns:a16="http://schemas.microsoft.com/office/drawing/2014/main" id="{4B7B225C-E6C1-E912-AA4B-7F29919523E1}"/>
                </a:ext>
              </a:extLst>
            </p:cNvPr>
            <p:cNvSpPr txBox="1"/>
            <p:nvPr/>
          </p:nvSpPr>
          <p:spPr>
            <a:xfrm>
              <a:off x="5434819" y="4758052"/>
              <a:ext cx="759642" cy="374666"/>
            </a:xfrm>
            <a:prstGeom prst="rect">
              <a:avLst/>
            </a:prstGeom>
            <a:noFill/>
          </p:spPr>
          <p:txBody>
            <a:bodyPr wrap="square" lIns="0" tIns="0" rIns="0" bIns="0" rtlCol="0">
              <a:noAutofit/>
            </a:bodyPr>
            <a:lstStyle/>
            <a:p>
              <a:pPr algn="ctr"/>
              <a:r>
                <a:rPr lang="en-AU" sz="1500" dirty="0">
                  <a:solidFill>
                    <a:schemeClr val="accent2"/>
                  </a:solidFill>
                </a:rPr>
                <a:t>F#/Gb major</a:t>
              </a:r>
            </a:p>
            <a:p>
              <a:pPr algn="ctr"/>
              <a:r>
                <a:rPr lang="en-AU" sz="1500" dirty="0">
                  <a:solidFill>
                    <a:schemeClr val="tx2"/>
                  </a:solidFill>
                </a:rPr>
                <a:t>D#/Eb minor</a:t>
              </a:r>
            </a:p>
          </p:txBody>
        </p:sp>
        <p:sp>
          <p:nvSpPr>
            <p:cNvPr id="19" name="TextBox 18">
              <a:extLst>
                <a:ext uri="{FF2B5EF4-FFF2-40B4-BE49-F238E27FC236}">
                  <a16:creationId xmlns:a16="http://schemas.microsoft.com/office/drawing/2014/main" id="{23A2B1F3-5548-ABC7-20A6-63D3A3AC4529}"/>
                </a:ext>
              </a:extLst>
            </p:cNvPr>
            <p:cNvSpPr txBox="1"/>
            <p:nvPr/>
          </p:nvSpPr>
          <p:spPr>
            <a:xfrm>
              <a:off x="4750675" y="4532756"/>
              <a:ext cx="703525" cy="374666"/>
            </a:xfrm>
            <a:prstGeom prst="rect">
              <a:avLst/>
            </a:prstGeom>
            <a:noFill/>
          </p:spPr>
          <p:txBody>
            <a:bodyPr wrap="square" lIns="0" tIns="0" rIns="0" bIns="0" rtlCol="0">
              <a:noAutofit/>
            </a:bodyPr>
            <a:lstStyle/>
            <a:p>
              <a:pPr algn="ctr"/>
              <a:r>
                <a:rPr lang="en-AU" sz="1500" dirty="0">
                  <a:solidFill>
                    <a:schemeClr val="accent2"/>
                  </a:solidFill>
                </a:rPr>
                <a:t>  C#/Db   </a:t>
              </a:r>
              <a:br>
                <a:rPr lang="en-AU" sz="1500" dirty="0">
                  <a:solidFill>
                    <a:schemeClr val="accent2"/>
                  </a:solidFill>
                </a:rPr>
              </a:br>
              <a:r>
                <a:rPr lang="en-AU" sz="1500" dirty="0">
                  <a:solidFill>
                    <a:schemeClr val="accent2"/>
                  </a:solidFill>
                </a:rPr>
                <a:t>  major</a:t>
              </a:r>
            </a:p>
            <a:p>
              <a:pPr algn="ctr"/>
              <a:r>
                <a:rPr lang="en-AU" sz="1500" dirty="0">
                  <a:solidFill>
                    <a:schemeClr val="tx2"/>
                  </a:solidFill>
                </a:rPr>
                <a:t>A#/Bb minor</a:t>
              </a:r>
            </a:p>
          </p:txBody>
        </p:sp>
        <p:sp>
          <p:nvSpPr>
            <p:cNvPr id="21" name="TextBox 20">
              <a:extLst>
                <a:ext uri="{FF2B5EF4-FFF2-40B4-BE49-F238E27FC236}">
                  <a16:creationId xmlns:a16="http://schemas.microsoft.com/office/drawing/2014/main" id="{D071D854-0FAC-31C6-39AF-3C4D64A0BE8D}"/>
                </a:ext>
              </a:extLst>
            </p:cNvPr>
            <p:cNvSpPr txBox="1"/>
            <p:nvPr/>
          </p:nvSpPr>
          <p:spPr>
            <a:xfrm>
              <a:off x="3997219" y="2865895"/>
              <a:ext cx="831464" cy="403782"/>
            </a:xfrm>
            <a:prstGeom prst="rect">
              <a:avLst/>
            </a:prstGeom>
            <a:noFill/>
          </p:spPr>
          <p:txBody>
            <a:bodyPr wrap="square" lIns="0" tIns="0" rIns="0" bIns="0" rtlCol="0">
              <a:noAutofit/>
            </a:bodyPr>
            <a:lstStyle/>
            <a:p>
              <a:pPr algn="ctr"/>
              <a:r>
                <a:rPr lang="en-AU" sz="1500" dirty="0">
                  <a:solidFill>
                    <a:schemeClr val="accent2"/>
                  </a:solidFill>
                </a:rPr>
                <a:t>Bb major</a:t>
              </a:r>
            </a:p>
            <a:p>
              <a:pPr algn="ctr"/>
              <a:r>
                <a:rPr lang="en-AU" sz="1500" dirty="0">
                  <a:solidFill>
                    <a:schemeClr val="tx2"/>
                  </a:solidFill>
                </a:rPr>
                <a:t>G minor</a:t>
              </a:r>
            </a:p>
          </p:txBody>
        </p:sp>
        <p:sp>
          <p:nvSpPr>
            <p:cNvPr id="22" name="TextBox 21">
              <a:extLst>
                <a:ext uri="{FF2B5EF4-FFF2-40B4-BE49-F238E27FC236}">
                  <a16:creationId xmlns:a16="http://schemas.microsoft.com/office/drawing/2014/main" id="{3144FA6E-3EBB-EB88-EA0F-D87D8591036D}"/>
                </a:ext>
              </a:extLst>
            </p:cNvPr>
            <p:cNvSpPr txBox="1"/>
            <p:nvPr/>
          </p:nvSpPr>
          <p:spPr>
            <a:xfrm>
              <a:off x="3776034" y="3580434"/>
              <a:ext cx="926032" cy="403782"/>
            </a:xfrm>
            <a:prstGeom prst="rect">
              <a:avLst/>
            </a:prstGeom>
            <a:noFill/>
          </p:spPr>
          <p:txBody>
            <a:bodyPr wrap="square" lIns="0" tIns="0" rIns="0" bIns="0" rtlCol="0">
              <a:noAutofit/>
            </a:bodyPr>
            <a:lstStyle/>
            <a:p>
              <a:pPr algn="ctr"/>
              <a:r>
                <a:rPr lang="en-AU" sz="1500" dirty="0">
                  <a:solidFill>
                    <a:schemeClr val="accent2"/>
                  </a:solidFill>
                </a:rPr>
                <a:t>Eb major</a:t>
              </a:r>
            </a:p>
            <a:p>
              <a:pPr algn="ctr"/>
              <a:r>
                <a:rPr lang="en-AU" sz="1500" dirty="0">
                  <a:solidFill>
                    <a:schemeClr val="tx2"/>
                  </a:solidFill>
                </a:rPr>
                <a:t>C minor</a:t>
              </a:r>
            </a:p>
          </p:txBody>
        </p:sp>
        <p:sp>
          <p:nvSpPr>
            <p:cNvPr id="23" name="TextBox 22">
              <a:extLst>
                <a:ext uri="{FF2B5EF4-FFF2-40B4-BE49-F238E27FC236}">
                  <a16:creationId xmlns:a16="http://schemas.microsoft.com/office/drawing/2014/main" id="{AF286FA0-B3A5-14A2-ACE4-4D51C6E14333}"/>
                </a:ext>
              </a:extLst>
            </p:cNvPr>
            <p:cNvSpPr txBox="1"/>
            <p:nvPr/>
          </p:nvSpPr>
          <p:spPr>
            <a:xfrm>
              <a:off x="3960462" y="4299857"/>
              <a:ext cx="757204" cy="403782"/>
            </a:xfrm>
            <a:prstGeom prst="rect">
              <a:avLst/>
            </a:prstGeom>
            <a:noFill/>
          </p:spPr>
          <p:txBody>
            <a:bodyPr wrap="square" lIns="0" tIns="0" rIns="0" bIns="0" rtlCol="0">
              <a:noAutofit/>
            </a:bodyPr>
            <a:lstStyle/>
            <a:p>
              <a:pPr algn="ctr"/>
              <a:r>
                <a:rPr lang="en-AU" sz="1500" dirty="0">
                  <a:solidFill>
                    <a:schemeClr val="accent2"/>
                  </a:solidFill>
                </a:rPr>
                <a:t>Ab major</a:t>
              </a:r>
            </a:p>
            <a:p>
              <a:pPr algn="ctr"/>
              <a:r>
                <a:rPr lang="en-AU" sz="1500" dirty="0">
                  <a:solidFill>
                    <a:schemeClr val="tx2"/>
                  </a:solidFill>
                </a:rPr>
                <a:t>F minor</a:t>
              </a:r>
            </a:p>
          </p:txBody>
        </p:sp>
      </p:grpSp>
      <p:sp>
        <p:nvSpPr>
          <p:cNvPr id="2" name="Slide Number Placeholder 1">
            <a:extLst>
              <a:ext uri="{FF2B5EF4-FFF2-40B4-BE49-F238E27FC236}">
                <a16:creationId xmlns:a16="http://schemas.microsoft.com/office/drawing/2014/main" id="{67C10998-E935-BA0A-7280-F101779C89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58716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4701E-5B4A-8EA7-5C04-DC489BD9ED39}"/>
              </a:ext>
            </a:extLst>
          </p:cNvPr>
          <p:cNvSpPr>
            <a:spLocks noGrp="1"/>
          </p:cNvSpPr>
          <p:nvPr>
            <p:ph type="title"/>
          </p:nvPr>
        </p:nvSpPr>
        <p:spPr/>
        <p:txBody>
          <a:bodyPr/>
          <a:lstStyle/>
          <a:p>
            <a:r>
              <a:rPr lang="en-AU" dirty="0">
                <a:solidFill>
                  <a:srgbClr val="002664"/>
                </a:solidFill>
                <a:latin typeface="Arial"/>
                <a:cs typeface="Arial"/>
              </a:rPr>
              <a:t>Activity 2.2 – ‘Where’ – Kate Miller-Heidke – arranging (1)</a:t>
            </a:r>
            <a:endParaRPr lang="en-AU" dirty="0"/>
          </a:p>
        </p:txBody>
      </p:sp>
      <p:sp>
        <p:nvSpPr>
          <p:cNvPr id="6" name="Text Placeholder 5">
            <a:extLst>
              <a:ext uri="{FF2B5EF4-FFF2-40B4-BE49-F238E27FC236}">
                <a16:creationId xmlns:a16="http://schemas.microsoft.com/office/drawing/2014/main" id="{82E3FC81-674A-5D9C-2CC6-DBAAC229897D}"/>
              </a:ext>
            </a:extLst>
          </p:cNvPr>
          <p:cNvSpPr>
            <a:spLocks noGrp="1"/>
          </p:cNvSpPr>
          <p:nvPr>
            <p:ph type="body" sz="quarter" idx="18"/>
          </p:nvPr>
        </p:nvSpPr>
        <p:spPr>
          <a:xfrm>
            <a:off x="5399998" y="1822283"/>
            <a:ext cx="6407150" cy="294189"/>
          </a:xfrm>
        </p:spPr>
        <p:txBody>
          <a:bodyPr/>
          <a:lstStyle/>
          <a:p>
            <a:r>
              <a:rPr lang="en-AU" dirty="0"/>
              <a:t>Transposition</a:t>
            </a:r>
          </a:p>
        </p:txBody>
      </p:sp>
      <p:sp>
        <p:nvSpPr>
          <p:cNvPr id="7" name="Text Placeholder 6">
            <a:extLst>
              <a:ext uri="{FF2B5EF4-FFF2-40B4-BE49-F238E27FC236}">
                <a16:creationId xmlns:a16="http://schemas.microsoft.com/office/drawing/2014/main" id="{299DE2FB-E38D-DCD8-B03E-C9D92F6F2798}"/>
              </a:ext>
            </a:extLst>
          </p:cNvPr>
          <p:cNvSpPr>
            <a:spLocks noGrp="1"/>
          </p:cNvSpPr>
          <p:nvPr>
            <p:ph type="body" sz="quarter" idx="17"/>
          </p:nvPr>
        </p:nvSpPr>
        <p:spPr>
          <a:xfrm>
            <a:off x="5400675" y="2636408"/>
            <a:ext cx="6407150" cy="3699591"/>
          </a:xfrm>
        </p:spPr>
        <p:txBody>
          <a:bodyPr/>
          <a:lstStyle/>
          <a:p>
            <a:r>
              <a:rPr lang="en-AU" dirty="0">
                <a:solidFill>
                  <a:schemeClr val="accent1"/>
                </a:solidFill>
              </a:rPr>
              <a:t>Transposition is to move the notes of a piece up or down in pitch while keeping the distance between the notes the same.</a:t>
            </a:r>
          </a:p>
        </p:txBody>
      </p:sp>
      <p:pic>
        <p:nvPicPr>
          <p:cNvPr id="10" name="Picture 9" descr="A group of people climbing a mountain">
            <a:extLst>
              <a:ext uri="{FF2B5EF4-FFF2-40B4-BE49-F238E27FC236}">
                <a16:creationId xmlns:a16="http://schemas.microsoft.com/office/drawing/2014/main" id="{D9CD90A3-CC23-0A7E-91EC-C0CFB38B725B}"/>
              </a:ext>
            </a:extLst>
          </p:cNvPr>
          <p:cNvPicPr>
            <a:picLocks/>
          </p:cNvPicPr>
          <p:nvPr/>
        </p:nvPicPr>
        <p:blipFill>
          <a:blip r:embed="rId2">
            <a:extLst>
              <a:ext uri="{28A0092B-C50C-407E-A947-70E740481C1C}">
                <a14:useLocalDpi xmlns:a14="http://schemas.microsoft.com/office/drawing/2010/main" val="0"/>
              </a:ext>
            </a:extLst>
          </a:blip>
          <a:srcRect l="1816" t="1817" r="1819" b="1817"/>
          <a:stretch>
            <a:fillRect/>
          </a:stretch>
        </p:blipFill>
        <p:spPr>
          <a:xfrm>
            <a:off x="461503" y="1395000"/>
            <a:ext cx="4068000" cy="4068000"/>
          </a:xfrm>
          <a:prstGeom prst="ellipse">
            <a:avLst/>
          </a:prstGeom>
        </p:spPr>
      </p:pic>
      <p:sp>
        <p:nvSpPr>
          <p:cNvPr id="4" name="Slide Number Placeholder 3">
            <a:extLst>
              <a:ext uri="{FF2B5EF4-FFF2-40B4-BE49-F238E27FC236}">
                <a16:creationId xmlns:a16="http://schemas.microsoft.com/office/drawing/2014/main" id="{F9B0267F-1CB3-2230-C397-6A1B376CC45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6958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748E04D-FD5B-8F4A-2A69-84A4C1EF3BA5}"/>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DD1A161-21B5-BF80-073F-0FF6BD490937}"/>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cs typeface="Arial"/>
              </a:rPr>
              <a:t>Activity 1.1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a:t>
            </a:r>
            <a:r>
              <a:rPr lang="en-AU" dirty="0">
                <a:solidFill>
                  <a:srgbClr val="002664"/>
                </a:solidFill>
                <a:latin typeface="+mj-lt"/>
                <a:cs typeface="Arial"/>
              </a:rPr>
              <a:t>'Scar' – Missy Higgins – listening</a:t>
            </a:r>
            <a:r>
              <a:rPr lang="en-AU" b="0" i="0" dirty="0">
                <a:solidFill>
                  <a:srgbClr val="002664"/>
                </a:solidFill>
                <a:effectLst/>
                <a:latin typeface="+mj-lt"/>
                <a:cs typeface="Arial"/>
              </a:rPr>
              <a:t> and performing </a:t>
            </a:r>
            <a:endParaRPr lang="en-US" dirty="0">
              <a:cs typeface="Arial"/>
            </a:endParaRPr>
          </a:p>
        </p:txBody>
      </p:sp>
      <p:sp>
        <p:nvSpPr>
          <p:cNvPr id="1035" name="Text Placeholder 4">
            <a:extLst>
              <a:ext uri="{FF2B5EF4-FFF2-40B4-BE49-F238E27FC236}">
                <a16:creationId xmlns:a16="http://schemas.microsoft.com/office/drawing/2014/main" id="{336931DF-A1BA-A4AE-8BAF-DAD2A91DB9D7}"/>
              </a:ext>
              <a:ext uri="{C183D7F6-B498-43B3-948B-1728B52AA6E4}">
                <adec:decorative xmlns:adec="http://schemas.microsoft.com/office/drawing/2017/decorative" val="0"/>
              </a:ext>
            </a:extLst>
          </p:cNvPr>
          <p:cNvSpPr>
            <a:spLocks noGrp="1"/>
          </p:cNvSpPr>
          <p:nvPr>
            <p:ph type="body" sz="quarter" idx="17"/>
          </p:nvPr>
        </p:nvSpPr>
        <p:spPr>
          <a:xfrm>
            <a:off x="5400675" y="2295144"/>
            <a:ext cx="6407150" cy="4040856"/>
          </a:xfrm>
          <a:noFill/>
        </p:spPr>
        <p:txBody>
          <a:bodyPr vert="horz" lIns="0" tIns="0" rIns="0" bIns="0" rtlCol="0" anchor="t">
            <a:noAutofit/>
          </a:bodyPr>
          <a:lstStyle/>
          <a:p>
            <a:pPr>
              <a:spcBef>
                <a:spcPts val="1200"/>
              </a:spcBef>
            </a:pPr>
            <a:r>
              <a:rPr lang="en-US" dirty="0">
                <a:latin typeface="+mn-lt"/>
                <a:cs typeface="Arial"/>
              </a:rPr>
              <a:t>The lyrics of 'Scar' explore Missy’s experiences with the music industry attempting to mold her into their ideal, often at the expense of her true self. </a:t>
            </a:r>
            <a:endParaRPr lang="en-US" dirty="0">
              <a:latin typeface="+mn-lt"/>
            </a:endParaRPr>
          </a:p>
          <a:p>
            <a:pPr>
              <a:spcBef>
                <a:spcPts val="1200"/>
              </a:spcBef>
            </a:pPr>
            <a:r>
              <a:rPr lang="en-US" dirty="0">
                <a:latin typeface="+mn-lt"/>
                <a:cs typeface="Arial"/>
              </a:rPr>
              <a:t>The metaphor of a ‘triangle trying to squeeze through a circle’ </a:t>
            </a:r>
            <a:r>
              <a:rPr lang="en-US" dirty="0" err="1">
                <a:latin typeface="+mn-lt"/>
                <a:cs typeface="Arial"/>
              </a:rPr>
              <a:t>symbolises</a:t>
            </a:r>
            <a:r>
              <a:rPr lang="en-US" dirty="0">
                <a:latin typeface="+mn-lt"/>
                <a:cs typeface="Arial"/>
              </a:rPr>
              <a:t> the struggle of not conforming to the expectations of others.</a:t>
            </a:r>
            <a:endParaRPr lang="en-US" dirty="0">
              <a:latin typeface="+mn-lt"/>
            </a:endParaRPr>
          </a:p>
        </p:txBody>
      </p:sp>
      <p:pic>
        <p:nvPicPr>
          <p:cNvPr id="6" name="Picture 5" descr="Missy Higgins video image.">
            <a:extLst>
              <a:ext uri="{FF2B5EF4-FFF2-40B4-BE49-F238E27FC236}">
                <a16:creationId xmlns:a16="http://schemas.microsoft.com/office/drawing/2014/main" id="{F94B0F01-500C-E822-2AC8-98936681B9E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6877"/>
            <a:ext cx="5040000" cy="6857999"/>
          </a:xfrm>
          <a:prstGeom prst="rect">
            <a:avLst/>
          </a:prstGeom>
          <a:noFill/>
        </p:spPr>
      </p:pic>
      <p:sp>
        <p:nvSpPr>
          <p:cNvPr id="8" name="TextBox 7">
            <a:extLst>
              <a:ext uri="{FF2B5EF4-FFF2-40B4-BE49-F238E27FC236}">
                <a16:creationId xmlns:a16="http://schemas.microsoft.com/office/drawing/2014/main" id="{1D4CD7EC-ED1B-23D3-ED31-A626F558F776}"/>
              </a:ext>
              <a:ext uri="{C183D7F6-B498-43B3-948B-1728B52AA6E4}">
                <adec:decorative xmlns:adec="http://schemas.microsoft.com/office/drawing/2017/decorative" val="0"/>
              </a:ext>
            </a:extLst>
          </p:cNvPr>
          <p:cNvSpPr txBox="1"/>
          <p:nvPr/>
        </p:nvSpPr>
        <p:spPr>
          <a:xfrm>
            <a:off x="5331269" y="6439660"/>
            <a:ext cx="5764162" cy="200055"/>
          </a:xfrm>
          <a:prstGeom prst="rect">
            <a:avLst/>
          </a:prstGeom>
          <a:noFill/>
        </p:spPr>
        <p:txBody>
          <a:bodyPr wrap="square" lIns="91440" tIns="45720" rIns="91440" bIns="45720" anchor="t">
            <a:spAutoFit/>
          </a:bodyPr>
          <a:lstStyle/>
          <a:p>
            <a:r>
              <a:rPr lang="en-AU" sz="700" b="0" i="0" dirty="0" err="1">
                <a:solidFill>
                  <a:srgbClr val="000000"/>
                </a:solidFill>
                <a:effectLst/>
                <a:latin typeface="+mn-lt"/>
                <a:cs typeface="Arial"/>
              </a:rPr>
              <a:t>missyhiggins</a:t>
            </a:r>
            <a:r>
              <a:rPr lang="en-AU" sz="700" dirty="0">
                <a:solidFill>
                  <a:srgbClr val="000000"/>
                </a:solidFill>
                <a:latin typeface="+mn-lt"/>
                <a:cs typeface="Arial"/>
              </a:rPr>
              <a:t> </a:t>
            </a:r>
            <a:r>
              <a:rPr lang="en-AU" sz="700" b="0" i="0" dirty="0">
                <a:solidFill>
                  <a:srgbClr val="000000"/>
                </a:solidFill>
                <a:effectLst/>
                <a:latin typeface="+mn-lt"/>
                <a:cs typeface="Arial"/>
              </a:rPr>
              <a:t>(27 October 2009) </a:t>
            </a:r>
            <a:r>
              <a:rPr lang="en-GB" sz="700" b="0" i="0" u="sng" strike="noStrike" dirty="0">
                <a:solidFill>
                  <a:srgbClr val="2F5496"/>
                </a:solidFill>
                <a:effectLst/>
                <a:latin typeface="+mn-lt"/>
                <a:cs typeface="Arial"/>
                <a:hlinkClick r:id="rId4"/>
              </a:rPr>
              <a:t>Missy Higgins – Scar (Official Video) (3:31)</a:t>
            </a:r>
            <a:r>
              <a:rPr lang="en-AU" sz="700" b="0" i="0" strike="noStrike" dirty="0">
                <a:solidFill>
                  <a:srgbClr val="2F5496"/>
                </a:solidFill>
                <a:effectLst/>
                <a:latin typeface="+mn-lt"/>
                <a:cs typeface="Arial"/>
              </a:rPr>
              <a:t> [video], </a:t>
            </a:r>
            <a:r>
              <a:rPr lang="en-AU" sz="700" i="1" dirty="0">
                <a:cs typeface="Arial"/>
              </a:rPr>
              <a:t>missy </a:t>
            </a:r>
            <a:r>
              <a:rPr lang="en-AU" sz="700" i="1" dirty="0" err="1">
                <a:cs typeface="Arial"/>
              </a:rPr>
              <a:t>higgins</a:t>
            </a:r>
            <a:r>
              <a:rPr lang="en-AU" sz="700" i="1" dirty="0">
                <a:cs typeface="Arial"/>
              </a:rPr>
              <a:t>, </a:t>
            </a:r>
            <a:r>
              <a:rPr lang="en-AU" sz="700" dirty="0">
                <a:cs typeface="Arial"/>
              </a:rPr>
              <a:t>YouTube</a:t>
            </a:r>
            <a:r>
              <a:rPr lang="en-AU" sz="700" b="0" i="0" strike="noStrike" dirty="0">
                <a:effectLst/>
                <a:latin typeface="+mn-lt"/>
                <a:cs typeface="Arial"/>
              </a:rPr>
              <a:t>, accessed 13 May 2025</a:t>
            </a:r>
            <a:endParaRPr lang="en-AU" sz="700" dirty="0">
              <a:effectLst/>
              <a:latin typeface="Arial" panose="020B0604020202020204" pitchFamily="34" charset="0"/>
              <a:ea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17B20215-7641-B15B-ABEC-EEA8F36CAF46}"/>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61911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E8097-E33B-2B93-B377-8DF1A2D01B5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AC70F70-4706-1D11-B8BE-68259A5033EE}"/>
              </a:ext>
            </a:extLst>
          </p:cNvPr>
          <p:cNvSpPr>
            <a:spLocks noGrp="1"/>
          </p:cNvSpPr>
          <p:nvPr>
            <p:ph type="title"/>
          </p:nvPr>
        </p:nvSpPr>
        <p:spPr>
          <a:xfrm>
            <a:off x="359999" y="360000"/>
            <a:ext cx="11687387" cy="545601"/>
          </a:xfrm>
        </p:spPr>
        <p:txBody>
          <a:bodyPr/>
          <a:lstStyle/>
          <a:p>
            <a:r>
              <a:rPr lang="en-US" dirty="0"/>
              <a:t>Activity 2.2 – ‘Where’ – Kate Miller-Heidke – arranging (2)</a:t>
            </a:r>
          </a:p>
        </p:txBody>
      </p:sp>
      <p:sp>
        <p:nvSpPr>
          <p:cNvPr id="13" name="Text Placeholder 12">
            <a:extLst>
              <a:ext uri="{FF2B5EF4-FFF2-40B4-BE49-F238E27FC236}">
                <a16:creationId xmlns:a16="http://schemas.microsoft.com/office/drawing/2014/main" id="{8A608A5C-67DC-71BA-5D6E-A3030E7ECAA9}"/>
              </a:ext>
            </a:extLst>
          </p:cNvPr>
          <p:cNvSpPr>
            <a:spLocks noGrp="1"/>
          </p:cNvSpPr>
          <p:nvPr>
            <p:ph type="body" sz="quarter" idx="18"/>
          </p:nvPr>
        </p:nvSpPr>
        <p:spPr/>
        <p:txBody>
          <a:bodyPr/>
          <a:lstStyle/>
          <a:p>
            <a:r>
              <a:rPr lang="en-US" dirty="0"/>
              <a:t>Transposition tools</a:t>
            </a:r>
          </a:p>
        </p:txBody>
      </p:sp>
      <p:sp>
        <p:nvSpPr>
          <p:cNvPr id="17" name="TextBox 16">
            <a:extLst>
              <a:ext uri="{FF2B5EF4-FFF2-40B4-BE49-F238E27FC236}">
                <a16:creationId xmlns:a16="http://schemas.microsoft.com/office/drawing/2014/main" id="{F6294E66-31FB-F07D-FFD8-19C0061074C7}"/>
              </a:ext>
            </a:extLst>
          </p:cNvPr>
          <p:cNvSpPr txBox="1"/>
          <p:nvPr/>
        </p:nvSpPr>
        <p:spPr>
          <a:xfrm>
            <a:off x="359998" y="1600851"/>
            <a:ext cx="4221333" cy="738664"/>
          </a:xfrm>
          <a:prstGeom prst="rect">
            <a:avLst/>
          </a:prstGeom>
          <a:noFill/>
        </p:spPr>
        <p:txBody>
          <a:bodyPr wrap="square" lIns="0" tIns="0" rIns="0" bIns="0">
            <a:noAutofit/>
          </a:bodyPr>
          <a:lstStyle/>
          <a:p>
            <a:r>
              <a:rPr lang="en-AU" sz="2000" b="1" dirty="0">
                <a:solidFill>
                  <a:schemeClr val="accent1"/>
                </a:solidFill>
              </a:rPr>
              <a:t>You may like to use one of the transposition tools to assist you.</a:t>
            </a:r>
          </a:p>
        </p:txBody>
      </p:sp>
      <p:sp>
        <p:nvSpPr>
          <p:cNvPr id="16" name="Rectangle: Rounded Corners 15">
            <a:extLst>
              <a:ext uri="{FF2B5EF4-FFF2-40B4-BE49-F238E27FC236}">
                <a16:creationId xmlns:a16="http://schemas.microsoft.com/office/drawing/2014/main" id="{4F523E36-958A-0F35-C863-9094C8E80C8C}"/>
              </a:ext>
              <a:ext uri="{C183D7F6-B498-43B3-948B-1728B52AA6E4}">
                <adec:decorative xmlns:adec="http://schemas.microsoft.com/office/drawing/2017/decorative" val="0"/>
              </a:ext>
            </a:extLst>
          </p:cNvPr>
          <p:cNvSpPr/>
          <p:nvPr/>
        </p:nvSpPr>
        <p:spPr>
          <a:xfrm>
            <a:off x="359999" y="2482889"/>
            <a:ext cx="5126401" cy="1809830"/>
          </a:xfrm>
          <a:prstGeom prst="roundRect">
            <a:avLst>
              <a:gd name="adj" fmla="val 668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2000" b="1" dirty="0">
                <a:solidFill>
                  <a:schemeClr val="accent1"/>
                </a:solidFill>
              </a:rPr>
              <a:t>Transposition wheel </a:t>
            </a:r>
            <a:r>
              <a:rPr lang="en-AU" sz="2000" dirty="0">
                <a:solidFill>
                  <a:schemeClr val="accent1"/>
                </a:solidFill>
              </a:rPr>
              <a:t>– the outside letters are the original key, the inside letters the key you are transposing to.</a:t>
            </a:r>
          </a:p>
        </p:txBody>
      </p:sp>
      <p:sp>
        <p:nvSpPr>
          <p:cNvPr id="8" name="Arrow: Right 7" descr="A blue arrow pointing upwards to the right">
            <a:extLst>
              <a:ext uri="{FF2B5EF4-FFF2-40B4-BE49-F238E27FC236}">
                <a16:creationId xmlns:a16="http://schemas.microsoft.com/office/drawing/2014/main" id="{97FC7204-1187-15D5-7F8F-241A6EE612BB}"/>
              </a:ext>
            </a:extLst>
          </p:cNvPr>
          <p:cNvSpPr/>
          <p:nvPr/>
        </p:nvSpPr>
        <p:spPr>
          <a:xfrm>
            <a:off x="5588730" y="3083300"/>
            <a:ext cx="1785044" cy="643095"/>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Rounded Corners 2">
            <a:extLst>
              <a:ext uri="{FF2B5EF4-FFF2-40B4-BE49-F238E27FC236}">
                <a16:creationId xmlns:a16="http://schemas.microsoft.com/office/drawing/2014/main" id="{B50D9516-EB97-7081-4C20-20D6D02F159F}"/>
              </a:ext>
              <a:ext uri="{C183D7F6-B498-43B3-948B-1728B52AA6E4}">
                <adec:decorative xmlns:adec="http://schemas.microsoft.com/office/drawing/2017/decorative" val="0"/>
              </a:ext>
            </a:extLst>
          </p:cNvPr>
          <p:cNvSpPr/>
          <p:nvPr/>
        </p:nvSpPr>
        <p:spPr>
          <a:xfrm>
            <a:off x="7476775" y="2482889"/>
            <a:ext cx="3766958" cy="1809830"/>
          </a:xfrm>
          <a:prstGeom prst="roundRect">
            <a:avLst>
              <a:gd name="adj" fmla="val 841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t>Transposition wheel</a:t>
            </a:r>
          </a:p>
          <a:p>
            <a:pPr algn="ctr"/>
            <a:r>
              <a:rPr lang="en-AU" sz="2000" b="1"/>
              <a:t> </a:t>
            </a:r>
          </a:p>
        </p:txBody>
      </p:sp>
      <p:pic>
        <p:nvPicPr>
          <p:cNvPr id="6" name="Picture 5" descr="A circle of letters, sharps and flats.&#10;&#10;">
            <a:extLst>
              <a:ext uri="{FF2B5EF4-FFF2-40B4-BE49-F238E27FC236}">
                <a16:creationId xmlns:a16="http://schemas.microsoft.com/office/drawing/2014/main" id="{F5425E40-0518-21ED-F28A-0AA79E59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917" y="2940972"/>
            <a:ext cx="1106672" cy="1161354"/>
          </a:xfrm>
          <a:prstGeom prst="rect">
            <a:avLst/>
          </a:prstGeom>
        </p:spPr>
      </p:pic>
      <p:sp>
        <p:nvSpPr>
          <p:cNvPr id="18" name="Rectangle: Rounded Corners 15">
            <a:extLst>
              <a:ext uri="{FF2B5EF4-FFF2-40B4-BE49-F238E27FC236}">
                <a16:creationId xmlns:a16="http://schemas.microsoft.com/office/drawing/2014/main" id="{04EA4A72-D56F-8283-3643-AC346476BC61}"/>
              </a:ext>
              <a:ext uri="{C183D7F6-B498-43B3-948B-1728B52AA6E4}">
                <adec:decorative xmlns:adec="http://schemas.microsoft.com/office/drawing/2017/decorative" val="0"/>
              </a:ext>
            </a:extLst>
          </p:cNvPr>
          <p:cNvSpPr/>
          <p:nvPr/>
        </p:nvSpPr>
        <p:spPr>
          <a:xfrm>
            <a:off x="359999" y="4601250"/>
            <a:ext cx="5126401" cy="1809830"/>
          </a:xfrm>
          <a:prstGeom prst="roundRect">
            <a:avLst>
              <a:gd name="adj" fmla="val 668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2000" b="1" dirty="0">
                <a:solidFill>
                  <a:schemeClr val="accent1"/>
                </a:solidFill>
              </a:rPr>
              <a:t>Keyboard</a:t>
            </a:r>
            <a:r>
              <a:rPr lang="en-AU" sz="2000" dirty="0">
                <a:solidFill>
                  <a:schemeClr val="accent1"/>
                </a:solidFill>
              </a:rPr>
              <a:t> – move the original note down ½ a step to the transposed note. It is the closest note to the left, regardless of whether it is a black or white note.</a:t>
            </a:r>
            <a:endParaRPr lang="en-AU" sz="2000" b="1" dirty="0">
              <a:solidFill>
                <a:schemeClr val="accent1"/>
              </a:solidFill>
            </a:endParaRPr>
          </a:p>
        </p:txBody>
      </p:sp>
      <p:sp>
        <p:nvSpPr>
          <p:cNvPr id="9" name="Arrow: Right 8" descr="A blue arrow pointing downwards to the right">
            <a:extLst>
              <a:ext uri="{FF2B5EF4-FFF2-40B4-BE49-F238E27FC236}">
                <a16:creationId xmlns:a16="http://schemas.microsoft.com/office/drawing/2014/main" id="{DD97C654-0DC6-1778-9787-CA4947188DCE}"/>
              </a:ext>
            </a:extLst>
          </p:cNvPr>
          <p:cNvSpPr/>
          <p:nvPr/>
        </p:nvSpPr>
        <p:spPr>
          <a:xfrm>
            <a:off x="5588730" y="5136045"/>
            <a:ext cx="1785044" cy="643095"/>
          </a:xfrm>
          <a:prstGeom prst="rightArrow">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01F953AF-DDFB-0C20-BA02-E3F0684526F2}"/>
              </a:ext>
              <a:ext uri="{C183D7F6-B498-43B3-948B-1728B52AA6E4}">
                <adec:decorative xmlns:adec="http://schemas.microsoft.com/office/drawing/2017/decorative" val="0"/>
              </a:ext>
            </a:extLst>
          </p:cNvPr>
          <p:cNvSpPr/>
          <p:nvPr/>
        </p:nvSpPr>
        <p:spPr>
          <a:xfrm>
            <a:off x="7477447" y="4601250"/>
            <a:ext cx="3766264" cy="1809829"/>
          </a:xfrm>
          <a:prstGeom prst="roundRect">
            <a:avLst>
              <a:gd name="adj" fmla="val 7903"/>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t>Keyboard diagram</a:t>
            </a:r>
          </a:p>
          <a:p>
            <a:pPr algn="ctr"/>
            <a:r>
              <a:rPr lang="en-AU" sz="2000" b="1"/>
              <a:t> </a:t>
            </a:r>
          </a:p>
        </p:txBody>
      </p:sp>
      <p:pic>
        <p:nvPicPr>
          <p:cNvPr id="7" name="Picture 6" descr="A piano keyboard showing the white and black notes from C through to B">
            <a:extLst>
              <a:ext uri="{FF2B5EF4-FFF2-40B4-BE49-F238E27FC236}">
                <a16:creationId xmlns:a16="http://schemas.microsoft.com/office/drawing/2014/main" id="{0FB08B0B-EB69-EAEE-314C-7BDD41CDC818}"/>
              </a:ext>
            </a:extLst>
          </p:cNvPr>
          <p:cNvPicPr>
            <a:picLocks noChangeAspect="1"/>
          </p:cNvPicPr>
          <p:nvPr/>
        </p:nvPicPr>
        <p:blipFill>
          <a:blip r:embed="rId4"/>
          <a:stretch>
            <a:fillRect/>
          </a:stretch>
        </p:blipFill>
        <p:spPr>
          <a:xfrm>
            <a:off x="8311283" y="5285816"/>
            <a:ext cx="2097941" cy="772025"/>
          </a:xfrm>
          <a:prstGeom prst="rect">
            <a:avLst/>
          </a:prstGeom>
        </p:spPr>
      </p:pic>
      <p:sp>
        <p:nvSpPr>
          <p:cNvPr id="2" name="Slide Number Placeholder 1">
            <a:extLst>
              <a:ext uri="{FF2B5EF4-FFF2-40B4-BE49-F238E27FC236}">
                <a16:creationId xmlns:a16="http://schemas.microsoft.com/office/drawing/2014/main" id="{BBEA9C7C-1281-4AD4-FE72-92E5543ED3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46626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4D6076-B7E0-2748-A191-63063D84A049}"/>
              </a:ext>
            </a:extLst>
          </p:cNvPr>
          <p:cNvSpPr txBox="1">
            <a:spLocks noGrp="1"/>
          </p:cNvSpPr>
          <p:nvPr>
            <p:ph type="title"/>
          </p:nvPr>
        </p:nvSpPr>
        <p:spPr>
          <a:xfrm>
            <a:off x="360363" y="360363"/>
            <a:ext cx="11666796"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2.2 – ‘Where’ – Kate Miller-Heidke – arranging (3)</a:t>
            </a:r>
            <a:endParaRPr lang="en-US" noProof="0" dirty="0"/>
          </a:p>
        </p:txBody>
      </p:sp>
      <p:sp>
        <p:nvSpPr>
          <p:cNvPr id="12" name="Text Placeholder 5">
            <a:extLst>
              <a:ext uri="{FF2B5EF4-FFF2-40B4-BE49-F238E27FC236}">
                <a16:creationId xmlns:a16="http://schemas.microsoft.com/office/drawing/2014/main" id="{07EE181A-70B8-4EB3-A3F6-28EB066F0C4D}"/>
              </a:ext>
            </a:extLst>
          </p:cNvPr>
          <p:cNvSpPr txBox="1">
            <a:spLocks/>
          </p:cNvSpPr>
          <p:nvPr/>
        </p:nvSpPr>
        <p:spPr>
          <a:xfrm>
            <a:off x="360000" y="972000"/>
            <a:ext cx="6142280" cy="305053"/>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AU" dirty="0">
                <a:solidFill>
                  <a:schemeClr val="accent2"/>
                </a:solidFill>
                <a:latin typeface="+mj-lt"/>
                <a:cs typeface="Arial"/>
              </a:rPr>
              <a:t>Transposition </a:t>
            </a:r>
            <a:r>
              <a:rPr lang="en-AU" sz="2000" dirty="0">
                <a:solidFill>
                  <a:schemeClr val="accent2"/>
                </a:solidFill>
                <a:latin typeface="Arial"/>
                <a:cs typeface="Arial"/>
              </a:rPr>
              <a:t>– verse 1 </a:t>
            </a:r>
            <a:r>
              <a:rPr lang="en-AU" dirty="0">
                <a:solidFill>
                  <a:schemeClr val="accent2"/>
                </a:solidFill>
                <a:latin typeface="+mj-lt"/>
                <a:cs typeface="Arial"/>
              </a:rPr>
              <a:t>bass notes</a:t>
            </a:r>
            <a:endParaRPr lang="en-US" dirty="0">
              <a:solidFill>
                <a:schemeClr val="accent2"/>
              </a:solidFill>
            </a:endParaRPr>
          </a:p>
        </p:txBody>
      </p:sp>
      <p:sp>
        <p:nvSpPr>
          <p:cNvPr id="38" name="Rectangle: Rounded Corners 37">
            <a:extLst>
              <a:ext uri="{FF2B5EF4-FFF2-40B4-BE49-F238E27FC236}">
                <a16:creationId xmlns:a16="http://schemas.microsoft.com/office/drawing/2014/main" id="{7E96E5A2-6FFD-7BAD-12BB-EF792EB35511}"/>
              </a:ext>
              <a:ext uri="{C183D7F6-B498-43B3-948B-1728B52AA6E4}">
                <adec:decorative xmlns:adec="http://schemas.microsoft.com/office/drawing/2017/decorative" val="0"/>
              </a:ext>
            </a:extLst>
          </p:cNvPr>
          <p:cNvSpPr/>
          <p:nvPr/>
        </p:nvSpPr>
        <p:spPr>
          <a:xfrm>
            <a:off x="410546" y="1482700"/>
            <a:ext cx="11453768" cy="2088000"/>
          </a:xfrm>
          <a:prstGeom prst="roundRect">
            <a:avLst>
              <a:gd name="adj" fmla="val 4124"/>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Original key</a:t>
            </a:r>
          </a:p>
        </p:txBody>
      </p:sp>
      <p:pic>
        <p:nvPicPr>
          <p:cNvPr id="14" name="Picture 13" descr="A piece of notated music in the original key. The notes are in 2-note chords.">
            <a:extLst>
              <a:ext uri="{FF2B5EF4-FFF2-40B4-BE49-F238E27FC236}">
                <a16:creationId xmlns:a16="http://schemas.microsoft.com/office/drawing/2014/main" id="{A1ACA6A7-0569-C640-CFD3-ECA503E8C55D}"/>
              </a:ext>
            </a:extLst>
          </p:cNvPr>
          <p:cNvPicPr>
            <a:picLocks noChangeAspect="1"/>
          </p:cNvPicPr>
          <p:nvPr/>
        </p:nvPicPr>
        <p:blipFill>
          <a:blip r:embed="rId2"/>
          <a:stretch>
            <a:fillRect/>
          </a:stretch>
        </p:blipFill>
        <p:spPr>
          <a:xfrm>
            <a:off x="625150" y="2100365"/>
            <a:ext cx="11056777" cy="1271755"/>
          </a:xfrm>
          <a:prstGeom prst="rect">
            <a:avLst/>
          </a:prstGeom>
        </p:spPr>
      </p:pic>
      <p:sp>
        <p:nvSpPr>
          <p:cNvPr id="39" name="Rectangle: Rounded Corners 38">
            <a:extLst>
              <a:ext uri="{FF2B5EF4-FFF2-40B4-BE49-F238E27FC236}">
                <a16:creationId xmlns:a16="http://schemas.microsoft.com/office/drawing/2014/main" id="{742619E3-AB5D-44BB-2CE3-066088E10D12}"/>
              </a:ext>
              <a:ext uri="{C183D7F6-B498-43B3-948B-1728B52AA6E4}">
                <adec:decorative xmlns:adec="http://schemas.microsoft.com/office/drawing/2017/decorative" val="0"/>
              </a:ext>
            </a:extLst>
          </p:cNvPr>
          <p:cNvSpPr/>
          <p:nvPr/>
        </p:nvSpPr>
        <p:spPr>
          <a:xfrm>
            <a:off x="410545" y="3945694"/>
            <a:ext cx="11453767" cy="2196000"/>
          </a:xfrm>
          <a:prstGeom prst="roundRect">
            <a:avLst>
              <a:gd name="adj" fmla="val 3755"/>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Transposed key</a:t>
            </a:r>
          </a:p>
        </p:txBody>
      </p:sp>
      <p:pic>
        <p:nvPicPr>
          <p:cNvPr id="11" name="Picture 10" descr="Manuscript in the treble clef and 3/4 time signature to write the transposition answer.">
            <a:extLst>
              <a:ext uri="{FF2B5EF4-FFF2-40B4-BE49-F238E27FC236}">
                <a16:creationId xmlns:a16="http://schemas.microsoft.com/office/drawing/2014/main" id="{5A16AFCE-36AA-970F-C87E-DE06CCD33AE7}"/>
              </a:ext>
            </a:extLst>
          </p:cNvPr>
          <p:cNvPicPr>
            <a:picLocks noChangeAspect="1"/>
          </p:cNvPicPr>
          <p:nvPr/>
        </p:nvPicPr>
        <p:blipFill>
          <a:blip r:embed="rId3"/>
          <a:stretch>
            <a:fillRect/>
          </a:stretch>
        </p:blipFill>
        <p:spPr>
          <a:xfrm>
            <a:off x="625150" y="4638955"/>
            <a:ext cx="11056777" cy="1317881"/>
          </a:xfrm>
          <a:prstGeom prst="rect">
            <a:avLst/>
          </a:prstGeom>
        </p:spPr>
      </p:pic>
      <p:sp>
        <p:nvSpPr>
          <p:cNvPr id="2" name="Slide Number Placeholder 1">
            <a:extLst>
              <a:ext uri="{FF2B5EF4-FFF2-40B4-BE49-F238E27FC236}">
                <a16:creationId xmlns:a16="http://schemas.microsoft.com/office/drawing/2014/main" id="{B1324C30-63F3-2FA3-3FF6-247909343BE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416554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D2FF7C2-48EE-EBA5-A5AD-EA940DFD061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F462B85-977B-D19D-86E5-BFA472467A2E}"/>
              </a:ext>
            </a:extLst>
          </p:cNvPr>
          <p:cNvSpPr txBox="1">
            <a:spLocks noGrp="1"/>
          </p:cNvSpPr>
          <p:nvPr>
            <p:ph type="title"/>
          </p:nvPr>
        </p:nvSpPr>
        <p:spPr>
          <a:xfrm>
            <a:off x="360363" y="360363"/>
            <a:ext cx="11666796"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2.2 – ‘Where’ – Kate Miller-Heidke – arranging (4)</a:t>
            </a:r>
            <a:endParaRPr lang="en-US" noProof="0" dirty="0"/>
          </a:p>
        </p:txBody>
      </p:sp>
      <p:sp>
        <p:nvSpPr>
          <p:cNvPr id="19" name="Text Placeholder 5">
            <a:extLst>
              <a:ext uri="{FF2B5EF4-FFF2-40B4-BE49-F238E27FC236}">
                <a16:creationId xmlns:a16="http://schemas.microsoft.com/office/drawing/2014/main" id="{9D48875E-E5D8-21A6-B5BE-651594B2BF09}"/>
              </a:ext>
            </a:extLst>
          </p:cNvPr>
          <p:cNvSpPr txBox="1">
            <a:spLocks/>
          </p:cNvSpPr>
          <p:nvPr/>
        </p:nvSpPr>
        <p:spPr>
          <a:xfrm>
            <a:off x="360000" y="972000"/>
            <a:ext cx="6142280" cy="305053"/>
          </a:xfrm>
          <a:prstGeom prst="rect">
            <a:avLst/>
          </a:prstGeom>
        </p:spPr>
        <p:txBody>
          <a:bodyPr lIns="0" tIns="0" rIns="0" bIns="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AU" dirty="0">
                <a:solidFill>
                  <a:schemeClr val="accent2"/>
                </a:solidFill>
                <a:latin typeface="+mn-lt"/>
                <a:cs typeface="Arial"/>
              </a:rPr>
              <a:t>Transposition </a:t>
            </a:r>
            <a:r>
              <a:rPr lang="en-AU" sz="2000" dirty="0">
                <a:solidFill>
                  <a:schemeClr val="accent2"/>
                </a:solidFill>
                <a:latin typeface="+mn-lt"/>
                <a:cs typeface="Arial"/>
              </a:rPr>
              <a:t>– verse 1 treble</a:t>
            </a:r>
            <a:r>
              <a:rPr lang="en-AU" dirty="0">
                <a:solidFill>
                  <a:schemeClr val="accent2"/>
                </a:solidFill>
                <a:latin typeface="+mn-lt"/>
                <a:cs typeface="Arial"/>
              </a:rPr>
              <a:t> notes</a:t>
            </a:r>
            <a:endParaRPr lang="en-US" dirty="0">
              <a:solidFill>
                <a:schemeClr val="accent2"/>
              </a:solidFill>
              <a:latin typeface="+mn-lt"/>
            </a:endParaRPr>
          </a:p>
        </p:txBody>
      </p:sp>
      <p:sp>
        <p:nvSpPr>
          <p:cNvPr id="6" name="Rectangle: Rounded Corners 37">
            <a:extLst>
              <a:ext uri="{FF2B5EF4-FFF2-40B4-BE49-F238E27FC236}">
                <a16:creationId xmlns:a16="http://schemas.microsoft.com/office/drawing/2014/main" id="{DB941D1C-DDC0-D14D-FBA0-2219350730A5}"/>
              </a:ext>
              <a:ext uri="{C183D7F6-B498-43B3-948B-1728B52AA6E4}">
                <adec:decorative xmlns:adec="http://schemas.microsoft.com/office/drawing/2017/decorative" val="0"/>
              </a:ext>
            </a:extLst>
          </p:cNvPr>
          <p:cNvSpPr/>
          <p:nvPr/>
        </p:nvSpPr>
        <p:spPr>
          <a:xfrm>
            <a:off x="410546" y="1482702"/>
            <a:ext cx="11453768" cy="2376000"/>
          </a:xfrm>
          <a:prstGeom prst="roundRect">
            <a:avLst>
              <a:gd name="adj" fmla="val 4124"/>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Original key</a:t>
            </a:r>
          </a:p>
        </p:txBody>
      </p:sp>
      <p:pic>
        <p:nvPicPr>
          <p:cNvPr id="22" name="Picture 21" descr="A piece of music in the treble clef showing a melodic line in 3/4 time signature">
            <a:extLst>
              <a:ext uri="{FF2B5EF4-FFF2-40B4-BE49-F238E27FC236}">
                <a16:creationId xmlns:a16="http://schemas.microsoft.com/office/drawing/2014/main" id="{2B337F96-B1DA-BC03-CE89-C9134875E74B}"/>
              </a:ext>
            </a:extLst>
          </p:cNvPr>
          <p:cNvPicPr>
            <a:picLocks noChangeAspect="1"/>
          </p:cNvPicPr>
          <p:nvPr/>
        </p:nvPicPr>
        <p:blipFill>
          <a:blip r:embed="rId2"/>
          <a:stretch>
            <a:fillRect/>
          </a:stretch>
        </p:blipFill>
        <p:spPr>
          <a:xfrm>
            <a:off x="2565917" y="1653436"/>
            <a:ext cx="9139996" cy="2051567"/>
          </a:xfrm>
          <a:prstGeom prst="rect">
            <a:avLst/>
          </a:prstGeom>
        </p:spPr>
      </p:pic>
      <p:sp>
        <p:nvSpPr>
          <p:cNvPr id="12" name="Rectangle: Rounded Corners 38">
            <a:extLst>
              <a:ext uri="{FF2B5EF4-FFF2-40B4-BE49-F238E27FC236}">
                <a16:creationId xmlns:a16="http://schemas.microsoft.com/office/drawing/2014/main" id="{894C31A9-B33A-6A3E-45CC-113AEE8A4BC7}"/>
              </a:ext>
              <a:ext uri="{C183D7F6-B498-43B3-948B-1728B52AA6E4}">
                <adec:decorative xmlns:adec="http://schemas.microsoft.com/office/drawing/2017/decorative" val="0"/>
              </a:ext>
            </a:extLst>
          </p:cNvPr>
          <p:cNvSpPr/>
          <p:nvPr/>
        </p:nvSpPr>
        <p:spPr>
          <a:xfrm>
            <a:off x="410546" y="3998745"/>
            <a:ext cx="11453768" cy="2412000"/>
          </a:xfrm>
          <a:prstGeom prst="roundRect">
            <a:avLst>
              <a:gd name="adj" fmla="val 3755"/>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Transposed key</a:t>
            </a:r>
          </a:p>
        </p:txBody>
      </p:sp>
      <p:pic>
        <p:nvPicPr>
          <p:cNvPr id="24" name="Picture 23" descr="A blank manuscript in the treble clef, 3/4 time signature to write the answser for the transposition task. Beginning notes of middle C, D, E and F are provided.">
            <a:extLst>
              <a:ext uri="{FF2B5EF4-FFF2-40B4-BE49-F238E27FC236}">
                <a16:creationId xmlns:a16="http://schemas.microsoft.com/office/drawing/2014/main" id="{1CE5BEC8-AE1D-7409-5F29-C882EFF2D720}"/>
              </a:ext>
            </a:extLst>
          </p:cNvPr>
          <p:cNvPicPr>
            <a:picLocks noChangeAspect="1"/>
          </p:cNvPicPr>
          <p:nvPr/>
        </p:nvPicPr>
        <p:blipFill>
          <a:blip r:embed="rId3"/>
          <a:srcRect l="1505" r="1"/>
          <a:stretch>
            <a:fillRect/>
          </a:stretch>
        </p:blipFill>
        <p:spPr>
          <a:xfrm>
            <a:off x="2565917" y="4149821"/>
            <a:ext cx="9139996" cy="2114784"/>
          </a:xfrm>
          <a:prstGeom prst="rect">
            <a:avLst/>
          </a:prstGeom>
        </p:spPr>
      </p:pic>
      <p:sp>
        <p:nvSpPr>
          <p:cNvPr id="2" name="Slide Number Placeholder 1">
            <a:extLst>
              <a:ext uri="{FF2B5EF4-FFF2-40B4-BE49-F238E27FC236}">
                <a16:creationId xmlns:a16="http://schemas.microsoft.com/office/drawing/2014/main" id="{AF10C688-4A50-8D8A-C326-B72A22C7234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91798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6171D-612F-D86F-1F19-3EBFF22E94F4}"/>
              </a:ext>
            </a:extLst>
          </p:cNvPr>
          <p:cNvSpPr>
            <a:spLocks noGrp="1"/>
          </p:cNvSpPr>
          <p:nvPr>
            <p:ph type="title"/>
          </p:nvPr>
        </p:nvSpPr>
        <p:spPr>
          <a:xfrm>
            <a:off x="360000" y="360000"/>
            <a:ext cx="9091910" cy="545601"/>
          </a:xfrm>
        </p:spPr>
        <p:txBody>
          <a:bodyPr/>
          <a:lstStyle/>
          <a:p>
            <a:r>
              <a:rPr lang="en-AU" dirty="0">
                <a:solidFill>
                  <a:srgbClr val="002664"/>
                </a:solidFill>
                <a:latin typeface="Arial"/>
                <a:cs typeface="Arial"/>
              </a:rPr>
              <a:t>Activity 2.2 – ‘Where’ – Kate Miller-Heidke – arranging (5)</a:t>
            </a:r>
            <a:endParaRPr lang="en-US" dirty="0"/>
          </a:p>
        </p:txBody>
      </p:sp>
      <p:sp>
        <p:nvSpPr>
          <p:cNvPr id="6" name="Text Placeholder 5">
            <a:extLst>
              <a:ext uri="{FF2B5EF4-FFF2-40B4-BE49-F238E27FC236}">
                <a16:creationId xmlns:a16="http://schemas.microsoft.com/office/drawing/2014/main" id="{10D7264D-9D4B-3D15-4999-7603D454AF50}"/>
              </a:ext>
            </a:extLst>
          </p:cNvPr>
          <p:cNvSpPr>
            <a:spLocks noGrp="1"/>
          </p:cNvSpPr>
          <p:nvPr>
            <p:ph type="body" sz="quarter" idx="18"/>
          </p:nvPr>
        </p:nvSpPr>
        <p:spPr>
          <a:xfrm>
            <a:off x="360000" y="1584960"/>
            <a:ext cx="11484000" cy="310015"/>
          </a:xfrm>
        </p:spPr>
        <p:txBody>
          <a:bodyPr anchor="t"/>
          <a:lstStyle/>
          <a:p>
            <a:pPr>
              <a:lnSpc>
                <a:spcPct val="100000"/>
              </a:lnSpc>
            </a:pPr>
            <a:r>
              <a:rPr lang="en-US" dirty="0"/>
              <a:t>Transposition – answer</a:t>
            </a:r>
          </a:p>
        </p:txBody>
      </p:sp>
      <p:pic>
        <p:nvPicPr>
          <p:cNvPr id="7" name="Picture 6" descr="A notated manuscript of the transposition activity answer.&#10;&#10;">
            <a:extLst>
              <a:ext uri="{FF2B5EF4-FFF2-40B4-BE49-F238E27FC236}">
                <a16:creationId xmlns:a16="http://schemas.microsoft.com/office/drawing/2014/main" id="{869382BB-5D56-A905-825A-5F971B9AE36D}"/>
              </a:ext>
            </a:extLst>
          </p:cNvPr>
          <p:cNvPicPr>
            <a:picLocks noChangeAspect="1"/>
          </p:cNvPicPr>
          <p:nvPr/>
        </p:nvPicPr>
        <p:blipFill>
          <a:blip r:embed="rId2"/>
          <a:stretch>
            <a:fillRect/>
          </a:stretch>
        </p:blipFill>
        <p:spPr>
          <a:xfrm>
            <a:off x="3920400" y="1584960"/>
            <a:ext cx="7947146" cy="4710839"/>
          </a:xfrm>
          <a:prstGeom prst="roundRect">
            <a:avLst>
              <a:gd name="adj" fmla="val 1784"/>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DB6E9F7C-9D31-E078-A5F9-D0458DC57E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41241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60000" y="360000"/>
            <a:ext cx="8951640" cy="748352"/>
          </a:xfrm>
        </p:spPr>
        <p:txBody>
          <a:bodyPr/>
          <a:lstStyle/>
          <a:p>
            <a:r>
              <a:rPr lang="en-AU" dirty="0">
                <a:latin typeface="Arial"/>
                <a:cs typeface="Arial"/>
              </a:rPr>
              <a:t>Activity 2.2 – ‘Where’ – Kate Miller-Heidke – arranging and performing </a:t>
            </a:r>
            <a:endParaRPr lang="en-US" dirty="0"/>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
        <p:nvSpPr>
          <p:cNvPr id="2" name="Text Placeholder 5">
            <a:extLst>
              <a:ext uri="{FF2B5EF4-FFF2-40B4-BE49-F238E27FC236}">
                <a16:creationId xmlns:a16="http://schemas.microsoft.com/office/drawing/2014/main" id="{F0971F1F-2F4D-37CF-07DE-F586395ECE09}"/>
              </a:ext>
            </a:extLst>
          </p:cNvPr>
          <p:cNvSpPr txBox="1">
            <a:spLocks/>
          </p:cNvSpPr>
          <p:nvPr/>
        </p:nvSpPr>
        <p:spPr>
          <a:xfrm>
            <a:off x="360000" y="1584960"/>
            <a:ext cx="3368600" cy="305053"/>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AU" dirty="0">
                <a:solidFill>
                  <a:schemeClr val="accent2"/>
                </a:solidFill>
                <a:latin typeface="+mj-lt"/>
                <a:cs typeface="Arial"/>
              </a:rPr>
              <a:t>Perform the transposition </a:t>
            </a:r>
            <a:r>
              <a:rPr lang="en-AU" sz="2000" dirty="0">
                <a:solidFill>
                  <a:schemeClr val="accent2"/>
                </a:solidFill>
                <a:latin typeface="Arial"/>
                <a:cs typeface="Arial"/>
              </a:rPr>
              <a:t>– </a:t>
            </a:r>
            <a:r>
              <a:rPr lang="en-AU" dirty="0">
                <a:solidFill>
                  <a:schemeClr val="accent2"/>
                </a:solidFill>
                <a:latin typeface="+mj-lt"/>
                <a:cs typeface="Arial"/>
              </a:rPr>
              <a:t>treble and bass lines</a:t>
            </a:r>
            <a:endParaRPr lang="en-US" dirty="0">
              <a:solidFill>
                <a:schemeClr val="accent2"/>
              </a:solidFill>
            </a:endParaRPr>
          </a:p>
        </p:txBody>
      </p:sp>
      <p:pic>
        <p:nvPicPr>
          <p:cNvPr id="5" name="Picture 4" descr="A notated manuscript of the transposition activity answer.&#10;&#10;">
            <a:extLst>
              <a:ext uri="{FF2B5EF4-FFF2-40B4-BE49-F238E27FC236}">
                <a16:creationId xmlns:a16="http://schemas.microsoft.com/office/drawing/2014/main" id="{3F2D50EE-9412-9994-0F97-D9D8AFE2D5CA}"/>
              </a:ext>
            </a:extLst>
          </p:cNvPr>
          <p:cNvPicPr>
            <a:picLocks noChangeAspect="1"/>
          </p:cNvPicPr>
          <p:nvPr/>
        </p:nvPicPr>
        <p:blipFill>
          <a:blip r:embed="rId3"/>
          <a:stretch>
            <a:fillRect/>
          </a:stretch>
        </p:blipFill>
        <p:spPr>
          <a:xfrm>
            <a:off x="3920400" y="1584960"/>
            <a:ext cx="7947146" cy="4710839"/>
          </a:xfrm>
          <a:prstGeom prst="roundRect">
            <a:avLst>
              <a:gd name="adj" fmla="val 1784"/>
            </a:avLst>
          </a:prstGeom>
          <a:effectLst>
            <a:outerShdw blurRad="381000" dist="127000" dir="5400000" algn="ctr" rotWithShape="0">
              <a:srgbClr val="000000">
                <a:alpha val="15000"/>
              </a:srgbClr>
            </a:outerShdw>
          </a:effectLst>
        </p:spPr>
      </p:pic>
      <p:pic>
        <p:nvPicPr>
          <p:cNvPr id="15" name="Picture 14">
            <a:extLst>
              <a:ext uri="{FF2B5EF4-FFF2-40B4-BE49-F238E27FC236}">
                <a16:creationId xmlns:a16="http://schemas.microsoft.com/office/drawing/2014/main" id="{85840804-7F34-4C92-1565-8AE64C0BBD2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2703" r="8942"/>
          <a:stretch>
            <a:fillRect/>
          </a:stretch>
        </p:blipFill>
        <p:spPr>
          <a:xfrm>
            <a:off x="258520" y="2407666"/>
            <a:ext cx="3470080" cy="2275657"/>
          </a:xfrm>
          <a:prstGeom prst="rect">
            <a:avLst/>
          </a:prstGeom>
        </p:spPr>
      </p:pic>
    </p:spTree>
    <p:extLst>
      <p:ext uri="{BB962C8B-B14F-4D97-AF65-F5344CB8AC3E}">
        <p14:creationId xmlns:p14="http://schemas.microsoft.com/office/powerpoint/2010/main" val="321209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B2EE-30CE-80AC-CFF9-9CC50806C2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7BC6D8-AF0D-19F5-2F20-684EA41FF1B9}"/>
              </a:ext>
            </a:extLst>
          </p:cNvPr>
          <p:cNvSpPr>
            <a:spLocks noGrp="1"/>
          </p:cNvSpPr>
          <p:nvPr>
            <p:ph type="title"/>
          </p:nvPr>
        </p:nvSpPr>
        <p:spPr/>
        <p:txBody>
          <a:bodyPr/>
          <a:lstStyle/>
          <a:p>
            <a:r>
              <a:rPr lang="en-AU">
                <a:latin typeface="+mj-lt"/>
              </a:rPr>
              <a:t>3-2-1 things I learned today</a:t>
            </a:r>
          </a:p>
        </p:txBody>
      </p:sp>
      <p:sp>
        <p:nvSpPr>
          <p:cNvPr id="9" name="Rectangle: Rounded Corners 8">
            <a:extLst>
              <a:ext uri="{FF2B5EF4-FFF2-40B4-BE49-F238E27FC236}">
                <a16:creationId xmlns:a16="http://schemas.microsoft.com/office/drawing/2014/main" id="{4B0CC2B0-B762-B562-5B37-B3D3F8BD237E}"/>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DF7821C-800A-CBF6-764D-10BDFE661B42}"/>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52F6657-5C34-F0DB-68E5-91BFC9635582}"/>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F8311B8-B3C2-830C-811C-7ADD96D1BE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
        <p:nvSpPr>
          <p:cNvPr id="21" name="Google Shape;91;p15">
            <a:extLst>
              <a:ext uri="{FF2B5EF4-FFF2-40B4-BE49-F238E27FC236}">
                <a16:creationId xmlns:a16="http://schemas.microsoft.com/office/drawing/2014/main" id="{2182805D-41E3-0D66-05A6-DA1EBC2EF565}"/>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3 things you learned today</a:t>
            </a:r>
            <a:r>
              <a:rPr lang="en" sz="1600" dirty="0">
                <a:ea typeface="Montserrat"/>
                <a:cs typeface="Montserrat"/>
                <a:sym typeface="Montserrat"/>
              </a:rPr>
              <a:t>:</a:t>
            </a:r>
            <a:endParaRPr sz="3200" dirty="0">
              <a:ea typeface="Roboto"/>
              <a:cs typeface="Roboto"/>
              <a:sym typeface="Roboto"/>
            </a:endParaRPr>
          </a:p>
        </p:txBody>
      </p:sp>
      <p:sp>
        <p:nvSpPr>
          <p:cNvPr id="18" name="Google Shape;92;p15">
            <a:extLst>
              <a:ext uri="{FF2B5EF4-FFF2-40B4-BE49-F238E27FC236}">
                <a16:creationId xmlns:a16="http://schemas.microsoft.com/office/drawing/2014/main" id="{AF2EAE4D-AA59-1BA6-0C20-9CBB7D10F61B}"/>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dirty="0">
                <a:latin typeface="+mn-lt"/>
                <a:sym typeface="Montserrat"/>
              </a:rPr>
              <a:t>1. </a:t>
            </a:r>
            <a:endParaRPr dirty="0">
              <a:latin typeface="+mn-lt"/>
              <a:sym typeface="Montserrat"/>
            </a:endParaRPr>
          </a:p>
        </p:txBody>
      </p:sp>
      <p:sp>
        <p:nvSpPr>
          <p:cNvPr id="19" name="Google Shape;93;p15">
            <a:extLst>
              <a:ext uri="{FF2B5EF4-FFF2-40B4-BE49-F238E27FC236}">
                <a16:creationId xmlns:a16="http://schemas.microsoft.com/office/drawing/2014/main" id="{65FCFE9C-6EA4-6010-7771-9DB39DC37F78}"/>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2. </a:t>
            </a:r>
            <a:endParaRPr sz="1600" dirty="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90180BE0-683F-8341-9743-EB7E24F4BF95}"/>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3. </a:t>
            </a:r>
            <a:endParaRPr sz="1600" dirty="0">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18D1B860-F0C4-492F-8CED-1CBBF4D20B66}"/>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2 questions you have about these things</a:t>
            </a:r>
            <a:r>
              <a:rPr lang="en" sz="1600" dirty="0">
                <a:ea typeface="Montserrat"/>
                <a:cs typeface="Montserrat"/>
                <a:sym typeface="Montserrat"/>
              </a:rPr>
              <a:t>:</a:t>
            </a:r>
            <a:endParaRPr sz="3200" dirty="0">
              <a:ea typeface="Roboto"/>
              <a:cs typeface="Roboto"/>
              <a:sym typeface="Roboto"/>
            </a:endParaRPr>
          </a:p>
        </p:txBody>
      </p:sp>
      <p:sp>
        <p:nvSpPr>
          <p:cNvPr id="22" name="Google Shape;92;p15">
            <a:extLst>
              <a:ext uri="{FF2B5EF4-FFF2-40B4-BE49-F238E27FC236}">
                <a16:creationId xmlns:a16="http://schemas.microsoft.com/office/drawing/2014/main" id="{AB9554D4-57C3-9986-F273-DC943562019B}"/>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1. </a:t>
            </a:r>
            <a:endParaRPr sz="1600" dirty="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7C5565BF-7E37-BBE5-35D8-5915934A109B}"/>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2. </a:t>
            </a:r>
            <a:endParaRPr sz="1600" dirty="0">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6E947F0D-4BB1-2CEB-4634-D93466826DC3}"/>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Give 1 reason why it’s important to learn about these things:</a:t>
            </a:r>
            <a:endParaRPr sz="3200" dirty="0">
              <a:ea typeface="Roboto"/>
              <a:cs typeface="Roboto"/>
              <a:sym typeface="Roboto"/>
            </a:endParaRPr>
          </a:p>
        </p:txBody>
      </p:sp>
      <p:sp>
        <p:nvSpPr>
          <p:cNvPr id="26" name="Google Shape;92;p15">
            <a:extLst>
              <a:ext uri="{FF2B5EF4-FFF2-40B4-BE49-F238E27FC236}">
                <a16:creationId xmlns:a16="http://schemas.microsoft.com/office/drawing/2014/main" id="{B308D46E-D83D-4CC4-C011-6E8536B149E0}"/>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1. </a:t>
            </a:r>
            <a:endParaRPr sz="1600" dirty="0">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7AFE6857-8587-FBC9-5E6B-591527EBA16A}"/>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3</a:t>
            </a:r>
          </a:p>
        </p:txBody>
      </p:sp>
      <p:sp>
        <p:nvSpPr>
          <p:cNvPr id="6" name="Oval 5">
            <a:extLst>
              <a:ext uri="{FF2B5EF4-FFF2-40B4-BE49-F238E27FC236}">
                <a16:creationId xmlns:a16="http://schemas.microsoft.com/office/drawing/2014/main" id="{CFCE60DA-93AC-E602-1FDA-0EC66DF13A63}"/>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2</a:t>
            </a:r>
          </a:p>
        </p:txBody>
      </p:sp>
      <p:sp>
        <p:nvSpPr>
          <p:cNvPr id="7" name="Oval 6">
            <a:extLst>
              <a:ext uri="{FF2B5EF4-FFF2-40B4-BE49-F238E27FC236}">
                <a16:creationId xmlns:a16="http://schemas.microsoft.com/office/drawing/2014/main" id="{638A3B37-3DE0-F768-C924-B02FE95C2D0D}"/>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1</a:t>
            </a:r>
          </a:p>
        </p:txBody>
      </p:sp>
    </p:spTree>
    <p:extLst>
      <p:ext uri="{BB962C8B-B14F-4D97-AF65-F5344CB8AC3E}">
        <p14:creationId xmlns:p14="http://schemas.microsoft.com/office/powerpoint/2010/main" val="76303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1414-FFDE-6846-2FAF-F9E6E948FA9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87F9410-F126-F35E-6640-1C5E175C9660}"/>
              </a:ext>
            </a:extLst>
          </p:cNvPr>
          <p:cNvSpPr>
            <a:spLocks noGrp="1"/>
          </p:cNvSpPr>
          <p:nvPr>
            <p:ph type="ctrTitle"/>
          </p:nvPr>
        </p:nvSpPr>
        <p:spPr>
          <a:xfrm>
            <a:off x="540000" y="4067881"/>
            <a:ext cx="6496231" cy="800681"/>
          </a:xfrm>
        </p:spPr>
        <p:txBody>
          <a:bodyPr/>
          <a:lstStyle/>
          <a:p>
            <a:r>
              <a:rPr lang="en-AU" dirty="0">
                <a:latin typeface="+mj-lt"/>
                <a:cs typeface="Arial"/>
              </a:rPr>
              <a:t>Learning sequence 3 – ‘Bedouin song’ – Lior</a:t>
            </a:r>
            <a:endParaRPr lang="en-AU" dirty="0">
              <a:latin typeface="+mj-lt"/>
            </a:endParaRPr>
          </a:p>
        </p:txBody>
      </p:sp>
    </p:spTree>
    <p:extLst>
      <p:ext uri="{BB962C8B-B14F-4D97-AF65-F5344CB8AC3E}">
        <p14:creationId xmlns:p14="http://schemas.microsoft.com/office/powerpoint/2010/main" val="22356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FDA15-E801-5B50-CD75-FED082197A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8CB3A4-3979-2FE6-24E9-C8E44C717CB0}"/>
              </a:ext>
            </a:extLst>
          </p:cNvPr>
          <p:cNvSpPr>
            <a:spLocks noGrp="1"/>
          </p:cNvSpPr>
          <p:nvPr>
            <p:ph type="title"/>
          </p:nvPr>
        </p:nvSpPr>
        <p:spPr/>
        <p:txBody>
          <a:bodyPr/>
          <a:lstStyle/>
          <a:p>
            <a:r>
              <a:rPr lang="en-AU">
                <a:latin typeface="+mj-lt"/>
              </a:rPr>
              <a:t>Learning intentions and success criteria – LS 3</a:t>
            </a:r>
          </a:p>
        </p:txBody>
      </p:sp>
      <p:sp>
        <p:nvSpPr>
          <p:cNvPr id="3" name="TextBox 2">
            <a:extLst>
              <a:ext uri="{FF2B5EF4-FFF2-40B4-BE49-F238E27FC236}">
                <a16:creationId xmlns:a16="http://schemas.microsoft.com/office/drawing/2014/main" id="{029C41A8-1D8D-4556-FA6B-413609108A64}"/>
              </a:ext>
            </a:extLst>
          </p:cNvPr>
          <p:cNvSpPr txBox="1"/>
          <p:nvPr/>
        </p:nvSpPr>
        <p:spPr>
          <a:xfrm>
            <a:off x="370416" y="1894417"/>
            <a:ext cx="11303000" cy="18991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285750" lvl="0" indent="-285750">
              <a:lnSpc>
                <a:spcPct val="120000"/>
              </a:lnSpc>
              <a:spcAft>
                <a:spcPts val="600"/>
              </a:spcAft>
              <a:buFont typeface="Arial" panose="020B0604020202020204" pitchFamily="34" charset="0"/>
              <a:buChar char="•"/>
              <a:tabLst>
                <a:tab pos="457200" algn="l"/>
              </a:tabLst>
            </a:pPr>
            <a:r>
              <a:rPr lang="en-AU" sz="1800" kern="100" dirty="0">
                <a:ea typeface="Aptos" panose="020B0004020202020204" pitchFamily="34" charset="0"/>
                <a:cs typeface="Times New Roman" panose="02020603050405020304" pitchFamily="18" charset="0"/>
              </a:rPr>
              <a:t>listen to and examine the musical elements in Lior’s ‘Bedouin Song’ through score reading and guided questions.</a:t>
            </a:r>
          </a:p>
          <a:p>
            <a:pPr marL="285750" lvl="0" indent="-285750">
              <a:lnSpc>
                <a:spcPct val="120000"/>
              </a:lnSpc>
              <a:spcAft>
                <a:spcPts val="600"/>
              </a:spcAft>
              <a:buFont typeface="Arial" panose="020B0604020202020204" pitchFamily="34" charset="0"/>
              <a:buChar char="•"/>
              <a:tabLst>
                <a:tab pos="457200" algn="l"/>
              </a:tabLst>
            </a:pPr>
            <a:r>
              <a:rPr lang="en-AU" sz="1800" kern="100" dirty="0">
                <a:ea typeface="Aptos" panose="020B0004020202020204" pitchFamily="34" charset="0"/>
                <a:cs typeface="Times New Roman" panose="02020603050405020304" pitchFamily="18" charset="0"/>
              </a:rPr>
              <a:t>develop and apply vocal techniques, while rehearsing and performing music. </a:t>
            </a:r>
          </a:p>
          <a:p>
            <a:pPr marL="285750" lvl="0" indent="-285750">
              <a:lnSpc>
                <a:spcPct val="120000"/>
              </a:lnSpc>
              <a:spcAft>
                <a:spcPts val="600"/>
              </a:spcAft>
              <a:buFont typeface="Arial" panose="020B0604020202020204" pitchFamily="34" charset="0"/>
              <a:buChar char="•"/>
              <a:tabLst>
                <a:tab pos="457200" algn="l"/>
              </a:tabLst>
            </a:pPr>
            <a:r>
              <a:rPr lang="en-AU" sz="1800" kern="100" dirty="0">
                <a:ea typeface="Aptos" panose="020B0004020202020204" pitchFamily="34" charset="0"/>
                <a:cs typeface="Times New Roman" panose="02020603050405020304" pitchFamily="18" charset="0"/>
              </a:rPr>
              <a:t>compose and perform an original 16-bar piece that explores themes of identity and belonging.</a:t>
            </a:r>
          </a:p>
        </p:txBody>
      </p:sp>
      <p:sp>
        <p:nvSpPr>
          <p:cNvPr id="4" name="TextBox 3">
            <a:extLst>
              <a:ext uri="{FF2B5EF4-FFF2-40B4-BE49-F238E27FC236}">
                <a16:creationId xmlns:a16="http://schemas.microsoft.com/office/drawing/2014/main" id="{1E9C4A6A-BA17-F05A-3E59-13B54A1ADD58}"/>
              </a:ext>
            </a:extLst>
          </p:cNvPr>
          <p:cNvSpPr txBox="1"/>
          <p:nvPr/>
        </p:nvSpPr>
        <p:spPr>
          <a:xfrm>
            <a:off x="370416" y="4210754"/>
            <a:ext cx="11303000" cy="18991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285750" lvl="0" indent="-285750">
              <a:lnSpc>
                <a:spcPct val="120000"/>
              </a:lnSpc>
              <a:spcAft>
                <a:spcPts val="600"/>
              </a:spcAft>
              <a:buFont typeface="Arial" panose="020B0604020202020204" pitchFamily="34" charset="0"/>
              <a:buChar char="•"/>
              <a:tabLst>
                <a:tab pos="457200" algn="l"/>
              </a:tabLst>
            </a:pPr>
            <a:r>
              <a:rPr lang="en-US" sz="1800" dirty="0"/>
              <a:t>analyse and interpret the musical elements by accurately responding to score reading and listening questions.</a:t>
            </a:r>
          </a:p>
          <a:p>
            <a:pPr marL="285750" lvl="0" indent="-285750">
              <a:lnSpc>
                <a:spcPct val="120000"/>
              </a:lnSpc>
              <a:spcAft>
                <a:spcPts val="600"/>
              </a:spcAft>
              <a:buFont typeface="Arial" panose="020B0604020202020204" pitchFamily="34" charset="0"/>
              <a:buChar char="•"/>
              <a:tabLst>
                <a:tab pos="457200" algn="l"/>
              </a:tabLst>
            </a:pPr>
            <a:r>
              <a:rPr lang="en-AU" sz="1800" kern="100" dirty="0">
                <a:effectLst/>
                <a:ea typeface="Aptos" panose="020B0004020202020204" pitchFamily="34" charset="0"/>
                <a:cs typeface="Times New Roman" panose="02020603050405020304" pitchFamily="18" charset="0"/>
              </a:rPr>
              <a:t>apply vocal techniques to perform music with musical expression, dynamics and a personal style.</a:t>
            </a:r>
          </a:p>
          <a:p>
            <a:pPr marL="285750" lvl="0" indent="-285750">
              <a:lnSpc>
                <a:spcPct val="120000"/>
              </a:lnSpc>
              <a:spcAft>
                <a:spcPts val="600"/>
              </a:spcAft>
              <a:buFont typeface="Arial" panose="020B0604020202020204" pitchFamily="34" charset="0"/>
              <a:buChar char="•"/>
              <a:tabLst>
                <a:tab pos="457200" algn="l"/>
              </a:tabLst>
            </a:pPr>
            <a:r>
              <a:rPr lang="en-AU" sz="1800" kern="100" dirty="0">
                <a:effectLst/>
                <a:ea typeface="Aptos" panose="020B0004020202020204" pitchFamily="34" charset="0"/>
                <a:cs typeface="Times New Roman" panose="02020603050405020304" pitchFamily="18" charset="0"/>
              </a:rPr>
              <a:t>collaboratively compose, rehearse, and perform a 16-bar piece.</a:t>
            </a:r>
          </a:p>
        </p:txBody>
      </p:sp>
      <p:sp>
        <p:nvSpPr>
          <p:cNvPr id="2" name="Slide Number Placeholder 1">
            <a:extLst>
              <a:ext uri="{FF2B5EF4-FFF2-40B4-BE49-F238E27FC236}">
                <a16:creationId xmlns:a16="http://schemas.microsoft.com/office/drawing/2014/main" id="{B08E4D60-D1B6-606D-2A29-C36322A7B8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1698304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AD3C884-01AA-D242-866B-9D785BE422B1}"/>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E013FA22-9F0E-0BE2-2E1C-E4A7357BB999}"/>
              </a:ext>
            </a:extLst>
          </p:cNvPr>
          <p:cNvSpPr>
            <a:spLocks noGrp="1"/>
          </p:cNvSpPr>
          <p:nvPr>
            <p:ph type="title"/>
          </p:nvPr>
        </p:nvSpPr>
        <p:spPr/>
        <p:txBody>
          <a:bodyPr/>
          <a:lstStyle/>
          <a:p>
            <a:r>
              <a:rPr lang="en-AU" dirty="0">
                <a:latin typeface="+mj-lt"/>
                <a:cs typeface="Arial"/>
              </a:rPr>
              <a:t>Activity 3.1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‘Bedouin song’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Lior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listening and score reading (1)  </a:t>
            </a:r>
            <a:endParaRPr lang="en-US" dirty="0">
              <a:cs typeface="Arial"/>
            </a:endParaRPr>
          </a:p>
        </p:txBody>
      </p:sp>
      <p:sp>
        <p:nvSpPr>
          <p:cNvPr id="4" name="Slide Number Placeholder 3">
            <a:extLst>
              <a:ext uri="{FF2B5EF4-FFF2-40B4-BE49-F238E27FC236}">
                <a16:creationId xmlns:a16="http://schemas.microsoft.com/office/drawing/2014/main" id="{50042D32-6ADE-C358-9FCF-1B6933F6D9B1}"/>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68</a:t>
            </a:fld>
            <a:endParaRPr lang="en-AU"/>
          </a:p>
        </p:txBody>
      </p:sp>
      <p:sp>
        <p:nvSpPr>
          <p:cNvPr id="1035" name="Text Placeholder 4">
            <a:extLst>
              <a:ext uri="{FF2B5EF4-FFF2-40B4-BE49-F238E27FC236}">
                <a16:creationId xmlns:a16="http://schemas.microsoft.com/office/drawing/2014/main" id="{7EECB116-A352-5165-8452-4376DF4C9B4C}"/>
              </a:ext>
            </a:extLst>
          </p:cNvPr>
          <p:cNvSpPr>
            <a:spLocks noGrp="1"/>
          </p:cNvSpPr>
          <p:nvPr>
            <p:ph type="body" sz="quarter" idx="17"/>
          </p:nvPr>
        </p:nvSpPr>
        <p:spPr>
          <a:xfrm>
            <a:off x="5400675" y="2710730"/>
            <a:ext cx="6407150" cy="3287734"/>
          </a:xfrm>
          <a:noFill/>
        </p:spPr>
        <p:txBody>
          <a:bodyPr vert="horz" lIns="0" tIns="0" rIns="0" bIns="0" rtlCol="0" anchor="t">
            <a:noAutofit/>
          </a:bodyPr>
          <a:lstStyle/>
          <a:p>
            <a:pPr marL="357188" indent="-357188">
              <a:spcAft>
                <a:spcPts val="0"/>
              </a:spcAft>
              <a:buAutoNum type="arabicPeriod"/>
            </a:pPr>
            <a:r>
              <a:rPr lang="en-US" dirty="0">
                <a:latin typeface="+mn-lt"/>
              </a:rPr>
              <a:t>List one point that Lior remembers about his life in Israel (0:48 – 1:02). </a:t>
            </a:r>
          </a:p>
          <a:p>
            <a:pPr marL="357188" indent="-357188">
              <a:spcAft>
                <a:spcPts val="0"/>
              </a:spcAft>
              <a:buAutoNum type="arabicPeriod"/>
            </a:pPr>
            <a:r>
              <a:rPr lang="en-US" dirty="0">
                <a:latin typeface="+mn-lt"/>
              </a:rPr>
              <a:t>What is Lior’s view of Australia (1:44 – 2:04)? </a:t>
            </a:r>
          </a:p>
          <a:p>
            <a:pPr marL="357188" indent="-357188">
              <a:spcAft>
                <a:spcPts val="0"/>
              </a:spcAft>
              <a:buAutoNum type="arabicPeriod"/>
            </a:pPr>
            <a:r>
              <a:rPr lang="en-US" dirty="0">
                <a:latin typeface="+mn-lt"/>
              </a:rPr>
              <a:t>Why did his parents decide to move to Australia (2:04 – 2:34)?</a:t>
            </a:r>
          </a:p>
          <a:p>
            <a:pPr marL="357188" indent="-357188">
              <a:spcAft>
                <a:spcPts val="0"/>
              </a:spcAft>
              <a:buAutoNum type="arabicPeriod"/>
            </a:pPr>
            <a:r>
              <a:rPr lang="en-US" dirty="0">
                <a:latin typeface="+mn-lt"/>
              </a:rPr>
              <a:t>Outline Lior’s first musical experiences (4:41 – 5:03)?</a:t>
            </a:r>
          </a:p>
          <a:p>
            <a:pPr marL="357188" indent="-357188">
              <a:spcAft>
                <a:spcPts val="0"/>
              </a:spcAft>
              <a:buFont typeface="Arial" panose="020B0604020202020204" pitchFamily="34" charset="0"/>
              <a:buAutoNum type="arabicPeriod"/>
            </a:pPr>
            <a:r>
              <a:rPr lang="en-US" dirty="0">
                <a:latin typeface="+mn-lt"/>
              </a:rPr>
              <a:t>Why did Lior want to be good at music (5:03 – 5:32)?</a:t>
            </a:r>
          </a:p>
        </p:txBody>
      </p:sp>
      <p:sp>
        <p:nvSpPr>
          <p:cNvPr id="1037" name="Text Placeholder 5">
            <a:extLst>
              <a:ext uri="{FF2B5EF4-FFF2-40B4-BE49-F238E27FC236}">
                <a16:creationId xmlns:a16="http://schemas.microsoft.com/office/drawing/2014/main" id="{74DDD882-3535-CA88-6FEB-3F6E7B455C1C}"/>
              </a:ext>
            </a:extLst>
          </p:cNvPr>
          <p:cNvSpPr>
            <a:spLocks noGrp="1"/>
          </p:cNvSpPr>
          <p:nvPr>
            <p:ph type="body" sz="quarter" idx="18"/>
          </p:nvPr>
        </p:nvSpPr>
        <p:spPr>
          <a:xfrm>
            <a:off x="5399998" y="2086992"/>
            <a:ext cx="6407150" cy="294189"/>
          </a:xfrm>
        </p:spPr>
        <p:txBody>
          <a:bodyPr/>
          <a:lstStyle/>
          <a:p>
            <a:r>
              <a:rPr lang="en-AU" dirty="0">
                <a:latin typeface="+mj-lt"/>
                <a:cs typeface="Arial"/>
              </a:rPr>
              <a:t>Lior discusses his childhood</a:t>
            </a:r>
            <a:endParaRPr lang="en-US" dirty="0"/>
          </a:p>
        </p:txBody>
      </p:sp>
      <p:pic>
        <p:nvPicPr>
          <p:cNvPr id="3" name="Picture 2" descr="An image of Lior with a blue collared shirt, short curly brown hair. He is facing the right with a hard guitar case behind him">
            <a:extLst>
              <a:ext uri="{FF2B5EF4-FFF2-40B4-BE49-F238E27FC236}">
                <a16:creationId xmlns:a16="http://schemas.microsoft.com/office/drawing/2014/main" id="{21FAF0BA-C5F2-B496-D73A-CF1252F84671}"/>
              </a:ext>
            </a:extLst>
          </p:cNvPr>
          <p:cNvPicPr>
            <a:picLocks noChangeAspect="1"/>
          </p:cNvPicPr>
          <p:nvPr/>
        </p:nvPicPr>
        <p:blipFill>
          <a:blip r:embed="rId3"/>
          <a:stretch>
            <a:fillRect/>
          </a:stretch>
        </p:blipFill>
        <p:spPr>
          <a:xfrm>
            <a:off x="0" y="0"/>
            <a:ext cx="5040000" cy="6868033"/>
          </a:xfrm>
          <a:prstGeom prst="rect">
            <a:avLst/>
          </a:prstGeom>
        </p:spPr>
      </p:pic>
      <p:sp>
        <p:nvSpPr>
          <p:cNvPr id="5" name="TextBox 4">
            <a:extLst>
              <a:ext uri="{FF2B5EF4-FFF2-40B4-BE49-F238E27FC236}">
                <a16:creationId xmlns:a16="http://schemas.microsoft.com/office/drawing/2014/main" id="{CF8A2CC9-9D11-45AF-2FCA-4CAD31B58EB4}"/>
              </a:ext>
            </a:extLst>
          </p:cNvPr>
          <p:cNvSpPr txBox="1"/>
          <p:nvPr/>
        </p:nvSpPr>
        <p:spPr>
          <a:xfrm>
            <a:off x="5389146" y="6462139"/>
            <a:ext cx="6094854" cy="107722"/>
          </a:xfrm>
          <a:prstGeom prst="rect">
            <a:avLst/>
          </a:prstGeom>
          <a:noFill/>
        </p:spPr>
        <p:txBody>
          <a:bodyPr wrap="square" lIns="0" tIns="0" rIns="0" bIns="0">
            <a:spAutoFit/>
          </a:bodyPr>
          <a:lstStyle/>
          <a:p>
            <a:pPr>
              <a:spcAft>
                <a:spcPts val="0"/>
              </a:spcAft>
            </a:pPr>
            <a:r>
              <a:rPr lang="en-AU" sz="700" dirty="0" err="1">
                <a:latin typeface="Arial"/>
                <a:ea typeface="Calibri"/>
                <a:cs typeface="Arial"/>
              </a:rPr>
              <a:t>FaceCulture</a:t>
            </a:r>
            <a:r>
              <a:rPr lang="en-AU" sz="700" dirty="0">
                <a:latin typeface="Arial"/>
                <a:ea typeface="Calibri"/>
                <a:cs typeface="Arial"/>
              </a:rPr>
              <a:t> (14 July 2011) </a:t>
            </a:r>
            <a:r>
              <a:rPr lang="en-GB" sz="700" u="sng" dirty="0">
                <a:solidFill>
                  <a:srgbClr val="2F5496"/>
                </a:solidFill>
                <a:latin typeface="Arial"/>
                <a:ea typeface="Calibri"/>
                <a:cs typeface="Arial"/>
                <a:hlinkClick r:id="rId4"/>
              </a:rPr>
              <a:t>Lior interview – Lior Attar (part 1) (5:37)</a:t>
            </a:r>
            <a:r>
              <a:rPr lang="en-AU" sz="700" dirty="0">
                <a:latin typeface="Arial"/>
                <a:ea typeface="Calibri"/>
                <a:cs typeface="Arial"/>
              </a:rPr>
              <a:t> [video], </a:t>
            </a:r>
            <a:r>
              <a:rPr lang="en-AU" sz="700" dirty="0" err="1">
                <a:latin typeface="Arial"/>
                <a:ea typeface="Calibri"/>
                <a:cs typeface="Arial"/>
              </a:rPr>
              <a:t>FaceCulture</a:t>
            </a:r>
            <a:r>
              <a:rPr lang="en-AU" sz="700" dirty="0">
                <a:latin typeface="Arial"/>
                <a:ea typeface="Calibri"/>
                <a:cs typeface="Arial"/>
              </a:rPr>
              <a:t>, YouTube, accessed 20 May 2025</a:t>
            </a:r>
            <a:endParaRPr lang="en-US" sz="5400" dirty="0"/>
          </a:p>
        </p:txBody>
      </p:sp>
    </p:spTree>
    <p:extLst>
      <p:ext uri="{BB962C8B-B14F-4D97-AF65-F5344CB8AC3E}">
        <p14:creationId xmlns:p14="http://schemas.microsoft.com/office/powerpoint/2010/main" val="7912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95C20-6BD6-DCB8-C093-1A097D009E58}"/>
              </a:ext>
            </a:extLst>
          </p:cNvPr>
          <p:cNvSpPr>
            <a:spLocks noGrp="1"/>
          </p:cNvSpPr>
          <p:nvPr>
            <p:ph type="title"/>
          </p:nvPr>
        </p:nvSpPr>
        <p:spPr/>
        <p:txBody>
          <a:bodyPr/>
          <a:lstStyle/>
          <a:p>
            <a:r>
              <a:rPr lang="en-US" dirty="0"/>
              <a:t>Video – Lior interview – Lior Attar (part 1)</a:t>
            </a:r>
          </a:p>
        </p:txBody>
      </p:sp>
      <p:sp>
        <p:nvSpPr>
          <p:cNvPr id="3" name="Slide Number Placeholder 2">
            <a:extLst>
              <a:ext uri="{FF2B5EF4-FFF2-40B4-BE49-F238E27FC236}">
                <a16:creationId xmlns:a16="http://schemas.microsoft.com/office/drawing/2014/main" id="{31E17746-7076-5BB2-BE44-729B370B93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dirty="0"/>
          </a:p>
        </p:txBody>
      </p:sp>
      <p:pic>
        <p:nvPicPr>
          <p:cNvPr id="7" name="Online Media 6" descr="Lior interview - Lior Attar (part 1)">
            <a:hlinkClick r:id="" action="ppaction://media"/>
            <a:extLst>
              <a:ext uri="{FF2B5EF4-FFF2-40B4-BE49-F238E27FC236}">
                <a16:creationId xmlns:a16="http://schemas.microsoft.com/office/drawing/2014/main" id="{DB827E5E-75DF-4100-FC15-87A5D1466956}"/>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11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2435F8-E92F-FF09-794B-8C3322757A0C}"/>
              </a:ext>
            </a:extLst>
          </p:cNvPr>
          <p:cNvSpPr>
            <a:spLocks noGrp="1"/>
          </p:cNvSpPr>
          <p:nvPr>
            <p:ph type="title"/>
          </p:nvPr>
        </p:nvSpPr>
        <p:spPr/>
        <p:txBody>
          <a:bodyPr/>
          <a:lstStyle/>
          <a:p>
            <a:r>
              <a:rPr lang="en-US" dirty="0"/>
              <a:t>Video – Missy Higgins – Scar (Official Video)</a:t>
            </a:r>
          </a:p>
        </p:txBody>
      </p:sp>
      <p:sp>
        <p:nvSpPr>
          <p:cNvPr id="4" name="Slide Number Placeholder 3">
            <a:extLst>
              <a:ext uri="{FF2B5EF4-FFF2-40B4-BE49-F238E27FC236}">
                <a16:creationId xmlns:a16="http://schemas.microsoft.com/office/drawing/2014/main" id="{3593BFF3-7E2F-BEDF-3696-3128593E59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pic>
        <p:nvPicPr>
          <p:cNvPr id="5" name="Online Media 4" descr="Missy Higgins - Scar (Official Video)">
            <a:hlinkClick r:id="" action="ppaction://media"/>
            <a:extLst>
              <a:ext uri="{FF2B5EF4-FFF2-40B4-BE49-F238E27FC236}">
                <a16:creationId xmlns:a16="http://schemas.microsoft.com/office/drawing/2014/main" id="{0BAF2A4E-7029-EDE3-5012-3895B89E06A2}"/>
              </a:ext>
            </a:extLst>
          </p:cNvPr>
          <p:cNvPicPr>
            <a:picLocks noRot="1" noChangeAspect="1"/>
          </p:cNvPicPr>
          <p:nvPr>
            <a:videoFile r:link="rId1"/>
          </p:nvPr>
        </p:nvPicPr>
        <p:blipFill>
          <a:blip r:embed="rId4"/>
          <a:srcRect t="12547" b="12547"/>
          <a:stretch>
            <a:fillRect/>
          </a:stretch>
        </p:blipFill>
        <p:spPr>
          <a:xfrm>
            <a:off x="0" y="0"/>
            <a:ext cx="12192000" cy="6858000"/>
          </a:xfrm>
          <a:prstGeom prst="rect">
            <a:avLst/>
          </a:prstGeom>
        </p:spPr>
      </p:pic>
    </p:spTree>
    <p:extLst>
      <p:ext uri="{BB962C8B-B14F-4D97-AF65-F5344CB8AC3E}">
        <p14:creationId xmlns:p14="http://schemas.microsoft.com/office/powerpoint/2010/main" val="86744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716D6E0-FADA-D598-A073-2106E7E3A5F1}"/>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DC8AEC85-B976-E62A-0ED4-31E0B102E1DE}"/>
              </a:ext>
            </a:extLst>
          </p:cNvPr>
          <p:cNvSpPr>
            <a:spLocks noGrp="1"/>
          </p:cNvSpPr>
          <p:nvPr>
            <p:ph type="title"/>
          </p:nvPr>
        </p:nvSpPr>
        <p:spPr/>
        <p:txBody>
          <a:bodyPr/>
          <a:lstStyle/>
          <a:p>
            <a:r>
              <a:rPr lang="en-AU" dirty="0">
                <a:latin typeface="+mj-lt"/>
                <a:cs typeface="Arial"/>
              </a:rPr>
              <a:t>Activity 3.1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‘Bedouin song’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Lior </a:t>
            </a:r>
            <a:r>
              <a:rPr lang="en-AU" b="0" i="0" dirty="0">
                <a:solidFill>
                  <a:srgbClr val="002664"/>
                </a:solidFill>
                <a:effectLst/>
                <a:latin typeface="WordVisi_MSFontService"/>
                <a:cs typeface="Arial"/>
              </a:rPr>
              <a:t>–</a:t>
            </a:r>
            <a:r>
              <a:rPr lang="en-AU" b="0" i="0" dirty="0">
                <a:solidFill>
                  <a:srgbClr val="002664"/>
                </a:solidFill>
                <a:effectLst/>
                <a:latin typeface="+mj-lt"/>
                <a:cs typeface="Arial"/>
              </a:rPr>
              <a:t> listening (2) </a:t>
            </a:r>
            <a:endParaRPr lang="en-US" dirty="0">
              <a:cs typeface="Arial"/>
            </a:endParaRPr>
          </a:p>
        </p:txBody>
      </p:sp>
      <p:sp>
        <p:nvSpPr>
          <p:cNvPr id="4" name="Slide Number Placeholder 3">
            <a:extLst>
              <a:ext uri="{FF2B5EF4-FFF2-40B4-BE49-F238E27FC236}">
                <a16:creationId xmlns:a16="http://schemas.microsoft.com/office/drawing/2014/main" id="{C47EDFB2-0AAF-72B9-0C50-F90D11C88759}"/>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70</a:t>
            </a:fld>
            <a:endParaRPr lang="en-AU"/>
          </a:p>
        </p:txBody>
      </p:sp>
      <p:sp>
        <p:nvSpPr>
          <p:cNvPr id="1035" name="Text Placeholder 4">
            <a:extLst>
              <a:ext uri="{FF2B5EF4-FFF2-40B4-BE49-F238E27FC236}">
                <a16:creationId xmlns:a16="http://schemas.microsoft.com/office/drawing/2014/main" id="{B40ED6DD-71A6-80D3-C627-A806D5FB87FF}"/>
              </a:ext>
            </a:extLst>
          </p:cNvPr>
          <p:cNvSpPr>
            <a:spLocks noGrp="1"/>
          </p:cNvSpPr>
          <p:nvPr>
            <p:ph type="body" sz="quarter" idx="17"/>
          </p:nvPr>
        </p:nvSpPr>
        <p:spPr>
          <a:xfrm>
            <a:off x="5400675" y="1693729"/>
            <a:ext cx="6407150" cy="3208276"/>
          </a:xfrm>
        </p:spPr>
        <p:txBody>
          <a:bodyPr vert="horz" lIns="0" tIns="0" rIns="0" bIns="0" rtlCol="0" anchor="t">
            <a:noAutofit/>
          </a:bodyPr>
          <a:lstStyle/>
          <a:p>
            <a:pPr>
              <a:lnSpc>
                <a:spcPct val="130000"/>
              </a:lnSpc>
            </a:pPr>
            <a:r>
              <a:rPr lang="en-AU" dirty="0">
                <a:solidFill>
                  <a:srgbClr val="000000"/>
                </a:solidFill>
                <a:latin typeface="+mn-lt"/>
                <a:cs typeface="Arial"/>
              </a:rPr>
              <a:t>Lior’s 'Bedouin Song' </a:t>
            </a:r>
            <a:r>
              <a:rPr lang="en-AU" b="0" i="0" dirty="0">
                <a:solidFill>
                  <a:srgbClr val="000000"/>
                </a:solidFill>
                <a:effectLst/>
                <a:latin typeface="+mn-lt"/>
                <a:cs typeface="Arial"/>
              </a:rPr>
              <a:t>is a </a:t>
            </a:r>
            <a:r>
              <a:rPr lang="en-AU" dirty="0">
                <a:solidFill>
                  <a:srgbClr val="000000"/>
                </a:solidFill>
                <a:latin typeface="+mn-lt"/>
                <a:cs typeface="Arial"/>
              </a:rPr>
              <a:t>poetic piece </a:t>
            </a:r>
            <a:r>
              <a:rPr lang="en-AU" b="0" i="0" dirty="0">
                <a:solidFill>
                  <a:srgbClr val="000000"/>
                </a:solidFill>
                <a:effectLst/>
                <a:latin typeface="+mn-lt"/>
                <a:cs typeface="Arial"/>
              </a:rPr>
              <a:t>that </a:t>
            </a:r>
            <a:r>
              <a:rPr lang="en-AU" dirty="0">
                <a:solidFill>
                  <a:srgbClr val="000000"/>
                </a:solidFill>
                <a:latin typeface="+mn-lt"/>
                <a:cs typeface="Arial"/>
              </a:rPr>
              <a:t>delves into themes </a:t>
            </a:r>
            <a:r>
              <a:rPr lang="en-AU" b="0" i="0" dirty="0">
                <a:solidFill>
                  <a:srgbClr val="000000"/>
                </a:solidFill>
                <a:effectLst/>
                <a:latin typeface="+mn-lt"/>
                <a:cs typeface="Arial"/>
              </a:rPr>
              <a:t>of </a:t>
            </a:r>
            <a:r>
              <a:rPr lang="en-AU" dirty="0">
                <a:solidFill>
                  <a:srgbClr val="000000"/>
                </a:solidFill>
                <a:latin typeface="+mn-lt"/>
                <a:cs typeface="Arial"/>
              </a:rPr>
              <a:t>identity, displacement</a:t>
            </a:r>
            <a:r>
              <a:rPr lang="en-AU" b="0" i="0" dirty="0">
                <a:solidFill>
                  <a:srgbClr val="000000"/>
                </a:solidFill>
                <a:effectLst/>
                <a:latin typeface="+mn-lt"/>
                <a:cs typeface="Arial"/>
              </a:rPr>
              <a:t>, </a:t>
            </a:r>
            <a:r>
              <a:rPr lang="en-AU" dirty="0">
                <a:solidFill>
                  <a:srgbClr val="000000"/>
                </a:solidFill>
                <a:latin typeface="+mn-lt"/>
                <a:cs typeface="Arial"/>
              </a:rPr>
              <a:t>and belonging. The song uses </a:t>
            </a:r>
            <a:r>
              <a:rPr lang="en-AU" b="0" i="0" dirty="0">
                <a:solidFill>
                  <a:srgbClr val="000000"/>
                </a:solidFill>
                <a:effectLst/>
                <a:latin typeface="+mn-lt"/>
                <a:cs typeface="Arial"/>
              </a:rPr>
              <a:t>the </a:t>
            </a:r>
            <a:r>
              <a:rPr lang="en-AU" dirty="0">
                <a:solidFill>
                  <a:srgbClr val="000000"/>
                </a:solidFill>
                <a:latin typeface="+mn-lt"/>
                <a:cs typeface="Arial"/>
              </a:rPr>
              <a:t>figure </a:t>
            </a:r>
            <a:r>
              <a:rPr lang="en-AU" b="0" i="0" dirty="0">
                <a:solidFill>
                  <a:srgbClr val="000000"/>
                </a:solidFill>
                <a:effectLst/>
                <a:latin typeface="+mn-lt"/>
                <a:cs typeface="Arial"/>
              </a:rPr>
              <a:t>of </a:t>
            </a:r>
            <a:r>
              <a:rPr lang="en-AU" dirty="0">
                <a:solidFill>
                  <a:srgbClr val="000000"/>
                </a:solidFill>
                <a:latin typeface="+mn-lt"/>
                <a:cs typeface="Arial"/>
              </a:rPr>
              <a:t>the Bedouin – </a:t>
            </a:r>
            <a:r>
              <a:rPr lang="en-AU" b="0" i="0" dirty="0">
                <a:solidFill>
                  <a:srgbClr val="000000"/>
                </a:solidFill>
                <a:effectLst/>
                <a:latin typeface="+mn-lt"/>
                <a:cs typeface="Arial"/>
              </a:rPr>
              <a:t>a </a:t>
            </a:r>
            <a:r>
              <a:rPr lang="en-AU" dirty="0">
                <a:solidFill>
                  <a:srgbClr val="000000"/>
                </a:solidFill>
                <a:latin typeface="+mn-lt"/>
                <a:cs typeface="Arial"/>
              </a:rPr>
              <a:t>nomadic Arab people traditionally living in </a:t>
            </a:r>
            <a:r>
              <a:rPr lang="en-AU" b="0" i="0" dirty="0">
                <a:solidFill>
                  <a:srgbClr val="000000"/>
                </a:solidFill>
                <a:effectLst/>
                <a:latin typeface="+mn-lt"/>
                <a:cs typeface="Arial"/>
              </a:rPr>
              <a:t>the </a:t>
            </a:r>
            <a:r>
              <a:rPr lang="en-AU" dirty="0">
                <a:solidFill>
                  <a:srgbClr val="000000"/>
                </a:solidFill>
                <a:latin typeface="+mn-lt"/>
                <a:cs typeface="Arial"/>
              </a:rPr>
              <a:t>desert regions </a:t>
            </a:r>
            <a:r>
              <a:rPr lang="en-AU" b="0" i="0" dirty="0">
                <a:solidFill>
                  <a:srgbClr val="000000"/>
                </a:solidFill>
                <a:effectLst/>
                <a:latin typeface="+mn-lt"/>
                <a:cs typeface="Arial"/>
              </a:rPr>
              <a:t>of the </a:t>
            </a:r>
            <a:r>
              <a:rPr lang="en-AU" dirty="0">
                <a:solidFill>
                  <a:srgbClr val="000000"/>
                </a:solidFill>
                <a:latin typeface="+mn-lt"/>
                <a:cs typeface="Arial"/>
              </a:rPr>
              <a:t>Middle East – as a metaphor for a broader human experience</a:t>
            </a:r>
            <a:r>
              <a:rPr lang="en-AU" b="0" i="0" dirty="0">
                <a:solidFill>
                  <a:srgbClr val="000000"/>
                </a:solidFill>
                <a:effectLst/>
                <a:latin typeface="+mn-lt"/>
                <a:cs typeface="Arial"/>
              </a:rPr>
              <a:t>. </a:t>
            </a:r>
            <a:r>
              <a:rPr lang="en-AU" dirty="0">
                <a:solidFill>
                  <a:srgbClr val="000000"/>
                </a:solidFill>
                <a:latin typeface="+mn-lt"/>
                <a:cs typeface="Arial"/>
              </a:rPr>
              <a:t>Lior</a:t>
            </a:r>
            <a:r>
              <a:rPr lang="en-AU" b="0" i="0" dirty="0">
                <a:solidFill>
                  <a:srgbClr val="000000"/>
                </a:solidFill>
                <a:effectLst/>
                <a:latin typeface="+mn-lt"/>
                <a:cs typeface="Arial"/>
              </a:rPr>
              <a:t>, </a:t>
            </a:r>
            <a:r>
              <a:rPr lang="en-AU" dirty="0">
                <a:solidFill>
                  <a:srgbClr val="000000"/>
                </a:solidFill>
                <a:latin typeface="+mn-lt"/>
                <a:cs typeface="Arial"/>
              </a:rPr>
              <a:t>an Australian singer-songwriter </a:t>
            </a:r>
            <a:r>
              <a:rPr lang="en-AU" b="0" i="0" dirty="0">
                <a:solidFill>
                  <a:srgbClr val="000000"/>
                </a:solidFill>
                <a:effectLst/>
                <a:latin typeface="+mn-lt"/>
                <a:cs typeface="Arial"/>
              </a:rPr>
              <a:t>of </a:t>
            </a:r>
            <a:r>
              <a:rPr lang="en-AU" dirty="0">
                <a:solidFill>
                  <a:srgbClr val="000000"/>
                </a:solidFill>
                <a:latin typeface="+mn-lt"/>
                <a:cs typeface="Arial"/>
              </a:rPr>
              <a:t>Israeli descent</a:t>
            </a:r>
            <a:r>
              <a:rPr lang="en-AU" b="0" i="0" dirty="0">
                <a:solidFill>
                  <a:srgbClr val="000000"/>
                </a:solidFill>
                <a:effectLst/>
                <a:latin typeface="+mn-lt"/>
                <a:cs typeface="Arial"/>
              </a:rPr>
              <a:t>, </a:t>
            </a:r>
            <a:r>
              <a:rPr lang="en-AU" dirty="0">
                <a:solidFill>
                  <a:srgbClr val="000000"/>
                </a:solidFill>
                <a:latin typeface="+mn-lt"/>
                <a:cs typeface="Arial"/>
              </a:rPr>
              <a:t>often weaves elements of his Jewish heritage into his music</a:t>
            </a:r>
            <a:r>
              <a:rPr lang="en-AU" b="0" i="0" dirty="0">
                <a:solidFill>
                  <a:srgbClr val="000000"/>
                </a:solidFill>
                <a:effectLst/>
                <a:latin typeface="+mn-lt"/>
                <a:cs typeface="Arial"/>
              </a:rPr>
              <a:t>.</a:t>
            </a:r>
          </a:p>
        </p:txBody>
      </p:sp>
      <p:sp>
        <p:nvSpPr>
          <p:cNvPr id="9" name="TextBox 8">
            <a:extLst>
              <a:ext uri="{FF2B5EF4-FFF2-40B4-BE49-F238E27FC236}">
                <a16:creationId xmlns:a16="http://schemas.microsoft.com/office/drawing/2014/main" id="{A5FCD706-8333-191D-C5C0-D75289D94AB3}"/>
              </a:ext>
            </a:extLst>
          </p:cNvPr>
          <p:cNvSpPr txBox="1"/>
          <p:nvPr/>
        </p:nvSpPr>
        <p:spPr>
          <a:xfrm>
            <a:off x="5399998" y="5024334"/>
            <a:ext cx="6608500" cy="1247008"/>
          </a:xfrm>
          <a:prstGeom prst="rect">
            <a:avLst/>
          </a:prstGeom>
          <a:noFill/>
        </p:spPr>
        <p:txBody>
          <a:bodyPr wrap="square" lIns="0" tIns="0" rIns="0" bIns="0">
            <a:spAutoFit/>
          </a:bodyPr>
          <a:lstStyle/>
          <a:p>
            <a:pPr>
              <a:lnSpc>
                <a:spcPct val="130000"/>
              </a:lnSpc>
            </a:pPr>
            <a:r>
              <a:rPr lang="en-US" sz="1600" dirty="0">
                <a:ea typeface="Segoe UI Historic"/>
                <a:cs typeface="Arial"/>
              </a:rPr>
              <a:t>‘</a:t>
            </a:r>
            <a:r>
              <a:rPr lang="en-US" sz="1600" b="0" i="0" dirty="0">
                <a:effectLst/>
                <a:ea typeface="Segoe UI Historic"/>
                <a:cs typeface="Arial"/>
              </a:rPr>
              <a:t>This song was inspired by time I spent with Bedouins – the wandering people of the desert</a:t>
            </a:r>
            <a:r>
              <a:rPr lang="en-US" sz="1600" dirty="0">
                <a:ea typeface="Segoe UI Historic"/>
                <a:cs typeface="Arial"/>
              </a:rPr>
              <a:t> </a:t>
            </a:r>
            <a:r>
              <a:rPr lang="en-US" sz="1600" dirty="0">
                <a:ea typeface="Segoe UI Historic"/>
                <a:cs typeface="Segoe UI Historic"/>
              </a:rPr>
              <a:t>–</a:t>
            </a:r>
            <a:r>
              <a:rPr lang="en-US" sz="1600" dirty="0">
                <a:ea typeface="Segoe UI Historic"/>
                <a:cs typeface="Arial"/>
              </a:rPr>
              <a:t> </a:t>
            </a:r>
            <a:r>
              <a:rPr lang="en-US" sz="1600" b="0" i="0" dirty="0">
                <a:effectLst/>
                <a:ea typeface="Segoe UI Historic"/>
                <a:cs typeface="Arial"/>
              </a:rPr>
              <a:t>and the way they embraced the transience of life, challenging my ideas about the meaning of home’. </a:t>
            </a:r>
            <a:br>
              <a:rPr lang="en-US" sz="1600" b="0" i="0" dirty="0">
                <a:effectLst/>
              </a:rPr>
            </a:br>
            <a:r>
              <a:rPr lang="en-US" sz="1600" b="0" i="0" dirty="0">
                <a:effectLst/>
                <a:ea typeface="Segoe UI Historic"/>
                <a:cs typeface="Arial"/>
              </a:rPr>
              <a:t>Lior Sunday 16 February 2025</a:t>
            </a:r>
            <a:r>
              <a:rPr lang="en-US" sz="1600" dirty="0">
                <a:ea typeface="Segoe UI Historic"/>
                <a:cs typeface="Arial"/>
              </a:rPr>
              <a:t> (Lior 2025)</a:t>
            </a:r>
          </a:p>
        </p:txBody>
      </p:sp>
      <p:pic>
        <p:nvPicPr>
          <p:cNvPr id="8" name="Picture 7" descr="Image of Lior in a maroon collared shirt playing his guitar and singing into a microphone">
            <a:extLst>
              <a:ext uri="{FF2B5EF4-FFF2-40B4-BE49-F238E27FC236}">
                <a16:creationId xmlns:a16="http://schemas.microsoft.com/office/drawing/2014/main" id="{C2672873-F481-2569-F21D-89D3BEA3D9B6}"/>
              </a:ext>
            </a:extLst>
          </p:cNvPr>
          <p:cNvPicPr>
            <a:picLocks noChangeAspect="1"/>
          </p:cNvPicPr>
          <p:nvPr/>
        </p:nvPicPr>
        <p:blipFill>
          <a:blip r:embed="rId3"/>
          <a:stretch>
            <a:fillRect/>
          </a:stretch>
        </p:blipFill>
        <p:spPr>
          <a:xfrm>
            <a:off x="0" y="-1"/>
            <a:ext cx="5040000" cy="6858000"/>
          </a:xfrm>
          <a:prstGeom prst="rect">
            <a:avLst/>
          </a:prstGeom>
        </p:spPr>
      </p:pic>
      <p:sp>
        <p:nvSpPr>
          <p:cNvPr id="3" name="TextBox 2">
            <a:extLst>
              <a:ext uri="{FF2B5EF4-FFF2-40B4-BE49-F238E27FC236}">
                <a16:creationId xmlns:a16="http://schemas.microsoft.com/office/drawing/2014/main" id="{4E34D87B-EB1F-6592-28F9-F46A2D22C8C9}"/>
              </a:ext>
            </a:extLst>
          </p:cNvPr>
          <p:cNvSpPr txBox="1"/>
          <p:nvPr/>
        </p:nvSpPr>
        <p:spPr>
          <a:xfrm>
            <a:off x="5284366" y="6450072"/>
            <a:ext cx="6096000" cy="217817"/>
          </a:xfrm>
          <a:prstGeom prst="rect">
            <a:avLst/>
          </a:prstGeom>
          <a:noFill/>
        </p:spPr>
        <p:txBody>
          <a:bodyPr wrap="square">
            <a:spAutoFit/>
          </a:bodyPr>
          <a:lstStyle/>
          <a:p>
            <a:pPr>
              <a:lnSpc>
                <a:spcPct val="130000"/>
              </a:lnSpc>
            </a:pPr>
            <a:r>
              <a:rPr lang="en-AU" sz="700" dirty="0" err="1">
                <a:ea typeface="Calibri"/>
                <a:cs typeface="Arial"/>
              </a:rPr>
              <a:t>liormusic</a:t>
            </a:r>
            <a:r>
              <a:rPr lang="en-AU" sz="700" dirty="0">
                <a:ea typeface="Calibri"/>
                <a:cs typeface="Arial"/>
              </a:rPr>
              <a:t> (14 February 2025) </a:t>
            </a:r>
            <a:r>
              <a:rPr lang="en-GB" sz="700" u="sng" dirty="0">
                <a:solidFill>
                  <a:srgbClr val="2F5496"/>
                </a:solidFill>
                <a:ea typeface="Calibri"/>
                <a:cs typeface="Arial"/>
                <a:hlinkClick r:id="rId4"/>
              </a:rPr>
              <a:t>LIOR – Bedouin Song (Live Performance) (3:14)</a:t>
            </a:r>
            <a:r>
              <a:rPr lang="en-AU" sz="700" dirty="0">
                <a:ea typeface="Calibri"/>
                <a:cs typeface="Arial"/>
              </a:rPr>
              <a:t> [video], </a:t>
            </a:r>
            <a:r>
              <a:rPr lang="en-AU" sz="700" dirty="0" err="1">
                <a:ea typeface="Calibri"/>
                <a:cs typeface="Arial"/>
              </a:rPr>
              <a:t>liormusic</a:t>
            </a:r>
            <a:r>
              <a:rPr lang="en-AU" sz="700" dirty="0">
                <a:ea typeface="Calibri"/>
                <a:cs typeface="Arial"/>
              </a:rPr>
              <a:t>, YouTube, accessed 20 May 2025</a:t>
            </a:r>
            <a:endParaRPr lang="en-AU" sz="700" dirty="0">
              <a:solidFill>
                <a:srgbClr val="000000"/>
              </a:solidFill>
              <a:ea typeface="Calibri"/>
              <a:cs typeface="Arial"/>
            </a:endParaRPr>
          </a:p>
        </p:txBody>
      </p:sp>
    </p:spTree>
    <p:extLst>
      <p:ext uri="{BB962C8B-B14F-4D97-AF65-F5344CB8AC3E}">
        <p14:creationId xmlns:p14="http://schemas.microsoft.com/office/powerpoint/2010/main" val="287824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611CF7-4418-B693-9985-F70A6B959AE2}"/>
              </a:ext>
              <a:ext uri="{C183D7F6-B498-43B3-948B-1728B52AA6E4}">
                <adec:decorative xmlns:adec="http://schemas.microsoft.com/office/drawing/2017/decorative" val="0"/>
              </a:ext>
            </a:extLst>
          </p:cNvPr>
          <p:cNvSpPr>
            <a:spLocks noGrp="1"/>
          </p:cNvSpPr>
          <p:nvPr>
            <p:ph type="title"/>
          </p:nvPr>
        </p:nvSpPr>
        <p:spPr/>
        <p:txBody>
          <a:bodyPr/>
          <a:lstStyle/>
          <a:p>
            <a:r>
              <a:rPr lang="en-US" dirty="0"/>
              <a:t>Video – LIOR – Bedouin Song (Live Performance)</a:t>
            </a:r>
          </a:p>
        </p:txBody>
      </p:sp>
      <p:sp>
        <p:nvSpPr>
          <p:cNvPr id="3" name="Slide Number Placeholder 2">
            <a:extLst>
              <a:ext uri="{FF2B5EF4-FFF2-40B4-BE49-F238E27FC236}">
                <a16:creationId xmlns:a16="http://schemas.microsoft.com/office/drawing/2014/main" id="{6CF574B9-B53A-C97B-DBC2-5B92624CBE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pic>
        <p:nvPicPr>
          <p:cNvPr id="7" name="Online Media 6" descr="LIOR - Bedouin Song (Live Performance)">
            <a:hlinkClick r:id="" action="ppaction://media"/>
            <a:extLst>
              <a:ext uri="{FF2B5EF4-FFF2-40B4-BE49-F238E27FC236}">
                <a16:creationId xmlns:a16="http://schemas.microsoft.com/office/drawing/2014/main" id="{71842412-4587-1374-A84A-E5988F110FC8}"/>
              </a:ext>
            </a:extLst>
          </p:cNvPr>
          <p:cNvPicPr>
            <a:picLocks noRot="1" noChangeAspect="1"/>
          </p:cNvPicPr>
          <p:nvPr>
            <a:videoFile r:link="rId1"/>
          </p:nvPr>
        </p:nvPicPr>
        <p:blipFill>
          <a:blip r:embed="rId4"/>
          <a:stretch>
            <a:fillRect/>
          </a:stretch>
        </p:blipFill>
        <p:spPr>
          <a:xfrm>
            <a:off x="0" y="0"/>
            <a:ext cx="12192000" cy="6888481"/>
          </a:xfrm>
          <a:prstGeom prst="rect">
            <a:avLst/>
          </a:prstGeom>
        </p:spPr>
      </p:pic>
    </p:spTree>
    <p:extLst>
      <p:ext uri="{BB962C8B-B14F-4D97-AF65-F5344CB8AC3E}">
        <p14:creationId xmlns:p14="http://schemas.microsoft.com/office/powerpoint/2010/main" val="157028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1881D8AE-D7C9-682A-FD2C-A374DDBC66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8772F5-F40D-1CD1-4C0B-E9A49175F7D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3.1 </a:t>
            </a:r>
            <a:r>
              <a:rPr kumimoji="0" lang="en-AU" sz="3600" b="0" i="0" u="none" strike="noStrike" kern="1200" cap="none" spc="0" normalizeH="0" baseline="0" noProof="0" dirty="0">
                <a:ln>
                  <a:noFill/>
                </a:ln>
                <a:solidFill>
                  <a:srgbClr val="002664"/>
                </a:solidFill>
                <a:effectLst/>
                <a:uLnTx/>
                <a:uFillTx/>
                <a:latin typeface="+mj-lt"/>
                <a:ea typeface="+mn-ea"/>
                <a:cs typeface="Arial"/>
              </a:rPr>
              <a:t>– ‘Bedouin song’ – Lior – listening and s</a:t>
            </a:r>
            <a:r>
              <a:rPr kumimoji="0" lang="en-AU" sz="3600" b="0" i="0" u="none" strike="noStrike" kern="1200" cap="none" spc="0" normalizeH="0" baseline="0" noProof="0" dirty="0">
                <a:ln>
                  <a:noFill/>
                </a:ln>
                <a:solidFill>
                  <a:srgbClr val="002664"/>
                </a:solidFill>
                <a:effectLst/>
                <a:uLnTx/>
                <a:uFillTx/>
                <a:latin typeface="+mj-lt"/>
                <a:ea typeface="+mn-ea"/>
                <a:cs typeface="+mn-cs"/>
              </a:rPr>
              <a:t>core reading (1)</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5" name="Text Placeholder 4">
            <a:extLst>
              <a:ext uri="{FF2B5EF4-FFF2-40B4-BE49-F238E27FC236}">
                <a16:creationId xmlns:a16="http://schemas.microsoft.com/office/drawing/2014/main" id="{7F12997A-334F-603C-D643-942141CF1051}"/>
              </a:ext>
            </a:extLst>
          </p:cNvPr>
          <p:cNvSpPr>
            <a:spLocks noGrp="1"/>
          </p:cNvSpPr>
          <p:nvPr>
            <p:ph type="body" sz="quarter" idx="17"/>
          </p:nvPr>
        </p:nvSpPr>
        <p:spPr>
          <a:xfrm>
            <a:off x="5400675" y="2388636"/>
            <a:ext cx="6407150" cy="3947363"/>
          </a:xfrm>
        </p:spPr>
        <p:txBody>
          <a:bodyPr/>
          <a:lstStyle/>
          <a:p>
            <a:pPr marL="457200" indent="-457200">
              <a:buFont typeface="+mj-lt"/>
              <a:buAutoNum type="arabicPeriod"/>
            </a:pPr>
            <a:r>
              <a:rPr lang="en-US" dirty="0"/>
              <a:t>Make a chart to demonstrate the structure of this piece. </a:t>
            </a:r>
          </a:p>
          <a:p>
            <a:r>
              <a:rPr lang="en-US" dirty="0"/>
              <a:t>You can use a table format or a flow chart</a:t>
            </a:r>
          </a:p>
        </p:txBody>
      </p:sp>
      <p:pic>
        <p:nvPicPr>
          <p:cNvPr id="7" name="Picture 6" descr="A blue circle with white letters saying 'A' and red circle with white letter saying 'B' and music notes surrounding the letters&#10;&#10;">
            <a:extLst>
              <a:ext uri="{FF2B5EF4-FFF2-40B4-BE49-F238E27FC236}">
                <a16:creationId xmlns:a16="http://schemas.microsoft.com/office/drawing/2014/main" id="{98B1EC45-91D3-8C72-BE3C-EAF93BA4C7FB}"/>
              </a:ext>
            </a:extLst>
          </p:cNvPr>
          <p:cNvPicPr>
            <a:picLocks noChangeAspect="1"/>
          </p:cNvPicPr>
          <p:nvPr/>
        </p:nvPicPr>
        <p:blipFill>
          <a:blip r:embed="rId2">
            <a:extLst>
              <a:ext uri="{28A0092B-C50C-407E-A947-70E740481C1C}">
                <a14:useLocalDpi xmlns:a14="http://schemas.microsoft.com/office/drawing/2010/main" val="0"/>
              </a:ext>
            </a:extLst>
          </a:blip>
          <a:srcRect l="1089" t="809" r="1222" b="1501"/>
          <a:stretch>
            <a:fillRect/>
          </a:stretch>
        </p:blipFill>
        <p:spPr>
          <a:xfrm>
            <a:off x="485332" y="1395000"/>
            <a:ext cx="4068000" cy="4068000"/>
          </a:xfrm>
          <a:prstGeom prst="ellipse">
            <a:avLst/>
          </a:prstGeom>
        </p:spPr>
      </p:pic>
      <p:sp>
        <p:nvSpPr>
          <p:cNvPr id="2" name="Slide Number Placeholder 1">
            <a:extLst>
              <a:ext uri="{FF2B5EF4-FFF2-40B4-BE49-F238E27FC236}">
                <a16:creationId xmlns:a16="http://schemas.microsoft.com/office/drawing/2014/main" id="{CAA91D21-2C83-C71D-8817-6723A00487D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170509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E8CBE145-BE63-3DED-76EC-DF60F75406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3637A2-0E84-8966-2AF6-27E9FD27CDE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3.1 </a:t>
            </a:r>
            <a:r>
              <a:rPr kumimoji="0" lang="en-AU" sz="3600" b="0" i="0" u="none" strike="noStrike" kern="1200" cap="none" spc="0" normalizeH="0" baseline="0" noProof="0" dirty="0">
                <a:ln>
                  <a:noFill/>
                </a:ln>
                <a:solidFill>
                  <a:srgbClr val="002664"/>
                </a:solidFill>
                <a:effectLst/>
                <a:uLnTx/>
                <a:uFillTx/>
                <a:latin typeface="+mj-lt"/>
                <a:ea typeface="+mn-ea"/>
                <a:cs typeface="Arial"/>
              </a:rPr>
              <a:t>– ‘Bedouin song’ – Lior – listening and s</a:t>
            </a:r>
            <a:r>
              <a:rPr kumimoji="0" lang="en-AU" sz="3600" b="0" i="0" u="none" strike="noStrike" kern="1200" cap="none" spc="0" normalizeH="0" baseline="0" noProof="0" dirty="0">
                <a:ln>
                  <a:noFill/>
                </a:ln>
                <a:solidFill>
                  <a:srgbClr val="002664"/>
                </a:solidFill>
                <a:effectLst/>
                <a:uLnTx/>
                <a:uFillTx/>
                <a:latin typeface="+mj-lt"/>
                <a:ea typeface="+mn-ea"/>
                <a:cs typeface="+mn-cs"/>
              </a:rPr>
              <a:t>core reading (2)</a:t>
            </a:r>
            <a:endParaRPr kumimoji="0" lang="en-AU" sz="3600" b="0" i="0" u="none" strike="noStrike" kern="1200" cap="none" spc="0" normalizeH="0" baseline="0" noProof="0" dirty="0">
              <a:ln>
                <a:noFill/>
              </a:ln>
              <a:solidFill>
                <a:srgbClr val="002664"/>
              </a:solidFill>
              <a:effectLst/>
              <a:uLnTx/>
              <a:uFillTx/>
              <a:latin typeface="+mn-lt"/>
              <a:ea typeface="+mn-ea"/>
              <a:cs typeface="Arial"/>
            </a:endParaRPr>
          </a:p>
        </p:txBody>
      </p:sp>
      <p:sp>
        <p:nvSpPr>
          <p:cNvPr id="5" name="Text Placeholder 4">
            <a:extLst>
              <a:ext uri="{FF2B5EF4-FFF2-40B4-BE49-F238E27FC236}">
                <a16:creationId xmlns:a16="http://schemas.microsoft.com/office/drawing/2014/main" id="{C7D703CE-656C-516A-1447-6AB7F49F7299}"/>
              </a:ext>
            </a:extLst>
          </p:cNvPr>
          <p:cNvSpPr>
            <a:spLocks noGrp="1"/>
          </p:cNvSpPr>
          <p:nvPr>
            <p:ph type="body" sz="quarter" idx="17"/>
          </p:nvPr>
        </p:nvSpPr>
        <p:spPr>
          <a:xfrm>
            <a:off x="5400675" y="2403566"/>
            <a:ext cx="6406475" cy="3932434"/>
          </a:xfrm>
        </p:spPr>
        <p:txBody>
          <a:bodyPr/>
          <a:lstStyle/>
          <a:p>
            <a:pPr marL="457200" indent="-457200" fontAlgn="base">
              <a:buFont typeface="+mj-lt"/>
              <a:buAutoNum type="arabicPeriod" startAt="2"/>
            </a:pPr>
            <a:r>
              <a:rPr lang="en-US" dirty="0"/>
              <a:t>List the performing media of this song.</a:t>
            </a:r>
          </a:p>
          <a:p>
            <a:pPr marL="457200" indent="-457200" fontAlgn="base">
              <a:buFont typeface="+mj-lt"/>
              <a:buAutoNum type="arabicPeriod" startAt="2"/>
            </a:pPr>
            <a:r>
              <a:rPr lang="en-US" dirty="0"/>
              <a:t>Using one word, identify the timbre of the introduction of this piece (guitar 0:00 – 0:08). </a:t>
            </a:r>
          </a:p>
          <a:p>
            <a:pPr marL="457200" indent="-457200" fontAlgn="base">
              <a:spcAft>
                <a:spcPts val="600"/>
              </a:spcAft>
              <a:buFont typeface="+mj-lt"/>
              <a:buAutoNum type="arabicPeriod" startAt="2"/>
            </a:pPr>
            <a:r>
              <a:rPr lang="en-US" dirty="0"/>
              <a:t>Lior sings in </a:t>
            </a:r>
            <a:r>
              <a:rPr lang="en-US" i="1" dirty="0"/>
              <a:t>falsetto</a:t>
            </a:r>
            <a:r>
              <a:rPr lang="en-US" dirty="0"/>
              <a:t> at the beginning of this piece.  </a:t>
            </a:r>
          </a:p>
          <a:p>
            <a:pPr marL="850900" lvl="2" indent="-400050" fontAlgn="base">
              <a:buFont typeface="+mj-lt"/>
              <a:buAutoNum type="alphaLcParenR"/>
            </a:pPr>
            <a:r>
              <a:rPr lang="en-US" sz="2000" dirty="0"/>
              <a:t>What is </a:t>
            </a:r>
            <a:r>
              <a:rPr lang="en-US" sz="2000" i="1" dirty="0"/>
              <a:t>falsetto</a:t>
            </a:r>
            <a:r>
              <a:rPr lang="en-US" sz="2000" dirty="0"/>
              <a:t>?</a:t>
            </a:r>
          </a:p>
          <a:p>
            <a:pPr marL="850900" lvl="2" indent="-400050" fontAlgn="base">
              <a:buFont typeface="+mj-lt"/>
              <a:buAutoNum type="alphaLcParenR"/>
            </a:pPr>
            <a:r>
              <a:rPr lang="en-US" sz="2000" dirty="0"/>
              <a:t>Write one word to describe the timbre of Lior’s</a:t>
            </a:r>
            <a:r>
              <a:rPr lang="en-US" sz="2000" dirty="0">
                <a:cs typeface="Arial"/>
              </a:rPr>
              <a:t> </a:t>
            </a:r>
            <a:r>
              <a:rPr lang="en-US" sz="2000" dirty="0"/>
              <a:t>voice</a:t>
            </a:r>
            <a:endParaRPr lang="en-US" dirty="0">
              <a:solidFill>
                <a:srgbClr val="000000"/>
              </a:solidFill>
            </a:endParaRPr>
          </a:p>
        </p:txBody>
      </p:sp>
      <p:pic>
        <p:nvPicPr>
          <p:cNvPr id="9" name="Picture 8" descr="A group of people playing instruments&#10;&#10;">
            <a:extLst>
              <a:ext uri="{FF2B5EF4-FFF2-40B4-BE49-F238E27FC236}">
                <a16:creationId xmlns:a16="http://schemas.microsoft.com/office/drawing/2014/main" id="{0AF56AD6-3DF8-BB40-AB7A-ED40835CBD3C}"/>
              </a:ext>
            </a:extLst>
          </p:cNvPr>
          <p:cNvPicPr>
            <a:picLocks noChangeAspect="1"/>
          </p:cNvPicPr>
          <p:nvPr/>
        </p:nvPicPr>
        <p:blipFill>
          <a:blip r:embed="rId2">
            <a:extLst>
              <a:ext uri="{28A0092B-C50C-407E-A947-70E740481C1C}">
                <a14:useLocalDpi xmlns:a14="http://schemas.microsoft.com/office/drawing/2010/main" val="0"/>
              </a:ext>
            </a:extLst>
          </a:blip>
          <a:srcRect l="2196" t="1606" r="1427" b="2788"/>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C36AD36B-DF6F-11DF-BFF6-0746F27C1FC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63046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BC094B6B-F03B-6DC7-616B-4358AEDBD3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6F678C-B7A2-E23E-4DB5-B5491A633B0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3.1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 listening and s</a:t>
            </a:r>
            <a:r>
              <a:rPr kumimoji="0" lang="en-AU" sz="3600" b="0" i="0" u="none" strike="noStrike" kern="1200" cap="none" spc="0" normalizeH="0" baseline="0" noProof="0" dirty="0">
                <a:ln>
                  <a:noFill/>
                </a:ln>
                <a:solidFill>
                  <a:srgbClr val="002664"/>
                </a:solidFill>
                <a:effectLst/>
                <a:uLnTx/>
                <a:uFillTx/>
                <a:latin typeface="+mj-lt"/>
                <a:ea typeface="+mn-ea"/>
                <a:cs typeface="+mn-cs"/>
              </a:rPr>
              <a:t>core reading (3)</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5" name="Text Placeholder 4">
            <a:extLst>
              <a:ext uri="{FF2B5EF4-FFF2-40B4-BE49-F238E27FC236}">
                <a16:creationId xmlns:a16="http://schemas.microsoft.com/office/drawing/2014/main" id="{D31511F1-3182-3EE3-6D94-C39F85274B24}"/>
              </a:ext>
            </a:extLst>
          </p:cNvPr>
          <p:cNvSpPr>
            <a:spLocks noGrp="1"/>
          </p:cNvSpPr>
          <p:nvPr>
            <p:ph type="body" sz="quarter" idx="17"/>
          </p:nvPr>
        </p:nvSpPr>
        <p:spPr>
          <a:xfrm>
            <a:off x="5400675" y="2267999"/>
            <a:ext cx="6407150" cy="4068000"/>
          </a:xfrm>
        </p:spPr>
        <p:txBody>
          <a:bodyPr/>
          <a:lstStyle/>
          <a:p>
            <a:pPr marL="457200" indent="-457200" fontAlgn="base">
              <a:buFont typeface="+mj-lt"/>
              <a:buAutoNum type="arabicPeriod" startAt="5"/>
            </a:pPr>
            <a:r>
              <a:rPr lang="en-US" dirty="0">
                <a:ea typeface="Calibri" panose="020F0502020204030204" pitchFamily="34" charset="0"/>
              </a:rPr>
              <a:t>Use one word to identify the pitch movement of the accompaniment in the introduction.</a:t>
            </a:r>
            <a:endParaRPr lang="en-US" dirty="0">
              <a:solidFill>
                <a:srgbClr val="000000"/>
              </a:solidFill>
            </a:endParaRPr>
          </a:p>
          <a:p>
            <a:pPr marL="457200" indent="-457200" fontAlgn="base">
              <a:buFont typeface="+mj-lt"/>
              <a:buAutoNum type="arabicPeriod" startAt="5"/>
            </a:pPr>
            <a:r>
              <a:rPr lang="en-US" dirty="0">
                <a:solidFill>
                  <a:srgbClr val="000000"/>
                </a:solidFill>
              </a:rPr>
              <a:t>Draw a graphic representation of the pitch movement in bars 1 and 2.  </a:t>
            </a:r>
          </a:p>
          <a:p>
            <a:pPr marL="457200" indent="-457200" fontAlgn="base">
              <a:buFont typeface="+mj-lt"/>
              <a:buAutoNum type="arabicPeriod" startAt="5"/>
            </a:pPr>
            <a:r>
              <a:rPr lang="en-US" dirty="0">
                <a:solidFill>
                  <a:srgbClr val="000000"/>
                </a:solidFill>
              </a:rPr>
              <a:t>Identify the highest and lowest melodic note in the melody in the verse (range).  </a:t>
            </a:r>
          </a:p>
          <a:p>
            <a:pPr marL="457200" indent="-457200" fontAlgn="base">
              <a:buFont typeface="+mj-lt"/>
              <a:buAutoNum type="arabicPeriod" startAt="5"/>
            </a:pPr>
            <a:r>
              <a:rPr lang="en-US" dirty="0">
                <a:solidFill>
                  <a:srgbClr val="000000"/>
                </a:solidFill>
              </a:rPr>
              <a:t>Is the melodic range of this verse:</a:t>
            </a:r>
            <a:br>
              <a:rPr lang="en-US" dirty="0">
                <a:solidFill>
                  <a:srgbClr val="000000"/>
                </a:solidFill>
              </a:rPr>
            </a:br>
            <a:r>
              <a:rPr lang="en-US" sz="2000" dirty="0">
                <a:solidFill>
                  <a:srgbClr val="000000"/>
                </a:solidFill>
              </a:rPr>
              <a:t>a) wide  or</a:t>
            </a:r>
            <a:r>
              <a:rPr lang="en-US" dirty="0">
                <a:solidFill>
                  <a:srgbClr val="000000"/>
                </a:solidFill>
              </a:rPr>
              <a:t> </a:t>
            </a:r>
            <a:r>
              <a:rPr lang="en-US" sz="2000" dirty="0">
                <a:solidFill>
                  <a:srgbClr val="000000"/>
                </a:solidFill>
              </a:rPr>
              <a:t> b) narrow</a:t>
            </a:r>
            <a:endParaRPr lang="en-US" dirty="0">
              <a:solidFill>
                <a:srgbClr val="000000"/>
              </a:solidFill>
            </a:endParaRPr>
          </a:p>
        </p:txBody>
      </p:sp>
      <p:pic>
        <p:nvPicPr>
          <p:cNvPr id="7" name="Picture 6" descr="A group of people climbing a mountain&#10;&#10;">
            <a:extLst>
              <a:ext uri="{FF2B5EF4-FFF2-40B4-BE49-F238E27FC236}">
                <a16:creationId xmlns:a16="http://schemas.microsoft.com/office/drawing/2014/main" id="{D08B012A-B8D4-04FA-DCD0-7AEEA623B2EF}"/>
              </a:ext>
            </a:extLst>
          </p:cNvPr>
          <p:cNvPicPr>
            <a:picLocks noChangeAspect="1"/>
          </p:cNvPicPr>
          <p:nvPr/>
        </p:nvPicPr>
        <p:blipFill>
          <a:blip r:embed="rId2">
            <a:extLst>
              <a:ext uri="{28A0092B-C50C-407E-A947-70E740481C1C}">
                <a14:useLocalDpi xmlns:a14="http://schemas.microsoft.com/office/drawing/2010/main" val="0"/>
              </a:ext>
            </a:extLst>
          </a:blip>
          <a:srcRect l="1580" t="1073" r="1878" b="1223"/>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2A4681A5-7D14-D4B9-B1F8-14BE6DCEF09C}"/>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108904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F4B5A9C6-9564-CC90-9E5F-EBFE6AB8A24C}"/>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3A7D6797-5B27-7637-2B2A-AEEDE96960E5}"/>
              </a:ext>
            </a:extLst>
          </p:cNvPr>
          <p:cNvSpPr>
            <a:spLocks noGrp="1"/>
          </p:cNvSpPr>
          <p:nvPr>
            <p:ph type="title"/>
          </p:nvPr>
        </p:nvSpPr>
        <p:spPr>
          <a:xfrm>
            <a:off x="5400000" y="359999"/>
            <a:ext cx="6407150" cy="1648361"/>
          </a:xfrm>
        </p:spPr>
        <p:txBody>
          <a:bodyPr/>
          <a:lstStyle/>
          <a:p>
            <a:pPr>
              <a:lnSpc>
                <a:spcPct val="100000"/>
              </a:lnSpc>
            </a:pPr>
            <a:r>
              <a:rPr lang="en-US" dirty="0">
                <a:latin typeface="+mj-lt"/>
              </a:rPr>
              <a:t>Activity 3.1 – ‘Bedouin song’ – Lior – listening and score reading (4)</a:t>
            </a:r>
          </a:p>
        </p:txBody>
      </p:sp>
      <p:sp>
        <p:nvSpPr>
          <p:cNvPr id="17" name="Text Placeholder 4">
            <a:extLst>
              <a:ext uri="{FF2B5EF4-FFF2-40B4-BE49-F238E27FC236}">
                <a16:creationId xmlns:a16="http://schemas.microsoft.com/office/drawing/2014/main" id="{9B28A995-657A-B495-60DF-C2E9AD43DFA5}"/>
              </a:ext>
            </a:extLst>
          </p:cNvPr>
          <p:cNvSpPr>
            <a:spLocks noGrp="1"/>
          </p:cNvSpPr>
          <p:nvPr>
            <p:ph type="body" sz="quarter" idx="17"/>
          </p:nvPr>
        </p:nvSpPr>
        <p:spPr>
          <a:xfrm>
            <a:off x="5400675" y="2177142"/>
            <a:ext cx="6407150" cy="4158857"/>
          </a:xfrm>
        </p:spPr>
        <p:txBody>
          <a:bodyPr/>
          <a:lstStyle/>
          <a:p>
            <a:pPr marL="457200" indent="-457200" fontAlgn="base">
              <a:lnSpc>
                <a:spcPct val="120000"/>
              </a:lnSpc>
              <a:buFont typeface="+mj-lt"/>
              <a:buAutoNum type="arabicPeriod" startAt="9"/>
            </a:pPr>
            <a:r>
              <a:rPr lang="en-US" dirty="0">
                <a:solidFill>
                  <a:srgbClr val="000000"/>
                </a:solidFill>
              </a:rPr>
              <a:t>Describe a change in the pre-chorus in:</a:t>
            </a:r>
            <a:br>
              <a:rPr lang="en-US" dirty="0">
                <a:solidFill>
                  <a:srgbClr val="000000"/>
                </a:solidFill>
              </a:rPr>
            </a:br>
            <a:r>
              <a:rPr lang="en-US" dirty="0">
                <a:solidFill>
                  <a:srgbClr val="000000"/>
                </a:solidFill>
              </a:rPr>
              <a:t>a) harmony    b) melody</a:t>
            </a:r>
          </a:p>
        </p:txBody>
      </p:sp>
      <p:sp>
        <p:nvSpPr>
          <p:cNvPr id="18" name="TextBox 17">
            <a:extLst>
              <a:ext uri="{FF2B5EF4-FFF2-40B4-BE49-F238E27FC236}">
                <a16:creationId xmlns:a16="http://schemas.microsoft.com/office/drawing/2014/main" id="{6D0ADCDF-FDC9-EEE0-F085-144E3361B27D}"/>
              </a:ext>
            </a:extLst>
          </p:cNvPr>
          <p:cNvSpPr txBox="1"/>
          <p:nvPr/>
        </p:nvSpPr>
        <p:spPr>
          <a:xfrm>
            <a:off x="5821429" y="3067218"/>
            <a:ext cx="5781105" cy="1202267"/>
          </a:xfrm>
          <a:prstGeom prst="roundRect">
            <a:avLst>
              <a:gd name="adj" fmla="val 12207"/>
            </a:avLst>
          </a:prstGeom>
          <a:solidFill>
            <a:schemeClr val="bg1"/>
          </a:solidFill>
          <a:ln w="31750">
            <a:solidFill>
              <a:schemeClr val="accent3"/>
            </a:solidFill>
          </a:ln>
        </p:spPr>
        <p:txBody>
          <a:bodyPr wrap="square" lIns="72000" tIns="72000" rIns="72000" bIns="108000" rtlCol="0" anchor="ctr">
            <a:noAutofit/>
          </a:bodyPr>
          <a:lstStyle/>
          <a:p>
            <a:pPr algn="ctr" rtl="0" fontAlgn="base">
              <a:lnSpc>
                <a:spcPct val="120000"/>
              </a:lnSpc>
            </a:pPr>
            <a:r>
              <a:rPr lang="en-US" sz="2000" b="0" i="0" dirty="0">
                <a:solidFill>
                  <a:srgbClr val="000000"/>
                </a:solidFill>
                <a:effectLst/>
              </a:rPr>
              <a:t>A </a:t>
            </a:r>
            <a:r>
              <a:rPr lang="en-US" sz="2000" b="0" i="1" dirty="0">
                <a:solidFill>
                  <a:srgbClr val="000000"/>
                </a:solidFill>
                <a:effectLst/>
              </a:rPr>
              <a:t>melisma</a:t>
            </a:r>
            <a:r>
              <a:rPr lang="en-US" sz="2000" b="0" dirty="0">
                <a:solidFill>
                  <a:srgbClr val="000000"/>
                </a:solidFill>
                <a:effectLst/>
              </a:rPr>
              <a:t> (or vocal run) </a:t>
            </a:r>
            <a:r>
              <a:rPr lang="en-US" sz="2000" b="0" i="0" dirty="0">
                <a:solidFill>
                  <a:srgbClr val="000000"/>
                </a:solidFill>
                <a:effectLst/>
              </a:rPr>
              <a:t>is a technique where a single syllable of text is sung while moving between several different notes in succession.</a:t>
            </a:r>
          </a:p>
        </p:txBody>
      </p:sp>
      <p:sp>
        <p:nvSpPr>
          <p:cNvPr id="23" name="Text Placeholder 4">
            <a:extLst>
              <a:ext uri="{FF2B5EF4-FFF2-40B4-BE49-F238E27FC236}">
                <a16:creationId xmlns:a16="http://schemas.microsoft.com/office/drawing/2014/main" id="{90168BBC-7011-E9E1-B051-16AED520920D}"/>
              </a:ext>
            </a:extLst>
          </p:cNvPr>
          <p:cNvSpPr txBox="1">
            <a:spLocks/>
          </p:cNvSpPr>
          <p:nvPr/>
        </p:nvSpPr>
        <p:spPr>
          <a:xfrm>
            <a:off x="5400675" y="4629561"/>
            <a:ext cx="5970058" cy="164836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lnSpc>
                <a:spcPct val="120000"/>
              </a:lnSpc>
              <a:buFont typeface="+mj-lt"/>
              <a:buAutoNum type="arabicPeriod" startAt="10"/>
            </a:pPr>
            <a:r>
              <a:rPr lang="en-US" dirty="0">
                <a:solidFill>
                  <a:srgbClr val="000000"/>
                </a:solidFill>
              </a:rPr>
              <a:t>Find 3 </a:t>
            </a:r>
            <a:r>
              <a:rPr lang="en-US" i="1" dirty="0" err="1">
                <a:solidFill>
                  <a:srgbClr val="000000"/>
                </a:solidFill>
              </a:rPr>
              <a:t>melismas</a:t>
            </a:r>
            <a:r>
              <a:rPr lang="en-US" dirty="0">
                <a:solidFill>
                  <a:srgbClr val="000000"/>
                </a:solidFill>
              </a:rPr>
              <a:t> in ‘Bedouin song’ (identify the bar number or the syllable Lior is singing).  </a:t>
            </a:r>
            <a:endParaRPr lang="en-US" sz="1800" dirty="0">
              <a:solidFill>
                <a:srgbClr val="000000"/>
              </a:solidFill>
              <a:latin typeface="WordVisiCarriageReturn_MSFontService"/>
            </a:endParaRPr>
          </a:p>
          <a:p>
            <a:pPr marL="457200" indent="-457200" fontAlgn="base">
              <a:lnSpc>
                <a:spcPct val="120000"/>
              </a:lnSpc>
              <a:buFont typeface="+mj-lt"/>
              <a:buAutoNum type="arabicPeriod" startAt="10"/>
            </a:pPr>
            <a:r>
              <a:rPr lang="en-US" dirty="0">
                <a:solidFill>
                  <a:srgbClr val="000000"/>
                </a:solidFill>
                <a:latin typeface="Arial"/>
                <a:cs typeface="Arial"/>
              </a:rPr>
              <a:t>The final chord in this piece is </a:t>
            </a:r>
            <a:r>
              <a:rPr lang="en-US" i="1" dirty="0">
                <a:solidFill>
                  <a:srgbClr val="000000"/>
                </a:solidFill>
                <a:latin typeface="Arial"/>
                <a:cs typeface="Arial"/>
              </a:rPr>
              <a:t>arpeggiated</a:t>
            </a:r>
            <a:r>
              <a:rPr lang="en-US" dirty="0">
                <a:solidFill>
                  <a:srgbClr val="000000"/>
                </a:solidFill>
                <a:latin typeface="Arial"/>
                <a:cs typeface="Arial"/>
              </a:rPr>
              <a:t>. </a:t>
            </a:r>
            <a:br>
              <a:rPr lang="en-US" dirty="0">
                <a:solidFill>
                  <a:srgbClr val="000000"/>
                </a:solidFill>
                <a:latin typeface="Arial"/>
                <a:cs typeface="Arial"/>
              </a:rPr>
            </a:br>
            <a:r>
              <a:rPr lang="en-US" dirty="0">
                <a:solidFill>
                  <a:srgbClr val="000000"/>
                </a:solidFill>
                <a:latin typeface="Arial"/>
                <a:cs typeface="Arial"/>
              </a:rPr>
              <a:t>By looking at the score, define </a:t>
            </a:r>
            <a:r>
              <a:rPr lang="en-US" i="1" dirty="0">
                <a:solidFill>
                  <a:srgbClr val="000000"/>
                </a:solidFill>
                <a:latin typeface="Arial"/>
                <a:cs typeface="Arial"/>
              </a:rPr>
              <a:t>arpeggiated</a:t>
            </a:r>
            <a:r>
              <a:rPr lang="en-US" dirty="0">
                <a:solidFill>
                  <a:srgbClr val="000000"/>
                </a:solidFill>
                <a:latin typeface="Arial"/>
                <a:cs typeface="Arial"/>
              </a:rPr>
              <a:t>.</a:t>
            </a:r>
            <a:endParaRPr lang="en-US" dirty="0">
              <a:solidFill>
                <a:srgbClr val="000000"/>
              </a:solidFill>
              <a:cs typeface="Arial"/>
            </a:endParaRPr>
          </a:p>
        </p:txBody>
      </p:sp>
      <p:pic>
        <p:nvPicPr>
          <p:cNvPr id="20" name="Picture 19" descr="Music and TAB notes arranged in a chord with an asending squiggly arrow.">
            <a:extLst>
              <a:ext uri="{FF2B5EF4-FFF2-40B4-BE49-F238E27FC236}">
                <a16:creationId xmlns:a16="http://schemas.microsoft.com/office/drawing/2014/main" id="{D44B7AD0-881B-B7F9-E3EB-0E82D3CE5971}"/>
              </a:ext>
            </a:extLst>
          </p:cNvPr>
          <p:cNvPicPr>
            <a:picLocks noChangeAspect="1"/>
          </p:cNvPicPr>
          <p:nvPr/>
        </p:nvPicPr>
        <p:blipFill>
          <a:blip r:embed="rId2"/>
          <a:stretch>
            <a:fillRect/>
          </a:stretch>
        </p:blipFill>
        <p:spPr>
          <a:xfrm>
            <a:off x="10974311" y="5047713"/>
            <a:ext cx="421980" cy="1648362"/>
          </a:xfrm>
          <a:prstGeom prst="rect">
            <a:avLst/>
          </a:prstGeom>
        </p:spPr>
      </p:pic>
      <p:pic>
        <p:nvPicPr>
          <p:cNvPr id="8" name="Picture 7" descr="A group of people climbing a mountain&#10;&#10;">
            <a:extLst>
              <a:ext uri="{FF2B5EF4-FFF2-40B4-BE49-F238E27FC236}">
                <a16:creationId xmlns:a16="http://schemas.microsoft.com/office/drawing/2014/main" id="{06DA7931-4E2D-BBF1-52AF-DAD05E7D49D8}"/>
              </a:ext>
            </a:extLst>
          </p:cNvPr>
          <p:cNvPicPr>
            <a:picLocks noChangeAspect="1"/>
          </p:cNvPicPr>
          <p:nvPr/>
        </p:nvPicPr>
        <p:blipFill>
          <a:blip r:embed="rId3">
            <a:extLst>
              <a:ext uri="{28A0092B-C50C-407E-A947-70E740481C1C}">
                <a14:useLocalDpi xmlns:a14="http://schemas.microsoft.com/office/drawing/2010/main" val="0"/>
              </a:ext>
            </a:extLst>
          </a:blip>
          <a:srcRect l="1580" t="1073" r="1878" b="1223"/>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1C437FF4-E61E-2BB0-689E-13243825C561}"/>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219825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C307A90-7A7D-EBF2-1A25-D0C8106917E0}"/>
              </a:ext>
            </a:extLst>
          </p:cNvPr>
          <p:cNvSpPr>
            <a:spLocks noGrp="1"/>
          </p:cNvSpPr>
          <p:nvPr>
            <p:ph type="title"/>
          </p:nvPr>
        </p:nvSpPr>
        <p:spPr/>
        <p:txBody>
          <a:bodyPr/>
          <a:lstStyle/>
          <a:p>
            <a:r>
              <a:rPr lang="en-US" dirty="0"/>
              <a:t>Activity 3.1 – ‘Bedouin song’ – Lior – vocal exercises</a:t>
            </a:r>
          </a:p>
        </p:txBody>
      </p:sp>
      <p:sp>
        <p:nvSpPr>
          <p:cNvPr id="5" name="Rectangle: Rounded Corners 4">
            <a:extLst>
              <a:ext uri="{FF2B5EF4-FFF2-40B4-BE49-F238E27FC236}">
                <a16:creationId xmlns:a16="http://schemas.microsoft.com/office/drawing/2014/main" id="{D6906E6B-C10E-6F13-EB33-D35B5A96035D}"/>
              </a:ext>
              <a:ext uri="{C183D7F6-B498-43B3-948B-1728B52AA6E4}">
                <adec:decorative xmlns:adec="http://schemas.microsoft.com/office/drawing/2017/decorative" val="1"/>
              </a:ext>
            </a:extLst>
          </p:cNvPr>
          <p:cNvSpPr/>
          <p:nvPr/>
        </p:nvSpPr>
        <p:spPr>
          <a:xfrm>
            <a:off x="634997" y="1075179"/>
            <a:ext cx="3014858" cy="5040912"/>
          </a:xfrm>
          <a:prstGeom prst="roundRect">
            <a:avLst>
              <a:gd name="adj" fmla="val 41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bIns="72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b="1" dirty="0">
              <a:solidFill>
                <a:schemeClr val="accent4"/>
              </a:solidFill>
              <a:latin typeface="+mj-lt"/>
              <a:cs typeface="Arial" panose="020B0604020202020204" pitchFamily="34" charset="0"/>
            </a:endParaRPr>
          </a:p>
        </p:txBody>
      </p:sp>
      <p:pic>
        <p:nvPicPr>
          <p:cNvPr id="25" name="Online Media 24" descr="How To Develop and Strengthen Your Falsetto Singing Voice #singingtips #vocalcoach #falsetto">
            <a:hlinkClick r:id="" action="ppaction://media"/>
            <a:extLst>
              <a:ext uri="{FF2B5EF4-FFF2-40B4-BE49-F238E27FC236}">
                <a16:creationId xmlns:a16="http://schemas.microsoft.com/office/drawing/2014/main" id="{65212BF6-24D0-6718-E79B-94DE8D194C88}"/>
              </a:ext>
            </a:extLst>
          </p:cNvPr>
          <p:cNvPicPr>
            <a:picLocks noRot="1" noChangeAspect="1"/>
          </p:cNvPicPr>
          <p:nvPr>
            <a:videoFile r:link="rId1"/>
          </p:nvPr>
        </p:nvPicPr>
        <p:blipFill>
          <a:blip r:embed="rId4"/>
          <a:stretch>
            <a:fillRect/>
          </a:stretch>
        </p:blipFill>
        <p:spPr>
          <a:xfrm>
            <a:off x="825420" y="1250637"/>
            <a:ext cx="2640748" cy="4673891"/>
          </a:xfrm>
          <a:prstGeom prst="rect">
            <a:avLst/>
          </a:prstGeom>
        </p:spPr>
      </p:pic>
      <p:sp>
        <p:nvSpPr>
          <p:cNvPr id="14" name="TextBox 13">
            <a:extLst>
              <a:ext uri="{FF2B5EF4-FFF2-40B4-BE49-F238E27FC236}">
                <a16:creationId xmlns:a16="http://schemas.microsoft.com/office/drawing/2014/main" id="{A57AEB51-2044-2FC1-E930-D595902C9267}"/>
              </a:ext>
            </a:extLst>
          </p:cNvPr>
          <p:cNvSpPr txBox="1"/>
          <p:nvPr/>
        </p:nvSpPr>
        <p:spPr>
          <a:xfrm>
            <a:off x="634997" y="6308939"/>
            <a:ext cx="3225803" cy="307777"/>
          </a:xfrm>
          <a:prstGeom prst="rect">
            <a:avLst/>
          </a:prstGeom>
          <a:noFill/>
        </p:spPr>
        <p:txBody>
          <a:bodyPr wrap="square" lIns="0" tIns="0" rIns="0" bIns="0" anchor="t">
            <a:noAutofit/>
          </a:bodyPr>
          <a:lstStyle/>
          <a:p>
            <a:r>
              <a:rPr lang="en-GB" sz="700" dirty="0"/>
              <a:t>@</a:t>
            </a:r>
            <a:r>
              <a:rPr lang="en-GB" sz="700" dirty="0" err="1"/>
              <a:t>thisisshari</a:t>
            </a:r>
            <a:r>
              <a:rPr lang="en-GB" sz="700" dirty="0"/>
              <a:t> (4 April 2023) '</a:t>
            </a:r>
            <a:r>
              <a:rPr lang="en-GB" sz="700" dirty="0">
                <a:hlinkClick r:id="rId5" tooltip="https://www.youtube.com/shorts/pxgsbvuara4?feature=share"/>
              </a:rPr>
              <a:t>How To Develop and Strengthen Your Falsetto Singing Voice... (0:58)</a:t>
            </a:r>
            <a:r>
              <a:rPr lang="en-GB" sz="700" dirty="0"/>
              <a:t>’ [video], </a:t>
            </a:r>
            <a:r>
              <a:rPr lang="en-GB" sz="700" i="1" dirty="0"/>
              <a:t>@</a:t>
            </a:r>
            <a:r>
              <a:rPr lang="en-GB" sz="700" i="1" dirty="0" err="1"/>
              <a:t>thisisshari</a:t>
            </a:r>
            <a:r>
              <a:rPr lang="en-GB" sz="700" i="1" dirty="0"/>
              <a:t>, </a:t>
            </a:r>
            <a:r>
              <a:rPr lang="en-GB" sz="700" dirty="0"/>
              <a:t>YouTube, accessed 24 March 2025</a:t>
            </a:r>
            <a:r>
              <a:rPr lang="en-GB" sz="700" i="1" dirty="0"/>
              <a:t>.</a:t>
            </a:r>
            <a:endParaRPr lang="en-AU" sz="700" dirty="0">
              <a:latin typeface="+mn-lt"/>
              <a:cs typeface="Arial"/>
            </a:endParaRPr>
          </a:p>
        </p:txBody>
      </p:sp>
      <p:sp>
        <p:nvSpPr>
          <p:cNvPr id="9" name="TextBox 8">
            <a:extLst>
              <a:ext uri="{FF2B5EF4-FFF2-40B4-BE49-F238E27FC236}">
                <a16:creationId xmlns:a16="http://schemas.microsoft.com/office/drawing/2014/main" id="{A21E0F1C-1DE2-FC91-5C11-1615ADA1C425}"/>
              </a:ext>
            </a:extLst>
          </p:cNvPr>
          <p:cNvSpPr txBox="1"/>
          <p:nvPr/>
        </p:nvSpPr>
        <p:spPr>
          <a:xfrm>
            <a:off x="4076258" y="1186158"/>
            <a:ext cx="4322123" cy="2070258"/>
          </a:xfrm>
          <a:prstGeom prst="rect">
            <a:avLst/>
          </a:prstGeom>
          <a:noFill/>
        </p:spPr>
        <p:txBody>
          <a:bodyPr wrap="square" lIns="0" tIns="0" rIns="0" bIns="0" rtlCol="0">
            <a:noAutofit/>
          </a:bodyPr>
          <a:lstStyle/>
          <a:p>
            <a:pPr>
              <a:lnSpc>
                <a:spcPct val="150000"/>
              </a:lnSpc>
            </a:pPr>
            <a:r>
              <a:rPr lang="en-AU" sz="1800" dirty="0"/>
              <a:t>Vocal warmups can help to:</a:t>
            </a:r>
          </a:p>
          <a:p>
            <a:pPr marL="360363" lvl="1" indent="-360363">
              <a:lnSpc>
                <a:spcPct val="150000"/>
              </a:lnSpc>
              <a:buFont typeface="Arial" panose="020B0604020202020204" pitchFamily="34" charset="0"/>
              <a:buChar char="•"/>
            </a:pPr>
            <a:r>
              <a:rPr lang="en-US" sz="1800" dirty="0"/>
              <a:t>protect the voice</a:t>
            </a:r>
          </a:p>
          <a:p>
            <a:pPr marL="360363" lvl="1" indent="-360363">
              <a:lnSpc>
                <a:spcPct val="150000"/>
              </a:lnSpc>
              <a:buFont typeface="Arial" panose="020B0604020202020204" pitchFamily="34" charset="0"/>
              <a:buChar char="•"/>
            </a:pPr>
            <a:r>
              <a:rPr lang="en-US" sz="1800" dirty="0"/>
              <a:t>improve breath control</a:t>
            </a:r>
          </a:p>
          <a:p>
            <a:pPr marL="360363" lvl="1" indent="-360363">
              <a:lnSpc>
                <a:spcPct val="150000"/>
              </a:lnSpc>
              <a:buFont typeface="Arial" panose="020B0604020202020204" pitchFamily="34" charset="0"/>
              <a:buChar char="•"/>
            </a:pPr>
            <a:r>
              <a:rPr lang="en-US" sz="1800" dirty="0"/>
              <a:t>increase vocal flexibility</a:t>
            </a:r>
          </a:p>
          <a:p>
            <a:pPr marL="360363" lvl="1" indent="-360363">
              <a:lnSpc>
                <a:spcPct val="150000"/>
              </a:lnSpc>
              <a:buFont typeface="Arial" panose="020B0604020202020204" pitchFamily="34" charset="0"/>
              <a:buChar char="•"/>
            </a:pPr>
            <a:r>
              <a:rPr lang="en-US" sz="1800" dirty="0"/>
              <a:t>enhance resonance &amp; vocal timbre</a:t>
            </a:r>
          </a:p>
        </p:txBody>
      </p:sp>
      <p:sp>
        <p:nvSpPr>
          <p:cNvPr id="8" name="TextBox 7">
            <a:extLst>
              <a:ext uri="{FF2B5EF4-FFF2-40B4-BE49-F238E27FC236}">
                <a16:creationId xmlns:a16="http://schemas.microsoft.com/office/drawing/2014/main" id="{B8A2F389-0DA7-3505-1C5E-324D97DC2BDB}"/>
              </a:ext>
            </a:extLst>
          </p:cNvPr>
          <p:cNvSpPr txBox="1"/>
          <p:nvPr/>
        </p:nvSpPr>
        <p:spPr>
          <a:xfrm>
            <a:off x="4076258" y="3841960"/>
            <a:ext cx="4322123" cy="2166469"/>
          </a:xfrm>
          <a:prstGeom prst="rect">
            <a:avLst/>
          </a:prstGeom>
          <a:noFill/>
        </p:spPr>
        <p:txBody>
          <a:bodyPr wrap="square" lIns="0" tIns="0" rIns="0" bIns="0" rtlCol="0">
            <a:noAutofit/>
          </a:bodyPr>
          <a:lstStyle/>
          <a:p>
            <a:pPr algn="l">
              <a:lnSpc>
                <a:spcPct val="150000"/>
              </a:lnSpc>
            </a:pPr>
            <a:r>
              <a:rPr lang="en-AU" sz="1800" dirty="0"/>
              <a:t>Good techniques include:</a:t>
            </a:r>
          </a:p>
          <a:p>
            <a:pPr marL="293688" lvl="1" indent="-285750">
              <a:lnSpc>
                <a:spcPct val="150000"/>
              </a:lnSpc>
              <a:buFont typeface="Arial" panose="020B0604020202020204" pitchFamily="34" charset="0"/>
              <a:buChar char="•"/>
            </a:pPr>
            <a:r>
              <a:rPr lang="en-AU" sz="1800" dirty="0"/>
              <a:t>start gently</a:t>
            </a:r>
          </a:p>
          <a:p>
            <a:pPr marL="293688" lvl="1" indent="-285750">
              <a:lnSpc>
                <a:spcPct val="150000"/>
              </a:lnSpc>
              <a:buFont typeface="Arial" panose="020B0604020202020204" pitchFamily="34" charset="0"/>
              <a:buChar char="•"/>
            </a:pPr>
            <a:r>
              <a:rPr lang="en-AU" sz="1800" dirty="0"/>
              <a:t>consistent practice</a:t>
            </a:r>
          </a:p>
          <a:p>
            <a:pPr marL="293688" lvl="1" indent="-285750">
              <a:lnSpc>
                <a:spcPct val="150000"/>
              </a:lnSpc>
              <a:buFont typeface="Arial" panose="020B0604020202020204" pitchFamily="34" charset="0"/>
              <a:buChar char="•"/>
            </a:pPr>
            <a:r>
              <a:rPr lang="en-AU" sz="1800" dirty="0"/>
              <a:t>use proper posture and breath support</a:t>
            </a:r>
          </a:p>
          <a:p>
            <a:pPr marL="293688" lvl="1" indent="-285750">
              <a:lnSpc>
                <a:spcPct val="150000"/>
              </a:lnSpc>
              <a:buFont typeface="Arial" panose="020B0604020202020204" pitchFamily="34" charset="0"/>
              <a:buChar char="•"/>
            </a:pPr>
            <a:r>
              <a:rPr lang="en-AU" sz="1800" dirty="0"/>
              <a:t>focus on relaxation and stay hydrated</a:t>
            </a:r>
          </a:p>
          <a:p>
            <a:pPr algn="l"/>
            <a:endParaRPr lang="en-AU" sz="1800" dirty="0"/>
          </a:p>
        </p:txBody>
      </p:sp>
      <p:pic>
        <p:nvPicPr>
          <p:cNvPr id="29" name="Picture 28" descr="Image of Cheryl Porter Vocal Coach">
            <a:extLst>
              <a:ext uri="{FF2B5EF4-FFF2-40B4-BE49-F238E27FC236}">
                <a16:creationId xmlns:a16="http://schemas.microsoft.com/office/drawing/2014/main" id="{2BEBB6E9-E65D-0260-C078-14B1B4D2CAD5}"/>
              </a:ext>
            </a:extLst>
          </p:cNvPr>
          <p:cNvPicPr>
            <a:picLocks noChangeAspect="1"/>
          </p:cNvPicPr>
          <p:nvPr/>
        </p:nvPicPr>
        <p:blipFill>
          <a:blip r:embed="rId6"/>
          <a:srcRect l="8706" t="-4800" r="5423" b="356"/>
          <a:stretch>
            <a:fillRect/>
          </a:stretch>
        </p:blipFill>
        <p:spPr>
          <a:xfrm>
            <a:off x="8799125" y="1958712"/>
            <a:ext cx="2950467" cy="3886289"/>
          </a:xfrm>
          <a:prstGeom prst="roundRect">
            <a:avLst>
              <a:gd name="adj" fmla="val 4615"/>
            </a:avLst>
          </a:prstGeom>
          <a:solidFill>
            <a:schemeClr val="bg1"/>
          </a:solidFill>
        </p:spPr>
      </p:pic>
      <p:sp>
        <p:nvSpPr>
          <p:cNvPr id="18" name="TextBox 17">
            <a:extLst>
              <a:ext uri="{FF2B5EF4-FFF2-40B4-BE49-F238E27FC236}">
                <a16:creationId xmlns:a16="http://schemas.microsoft.com/office/drawing/2014/main" id="{8C9F923C-08D0-3A54-DC73-B33F8ABE4081}"/>
              </a:ext>
            </a:extLst>
          </p:cNvPr>
          <p:cNvSpPr txBox="1"/>
          <p:nvPr/>
        </p:nvSpPr>
        <p:spPr>
          <a:xfrm>
            <a:off x="8799125" y="6082502"/>
            <a:ext cx="2973975" cy="415498"/>
          </a:xfrm>
          <a:prstGeom prst="rect">
            <a:avLst/>
          </a:prstGeom>
          <a:noFill/>
        </p:spPr>
        <p:txBody>
          <a:bodyPr wrap="square" lIns="0" tIns="0" rIns="0" bIns="0" anchor="t">
            <a:noAutofit/>
          </a:bodyPr>
          <a:lstStyle/>
          <a:p>
            <a:r>
              <a:rPr lang="en-AU" sz="700" dirty="0">
                <a:latin typeface="+mn-lt"/>
                <a:cs typeface="Arial"/>
              </a:rPr>
              <a:t>Cheryl Porter Vocal Coach (23 October 2023) </a:t>
            </a:r>
            <a:r>
              <a:rPr lang="en-AU" sz="700" dirty="0">
                <a:solidFill>
                  <a:schemeClr val="accent2"/>
                </a:solidFill>
                <a:latin typeface="+mn-lt"/>
                <a:cs typeface="Arial"/>
                <a:hlinkClick r:id="rId7">
                  <a:extLst>
                    <a:ext uri="{A12FA001-AC4F-418D-AE19-62706E023703}">
                      <ahyp:hlinkClr xmlns:ahyp="http://schemas.microsoft.com/office/drawing/2018/hyperlinkcolor" val="tx"/>
                    </a:ext>
                  </a:extLst>
                </a:hlinkClick>
              </a:rPr>
              <a:t>VOCAL AGILITY Exercise DUET w/Vocal Coach Cheryl Porter (2:28)</a:t>
            </a:r>
            <a:r>
              <a:rPr lang="en-AU" sz="700" dirty="0">
                <a:solidFill>
                  <a:schemeClr val="accent2"/>
                </a:solidFill>
                <a:latin typeface="+mn-lt"/>
                <a:cs typeface="Arial"/>
              </a:rPr>
              <a:t> </a:t>
            </a:r>
            <a:r>
              <a:rPr lang="en-AU" sz="700" dirty="0">
                <a:latin typeface="+mn-lt"/>
                <a:cs typeface="Arial"/>
              </a:rPr>
              <a:t>[video], </a:t>
            </a:r>
            <a:r>
              <a:rPr lang="en-AU" sz="700" i="1" dirty="0">
                <a:cs typeface="Arial"/>
              </a:rPr>
              <a:t>Cheryl Porter Vocal Coach, </a:t>
            </a:r>
            <a:r>
              <a:rPr lang="en-AU" sz="700" dirty="0">
                <a:cs typeface="Arial"/>
              </a:rPr>
              <a:t>YouTube</a:t>
            </a:r>
            <a:r>
              <a:rPr lang="en-AU" sz="700" dirty="0">
                <a:latin typeface="+mn-lt"/>
                <a:cs typeface="Arial"/>
              </a:rPr>
              <a:t>, accessed 20 May 2025</a:t>
            </a:r>
          </a:p>
        </p:txBody>
      </p:sp>
      <p:sp>
        <p:nvSpPr>
          <p:cNvPr id="35" name="Oval 34">
            <a:extLst>
              <a:ext uri="{FF2B5EF4-FFF2-40B4-BE49-F238E27FC236}">
                <a16:creationId xmlns:a16="http://schemas.microsoft.com/office/drawing/2014/main" id="{7DAB226F-2F52-651E-3CB8-3551D74FDE42}"/>
              </a:ext>
              <a:ext uri="{C183D7F6-B498-43B3-948B-1728B52AA6E4}">
                <adec:decorative xmlns:adec="http://schemas.microsoft.com/office/drawing/2017/decorative" val="1"/>
              </a:ext>
            </a:extLst>
          </p:cNvPr>
          <p:cNvSpPr/>
          <p:nvPr/>
        </p:nvSpPr>
        <p:spPr>
          <a:xfrm>
            <a:off x="8513628" y="2170761"/>
            <a:ext cx="549993" cy="5499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latin typeface="+mj-lt"/>
                <a:cs typeface="Arial" panose="020B0604020202020204" pitchFamily="34" charset="0"/>
              </a:rPr>
              <a:t>2</a:t>
            </a:r>
          </a:p>
        </p:txBody>
      </p:sp>
      <p:sp>
        <p:nvSpPr>
          <p:cNvPr id="2" name="Slide Number Placeholder 1">
            <a:extLst>
              <a:ext uri="{FF2B5EF4-FFF2-40B4-BE49-F238E27FC236}">
                <a16:creationId xmlns:a16="http://schemas.microsoft.com/office/drawing/2014/main" id="{B2285C5C-0A10-8A86-EE5F-76E2511C9DC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76</a:t>
            </a:fld>
            <a:endParaRPr lang="en-AU"/>
          </a:p>
        </p:txBody>
      </p:sp>
      <p:sp>
        <p:nvSpPr>
          <p:cNvPr id="34" name="Oval 33">
            <a:extLst>
              <a:ext uri="{FF2B5EF4-FFF2-40B4-BE49-F238E27FC236}">
                <a16:creationId xmlns:a16="http://schemas.microsoft.com/office/drawing/2014/main" id="{A28BCBB2-0FD3-1252-87F3-26A62CFBB69C}"/>
              </a:ext>
              <a:ext uri="{C183D7F6-B498-43B3-948B-1728B52AA6E4}">
                <adec:decorative xmlns:adec="http://schemas.microsoft.com/office/drawing/2017/decorative" val="1"/>
              </a:ext>
            </a:extLst>
          </p:cNvPr>
          <p:cNvSpPr/>
          <p:nvPr/>
        </p:nvSpPr>
        <p:spPr>
          <a:xfrm>
            <a:off x="360000" y="1422908"/>
            <a:ext cx="549993" cy="5499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latin typeface="+mj-lt"/>
                <a:cs typeface="Arial" panose="020B0604020202020204" pitchFamily="34" charset="0"/>
              </a:rPr>
              <a:t>1</a:t>
            </a:r>
          </a:p>
        </p:txBody>
      </p:sp>
    </p:spTree>
    <p:extLst>
      <p:ext uri="{BB962C8B-B14F-4D97-AF65-F5344CB8AC3E}">
        <p14:creationId xmlns:p14="http://schemas.microsoft.com/office/powerpoint/2010/main" val="161460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7EA500-4063-A47C-7718-7B1CC8B1CB65}"/>
              </a:ext>
            </a:extLst>
          </p:cNvPr>
          <p:cNvSpPr>
            <a:spLocks noGrp="1"/>
          </p:cNvSpPr>
          <p:nvPr>
            <p:ph type="title"/>
          </p:nvPr>
        </p:nvSpPr>
        <p:spPr/>
        <p:txBody>
          <a:bodyPr/>
          <a:lstStyle/>
          <a:p>
            <a:r>
              <a:rPr lang="en-US" dirty="0"/>
              <a:t>Video –  Vocal Agility Exercise Duet with Vocal Coach Cheryl Porter </a:t>
            </a:r>
          </a:p>
        </p:txBody>
      </p:sp>
      <p:sp>
        <p:nvSpPr>
          <p:cNvPr id="2" name="Slide Number Placeholder 1">
            <a:extLst>
              <a:ext uri="{FF2B5EF4-FFF2-40B4-BE49-F238E27FC236}">
                <a16:creationId xmlns:a16="http://schemas.microsoft.com/office/drawing/2014/main" id="{F16155B8-1E5C-F307-2A90-30FDA68BC8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pic>
        <p:nvPicPr>
          <p:cNvPr id="4" name="Online Media 31" descr="VOCAL AGILITY Exercise DUET w/Vocal Coach Cheryl Porter">
            <a:hlinkClick r:id="" action="ppaction://media"/>
            <a:extLst>
              <a:ext uri="{FF2B5EF4-FFF2-40B4-BE49-F238E27FC236}">
                <a16:creationId xmlns:a16="http://schemas.microsoft.com/office/drawing/2014/main" id="{560B1F2C-54ED-8B53-9A42-3C7534AD9ECF}"/>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7766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C8A026C2-220F-9CB6-D6D4-5D928AC693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4ECBAF-A99B-BBBF-EBDA-6FF05340DB3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dirty="0">
                <a:ln>
                  <a:noFill/>
                </a:ln>
                <a:solidFill>
                  <a:srgbClr val="002664"/>
                </a:solidFill>
                <a:effectLst/>
                <a:uLnTx/>
                <a:uFillTx/>
                <a:latin typeface="+mj-lt"/>
                <a:ea typeface="+mn-ea"/>
                <a:cs typeface="+mn-cs"/>
              </a:rPr>
              <a:t>and score reading (1)</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4" name="TextBox 3">
            <a:extLst>
              <a:ext uri="{FF2B5EF4-FFF2-40B4-BE49-F238E27FC236}">
                <a16:creationId xmlns:a16="http://schemas.microsoft.com/office/drawing/2014/main" id="{47D390BF-9FDA-C9A5-0FA0-359B8ED533BA}"/>
              </a:ext>
            </a:extLst>
          </p:cNvPr>
          <p:cNvSpPr txBox="1"/>
          <p:nvPr/>
        </p:nvSpPr>
        <p:spPr>
          <a:xfrm>
            <a:off x="5399998" y="2422685"/>
            <a:ext cx="5781105" cy="3584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marR="0" lvl="0" indent="-457200" algn="l" defTabSz="914400" rtl="0" eaLnBrk="0" fontAlgn="base" latinLnBrk="0" hangingPunct="0">
              <a:lnSpc>
                <a:spcPct val="130000"/>
              </a:lnSpc>
              <a:spcBef>
                <a:spcPct val="0"/>
              </a:spcBef>
              <a:spcAft>
                <a:spcPts val="1200"/>
              </a:spcAft>
              <a:buClrTx/>
              <a:buSzTx/>
              <a:buFont typeface="+mj-lt"/>
              <a:buAutoNum type="arabicPeriod"/>
              <a:tabLst/>
            </a:pPr>
            <a:r>
              <a:rPr lang="en-AU" sz="2000" dirty="0">
                <a:latin typeface="Arial"/>
                <a:cs typeface="Arial"/>
              </a:rPr>
              <a:t>Identify an </a:t>
            </a:r>
            <a:r>
              <a:rPr kumimoji="0" lang="en-AU" altLang="en-US" sz="2000" b="0" i="0" u="none" strike="noStrike" cap="none" normalizeH="0" baseline="0" dirty="0">
                <a:ln>
                  <a:noFill/>
                </a:ln>
                <a:effectLst/>
                <a:latin typeface="Arial"/>
                <a:cs typeface="Arial"/>
              </a:rPr>
              <a:t>Italian </a:t>
            </a:r>
            <a:r>
              <a:rPr kumimoji="0" lang="en-AU" altLang="en-US" sz="2000" b="0" u="none" strike="noStrike" cap="none" normalizeH="0" baseline="0" dirty="0">
                <a:ln>
                  <a:noFill/>
                </a:ln>
                <a:effectLst/>
                <a:latin typeface="Arial"/>
                <a:cs typeface="Arial"/>
              </a:rPr>
              <a:t>tempo</a:t>
            </a:r>
            <a:r>
              <a:rPr kumimoji="0" lang="en-AU" altLang="en-US" sz="2000" b="0" i="0" u="none" strike="noStrike" cap="none" normalizeH="0" baseline="0" dirty="0">
                <a:ln>
                  <a:noFill/>
                </a:ln>
                <a:effectLst/>
                <a:latin typeface="Arial"/>
                <a:cs typeface="Arial"/>
              </a:rPr>
              <a:t> term for this piece:</a:t>
            </a:r>
          </a:p>
        </p:txBody>
      </p:sp>
      <p:pic>
        <p:nvPicPr>
          <p:cNvPr id="2060" name="Picture 12" descr="A music note - dotted crotchet">
            <a:extLst>
              <a:ext uri="{FF2B5EF4-FFF2-40B4-BE49-F238E27FC236}">
                <a16:creationId xmlns:a16="http://schemas.microsoft.com/office/drawing/2014/main" id="{FA926C59-4824-4D69-61B3-807C549C0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048" y="2944337"/>
            <a:ext cx="184037" cy="350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FBECF6-13C2-4C4B-9B6C-73C60143DEEE}"/>
              </a:ext>
            </a:extLst>
          </p:cNvPr>
          <p:cNvSpPr txBox="1"/>
          <p:nvPr/>
        </p:nvSpPr>
        <p:spPr>
          <a:xfrm>
            <a:off x="6374285" y="2975462"/>
            <a:ext cx="4991970" cy="3584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914400" eaLnBrk="0" fontAlgn="base" hangingPunct="0">
              <a:lnSpc>
                <a:spcPct val="130000"/>
              </a:lnSpc>
              <a:spcBef>
                <a:spcPct val="0"/>
              </a:spcBef>
              <a:spcAft>
                <a:spcPts val="1200"/>
              </a:spcAft>
            </a:pPr>
            <a:r>
              <a:rPr lang="en-AU" altLang="en-US" sz="2000" dirty="0">
                <a:cs typeface="Arial"/>
              </a:rPr>
              <a:t> = c. 47 (freely)</a:t>
            </a:r>
            <a:endParaRPr kumimoji="0" lang="en-AU" altLang="en-US" sz="2000" b="0" i="0" u="none" strike="noStrike" cap="none" normalizeH="0" baseline="0" dirty="0">
              <a:ln>
                <a:noFill/>
              </a:ln>
              <a:effectLst/>
              <a:latin typeface="Arial"/>
              <a:cs typeface="Arial"/>
            </a:endParaRPr>
          </a:p>
        </p:txBody>
      </p:sp>
      <p:sp>
        <p:nvSpPr>
          <p:cNvPr id="7" name="TextBox 6">
            <a:extLst>
              <a:ext uri="{FF2B5EF4-FFF2-40B4-BE49-F238E27FC236}">
                <a16:creationId xmlns:a16="http://schemas.microsoft.com/office/drawing/2014/main" id="{12309585-DEF8-1305-877F-0384AC6E3431}"/>
              </a:ext>
            </a:extLst>
          </p:cNvPr>
          <p:cNvSpPr txBox="1"/>
          <p:nvPr/>
        </p:nvSpPr>
        <p:spPr>
          <a:xfrm>
            <a:off x="5399998" y="3718369"/>
            <a:ext cx="6407150" cy="21127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marR="0" lvl="0" indent="-457200" algn="l" defTabSz="914400" rtl="0" eaLnBrk="0" fontAlgn="base" latinLnBrk="0" hangingPunct="0">
              <a:lnSpc>
                <a:spcPct val="130000"/>
              </a:lnSpc>
              <a:spcBef>
                <a:spcPct val="0"/>
              </a:spcBef>
              <a:spcAft>
                <a:spcPts val="1200"/>
              </a:spcAft>
              <a:buClrTx/>
              <a:buSzTx/>
              <a:buFont typeface="+mj-lt"/>
              <a:buAutoNum type="arabicPeriod" startAt="2"/>
              <a:tabLst/>
            </a:pPr>
            <a:r>
              <a:rPr lang="en-AU" altLang="en-US" sz="2000" dirty="0">
                <a:latin typeface="Arial"/>
                <a:cs typeface="Arial"/>
              </a:rPr>
              <a:t>What difference do you notice between the note values of the guitar and melody in the pre-chorus? </a:t>
            </a:r>
            <a:r>
              <a:rPr kumimoji="0" lang="en-AU" altLang="en-US" sz="2000" b="0" i="0" u="none" strike="noStrike" cap="none" normalizeH="0" baseline="0" dirty="0">
                <a:ln>
                  <a:noFill/>
                </a:ln>
                <a:effectLst/>
                <a:latin typeface="Arial"/>
                <a:cs typeface="Arial"/>
              </a:rPr>
              <a:t>List one observation and the bar number it occurs. </a:t>
            </a:r>
            <a:endParaRPr kumimoji="0" lang="en-AU" altLang="en-US" sz="2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30000"/>
              </a:lnSpc>
              <a:spcBef>
                <a:spcPct val="0"/>
              </a:spcBef>
              <a:spcAft>
                <a:spcPts val="1200"/>
              </a:spcAft>
              <a:buClrTx/>
              <a:buSzTx/>
              <a:buFont typeface="+mj-lt"/>
              <a:buAutoNum type="arabicPeriod" startAt="2"/>
              <a:tabLst/>
            </a:pPr>
            <a:r>
              <a:rPr lang="en-AU" altLang="en-US" sz="2000" dirty="0">
                <a:latin typeface="Arial"/>
                <a:cs typeface="Arial"/>
              </a:rPr>
              <a:t>What do these rhythmic </a:t>
            </a:r>
            <a:r>
              <a:rPr kumimoji="0" lang="en-AU" altLang="en-US" sz="2000" b="0" i="0" u="none" strike="noStrike" cap="none" normalizeH="0" baseline="0" dirty="0">
                <a:ln>
                  <a:noFill/>
                </a:ln>
                <a:effectLst/>
                <a:latin typeface="Arial"/>
                <a:cs typeface="Arial"/>
              </a:rPr>
              <a:t>differences in the guitar and vocal part add to the pre-chorus?  </a:t>
            </a:r>
            <a:endParaRPr lang="en-AU" altLang="en-US" sz="2000" b="0" i="0" u="none" strike="noStrike" cap="none" normalizeH="0" baseline="0" dirty="0">
              <a:ln>
                <a:noFill/>
              </a:ln>
              <a:effectLst/>
              <a:latin typeface="Arial"/>
              <a:cs typeface="Arial"/>
            </a:endParaRPr>
          </a:p>
        </p:txBody>
      </p:sp>
      <p:pic>
        <p:nvPicPr>
          <p:cNvPr id="9" name="Picture 8" descr="Image of a metronome sitting in a blue circle with blue and red music notes around it.">
            <a:extLst>
              <a:ext uri="{FF2B5EF4-FFF2-40B4-BE49-F238E27FC236}">
                <a16:creationId xmlns:a16="http://schemas.microsoft.com/office/drawing/2014/main" id="{101C625A-047B-31A6-B67F-250D8B02CF63}"/>
              </a:ext>
            </a:extLst>
          </p:cNvPr>
          <p:cNvPicPr>
            <a:picLocks noChangeAspect="1"/>
          </p:cNvPicPr>
          <p:nvPr/>
        </p:nvPicPr>
        <p:blipFill>
          <a:blip r:embed="rId3">
            <a:extLst>
              <a:ext uri="{28A0092B-C50C-407E-A947-70E740481C1C}">
                <a14:useLocalDpi xmlns:a14="http://schemas.microsoft.com/office/drawing/2010/main" val="0"/>
              </a:ext>
            </a:extLst>
          </a:blip>
          <a:srcRect l="1845" t="1232" r="1857" b="1230"/>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6366885A-78BE-973B-6A37-1ADA9AEAB4F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89400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D8D2B-8223-56AA-DB82-8DEECB2147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E9B135-8B05-F77F-59BA-71C0684DF228}"/>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a:t>Activity 3.2 – ‘Bedouin song’ – Lior  </a:t>
            </a:r>
          </a:p>
        </p:txBody>
      </p:sp>
      <p:sp>
        <p:nvSpPr>
          <p:cNvPr id="8" name="Rectangle: Rounded Corners 9">
            <a:extLst>
              <a:ext uri="{FF2B5EF4-FFF2-40B4-BE49-F238E27FC236}">
                <a16:creationId xmlns:a16="http://schemas.microsoft.com/office/drawing/2014/main" id="{DB89D3A5-A913-C152-D2CA-6258E7211DB1}"/>
              </a:ext>
              <a:ext uri="{C183D7F6-B498-43B3-948B-1728B52AA6E4}">
                <adec:decorative xmlns:adec="http://schemas.microsoft.com/office/drawing/2017/decorative" val="1"/>
              </a:ext>
            </a:extLst>
          </p:cNvPr>
          <p:cNvSpPr/>
          <p:nvPr/>
        </p:nvSpPr>
        <p:spPr>
          <a:xfrm>
            <a:off x="3072866" y="1177312"/>
            <a:ext cx="8771134" cy="5113865"/>
          </a:xfrm>
          <a:prstGeom prst="roundRect">
            <a:avLst>
              <a:gd name="adj" fmla="val 168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AU" sz="1800" b="1">
              <a:solidFill>
                <a:schemeClr val="bg1"/>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52CA29A8-C5CD-50BA-5BA3-4914B88F744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79</a:t>
            </a:fld>
            <a:endParaRPr lang="en-AU"/>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748FCAD-63AC-9B5F-6F96-5F9DFF5C58AD}"/>
                  </a:ext>
                </a:extLst>
              </p:cNvPr>
              <p:cNvSpPr txBox="1"/>
              <p:nvPr/>
            </p:nvSpPr>
            <p:spPr>
              <a:xfrm>
                <a:off x="283129" y="964768"/>
                <a:ext cx="3215965" cy="699487"/>
              </a:xfrm>
              <a:prstGeom prst="rect">
                <a:avLst/>
              </a:prstGeom>
              <a:noFill/>
            </p:spPr>
            <p:txBody>
              <a:bodyPr wrap="square">
                <a:spAutoFit/>
              </a:bodyPr>
              <a:lstStyle/>
              <a:p>
                <a14:m>
                  <m:oMath xmlns:m="http://schemas.openxmlformats.org/officeDocument/2006/math">
                    <m:f>
                      <m:fPr>
                        <m:type m:val="noBar"/>
                        <m:ctrlPr>
                          <a:rPr lang="en-AU" sz="3200" i="1" smtClean="0">
                            <a:solidFill>
                              <a:schemeClr val="accent2"/>
                            </a:solidFill>
                            <a:effectLst/>
                            <a:latin typeface="Cambria Math" panose="02040503050406030204" pitchFamily="18" charset="0"/>
                          </a:rPr>
                        </m:ctrlPr>
                      </m:fPr>
                      <m:num>
                        <m:r>
                          <a:rPr lang="en-AU" sz="320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6</m:t>
                        </m:r>
                      </m:num>
                      <m:den>
                        <m:r>
                          <a:rPr lang="en-AU" sz="320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8</m:t>
                        </m:r>
                      </m:den>
                    </m:f>
                    <m:r>
                      <a:rPr lang="en-AU" sz="320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 </m:t>
                    </m:r>
                  </m:oMath>
                </a14:m>
                <a:r>
                  <a:rPr lang="en-AU" dirty="0">
                    <a:solidFill>
                      <a:schemeClr val="accent2"/>
                    </a:solidFill>
                  </a:rPr>
                  <a:t>time signature </a:t>
                </a:r>
                <a:endParaRPr lang="en-AU" dirty="0"/>
              </a:p>
            </p:txBody>
          </p:sp>
        </mc:Choice>
        <mc:Fallback xmlns="">
          <p:sp>
            <p:nvSpPr>
              <p:cNvPr id="11" name="TextBox 10">
                <a:extLst>
                  <a:ext uri="{FF2B5EF4-FFF2-40B4-BE49-F238E27FC236}">
                    <a16:creationId xmlns:a16="http://schemas.microsoft.com/office/drawing/2014/main" id="{7748FCAD-63AC-9B5F-6F96-5F9DFF5C58AD}"/>
                  </a:ext>
                </a:extLst>
              </p:cNvPr>
              <p:cNvSpPr txBox="1">
                <a:spLocks noRot="1" noChangeAspect="1" noMove="1" noResize="1" noEditPoints="1" noAdjustHandles="1" noChangeArrowheads="1" noChangeShapeType="1" noTextEdit="1"/>
              </p:cNvSpPr>
              <p:nvPr/>
            </p:nvSpPr>
            <p:spPr>
              <a:xfrm>
                <a:off x="283129" y="964768"/>
                <a:ext cx="3215965" cy="699487"/>
              </a:xfrm>
              <a:prstGeom prst="rect">
                <a:avLst/>
              </a:prstGeom>
              <a:blipFill>
                <a:blip r:embed="rId3"/>
                <a:stretch>
                  <a:fillRect l="-394" b="-8772"/>
                </a:stretch>
              </a:blipFill>
            </p:spPr>
            <p:txBody>
              <a:bodyPr/>
              <a:lstStyle/>
              <a:p>
                <a:r>
                  <a:rPr lang="en-US">
                    <a:noFill/>
                  </a:rPr>
                  <a:t> </a:t>
                </a:r>
              </a:p>
            </p:txBody>
          </p:sp>
        </mc:Fallback>
      </mc:AlternateContent>
      <p:pic>
        <p:nvPicPr>
          <p:cNvPr id="28" name="Picture 27" descr="A light blue rectangle with 6/8 time signature and 6 quavers grouped in 2 groups of 3.">
            <a:extLst>
              <a:ext uri="{FF2B5EF4-FFF2-40B4-BE49-F238E27FC236}">
                <a16:creationId xmlns:a16="http://schemas.microsoft.com/office/drawing/2014/main" id="{2F2F13B6-383B-1192-7478-D9579E17B8F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0"/>
                    </a14:imgEffect>
                  </a14:imgLayer>
                </a14:imgProps>
              </a:ext>
            </a:extLst>
          </a:blip>
          <a:stretch>
            <a:fillRect/>
          </a:stretch>
        </p:blipFill>
        <p:spPr>
          <a:xfrm>
            <a:off x="360000" y="1954163"/>
            <a:ext cx="2313081" cy="997093"/>
          </a:xfrm>
          <a:prstGeom prst="roundRect">
            <a:avLst>
              <a:gd name="adj" fmla="val 3499"/>
            </a:avLst>
          </a:prstGeom>
          <a:ln w="38100">
            <a:solidFill>
              <a:schemeClr val="accent3"/>
            </a:solidFill>
          </a:ln>
        </p:spPr>
      </p:pic>
      <p:pic>
        <p:nvPicPr>
          <p:cNvPr id="6" name="Online Media 3" descr="Rhythm tutorial: how to count 6/8">
            <a:hlinkClick r:id="" action="ppaction://media"/>
            <a:extLst>
              <a:ext uri="{FF2B5EF4-FFF2-40B4-BE49-F238E27FC236}">
                <a16:creationId xmlns:a16="http://schemas.microsoft.com/office/drawing/2014/main" id="{73A4F155-1B24-CD0B-590B-8DE77E38793A}"/>
              </a:ext>
            </a:extLst>
          </p:cNvPr>
          <p:cNvPicPr>
            <a:picLocks noRot="1" noChangeAspect="1"/>
          </p:cNvPicPr>
          <p:nvPr>
            <a:videoFile r:link="rId1"/>
          </p:nvPr>
        </p:nvPicPr>
        <p:blipFill>
          <a:blip r:embed="rId6"/>
          <a:stretch>
            <a:fillRect/>
          </a:stretch>
        </p:blipFill>
        <p:spPr>
          <a:xfrm>
            <a:off x="3272266" y="1358176"/>
            <a:ext cx="8372333" cy="4730368"/>
          </a:xfrm>
          <a:prstGeom prst="rect">
            <a:avLst/>
          </a:prstGeom>
        </p:spPr>
      </p:pic>
      <p:sp>
        <p:nvSpPr>
          <p:cNvPr id="13" name="TextBox 12">
            <a:extLst>
              <a:ext uri="{FF2B5EF4-FFF2-40B4-BE49-F238E27FC236}">
                <a16:creationId xmlns:a16="http://schemas.microsoft.com/office/drawing/2014/main" id="{EA87F8F1-F6B1-8B3E-81CE-3C73D346C472}"/>
              </a:ext>
            </a:extLst>
          </p:cNvPr>
          <p:cNvSpPr txBox="1"/>
          <p:nvPr/>
        </p:nvSpPr>
        <p:spPr>
          <a:xfrm>
            <a:off x="224357" y="6484072"/>
            <a:ext cx="6549471" cy="200055"/>
          </a:xfrm>
          <a:prstGeom prst="rect">
            <a:avLst/>
          </a:prstGeom>
          <a:noFill/>
        </p:spPr>
        <p:txBody>
          <a:bodyPr wrap="square" lIns="91440" tIns="45720" rIns="91440" bIns="45720" anchor="t">
            <a:spAutoFit/>
          </a:bodyPr>
          <a:lstStyle/>
          <a:p>
            <a:r>
              <a:rPr lang="en-AU" sz="700" dirty="0">
                <a:latin typeface="+mn-lt"/>
                <a:cs typeface="Arial"/>
              </a:rPr>
              <a:t>Amplified Warmups (29 March 2022) </a:t>
            </a:r>
            <a:r>
              <a:rPr lang="en-GB" sz="700" dirty="0">
                <a:solidFill>
                  <a:schemeClr val="accent2"/>
                </a:solidFill>
                <a:latin typeface="+mn-lt"/>
                <a:cs typeface="Arial"/>
                <a:hlinkClick r:id="rId7"/>
              </a:rPr>
              <a:t>Rhythm tutorial: how to count 6/8 (2:26) </a:t>
            </a:r>
            <a:r>
              <a:rPr lang="en-GB" sz="700" dirty="0">
                <a:latin typeface="+mn-lt"/>
                <a:cs typeface="Arial"/>
              </a:rPr>
              <a:t>[video], </a:t>
            </a:r>
            <a:r>
              <a:rPr lang="en-GB" sz="700" i="1" dirty="0">
                <a:cs typeface="Arial"/>
              </a:rPr>
              <a:t>Amplified Warmups, </a:t>
            </a:r>
            <a:r>
              <a:rPr lang="en-GB" sz="700" dirty="0">
                <a:cs typeface="Arial"/>
              </a:rPr>
              <a:t>YouTube</a:t>
            </a:r>
            <a:r>
              <a:rPr lang="en-GB" sz="700" dirty="0">
                <a:latin typeface="+mn-lt"/>
                <a:cs typeface="Arial"/>
              </a:rPr>
              <a:t>, accessed 20 May 2025</a:t>
            </a:r>
            <a:endParaRPr lang="en-AU" sz="700" dirty="0">
              <a:latin typeface="+mn-lt"/>
              <a:cs typeface="Arial"/>
            </a:endParaRPr>
          </a:p>
        </p:txBody>
      </p:sp>
    </p:spTree>
    <p:extLst>
      <p:ext uri="{BB962C8B-B14F-4D97-AF65-F5344CB8AC3E}">
        <p14:creationId xmlns:p14="http://schemas.microsoft.com/office/powerpoint/2010/main" val="70512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C0CA524E-0112-91F3-02D5-7C96E67E597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282B501-5A84-895E-A702-89CF6030B40B}"/>
              </a:ext>
            </a:extLst>
          </p:cNvPr>
          <p:cNvSpPr>
            <a:spLocks noGrp="1"/>
          </p:cNvSpPr>
          <p:nvPr>
            <p:ph type="title"/>
          </p:nvPr>
        </p:nvSpPr>
        <p:spPr/>
        <p:txBody>
          <a:bodyPr/>
          <a:lstStyle/>
          <a:p>
            <a:r>
              <a:rPr lang="en-AU" dirty="0">
                <a:solidFill>
                  <a:srgbClr val="002664"/>
                </a:solidFill>
                <a:latin typeface="Arial"/>
                <a:cs typeface="Arial"/>
              </a:rPr>
              <a:t>Activity 1.1 – 'Scar' – Missy Higgins – listening (1)</a:t>
            </a:r>
            <a:endParaRPr lang="en-US" dirty="0"/>
          </a:p>
        </p:txBody>
      </p:sp>
      <p:sp>
        <p:nvSpPr>
          <p:cNvPr id="9" name="Text Placeholder 8">
            <a:extLst>
              <a:ext uri="{FF2B5EF4-FFF2-40B4-BE49-F238E27FC236}">
                <a16:creationId xmlns:a16="http://schemas.microsoft.com/office/drawing/2014/main" id="{EEF049BF-B685-8E9A-6E69-5AC8350BF1C6}"/>
              </a:ext>
            </a:extLst>
          </p:cNvPr>
          <p:cNvSpPr>
            <a:spLocks noGrp="1"/>
          </p:cNvSpPr>
          <p:nvPr>
            <p:ph type="body" sz="quarter" idx="17"/>
          </p:nvPr>
        </p:nvSpPr>
        <p:spPr/>
        <p:txBody>
          <a:bodyPr/>
          <a:lstStyle/>
          <a:p>
            <a:pPr marL="463550" marR="0" lvl="0" indent="-457200" algn="l" defTabSz="609585" rtl="0" eaLnBrk="1" fontAlgn="auto" latinLnBrk="0" hangingPunct="1">
              <a:spcBef>
                <a:spcPts val="0"/>
              </a:spcBef>
              <a:buClrTx/>
              <a:buSzTx/>
              <a:buFont typeface="+mj-lt"/>
              <a:buAutoNum type="arabicPeriod"/>
              <a:defRPr/>
            </a:pPr>
            <a:r>
              <a:rPr kumimoji="0" lang="en-US" b="0" i="0" u="none" strike="noStrike" kern="1200" cap="none" spc="0" normalizeH="0" baseline="0" noProof="0" dirty="0">
                <a:ln>
                  <a:noFill/>
                </a:ln>
                <a:solidFill>
                  <a:srgbClr val="000000"/>
                </a:solidFill>
                <a:effectLst/>
                <a:uLnTx/>
                <a:uFillTx/>
                <a:latin typeface="+mn-lt"/>
                <a:ea typeface="+mn-ea"/>
                <a:cs typeface="Arial"/>
              </a:rPr>
              <a:t>What is the time signature of this piece? </a:t>
            </a:r>
            <a:r>
              <a:rPr kumimoji="0" lang="en-US" b="0" i="0" u="none" strike="noStrike" kern="1200" cap="none" spc="0" normalizeH="0" baseline="0" noProof="0" dirty="0">
                <a:ln>
                  <a:noFill/>
                </a:ln>
                <a:solidFill>
                  <a:srgbClr val="000000"/>
                </a:solidFill>
                <a:effectLst/>
                <a:uLnTx/>
                <a:uFillTx/>
                <a:latin typeface="+mn-lt"/>
                <a:ea typeface="+mn-ea"/>
                <a:cs typeface="+mn-cs"/>
              </a:rPr>
              <a:t> </a:t>
            </a:r>
          </a:p>
          <a:p>
            <a:pPr marL="463550" marR="0" lvl="0" indent="-457200" algn="l" defTabSz="609585" rtl="0" eaLnBrk="1" fontAlgn="auto" latinLnBrk="0" hangingPunct="1">
              <a:spcBef>
                <a:spcPts val="0"/>
              </a:spcBef>
              <a:buClrTx/>
              <a:buSzTx/>
              <a:buFont typeface="+mj-lt"/>
              <a:buAutoNum type="arabicPeriod"/>
              <a:defRPr/>
            </a:pPr>
            <a:r>
              <a:rPr kumimoji="0" lang="en-US" b="0" i="0" u="none" strike="noStrike" kern="1200" cap="none" spc="0" normalizeH="0" baseline="0" noProof="0" dirty="0">
                <a:ln>
                  <a:noFill/>
                </a:ln>
                <a:solidFill>
                  <a:srgbClr val="000000"/>
                </a:solidFill>
                <a:effectLst/>
                <a:uLnTx/>
                <a:uFillTx/>
                <a:latin typeface="+mn-lt"/>
                <a:ea typeface="+mn-ea"/>
                <a:cs typeface="Arial"/>
              </a:rPr>
              <a:t>What is the tempo of this piece?</a:t>
            </a:r>
          </a:p>
        </p:txBody>
      </p:sp>
      <p:pic>
        <p:nvPicPr>
          <p:cNvPr id="6" name="Picture 5" descr="Image of a metronome sitting in a blue circle with blue and red music notes around it.">
            <a:extLst>
              <a:ext uri="{FF2B5EF4-FFF2-40B4-BE49-F238E27FC236}">
                <a16:creationId xmlns:a16="http://schemas.microsoft.com/office/drawing/2014/main" id="{17F52E38-6440-751A-1B68-8143906244C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l="1845" t="1232" r="1857" b="1230"/>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C2F87458-2D2B-20F7-62BB-F982B5CA733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a:t>
            </a:fld>
            <a:endParaRPr lang="en-AU" dirty="0"/>
          </a:p>
        </p:txBody>
      </p:sp>
    </p:spTree>
    <p:extLst>
      <p:ext uri="{BB962C8B-B14F-4D97-AF65-F5344CB8AC3E}">
        <p14:creationId xmlns:p14="http://schemas.microsoft.com/office/powerpoint/2010/main" val="236499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8CF92DF-7E9D-FC70-247E-201D17A587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2C46E5-21FF-388A-CC15-475D90755410}"/>
              </a:ext>
            </a:extLst>
          </p:cNvPr>
          <p:cNvSpPr txBox="1">
            <a:spLocks noGrp="1"/>
          </p:cNvSpPr>
          <p:nvPr>
            <p:ph type="title"/>
          </p:nvPr>
        </p:nvSpPr>
        <p:spPr>
          <a:xfrm>
            <a:off x="360364" y="360363"/>
            <a:ext cx="4864780" cy="1495794"/>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3.2 – ‘Bedouin song’ – Lior – listening and score reading (2)</a:t>
            </a:r>
          </a:p>
        </p:txBody>
      </p:sp>
      <p:sp>
        <p:nvSpPr>
          <p:cNvPr id="2" name="Slide Number Placeholder 1">
            <a:extLst>
              <a:ext uri="{FF2B5EF4-FFF2-40B4-BE49-F238E27FC236}">
                <a16:creationId xmlns:a16="http://schemas.microsoft.com/office/drawing/2014/main" id="{B0EEC71D-4ABE-B041-5DF7-F29AA29761E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80</a:t>
            </a:fld>
            <a:endParaRPr lang="en-AU"/>
          </a:p>
        </p:txBody>
      </p:sp>
      <p:sp>
        <p:nvSpPr>
          <p:cNvPr id="15" name="Text Placeholder 14">
            <a:extLst>
              <a:ext uri="{FF2B5EF4-FFF2-40B4-BE49-F238E27FC236}">
                <a16:creationId xmlns:a16="http://schemas.microsoft.com/office/drawing/2014/main" id="{AF0F654C-88BD-9C01-97B8-ECE792E74ACF}"/>
              </a:ext>
            </a:extLst>
          </p:cNvPr>
          <p:cNvSpPr>
            <a:spLocks noGrp="1"/>
          </p:cNvSpPr>
          <p:nvPr>
            <p:ph type="body" sz="quarter" idx="17"/>
          </p:nvPr>
        </p:nvSpPr>
        <p:spPr>
          <a:xfrm>
            <a:off x="360364" y="2110977"/>
            <a:ext cx="3455986" cy="4264423"/>
          </a:xfrm>
        </p:spPr>
        <p:txBody>
          <a:bodyPr/>
          <a:lstStyle/>
          <a:p>
            <a:pPr marL="457200" lvl="0" indent="-457200">
              <a:lnSpc>
                <a:spcPct val="130000"/>
              </a:lnSpc>
              <a:spcAft>
                <a:spcPts val="600"/>
              </a:spcAft>
              <a:buFont typeface="+mj-lt"/>
              <a:buAutoNum type="arabicPeriod" startAt="4"/>
            </a:pPr>
            <a:r>
              <a:rPr lang="en-AU" altLang="en-US" noProof="0" dirty="0"/>
              <a:t>Outline the value of the notes in the chart.</a:t>
            </a:r>
            <a:endParaRPr lang="en-US" noProof="0" dirty="0"/>
          </a:p>
        </p:txBody>
      </p:sp>
      <p:graphicFrame>
        <p:nvGraphicFramePr>
          <p:cNvPr id="7" name="Table 6">
            <a:extLst>
              <a:ext uri="{FF2B5EF4-FFF2-40B4-BE49-F238E27FC236}">
                <a16:creationId xmlns:a16="http://schemas.microsoft.com/office/drawing/2014/main" id="{79B1F013-BAD2-A4E9-E02D-5F2797DB3D4A}"/>
              </a:ext>
            </a:extLst>
          </p:cNvPr>
          <p:cNvGraphicFramePr>
            <a:graphicFrameLocks noGrp="1"/>
          </p:cNvGraphicFramePr>
          <p:nvPr>
            <p:extLst>
              <p:ext uri="{D42A27DB-BD31-4B8C-83A1-F6EECF244321}">
                <p14:modId xmlns:p14="http://schemas.microsoft.com/office/powerpoint/2010/main" val="2299992458"/>
              </p:ext>
            </p:extLst>
          </p:nvPr>
        </p:nvGraphicFramePr>
        <p:xfrm>
          <a:off x="5449078" y="360363"/>
          <a:ext cx="6410130" cy="6061674"/>
        </p:xfrm>
        <a:graphic>
          <a:graphicData uri="http://schemas.openxmlformats.org/drawingml/2006/table">
            <a:tbl>
              <a:tblPr firstRow="1">
                <a:tableStyleId>{0505E3EF-67EA-436B-97B2-0124C06EBD24}</a:tableStyleId>
              </a:tblPr>
              <a:tblGrid>
                <a:gridCol w="1856791">
                  <a:extLst>
                    <a:ext uri="{9D8B030D-6E8A-4147-A177-3AD203B41FA5}">
                      <a16:colId xmlns:a16="http://schemas.microsoft.com/office/drawing/2014/main" val="705547052"/>
                    </a:ext>
                  </a:extLst>
                </a:gridCol>
                <a:gridCol w="4553339">
                  <a:extLst>
                    <a:ext uri="{9D8B030D-6E8A-4147-A177-3AD203B41FA5}">
                      <a16:colId xmlns:a16="http://schemas.microsoft.com/office/drawing/2014/main" val="2446012972"/>
                    </a:ext>
                  </a:extLst>
                </a:gridCol>
              </a:tblGrid>
              <a:tr h="620503">
                <a:tc>
                  <a:txBody>
                    <a:bodyPr/>
                    <a:lstStyle/>
                    <a:p>
                      <a:pPr algn="ctr"/>
                      <a:r>
                        <a:rPr lang="en-US" sz="1800" dirty="0">
                          <a:solidFill>
                            <a:schemeClr val="bg1"/>
                          </a:solidFill>
                        </a:rPr>
                        <a:t>Notes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r>
                        <a:rPr lang="en-US" sz="1800" dirty="0">
                          <a:solidFill>
                            <a:schemeClr val="bg1"/>
                          </a:solidFill>
                        </a:rPr>
                        <a:t>Values </a:t>
                      </a:r>
                    </a:p>
                    <a:p>
                      <a:pPr algn="l"/>
                      <a:r>
                        <a:rPr lang="en-US" sz="1800" dirty="0">
                          <a:solidFill>
                            <a:schemeClr val="accent4"/>
                          </a:solidFill>
                        </a:rPr>
                        <a:t>represented in quaver beats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50000"/>
                        </a:lnSpc>
                      </a:pPr>
                      <a:r>
                        <a:rPr lang="en-US" sz="1800" dirty="0"/>
                        <a:t>1 quaver beat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49604747"/>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88756862"/>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952537394"/>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189865465"/>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489294514"/>
                  </a:ext>
                </a:extLst>
              </a:tr>
            </a:tbl>
          </a:graphicData>
        </a:graphic>
      </p:graphicFrame>
      <p:pic>
        <p:nvPicPr>
          <p:cNvPr id="18" name="Picture 17" descr="A pair of semiquaver notes">
            <a:extLst>
              <a:ext uri="{FF2B5EF4-FFF2-40B4-BE49-F238E27FC236}">
                <a16:creationId xmlns:a16="http://schemas.microsoft.com/office/drawing/2014/main" id="{B92D74DD-ACF4-ACE3-DB4E-56D88EFEEBAF}"/>
              </a:ext>
            </a:extLst>
          </p:cNvPr>
          <p:cNvPicPr>
            <a:picLocks noChangeAspect="1"/>
          </p:cNvPicPr>
          <p:nvPr/>
        </p:nvPicPr>
        <p:blipFill>
          <a:blip r:embed="rId2"/>
          <a:stretch>
            <a:fillRect/>
          </a:stretch>
        </p:blipFill>
        <p:spPr>
          <a:xfrm>
            <a:off x="6096000" y="1171213"/>
            <a:ext cx="525275" cy="557814"/>
          </a:xfrm>
          <a:prstGeom prst="rect">
            <a:avLst/>
          </a:prstGeom>
        </p:spPr>
      </p:pic>
      <p:pic>
        <p:nvPicPr>
          <p:cNvPr id="22" name="Picture 21" descr="A semiquaver triplet">
            <a:extLst>
              <a:ext uri="{FF2B5EF4-FFF2-40B4-BE49-F238E27FC236}">
                <a16:creationId xmlns:a16="http://schemas.microsoft.com/office/drawing/2014/main" id="{DF089EF9-3418-8191-6BBF-E27EBCEEB83F}"/>
              </a:ext>
            </a:extLst>
          </p:cNvPr>
          <p:cNvPicPr>
            <a:picLocks noChangeAspect="1"/>
          </p:cNvPicPr>
          <p:nvPr/>
        </p:nvPicPr>
        <p:blipFill>
          <a:blip r:embed="rId3"/>
          <a:stretch>
            <a:fillRect/>
          </a:stretch>
        </p:blipFill>
        <p:spPr>
          <a:xfrm>
            <a:off x="5903002" y="1953762"/>
            <a:ext cx="966595" cy="786298"/>
          </a:xfrm>
          <a:prstGeom prst="rect">
            <a:avLst/>
          </a:prstGeom>
        </p:spPr>
      </p:pic>
      <p:pic>
        <p:nvPicPr>
          <p:cNvPr id="11" name="Picture 10" descr="2 music notes placed above each other">
            <a:extLst>
              <a:ext uri="{FF2B5EF4-FFF2-40B4-BE49-F238E27FC236}">
                <a16:creationId xmlns:a16="http://schemas.microsoft.com/office/drawing/2014/main" id="{4FCE40EC-CB35-DAA3-9FC1-AD5AF405FEE7}"/>
              </a:ext>
            </a:extLst>
          </p:cNvPr>
          <p:cNvPicPr>
            <a:picLocks noChangeAspect="1"/>
          </p:cNvPicPr>
          <p:nvPr/>
        </p:nvPicPr>
        <p:blipFill>
          <a:blip r:embed="rId4"/>
          <a:stretch>
            <a:fillRect/>
          </a:stretch>
        </p:blipFill>
        <p:spPr>
          <a:xfrm>
            <a:off x="6194268" y="2859351"/>
            <a:ext cx="384065" cy="782902"/>
          </a:xfrm>
          <a:prstGeom prst="rect">
            <a:avLst/>
          </a:prstGeom>
        </p:spPr>
      </p:pic>
      <p:pic>
        <p:nvPicPr>
          <p:cNvPr id="20" name="Picture 19" descr="A group note notes containing 4 semiquavers and 4 demisemiquavers">
            <a:extLst>
              <a:ext uri="{FF2B5EF4-FFF2-40B4-BE49-F238E27FC236}">
                <a16:creationId xmlns:a16="http://schemas.microsoft.com/office/drawing/2014/main" id="{DD9B5140-2DEA-6DA5-24A5-FE3AC600595D}"/>
              </a:ext>
            </a:extLst>
          </p:cNvPr>
          <p:cNvPicPr>
            <a:picLocks noChangeAspect="1"/>
          </p:cNvPicPr>
          <p:nvPr/>
        </p:nvPicPr>
        <p:blipFill>
          <a:blip r:embed="rId5"/>
          <a:stretch>
            <a:fillRect/>
          </a:stretch>
        </p:blipFill>
        <p:spPr>
          <a:xfrm>
            <a:off x="5578490" y="3761544"/>
            <a:ext cx="1615622" cy="772965"/>
          </a:xfrm>
          <a:prstGeom prst="rect">
            <a:avLst/>
          </a:prstGeom>
        </p:spPr>
      </p:pic>
      <p:pic>
        <p:nvPicPr>
          <p:cNvPr id="16" name="Picture 15" descr="A set of 3 semiquaver notes   - G, A, G">
            <a:extLst>
              <a:ext uri="{FF2B5EF4-FFF2-40B4-BE49-F238E27FC236}">
                <a16:creationId xmlns:a16="http://schemas.microsoft.com/office/drawing/2014/main" id="{DF563569-8DDC-C140-E4B3-FBF0CE5EE24E}"/>
              </a:ext>
            </a:extLst>
          </p:cNvPr>
          <p:cNvPicPr>
            <a:picLocks noChangeAspect="1"/>
          </p:cNvPicPr>
          <p:nvPr/>
        </p:nvPicPr>
        <p:blipFill>
          <a:blip r:embed="rId6"/>
          <a:stretch>
            <a:fillRect/>
          </a:stretch>
        </p:blipFill>
        <p:spPr>
          <a:xfrm>
            <a:off x="6046819" y="4706997"/>
            <a:ext cx="616418" cy="711637"/>
          </a:xfrm>
          <a:prstGeom prst="rect">
            <a:avLst/>
          </a:prstGeom>
        </p:spPr>
      </p:pic>
      <p:pic>
        <p:nvPicPr>
          <p:cNvPr id="13" name="Picture 12" descr="A group of 5 notes placed as a chord with a squiggly line to the left of the notes going from bottom to top">
            <a:extLst>
              <a:ext uri="{FF2B5EF4-FFF2-40B4-BE49-F238E27FC236}">
                <a16:creationId xmlns:a16="http://schemas.microsoft.com/office/drawing/2014/main" id="{F9E9BB8A-C4B1-F8BC-08FE-75FA76AFD52D}"/>
              </a:ext>
            </a:extLst>
          </p:cNvPr>
          <p:cNvPicPr>
            <a:picLocks noChangeAspect="1"/>
          </p:cNvPicPr>
          <p:nvPr/>
        </p:nvPicPr>
        <p:blipFill>
          <a:blip r:embed="rId7"/>
          <a:stretch>
            <a:fillRect/>
          </a:stretch>
        </p:blipFill>
        <p:spPr>
          <a:xfrm>
            <a:off x="6164972" y="5592510"/>
            <a:ext cx="380113" cy="773334"/>
          </a:xfrm>
          <a:prstGeom prst="rect">
            <a:avLst/>
          </a:prstGeom>
        </p:spPr>
      </p:pic>
    </p:spTree>
    <p:extLst>
      <p:ext uri="{BB962C8B-B14F-4D97-AF65-F5344CB8AC3E}">
        <p14:creationId xmlns:p14="http://schemas.microsoft.com/office/powerpoint/2010/main" val="9482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89024FB6-4F40-0D45-7E25-DB7F2B1C64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9B6132-850E-F360-D882-A4C0E4C3EFB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a:ln>
                  <a:noFill/>
                </a:ln>
                <a:solidFill>
                  <a:srgbClr val="002664"/>
                </a:solidFill>
                <a:effectLst/>
                <a:uLnTx/>
                <a:uFillTx/>
                <a:latin typeface="+mj-lt"/>
                <a:ea typeface="+mn-ea"/>
                <a:cs typeface="+mn-cs"/>
              </a:rPr>
              <a:t>and score reading (3)</a:t>
            </a:r>
            <a:endParaRPr kumimoji="0" lang="en-AU" sz="3600" b="0" i="0" u="none" strike="noStrike" kern="1200" cap="none" spc="0" normalizeH="0" baseline="0" noProof="0">
              <a:ln>
                <a:noFill/>
              </a:ln>
              <a:solidFill>
                <a:srgbClr val="002664"/>
              </a:solidFill>
              <a:effectLst/>
              <a:uLnTx/>
              <a:uFillTx/>
              <a:latin typeface="+mj-lt"/>
              <a:ea typeface="+mn-ea"/>
              <a:cs typeface="Arial"/>
            </a:endParaRPr>
          </a:p>
        </p:txBody>
      </p:sp>
      <p:sp>
        <p:nvSpPr>
          <p:cNvPr id="2" name="Slide Number Placeholder 1">
            <a:extLst>
              <a:ext uri="{FF2B5EF4-FFF2-40B4-BE49-F238E27FC236}">
                <a16:creationId xmlns:a16="http://schemas.microsoft.com/office/drawing/2014/main" id="{76231B3C-F76F-070A-C2D0-615F4C57D0A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81</a:t>
            </a:fld>
            <a:endParaRPr lang="en-AU"/>
          </a:p>
        </p:txBody>
      </p:sp>
      <p:sp>
        <p:nvSpPr>
          <p:cNvPr id="4" name="TextBox 3">
            <a:extLst>
              <a:ext uri="{FF2B5EF4-FFF2-40B4-BE49-F238E27FC236}">
                <a16:creationId xmlns:a16="http://schemas.microsoft.com/office/drawing/2014/main" id="{42F1E180-02B0-AD29-7CFE-EF0DFCCDF491}"/>
              </a:ext>
            </a:extLst>
          </p:cNvPr>
          <p:cNvSpPr txBox="1"/>
          <p:nvPr/>
        </p:nvSpPr>
        <p:spPr>
          <a:xfrm>
            <a:off x="5440753" y="2286000"/>
            <a:ext cx="5513386" cy="758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fontAlgn="base">
              <a:lnSpc>
                <a:spcPct val="130000"/>
              </a:lnSpc>
              <a:buFont typeface="+mj-lt"/>
              <a:buAutoNum type="arabicPeriod" startAt="5"/>
            </a:pPr>
            <a:r>
              <a:rPr lang="en-US" sz="2000" dirty="0">
                <a:solidFill>
                  <a:srgbClr val="000000"/>
                </a:solidFill>
              </a:rPr>
              <a:t>Identify the term that describes the texture of this piece:</a:t>
            </a:r>
          </a:p>
        </p:txBody>
      </p:sp>
      <p:sp>
        <p:nvSpPr>
          <p:cNvPr id="13" name="Rectangle: Rounded Corners 12">
            <a:extLst>
              <a:ext uri="{FF2B5EF4-FFF2-40B4-BE49-F238E27FC236}">
                <a16:creationId xmlns:a16="http://schemas.microsoft.com/office/drawing/2014/main" id="{35B382C6-85FF-CDFA-E5CE-4CECA472753B}"/>
              </a:ext>
              <a:ext uri="{C183D7F6-B498-43B3-948B-1728B52AA6E4}">
                <adec:decorative xmlns:adec="http://schemas.microsoft.com/office/drawing/2017/decorative" val="0"/>
              </a:ext>
            </a:extLst>
          </p:cNvPr>
          <p:cNvSpPr/>
          <p:nvPr/>
        </p:nvSpPr>
        <p:spPr>
          <a:xfrm>
            <a:off x="5897655" y="3228597"/>
            <a:ext cx="2179787" cy="5663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dirty="0">
                <a:solidFill>
                  <a:schemeClr val="bg1"/>
                </a:solidFill>
              </a:rPr>
              <a:t>polyphonic</a:t>
            </a:r>
            <a:endParaRPr lang="en-AU" sz="1800" dirty="0">
              <a:solidFill>
                <a:schemeClr val="bg1"/>
              </a:solidFill>
              <a:latin typeface="+mj-lt"/>
              <a:cs typeface="Arial" panose="020B0604020202020204" pitchFamily="34" charset="0"/>
            </a:endParaRPr>
          </a:p>
        </p:txBody>
      </p:sp>
      <p:sp>
        <p:nvSpPr>
          <p:cNvPr id="15" name="Rectangle: Rounded Corners 14">
            <a:extLst>
              <a:ext uri="{FF2B5EF4-FFF2-40B4-BE49-F238E27FC236}">
                <a16:creationId xmlns:a16="http://schemas.microsoft.com/office/drawing/2014/main" id="{45AFF110-2C8E-733D-7637-73218065F79D}"/>
              </a:ext>
              <a:ext uri="{C183D7F6-B498-43B3-948B-1728B52AA6E4}">
                <adec:decorative xmlns:adec="http://schemas.microsoft.com/office/drawing/2017/decorative" val="0"/>
              </a:ext>
            </a:extLst>
          </p:cNvPr>
          <p:cNvSpPr/>
          <p:nvPr/>
        </p:nvSpPr>
        <p:spPr>
          <a:xfrm>
            <a:off x="5897655" y="3988625"/>
            <a:ext cx="2179788" cy="55357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a:solidFill>
                  <a:schemeClr val="bg1"/>
                </a:solidFill>
              </a:rPr>
              <a:t>homophonic</a:t>
            </a:r>
            <a:endParaRPr lang="en-AU" sz="1800">
              <a:solidFill>
                <a:schemeClr val="bg1"/>
              </a:solidFill>
              <a:latin typeface="+mj-lt"/>
              <a:cs typeface="Arial" panose="020B0604020202020204" pitchFamily="34" charset="0"/>
            </a:endParaRPr>
          </a:p>
        </p:txBody>
      </p:sp>
      <p:sp>
        <p:nvSpPr>
          <p:cNvPr id="12" name="Rectangle: Rounded Corners 11">
            <a:extLst>
              <a:ext uri="{FF2B5EF4-FFF2-40B4-BE49-F238E27FC236}">
                <a16:creationId xmlns:a16="http://schemas.microsoft.com/office/drawing/2014/main" id="{CC4E4A2B-51D3-1CC1-98FA-6240F1A0A790}"/>
              </a:ext>
              <a:ext uri="{C183D7F6-B498-43B3-948B-1728B52AA6E4}">
                <adec:decorative xmlns:adec="http://schemas.microsoft.com/office/drawing/2017/decorative" val="0"/>
              </a:ext>
            </a:extLst>
          </p:cNvPr>
          <p:cNvSpPr/>
          <p:nvPr/>
        </p:nvSpPr>
        <p:spPr>
          <a:xfrm>
            <a:off x="5897655" y="4735839"/>
            <a:ext cx="2179787" cy="56638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a:solidFill>
                  <a:schemeClr val="bg1"/>
                </a:solidFill>
              </a:rPr>
              <a:t>monophonic</a:t>
            </a:r>
            <a:endParaRPr lang="en-AU" sz="1800">
              <a:solidFill>
                <a:schemeClr val="bg1"/>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AEEE0AC1-6154-2E6C-AE64-109E097D4730}"/>
              </a:ext>
            </a:extLst>
          </p:cNvPr>
          <p:cNvSpPr txBox="1"/>
          <p:nvPr/>
        </p:nvSpPr>
        <p:spPr>
          <a:xfrm>
            <a:off x="5440753" y="5803640"/>
            <a:ext cx="6357238" cy="3584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lgn="l" rtl="0" fontAlgn="base">
              <a:lnSpc>
                <a:spcPct val="130000"/>
              </a:lnSpc>
              <a:buFont typeface="+mj-lt"/>
              <a:buAutoNum type="arabicPeriod" startAt="6"/>
            </a:pPr>
            <a:r>
              <a:rPr lang="en-US" sz="2000" b="0" i="0" dirty="0">
                <a:solidFill>
                  <a:srgbClr val="000000"/>
                </a:solidFill>
                <a:effectLst/>
              </a:rPr>
              <a:t>Write one sentence to describe the texture</a:t>
            </a:r>
          </a:p>
        </p:txBody>
      </p:sp>
      <p:pic>
        <p:nvPicPr>
          <p:cNvPr id="11" name="Picture 10" descr="A blue circle with red and white lines, indicating layers of sound">
            <a:extLst>
              <a:ext uri="{FF2B5EF4-FFF2-40B4-BE49-F238E27FC236}">
                <a16:creationId xmlns:a16="http://schemas.microsoft.com/office/drawing/2014/main" id="{19244460-25B8-E913-D652-B86B524E38D6}"/>
              </a:ext>
            </a:extLst>
          </p:cNvPr>
          <p:cNvPicPr>
            <a:picLocks noChangeAspect="1"/>
          </p:cNvPicPr>
          <p:nvPr/>
        </p:nvPicPr>
        <p:blipFill>
          <a:blip r:embed="rId2">
            <a:extLst>
              <a:ext uri="{28A0092B-C50C-407E-A947-70E740481C1C}">
                <a14:useLocalDpi xmlns:a14="http://schemas.microsoft.com/office/drawing/2010/main" val="0"/>
              </a:ext>
            </a:extLst>
          </a:blip>
          <a:srcRect l="2183" t="2106" r="2029" b="2106"/>
          <a:stretch>
            <a:fillRect/>
          </a:stretch>
        </p:blipFill>
        <p:spPr>
          <a:xfrm>
            <a:off x="486667" y="1395000"/>
            <a:ext cx="4066665" cy="4068000"/>
          </a:xfrm>
          <a:prstGeom prst="ellipse">
            <a:avLst/>
          </a:prstGeom>
        </p:spPr>
      </p:pic>
    </p:spTree>
    <p:extLst>
      <p:ext uri="{BB962C8B-B14F-4D97-AF65-F5344CB8AC3E}">
        <p14:creationId xmlns:p14="http://schemas.microsoft.com/office/powerpoint/2010/main" val="173959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A92E0498-E783-EFB6-A3CB-57CCCC80AF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421354-9FD5-9104-FA24-5021A4CC6F0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a:ln>
                  <a:noFill/>
                </a:ln>
                <a:solidFill>
                  <a:srgbClr val="002664"/>
                </a:solidFill>
                <a:effectLst/>
                <a:uLnTx/>
                <a:uFillTx/>
                <a:latin typeface="+mj-lt"/>
                <a:ea typeface="+mn-ea"/>
                <a:cs typeface="+mn-cs"/>
              </a:rPr>
              <a:t>and score reading (4)</a:t>
            </a:r>
            <a:endParaRPr kumimoji="0" lang="en-AU" sz="3600" b="0" i="0" u="none" strike="noStrike" kern="1200" cap="none" spc="0" normalizeH="0" baseline="0" noProof="0">
              <a:ln>
                <a:noFill/>
              </a:ln>
              <a:solidFill>
                <a:srgbClr val="002664"/>
              </a:solidFill>
              <a:effectLst/>
              <a:uLnTx/>
              <a:uFillTx/>
              <a:latin typeface="+mj-lt"/>
              <a:ea typeface="+mn-ea"/>
              <a:cs typeface="Arial"/>
            </a:endParaRPr>
          </a:p>
        </p:txBody>
      </p:sp>
      <p:sp>
        <p:nvSpPr>
          <p:cNvPr id="2" name="Slide Number Placeholder 1">
            <a:extLst>
              <a:ext uri="{FF2B5EF4-FFF2-40B4-BE49-F238E27FC236}">
                <a16:creationId xmlns:a16="http://schemas.microsoft.com/office/drawing/2014/main" id="{E4E3F943-83C4-20B6-6245-24161A7C6C2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82</a:t>
            </a:fld>
            <a:endParaRPr lang="en-AU"/>
          </a:p>
        </p:txBody>
      </p:sp>
      <p:sp>
        <p:nvSpPr>
          <p:cNvPr id="7" name="TextBox 6">
            <a:extLst>
              <a:ext uri="{FF2B5EF4-FFF2-40B4-BE49-F238E27FC236}">
                <a16:creationId xmlns:a16="http://schemas.microsoft.com/office/drawing/2014/main" id="{305FFF45-CB8F-DDBC-886D-D71B5BCD4163}"/>
              </a:ext>
            </a:extLst>
          </p:cNvPr>
          <p:cNvSpPr txBox="1"/>
          <p:nvPr/>
        </p:nvSpPr>
        <p:spPr>
          <a:xfrm>
            <a:off x="5400000" y="2336032"/>
            <a:ext cx="6305333" cy="1657470"/>
          </a:xfrm>
          <a:prstGeom prst="roundRect">
            <a:avLst>
              <a:gd name="adj" fmla="val 6636"/>
            </a:avLst>
          </a:prstGeom>
          <a:solidFill>
            <a:schemeClr val="bg1"/>
          </a:solidFill>
          <a:ln w="19050">
            <a:noFill/>
          </a:ln>
        </p:spPr>
        <p:txBody>
          <a:bodyPr wrap="square" lIns="0" tIns="0" rIns="0" bIns="72000" rtlCol="0" anchor="ctr">
            <a:noAutofit/>
          </a:bodyPr>
          <a:lstStyle/>
          <a:p>
            <a:pPr algn="ctr" rtl="0" fontAlgn="base">
              <a:lnSpc>
                <a:spcPct val="150000"/>
              </a:lnSpc>
            </a:pPr>
            <a:r>
              <a:rPr lang="en-US" sz="2000" b="0" i="0" dirty="0">
                <a:solidFill>
                  <a:srgbClr val="000000"/>
                </a:solidFill>
                <a:effectLst/>
                <a:latin typeface="Arial"/>
                <a:cs typeface="Arial"/>
              </a:rPr>
              <a:t>Lior uses an </a:t>
            </a:r>
            <a:r>
              <a:rPr lang="en-US" sz="2000" i="0" dirty="0">
                <a:solidFill>
                  <a:srgbClr val="000000"/>
                </a:solidFill>
                <a:effectLst/>
                <a:latin typeface="Arial"/>
                <a:cs typeface="Arial"/>
              </a:rPr>
              <a:t>expressive</a:t>
            </a:r>
            <a:r>
              <a:rPr lang="en-US" sz="2000" b="0" i="0" dirty="0">
                <a:solidFill>
                  <a:srgbClr val="000000"/>
                </a:solidFill>
                <a:effectLst/>
                <a:latin typeface="Arial"/>
                <a:cs typeface="Arial"/>
              </a:rPr>
              <a:t> tool </a:t>
            </a:r>
            <a:r>
              <a:rPr lang="en-US" sz="2000" b="0" dirty="0">
                <a:solidFill>
                  <a:srgbClr val="000000"/>
                </a:solidFill>
                <a:effectLst/>
                <a:latin typeface="Arial"/>
                <a:cs typeface="Arial"/>
              </a:rPr>
              <a:t>called </a:t>
            </a:r>
            <a:r>
              <a:rPr lang="en-US" sz="2000" b="0" i="1" dirty="0">
                <a:solidFill>
                  <a:srgbClr val="000000"/>
                </a:solidFill>
                <a:effectLst/>
                <a:latin typeface="Arial"/>
                <a:cs typeface="Arial"/>
              </a:rPr>
              <a:t>rubato</a:t>
            </a:r>
            <a:r>
              <a:rPr lang="en-US" sz="2000" b="0" i="0" dirty="0">
                <a:solidFill>
                  <a:srgbClr val="000000"/>
                </a:solidFill>
                <a:effectLst/>
                <a:latin typeface="Arial"/>
                <a:cs typeface="Arial"/>
              </a:rPr>
              <a:t>,</a:t>
            </a:r>
          </a:p>
          <a:p>
            <a:pPr algn="ctr" fontAlgn="base">
              <a:lnSpc>
                <a:spcPct val="150000"/>
              </a:lnSpc>
            </a:pPr>
            <a:r>
              <a:rPr lang="en-US" sz="2000" b="0" i="0" dirty="0">
                <a:solidFill>
                  <a:srgbClr val="000000"/>
                </a:solidFill>
                <a:effectLst/>
                <a:latin typeface="Arial"/>
                <a:cs typeface="Arial"/>
              </a:rPr>
              <a:t>where he varies the </a:t>
            </a:r>
            <a:r>
              <a:rPr lang="en-US" sz="2000" b="0" dirty="0">
                <a:solidFill>
                  <a:srgbClr val="000000"/>
                </a:solidFill>
                <a:effectLst/>
                <a:latin typeface="Arial"/>
                <a:cs typeface="Arial"/>
              </a:rPr>
              <a:t>tempo</a:t>
            </a:r>
            <a:r>
              <a:rPr lang="en-US" sz="2000" i="1" dirty="0">
                <a:solidFill>
                  <a:srgbClr val="000000"/>
                </a:solidFill>
                <a:latin typeface="Arial"/>
                <a:cs typeface="Arial"/>
              </a:rPr>
              <a:t> </a:t>
            </a:r>
            <a:r>
              <a:rPr lang="en-US" sz="2000" b="0" i="1" dirty="0">
                <a:solidFill>
                  <a:srgbClr val="000000"/>
                </a:solidFill>
                <a:effectLst/>
                <a:latin typeface="Arial"/>
                <a:cs typeface="Arial"/>
              </a:rPr>
              <a:t> </a:t>
            </a:r>
          </a:p>
          <a:p>
            <a:pPr algn="ctr" rtl="0" fontAlgn="base">
              <a:lnSpc>
                <a:spcPct val="150000"/>
              </a:lnSpc>
            </a:pPr>
            <a:r>
              <a:rPr lang="en-US" sz="2000" b="0" i="0" dirty="0">
                <a:solidFill>
                  <a:srgbClr val="000000"/>
                </a:solidFill>
                <a:effectLst/>
                <a:latin typeface="Arial"/>
                <a:cs typeface="Arial"/>
              </a:rPr>
              <a:t>to add musical expression.  </a:t>
            </a:r>
          </a:p>
        </p:txBody>
      </p:sp>
      <p:sp>
        <p:nvSpPr>
          <p:cNvPr id="5" name="Text Placeholder 4">
            <a:extLst>
              <a:ext uri="{FF2B5EF4-FFF2-40B4-BE49-F238E27FC236}">
                <a16:creationId xmlns:a16="http://schemas.microsoft.com/office/drawing/2014/main" id="{29C69225-C7BE-A336-5BB9-4E8199291A49}"/>
              </a:ext>
            </a:extLst>
          </p:cNvPr>
          <p:cNvSpPr>
            <a:spLocks noGrp="1"/>
          </p:cNvSpPr>
          <p:nvPr>
            <p:ph type="body" sz="quarter" idx="17"/>
          </p:nvPr>
        </p:nvSpPr>
        <p:spPr>
          <a:xfrm>
            <a:off x="5400675" y="4190410"/>
            <a:ext cx="6407150" cy="2307590"/>
          </a:xfrm>
        </p:spPr>
        <p:txBody>
          <a:bodyPr/>
          <a:lstStyle/>
          <a:p>
            <a:pPr marL="444500" indent="-436563" fontAlgn="base">
              <a:buFont typeface="+mj-lt"/>
              <a:buAutoNum type="arabicPeriod" startAt="7"/>
            </a:pPr>
            <a:r>
              <a:rPr lang="en-US" dirty="0">
                <a:solidFill>
                  <a:srgbClr val="000000"/>
                </a:solidFill>
                <a:latin typeface="Arial"/>
                <a:cs typeface="Arial"/>
              </a:rPr>
              <a:t>Identify one place where Lior speeds up the tempo in this piece (</a:t>
            </a:r>
            <a:r>
              <a:rPr lang="en-US" i="1" dirty="0">
                <a:solidFill>
                  <a:srgbClr val="000000"/>
                </a:solidFill>
                <a:latin typeface="Arial"/>
                <a:cs typeface="Arial"/>
              </a:rPr>
              <a:t>accelerando</a:t>
            </a:r>
            <a:r>
              <a:rPr lang="en-US" dirty="0">
                <a:solidFill>
                  <a:srgbClr val="000000"/>
                </a:solidFill>
                <a:latin typeface="Arial"/>
                <a:cs typeface="Arial"/>
              </a:rPr>
              <a:t>). </a:t>
            </a:r>
            <a:endParaRPr lang="en-US" dirty="0">
              <a:solidFill>
                <a:srgbClr val="000000"/>
              </a:solidFill>
            </a:endParaRPr>
          </a:p>
          <a:p>
            <a:pPr marL="444500" indent="-436563" fontAlgn="base">
              <a:buFont typeface="+mj-lt"/>
              <a:buAutoNum type="arabicPeriod" startAt="7"/>
            </a:pPr>
            <a:r>
              <a:rPr lang="en-US" dirty="0">
                <a:solidFill>
                  <a:srgbClr val="000000"/>
                </a:solidFill>
                <a:latin typeface="Arial"/>
                <a:cs typeface="Arial"/>
              </a:rPr>
              <a:t>Identify one place where Lior slows the tempo down of this piece (</a:t>
            </a:r>
            <a:r>
              <a:rPr lang="en-US" i="1" dirty="0">
                <a:solidFill>
                  <a:srgbClr val="000000"/>
                </a:solidFill>
                <a:latin typeface="Arial"/>
                <a:cs typeface="Arial"/>
              </a:rPr>
              <a:t>ritardando</a:t>
            </a:r>
            <a:r>
              <a:rPr lang="en-US" dirty="0">
                <a:solidFill>
                  <a:srgbClr val="000000"/>
                </a:solidFill>
                <a:latin typeface="Arial"/>
                <a:cs typeface="Arial"/>
              </a:rPr>
              <a:t>).</a:t>
            </a:r>
          </a:p>
        </p:txBody>
      </p:sp>
      <p:pic>
        <p:nvPicPr>
          <p:cNvPr id="9" name="Picture 8" descr="A person singing with music notes and ff around her head&#10;&#10;">
            <a:extLst>
              <a:ext uri="{FF2B5EF4-FFF2-40B4-BE49-F238E27FC236}">
                <a16:creationId xmlns:a16="http://schemas.microsoft.com/office/drawing/2014/main" id="{1E7E3A40-12AA-02F5-656A-F42D14813FA9}"/>
              </a:ext>
            </a:extLst>
          </p:cNvPr>
          <p:cNvPicPr>
            <a:picLocks noChangeAspect="1"/>
          </p:cNvPicPr>
          <p:nvPr/>
        </p:nvPicPr>
        <p:blipFill>
          <a:blip r:embed="rId2">
            <a:extLst>
              <a:ext uri="{28A0092B-C50C-407E-A947-70E740481C1C}">
                <a14:useLocalDpi xmlns:a14="http://schemas.microsoft.com/office/drawing/2010/main" val="0"/>
              </a:ext>
            </a:extLst>
          </a:blip>
          <a:srcRect l="2420" t="1966" r="1511" b="1966"/>
          <a:stretch>
            <a:fillRect/>
          </a:stretch>
        </p:blipFill>
        <p:spPr>
          <a:xfrm>
            <a:off x="486667" y="1395000"/>
            <a:ext cx="4068000" cy="4068000"/>
          </a:xfrm>
          <a:prstGeom prst="ellipse">
            <a:avLst/>
          </a:prstGeom>
        </p:spPr>
      </p:pic>
    </p:spTree>
    <p:extLst>
      <p:ext uri="{BB962C8B-B14F-4D97-AF65-F5344CB8AC3E}">
        <p14:creationId xmlns:p14="http://schemas.microsoft.com/office/powerpoint/2010/main" val="54155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00C5E49-986D-95EB-2DCA-82EF79B220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47C172-F795-E900-B5AD-EC76C00B424F}"/>
              </a:ext>
            </a:extLst>
          </p:cNvPr>
          <p:cNvSpPr txBox="1">
            <a:spLocks noGrp="1"/>
          </p:cNvSpPr>
          <p:nvPr>
            <p:ph type="title"/>
          </p:nvPr>
        </p:nvSpPr>
        <p:spPr>
          <a:xfrm>
            <a:off x="360000" y="360000"/>
            <a:ext cx="8382784"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3.2 – ‘Bedouin song’ – Lior – listening and score reading (5)</a:t>
            </a:r>
          </a:p>
        </p:txBody>
      </p:sp>
      <p:sp>
        <p:nvSpPr>
          <p:cNvPr id="2" name="Slide Number Placeholder 1">
            <a:extLst>
              <a:ext uri="{FF2B5EF4-FFF2-40B4-BE49-F238E27FC236}">
                <a16:creationId xmlns:a16="http://schemas.microsoft.com/office/drawing/2014/main" id="{CFFC298A-A3E7-81B3-B263-7C3DC8B871F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
        <p:nvSpPr>
          <p:cNvPr id="8" name="Text Placeholder 7">
            <a:extLst>
              <a:ext uri="{FF2B5EF4-FFF2-40B4-BE49-F238E27FC236}">
                <a16:creationId xmlns:a16="http://schemas.microsoft.com/office/drawing/2014/main" id="{D0769509-2027-C27E-F98E-03915CF45850}"/>
              </a:ext>
            </a:extLst>
          </p:cNvPr>
          <p:cNvSpPr>
            <a:spLocks noGrp="1"/>
          </p:cNvSpPr>
          <p:nvPr>
            <p:ph type="body" sz="quarter" idx="17"/>
          </p:nvPr>
        </p:nvSpPr>
        <p:spPr>
          <a:xfrm>
            <a:off x="360001" y="1810139"/>
            <a:ext cx="2877721" cy="4564782"/>
          </a:xfrm>
        </p:spPr>
        <p:txBody>
          <a:bodyPr/>
          <a:lstStyle/>
          <a:p>
            <a:pPr lvl="0" defTabSz="914400" eaLnBrk="0" fontAlgn="base" hangingPunct="0">
              <a:spcBef>
                <a:spcPct val="0"/>
              </a:spcBef>
              <a:spcAft>
                <a:spcPct val="0"/>
              </a:spcAft>
            </a:pPr>
            <a:r>
              <a:rPr lang="en-US" b="1" dirty="0">
                <a:solidFill>
                  <a:srgbClr val="000000"/>
                </a:solidFill>
                <a:latin typeface="Arial"/>
                <a:cs typeface="Arial"/>
              </a:rPr>
              <a:t>Ornamentation is important in this piece. </a:t>
            </a:r>
          </a:p>
          <a:p>
            <a:pPr lvl="0" defTabSz="914400" eaLnBrk="0" fontAlgn="base" hangingPunct="0">
              <a:spcBef>
                <a:spcPct val="0"/>
              </a:spcBef>
              <a:spcAft>
                <a:spcPct val="0"/>
              </a:spcAft>
            </a:pPr>
            <a:endParaRPr lang="en-US" dirty="0">
              <a:solidFill>
                <a:srgbClr val="000000"/>
              </a:solidFill>
            </a:endParaRPr>
          </a:p>
          <a:p>
            <a:pPr marL="360363" lvl="0" indent="-360363" defTabSz="914400" eaLnBrk="0" fontAlgn="base" hangingPunct="0">
              <a:spcBef>
                <a:spcPct val="0"/>
              </a:spcBef>
              <a:spcAft>
                <a:spcPct val="0"/>
              </a:spcAft>
              <a:buFont typeface="+mj-lt"/>
              <a:buAutoNum type="arabicPeriod" startAt="9"/>
            </a:pPr>
            <a:r>
              <a:rPr lang="en-US" dirty="0">
                <a:solidFill>
                  <a:srgbClr val="000000"/>
                </a:solidFill>
                <a:latin typeface="Arial"/>
                <a:cs typeface="Arial"/>
              </a:rPr>
              <a:t>Identify 3 examples of ornamentation and discuss the effect these ornaments have on the piece. </a:t>
            </a:r>
          </a:p>
          <a:p>
            <a:endParaRPr lang="en-US" dirty="0"/>
          </a:p>
        </p:txBody>
      </p:sp>
      <p:graphicFrame>
        <p:nvGraphicFramePr>
          <p:cNvPr id="7" name="Table 6">
            <a:extLst>
              <a:ext uri="{FF2B5EF4-FFF2-40B4-BE49-F238E27FC236}">
                <a16:creationId xmlns:a16="http://schemas.microsoft.com/office/drawing/2014/main" id="{FD257BD2-44BE-E270-D6E8-7C799F5232FA}"/>
              </a:ext>
            </a:extLst>
          </p:cNvPr>
          <p:cNvGraphicFramePr>
            <a:graphicFrameLocks noGrp="1"/>
          </p:cNvGraphicFramePr>
          <p:nvPr>
            <p:extLst>
              <p:ext uri="{D42A27DB-BD31-4B8C-83A1-F6EECF244321}">
                <p14:modId xmlns:p14="http://schemas.microsoft.com/office/powerpoint/2010/main" val="1843951863"/>
              </p:ext>
            </p:extLst>
          </p:nvPr>
        </p:nvGraphicFramePr>
        <p:xfrm>
          <a:off x="3573624" y="1810139"/>
          <a:ext cx="8270376" cy="4509108"/>
        </p:xfrm>
        <a:graphic>
          <a:graphicData uri="http://schemas.openxmlformats.org/drawingml/2006/table">
            <a:tbl>
              <a:tblPr firstRow="1">
                <a:tableStyleId>{0505E3EF-67EA-436B-97B2-0124C06EBD24}</a:tableStyleId>
              </a:tblPr>
              <a:tblGrid>
                <a:gridCol w="2756792">
                  <a:extLst>
                    <a:ext uri="{9D8B030D-6E8A-4147-A177-3AD203B41FA5}">
                      <a16:colId xmlns:a16="http://schemas.microsoft.com/office/drawing/2014/main" val="705547052"/>
                    </a:ext>
                  </a:extLst>
                </a:gridCol>
                <a:gridCol w="2756792">
                  <a:extLst>
                    <a:ext uri="{9D8B030D-6E8A-4147-A177-3AD203B41FA5}">
                      <a16:colId xmlns:a16="http://schemas.microsoft.com/office/drawing/2014/main" val="1071411323"/>
                    </a:ext>
                  </a:extLst>
                </a:gridCol>
                <a:gridCol w="2756792">
                  <a:extLst>
                    <a:ext uri="{9D8B030D-6E8A-4147-A177-3AD203B41FA5}">
                      <a16:colId xmlns:a16="http://schemas.microsoft.com/office/drawing/2014/main" val="2446012972"/>
                    </a:ext>
                  </a:extLst>
                </a:gridCol>
              </a:tblGrid>
              <a:tr h="513108">
                <a:tc>
                  <a:txBody>
                    <a:bodyPr/>
                    <a:lstStyle/>
                    <a:p>
                      <a:pPr algn="ctr">
                        <a:lnSpc>
                          <a:spcPct val="100000"/>
                        </a:lnSpc>
                      </a:pPr>
                      <a:r>
                        <a:rPr lang="en-US" sz="2000" dirty="0">
                          <a:solidFill>
                            <a:schemeClr val="bg1"/>
                          </a:solidFill>
                        </a:rPr>
                        <a:t>Ornamentation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lvl="0" algn="ctr">
                        <a:lnSpc>
                          <a:spcPct val="100000"/>
                        </a:lnSpc>
                        <a:buNone/>
                      </a:pPr>
                      <a:r>
                        <a:rPr lang="en-US" sz="2000" dirty="0">
                          <a:solidFill>
                            <a:schemeClr val="bg1"/>
                          </a:solidFill>
                        </a:rPr>
                        <a:t>Symbol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lnSpc>
                          <a:spcPct val="100000"/>
                        </a:lnSpc>
                      </a:pPr>
                      <a:r>
                        <a:rPr lang="en-US" sz="2000" dirty="0">
                          <a:solidFill>
                            <a:schemeClr val="bg1"/>
                          </a:solidFill>
                        </a:rPr>
                        <a:t>Effect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1332000">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lvl="0">
                        <a:lnSpc>
                          <a:spcPct val="150000"/>
                        </a:lnSpc>
                        <a:buNone/>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r h="1332000">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lvl="0">
                        <a:lnSpc>
                          <a:spcPct val="150000"/>
                        </a:lnSpc>
                        <a:buNone/>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49604747"/>
                  </a:ext>
                </a:extLst>
              </a:tr>
              <a:tr h="1332000">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lvl="0">
                        <a:lnSpc>
                          <a:spcPct val="150000"/>
                        </a:lnSpc>
                        <a:buNone/>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88756862"/>
                  </a:ext>
                </a:extLst>
              </a:tr>
            </a:tbl>
          </a:graphicData>
        </a:graphic>
      </p:graphicFrame>
    </p:spTree>
    <p:extLst>
      <p:ext uri="{BB962C8B-B14F-4D97-AF65-F5344CB8AC3E}">
        <p14:creationId xmlns:p14="http://schemas.microsoft.com/office/powerpoint/2010/main" val="368470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CFB14304-5AAB-C228-FDEC-B02DDB55AC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89A53A-A940-0C4C-ECCD-B176F7BA00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dirty="0">
                <a:ln>
                  <a:noFill/>
                </a:ln>
                <a:solidFill>
                  <a:srgbClr val="002664"/>
                </a:solidFill>
                <a:effectLst/>
                <a:uLnTx/>
                <a:uFillTx/>
                <a:latin typeface="+mj-lt"/>
                <a:ea typeface="+mn-ea"/>
                <a:cs typeface="+mn-cs"/>
              </a:rPr>
              <a:t>and score reading (6)</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2" name="Slide Number Placeholder 1">
            <a:extLst>
              <a:ext uri="{FF2B5EF4-FFF2-40B4-BE49-F238E27FC236}">
                <a16:creationId xmlns:a16="http://schemas.microsoft.com/office/drawing/2014/main" id="{2687E045-455D-CD4C-21F0-95BECE64F41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84</a:t>
            </a:fld>
            <a:endParaRPr lang="en-AU"/>
          </a:p>
        </p:txBody>
      </p:sp>
      <p:sp>
        <p:nvSpPr>
          <p:cNvPr id="5" name="Text Placeholder 4">
            <a:extLst>
              <a:ext uri="{FF2B5EF4-FFF2-40B4-BE49-F238E27FC236}">
                <a16:creationId xmlns:a16="http://schemas.microsoft.com/office/drawing/2014/main" id="{17800C7E-737E-3FE0-FA24-33CA5848D44F}"/>
              </a:ext>
            </a:extLst>
          </p:cNvPr>
          <p:cNvSpPr>
            <a:spLocks noGrp="1"/>
          </p:cNvSpPr>
          <p:nvPr>
            <p:ph type="body" sz="quarter" idx="17"/>
          </p:nvPr>
        </p:nvSpPr>
        <p:spPr>
          <a:xfrm>
            <a:off x="5400675" y="2118048"/>
            <a:ext cx="6443325" cy="2620085"/>
          </a:xfrm>
        </p:spPr>
        <p:txBody>
          <a:bodyPr/>
          <a:lstStyle/>
          <a:p>
            <a:pPr fontAlgn="base">
              <a:lnSpc>
                <a:spcPct val="130000"/>
              </a:lnSpc>
              <a:spcAft>
                <a:spcPts val="600"/>
              </a:spcAft>
            </a:pPr>
            <a:r>
              <a:rPr lang="en-US" b="1" dirty="0">
                <a:solidFill>
                  <a:srgbClr val="000000"/>
                </a:solidFill>
              </a:rPr>
              <a:t>The score for this piece does not have dynamic markings. If you were to perform this piece: </a:t>
            </a:r>
          </a:p>
          <a:p>
            <a:pPr marL="490538" indent="-490538" fontAlgn="base">
              <a:lnSpc>
                <a:spcPct val="130000"/>
              </a:lnSpc>
              <a:spcAft>
                <a:spcPts val="600"/>
              </a:spcAft>
              <a:buFont typeface="+mj-lt"/>
              <a:buAutoNum type="arabicPeriod" startAt="10"/>
            </a:pPr>
            <a:r>
              <a:rPr lang="en-US" dirty="0">
                <a:solidFill>
                  <a:srgbClr val="000000"/>
                </a:solidFill>
              </a:rPr>
              <a:t>Where would you use dynamics to communicate your personal interpretation?</a:t>
            </a:r>
          </a:p>
          <a:p>
            <a:pPr marL="490538" indent="-490538" fontAlgn="base">
              <a:lnSpc>
                <a:spcPct val="130000"/>
              </a:lnSpc>
              <a:spcAft>
                <a:spcPts val="600"/>
              </a:spcAft>
              <a:buFont typeface="+mj-lt"/>
              <a:buAutoNum type="arabicPeriod" startAt="10"/>
            </a:pPr>
            <a:r>
              <a:rPr lang="en-US" dirty="0">
                <a:solidFill>
                  <a:srgbClr val="000000"/>
                </a:solidFill>
              </a:rPr>
              <a:t>How and where would you add expression? Consider the following sections:</a:t>
            </a:r>
          </a:p>
        </p:txBody>
      </p:sp>
      <p:sp>
        <p:nvSpPr>
          <p:cNvPr id="8" name="Rectangle: Rounded Corners 7">
            <a:extLst>
              <a:ext uri="{FF2B5EF4-FFF2-40B4-BE49-F238E27FC236}">
                <a16:creationId xmlns:a16="http://schemas.microsoft.com/office/drawing/2014/main" id="{FB29D908-67F2-095F-6D81-A4DED5C7436D}"/>
              </a:ext>
              <a:ext uri="{C183D7F6-B498-43B3-948B-1728B52AA6E4}">
                <adec:decorative xmlns:adec="http://schemas.microsoft.com/office/drawing/2017/decorative" val="0"/>
              </a:ext>
            </a:extLst>
          </p:cNvPr>
          <p:cNvSpPr/>
          <p:nvPr/>
        </p:nvSpPr>
        <p:spPr>
          <a:xfrm>
            <a:off x="5836122" y="4743497"/>
            <a:ext cx="1620000" cy="468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dirty="0">
                <a:solidFill>
                  <a:schemeClr val="bg1"/>
                </a:solidFill>
              </a:rPr>
              <a:t>verse</a:t>
            </a:r>
            <a:endParaRPr lang="en-AU" sz="1800" dirty="0">
              <a:solidFill>
                <a:schemeClr val="bg1"/>
              </a:solidFill>
              <a:cs typeface="Arial" panose="020B0604020202020204" pitchFamily="34" charset="0"/>
            </a:endParaRPr>
          </a:p>
        </p:txBody>
      </p:sp>
      <p:sp>
        <p:nvSpPr>
          <p:cNvPr id="10" name="Rectangle: Rounded Corners 9">
            <a:extLst>
              <a:ext uri="{FF2B5EF4-FFF2-40B4-BE49-F238E27FC236}">
                <a16:creationId xmlns:a16="http://schemas.microsoft.com/office/drawing/2014/main" id="{B1CEC0CB-6F8E-83D6-BF8D-95A79693F2BF}"/>
              </a:ext>
              <a:ext uri="{C183D7F6-B498-43B3-948B-1728B52AA6E4}">
                <adec:decorative xmlns:adec="http://schemas.microsoft.com/office/drawing/2017/decorative" val="0"/>
              </a:ext>
            </a:extLst>
          </p:cNvPr>
          <p:cNvSpPr/>
          <p:nvPr/>
        </p:nvSpPr>
        <p:spPr>
          <a:xfrm>
            <a:off x="7789209" y="4743497"/>
            <a:ext cx="1620000" cy="468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dirty="0">
                <a:solidFill>
                  <a:schemeClr val="bg1"/>
                </a:solidFill>
                <a:cs typeface="Arial"/>
              </a:rPr>
              <a:t>intro</a:t>
            </a:r>
            <a:endParaRPr lang="en-AU" sz="1800" dirty="0">
              <a:solidFill>
                <a:schemeClr val="bg1"/>
              </a:solidFill>
              <a:cs typeface="Arial" panose="020B0604020202020204" pitchFamily="34" charset="0"/>
            </a:endParaRPr>
          </a:p>
        </p:txBody>
      </p:sp>
      <p:sp>
        <p:nvSpPr>
          <p:cNvPr id="9" name="Rectangle: Rounded Corners 8">
            <a:extLst>
              <a:ext uri="{FF2B5EF4-FFF2-40B4-BE49-F238E27FC236}">
                <a16:creationId xmlns:a16="http://schemas.microsoft.com/office/drawing/2014/main" id="{BDAAA8AE-86CB-F938-A04F-60BEB5CE3540}"/>
              </a:ext>
              <a:ext uri="{C183D7F6-B498-43B3-948B-1728B52AA6E4}">
                <adec:decorative xmlns:adec="http://schemas.microsoft.com/office/drawing/2017/decorative" val="0"/>
              </a:ext>
            </a:extLst>
          </p:cNvPr>
          <p:cNvSpPr/>
          <p:nvPr/>
        </p:nvSpPr>
        <p:spPr>
          <a:xfrm>
            <a:off x="9742296" y="4738133"/>
            <a:ext cx="1620000" cy="468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a:solidFill>
                  <a:schemeClr val="bg1"/>
                </a:solidFill>
              </a:rPr>
              <a:t>chorus</a:t>
            </a:r>
            <a:endParaRPr lang="en-AU" sz="1800">
              <a:solidFill>
                <a:schemeClr val="bg1"/>
              </a:solidFill>
              <a:cs typeface="Arial" panose="020B0604020202020204" pitchFamily="34" charset="0"/>
            </a:endParaRPr>
          </a:p>
        </p:txBody>
      </p:sp>
      <p:sp>
        <p:nvSpPr>
          <p:cNvPr id="14" name="TextBox 13">
            <a:extLst>
              <a:ext uri="{FF2B5EF4-FFF2-40B4-BE49-F238E27FC236}">
                <a16:creationId xmlns:a16="http://schemas.microsoft.com/office/drawing/2014/main" id="{C2EFF81F-2548-7D6B-014B-22936E38A353}"/>
              </a:ext>
            </a:extLst>
          </p:cNvPr>
          <p:cNvSpPr txBox="1"/>
          <p:nvPr/>
        </p:nvSpPr>
        <p:spPr>
          <a:xfrm>
            <a:off x="5469267" y="5373000"/>
            <a:ext cx="4995533" cy="1233000"/>
          </a:xfrm>
          <a:prstGeom prst="roundRect">
            <a:avLst>
              <a:gd name="adj" fmla="val 8318"/>
            </a:avLst>
          </a:prstGeom>
          <a:solidFill>
            <a:schemeClr val="bg1"/>
          </a:solidFill>
          <a:ln w="19050">
            <a:solidFill>
              <a:schemeClr val="accent3"/>
            </a:solidFill>
          </a:ln>
        </p:spPr>
        <p:txBody>
          <a:bodyPr wrap="square" lIns="180000" tIns="108000" rIns="180000" bIns="216000" rtlCol="0">
            <a:noAutofit/>
          </a:bodyPr>
          <a:lstStyle/>
          <a:p>
            <a:pPr marL="7938" rtl="0" fontAlgn="base">
              <a:lnSpc>
                <a:spcPct val="120000"/>
              </a:lnSpc>
            </a:pPr>
            <a:r>
              <a:rPr lang="en-US" sz="1800" b="1" i="0" dirty="0">
                <a:solidFill>
                  <a:schemeClr val="accent2"/>
                </a:solidFill>
                <a:effectLst/>
                <a:latin typeface="Arial" panose="020B0604020202020204" pitchFamily="34" charset="0"/>
              </a:rPr>
              <a:t>Self-reflection</a:t>
            </a:r>
          </a:p>
          <a:p>
            <a:pPr marL="7938" rtl="0" fontAlgn="base">
              <a:lnSpc>
                <a:spcPct val="120000"/>
              </a:lnSpc>
            </a:pPr>
            <a:r>
              <a:rPr lang="en-US" sz="1800" b="0" i="0" dirty="0">
                <a:solidFill>
                  <a:srgbClr val="000000"/>
                </a:solidFill>
                <a:effectLst/>
                <a:latin typeface="Arial" panose="020B0604020202020204" pitchFamily="34" charset="0"/>
              </a:rPr>
              <a:t>Consider your performance assessment and your own use of dynamics and expression. </a:t>
            </a:r>
          </a:p>
        </p:txBody>
      </p:sp>
      <p:pic>
        <p:nvPicPr>
          <p:cNvPr id="11" name="Picture 10" descr="A person singing with music notes and ff around her head&#10;&#10;">
            <a:extLst>
              <a:ext uri="{FF2B5EF4-FFF2-40B4-BE49-F238E27FC236}">
                <a16:creationId xmlns:a16="http://schemas.microsoft.com/office/drawing/2014/main" id="{9167C9A6-2EB7-5268-86F1-247331703B2B}"/>
              </a:ext>
            </a:extLst>
          </p:cNvPr>
          <p:cNvPicPr>
            <a:picLocks noChangeAspect="1"/>
          </p:cNvPicPr>
          <p:nvPr/>
        </p:nvPicPr>
        <p:blipFill>
          <a:blip r:embed="rId2">
            <a:extLst>
              <a:ext uri="{28A0092B-C50C-407E-A947-70E740481C1C}">
                <a14:useLocalDpi xmlns:a14="http://schemas.microsoft.com/office/drawing/2010/main" val="0"/>
              </a:ext>
            </a:extLst>
          </a:blip>
          <a:srcRect l="2420" t="1966" r="1511" b="1966"/>
          <a:stretch>
            <a:fillRect/>
          </a:stretch>
        </p:blipFill>
        <p:spPr>
          <a:xfrm>
            <a:off x="486667" y="1395000"/>
            <a:ext cx="4068000" cy="4068000"/>
          </a:xfrm>
          <a:prstGeom prst="ellipse">
            <a:avLst/>
          </a:prstGeom>
        </p:spPr>
      </p:pic>
    </p:spTree>
    <p:extLst>
      <p:ext uri="{BB962C8B-B14F-4D97-AF65-F5344CB8AC3E}">
        <p14:creationId xmlns:p14="http://schemas.microsoft.com/office/powerpoint/2010/main" val="3890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38566DB-FC9C-C242-387E-5CF5BB2DBC4F}"/>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80DBBBC4-80C1-E407-B516-07EFEF858D19}"/>
              </a:ext>
            </a:extLst>
          </p:cNvPr>
          <p:cNvSpPr>
            <a:spLocks noGrp="1"/>
          </p:cNvSpPr>
          <p:nvPr>
            <p:ph type="title"/>
          </p:nvPr>
        </p:nvSpPr>
        <p:spPr/>
        <p:txBody>
          <a:bodyPr/>
          <a:lstStyle/>
          <a:p>
            <a:r>
              <a:rPr lang="en-AU" dirty="0"/>
              <a:t>Activity 3.2 – ‘Bedouin song’ – Lior – listening </a:t>
            </a:r>
            <a:endParaRPr lang="en-US" dirty="0"/>
          </a:p>
        </p:txBody>
      </p:sp>
      <p:sp>
        <p:nvSpPr>
          <p:cNvPr id="4" name="Slide Number Placeholder 3">
            <a:extLst>
              <a:ext uri="{FF2B5EF4-FFF2-40B4-BE49-F238E27FC236}">
                <a16:creationId xmlns:a16="http://schemas.microsoft.com/office/drawing/2014/main" id="{66364285-BD43-90E5-09B0-40286787D918}"/>
              </a:ext>
              <a:ext uri="{C183D7F6-B498-43B3-948B-1728B52AA6E4}">
                <adec:decorative xmlns:adec="http://schemas.microsoft.com/office/drawing/2017/decorative" val="1"/>
              </a:ext>
            </a:extLst>
          </p:cNvPr>
          <p:cNvSpPr>
            <a:spLocks noGrp="1"/>
          </p:cNvSpPr>
          <p:nvPr>
            <p:ph type="sldNum" sz="quarter" idx="16"/>
          </p:nvPr>
        </p:nvSpPr>
        <p:spPr/>
        <p:txBody>
          <a:bodyPr anchor="t">
            <a:normAutofit lnSpcReduction="10000"/>
          </a:bodyPr>
          <a:lstStyle/>
          <a:p>
            <a:fld id="{10A01DC5-1685-4615-8240-15192985C6A2}" type="slidenum">
              <a:rPr lang="en-AU" smtClean="0"/>
              <a:pPr/>
              <a:t>85</a:t>
            </a:fld>
            <a:endParaRPr lang="en-AU"/>
          </a:p>
        </p:txBody>
      </p:sp>
      <p:sp>
        <p:nvSpPr>
          <p:cNvPr id="1037" name="Text Placeholder 5">
            <a:extLst>
              <a:ext uri="{FF2B5EF4-FFF2-40B4-BE49-F238E27FC236}">
                <a16:creationId xmlns:a16="http://schemas.microsoft.com/office/drawing/2014/main" id="{845670B4-A368-03D1-A24F-DB5D6E17A7DB}"/>
              </a:ext>
            </a:extLst>
          </p:cNvPr>
          <p:cNvSpPr>
            <a:spLocks noGrp="1"/>
          </p:cNvSpPr>
          <p:nvPr>
            <p:ph type="body" sz="quarter" idx="18"/>
          </p:nvPr>
        </p:nvSpPr>
        <p:spPr>
          <a:xfrm>
            <a:off x="5399998" y="1472905"/>
            <a:ext cx="6407150" cy="294189"/>
          </a:xfrm>
        </p:spPr>
        <p:txBody>
          <a:bodyPr/>
          <a:lstStyle/>
          <a:p>
            <a:r>
              <a:rPr lang="en-AU" dirty="0"/>
              <a:t>Lior and Joseph Tawadros Bedouin song</a:t>
            </a:r>
            <a:endParaRPr lang="en-US" dirty="0"/>
          </a:p>
        </p:txBody>
      </p:sp>
      <p:sp>
        <p:nvSpPr>
          <p:cNvPr id="1035" name="Text Placeholder 4">
            <a:extLst>
              <a:ext uri="{FF2B5EF4-FFF2-40B4-BE49-F238E27FC236}">
                <a16:creationId xmlns:a16="http://schemas.microsoft.com/office/drawing/2014/main" id="{7D988EA5-8247-441D-503A-8EF5217B49FB}"/>
              </a:ext>
            </a:extLst>
          </p:cNvPr>
          <p:cNvSpPr>
            <a:spLocks noGrp="1"/>
          </p:cNvSpPr>
          <p:nvPr>
            <p:ph type="body" sz="quarter" idx="17"/>
          </p:nvPr>
        </p:nvSpPr>
        <p:spPr>
          <a:xfrm>
            <a:off x="5400675" y="1942200"/>
            <a:ext cx="6407150" cy="4536000"/>
          </a:xfrm>
          <a:noFill/>
        </p:spPr>
        <p:txBody>
          <a:bodyPr vert="horz" lIns="0" tIns="0" rIns="0" bIns="0" rtlCol="0" anchor="t">
            <a:noAutofit/>
          </a:bodyPr>
          <a:lstStyle/>
          <a:p>
            <a:pPr>
              <a:lnSpc>
                <a:spcPct val="130000"/>
              </a:lnSpc>
            </a:pPr>
            <a:r>
              <a:rPr lang="en-US" dirty="0"/>
              <a:t>Joseph Tawadros is an Australian Egyptian oud virtuoso, composer, and musical producer. He is widely </a:t>
            </a:r>
            <a:r>
              <a:rPr lang="en-US" dirty="0" err="1"/>
              <a:t>recognised</a:t>
            </a:r>
            <a:r>
              <a:rPr lang="en-US" dirty="0"/>
              <a:t> as one of the leading players of the oud (a traditional Arabic string instrument), blending classical Arabic music with Western and contemporary influences. </a:t>
            </a:r>
          </a:p>
          <a:p>
            <a:pPr marL="360363" indent="-360363">
              <a:lnSpc>
                <a:spcPct val="130000"/>
              </a:lnSpc>
              <a:buFont typeface="+mj-lt"/>
              <a:buAutoNum type="arabicPeriod"/>
            </a:pPr>
            <a:r>
              <a:rPr lang="en-US" dirty="0"/>
              <a:t>What does the performing media of the orchestra accompaniment add to the piece?   </a:t>
            </a:r>
          </a:p>
          <a:p>
            <a:pPr marL="360363" indent="-360363">
              <a:lnSpc>
                <a:spcPct val="130000"/>
              </a:lnSpc>
              <a:buFont typeface="+mj-lt"/>
              <a:buAutoNum type="arabicPeriod"/>
            </a:pPr>
            <a:r>
              <a:rPr lang="en-US" dirty="0"/>
              <a:t>How is the oud played and what does the inclusion of this instrument add to the piece?</a:t>
            </a:r>
          </a:p>
        </p:txBody>
      </p:sp>
      <p:pic>
        <p:nvPicPr>
          <p:cNvPr id="7" name="Picture 6" descr="An image of Joseph Tawadros playing his stringed instrument, the oud. He is wearing a cap on his head">
            <a:extLst>
              <a:ext uri="{FF2B5EF4-FFF2-40B4-BE49-F238E27FC236}">
                <a16:creationId xmlns:a16="http://schemas.microsoft.com/office/drawing/2014/main" id="{51A3E81F-4E15-0E28-9D1B-D5B2FD73FE7C}"/>
              </a:ext>
            </a:extLst>
          </p:cNvPr>
          <p:cNvPicPr>
            <a:picLocks noChangeAspect="1"/>
          </p:cNvPicPr>
          <p:nvPr/>
        </p:nvPicPr>
        <p:blipFill>
          <a:blip r:embed="rId3"/>
          <a:stretch>
            <a:fillRect/>
          </a:stretch>
        </p:blipFill>
        <p:spPr>
          <a:xfrm>
            <a:off x="0" y="-1"/>
            <a:ext cx="5040000" cy="4023871"/>
          </a:xfrm>
          <a:prstGeom prst="rect">
            <a:avLst/>
          </a:prstGeom>
        </p:spPr>
      </p:pic>
      <p:pic>
        <p:nvPicPr>
          <p:cNvPr id="3074" name="Picture 2" descr="LIOR - Bedouin Song - with the Sydney Symphony Orchestra feat. Joseph  Tawadros">
            <a:extLst>
              <a:ext uri="{FF2B5EF4-FFF2-40B4-BE49-F238E27FC236}">
                <a16:creationId xmlns:a16="http://schemas.microsoft.com/office/drawing/2014/main" id="{602A8FBF-5F95-4B21-F526-9071F09827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02" b="12187"/>
          <a:stretch/>
        </p:blipFill>
        <p:spPr bwMode="auto">
          <a:xfrm>
            <a:off x="0" y="3890661"/>
            <a:ext cx="5039360" cy="29673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4698D9-5467-2E1E-BEB5-CF294E27560B}"/>
              </a:ext>
            </a:extLst>
          </p:cNvPr>
          <p:cNvSpPr txBox="1"/>
          <p:nvPr/>
        </p:nvSpPr>
        <p:spPr>
          <a:xfrm>
            <a:off x="5349124" y="6346722"/>
            <a:ext cx="5707652" cy="307777"/>
          </a:xfrm>
          <a:prstGeom prst="rect">
            <a:avLst/>
          </a:prstGeom>
          <a:noFill/>
        </p:spPr>
        <p:txBody>
          <a:bodyPr wrap="square">
            <a:spAutoFit/>
          </a:bodyPr>
          <a:lstStyle/>
          <a:p>
            <a:pPr algn="l" rtl="0" fontAlgn="base"/>
            <a:r>
              <a:rPr lang="en-AU" sz="700" dirty="0" err="1">
                <a:cs typeface="Arial"/>
              </a:rPr>
              <a:t>liormusic</a:t>
            </a:r>
            <a:r>
              <a:rPr lang="en-AU" sz="700" dirty="0">
                <a:cs typeface="Arial"/>
              </a:rPr>
              <a:t> (5 July 2016) </a:t>
            </a:r>
            <a:r>
              <a:rPr lang="en-AU" sz="700" u="sng" dirty="0">
                <a:cs typeface="Arial"/>
                <a:hlinkClick r:id="rId5"/>
              </a:rPr>
              <a:t>Lior - Bedouin Song - with the Sydney Symphony Orchestra feat. Joseph Tawadros (4:24)</a:t>
            </a:r>
            <a:r>
              <a:rPr lang="en-AU" sz="700" dirty="0">
                <a:cs typeface="Arial"/>
              </a:rPr>
              <a:t> [video], </a:t>
            </a:r>
            <a:r>
              <a:rPr lang="en-AU" sz="700" i="1" dirty="0" err="1">
                <a:cs typeface="Arial"/>
              </a:rPr>
              <a:t>liormusic</a:t>
            </a:r>
            <a:r>
              <a:rPr lang="en-AU" sz="700" i="1" dirty="0">
                <a:cs typeface="Arial"/>
              </a:rPr>
              <a:t>, </a:t>
            </a:r>
            <a:r>
              <a:rPr lang="en-AU" sz="700" dirty="0">
                <a:cs typeface="Arial"/>
              </a:rPr>
              <a:t>YouTube, accessed 21 May 2025</a:t>
            </a:r>
          </a:p>
        </p:txBody>
      </p:sp>
    </p:spTree>
    <p:extLst>
      <p:ext uri="{BB962C8B-B14F-4D97-AF65-F5344CB8AC3E}">
        <p14:creationId xmlns:p14="http://schemas.microsoft.com/office/powerpoint/2010/main" val="3935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0FCB09-3ABF-AC47-F8F4-DBD7FE8CFF43}"/>
              </a:ext>
            </a:extLst>
          </p:cNvPr>
          <p:cNvSpPr>
            <a:spLocks noGrp="1"/>
          </p:cNvSpPr>
          <p:nvPr>
            <p:ph type="title"/>
          </p:nvPr>
        </p:nvSpPr>
        <p:spPr/>
        <p:txBody>
          <a:bodyPr/>
          <a:lstStyle/>
          <a:p>
            <a:r>
              <a:rPr lang="en-US" dirty="0"/>
              <a:t>Video – Lior – Bedouin Song – with the Sydney Symphony Orchestra feat. Joseph Tawadros</a:t>
            </a:r>
          </a:p>
        </p:txBody>
      </p:sp>
      <p:sp>
        <p:nvSpPr>
          <p:cNvPr id="4" name="Slide Number Placeholder 3">
            <a:extLst>
              <a:ext uri="{FF2B5EF4-FFF2-40B4-BE49-F238E27FC236}">
                <a16:creationId xmlns:a16="http://schemas.microsoft.com/office/drawing/2014/main" id="{853748CB-FF2E-C066-DD7B-C6BC23E46E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86</a:t>
            </a:fld>
            <a:endParaRPr lang="en-AU"/>
          </a:p>
        </p:txBody>
      </p:sp>
      <p:pic>
        <p:nvPicPr>
          <p:cNvPr id="8" name="Online Media 7" descr="LIOR - Bedouin Song - with the Sydney Symphony Orchestra feat. Joseph Tawadros">
            <a:hlinkClick r:id="" action="ppaction://media"/>
            <a:extLst>
              <a:ext uri="{FF2B5EF4-FFF2-40B4-BE49-F238E27FC236}">
                <a16:creationId xmlns:a16="http://schemas.microsoft.com/office/drawing/2014/main" id="{446B9FD9-5B06-BED9-4811-A5252ED52163}"/>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764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FDBA3A-FE5F-1C8D-A750-C410830FC0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704195-F243-C08A-5089-92329079AF9B}"/>
              </a:ext>
            </a:extLst>
          </p:cNvPr>
          <p:cNvSpPr txBox="1">
            <a:spLocks noGrp="1"/>
          </p:cNvSpPr>
          <p:nvPr>
            <p:ph type="title"/>
          </p:nvPr>
        </p:nvSpPr>
        <p:spPr>
          <a:xfrm>
            <a:off x="5400000" y="360000"/>
            <a:ext cx="5843388"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a:t>
            </a:r>
          </a:p>
        </p:txBody>
      </p:sp>
      <p:sp>
        <p:nvSpPr>
          <p:cNvPr id="2" name="Slide Number Placeholder 1">
            <a:extLst>
              <a:ext uri="{FF2B5EF4-FFF2-40B4-BE49-F238E27FC236}">
                <a16:creationId xmlns:a16="http://schemas.microsoft.com/office/drawing/2014/main" id="{47E5672A-093D-1E25-1DBF-DEE275A0ABD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87</a:t>
            </a:fld>
            <a:endParaRPr lang="en-AU"/>
          </a:p>
        </p:txBody>
      </p:sp>
      <p:sp>
        <p:nvSpPr>
          <p:cNvPr id="6" name="Text Placeholder 5">
            <a:extLst>
              <a:ext uri="{FF2B5EF4-FFF2-40B4-BE49-F238E27FC236}">
                <a16:creationId xmlns:a16="http://schemas.microsoft.com/office/drawing/2014/main" id="{5733D30B-DA0A-8B9C-45CC-846C2D384AE5}"/>
              </a:ext>
            </a:extLst>
          </p:cNvPr>
          <p:cNvSpPr>
            <a:spLocks noGrp="1"/>
          </p:cNvSpPr>
          <p:nvPr>
            <p:ph type="body" sz="quarter" idx="18"/>
          </p:nvPr>
        </p:nvSpPr>
        <p:spPr>
          <a:xfrm>
            <a:off x="5399998" y="1787549"/>
            <a:ext cx="6407150" cy="294189"/>
          </a:xfrm>
        </p:spPr>
        <p:txBody>
          <a:bodyPr/>
          <a:lstStyle/>
          <a:p>
            <a:r>
              <a:rPr lang="en-US" dirty="0"/>
              <a:t>Personal style in performance assessment task</a:t>
            </a:r>
          </a:p>
        </p:txBody>
      </p:sp>
      <p:sp>
        <p:nvSpPr>
          <p:cNvPr id="14" name="TextBox 13">
            <a:extLst>
              <a:ext uri="{FF2B5EF4-FFF2-40B4-BE49-F238E27FC236}">
                <a16:creationId xmlns:a16="http://schemas.microsoft.com/office/drawing/2014/main" id="{34EBF663-6B2E-C0C7-298D-647766E9E443}"/>
              </a:ext>
            </a:extLst>
          </p:cNvPr>
          <p:cNvSpPr txBox="1"/>
          <p:nvPr/>
        </p:nvSpPr>
        <p:spPr>
          <a:xfrm>
            <a:off x="5399998" y="2477545"/>
            <a:ext cx="6444002" cy="1750594"/>
          </a:xfrm>
          <a:prstGeom prst="roundRect">
            <a:avLst>
              <a:gd name="adj" fmla="val 8139"/>
            </a:avLst>
          </a:prstGeom>
          <a:solidFill>
            <a:srgbClr val="FFFFCC"/>
          </a:solidFill>
          <a:ln w="6350">
            <a:noFill/>
          </a:ln>
        </p:spPr>
        <p:txBody>
          <a:bodyPr wrap="square" lIns="144000" tIns="144000" rIns="144000" bIns="216000" rtlCol="0" anchor="ctr">
            <a:noAutofit/>
          </a:bodyPr>
          <a:lstStyle/>
          <a:p>
            <a:pPr fontAlgn="base">
              <a:lnSpc>
                <a:spcPct val="130000"/>
              </a:lnSpc>
            </a:pPr>
            <a:r>
              <a:rPr lang="en-US" sz="1800" b="1" i="0" dirty="0">
                <a:solidFill>
                  <a:schemeClr val="accent1"/>
                </a:solidFill>
                <a:effectLst/>
                <a:latin typeface="Arial"/>
                <a:cs typeface="Arial"/>
              </a:rPr>
              <a:t>Self-reflection</a:t>
            </a:r>
            <a:r>
              <a:rPr lang="en-US" sz="1800" b="1" dirty="0">
                <a:solidFill>
                  <a:schemeClr val="accent1"/>
                </a:solidFill>
                <a:latin typeface="Arial"/>
                <a:cs typeface="Arial"/>
              </a:rPr>
              <a:t> </a:t>
            </a:r>
          </a:p>
          <a:p>
            <a:pPr fontAlgn="base">
              <a:lnSpc>
                <a:spcPct val="130000"/>
              </a:lnSpc>
            </a:pPr>
            <a:r>
              <a:rPr lang="en-US" sz="1800" b="0" i="0" dirty="0">
                <a:effectLst/>
                <a:latin typeface="Arial"/>
                <a:cs typeface="Arial"/>
              </a:rPr>
              <a:t>Consider your performance assessment and </a:t>
            </a:r>
            <a:r>
              <a:rPr lang="en-US" sz="1800" dirty="0">
                <a:latin typeface="Arial"/>
                <a:cs typeface="Arial"/>
              </a:rPr>
              <a:t>how</a:t>
            </a:r>
            <a:r>
              <a:rPr lang="en-US" sz="1800" b="0" i="0" dirty="0">
                <a:effectLst/>
                <a:latin typeface="Arial"/>
                <a:cs typeface="Arial"/>
              </a:rPr>
              <a:t> </a:t>
            </a:r>
            <a:r>
              <a:rPr lang="en-US" sz="1800" dirty="0">
                <a:latin typeface="Arial"/>
                <a:cs typeface="Arial"/>
              </a:rPr>
              <a:t>dynamics</a:t>
            </a:r>
            <a:r>
              <a:rPr lang="en-US" sz="1800" b="0" i="0" dirty="0">
                <a:effectLst/>
                <a:latin typeface="Arial"/>
                <a:cs typeface="Arial"/>
              </a:rPr>
              <a:t> and expression</a:t>
            </a:r>
            <a:r>
              <a:rPr lang="en-US" sz="1800" dirty="0">
                <a:latin typeface="Arial"/>
                <a:cs typeface="Arial"/>
              </a:rPr>
              <a:t> will be explored to demonstrate personal style</a:t>
            </a:r>
            <a:r>
              <a:rPr lang="en-US" sz="1800" b="0" i="0" dirty="0">
                <a:effectLst/>
                <a:latin typeface="Arial"/>
                <a:cs typeface="Arial"/>
              </a:rPr>
              <a:t>. </a:t>
            </a:r>
            <a:endParaRPr lang="en-US" sz="1800" dirty="0">
              <a:cs typeface="Arial"/>
            </a:endParaRPr>
          </a:p>
        </p:txBody>
      </p:sp>
      <p:sp>
        <p:nvSpPr>
          <p:cNvPr id="5" name="TextBox 4">
            <a:extLst>
              <a:ext uri="{FF2B5EF4-FFF2-40B4-BE49-F238E27FC236}">
                <a16:creationId xmlns:a16="http://schemas.microsoft.com/office/drawing/2014/main" id="{465E6E58-88EC-16F7-5F65-C534408F5429}"/>
              </a:ext>
            </a:extLst>
          </p:cNvPr>
          <p:cNvSpPr txBox="1"/>
          <p:nvPr/>
        </p:nvSpPr>
        <p:spPr>
          <a:xfrm>
            <a:off x="5399998" y="4623946"/>
            <a:ext cx="6444002" cy="1678108"/>
          </a:xfrm>
          <a:prstGeom prst="roundRect">
            <a:avLst>
              <a:gd name="adj" fmla="val 6659"/>
            </a:avLst>
          </a:prstGeom>
          <a:solidFill>
            <a:srgbClr val="EDF9E0"/>
          </a:solidFill>
          <a:ln w="6350">
            <a:noFill/>
          </a:ln>
        </p:spPr>
        <p:txBody>
          <a:bodyPr wrap="square" lIns="144000" tIns="144000" rIns="144000" bIns="216000" rtlCol="0" anchor="ctr">
            <a:noAutofit/>
          </a:bodyPr>
          <a:lstStyle/>
          <a:p>
            <a:pPr fontAlgn="base">
              <a:lnSpc>
                <a:spcPct val="130000"/>
              </a:lnSpc>
            </a:pPr>
            <a:r>
              <a:rPr lang="en-US" sz="1800" b="0" i="0" dirty="0">
                <a:effectLst/>
                <a:latin typeface="Arial"/>
                <a:cs typeface="Arial"/>
              </a:rPr>
              <a:t> </a:t>
            </a:r>
            <a:r>
              <a:rPr lang="en-US" sz="1800" b="1" dirty="0">
                <a:solidFill>
                  <a:schemeClr val="accent1"/>
                </a:solidFill>
                <a:latin typeface="Arial"/>
                <a:cs typeface="Arial"/>
              </a:rPr>
              <a:t>Group discussion</a:t>
            </a:r>
            <a:endParaRPr lang="en-US" sz="1800" b="1" i="0" dirty="0">
              <a:solidFill>
                <a:schemeClr val="accent1"/>
              </a:solidFill>
              <a:effectLst/>
              <a:latin typeface="Arial" panose="020B0604020202020204" pitchFamily="34" charset="0"/>
            </a:endParaRPr>
          </a:p>
          <a:p>
            <a:pPr>
              <a:lnSpc>
                <a:spcPct val="130000"/>
              </a:lnSpc>
            </a:pPr>
            <a:r>
              <a:rPr lang="en-US" sz="1800" dirty="0">
                <a:latin typeface="Arial"/>
                <a:cs typeface="Arial"/>
              </a:rPr>
              <a:t> Discuss, share, collaborate and explore your   </a:t>
            </a:r>
          </a:p>
          <a:p>
            <a:pPr>
              <a:lnSpc>
                <a:spcPct val="130000"/>
              </a:lnSpc>
            </a:pPr>
            <a:r>
              <a:rPr lang="en-US" sz="1800" dirty="0">
                <a:latin typeface="Arial"/>
                <a:cs typeface="Arial"/>
              </a:rPr>
              <a:t> personal style decisions for your performance  </a:t>
            </a:r>
          </a:p>
          <a:p>
            <a:pPr>
              <a:lnSpc>
                <a:spcPct val="130000"/>
              </a:lnSpc>
            </a:pPr>
            <a:r>
              <a:rPr lang="en-US" sz="1800" dirty="0">
                <a:latin typeface="Arial"/>
                <a:cs typeface="Arial"/>
              </a:rPr>
              <a:t> assessment task with the group.</a:t>
            </a:r>
            <a:endParaRPr lang="en-US" sz="1800" dirty="0">
              <a:cs typeface="Arial" panose="020B0604020202020204"/>
            </a:endParaRPr>
          </a:p>
        </p:txBody>
      </p:sp>
      <p:pic>
        <p:nvPicPr>
          <p:cNvPr id="8" name="Picture 7" descr="A person singing with music notes and ff around her head&#10;&#10;">
            <a:extLst>
              <a:ext uri="{FF2B5EF4-FFF2-40B4-BE49-F238E27FC236}">
                <a16:creationId xmlns:a16="http://schemas.microsoft.com/office/drawing/2014/main" id="{2650C4CE-40CE-F20A-539D-1B0332741959}"/>
              </a:ext>
            </a:extLst>
          </p:cNvPr>
          <p:cNvPicPr>
            <a:picLocks noChangeAspect="1"/>
          </p:cNvPicPr>
          <p:nvPr/>
        </p:nvPicPr>
        <p:blipFill>
          <a:blip r:embed="rId2">
            <a:extLst>
              <a:ext uri="{28A0092B-C50C-407E-A947-70E740481C1C}">
                <a14:useLocalDpi xmlns:a14="http://schemas.microsoft.com/office/drawing/2010/main" val="0"/>
              </a:ext>
            </a:extLst>
          </a:blip>
          <a:srcRect l="2420" t="1966" r="1511" b="1966"/>
          <a:stretch>
            <a:fillRect/>
          </a:stretch>
        </p:blipFill>
        <p:spPr>
          <a:xfrm>
            <a:off x="486667" y="1395000"/>
            <a:ext cx="4068000" cy="4068000"/>
          </a:xfrm>
          <a:prstGeom prst="ellipse">
            <a:avLst/>
          </a:prstGeom>
        </p:spPr>
      </p:pic>
    </p:spTree>
    <p:extLst>
      <p:ext uri="{BB962C8B-B14F-4D97-AF65-F5344CB8AC3E}">
        <p14:creationId xmlns:p14="http://schemas.microsoft.com/office/powerpoint/2010/main" val="154914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8EE28-1ABC-6629-90AF-41070B94AE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657579-2187-42B9-73C9-0DE3C55DA47F}"/>
              </a:ext>
            </a:extLst>
          </p:cNvPr>
          <p:cNvSpPr>
            <a:spLocks noGrp="1"/>
          </p:cNvSpPr>
          <p:nvPr>
            <p:ph type="title"/>
          </p:nvPr>
        </p:nvSpPr>
        <p:spPr>
          <a:xfrm>
            <a:off x="360000" y="360000"/>
            <a:ext cx="11484000" cy="545601"/>
          </a:xfrm>
        </p:spPr>
        <p:txBody>
          <a:bodyPr/>
          <a:lstStyle/>
          <a:p>
            <a:r>
              <a:rPr lang="en-AU"/>
              <a:t>Activity 3.3 –Assessment task (1)</a:t>
            </a:r>
          </a:p>
        </p:txBody>
      </p:sp>
      <p:sp>
        <p:nvSpPr>
          <p:cNvPr id="2" name="Slide Number Placeholder 1">
            <a:extLst>
              <a:ext uri="{FF2B5EF4-FFF2-40B4-BE49-F238E27FC236}">
                <a16:creationId xmlns:a16="http://schemas.microsoft.com/office/drawing/2014/main" id="{48247C15-D6CE-E5CF-E849-9E4C8A66C4F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88</a:t>
            </a:fld>
            <a:endParaRPr lang="en-AU"/>
          </a:p>
        </p:txBody>
      </p:sp>
      <p:sp>
        <p:nvSpPr>
          <p:cNvPr id="4" name="Text Placeholder 3">
            <a:extLst>
              <a:ext uri="{FF2B5EF4-FFF2-40B4-BE49-F238E27FC236}">
                <a16:creationId xmlns:a16="http://schemas.microsoft.com/office/drawing/2014/main" id="{BBE6C2D8-9D93-B30D-57D2-AF1C3F292CD7}"/>
              </a:ext>
            </a:extLst>
          </p:cNvPr>
          <p:cNvSpPr>
            <a:spLocks noGrp="1"/>
          </p:cNvSpPr>
          <p:nvPr>
            <p:ph type="body" sz="quarter" idx="18"/>
          </p:nvPr>
        </p:nvSpPr>
        <p:spPr>
          <a:xfrm>
            <a:off x="359999" y="1008000"/>
            <a:ext cx="11483999" cy="310015"/>
          </a:xfrm>
        </p:spPr>
        <p:txBody>
          <a:bodyPr/>
          <a:lstStyle/>
          <a:p>
            <a:r>
              <a:rPr lang="en-AU"/>
              <a:t>Planning to write the introduction</a:t>
            </a:r>
          </a:p>
        </p:txBody>
      </p:sp>
      <p:sp>
        <p:nvSpPr>
          <p:cNvPr id="8" name="Rectangle: Rounded Corners 7">
            <a:extLst>
              <a:ext uri="{FF2B5EF4-FFF2-40B4-BE49-F238E27FC236}">
                <a16:creationId xmlns:a16="http://schemas.microsoft.com/office/drawing/2014/main" id="{53C5A0B5-3649-D3D0-7448-61D4CA6F22CA}"/>
              </a:ext>
              <a:ext uri="{C183D7F6-B498-43B3-948B-1728B52AA6E4}">
                <adec:decorative xmlns:adec="http://schemas.microsoft.com/office/drawing/2017/decorative" val="1"/>
              </a:ext>
            </a:extLst>
          </p:cNvPr>
          <p:cNvSpPr/>
          <p:nvPr/>
        </p:nvSpPr>
        <p:spPr>
          <a:xfrm>
            <a:off x="360000" y="2595154"/>
            <a:ext cx="11483975" cy="1924595"/>
          </a:xfrm>
          <a:prstGeom prst="roundRect">
            <a:avLst>
              <a:gd name="adj" fmla="val 495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AU" sz="2000" dirty="0">
              <a:solidFill>
                <a:schemeClr val="bg1"/>
              </a:solidFill>
              <a:latin typeface="+mj-lt"/>
              <a:cs typeface="Arial" panose="020B0604020202020204" pitchFamily="34" charset="0"/>
            </a:endParaRPr>
          </a:p>
        </p:txBody>
      </p:sp>
      <p:sp>
        <p:nvSpPr>
          <p:cNvPr id="5" name="Rectangle: Rounded Corners 7">
            <a:extLst>
              <a:ext uri="{FF2B5EF4-FFF2-40B4-BE49-F238E27FC236}">
                <a16:creationId xmlns:a16="http://schemas.microsoft.com/office/drawing/2014/main" id="{AB888CCC-5FF5-502F-B591-B9BF42A60203}"/>
              </a:ext>
              <a:ext uri="{C183D7F6-B498-43B3-948B-1728B52AA6E4}">
                <adec:decorative xmlns:adec="http://schemas.microsoft.com/office/drawing/2017/decorative" val="0"/>
              </a:ext>
            </a:extLst>
          </p:cNvPr>
          <p:cNvSpPr/>
          <p:nvPr/>
        </p:nvSpPr>
        <p:spPr>
          <a:xfrm>
            <a:off x="740597" y="2221561"/>
            <a:ext cx="3282763" cy="80031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US" b="1" dirty="0">
                <a:solidFill>
                  <a:schemeClr val="accent1"/>
                </a:solidFill>
                <a:latin typeface="+mj-lt"/>
                <a:cs typeface="Arial" panose="020B0604020202020204" pitchFamily="34" charset="0"/>
              </a:rPr>
              <a:t>Task description</a:t>
            </a:r>
            <a:endParaRPr lang="en-AU" sz="2000" dirty="0">
              <a:solidFill>
                <a:schemeClr val="accent1"/>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5FDE8DF5-DE7E-D5DE-4313-5F190E4A3D4F}"/>
              </a:ext>
            </a:extLst>
          </p:cNvPr>
          <p:cNvSpPr txBox="1"/>
          <p:nvPr/>
        </p:nvSpPr>
        <p:spPr>
          <a:xfrm>
            <a:off x="650061" y="3191650"/>
            <a:ext cx="10891877" cy="958596"/>
          </a:xfrm>
          <a:prstGeom prst="rect">
            <a:avLst/>
          </a:prstGeom>
          <a:noFill/>
        </p:spPr>
        <p:txBody>
          <a:bodyPr wrap="square">
            <a:spAutoFit/>
          </a:bodyPr>
          <a:lstStyle/>
          <a:p>
            <a:pPr>
              <a:lnSpc>
                <a:spcPct val="150000"/>
              </a:lnSpc>
            </a:pPr>
            <a:r>
              <a:rPr lang="en-US" sz="2000" dirty="0">
                <a:solidFill>
                  <a:schemeClr val="bg1"/>
                </a:solidFill>
                <a:latin typeface="+mj-lt"/>
                <a:cs typeface="Arial" panose="020B0604020202020204" pitchFamily="34" charset="0"/>
              </a:rPr>
              <a:t>Prepare and present an introduction to the performance that outlines how the performance reflects the stylistic features and cultural and/or social context.</a:t>
            </a:r>
            <a:endParaRPr lang="en-AU" sz="20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54516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F0A1F7-5C39-53FF-9311-7FCD7ED5ECE6}"/>
              </a:ext>
            </a:extLst>
          </p:cNvPr>
          <p:cNvSpPr>
            <a:spLocks noGrp="1"/>
          </p:cNvSpPr>
          <p:nvPr>
            <p:ph type="title"/>
          </p:nvPr>
        </p:nvSpPr>
        <p:spPr>
          <a:xfrm>
            <a:off x="360000" y="360000"/>
            <a:ext cx="11484000" cy="545601"/>
          </a:xfrm>
        </p:spPr>
        <p:txBody>
          <a:bodyPr/>
          <a:lstStyle/>
          <a:p>
            <a:r>
              <a:rPr lang="en-AU" sz="3600">
                <a:solidFill>
                  <a:srgbClr val="002664"/>
                </a:solidFill>
                <a:latin typeface="+mj-lt"/>
                <a:cs typeface="Arial"/>
              </a:rPr>
              <a:t>Activity </a:t>
            </a:r>
            <a:r>
              <a:rPr lang="en-AU">
                <a:solidFill>
                  <a:srgbClr val="002664"/>
                </a:solidFill>
                <a:latin typeface="+mj-lt"/>
                <a:cs typeface="Arial"/>
              </a:rPr>
              <a:t>3.3</a:t>
            </a:r>
            <a:r>
              <a:rPr lang="en-AU" sz="3600">
                <a:solidFill>
                  <a:srgbClr val="002664"/>
                </a:solidFill>
                <a:latin typeface="+mj-lt"/>
                <a:cs typeface="Arial"/>
              </a:rPr>
              <a:t> –Assessment task (2)</a:t>
            </a:r>
            <a:endParaRPr lang="en-AU">
              <a:cs typeface="Arial"/>
            </a:endParaRPr>
          </a:p>
        </p:txBody>
      </p:sp>
      <p:sp>
        <p:nvSpPr>
          <p:cNvPr id="2" name="Slide Number Placeholder 1">
            <a:extLst>
              <a:ext uri="{FF2B5EF4-FFF2-40B4-BE49-F238E27FC236}">
                <a16:creationId xmlns:a16="http://schemas.microsoft.com/office/drawing/2014/main" id="{B6A4249B-6C2B-C6C7-2475-1C0597FB4F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
        <p:nvSpPr>
          <p:cNvPr id="4" name="Text Placeholder 3">
            <a:extLst>
              <a:ext uri="{FF2B5EF4-FFF2-40B4-BE49-F238E27FC236}">
                <a16:creationId xmlns:a16="http://schemas.microsoft.com/office/drawing/2014/main" id="{129EBA5C-8F0A-87E2-8069-5B4F42AAAF1D}"/>
              </a:ext>
            </a:extLst>
          </p:cNvPr>
          <p:cNvSpPr>
            <a:spLocks noGrp="1"/>
          </p:cNvSpPr>
          <p:nvPr>
            <p:ph type="body" sz="quarter" idx="18"/>
          </p:nvPr>
        </p:nvSpPr>
        <p:spPr>
          <a:xfrm>
            <a:off x="360000" y="982520"/>
            <a:ext cx="11484000" cy="310015"/>
          </a:xfrm>
        </p:spPr>
        <p:txBody>
          <a:bodyPr/>
          <a:lstStyle/>
          <a:p>
            <a:r>
              <a:rPr lang="en-AU"/>
              <a:t>Writing the introduction</a:t>
            </a:r>
          </a:p>
        </p:txBody>
      </p:sp>
      <p:sp>
        <p:nvSpPr>
          <p:cNvPr id="6" name="Rectangle: Rounded Corners 5">
            <a:extLst>
              <a:ext uri="{FF2B5EF4-FFF2-40B4-BE49-F238E27FC236}">
                <a16:creationId xmlns:a16="http://schemas.microsoft.com/office/drawing/2014/main" id="{3EBBD862-A3C9-91D9-4572-EF2DA21DE4D9}"/>
              </a:ext>
              <a:ext uri="{C183D7F6-B498-43B3-948B-1728B52AA6E4}">
                <adec:decorative xmlns:adec="http://schemas.microsoft.com/office/drawing/2017/decorative" val="0"/>
              </a:ext>
            </a:extLst>
          </p:cNvPr>
          <p:cNvSpPr/>
          <p:nvPr/>
        </p:nvSpPr>
        <p:spPr>
          <a:xfrm>
            <a:off x="360000" y="1662239"/>
            <a:ext cx="11484000" cy="715200"/>
          </a:xfrm>
          <a:prstGeom prst="flowChartAlternateProcess">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dirty="0">
                <a:solidFill>
                  <a:schemeClr val="tx1"/>
                </a:solidFill>
                <a:latin typeface="+mj-lt"/>
                <a:cs typeface="Arial" panose="020B0604020202020204" pitchFamily="34" charset="0"/>
              </a:rPr>
              <a:t>What is the title and composer of my performance piece?</a:t>
            </a:r>
            <a:endParaRPr lang="en-AU" sz="1800" b="1" dirty="0">
              <a:solidFill>
                <a:schemeClr val="tx1"/>
              </a:solidFill>
              <a:latin typeface="+mj-lt"/>
              <a:cs typeface="Arial" panose="020B0604020202020204" pitchFamily="34" charset="0"/>
            </a:endParaRPr>
          </a:p>
        </p:txBody>
      </p:sp>
      <p:sp>
        <p:nvSpPr>
          <p:cNvPr id="10" name="Rectangle: Rounded Corners 9">
            <a:extLst>
              <a:ext uri="{FF2B5EF4-FFF2-40B4-BE49-F238E27FC236}">
                <a16:creationId xmlns:a16="http://schemas.microsoft.com/office/drawing/2014/main" id="{A796E23F-D5E2-03C3-8A5E-00F34096E3F5}"/>
              </a:ext>
              <a:ext uri="{C183D7F6-B498-43B3-948B-1728B52AA6E4}">
                <adec:decorative xmlns:adec="http://schemas.microsoft.com/office/drawing/2017/decorative" val="0"/>
              </a:ext>
            </a:extLst>
          </p:cNvPr>
          <p:cNvSpPr/>
          <p:nvPr/>
        </p:nvSpPr>
        <p:spPr>
          <a:xfrm>
            <a:off x="348000" y="2631562"/>
            <a:ext cx="11496000" cy="715200"/>
          </a:xfrm>
          <a:prstGeom prst="flowChartAlternateProcess">
            <a:avLst/>
          </a:prstGeom>
          <a:solidFill>
            <a:srgbClr val="EDF9E0"/>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a:solidFill>
                  <a:schemeClr val="tx1"/>
                </a:solidFill>
                <a:latin typeface="+mj-lt"/>
                <a:cs typeface="Arial" panose="020B0604020202020204" pitchFamily="34" charset="0"/>
              </a:rPr>
              <a:t>Are there any interesting facts about my piece that give social and cultural context?</a:t>
            </a:r>
            <a:endParaRPr lang="en-AU" sz="1800" b="1" dirty="0">
              <a:solidFill>
                <a:schemeClr val="tx1"/>
              </a:solidFill>
              <a:latin typeface="+mj-lt"/>
              <a:cs typeface="Arial" panose="020B0604020202020204" pitchFamily="34" charset="0"/>
            </a:endParaRPr>
          </a:p>
        </p:txBody>
      </p:sp>
      <p:sp>
        <p:nvSpPr>
          <p:cNvPr id="7" name="Rectangle: Rounded Corners 6">
            <a:extLst>
              <a:ext uri="{FF2B5EF4-FFF2-40B4-BE49-F238E27FC236}">
                <a16:creationId xmlns:a16="http://schemas.microsoft.com/office/drawing/2014/main" id="{E5340F16-E1FC-1FF4-96E5-C1B87F2CC1D9}"/>
              </a:ext>
              <a:ext uri="{C183D7F6-B498-43B3-948B-1728B52AA6E4}">
                <adec:decorative xmlns:adec="http://schemas.microsoft.com/office/drawing/2017/decorative" val="0"/>
              </a:ext>
            </a:extLst>
          </p:cNvPr>
          <p:cNvSpPr/>
          <p:nvPr/>
        </p:nvSpPr>
        <p:spPr>
          <a:xfrm>
            <a:off x="360000" y="3600885"/>
            <a:ext cx="11484000" cy="715200"/>
          </a:xfrm>
          <a:prstGeom prst="flowChartAlternateProcess">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dirty="0">
                <a:solidFill>
                  <a:schemeClr val="tx1"/>
                </a:solidFill>
                <a:latin typeface="+mj-lt"/>
                <a:cs typeface="Arial" panose="020B0604020202020204" pitchFamily="34" charset="0"/>
              </a:rPr>
              <a:t>What style or genre is my performance piece?</a:t>
            </a:r>
            <a:endParaRPr lang="en-AU" sz="1800" b="1" dirty="0">
              <a:solidFill>
                <a:schemeClr val="tx1"/>
              </a:solidFill>
              <a:latin typeface="+mj-lt"/>
              <a:cs typeface="Arial" panose="020B0604020202020204" pitchFamily="34" charset="0"/>
            </a:endParaRPr>
          </a:p>
        </p:txBody>
      </p:sp>
      <p:sp>
        <p:nvSpPr>
          <p:cNvPr id="8" name="Rectangle: Rounded Corners 7">
            <a:extLst>
              <a:ext uri="{FF2B5EF4-FFF2-40B4-BE49-F238E27FC236}">
                <a16:creationId xmlns:a16="http://schemas.microsoft.com/office/drawing/2014/main" id="{73A73B7E-FB8A-3160-4F72-6012E87ED076}"/>
              </a:ext>
              <a:ext uri="{C183D7F6-B498-43B3-948B-1728B52AA6E4}">
                <adec:decorative xmlns:adec="http://schemas.microsoft.com/office/drawing/2017/decorative" val="0"/>
              </a:ext>
            </a:extLst>
          </p:cNvPr>
          <p:cNvSpPr/>
          <p:nvPr/>
        </p:nvSpPr>
        <p:spPr>
          <a:xfrm>
            <a:off x="360000" y="4570208"/>
            <a:ext cx="11484000" cy="715200"/>
          </a:xfrm>
          <a:prstGeom prst="flowChartAlternateProcess">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a:solidFill>
                  <a:schemeClr val="tx1"/>
                </a:solidFill>
                <a:latin typeface="+mj-lt"/>
                <a:cs typeface="Arial" panose="020B0604020202020204" pitchFamily="34" charset="0"/>
              </a:rPr>
              <a:t>What are some stylistic considerations I have considered for when I perform my piece?</a:t>
            </a:r>
            <a:endParaRPr lang="en-AU" sz="1800" b="1">
              <a:solidFill>
                <a:schemeClr val="tx1"/>
              </a:solidFill>
              <a:latin typeface="+mj-lt"/>
              <a:cs typeface="Arial" panose="020B0604020202020204" pitchFamily="34" charset="0"/>
            </a:endParaRPr>
          </a:p>
        </p:txBody>
      </p:sp>
      <p:sp>
        <p:nvSpPr>
          <p:cNvPr id="9" name="Rectangle: Rounded Corners 8">
            <a:extLst>
              <a:ext uri="{FF2B5EF4-FFF2-40B4-BE49-F238E27FC236}">
                <a16:creationId xmlns:a16="http://schemas.microsoft.com/office/drawing/2014/main" id="{ADF134F8-B200-0235-D8BD-F6083058AB14}"/>
              </a:ext>
              <a:ext uri="{C183D7F6-B498-43B3-948B-1728B52AA6E4}">
                <adec:decorative xmlns:adec="http://schemas.microsoft.com/office/drawing/2017/decorative" val="0"/>
              </a:ext>
            </a:extLst>
          </p:cNvPr>
          <p:cNvSpPr/>
          <p:nvPr/>
        </p:nvSpPr>
        <p:spPr>
          <a:xfrm>
            <a:off x="360000" y="5539531"/>
            <a:ext cx="11496000" cy="715201"/>
          </a:xfrm>
          <a:prstGeom prst="flowChartAlternateProcess">
            <a:avLst/>
          </a:prstGeom>
          <a:solidFill>
            <a:srgbClr val="D5BCE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dirty="0">
                <a:solidFill>
                  <a:schemeClr val="tx1"/>
                </a:solidFill>
                <a:latin typeface="+mj-lt"/>
                <a:cs typeface="Arial" panose="020B0604020202020204" pitchFamily="34" charset="0"/>
              </a:rPr>
              <a:t>What is my personal connection to my interpretation of my performance piece?</a:t>
            </a:r>
            <a:endParaRPr lang="en-AU" sz="1800" b="1"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344851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4078719-F220-4D09-D975-132836D6722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835885A-0176-CBEE-0D4C-73B242D31942}"/>
              </a:ext>
            </a:extLst>
          </p:cNvPr>
          <p:cNvSpPr>
            <a:spLocks noGrp="1"/>
          </p:cNvSpPr>
          <p:nvPr>
            <p:ph type="title"/>
          </p:nvPr>
        </p:nvSpPr>
        <p:spPr/>
        <p:txBody>
          <a:bodyPr/>
          <a:lstStyle/>
          <a:p>
            <a:r>
              <a:rPr lang="en-AU" dirty="0">
                <a:latin typeface="Arial"/>
                <a:cs typeface="Arial"/>
              </a:rPr>
              <a:t>Activity 1.1 – 'Scar' – Missy Higgins – performing (1)</a:t>
            </a:r>
            <a:endParaRPr lang="en-US" dirty="0"/>
          </a:p>
        </p:txBody>
      </p:sp>
      <p:sp>
        <p:nvSpPr>
          <p:cNvPr id="8" name="Text Placeholder 7">
            <a:extLst>
              <a:ext uri="{FF2B5EF4-FFF2-40B4-BE49-F238E27FC236}">
                <a16:creationId xmlns:a16="http://schemas.microsoft.com/office/drawing/2014/main" id="{B30C7B6A-78C5-4587-81BF-7E477BEEBFCE}"/>
              </a:ext>
            </a:extLst>
          </p:cNvPr>
          <p:cNvSpPr>
            <a:spLocks noGrp="1"/>
          </p:cNvSpPr>
          <p:nvPr>
            <p:ph type="body" sz="quarter" idx="18"/>
          </p:nvPr>
        </p:nvSpPr>
        <p:spPr/>
        <p:txBody>
          <a:bodyPr/>
          <a:lstStyle/>
          <a:p>
            <a:r>
              <a:rPr lang="en-AU" dirty="0">
                <a:cs typeface="Arial"/>
              </a:rPr>
              <a:t>Verse – straight rhythm drum exercise</a:t>
            </a:r>
            <a:endParaRPr lang="en-US" sz="2400" dirty="0"/>
          </a:p>
        </p:txBody>
      </p:sp>
      <p:graphicFrame>
        <p:nvGraphicFramePr>
          <p:cNvPr id="9" name="Table 8">
            <a:extLst>
              <a:ext uri="{FF2B5EF4-FFF2-40B4-BE49-F238E27FC236}">
                <a16:creationId xmlns:a16="http://schemas.microsoft.com/office/drawing/2014/main" id="{51B8540F-F905-1B9E-4E6A-B317146ECBBA}"/>
              </a:ext>
            </a:extLst>
          </p:cNvPr>
          <p:cNvGraphicFramePr>
            <a:graphicFrameLocks noGrp="1"/>
          </p:cNvGraphicFramePr>
          <p:nvPr>
            <p:extLst>
              <p:ext uri="{D42A27DB-BD31-4B8C-83A1-F6EECF244321}">
                <p14:modId xmlns:p14="http://schemas.microsoft.com/office/powerpoint/2010/main" val="1229674130"/>
              </p:ext>
            </p:extLst>
          </p:nvPr>
        </p:nvGraphicFramePr>
        <p:xfrm>
          <a:off x="906639" y="1979253"/>
          <a:ext cx="10378721" cy="1542891"/>
        </p:xfrm>
        <a:graphic>
          <a:graphicData uri="http://schemas.openxmlformats.org/drawingml/2006/table">
            <a:tbl>
              <a:tblPr firstRow="1" bandRow="1">
                <a:tableStyleId>{0505E3EF-67EA-436B-97B2-0124C06EBD24}</a:tableStyleId>
              </a:tblPr>
              <a:tblGrid>
                <a:gridCol w="2586927">
                  <a:extLst>
                    <a:ext uri="{9D8B030D-6E8A-4147-A177-3AD203B41FA5}">
                      <a16:colId xmlns:a16="http://schemas.microsoft.com/office/drawing/2014/main" val="705547052"/>
                    </a:ext>
                  </a:extLst>
                </a:gridCol>
                <a:gridCol w="2586927">
                  <a:extLst>
                    <a:ext uri="{9D8B030D-6E8A-4147-A177-3AD203B41FA5}">
                      <a16:colId xmlns:a16="http://schemas.microsoft.com/office/drawing/2014/main" val="981592437"/>
                    </a:ext>
                  </a:extLst>
                </a:gridCol>
                <a:gridCol w="2586927">
                  <a:extLst>
                    <a:ext uri="{9D8B030D-6E8A-4147-A177-3AD203B41FA5}">
                      <a16:colId xmlns:a16="http://schemas.microsoft.com/office/drawing/2014/main" val="3966804943"/>
                    </a:ext>
                  </a:extLst>
                </a:gridCol>
                <a:gridCol w="2617940">
                  <a:extLst>
                    <a:ext uri="{9D8B030D-6E8A-4147-A177-3AD203B41FA5}">
                      <a16:colId xmlns:a16="http://schemas.microsoft.com/office/drawing/2014/main" val="2446012972"/>
                    </a:ext>
                  </a:extLst>
                </a:gridCol>
              </a:tblGrid>
              <a:tr h="567531">
                <a:tc>
                  <a:txBody>
                    <a:bodyPr/>
                    <a:lstStyle/>
                    <a:p>
                      <a:pPr algn="ctr">
                        <a:lnSpc>
                          <a:spcPct val="100000"/>
                        </a:lnSpc>
                      </a:pPr>
                      <a:r>
                        <a:rPr lang="en-US" sz="2000" b="0" dirty="0">
                          <a:solidFill>
                            <a:schemeClr val="tx1"/>
                          </a:solidFill>
                        </a:rPr>
                        <a:t>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972000">
                <a:tc>
                  <a:txBody>
                    <a:bodyPr/>
                    <a:lstStyle/>
                    <a:p>
                      <a:pPr algn="ctr"/>
                      <a:r>
                        <a:rPr lang="en-US" sz="4000" b="1" dirty="0"/>
                        <a:t>X</a:t>
                      </a: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r>
                        <a:rPr lang="en-US" sz="4000" b="1" i="0" kern="1200" dirty="0">
                          <a:solidFill>
                            <a:schemeClr val="dk1"/>
                          </a:solidFill>
                          <a:effectLst/>
                          <a:latin typeface="+mn-lt"/>
                          <a:ea typeface="+mn-ea"/>
                          <a:cs typeface="+mn-cs"/>
                        </a:rPr>
                        <a:t> </a:t>
                      </a:r>
                      <a:r>
                        <a:rPr lang="en-US" sz="4000" b="1" dirty="0"/>
                        <a:t>X</a:t>
                      </a:r>
                      <a:endParaRPr lang="en-US" sz="4000" b="1" i="0" kern="1200" dirty="0">
                        <a:solidFill>
                          <a:schemeClr val="dk1"/>
                        </a:solidFill>
                        <a:effectLst/>
                        <a:latin typeface="+mn-lt"/>
                        <a:ea typeface="+mn-ea"/>
                        <a:cs typeface="+mn-cs"/>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br>
                        <a:rPr lang="en-US" sz="1800" b="1" dirty="0"/>
                      </a:b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4000" b="1" dirty="0"/>
                        <a:t>X</a:t>
                      </a: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bl>
          </a:graphicData>
        </a:graphic>
      </p:graphicFrame>
      <p:pic>
        <p:nvPicPr>
          <p:cNvPr id="1029" name="Picture 5" descr="A crotchet rest sitting under beat 3">
            <a:extLst>
              <a:ext uri="{FF2B5EF4-FFF2-40B4-BE49-F238E27FC236}">
                <a16:creationId xmlns:a16="http://schemas.microsoft.com/office/drawing/2014/main" id="{6127FD44-52C3-F3B5-5337-FD4D33BE6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2731" y="2770145"/>
            <a:ext cx="192405" cy="5486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C6FD0370-6B5E-1011-DC96-E33EA5DBAFAB}"/>
              </a:ext>
            </a:extLst>
          </p:cNvPr>
          <p:cNvGraphicFramePr>
            <a:graphicFrameLocks noGrp="1"/>
          </p:cNvGraphicFramePr>
          <p:nvPr>
            <p:extLst>
              <p:ext uri="{D42A27DB-BD31-4B8C-83A1-F6EECF244321}">
                <p14:modId xmlns:p14="http://schemas.microsoft.com/office/powerpoint/2010/main" val="3839572335"/>
              </p:ext>
            </p:extLst>
          </p:nvPr>
        </p:nvGraphicFramePr>
        <p:xfrm>
          <a:off x="906639" y="4052563"/>
          <a:ext cx="10378721" cy="1542891"/>
        </p:xfrm>
        <a:graphic>
          <a:graphicData uri="http://schemas.openxmlformats.org/drawingml/2006/table">
            <a:tbl>
              <a:tblPr firstRow="1" bandRow="1">
                <a:tableStyleId>{0505E3EF-67EA-436B-97B2-0124C06EBD24}</a:tableStyleId>
              </a:tblPr>
              <a:tblGrid>
                <a:gridCol w="2586927">
                  <a:extLst>
                    <a:ext uri="{9D8B030D-6E8A-4147-A177-3AD203B41FA5}">
                      <a16:colId xmlns:a16="http://schemas.microsoft.com/office/drawing/2014/main" val="705547052"/>
                    </a:ext>
                  </a:extLst>
                </a:gridCol>
                <a:gridCol w="2586927">
                  <a:extLst>
                    <a:ext uri="{9D8B030D-6E8A-4147-A177-3AD203B41FA5}">
                      <a16:colId xmlns:a16="http://schemas.microsoft.com/office/drawing/2014/main" val="981592437"/>
                    </a:ext>
                  </a:extLst>
                </a:gridCol>
                <a:gridCol w="2586927">
                  <a:extLst>
                    <a:ext uri="{9D8B030D-6E8A-4147-A177-3AD203B41FA5}">
                      <a16:colId xmlns:a16="http://schemas.microsoft.com/office/drawing/2014/main" val="3966804943"/>
                    </a:ext>
                  </a:extLst>
                </a:gridCol>
                <a:gridCol w="2617940">
                  <a:extLst>
                    <a:ext uri="{9D8B030D-6E8A-4147-A177-3AD203B41FA5}">
                      <a16:colId xmlns:a16="http://schemas.microsoft.com/office/drawing/2014/main" val="2446012972"/>
                    </a:ext>
                  </a:extLst>
                </a:gridCol>
              </a:tblGrid>
              <a:tr h="567531">
                <a:tc>
                  <a:txBody>
                    <a:bodyPr/>
                    <a:lstStyle/>
                    <a:p>
                      <a:pPr algn="ctr">
                        <a:lnSpc>
                          <a:spcPct val="100000"/>
                        </a:lnSpc>
                      </a:pPr>
                      <a:r>
                        <a:rPr lang="en-US" sz="2000" b="0" dirty="0">
                          <a:solidFill>
                            <a:schemeClr val="tx1"/>
                          </a:solidFill>
                        </a:rPr>
                        <a:t>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710247">
                <a:tc>
                  <a:txBody>
                    <a:bodyPr/>
                    <a:lstStyle/>
                    <a:p>
                      <a:pPr algn="ctr"/>
                      <a:r>
                        <a:rPr lang="en-US" sz="4000" b="1" dirty="0"/>
                        <a:t>X</a:t>
                      </a: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r>
                        <a:rPr lang="en-US" sz="4000" b="1" i="0" kern="1200" dirty="0">
                          <a:solidFill>
                            <a:schemeClr val="dk1"/>
                          </a:solidFill>
                          <a:effectLst/>
                          <a:latin typeface="+mn-lt"/>
                          <a:ea typeface="+mn-ea"/>
                          <a:cs typeface="+mn-cs"/>
                        </a:rPr>
                        <a:t> </a:t>
                      </a:r>
                      <a:r>
                        <a:rPr lang="en-US" sz="4000" b="1" dirty="0"/>
                        <a:t>X</a:t>
                      </a:r>
                      <a:endParaRPr lang="en-US" sz="4000" b="1" i="0" kern="1200" dirty="0">
                        <a:solidFill>
                          <a:schemeClr val="dk1"/>
                        </a:solidFill>
                        <a:effectLst/>
                        <a:latin typeface="+mn-lt"/>
                        <a:ea typeface="+mn-ea"/>
                        <a:cs typeface="+mn-cs"/>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br>
                        <a:rPr lang="en-US" sz="1800" b="1" dirty="0"/>
                      </a:b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4000" b="1" dirty="0"/>
                        <a:t>X</a:t>
                      </a: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bl>
          </a:graphicData>
        </a:graphic>
      </p:graphicFrame>
      <p:pic>
        <p:nvPicPr>
          <p:cNvPr id="18" name="Picture 5" descr="A crotchet rest sitting under beat 3">
            <a:extLst>
              <a:ext uri="{FF2B5EF4-FFF2-40B4-BE49-F238E27FC236}">
                <a16:creationId xmlns:a16="http://schemas.microsoft.com/office/drawing/2014/main" id="{974553B1-2955-5FBB-0000-4C07FF73D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210" y="4843455"/>
            <a:ext cx="192405" cy="5486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6A06571-5003-F6DB-86E3-15F8822FB5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2121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C7C7D-ADE8-EF7A-959C-90FC289F0991}"/>
              </a:ext>
            </a:extLst>
          </p:cNvPr>
          <p:cNvSpPr>
            <a:spLocks noGrp="1"/>
          </p:cNvSpPr>
          <p:nvPr>
            <p:ph type="title"/>
          </p:nvPr>
        </p:nvSpPr>
        <p:spPr/>
        <p:txBody>
          <a:bodyPr/>
          <a:lstStyle/>
          <a:p>
            <a:r>
              <a:rPr lang="en-AU"/>
              <a:t>Activity 3.3 – Assessment task (3)</a:t>
            </a:r>
          </a:p>
        </p:txBody>
      </p:sp>
      <p:sp>
        <p:nvSpPr>
          <p:cNvPr id="4" name="Text Placeholder 3">
            <a:extLst>
              <a:ext uri="{FF2B5EF4-FFF2-40B4-BE49-F238E27FC236}">
                <a16:creationId xmlns:a16="http://schemas.microsoft.com/office/drawing/2014/main" id="{CDA7169B-3619-5640-E119-1B70AA33A3C8}"/>
              </a:ext>
            </a:extLst>
          </p:cNvPr>
          <p:cNvSpPr>
            <a:spLocks noGrp="1"/>
          </p:cNvSpPr>
          <p:nvPr>
            <p:ph type="body" sz="quarter" idx="18"/>
          </p:nvPr>
        </p:nvSpPr>
        <p:spPr/>
        <p:txBody>
          <a:bodyPr/>
          <a:lstStyle/>
          <a:p>
            <a:r>
              <a:rPr lang="en-AU"/>
              <a:t>More steps to success</a:t>
            </a:r>
          </a:p>
        </p:txBody>
      </p:sp>
      <p:graphicFrame>
        <p:nvGraphicFramePr>
          <p:cNvPr id="7" name="Table 6">
            <a:extLst>
              <a:ext uri="{FF2B5EF4-FFF2-40B4-BE49-F238E27FC236}">
                <a16:creationId xmlns:a16="http://schemas.microsoft.com/office/drawing/2014/main" id="{7F6A2953-2768-0725-E25A-DCDAAEE7ACCE}"/>
              </a:ext>
            </a:extLst>
          </p:cNvPr>
          <p:cNvGraphicFramePr>
            <a:graphicFrameLocks noGrp="1"/>
          </p:cNvGraphicFramePr>
          <p:nvPr>
            <p:extLst>
              <p:ext uri="{D42A27DB-BD31-4B8C-83A1-F6EECF244321}">
                <p14:modId xmlns:p14="http://schemas.microsoft.com/office/powerpoint/2010/main" val="1353363194"/>
              </p:ext>
            </p:extLst>
          </p:nvPr>
        </p:nvGraphicFramePr>
        <p:xfrm>
          <a:off x="360362" y="1512460"/>
          <a:ext cx="11483638" cy="4713560"/>
        </p:xfrm>
        <a:graphic>
          <a:graphicData uri="http://schemas.openxmlformats.org/drawingml/2006/table">
            <a:tbl>
              <a:tblPr firstRow="1" bandRow="1">
                <a:tableStyleId>{5A111915-BE36-4E01-A7E5-04B1672EAD32}</a:tableStyleId>
              </a:tblPr>
              <a:tblGrid>
                <a:gridCol w="2401126">
                  <a:extLst>
                    <a:ext uri="{9D8B030D-6E8A-4147-A177-3AD203B41FA5}">
                      <a16:colId xmlns:a16="http://schemas.microsoft.com/office/drawing/2014/main" val="539288193"/>
                    </a:ext>
                  </a:extLst>
                </a:gridCol>
                <a:gridCol w="9082512">
                  <a:extLst>
                    <a:ext uri="{9D8B030D-6E8A-4147-A177-3AD203B41FA5}">
                      <a16:colId xmlns:a16="http://schemas.microsoft.com/office/drawing/2014/main" val="1611356331"/>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399095168"/>
                  </a:ext>
                </a:extLst>
              </a:tr>
              <a:tr h="488207">
                <a:tc>
                  <a:txBody>
                    <a:bodyPr/>
                    <a:lstStyle/>
                    <a:p>
                      <a:pPr marL="0" marR="0" lvl="0" indent="0" algn="l" defTabSz="914377" rtl="0" eaLnBrk="1" fontAlgn="base" latinLnBrk="0" hangingPunct="1">
                        <a:lnSpc>
                          <a:spcPct val="120000"/>
                        </a:lnSpc>
                        <a:spcBef>
                          <a:spcPts val="0"/>
                        </a:spcBef>
                        <a:spcAft>
                          <a:spcPts val="1200"/>
                        </a:spcAft>
                        <a:buClrTx/>
                        <a:buSzTx/>
                        <a:buFontTx/>
                        <a:buNone/>
                        <a:tabLst/>
                        <a:defRPr/>
                      </a:pPr>
                      <a:r>
                        <a:rPr lang="en-AU" sz="1600" kern="1200" dirty="0">
                          <a:solidFill>
                            <a:schemeClr val="tx1"/>
                          </a:solidFill>
                          <a:effectLst/>
                          <a:latin typeface="+mn-lt"/>
                          <a:ea typeface="+mn-ea"/>
                          <a:cs typeface="+mn-cs"/>
                        </a:rPr>
                        <a:t>Rehearse my chosen Australian piece</a:t>
                      </a:r>
                      <a:r>
                        <a:rPr lang="en-AU" sz="1600" dirty="0">
                          <a:effectLst/>
                          <a:latin typeface="+mn-lt"/>
                        </a:rPr>
                        <a:t> </a:t>
                      </a:r>
                      <a:endParaRPr lang="en-AU" sz="1600" b="0" i="0" dirty="0">
                        <a:effectLst/>
                        <a:latin typeface="+mn-lt"/>
                        <a:ea typeface="Calibri" panose="020F0502020204030204" pitchFamily="34" charset="0"/>
                        <a:cs typeface="Cordia New" panose="020B0304020202020204" pitchFamily="34" charset="-34"/>
                      </a:endParaRP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355600" lvl="0" indent="-355600">
                        <a:lnSpc>
                          <a:spcPct val="120000"/>
                        </a:lnSpc>
                        <a:spcBef>
                          <a:spcPts val="0"/>
                        </a:spcBef>
                        <a:spcAft>
                          <a:spcPts val="1200"/>
                        </a:spcAft>
                        <a:buFont typeface="Symbol" pitchFamily="2" charset="2"/>
                        <a:buChar char=""/>
                        <a:tabLst/>
                      </a:pPr>
                      <a:r>
                        <a:rPr lang="en-AU" sz="1600" b="0" i="0" dirty="0">
                          <a:effectLst/>
                          <a:latin typeface="+mn-lt"/>
                          <a:ea typeface="Calibri" panose="020F0502020204030204" pitchFamily="34" charset="0"/>
                        </a:rPr>
                        <a:t>As a soloist, spend time learning and refining the pitch and rhythm</a:t>
                      </a:r>
                    </a:p>
                    <a:p>
                      <a:pPr marL="355600" lvl="0" indent="-355600">
                        <a:lnSpc>
                          <a:spcPct val="120000"/>
                        </a:lnSpc>
                        <a:spcBef>
                          <a:spcPts val="0"/>
                        </a:spcBef>
                        <a:spcAft>
                          <a:spcPts val="1200"/>
                        </a:spcAft>
                        <a:buFont typeface="Symbol" pitchFamily="2" charset="2"/>
                        <a:buChar char=""/>
                        <a:tabLst/>
                      </a:pPr>
                      <a:r>
                        <a:rPr lang="en-AU" sz="1600" b="0" i="0" dirty="0">
                          <a:effectLst/>
                          <a:latin typeface="+mn-lt"/>
                          <a:ea typeface="Calibri" panose="020F0502020204030204" pitchFamily="34" charset="0"/>
                        </a:rPr>
                        <a:t>As an ensemble member:</a:t>
                      </a:r>
                    </a:p>
                    <a:p>
                      <a:pPr marL="711200" lvl="1" indent="-355600">
                        <a:lnSpc>
                          <a:spcPct val="120000"/>
                        </a:lnSpc>
                        <a:spcBef>
                          <a:spcPts val="0"/>
                        </a:spcBef>
                        <a:spcAft>
                          <a:spcPts val="1200"/>
                        </a:spcAft>
                        <a:buFont typeface="System Font Regular"/>
                        <a:buChar char="–"/>
                        <a:tabLst/>
                      </a:pPr>
                      <a:r>
                        <a:rPr lang="en-AU" sz="1600" b="0" i="0" dirty="0">
                          <a:effectLst/>
                          <a:latin typeface="+mn-lt"/>
                          <a:ea typeface="Calibri" panose="020F0502020204030204" pitchFamily="34" charset="0"/>
                          <a:cs typeface="Times New Roman" panose="02020603050405020304" pitchFamily="18" charset="0"/>
                        </a:rPr>
                        <a:t>spend time learning and refining the pitch and rhythm of my part</a:t>
                      </a:r>
                    </a:p>
                    <a:p>
                      <a:pPr marL="711200" lvl="1" indent="-355600">
                        <a:lnSpc>
                          <a:spcPct val="120000"/>
                        </a:lnSpc>
                        <a:spcBef>
                          <a:spcPts val="0"/>
                        </a:spcBef>
                        <a:spcAft>
                          <a:spcPts val="1200"/>
                        </a:spcAft>
                        <a:buFont typeface="System Font Regular"/>
                        <a:buChar char="–"/>
                        <a:tabLst/>
                      </a:pPr>
                      <a:r>
                        <a:rPr lang="en-AU" sz="1600" b="0" i="0" dirty="0">
                          <a:effectLst/>
                          <a:latin typeface="+mn-lt"/>
                          <a:ea typeface="Calibri" panose="020F0502020204030204" pitchFamily="34" charset="0"/>
                        </a:rPr>
                        <a:t>rehearse with the ensemble and pay particular attention to rhythmic unity, textural layers and balance</a:t>
                      </a:r>
                      <a:r>
                        <a:rPr lang="en-AU" sz="1600" dirty="0">
                          <a:effectLst/>
                          <a:latin typeface="+mn-lt"/>
                        </a:rPr>
                        <a:t> </a:t>
                      </a:r>
                      <a:endParaRPr lang="en-AU" sz="1600" b="0" i="0" dirty="0">
                        <a:effectLst/>
                        <a:latin typeface="+mn-lt"/>
                        <a:ea typeface="Calibri" panose="020F0502020204030204" pitchFamily="34" charset="0"/>
                        <a:cs typeface="Cordia New" panose="020B0304020202020204" pitchFamily="34" charset="-34"/>
                      </a:endParaRP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30395305"/>
                  </a:ext>
                </a:extLst>
              </a:tr>
              <a:tr h="756607">
                <a:tc>
                  <a:txBody>
                    <a:bodyPr/>
                    <a:lstStyle/>
                    <a:p>
                      <a:pPr marL="0" lvl="0" indent="0" rtl="0" fontAlgn="base">
                        <a:lnSpc>
                          <a:spcPct val="120000"/>
                        </a:lnSpc>
                        <a:spcAft>
                          <a:spcPts val="1200"/>
                        </a:spcAft>
                        <a:buFont typeface="Arial" panose="020B0604020202020204" pitchFamily="34" charset="0"/>
                        <a:buNone/>
                      </a:pPr>
                      <a:r>
                        <a:rPr lang="en-AU" sz="1600" kern="1200" dirty="0">
                          <a:solidFill>
                            <a:schemeClr val="tx1"/>
                          </a:solidFill>
                          <a:effectLst/>
                          <a:latin typeface="+mn-lt"/>
                          <a:ea typeface="+mn-ea"/>
                          <a:cs typeface="+mn-cs"/>
                        </a:rPr>
                        <a:t>Consider what stylistic considerations I want to include in my interpretation of the piece</a:t>
                      </a:r>
                      <a:r>
                        <a:rPr lang="en-AU" sz="1600" dirty="0">
                          <a:effectLst/>
                          <a:latin typeface="+mn-lt"/>
                        </a:rPr>
                        <a:t>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285750" lvl="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Do I want to make changes to the structure of my performance piece? If yes, what are they?</a:t>
                      </a:r>
                    </a:p>
                    <a:p>
                      <a:pPr marL="285750" lvl="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Do I want to include dynamics and expression that are not included on the music? If yes, what and where?</a:t>
                      </a:r>
                    </a:p>
                    <a:p>
                      <a:pPr marL="285750" lvl="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Do I want to consider making changes to the performance piece through any other of the elements of music? If yes, what are they and how will I make changes?</a:t>
                      </a:r>
                    </a:p>
                    <a:p>
                      <a:pPr marL="28575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Write these decisions onto the music</a:t>
                      </a:r>
                      <a:r>
                        <a:rPr lang="en-AU" sz="1600" dirty="0">
                          <a:effectLst/>
                          <a:latin typeface="+mn-lt"/>
                        </a:rPr>
                        <a:t>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924365864"/>
                  </a:ext>
                </a:extLst>
              </a:tr>
            </a:tbl>
          </a:graphicData>
        </a:graphic>
      </p:graphicFrame>
      <p:sp>
        <p:nvSpPr>
          <p:cNvPr id="2" name="Slide Number Placeholder 1">
            <a:extLst>
              <a:ext uri="{FF2B5EF4-FFF2-40B4-BE49-F238E27FC236}">
                <a16:creationId xmlns:a16="http://schemas.microsoft.com/office/drawing/2014/main" id="{1B633383-9270-1652-BB89-9460631561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309188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4F13E81-5A12-2E99-F5D7-1A34B3EB46F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0087933-4B62-9923-78EA-621FE1FFEAC0}"/>
              </a:ext>
            </a:extLst>
          </p:cNvPr>
          <p:cNvSpPr>
            <a:spLocks noGrp="1"/>
          </p:cNvSpPr>
          <p:nvPr>
            <p:ph type="title"/>
          </p:nvPr>
        </p:nvSpPr>
        <p:spPr>
          <a:xfrm>
            <a:off x="360000" y="360000"/>
            <a:ext cx="7852183" cy="545601"/>
          </a:xfrm>
        </p:spPr>
        <p:txBody>
          <a:bodyPr/>
          <a:lstStyle/>
          <a:p>
            <a:r>
              <a:rPr lang="en-AU" dirty="0">
                <a:solidFill>
                  <a:srgbClr val="002664"/>
                </a:solidFill>
              </a:rPr>
              <a:t>Activity 3.4 – </a:t>
            </a:r>
            <a:r>
              <a:rPr lang="en-AU" dirty="0">
                <a:solidFill>
                  <a:srgbClr val="002664"/>
                </a:solidFill>
                <a:cs typeface="Arial"/>
              </a:rPr>
              <a:t>‘Bedouin song’ – Lior – composing and performing (1)</a:t>
            </a:r>
            <a:endParaRPr lang="en-US" dirty="0"/>
          </a:p>
        </p:txBody>
      </p:sp>
      <p:sp>
        <p:nvSpPr>
          <p:cNvPr id="2" name="Slide Number Placeholder 1">
            <a:extLst>
              <a:ext uri="{FF2B5EF4-FFF2-40B4-BE49-F238E27FC236}">
                <a16:creationId xmlns:a16="http://schemas.microsoft.com/office/drawing/2014/main" id="{66313325-8D78-6F06-B81E-0A7CB4555A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
        <p:nvSpPr>
          <p:cNvPr id="10" name="Text Placeholder 9">
            <a:extLst>
              <a:ext uri="{FF2B5EF4-FFF2-40B4-BE49-F238E27FC236}">
                <a16:creationId xmlns:a16="http://schemas.microsoft.com/office/drawing/2014/main" id="{C82456BD-C14B-E96E-F673-423DB6ADDE47}"/>
              </a:ext>
            </a:extLst>
          </p:cNvPr>
          <p:cNvSpPr>
            <a:spLocks noGrp="1"/>
          </p:cNvSpPr>
          <p:nvPr>
            <p:ph type="body" sz="quarter" idx="18"/>
          </p:nvPr>
        </p:nvSpPr>
        <p:spPr>
          <a:xfrm>
            <a:off x="359999" y="1548000"/>
            <a:ext cx="11483999" cy="310015"/>
          </a:xfrm>
        </p:spPr>
        <p:txBody>
          <a:bodyPr/>
          <a:lstStyle/>
          <a:p>
            <a:r>
              <a:rPr lang="en-US" dirty="0"/>
              <a:t>What is meant by connection to land and heritage, identity and belonging? </a:t>
            </a:r>
          </a:p>
        </p:txBody>
      </p:sp>
      <p:sp>
        <p:nvSpPr>
          <p:cNvPr id="4" name="Rectangle: Rounded Corners 3">
            <a:extLst>
              <a:ext uri="{FF2B5EF4-FFF2-40B4-BE49-F238E27FC236}">
                <a16:creationId xmlns:a16="http://schemas.microsoft.com/office/drawing/2014/main" id="{D1D7F7B9-FC11-86D0-5CB0-C5ED85822323}"/>
              </a:ext>
              <a:ext uri="{C183D7F6-B498-43B3-948B-1728B52AA6E4}">
                <adec:decorative xmlns:adec="http://schemas.microsoft.com/office/drawing/2017/decorative" val="0"/>
              </a:ext>
            </a:extLst>
          </p:cNvPr>
          <p:cNvSpPr/>
          <p:nvPr/>
        </p:nvSpPr>
        <p:spPr>
          <a:xfrm>
            <a:off x="360913" y="2060414"/>
            <a:ext cx="6849112" cy="2285163"/>
          </a:xfrm>
          <a:prstGeom prst="roundRect">
            <a:avLst>
              <a:gd name="adj" fmla="val 5781"/>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20000"/>
              </a:lnSpc>
            </a:pPr>
            <a:r>
              <a:rPr lang="en-US" sz="1700" b="1" i="0" dirty="0">
                <a:solidFill>
                  <a:schemeClr val="accent6">
                    <a:lumMod val="90000"/>
                  </a:schemeClr>
                </a:solidFill>
                <a:effectLst/>
              </a:rPr>
              <a:t>Connection to land and heritage </a:t>
            </a:r>
            <a:endParaRPr lang="en-US" sz="1700" b="1" i="0" dirty="0">
              <a:solidFill>
                <a:schemeClr val="accent6">
                  <a:lumMod val="90000"/>
                </a:schemeClr>
              </a:solidFill>
              <a:effectLst/>
              <a:cs typeface="Arial"/>
            </a:endParaRPr>
          </a:p>
          <a:p>
            <a:pPr>
              <a:lnSpc>
                <a:spcPct val="120000"/>
              </a:lnSpc>
            </a:pPr>
            <a:r>
              <a:rPr lang="en-US" sz="1700" b="0" i="0" dirty="0">
                <a:solidFill>
                  <a:schemeClr val="bg1"/>
                </a:solidFill>
                <a:effectLst/>
                <a:cs typeface="Arial"/>
              </a:rPr>
              <a:t>The Bedouin culture is tied to the land they roam, and they live a nomadic lifestyle which is their sense of identity. In </a:t>
            </a:r>
            <a:r>
              <a:rPr lang="en-US" sz="1700" i="1" dirty="0">
                <a:solidFill>
                  <a:schemeClr val="bg1"/>
                </a:solidFill>
                <a:cs typeface="Arial"/>
              </a:rPr>
              <a:t>‘</a:t>
            </a:r>
            <a:r>
              <a:rPr lang="en-US" sz="1700" b="0" dirty="0">
                <a:solidFill>
                  <a:schemeClr val="bg1"/>
                </a:solidFill>
                <a:effectLst/>
                <a:cs typeface="Arial"/>
              </a:rPr>
              <a:t>Bedouin song</a:t>
            </a:r>
            <a:r>
              <a:rPr lang="en-US" sz="1700" b="0" i="1" dirty="0">
                <a:solidFill>
                  <a:schemeClr val="bg1"/>
                </a:solidFill>
                <a:effectLst/>
                <a:cs typeface="Arial"/>
              </a:rPr>
              <a:t>’,</a:t>
            </a:r>
            <a:r>
              <a:rPr lang="en-US" sz="1700" b="0" i="0" dirty="0">
                <a:solidFill>
                  <a:schemeClr val="bg1"/>
                </a:solidFill>
                <a:effectLst/>
                <a:cs typeface="Arial"/>
              </a:rPr>
              <a:t> Lior invoked this idea of a deep, almost spiritual connection to the earth and one’s roots. The longing for home and the sense of exile or displacement resonates throughout the song. </a:t>
            </a:r>
            <a:endParaRPr lang="en-AU" sz="1700" b="1" dirty="0">
              <a:solidFill>
                <a:schemeClr val="bg1"/>
              </a:solidFill>
              <a:cs typeface="Arial"/>
            </a:endParaRPr>
          </a:p>
        </p:txBody>
      </p:sp>
      <p:sp>
        <p:nvSpPr>
          <p:cNvPr id="7" name="Rectangle: Rounded Corners 6">
            <a:extLst>
              <a:ext uri="{FF2B5EF4-FFF2-40B4-BE49-F238E27FC236}">
                <a16:creationId xmlns:a16="http://schemas.microsoft.com/office/drawing/2014/main" id="{43A04372-D8FE-5031-8791-D65671E19A14}"/>
              </a:ext>
              <a:ext uri="{C183D7F6-B498-43B3-948B-1728B52AA6E4}">
                <adec:decorative xmlns:adec="http://schemas.microsoft.com/office/drawing/2017/decorative" val="0"/>
              </a:ext>
            </a:extLst>
          </p:cNvPr>
          <p:cNvSpPr/>
          <p:nvPr/>
        </p:nvSpPr>
        <p:spPr>
          <a:xfrm>
            <a:off x="348000" y="4537168"/>
            <a:ext cx="6862697" cy="1872342"/>
          </a:xfrm>
          <a:prstGeom prst="roundRect">
            <a:avLst>
              <a:gd name="adj" fmla="val 7554"/>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20000"/>
              </a:lnSpc>
            </a:pPr>
            <a:r>
              <a:rPr lang="en-US" sz="1700" b="1" i="0" dirty="0">
                <a:solidFill>
                  <a:schemeClr val="accent6">
                    <a:lumMod val="90000"/>
                  </a:schemeClr>
                </a:solidFill>
                <a:effectLst/>
              </a:rPr>
              <a:t>Searching for identity </a:t>
            </a:r>
          </a:p>
          <a:p>
            <a:pPr>
              <a:lnSpc>
                <a:spcPct val="120000"/>
              </a:lnSpc>
            </a:pPr>
            <a:r>
              <a:rPr lang="en-US" sz="1700" b="0" i="0" dirty="0">
                <a:solidFill>
                  <a:schemeClr val="bg1"/>
                </a:solidFill>
                <a:effectLst/>
              </a:rPr>
              <a:t>Much of Lior’s work deals with the journey of self-discovery. The song </a:t>
            </a:r>
            <a:r>
              <a:rPr lang="en-US" sz="1700" b="0" i="0" dirty="0" err="1">
                <a:solidFill>
                  <a:schemeClr val="bg1"/>
                </a:solidFill>
                <a:effectLst/>
              </a:rPr>
              <a:t>symbolises</a:t>
            </a:r>
            <a:r>
              <a:rPr lang="en-US" sz="1700" b="0" i="0" dirty="0">
                <a:solidFill>
                  <a:schemeClr val="bg1"/>
                </a:solidFill>
                <a:effectLst/>
              </a:rPr>
              <a:t> seeking your place in the world and struggling to find a sense of belonging whilst staying true to your culture and identity. </a:t>
            </a:r>
            <a:endParaRPr lang="en-AU" sz="1700" b="1" dirty="0">
              <a:solidFill>
                <a:schemeClr val="bg1"/>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0B51F5CA-5CD4-9C65-F496-C76EE8E23477}"/>
              </a:ext>
              <a:ext uri="{C183D7F6-B498-43B3-948B-1728B52AA6E4}">
                <adec:decorative xmlns:adec="http://schemas.microsoft.com/office/drawing/2017/decorative" val="0"/>
              </a:ext>
            </a:extLst>
          </p:cNvPr>
          <p:cNvSpPr/>
          <p:nvPr/>
        </p:nvSpPr>
        <p:spPr>
          <a:xfrm>
            <a:off x="7419703" y="2060414"/>
            <a:ext cx="4401292" cy="4349095"/>
          </a:xfrm>
          <a:prstGeom prst="roundRect">
            <a:avLst>
              <a:gd name="adj" fmla="val 2583"/>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20000"/>
              </a:lnSpc>
            </a:pPr>
            <a:r>
              <a:rPr lang="en-US" sz="1700" b="1" i="0" dirty="0">
                <a:solidFill>
                  <a:schemeClr val="accent6">
                    <a:lumMod val="90000"/>
                  </a:schemeClr>
                </a:solidFill>
                <a:effectLst/>
              </a:rPr>
              <a:t>Themes of freedom and movement whilst needing to belong </a:t>
            </a:r>
          </a:p>
          <a:p>
            <a:pPr>
              <a:lnSpc>
                <a:spcPct val="120000"/>
              </a:lnSpc>
            </a:pPr>
            <a:r>
              <a:rPr lang="en-US" sz="1700" b="0" i="0" dirty="0">
                <a:solidFill>
                  <a:schemeClr val="bg1"/>
                </a:solidFill>
                <a:effectLst/>
              </a:rPr>
              <a:t>The Bedouins are nomadic – which can give them a unique kind of freedom, yet also a form of instability. The song explores the tension between the freedom of movement as well as loneliness or uncertainty. Many people feel like outsiders, whether due to geography, culture, or personal circumstances, and </a:t>
            </a:r>
            <a:r>
              <a:rPr lang="en-US" sz="1700" dirty="0">
                <a:solidFill>
                  <a:schemeClr val="bg1"/>
                </a:solidFill>
              </a:rPr>
              <a:t>'Bedouin</a:t>
            </a:r>
            <a:r>
              <a:rPr lang="en-US" sz="1700" b="0" dirty="0">
                <a:solidFill>
                  <a:schemeClr val="bg1"/>
                </a:solidFill>
                <a:effectLst/>
              </a:rPr>
              <a:t> song</a:t>
            </a:r>
            <a:r>
              <a:rPr lang="en-US" sz="1700" dirty="0">
                <a:solidFill>
                  <a:schemeClr val="bg1"/>
                </a:solidFill>
              </a:rPr>
              <a:t>'</a:t>
            </a:r>
            <a:r>
              <a:rPr lang="en-US" sz="1700" b="0" i="0" dirty="0">
                <a:solidFill>
                  <a:schemeClr val="bg1"/>
                </a:solidFill>
                <a:effectLst/>
              </a:rPr>
              <a:t> taps into that feeling of searching for a place or a community to call one’s own.  </a:t>
            </a:r>
            <a:endParaRPr lang="en-AU" sz="1700" b="1" dirty="0">
              <a:solidFill>
                <a:schemeClr val="bg1"/>
              </a:solidFill>
              <a:cs typeface="Arial" panose="020B0604020202020204" pitchFamily="34" charset="0"/>
            </a:endParaRPr>
          </a:p>
        </p:txBody>
      </p:sp>
    </p:spTree>
    <p:extLst>
      <p:ext uri="{BB962C8B-B14F-4D97-AF65-F5344CB8AC3E}">
        <p14:creationId xmlns:p14="http://schemas.microsoft.com/office/powerpoint/2010/main" val="94646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8D013-E02C-A5E5-37B9-ACCEB4ACD64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8052AEB-477E-9D96-2963-266EF899817D}"/>
              </a:ext>
            </a:extLst>
          </p:cNvPr>
          <p:cNvSpPr>
            <a:spLocks noGrp="1"/>
          </p:cNvSpPr>
          <p:nvPr>
            <p:ph type="title"/>
          </p:nvPr>
        </p:nvSpPr>
        <p:spPr>
          <a:xfrm>
            <a:off x="360000" y="360000"/>
            <a:ext cx="8611914" cy="545601"/>
          </a:xfrm>
        </p:spPr>
        <p:txBody>
          <a:bodyPr/>
          <a:lstStyle/>
          <a:p>
            <a:r>
              <a:rPr lang="en-US" dirty="0"/>
              <a:t>Activity 3.4 – ‘Bedouin song’ – Lior – composing and performing (2)</a:t>
            </a:r>
          </a:p>
        </p:txBody>
      </p:sp>
      <p:sp>
        <p:nvSpPr>
          <p:cNvPr id="2" name="Slide Number Placeholder 1">
            <a:extLst>
              <a:ext uri="{FF2B5EF4-FFF2-40B4-BE49-F238E27FC236}">
                <a16:creationId xmlns:a16="http://schemas.microsoft.com/office/drawing/2014/main" id="{ABDDCBF7-8195-6079-D2A1-2999BEC17DB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92</a:t>
            </a:fld>
            <a:endParaRPr lang="en-AU"/>
          </a:p>
        </p:txBody>
      </p:sp>
      <p:sp>
        <p:nvSpPr>
          <p:cNvPr id="14" name="Text Placeholder 13">
            <a:extLst>
              <a:ext uri="{FF2B5EF4-FFF2-40B4-BE49-F238E27FC236}">
                <a16:creationId xmlns:a16="http://schemas.microsoft.com/office/drawing/2014/main" id="{83DA08BF-DA41-CC29-C6E8-12DE70B75537}"/>
              </a:ext>
            </a:extLst>
          </p:cNvPr>
          <p:cNvSpPr>
            <a:spLocks noGrp="1"/>
          </p:cNvSpPr>
          <p:nvPr>
            <p:ph type="body" sz="quarter" idx="18"/>
          </p:nvPr>
        </p:nvSpPr>
        <p:spPr>
          <a:xfrm>
            <a:off x="359999" y="1548000"/>
            <a:ext cx="11483999" cy="310015"/>
          </a:xfrm>
        </p:spPr>
        <p:txBody>
          <a:bodyPr/>
          <a:lstStyle/>
          <a:p>
            <a:r>
              <a:rPr lang="en-US" dirty="0"/>
              <a:t>What is meant by connection to land and heritage, identity and belonging? </a:t>
            </a:r>
          </a:p>
        </p:txBody>
      </p:sp>
      <p:sp>
        <p:nvSpPr>
          <p:cNvPr id="13" name="Text Placeholder 12">
            <a:extLst>
              <a:ext uri="{FF2B5EF4-FFF2-40B4-BE49-F238E27FC236}">
                <a16:creationId xmlns:a16="http://schemas.microsoft.com/office/drawing/2014/main" id="{4CC8CD40-3F9C-D4F8-A496-F0D07F618D1C}"/>
              </a:ext>
            </a:extLst>
          </p:cNvPr>
          <p:cNvSpPr>
            <a:spLocks noGrp="1"/>
          </p:cNvSpPr>
          <p:nvPr>
            <p:ph type="body" sz="quarter" idx="17"/>
          </p:nvPr>
        </p:nvSpPr>
        <p:spPr>
          <a:xfrm>
            <a:off x="360001" y="2143468"/>
            <a:ext cx="7776752" cy="4354532"/>
          </a:xfrm>
        </p:spPr>
        <p:txBody>
          <a:bodyPr/>
          <a:lstStyle/>
          <a:p>
            <a:pPr>
              <a:lnSpc>
                <a:spcPct val="130000"/>
              </a:lnSpc>
              <a:spcAft>
                <a:spcPts val="0"/>
              </a:spcAft>
            </a:pPr>
            <a:r>
              <a:rPr lang="en-AU" sz="1800" b="1" dirty="0"/>
              <a:t>Word cloud using Canva</a:t>
            </a:r>
          </a:p>
          <a:p>
            <a:pPr marL="357188" lvl="0" indent="-357188">
              <a:lnSpc>
                <a:spcPct val="130000"/>
              </a:lnSpc>
              <a:spcAft>
                <a:spcPts val="0"/>
              </a:spcAft>
              <a:buFont typeface="Arial" panose="020B0604020202020204" pitchFamily="34" charset="0"/>
              <a:buChar char="•"/>
            </a:pPr>
            <a:r>
              <a:rPr lang="en-AU" sz="1800" dirty="0"/>
              <a:t>log in to Canva, select the option – create a new design. You can choose a template design and customise.</a:t>
            </a:r>
          </a:p>
          <a:p>
            <a:pPr marL="357188" lvl="0" indent="-357188">
              <a:lnSpc>
                <a:spcPct val="130000"/>
              </a:lnSpc>
              <a:spcAft>
                <a:spcPts val="0"/>
              </a:spcAft>
              <a:buFont typeface="Arial" panose="020B0604020202020204" pitchFamily="34" charset="0"/>
              <a:buChar char="•"/>
            </a:pPr>
            <a:r>
              <a:rPr lang="en-AU" sz="1800" dirty="0"/>
              <a:t>using the left sidebar, use the search bar to look for ‘word cloud’.</a:t>
            </a:r>
          </a:p>
          <a:p>
            <a:pPr marL="357188" lvl="0" indent="-357188">
              <a:lnSpc>
                <a:spcPct val="130000"/>
              </a:lnSpc>
              <a:spcAft>
                <a:spcPts val="0"/>
              </a:spcAft>
              <a:buFont typeface="Arial" panose="020B0604020202020204" pitchFamily="34" charset="0"/>
              <a:buChar char="•"/>
            </a:pPr>
            <a:r>
              <a:rPr lang="en-AU" sz="1800" dirty="0"/>
              <a:t>click on the ‘text’ tab on the left sidebar to choose text style and then type the words you want to include in the word cloud. You may need to use various size fonts, style, colour according to your preference.</a:t>
            </a:r>
          </a:p>
          <a:p>
            <a:pPr marL="357188" lvl="0" indent="-357188">
              <a:lnSpc>
                <a:spcPct val="130000"/>
              </a:lnSpc>
              <a:spcAft>
                <a:spcPts val="0"/>
              </a:spcAft>
              <a:buFont typeface="Arial" panose="020B0604020202020204" pitchFamily="34" charset="0"/>
              <a:buChar char="•"/>
            </a:pPr>
            <a:r>
              <a:rPr lang="en-AU" sz="1800" dirty="0"/>
              <a:t>manually position the words in a cloud-like format and change background colour or shapes if you choose to.</a:t>
            </a:r>
          </a:p>
          <a:p>
            <a:pPr marL="357188" lvl="0" indent="-357188">
              <a:lnSpc>
                <a:spcPct val="130000"/>
              </a:lnSpc>
              <a:spcAft>
                <a:spcPts val="0"/>
              </a:spcAft>
              <a:buFont typeface="Arial" panose="020B0604020202020204" pitchFamily="34" charset="0"/>
              <a:buChar char="•"/>
            </a:pPr>
            <a:r>
              <a:rPr lang="en-AU" sz="1800" dirty="0"/>
              <a:t>click the ‘share’ button at the top right corner and select ‘download’ and then choose your preferred file format and download the design.</a:t>
            </a:r>
          </a:p>
          <a:p>
            <a:pPr marL="357188" lvl="0" indent="-357188">
              <a:lnSpc>
                <a:spcPct val="130000"/>
              </a:lnSpc>
              <a:spcAft>
                <a:spcPts val="0"/>
              </a:spcAft>
              <a:buFont typeface="Arial" panose="020B0604020202020204" pitchFamily="34" charset="0"/>
              <a:buChar char="•"/>
            </a:pPr>
            <a:r>
              <a:rPr lang="en-AU" sz="1800" dirty="0"/>
              <a:t>open the downloaded file to ensure everything looks as expected.</a:t>
            </a:r>
          </a:p>
        </p:txBody>
      </p:sp>
      <p:grpSp>
        <p:nvGrpSpPr>
          <p:cNvPr id="3" name="Group 2" descr="Design examples generated through Canva">
            <a:extLst>
              <a:ext uri="{FF2B5EF4-FFF2-40B4-BE49-F238E27FC236}">
                <a16:creationId xmlns:a16="http://schemas.microsoft.com/office/drawing/2014/main" id="{3A93E30E-4198-E178-B3D2-04F40ED4462C}"/>
              </a:ext>
            </a:extLst>
          </p:cNvPr>
          <p:cNvGrpSpPr/>
          <p:nvPr/>
        </p:nvGrpSpPr>
        <p:grpSpPr>
          <a:xfrm>
            <a:off x="8549975" y="2549786"/>
            <a:ext cx="3194681" cy="3178070"/>
            <a:chOff x="8549975" y="2549786"/>
            <a:chExt cx="3194681" cy="3178070"/>
          </a:xfrm>
        </p:grpSpPr>
        <p:pic>
          <p:nvPicPr>
            <p:cNvPr id="19" name="Picture 18">
              <a:extLst>
                <a:ext uri="{FF2B5EF4-FFF2-40B4-BE49-F238E27FC236}">
                  <a16:creationId xmlns:a16="http://schemas.microsoft.com/office/drawing/2014/main" id="{726910AF-F5F4-C24A-6C26-BAD2CF14018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975" y="2549786"/>
              <a:ext cx="2414626" cy="1358227"/>
            </a:xfrm>
            <a:prstGeom prst="rect">
              <a:avLst/>
            </a:prstGeom>
          </p:spPr>
        </p:pic>
        <p:pic>
          <p:nvPicPr>
            <p:cNvPr id="17" name="Picture 16">
              <a:extLst>
                <a:ext uri="{FF2B5EF4-FFF2-40B4-BE49-F238E27FC236}">
                  <a16:creationId xmlns:a16="http://schemas.microsoft.com/office/drawing/2014/main" id="{5C32BA66-A0FB-1A01-C3DD-7E396D5A28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5527">
              <a:off x="10269584" y="3398813"/>
              <a:ext cx="1475072" cy="1843839"/>
            </a:xfrm>
            <a:prstGeom prst="rect">
              <a:avLst/>
            </a:prstGeom>
          </p:spPr>
        </p:pic>
        <p:pic>
          <p:nvPicPr>
            <p:cNvPr id="21" name="Picture 20">
              <a:extLst>
                <a:ext uri="{FF2B5EF4-FFF2-40B4-BE49-F238E27FC236}">
                  <a16:creationId xmlns:a16="http://schemas.microsoft.com/office/drawing/2014/main" id="{B498EC64-EDA7-5A15-192B-D7F5A02756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22021">
              <a:off x="8785658" y="3845328"/>
              <a:ext cx="1330767" cy="1882528"/>
            </a:xfrm>
            <a:prstGeom prst="rect">
              <a:avLst/>
            </a:prstGeom>
          </p:spPr>
        </p:pic>
      </p:grpSp>
      <p:sp>
        <p:nvSpPr>
          <p:cNvPr id="15" name="TextBox 14">
            <a:extLst>
              <a:ext uri="{FF2B5EF4-FFF2-40B4-BE49-F238E27FC236}">
                <a16:creationId xmlns:a16="http://schemas.microsoft.com/office/drawing/2014/main" id="{493BBBE2-A542-C830-A36D-5378E9901FD8}"/>
              </a:ext>
            </a:extLst>
          </p:cNvPr>
          <p:cNvSpPr txBox="1"/>
          <p:nvPr/>
        </p:nvSpPr>
        <p:spPr>
          <a:xfrm>
            <a:off x="8549975" y="6075508"/>
            <a:ext cx="2758532" cy="299413"/>
          </a:xfrm>
          <a:prstGeom prst="rect">
            <a:avLst/>
          </a:prstGeom>
          <a:noFill/>
        </p:spPr>
        <p:txBody>
          <a:bodyPr wrap="square" lIns="0" tIns="0" rIns="0" bIns="0" rtlCol="0">
            <a:noAutofit/>
          </a:bodyPr>
          <a:lstStyle/>
          <a:p>
            <a:r>
              <a:rPr lang="en-GB" sz="800" dirty="0"/>
              <a:t>Image generated using </a:t>
            </a:r>
            <a:r>
              <a:rPr lang="en-GB" sz="800" dirty="0">
                <a:hlinkClick r:id="rId5" tooltip="https://app.education.nsw.gov.au/digital-learning-selector/learningtool/card/653"/>
              </a:rPr>
              <a:t>Canva for Education</a:t>
            </a:r>
            <a:r>
              <a:rPr lang="en-GB" sz="800" dirty="0"/>
              <a:t> and shared in </a:t>
            </a:r>
          </a:p>
          <a:p>
            <a:r>
              <a:rPr lang="en-GB" sz="800" dirty="0"/>
              <a:t>Accordance with Canva’s </a:t>
            </a:r>
            <a:r>
              <a:rPr lang="en-GB" sz="800" dirty="0">
                <a:hlinkClick r:id="rId6" tooltip="https://www.canva.com/policies/ai-product-terms/"/>
              </a:rPr>
              <a:t>Product Terms.</a:t>
            </a:r>
            <a:endParaRPr lang="en-AU" sz="800" dirty="0"/>
          </a:p>
        </p:txBody>
      </p:sp>
    </p:spTree>
    <p:extLst>
      <p:ext uri="{BB962C8B-B14F-4D97-AF65-F5344CB8AC3E}">
        <p14:creationId xmlns:p14="http://schemas.microsoft.com/office/powerpoint/2010/main" val="384120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87AEDAC-B8EE-3A3A-53CD-0B51773683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FD9B06-E892-8446-AB81-DA1B02520F5F}"/>
              </a:ext>
            </a:extLst>
          </p:cNvPr>
          <p:cNvSpPr txBox="1">
            <a:spLocks noGrp="1"/>
          </p:cNvSpPr>
          <p:nvPr>
            <p:ph type="title"/>
          </p:nvPr>
        </p:nvSpPr>
        <p:spPr>
          <a:xfrm>
            <a:off x="360000" y="360000"/>
            <a:ext cx="8644663"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3.4 – ‘Bedouin song’ – Lior – composing and performing (2) </a:t>
            </a:r>
          </a:p>
        </p:txBody>
      </p:sp>
      <p:sp>
        <p:nvSpPr>
          <p:cNvPr id="2" name="Slide Number Placeholder 1">
            <a:extLst>
              <a:ext uri="{FF2B5EF4-FFF2-40B4-BE49-F238E27FC236}">
                <a16:creationId xmlns:a16="http://schemas.microsoft.com/office/drawing/2014/main" id="{2180DFEC-54E8-5B43-C487-CB6A2A58CA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sp>
        <p:nvSpPr>
          <p:cNvPr id="9" name="Text Placeholder 8">
            <a:extLst>
              <a:ext uri="{FF2B5EF4-FFF2-40B4-BE49-F238E27FC236}">
                <a16:creationId xmlns:a16="http://schemas.microsoft.com/office/drawing/2014/main" id="{EADDDA2E-1723-EE6F-01C9-28EFEBD6DC0D}"/>
              </a:ext>
            </a:extLst>
          </p:cNvPr>
          <p:cNvSpPr>
            <a:spLocks noGrp="1"/>
          </p:cNvSpPr>
          <p:nvPr>
            <p:ph type="body" sz="quarter" idx="18"/>
          </p:nvPr>
        </p:nvSpPr>
        <p:spPr>
          <a:xfrm>
            <a:off x="360000" y="1596660"/>
            <a:ext cx="11484000" cy="310015"/>
          </a:xfrm>
        </p:spPr>
        <p:txBody>
          <a:bodyPr/>
          <a:lstStyle/>
          <a:p>
            <a:r>
              <a:rPr lang="en-US" dirty="0"/>
              <a:t>16 bar composition</a:t>
            </a:r>
          </a:p>
        </p:txBody>
      </p:sp>
      <p:sp>
        <p:nvSpPr>
          <p:cNvPr id="4" name="Rectangle: Rounded Corners 9">
            <a:extLst>
              <a:ext uri="{FF2B5EF4-FFF2-40B4-BE49-F238E27FC236}">
                <a16:creationId xmlns:a16="http://schemas.microsoft.com/office/drawing/2014/main" id="{2CA1B269-EE40-E2B0-2F05-632B7BA4EC62}"/>
              </a:ext>
              <a:ext uri="{C183D7F6-B498-43B3-948B-1728B52AA6E4}">
                <adec:decorative xmlns:adec="http://schemas.microsoft.com/office/drawing/2017/decorative" val="1"/>
              </a:ext>
            </a:extLst>
          </p:cNvPr>
          <p:cNvSpPr/>
          <p:nvPr/>
        </p:nvSpPr>
        <p:spPr>
          <a:xfrm>
            <a:off x="2873828" y="2050682"/>
            <a:ext cx="8901021" cy="2011476"/>
          </a:xfrm>
          <a:prstGeom prst="roundRect">
            <a:avLst>
              <a:gd name="adj" fmla="val 0"/>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5" name="Rounded Rectangle 4">
            <a:extLst>
              <a:ext uri="{FF2B5EF4-FFF2-40B4-BE49-F238E27FC236}">
                <a16:creationId xmlns:a16="http://schemas.microsoft.com/office/drawing/2014/main" id="{73213272-5A66-ADAA-F315-450F1CD61192}"/>
              </a:ext>
              <a:ext uri="{C183D7F6-B498-43B3-948B-1728B52AA6E4}">
                <adec:decorative xmlns:adec="http://schemas.microsoft.com/office/drawing/2017/decorative" val="0"/>
              </a:ext>
            </a:extLst>
          </p:cNvPr>
          <p:cNvSpPr/>
          <p:nvPr/>
        </p:nvSpPr>
        <p:spPr>
          <a:xfrm>
            <a:off x="332021" y="2050682"/>
            <a:ext cx="4950272" cy="2011476"/>
          </a:xfrm>
          <a:prstGeom prst="roundRect">
            <a:avLst>
              <a:gd name="adj" fmla="val 0"/>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spcAft>
                <a:spcPts val="1200"/>
              </a:spcAft>
            </a:pPr>
            <a:r>
              <a:rPr lang="en-AU" sz="2800" b="1" dirty="0">
                <a:solidFill>
                  <a:schemeClr val="bg1"/>
                </a:solidFill>
              </a:rPr>
              <a:t>Section A – </a:t>
            </a:r>
            <a:endParaRPr lang="en-AU" sz="1800" dirty="0">
              <a:solidFill>
                <a:schemeClr val="bg1"/>
              </a:solidFill>
            </a:endParaRPr>
          </a:p>
          <a:p>
            <a:pPr>
              <a:spcAft>
                <a:spcPts val="1200"/>
              </a:spcAft>
            </a:pPr>
            <a:r>
              <a:rPr lang="en-AU" sz="2000" dirty="0">
                <a:solidFill>
                  <a:schemeClr val="bg1"/>
                </a:solidFill>
              </a:rPr>
              <a:t>G major (G, B, D)</a:t>
            </a:r>
          </a:p>
        </p:txBody>
      </p:sp>
      <p:pic>
        <p:nvPicPr>
          <p:cNvPr id="8" name="Picture 7" descr="A g major chord notated in both the treble and bass clef with an F sharp in the key signature and 6/8 time signature">
            <a:extLst>
              <a:ext uri="{FF2B5EF4-FFF2-40B4-BE49-F238E27FC236}">
                <a16:creationId xmlns:a16="http://schemas.microsoft.com/office/drawing/2014/main" id="{1AA18D2D-62FD-EA62-75A6-5A9C2D9DB6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tretch>
            <a:fillRect/>
          </a:stretch>
        </p:blipFill>
        <p:spPr>
          <a:xfrm>
            <a:off x="7682398" y="2122199"/>
            <a:ext cx="1706722" cy="1868442"/>
          </a:xfrm>
          <a:prstGeom prst="rect">
            <a:avLst/>
          </a:prstGeom>
        </p:spPr>
      </p:pic>
      <p:sp>
        <p:nvSpPr>
          <p:cNvPr id="6" name="Rectangle: Rounded Corners 9">
            <a:extLst>
              <a:ext uri="{FF2B5EF4-FFF2-40B4-BE49-F238E27FC236}">
                <a16:creationId xmlns:a16="http://schemas.microsoft.com/office/drawing/2014/main" id="{920F7219-9BD2-AC80-11C4-D8ED5167E703}"/>
              </a:ext>
              <a:ext uri="{C183D7F6-B498-43B3-948B-1728B52AA6E4}">
                <adec:decorative xmlns:adec="http://schemas.microsoft.com/office/drawing/2017/decorative" val="1"/>
              </a:ext>
            </a:extLst>
          </p:cNvPr>
          <p:cNvSpPr/>
          <p:nvPr/>
        </p:nvSpPr>
        <p:spPr>
          <a:xfrm>
            <a:off x="2873828" y="4206165"/>
            <a:ext cx="8901021" cy="2011476"/>
          </a:xfrm>
          <a:prstGeom prst="roundRect">
            <a:avLst>
              <a:gd name="adj" fmla="val 0"/>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10" name="Rounded Rectangle 9">
            <a:extLst>
              <a:ext uri="{FF2B5EF4-FFF2-40B4-BE49-F238E27FC236}">
                <a16:creationId xmlns:a16="http://schemas.microsoft.com/office/drawing/2014/main" id="{80EAF2DD-B3BB-5847-4CEF-DDD932A7A683}"/>
              </a:ext>
              <a:ext uri="{C183D7F6-B498-43B3-948B-1728B52AA6E4}">
                <adec:decorative xmlns:adec="http://schemas.microsoft.com/office/drawing/2017/decorative" val="0"/>
              </a:ext>
            </a:extLst>
          </p:cNvPr>
          <p:cNvSpPr/>
          <p:nvPr/>
        </p:nvSpPr>
        <p:spPr>
          <a:xfrm>
            <a:off x="332021" y="4206165"/>
            <a:ext cx="4950272" cy="2011476"/>
          </a:xfrm>
          <a:prstGeom prst="roundRect">
            <a:avLst>
              <a:gd name="adj" fmla="val 0"/>
            </a:avLst>
          </a:prstGeom>
          <a:solidFill>
            <a:schemeClr val="accent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spcAft>
                <a:spcPts val="1200"/>
              </a:spcAft>
            </a:pPr>
            <a:r>
              <a:rPr lang="en-AU" sz="2800" b="1" dirty="0">
                <a:solidFill>
                  <a:schemeClr val="bg1"/>
                </a:solidFill>
              </a:rPr>
              <a:t>Section B – </a:t>
            </a:r>
            <a:endParaRPr lang="en-AU" sz="2000" dirty="0">
              <a:solidFill>
                <a:schemeClr val="bg1"/>
              </a:solidFill>
            </a:endParaRPr>
          </a:p>
          <a:p>
            <a:pPr>
              <a:spcAft>
                <a:spcPts val="1200"/>
              </a:spcAft>
            </a:pPr>
            <a:r>
              <a:rPr lang="en-AU" sz="2000" dirty="0">
                <a:solidFill>
                  <a:schemeClr val="bg1"/>
                </a:solidFill>
              </a:rPr>
              <a:t>C (C, E, G), D (D, F#, A), Em (E, G, B), </a:t>
            </a:r>
          </a:p>
          <a:p>
            <a:pPr lvl="0" defTabSz="914377">
              <a:spcAft>
                <a:spcPts val="1200"/>
              </a:spcAft>
              <a:defRPr/>
            </a:pPr>
            <a:r>
              <a:rPr lang="en-AU" sz="2000" dirty="0">
                <a:solidFill>
                  <a:schemeClr val="bg1"/>
                </a:solidFill>
              </a:rPr>
              <a:t>End on G (G, B, D)</a:t>
            </a:r>
          </a:p>
        </p:txBody>
      </p:sp>
      <p:pic>
        <p:nvPicPr>
          <p:cNvPr id="14" name="Picture 13" descr="A  notated chord progression in both the treble and bass clef with an F sharp in the key signature and 6/8 time signature. The progression is C, D, Eminor, G.">
            <a:extLst>
              <a:ext uri="{FF2B5EF4-FFF2-40B4-BE49-F238E27FC236}">
                <a16:creationId xmlns:a16="http://schemas.microsoft.com/office/drawing/2014/main" id="{4DC4DDD4-867D-1DE8-F45B-B9D6C41A6C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5000" contrast="26000"/>
                    </a14:imgEffect>
                  </a14:imgLayer>
                </a14:imgProps>
              </a:ext>
            </a:extLst>
          </a:blip>
          <a:stretch>
            <a:fillRect/>
          </a:stretch>
        </p:blipFill>
        <p:spPr>
          <a:xfrm>
            <a:off x="5470070" y="4360517"/>
            <a:ext cx="6131379" cy="1798736"/>
          </a:xfrm>
          <a:prstGeom prst="rect">
            <a:avLst/>
          </a:prstGeom>
        </p:spPr>
      </p:pic>
    </p:spTree>
    <p:extLst>
      <p:ext uri="{BB962C8B-B14F-4D97-AF65-F5344CB8AC3E}">
        <p14:creationId xmlns:p14="http://schemas.microsoft.com/office/powerpoint/2010/main" val="2830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1E4B74A-228A-5F77-45FA-FF1F8BCBB3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644943-6DAB-BCCF-C343-1EDA7B0EB986}"/>
              </a:ext>
            </a:extLst>
          </p:cNvPr>
          <p:cNvSpPr txBox="1">
            <a:spLocks noGrp="1"/>
          </p:cNvSpPr>
          <p:nvPr>
            <p:ph type="title"/>
          </p:nvPr>
        </p:nvSpPr>
        <p:spPr>
          <a:xfrm>
            <a:off x="360364" y="360363"/>
            <a:ext cx="7433808"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3.4 – ‘Bedouin song’ – Lior – composing and performing (3) </a:t>
            </a:r>
          </a:p>
        </p:txBody>
      </p:sp>
      <p:sp>
        <p:nvSpPr>
          <p:cNvPr id="5" name="Text Placeholder 5">
            <a:extLst>
              <a:ext uri="{FF2B5EF4-FFF2-40B4-BE49-F238E27FC236}">
                <a16:creationId xmlns:a16="http://schemas.microsoft.com/office/drawing/2014/main" id="{DBA20F08-2CD8-6B08-5B80-2B1FF23740DE}"/>
              </a:ext>
            </a:extLst>
          </p:cNvPr>
          <p:cNvSpPr txBox="1">
            <a:spLocks/>
          </p:cNvSpPr>
          <p:nvPr/>
        </p:nvSpPr>
        <p:spPr>
          <a:xfrm>
            <a:off x="360000" y="1512000"/>
            <a:ext cx="10426695" cy="305053"/>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AU" b="1" dirty="0">
                <a:solidFill>
                  <a:schemeClr val="accent2"/>
                </a:solidFill>
                <a:latin typeface="+mj-lt"/>
                <a:cs typeface="Arial"/>
              </a:rPr>
              <a:t>Section A </a:t>
            </a:r>
            <a:r>
              <a:rPr lang="en-AU" sz="2000" dirty="0">
                <a:solidFill>
                  <a:schemeClr val="accent2"/>
                </a:solidFill>
                <a:latin typeface="+mj-lt"/>
              </a:rPr>
              <a:t>– only use G chord (G, B, D) broken chord</a:t>
            </a:r>
            <a:endParaRPr lang="en-US" dirty="0">
              <a:solidFill>
                <a:schemeClr val="accent2"/>
              </a:solidFill>
              <a:latin typeface="+mj-lt"/>
            </a:endParaRPr>
          </a:p>
        </p:txBody>
      </p:sp>
      <p:graphicFrame>
        <p:nvGraphicFramePr>
          <p:cNvPr id="10" name="Table 9">
            <a:extLst>
              <a:ext uri="{FF2B5EF4-FFF2-40B4-BE49-F238E27FC236}">
                <a16:creationId xmlns:a16="http://schemas.microsoft.com/office/drawing/2014/main" id="{12949023-6FCF-F2D2-EAE3-AED122CC2B1A}"/>
              </a:ext>
            </a:extLst>
          </p:cNvPr>
          <p:cNvGraphicFramePr>
            <a:graphicFrameLocks noGrp="1"/>
          </p:cNvGraphicFramePr>
          <p:nvPr>
            <p:extLst>
              <p:ext uri="{D42A27DB-BD31-4B8C-83A1-F6EECF244321}">
                <p14:modId xmlns:p14="http://schemas.microsoft.com/office/powerpoint/2010/main" val="287899313"/>
              </p:ext>
            </p:extLst>
          </p:nvPr>
        </p:nvGraphicFramePr>
        <p:xfrm>
          <a:off x="348000" y="1974801"/>
          <a:ext cx="11496000" cy="4428000"/>
        </p:xfrm>
        <a:graphic>
          <a:graphicData uri="http://schemas.openxmlformats.org/drawingml/2006/table">
            <a:tbl>
              <a:tblPr firstRow="1" bandRow="1">
                <a:tableStyleId>{0505E3EF-67EA-436B-97B2-0124C06EBD24}</a:tableStyleId>
              </a:tblPr>
              <a:tblGrid>
                <a:gridCol w="2865412">
                  <a:extLst>
                    <a:ext uri="{9D8B030D-6E8A-4147-A177-3AD203B41FA5}">
                      <a16:colId xmlns:a16="http://schemas.microsoft.com/office/drawing/2014/main" val="705547052"/>
                    </a:ext>
                  </a:extLst>
                </a:gridCol>
                <a:gridCol w="2865412">
                  <a:extLst>
                    <a:ext uri="{9D8B030D-6E8A-4147-A177-3AD203B41FA5}">
                      <a16:colId xmlns:a16="http://schemas.microsoft.com/office/drawing/2014/main" val="981592437"/>
                    </a:ext>
                  </a:extLst>
                </a:gridCol>
                <a:gridCol w="2865412">
                  <a:extLst>
                    <a:ext uri="{9D8B030D-6E8A-4147-A177-3AD203B41FA5}">
                      <a16:colId xmlns:a16="http://schemas.microsoft.com/office/drawing/2014/main" val="3966804943"/>
                    </a:ext>
                  </a:extLst>
                </a:gridCol>
                <a:gridCol w="2899764">
                  <a:extLst>
                    <a:ext uri="{9D8B030D-6E8A-4147-A177-3AD203B41FA5}">
                      <a16:colId xmlns:a16="http://schemas.microsoft.com/office/drawing/2014/main" val="2446012972"/>
                    </a:ext>
                  </a:extLst>
                </a:gridCol>
              </a:tblGrid>
              <a:tr h="540000">
                <a:tc>
                  <a:txBody>
                    <a:bodyPr/>
                    <a:lstStyle/>
                    <a:p>
                      <a:pPr algn="ctr">
                        <a:lnSpc>
                          <a:spcPct val="100000"/>
                        </a:lnSpc>
                      </a:pPr>
                      <a:r>
                        <a:rPr lang="en-US" sz="2000" b="0" dirty="0">
                          <a:solidFill>
                            <a:schemeClr val="accent1"/>
                          </a:solidFill>
                        </a:rPr>
                        <a:t>Bar 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1872000">
                <a:tc>
                  <a:txBody>
                    <a:bodyPr/>
                    <a:lstStyle/>
                    <a:p>
                      <a:endParaRPr lang="en-US">
                        <a:solidFill>
                          <a:schemeClr val="accent4">
                            <a:lumMod val="10000"/>
                          </a:schemeClr>
                        </a:solidFill>
                      </a:endParaRPr>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r>
                        <a:rPr lang="en-US" sz="1800" b="1" i="0" kern="1200" dirty="0">
                          <a:solidFill>
                            <a:schemeClr val="accent4">
                              <a:lumMod val="10000"/>
                            </a:schemeClr>
                          </a:solidFill>
                          <a:effectLst/>
                          <a:latin typeface="+mn-lt"/>
                          <a:ea typeface="+mn-ea"/>
                          <a:cs typeface="+mn-cs"/>
                        </a:rPr>
                        <a:t> </a:t>
                      </a:r>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dirty="0"/>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50000"/>
                        </a:lnSpc>
                      </a:pPr>
                      <a:endParaRPr lang="en-US" dirty="0"/>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r h="576000">
                <a:tc>
                  <a:txBody>
                    <a:bodyPr/>
                    <a:lstStyle/>
                    <a:p>
                      <a:pPr algn="ctr">
                        <a:lnSpc>
                          <a:spcPct val="100000"/>
                        </a:lnSpc>
                      </a:pPr>
                      <a:r>
                        <a:rPr lang="en-US" sz="2000" dirty="0">
                          <a:solidFill>
                            <a:schemeClr val="accent1"/>
                          </a:solidFill>
                        </a:rPr>
                        <a:t>Bar 5</a:t>
                      </a:r>
                    </a:p>
                  </a:txBody>
                  <a:tcPr marL="0" marR="0" marT="0" marB="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dirty="0">
                          <a:solidFill>
                            <a:schemeClr val="accent1"/>
                          </a:solidFill>
                        </a:rPr>
                        <a:t>Bar 6</a:t>
                      </a:r>
                    </a:p>
                  </a:txBody>
                  <a:tcPr marL="0" marR="0" marT="0" marB="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dirty="0">
                          <a:solidFill>
                            <a:schemeClr val="accent1"/>
                          </a:solidFill>
                        </a:rPr>
                        <a:t>Bar 7</a:t>
                      </a:r>
                    </a:p>
                  </a:txBody>
                  <a:tcPr marL="0" marR="0" marT="0" marB="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dirty="0">
                          <a:solidFill>
                            <a:schemeClr val="accent1"/>
                          </a:solidFill>
                        </a:rPr>
                        <a:t>Bar 8</a:t>
                      </a:r>
                    </a:p>
                  </a:txBody>
                  <a:tcPr marL="0" marR="0" marT="0" marB="0" anchor="ctr">
                    <a:lnT w="381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503135602"/>
                  </a:ext>
                </a:extLst>
              </a:tr>
              <a:tr h="14400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lnSpc>
                          <a:spcPct val="150000"/>
                        </a:lnSpc>
                      </a:pPr>
                      <a:endParaRPr lang="en-US" dirty="0"/>
                    </a:p>
                  </a:txBody>
                  <a:tcPr/>
                </a:tc>
                <a:extLst>
                  <a:ext uri="{0D108BD9-81ED-4DB2-BD59-A6C34878D82A}">
                    <a16:rowId xmlns:a16="http://schemas.microsoft.com/office/drawing/2014/main" val="1295790680"/>
                  </a:ext>
                </a:extLst>
              </a:tr>
            </a:tbl>
          </a:graphicData>
        </a:graphic>
      </p:graphicFrame>
      <p:pic>
        <p:nvPicPr>
          <p:cNvPr id="8" name="Picture 7" descr="An image of a G broken chord notated in the treble and bass clefs. All quaver notes - G,B,D,D and finish on B crotchet">
            <a:extLst>
              <a:ext uri="{FF2B5EF4-FFF2-40B4-BE49-F238E27FC236}">
                <a16:creationId xmlns:a16="http://schemas.microsoft.com/office/drawing/2014/main" id="{B265D0B9-AAFE-72D4-D7BC-B1F75C373AC1}"/>
              </a:ext>
            </a:extLst>
          </p:cNvPr>
          <p:cNvPicPr>
            <a:picLocks noChangeAspect="1"/>
          </p:cNvPicPr>
          <p:nvPr/>
        </p:nvPicPr>
        <p:blipFill>
          <a:blip r:embed="rId2"/>
          <a:stretch>
            <a:fillRect/>
          </a:stretch>
        </p:blipFill>
        <p:spPr>
          <a:xfrm>
            <a:off x="481185" y="2614105"/>
            <a:ext cx="2583920" cy="1387934"/>
          </a:xfrm>
          <a:prstGeom prst="rect">
            <a:avLst/>
          </a:prstGeom>
        </p:spPr>
      </p:pic>
      <p:pic>
        <p:nvPicPr>
          <p:cNvPr id="11" name="Picture 10" descr="A notated G major chord in treble and bass clefs">
            <a:extLst>
              <a:ext uri="{FF2B5EF4-FFF2-40B4-BE49-F238E27FC236}">
                <a16:creationId xmlns:a16="http://schemas.microsoft.com/office/drawing/2014/main" id="{EE787C16-3B99-1E89-23D4-5FAEE3AF2855}"/>
              </a:ext>
            </a:extLst>
          </p:cNvPr>
          <p:cNvPicPr>
            <a:picLocks noChangeAspect="1"/>
          </p:cNvPicPr>
          <p:nvPr/>
        </p:nvPicPr>
        <p:blipFill>
          <a:blip r:embed="rId3"/>
          <a:srcRect t="4458"/>
          <a:stretch/>
        </p:blipFill>
        <p:spPr>
          <a:xfrm>
            <a:off x="10394396" y="258948"/>
            <a:ext cx="1437240" cy="1503277"/>
          </a:xfrm>
          <a:prstGeom prst="rect">
            <a:avLst/>
          </a:prstGeom>
        </p:spPr>
      </p:pic>
      <p:sp>
        <p:nvSpPr>
          <p:cNvPr id="4" name="TextBox 3">
            <a:extLst>
              <a:ext uri="{FF2B5EF4-FFF2-40B4-BE49-F238E27FC236}">
                <a16:creationId xmlns:a16="http://schemas.microsoft.com/office/drawing/2014/main" id="{77180CB1-EE4E-769A-EAAB-15CB100826EF}"/>
              </a:ext>
            </a:extLst>
          </p:cNvPr>
          <p:cNvSpPr txBox="1"/>
          <p:nvPr/>
        </p:nvSpPr>
        <p:spPr>
          <a:xfrm>
            <a:off x="982435" y="4069139"/>
            <a:ext cx="1685925" cy="276225"/>
          </a:xfrm>
          <a:prstGeom prst="rect">
            <a:avLst/>
          </a:prstGeom>
          <a:noFill/>
        </p:spPr>
        <p:txBody>
          <a:bodyPr wrap="square" lIns="0" tIns="0" rIns="0" bIns="0" rtlCol="0" anchor="t">
            <a:noAutofit/>
          </a:bodyPr>
          <a:lstStyle/>
          <a:p>
            <a:pPr algn="ctr"/>
            <a:r>
              <a:rPr lang="en-AU" sz="1600" dirty="0">
                <a:solidFill>
                  <a:schemeClr val="tx2"/>
                </a:solidFill>
              </a:rPr>
              <a:t>Example only</a:t>
            </a:r>
          </a:p>
        </p:txBody>
      </p:sp>
      <p:sp>
        <p:nvSpPr>
          <p:cNvPr id="2" name="Slide Number Placeholder 1">
            <a:extLst>
              <a:ext uri="{FF2B5EF4-FFF2-40B4-BE49-F238E27FC236}">
                <a16:creationId xmlns:a16="http://schemas.microsoft.com/office/drawing/2014/main" id="{C296BFE0-6103-5100-A8FD-CE8E3E1EA91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233694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47779C6-497A-57C9-B7DF-5ECF490E0A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45D843-D28D-FCD6-6400-9688939F2C90}"/>
              </a:ext>
            </a:extLst>
          </p:cNvPr>
          <p:cNvSpPr txBox="1">
            <a:spLocks noGrp="1"/>
          </p:cNvSpPr>
          <p:nvPr>
            <p:ph type="title"/>
          </p:nvPr>
        </p:nvSpPr>
        <p:spPr>
          <a:xfrm>
            <a:off x="360000" y="360000"/>
            <a:ext cx="8426949"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3.4 – ‘Bedouin song’ – Lior – composing and performing (4) </a:t>
            </a:r>
          </a:p>
        </p:txBody>
      </p:sp>
      <p:sp>
        <p:nvSpPr>
          <p:cNvPr id="9" name="Text Placeholder 8">
            <a:extLst>
              <a:ext uri="{FF2B5EF4-FFF2-40B4-BE49-F238E27FC236}">
                <a16:creationId xmlns:a16="http://schemas.microsoft.com/office/drawing/2014/main" id="{760C23E0-059B-EE56-37EB-531181EA6281}"/>
              </a:ext>
            </a:extLst>
          </p:cNvPr>
          <p:cNvSpPr>
            <a:spLocks noGrp="1"/>
          </p:cNvSpPr>
          <p:nvPr>
            <p:ph type="body" sz="quarter" idx="18"/>
          </p:nvPr>
        </p:nvSpPr>
        <p:spPr>
          <a:xfrm>
            <a:off x="359999" y="1512000"/>
            <a:ext cx="6379473" cy="310015"/>
          </a:xfrm>
        </p:spPr>
        <p:txBody>
          <a:bodyPr anchor="t"/>
          <a:lstStyle/>
          <a:p>
            <a:pPr>
              <a:lnSpc>
                <a:spcPct val="100000"/>
              </a:lnSpc>
            </a:pPr>
            <a:r>
              <a:rPr lang="en-US" b="1" dirty="0"/>
              <a:t>Section B </a:t>
            </a:r>
            <a:r>
              <a:rPr lang="en-US" dirty="0"/>
              <a:t>– use block chords C, D, Em, and end on G</a:t>
            </a:r>
          </a:p>
        </p:txBody>
      </p:sp>
      <p:graphicFrame>
        <p:nvGraphicFramePr>
          <p:cNvPr id="10" name="Table 9">
            <a:extLst>
              <a:ext uri="{FF2B5EF4-FFF2-40B4-BE49-F238E27FC236}">
                <a16:creationId xmlns:a16="http://schemas.microsoft.com/office/drawing/2014/main" id="{E3F77E92-CDEE-0C8C-5F7E-E53D3A07F72C}"/>
              </a:ext>
            </a:extLst>
          </p:cNvPr>
          <p:cNvGraphicFramePr>
            <a:graphicFrameLocks noGrp="1"/>
          </p:cNvGraphicFramePr>
          <p:nvPr>
            <p:extLst>
              <p:ext uri="{D42A27DB-BD31-4B8C-83A1-F6EECF244321}">
                <p14:modId xmlns:p14="http://schemas.microsoft.com/office/powerpoint/2010/main" val="3787090213"/>
              </p:ext>
            </p:extLst>
          </p:nvPr>
        </p:nvGraphicFramePr>
        <p:xfrm>
          <a:off x="359998" y="2495188"/>
          <a:ext cx="11483999" cy="3885600"/>
        </p:xfrm>
        <a:graphic>
          <a:graphicData uri="http://schemas.openxmlformats.org/drawingml/2006/table">
            <a:tbl>
              <a:tblPr firstRow="1" bandRow="1">
                <a:tableStyleId>{0505E3EF-67EA-436B-97B2-0124C06EBD24}</a:tableStyleId>
              </a:tblPr>
              <a:tblGrid>
                <a:gridCol w="2862421">
                  <a:extLst>
                    <a:ext uri="{9D8B030D-6E8A-4147-A177-3AD203B41FA5}">
                      <a16:colId xmlns:a16="http://schemas.microsoft.com/office/drawing/2014/main" val="705547052"/>
                    </a:ext>
                  </a:extLst>
                </a:gridCol>
                <a:gridCol w="2862421">
                  <a:extLst>
                    <a:ext uri="{9D8B030D-6E8A-4147-A177-3AD203B41FA5}">
                      <a16:colId xmlns:a16="http://schemas.microsoft.com/office/drawing/2014/main" val="981592437"/>
                    </a:ext>
                  </a:extLst>
                </a:gridCol>
                <a:gridCol w="2862421">
                  <a:extLst>
                    <a:ext uri="{9D8B030D-6E8A-4147-A177-3AD203B41FA5}">
                      <a16:colId xmlns:a16="http://schemas.microsoft.com/office/drawing/2014/main" val="3966804943"/>
                    </a:ext>
                  </a:extLst>
                </a:gridCol>
                <a:gridCol w="2896736">
                  <a:extLst>
                    <a:ext uri="{9D8B030D-6E8A-4147-A177-3AD203B41FA5}">
                      <a16:colId xmlns:a16="http://schemas.microsoft.com/office/drawing/2014/main" val="2446012972"/>
                    </a:ext>
                  </a:extLst>
                </a:gridCol>
              </a:tblGrid>
              <a:tr h="0">
                <a:tc>
                  <a:txBody>
                    <a:bodyPr/>
                    <a:lstStyle/>
                    <a:p>
                      <a:pPr algn="ctr">
                        <a:lnSpc>
                          <a:spcPct val="100000"/>
                        </a:lnSpc>
                      </a:pPr>
                      <a:r>
                        <a:rPr lang="en-US" sz="2000" b="0" dirty="0">
                          <a:solidFill>
                            <a:schemeClr val="accent1"/>
                          </a:solidFill>
                        </a:rPr>
                        <a:t>Bar 9</a:t>
                      </a:r>
                    </a:p>
                  </a:txBody>
                  <a:tcPr marL="72000" marR="72000" marT="72000" marB="72000"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10</a:t>
                      </a:r>
                    </a:p>
                  </a:txBody>
                  <a:tcPr marL="72000" marR="72000" marT="72000" marB="72000"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11</a:t>
                      </a:r>
                    </a:p>
                  </a:txBody>
                  <a:tcPr marL="72000" marR="72000" marT="72000" marB="72000"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12</a:t>
                      </a:r>
                    </a:p>
                  </a:txBody>
                  <a:tcPr marL="72000" marR="72000" marT="72000" marB="72000"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1548000">
                <a:tc>
                  <a:txBody>
                    <a:bodyPr/>
                    <a:lstStyle/>
                    <a:p>
                      <a:pPr algn="l"/>
                      <a:endParaRPr lang="en-US" dirty="0"/>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l"/>
                      <a:r>
                        <a:rPr lang="en-US" sz="1800" b="1" i="0" kern="1200" dirty="0">
                          <a:solidFill>
                            <a:schemeClr val="dk1"/>
                          </a:solidFill>
                          <a:effectLst/>
                          <a:latin typeface="+mn-lt"/>
                          <a:ea typeface="+mn-ea"/>
                          <a:cs typeface="+mn-cs"/>
                        </a:rPr>
                        <a:t> </a:t>
                      </a:r>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l"/>
                      <a:endParaRPr lang="en-US" dirty="0"/>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l">
                        <a:lnSpc>
                          <a:spcPct val="150000"/>
                        </a:lnSpc>
                      </a:pPr>
                      <a:endParaRPr lang="en-US" dirty="0"/>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r h="0">
                <a:tc>
                  <a:txBody>
                    <a:bodyPr/>
                    <a:lstStyle/>
                    <a:p>
                      <a:pPr algn="ctr">
                        <a:lnSpc>
                          <a:spcPct val="100000"/>
                        </a:lnSpc>
                      </a:pPr>
                      <a:r>
                        <a:rPr lang="en-US" sz="2000" b="0" dirty="0">
                          <a:solidFill>
                            <a:schemeClr val="accent1"/>
                          </a:solidFill>
                        </a:rPr>
                        <a:t>Bar 13</a:t>
                      </a:r>
                    </a:p>
                  </a:txBody>
                  <a:tcPr marL="72000" marR="72000" marT="72000" marB="7200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b="0" dirty="0">
                          <a:solidFill>
                            <a:schemeClr val="accent1"/>
                          </a:solidFill>
                        </a:rPr>
                        <a:t>Bar 14</a:t>
                      </a:r>
                    </a:p>
                  </a:txBody>
                  <a:tcPr marL="72000" marR="72000" marT="72000" marB="7200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b="0" dirty="0">
                          <a:solidFill>
                            <a:schemeClr val="accent1"/>
                          </a:solidFill>
                        </a:rPr>
                        <a:t>Bar 15</a:t>
                      </a:r>
                    </a:p>
                  </a:txBody>
                  <a:tcPr marL="72000" marR="72000" marT="72000" marB="7200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b="0" dirty="0">
                          <a:solidFill>
                            <a:schemeClr val="accent1"/>
                          </a:solidFill>
                        </a:rPr>
                        <a:t>Bar 16</a:t>
                      </a:r>
                    </a:p>
                  </a:txBody>
                  <a:tcPr marL="72000" marR="72000" marT="72000" marB="72000" anchor="ctr">
                    <a:lnT w="381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503135602"/>
                  </a:ext>
                </a:extLst>
              </a:tr>
              <a:tr h="1440000">
                <a:tc>
                  <a:txBody>
                    <a:bodyPr/>
                    <a:lstStyle/>
                    <a:p>
                      <a:pPr algn="l"/>
                      <a:endParaRPr lang="en-US" dirty="0"/>
                    </a:p>
                  </a:txBody>
                  <a:tcPr marL="72000" marR="72000" marT="72000" marB="72000"/>
                </a:tc>
                <a:tc>
                  <a:txBody>
                    <a:bodyPr/>
                    <a:lstStyle/>
                    <a:p>
                      <a:pPr algn="l"/>
                      <a:endParaRPr lang="en-US" dirty="0"/>
                    </a:p>
                  </a:txBody>
                  <a:tcPr marL="72000" marR="72000" marT="72000" marB="72000"/>
                </a:tc>
                <a:tc>
                  <a:txBody>
                    <a:bodyPr/>
                    <a:lstStyle/>
                    <a:p>
                      <a:pPr algn="l"/>
                      <a:endParaRPr lang="en-US" dirty="0"/>
                    </a:p>
                  </a:txBody>
                  <a:tcPr marL="72000" marR="72000" marT="72000" marB="72000"/>
                </a:tc>
                <a:tc>
                  <a:txBody>
                    <a:bodyPr/>
                    <a:lstStyle/>
                    <a:p>
                      <a:pPr algn="l">
                        <a:lnSpc>
                          <a:spcPct val="150000"/>
                        </a:lnSpc>
                      </a:pPr>
                      <a:endParaRPr lang="en-US" dirty="0"/>
                    </a:p>
                  </a:txBody>
                  <a:tcPr marL="72000" marR="72000" marT="72000" marB="72000"/>
                </a:tc>
                <a:extLst>
                  <a:ext uri="{0D108BD9-81ED-4DB2-BD59-A6C34878D82A}">
                    <a16:rowId xmlns:a16="http://schemas.microsoft.com/office/drawing/2014/main" val="1295790680"/>
                  </a:ext>
                </a:extLst>
              </a:tr>
            </a:tbl>
          </a:graphicData>
        </a:graphic>
      </p:graphicFrame>
      <p:pic>
        <p:nvPicPr>
          <p:cNvPr id="12" name="Picture 11" descr="A  notated chord progression in both the treble and bass clef with an F sharp in the key signature and 6/8 time signature. The progression includes C,D,Eminor, G">
            <a:extLst>
              <a:ext uri="{FF2B5EF4-FFF2-40B4-BE49-F238E27FC236}">
                <a16:creationId xmlns:a16="http://schemas.microsoft.com/office/drawing/2014/main" id="{DA4F7C36-51B5-8F51-2834-2AB67674C7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Lst>
          </a:blip>
          <a:stretch>
            <a:fillRect/>
          </a:stretch>
        </p:blipFill>
        <p:spPr>
          <a:xfrm>
            <a:off x="7364186" y="1017166"/>
            <a:ext cx="4479811" cy="1314223"/>
          </a:xfrm>
          <a:prstGeom prst="rect">
            <a:avLst/>
          </a:prstGeom>
        </p:spPr>
      </p:pic>
      <p:pic>
        <p:nvPicPr>
          <p:cNvPr id="16" name="Picture 15" descr="A block chord progression notated in the treble and bass clefs. C chord as a quaver, E minor chord as a crotchet and C chord as a dotted crotchet">
            <a:extLst>
              <a:ext uri="{FF2B5EF4-FFF2-40B4-BE49-F238E27FC236}">
                <a16:creationId xmlns:a16="http://schemas.microsoft.com/office/drawing/2014/main" id="{1DF15C92-C143-5031-93E2-2C4CB1F700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Lst>
          </a:blip>
          <a:stretch>
            <a:fillRect/>
          </a:stretch>
        </p:blipFill>
        <p:spPr>
          <a:xfrm>
            <a:off x="1069266" y="3014072"/>
            <a:ext cx="1259664" cy="1110049"/>
          </a:xfrm>
          <a:prstGeom prst="rect">
            <a:avLst/>
          </a:prstGeom>
        </p:spPr>
      </p:pic>
      <p:sp>
        <p:nvSpPr>
          <p:cNvPr id="4" name="TextBox 3">
            <a:extLst>
              <a:ext uri="{FF2B5EF4-FFF2-40B4-BE49-F238E27FC236}">
                <a16:creationId xmlns:a16="http://schemas.microsoft.com/office/drawing/2014/main" id="{CFE96587-3FAA-1D8A-EC81-189C5C8EE8F2}"/>
              </a:ext>
            </a:extLst>
          </p:cNvPr>
          <p:cNvSpPr txBox="1"/>
          <p:nvPr/>
        </p:nvSpPr>
        <p:spPr>
          <a:xfrm>
            <a:off x="856136" y="4163307"/>
            <a:ext cx="1685925" cy="276225"/>
          </a:xfrm>
          <a:prstGeom prst="rect">
            <a:avLst/>
          </a:prstGeom>
          <a:noFill/>
        </p:spPr>
        <p:txBody>
          <a:bodyPr wrap="square" lIns="0" tIns="0" rIns="0" bIns="0" rtlCol="0" anchor="t">
            <a:noAutofit/>
          </a:bodyPr>
          <a:lstStyle/>
          <a:p>
            <a:pPr algn="ctr"/>
            <a:r>
              <a:rPr lang="en-AU" sz="1600" dirty="0">
                <a:solidFill>
                  <a:schemeClr val="tx2"/>
                </a:solidFill>
              </a:rPr>
              <a:t>Example only</a:t>
            </a:r>
            <a:endParaRPr lang="en-AU" sz="1600" dirty="0">
              <a:solidFill>
                <a:schemeClr val="tx2"/>
              </a:solidFill>
              <a:cs typeface="Arial"/>
            </a:endParaRPr>
          </a:p>
        </p:txBody>
      </p:sp>
      <p:sp>
        <p:nvSpPr>
          <p:cNvPr id="2" name="Slide Number Placeholder 1">
            <a:extLst>
              <a:ext uri="{FF2B5EF4-FFF2-40B4-BE49-F238E27FC236}">
                <a16:creationId xmlns:a16="http://schemas.microsoft.com/office/drawing/2014/main" id="{F762501F-1BDC-4AB3-EF6A-48054DE110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35957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4BFDAFA-006A-6163-FCDB-C1ABD48C5EF8}"/>
              </a:ext>
            </a:extLst>
          </p:cNvPr>
          <p:cNvSpPr>
            <a:spLocks noGrp="1"/>
          </p:cNvSpPr>
          <p:nvPr>
            <p:ph type="title"/>
          </p:nvPr>
        </p:nvSpPr>
        <p:spPr>
          <a:xfrm>
            <a:off x="360000" y="360000"/>
            <a:ext cx="8670789" cy="545601"/>
          </a:xfrm>
        </p:spPr>
        <p:txBody>
          <a:bodyPr/>
          <a:lstStyle/>
          <a:p>
            <a:r>
              <a:rPr lang="en-US" dirty="0"/>
              <a:t>Activity 3.4 – ‘Bedouin song’ – Lior – composing and performing (5)</a:t>
            </a:r>
          </a:p>
        </p:txBody>
      </p:sp>
      <p:sp>
        <p:nvSpPr>
          <p:cNvPr id="2" name="Slide Number Placeholder 1">
            <a:extLst>
              <a:ext uri="{FF2B5EF4-FFF2-40B4-BE49-F238E27FC236}">
                <a16:creationId xmlns:a16="http://schemas.microsoft.com/office/drawing/2014/main" id="{0AB4E1D7-5279-1C87-4830-BD0AEC633C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
        <p:nvSpPr>
          <p:cNvPr id="10" name="Text Placeholder 9">
            <a:extLst>
              <a:ext uri="{FF2B5EF4-FFF2-40B4-BE49-F238E27FC236}">
                <a16:creationId xmlns:a16="http://schemas.microsoft.com/office/drawing/2014/main" id="{F0201291-1FF7-340F-58CB-51A34C3EC5B7}"/>
              </a:ext>
            </a:extLst>
          </p:cNvPr>
          <p:cNvSpPr>
            <a:spLocks noGrp="1"/>
          </p:cNvSpPr>
          <p:nvPr>
            <p:ph type="body" sz="quarter" idx="18"/>
          </p:nvPr>
        </p:nvSpPr>
        <p:spPr>
          <a:xfrm>
            <a:off x="360000" y="1476000"/>
            <a:ext cx="11484000" cy="310015"/>
          </a:xfrm>
        </p:spPr>
        <p:txBody>
          <a:bodyPr/>
          <a:lstStyle/>
          <a:p>
            <a:r>
              <a:rPr lang="en-US" dirty="0"/>
              <a:t>Melodic phrases</a:t>
            </a:r>
          </a:p>
        </p:txBody>
      </p:sp>
      <p:graphicFrame>
        <p:nvGraphicFramePr>
          <p:cNvPr id="16" name="Table 15">
            <a:extLst>
              <a:ext uri="{FF2B5EF4-FFF2-40B4-BE49-F238E27FC236}">
                <a16:creationId xmlns:a16="http://schemas.microsoft.com/office/drawing/2014/main" id="{D05E32C0-AE98-B1BE-E2BC-FB6908A28394}"/>
              </a:ext>
            </a:extLst>
          </p:cNvPr>
          <p:cNvGraphicFramePr>
            <a:graphicFrameLocks noGrp="1"/>
          </p:cNvGraphicFramePr>
          <p:nvPr>
            <p:extLst>
              <p:ext uri="{D42A27DB-BD31-4B8C-83A1-F6EECF244321}">
                <p14:modId xmlns:p14="http://schemas.microsoft.com/office/powerpoint/2010/main" val="1455052430"/>
              </p:ext>
            </p:extLst>
          </p:nvPr>
        </p:nvGraphicFramePr>
        <p:xfrm>
          <a:off x="9179478" y="1334035"/>
          <a:ext cx="2482066" cy="1158917"/>
        </p:xfrm>
        <a:graphic>
          <a:graphicData uri="http://schemas.openxmlformats.org/drawingml/2006/table">
            <a:tbl>
              <a:tblPr firstRow="1" bandRow="1">
                <a:tableStyleId>{0505E3EF-67EA-436B-97B2-0124C06EBD24}</a:tableStyleId>
              </a:tblPr>
              <a:tblGrid>
                <a:gridCol w="2482066">
                  <a:extLst>
                    <a:ext uri="{9D8B030D-6E8A-4147-A177-3AD203B41FA5}">
                      <a16:colId xmlns:a16="http://schemas.microsoft.com/office/drawing/2014/main" val="705547052"/>
                    </a:ext>
                  </a:extLst>
                </a:gridCol>
              </a:tblGrid>
              <a:tr h="322842">
                <a:tc>
                  <a:txBody>
                    <a:bodyPr/>
                    <a:lstStyle/>
                    <a:p>
                      <a:pPr algn="ctr">
                        <a:lnSpc>
                          <a:spcPct val="100000"/>
                        </a:lnSpc>
                      </a:pPr>
                      <a:r>
                        <a:rPr lang="en-US" sz="2000" dirty="0"/>
                        <a:t>G major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extLst>
                  <a:ext uri="{0D108BD9-81ED-4DB2-BD59-A6C34878D82A}">
                    <a16:rowId xmlns:a16="http://schemas.microsoft.com/office/drawing/2014/main" val="957855330"/>
                  </a:ext>
                </a:extLst>
              </a:tr>
              <a:tr h="762677">
                <a:tc>
                  <a:txBody>
                    <a:bodyPr/>
                    <a:lstStyle/>
                    <a:p>
                      <a:pPr algn="ctr"/>
                      <a:r>
                        <a:rPr lang="en-US" sz="3200" b="1" dirty="0">
                          <a:solidFill>
                            <a:srgbClr val="FF0000"/>
                          </a:solidFill>
                        </a:rPr>
                        <a:t>G, B, 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bl>
          </a:graphicData>
        </a:graphic>
      </p:graphicFrame>
      <p:sp>
        <p:nvSpPr>
          <p:cNvPr id="19" name="TextBox 18">
            <a:extLst>
              <a:ext uri="{FF2B5EF4-FFF2-40B4-BE49-F238E27FC236}">
                <a16:creationId xmlns:a16="http://schemas.microsoft.com/office/drawing/2014/main" id="{919A92B0-FA91-6BED-7688-BDB746A319A5}"/>
              </a:ext>
            </a:extLst>
          </p:cNvPr>
          <p:cNvSpPr txBox="1"/>
          <p:nvPr/>
        </p:nvSpPr>
        <p:spPr>
          <a:xfrm>
            <a:off x="360361" y="3360289"/>
            <a:ext cx="1433322" cy="223165"/>
          </a:xfrm>
          <a:prstGeom prst="rect">
            <a:avLst/>
          </a:prstGeom>
          <a:noFill/>
        </p:spPr>
        <p:txBody>
          <a:bodyPr wrap="square" lIns="0" tIns="0" rIns="0" bIns="0" rtlCol="0">
            <a:noAutofit/>
          </a:bodyPr>
          <a:lstStyle/>
          <a:p>
            <a:pPr algn="l"/>
            <a:r>
              <a:rPr lang="en-AU" sz="1800" dirty="0"/>
              <a:t>Phrase 1</a:t>
            </a:r>
          </a:p>
        </p:txBody>
      </p:sp>
      <p:pic>
        <p:nvPicPr>
          <p:cNvPr id="25" name="Picture 24" descr="A notated melodic line in the treble clef, with some notes highlighted in red to identify those notes that are from the chord G">
            <a:extLst>
              <a:ext uri="{FF2B5EF4-FFF2-40B4-BE49-F238E27FC236}">
                <a16:creationId xmlns:a16="http://schemas.microsoft.com/office/drawing/2014/main" id="{E44A4F89-3D40-C215-DA4C-5A5D740D114E}"/>
              </a:ext>
            </a:extLst>
          </p:cNvPr>
          <p:cNvPicPr>
            <a:picLocks noChangeAspect="1"/>
          </p:cNvPicPr>
          <p:nvPr/>
        </p:nvPicPr>
        <p:blipFill>
          <a:blip r:embed="rId2"/>
          <a:stretch>
            <a:fillRect/>
          </a:stretch>
        </p:blipFill>
        <p:spPr>
          <a:xfrm>
            <a:off x="1493415" y="2855579"/>
            <a:ext cx="10168127" cy="1358199"/>
          </a:xfrm>
          <a:prstGeom prst="rect">
            <a:avLst/>
          </a:prstGeom>
        </p:spPr>
      </p:pic>
      <p:sp>
        <p:nvSpPr>
          <p:cNvPr id="28" name="TextBox 27">
            <a:extLst>
              <a:ext uri="{FF2B5EF4-FFF2-40B4-BE49-F238E27FC236}">
                <a16:creationId xmlns:a16="http://schemas.microsoft.com/office/drawing/2014/main" id="{122C2570-F1C6-AD02-278E-CC9999F78DA3}"/>
              </a:ext>
            </a:extLst>
          </p:cNvPr>
          <p:cNvSpPr txBox="1"/>
          <p:nvPr/>
        </p:nvSpPr>
        <p:spPr>
          <a:xfrm>
            <a:off x="360361" y="4930769"/>
            <a:ext cx="1433322" cy="223165"/>
          </a:xfrm>
          <a:prstGeom prst="rect">
            <a:avLst/>
          </a:prstGeom>
          <a:noFill/>
        </p:spPr>
        <p:txBody>
          <a:bodyPr wrap="square" lIns="0" tIns="0" rIns="0" bIns="0" rtlCol="0">
            <a:noAutofit/>
          </a:bodyPr>
          <a:lstStyle/>
          <a:p>
            <a:pPr algn="l"/>
            <a:r>
              <a:rPr lang="en-AU" sz="1800"/>
              <a:t>Phrase 2</a:t>
            </a:r>
          </a:p>
        </p:txBody>
      </p:sp>
      <p:pic>
        <p:nvPicPr>
          <p:cNvPr id="27" name="Picture 26" descr="A notated melodic line in the treble clef, with some notes highlighted in red to identify those notes that are from the chord G">
            <a:extLst>
              <a:ext uri="{FF2B5EF4-FFF2-40B4-BE49-F238E27FC236}">
                <a16:creationId xmlns:a16="http://schemas.microsoft.com/office/drawing/2014/main" id="{8A57408F-0E9D-8E4D-CEBE-058B1727ACF8}"/>
              </a:ext>
            </a:extLst>
          </p:cNvPr>
          <p:cNvPicPr>
            <a:picLocks noChangeAspect="1"/>
          </p:cNvPicPr>
          <p:nvPr/>
        </p:nvPicPr>
        <p:blipFill>
          <a:blip r:embed="rId3"/>
          <a:stretch>
            <a:fillRect/>
          </a:stretch>
        </p:blipFill>
        <p:spPr>
          <a:xfrm>
            <a:off x="1493416" y="4603508"/>
            <a:ext cx="10168128" cy="1132441"/>
          </a:xfrm>
          <a:prstGeom prst="rect">
            <a:avLst/>
          </a:prstGeom>
        </p:spPr>
      </p:pic>
      <p:sp>
        <p:nvSpPr>
          <p:cNvPr id="3" name="TextBox 2">
            <a:extLst>
              <a:ext uri="{FF2B5EF4-FFF2-40B4-BE49-F238E27FC236}">
                <a16:creationId xmlns:a16="http://schemas.microsoft.com/office/drawing/2014/main" id="{7A15F339-890A-7FBC-ACB9-C7020807B420}"/>
              </a:ext>
            </a:extLst>
          </p:cNvPr>
          <p:cNvSpPr txBox="1"/>
          <p:nvPr/>
        </p:nvSpPr>
        <p:spPr>
          <a:xfrm>
            <a:off x="314960" y="6516000"/>
            <a:ext cx="10168128" cy="246302"/>
          </a:xfrm>
          <a:prstGeom prst="rect">
            <a:avLst/>
          </a:prstGeom>
          <a:noFill/>
        </p:spPr>
        <p:txBody>
          <a:bodyPr wrap="square" lIns="0" tIns="0" rIns="0" bIns="0" rtlCol="0">
            <a:noAutofit/>
          </a:bodyPr>
          <a:lstStyle/>
          <a:p>
            <a:pPr algn="l"/>
            <a:r>
              <a:rPr lang="en-AU" sz="800"/>
              <a:t>Lior (n.d.) </a:t>
            </a:r>
            <a:r>
              <a:rPr lang="en-GB" sz="800">
                <a:hlinkClick r:id="rId4"/>
              </a:rPr>
              <a:t>A selection of sheet music and TABS</a:t>
            </a:r>
            <a:r>
              <a:rPr lang="en-GB" sz="800"/>
              <a:t> [website], accessed 30 June 2025</a:t>
            </a:r>
            <a:endParaRPr lang="en-AU" sz="800"/>
          </a:p>
        </p:txBody>
      </p:sp>
    </p:spTree>
    <p:extLst>
      <p:ext uri="{BB962C8B-B14F-4D97-AF65-F5344CB8AC3E}">
        <p14:creationId xmlns:p14="http://schemas.microsoft.com/office/powerpoint/2010/main" val="390006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8F502D3-D0B2-5EF1-B378-2176D234E3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889821-221C-9360-1061-6DAB66BE981C}"/>
              </a:ext>
            </a:extLst>
          </p:cNvPr>
          <p:cNvSpPr>
            <a:spLocks noGrp="1"/>
          </p:cNvSpPr>
          <p:nvPr>
            <p:ph type="title"/>
          </p:nvPr>
        </p:nvSpPr>
        <p:spPr>
          <a:xfrm>
            <a:off x="360364" y="360363"/>
            <a:ext cx="8609466" cy="544512"/>
          </a:xfrm>
        </p:spPr>
        <p:txBody>
          <a:bodyPr/>
          <a:lstStyle/>
          <a:p>
            <a:r>
              <a:rPr lang="en-AU" dirty="0"/>
              <a:t>Activity 3.4 – ‘Bedouin song’ – Lior – composing and performing (6)</a:t>
            </a:r>
          </a:p>
        </p:txBody>
      </p:sp>
      <p:sp>
        <p:nvSpPr>
          <p:cNvPr id="5" name="Content Placeholder 4">
            <a:extLst>
              <a:ext uri="{FF2B5EF4-FFF2-40B4-BE49-F238E27FC236}">
                <a16:creationId xmlns:a16="http://schemas.microsoft.com/office/drawing/2014/main" id="{A547DE9D-7629-CD2A-B300-DB125F670A7D}"/>
              </a:ext>
            </a:extLst>
          </p:cNvPr>
          <p:cNvSpPr>
            <a:spLocks noGrp="1"/>
          </p:cNvSpPr>
          <p:nvPr>
            <p:ph type="body" sz="quarter" idx="18"/>
          </p:nvPr>
        </p:nvSpPr>
        <p:spPr>
          <a:xfrm>
            <a:off x="360363" y="1538987"/>
            <a:ext cx="11483975" cy="309562"/>
          </a:xfrm>
          <a:noFill/>
        </p:spPr>
        <p:txBody>
          <a:bodyPr/>
          <a:lstStyle/>
          <a:p>
            <a:r>
              <a:rPr lang="en-AU" dirty="0"/>
              <a:t>Group presentations</a:t>
            </a:r>
          </a:p>
        </p:txBody>
      </p:sp>
      <p:sp>
        <p:nvSpPr>
          <p:cNvPr id="12" name="Picture Placeholder 18">
            <a:extLst>
              <a:ext uri="{FF2B5EF4-FFF2-40B4-BE49-F238E27FC236}">
                <a16:creationId xmlns:a16="http://schemas.microsoft.com/office/drawing/2014/main" id="{5966528F-02C1-43F7-099E-830884A88F47}"/>
              </a:ext>
            </a:extLst>
          </p:cNvPr>
          <p:cNvSpPr txBox="1">
            <a:spLocks/>
          </p:cNvSpPr>
          <p:nvPr/>
        </p:nvSpPr>
        <p:spPr>
          <a:xfrm>
            <a:off x="383216" y="2221232"/>
            <a:ext cx="3600000" cy="3600000"/>
          </a:xfrm>
          <a:prstGeom prst="roundRect">
            <a:avLst/>
          </a:prstGeom>
          <a:solidFill>
            <a:schemeClr val="accent4"/>
          </a:solidFill>
          <a:ln w="38100">
            <a:solidFill>
              <a:schemeClr val="bg1"/>
            </a:solid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0"/>
              </a:spcAft>
            </a:pPr>
            <a:r>
              <a:rPr lang="en-AU" sz="2800" b="1" dirty="0">
                <a:solidFill>
                  <a:schemeClr val="accent1"/>
                </a:solidFill>
                <a:latin typeface="Arial"/>
                <a:cs typeface="Arial"/>
              </a:rPr>
              <a:t>Present</a:t>
            </a:r>
            <a:endParaRPr lang="en-AU" sz="2800" b="1" dirty="0">
              <a:solidFill>
                <a:schemeClr val="accent1"/>
              </a:solidFill>
            </a:endParaRPr>
          </a:p>
        </p:txBody>
      </p:sp>
      <p:sp>
        <p:nvSpPr>
          <p:cNvPr id="31" name="Picture Placeholder 18">
            <a:extLst>
              <a:ext uri="{FF2B5EF4-FFF2-40B4-BE49-F238E27FC236}">
                <a16:creationId xmlns:a16="http://schemas.microsoft.com/office/drawing/2014/main" id="{17C85163-77E8-251B-55C3-A02F26A410EF}"/>
              </a:ext>
            </a:extLst>
          </p:cNvPr>
          <p:cNvSpPr txBox="1">
            <a:spLocks/>
          </p:cNvSpPr>
          <p:nvPr/>
        </p:nvSpPr>
        <p:spPr>
          <a:xfrm>
            <a:off x="4313777" y="2220686"/>
            <a:ext cx="3600000" cy="3600000"/>
          </a:xfrm>
          <a:prstGeom prst="roundRect">
            <a:avLst/>
          </a:prstGeom>
          <a:solidFill>
            <a:schemeClr val="accent4"/>
          </a:solidFill>
          <a:ln w="38100">
            <a:solidFill>
              <a:schemeClr val="bg1"/>
            </a:solid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0"/>
              </a:spcAft>
            </a:pPr>
            <a:r>
              <a:rPr lang="en-AU" sz="2800" b="1" dirty="0">
                <a:solidFill>
                  <a:schemeClr val="accent1"/>
                </a:solidFill>
              </a:rPr>
              <a:t>Perform</a:t>
            </a:r>
            <a:endParaRPr lang="en-AU" sz="2800" dirty="0">
              <a:solidFill>
                <a:schemeClr val="accent1"/>
              </a:solidFill>
            </a:endParaRPr>
          </a:p>
        </p:txBody>
      </p:sp>
      <p:sp>
        <p:nvSpPr>
          <p:cNvPr id="19" name="Picture Placeholder 18">
            <a:extLst>
              <a:ext uri="{FF2B5EF4-FFF2-40B4-BE49-F238E27FC236}">
                <a16:creationId xmlns:a16="http://schemas.microsoft.com/office/drawing/2014/main" id="{0E240E3B-2A2E-A70D-B65F-DF1FFD5003E9}"/>
              </a:ext>
            </a:extLst>
          </p:cNvPr>
          <p:cNvSpPr>
            <a:spLocks noGrp="1"/>
          </p:cNvSpPr>
          <p:nvPr>
            <p:ph type="pic" sz="quarter" idx="4294967295"/>
          </p:nvPr>
        </p:nvSpPr>
        <p:spPr>
          <a:xfrm>
            <a:off x="8244338" y="2220686"/>
            <a:ext cx="3600000" cy="3600000"/>
          </a:xfrm>
          <a:prstGeom prst="roundRect">
            <a:avLst/>
          </a:prstGeom>
          <a:solidFill>
            <a:schemeClr val="accent4"/>
          </a:solidFill>
          <a:ln w="38100">
            <a:solidFill>
              <a:schemeClr val="bg1"/>
            </a:solidFill>
          </a:ln>
        </p:spPr>
        <p:txBody>
          <a:bodyPr/>
          <a:lstStyle/>
          <a:p>
            <a:pPr algn="ctr">
              <a:lnSpc>
                <a:spcPct val="100000"/>
              </a:lnSpc>
              <a:spcAft>
                <a:spcPts val="0"/>
              </a:spcAft>
            </a:pPr>
            <a:r>
              <a:rPr lang="en-AU" sz="2800" b="1" dirty="0">
                <a:solidFill>
                  <a:schemeClr val="accent1"/>
                </a:solidFill>
                <a:latin typeface="Arial"/>
                <a:cs typeface="Arial"/>
              </a:rPr>
              <a:t>Reflect</a:t>
            </a:r>
            <a:endParaRPr lang="en-AU" sz="2800" dirty="0">
              <a:solidFill>
                <a:schemeClr val="accent1"/>
              </a:solidFill>
            </a:endParaRPr>
          </a:p>
        </p:txBody>
      </p:sp>
      <p:sp>
        <p:nvSpPr>
          <p:cNvPr id="2" name="Slide Number Placeholder 1">
            <a:extLst>
              <a:ext uri="{FF2B5EF4-FFF2-40B4-BE49-F238E27FC236}">
                <a16:creationId xmlns:a16="http://schemas.microsoft.com/office/drawing/2014/main" id="{DC1933AE-06E5-2E43-F348-E52B611916B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97</a:t>
            </a:fld>
            <a:endParaRPr lang="en-AU"/>
          </a:p>
        </p:txBody>
      </p:sp>
      <p:pic>
        <p:nvPicPr>
          <p:cNvPr id="10" name="Picture 9">
            <a:extLst>
              <a:ext uri="{FF2B5EF4-FFF2-40B4-BE49-F238E27FC236}">
                <a16:creationId xmlns:a16="http://schemas.microsoft.com/office/drawing/2014/main" id="{17B6F420-D2E6-58DC-2797-21925F5B32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2157" y="3310621"/>
            <a:ext cx="1764361" cy="1758956"/>
          </a:xfrm>
          <a:prstGeom prst="rect">
            <a:avLst/>
          </a:prstGeom>
        </p:spPr>
      </p:pic>
      <p:pic>
        <p:nvPicPr>
          <p:cNvPr id="6" name="Picture 5">
            <a:extLst>
              <a:ext uri="{FF2B5EF4-FFF2-40B4-BE49-F238E27FC236}">
                <a16:creationId xmlns:a16="http://schemas.microsoft.com/office/drawing/2014/main" id="{AFA23B35-ECB9-F479-B4C9-BA79C02260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884" y="3407960"/>
            <a:ext cx="3064231" cy="1574531"/>
          </a:xfrm>
          <a:prstGeom prst="rect">
            <a:avLst/>
          </a:prstGeom>
        </p:spPr>
      </p:pic>
      <p:pic>
        <p:nvPicPr>
          <p:cNvPr id="17" name="Picture 16">
            <a:extLst>
              <a:ext uri="{FF2B5EF4-FFF2-40B4-BE49-F238E27FC236}">
                <a16:creationId xmlns:a16="http://schemas.microsoft.com/office/drawing/2014/main" id="{7ECC7C4E-6869-E73C-3233-6F60A5F7C5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5786" t="19846" r="64714" b="2964"/>
          <a:stretch>
            <a:fillRect/>
          </a:stretch>
        </p:blipFill>
        <p:spPr>
          <a:xfrm>
            <a:off x="1507217" y="2899954"/>
            <a:ext cx="1351997" cy="2749919"/>
          </a:xfrm>
          <a:prstGeom prst="rect">
            <a:avLst/>
          </a:prstGeom>
        </p:spPr>
      </p:pic>
    </p:spTree>
    <p:extLst>
      <p:ext uri="{BB962C8B-B14F-4D97-AF65-F5344CB8AC3E}">
        <p14:creationId xmlns:p14="http://schemas.microsoft.com/office/powerpoint/2010/main" val="361819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898E8-B7CC-499C-C0B6-02244D41EBF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7149076-BA21-E630-9570-4941B6327C7B}"/>
              </a:ext>
            </a:extLst>
          </p:cNvPr>
          <p:cNvSpPr>
            <a:spLocks noGrp="1"/>
          </p:cNvSpPr>
          <p:nvPr>
            <p:ph type="ctrTitle"/>
          </p:nvPr>
        </p:nvSpPr>
        <p:spPr/>
        <p:txBody>
          <a:bodyPr/>
          <a:lstStyle/>
          <a:p>
            <a:r>
              <a:rPr lang="en-AU" dirty="0">
                <a:latin typeface="+mj-lt"/>
                <a:cs typeface="Arial"/>
              </a:rPr>
              <a:t>Learning sequence 4 – Assessment preparation and presentation</a:t>
            </a:r>
            <a:endParaRPr lang="en-AU" dirty="0">
              <a:latin typeface="+mj-lt"/>
            </a:endParaRPr>
          </a:p>
        </p:txBody>
      </p:sp>
    </p:spTree>
    <p:extLst>
      <p:ext uri="{BB962C8B-B14F-4D97-AF65-F5344CB8AC3E}">
        <p14:creationId xmlns:p14="http://schemas.microsoft.com/office/powerpoint/2010/main" val="413709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A9F83-9FA5-630A-7132-F20DE67526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C20835-73FB-B02D-7870-9E946C18736B}"/>
              </a:ext>
            </a:extLst>
          </p:cNvPr>
          <p:cNvSpPr>
            <a:spLocks noGrp="1"/>
          </p:cNvSpPr>
          <p:nvPr>
            <p:ph type="title"/>
          </p:nvPr>
        </p:nvSpPr>
        <p:spPr/>
        <p:txBody>
          <a:bodyPr/>
          <a:lstStyle/>
          <a:p>
            <a:r>
              <a:rPr lang="en-AU">
                <a:latin typeface="+mj-lt"/>
              </a:rPr>
              <a:t>Learning intentions and success criteria – </a:t>
            </a:r>
            <a:r>
              <a:rPr lang="en-AU"/>
              <a:t>LS 4 </a:t>
            </a:r>
            <a:endParaRPr lang="en-AU">
              <a:latin typeface="+mj-lt"/>
            </a:endParaRPr>
          </a:p>
        </p:txBody>
      </p:sp>
      <p:sp>
        <p:nvSpPr>
          <p:cNvPr id="2" name="Slide Number Placeholder 1">
            <a:extLst>
              <a:ext uri="{FF2B5EF4-FFF2-40B4-BE49-F238E27FC236}">
                <a16:creationId xmlns:a16="http://schemas.microsoft.com/office/drawing/2014/main" id="{3583F258-3BCA-AE5D-E498-0E25B08308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
        <p:nvSpPr>
          <p:cNvPr id="3" name="TextBox 2">
            <a:extLst>
              <a:ext uri="{FF2B5EF4-FFF2-40B4-BE49-F238E27FC236}">
                <a16:creationId xmlns:a16="http://schemas.microsoft.com/office/drawing/2014/main" id="{37379CDE-D14A-1EB7-A6AF-67E46AE760FB}"/>
              </a:ext>
            </a:extLst>
          </p:cNvPr>
          <p:cNvSpPr txBox="1"/>
          <p:nvPr/>
        </p:nvSpPr>
        <p:spPr>
          <a:xfrm>
            <a:off x="370416" y="1894417"/>
            <a:ext cx="11473584" cy="18876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develop performance skills by rehearsing a self–chosen Australian piece individually or in an ensemble</a:t>
            </a:r>
          </a:p>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craft an effective introduction that provides context about the chosen Australian piece</a:t>
            </a:r>
          </a:p>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understand the assessment criteria to meet the expectations outlined for each grade.</a:t>
            </a:r>
          </a:p>
        </p:txBody>
      </p:sp>
      <p:sp>
        <p:nvSpPr>
          <p:cNvPr id="4" name="TextBox 3">
            <a:extLst>
              <a:ext uri="{FF2B5EF4-FFF2-40B4-BE49-F238E27FC236}">
                <a16:creationId xmlns:a16="http://schemas.microsoft.com/office/drawing/2014/main" id="{A4654CD2-61AD-4DD0-0C7D-33DAE4693B7E}"/>
              </a:ext>
            </a:extLst>
          </p:cNvPr>
          <p:cNvSpPr txBox="1"/>
          <p:nvPr/>
        </p:nvSpPr>
        <p:spPr>
          <a:xfrm>
            <a:off x="370416" y="3997459"/>
            <a:ext cx="11473584" cy="2303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dirty="0">
                <a:cs typeface="Arial" panose="020B0604020202020204" pitchFamily="34" charset="0"/>
              </a:rPr>
              <a:t>demonstrate improvement in performing by engaging in consistent rehearsals and applying the ‘Steps to success’ strategies</a:t>
            </a:r>
            <a:endParaRPr lang="en-US" sz="1800" dirty="0">
              <a:cs typeface="Arial" panose="020B0604020202020204" pitchFamily="34" charset="0"/>
            </a:endParaRPr>
          </a:p>
          <a:p>
            <a:pPr marL="342900" indent="-342900">
              <a:lnSpc>
                <a:spcPct val="150000"/>
              </a:lnSpc>
              <a:spcAft>
                <a:spcPts val="600"/>
              </a:spcAft>
              <a:buFont typeface="Arial"/>
              <a:buChar char="•"/>
            </a:pPr>
            <a:r>
              <a:rPr lang="en-AU" sz="1800" dirty="0">
                <a:ea typeface="+mn-lt"/>
                <a:cs typeface="Arial" panose="020B0604020202020204" pitchFamily="34" charset="0"/>
              </a:rPr>
              <a:t>submit a draft of our introduction to the teacher and effectively incorporate their feedback in the final version.</a:t>
            </a:r>
          </a:p>
          <a:p>
            <a:pPr marL="342900" indent="-342900">
              <a:lnSpc>
                <a:spcPct val="150000"/>
              </a:lnSpc>
              <a:spcAft>
                <a:spcPts val="600"/>
              </a:spcAft>
              <a:buFont typeface="Arial"/>
              <a:buChar char="•"/>
            </a:pPr>
            <a:r>
              <a:rPr lang="en-AU" sz="1800" dirty="0">
                <a:ea typeface="+mn-lt"/>
                <a:cs typeface="Arial" panose="020B0604020202020204" pitchFamily="34" charset="0"/>
              </a:rPr>
              <a:t>articulate the 3 outcomes that will be assessed and explain the expectations for each grade in our own words.</a:t>
            </a:r>
            <a:endParaRPr lang="en-AU" sz="2000" dirty="0">
              <a:cs typeface="Arial" panose="020B0604020202020204" pitchFamily="34" charset="0"/>
            </a:endParaRPr>
          </a:p>
        </p:txBody>
      </p:sp>
    </p:spTree>
    <p:extLst>
      <p:ext uri="{BB962C8B-B14F-4D97-AF65-F5344CB8AC3E}">
        <p14:creationId xmlns:p14="http://schemas.microsoft.com/office/powerpoint/2010/main" val="4001974150"/>
      </p:ext>
    </p:extLst>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A61029-D875-498B-9661-791AD5C4BC33}">
  <ds:schemaRefs>
    <ds:schemaRef ds:uri="http://schemas.microsoft.com/office/2006/metadata/properties"/>
    <ds:schemaRef ds:uri="98740c54-966f-451d-a76c-e38eb7fddd55"/>
    <ds:schemaRef ds:uri="http://www.w3.org/XML/1998/namespace"/>
    <ds:schemaRef ds:uri="http://schemas.microsoft.com/office/infopath/2007/PartnerControls"/>
    <ds:schemaRef ds:uri="http://purl.org/dc/terms/"/>
    <ds:schemaRef ds:uri="http://purl.org/dc/elements/1.1/"/>
    <ds:schemaRef ds:uri="http://purl.org/dc/dcmitype/"/>
    <ds:schemaRef ds:uri="094ce8ca-8c20-4eb0-bb23-b47a1c76b753"/>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B2F0D804-95D0-4B93-8551-D982CCE39553}">
  <ds:schemaRefs>
    <ds:schemaRef ds:uri="http://schemas.microsoft.com/sharepoint/v3/contenttype/forms"/>
  </ds:schemaRefs>
</ds:datastoreItem>
</file>

<file path=customXml/itemProps3.xml><?xml version="1.0" encoding="utf-8"?>
<ds:datastoreItem xmlns:ds="http://schemas.openxmlformats.org/officeDocument/2006/customXml" ds:itemID="{587903B2-DFA9-4B17-9680-77FC05105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Stage 5 Slide deck Australian perspectives</Template>
  <TotalTime>2830</TotalTime>
  <Words>17178</Words>
  <Application>Microsoft Macintosh PowerPoint</Application>
  <PresentationFormat>Widescreen</PresentationFormat>
  <Paragraphs>1751</Paragraphs>
  <Slides>177</Slides>
  <Notes>90</Notes>
  <HiddenSlides>0</HiddenSlides>
  <MMClips>16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177</vt:i4>
      </vt:variant>
    </vt:vector>
  </HeadingPairs>
  <TitlesOfParts>
    <vt:vector size="192" baseType="lpstr">
      <vt:lpstr>System Font Regular</vt:lpstr>
      <vt:lpstr>Symbol</vt:lpstr>
      <vt:lpstr>Segoe UI Historic</vt:lpstr>
      <vt:lpstr>Cambria Math</vt:lpstr>
      <vt:lpstr>WordVisiCarriageReturn_MSFontService</vt:lpstr>
      <vt:lpstr>Calibri</vt:lpstr>
      <vt:lpstr>Aptos</vt:lpstr>
      <vt:lpstr>Roboto</vt:lpstr>
      <vt:lpstr>Montserrat</vt:lpstr>
      <vt:lpstr>WordVisi_MSFontService</vt:lpstr>
      <vt:lpstr>Times New Roman</vt:lpstr>
      <vt:lpstr>Arial</vt:lpstr>
      <vt:lpstr>Segoe UI</vt:lpstr>
      <vt:lpstr>DengXian</vt:lpstr>
      <vt:lpstr>NSWG Corporate</vt:lpstr>
      <vt:lpstr>Instructions for use</vt:lpstr>
      <vt:lpstr>Australian perspectives</vt:lpstr>
      <vt:lpstr>Lessons</vt:lpstr>
      <vt:lpstr>Learning sequence 1 – ‘Scar’ – Missy Higgins </vt:lpstr>
      <vt:lpstr>Learning intentions and success criteria – LS 1</vt:lpstr>
      <vt:lpstr>Activity 1.1 – 'Scar' – Missy Higgins – listening and performing </vt:lpstr>
      <vt:lpstr>Video – Missy Higgins – Scar (Official Video)</vt:lpstr>
      <vt:lpstr>Activity 1.1 – 'Scar' – Missy Higgins – listening (1)</vt:lpstr>
      <vt:lpstr>Activity 1.1 – 'Scar' – Missy Higgins – performing (1)</vt:lpstr>
      <vt:lpstr>Activity 1.1 – 'Scar' – Missy Higgins – listening (2)</vt:lpstr>
      <vt:lpstr>Activity 1.1 – 'Scar' – Missy Higgins – performing (2) </vt:lpstr>
      <vt:lpstr>Activity 1.1 – 'Scar' – Missy Higgins – performing (3)</vt:lpstr>
      <vt:lpstr>Activity 1.1 – 'Scar' – Missy Higgins – performing (4)</vt:lpstr>
      <vt:lpstr>Activity 1.1 – 'Scar' – Missy Higgins – listening (3)</vt:lpstr>
      <vt:lpstr>Activity 1.1 – 'Scar' – Missy Higgins – performing (5)</vt:lpstr>
      <vt:lpstr>Activity 1.1 – 'Scar' – Missy Higgins – performing (6)</vt:lpstr>
      <vt:lpstr>Activity 1.1 – 'Scar' – Missy Higgins – listening (4)</vt:lpstr>
      <vt:lpstr>Activity 1.1 – 'Scar' – Missy Higgins – listening (5)</vt:lpstr>
      <vt:lpstr>Activity 1.2 – 'Scar' – Missy Higgins – listening and performing continued</vt:lpstr>
      <vt:lpstr>Activity 1.2 – 'Scar' – Missy Higgins (1)</vt:lpstr>
      <vt:lpstr>Activity 1.2 – 'Scar' – Missy Higgins (2)</vt:lpstr>
      <vt:lpstr>Activity 1.2 – 'Scar' – Missy Higgins – performing (1)</vt:lpstr>
      <vt:lpstr>Activity 1.2 – 'Scar' – Missy Higgins – performing (2)</vt:lpstr>
      <vt:lpstr>Activity 1.2 – 'Scar' – Missy Higgins – performing (3)</vt:lpstr>
      <vt:lpstr>Activity 1.2 – 'Scar' – Missy Higgins – performing (4)</vt:lpstr>
      <vt:lpstr>Activity 1.2 – 'Scar' – Missy Higgins – performing (5)</vt:lpstr>
      <vt:lpstr>Activity 1.2 – 'Scar' – Missy Higgins – performing (6)</vt:lpstr>
      <vt:lpstr>Activity 1.2 – 'Scar' – Missy Higgins – performing (7)</vt:lpstr>
      <vt:lpstr>Activity 1.2 – 'Scar' – Missy Higgins – performing (8)</vt:lpstr>
      <vt:lpstr>Activity 1.2 – 'Scar' – Missy Higgins – performing (9)</vt:lpstr>
      <vt:lpstr>Activity 1.3 – ‘Scar’ – performing (1)</vt:lpstr>
      <vt:lpstr>Activity 1.3 – ‘Scar’ – performing (2)</vt:lpstr>
      <vt:lpstr>Activity 1.3 – ‘Scar’ – performing (3)</vt:lpstr>
      <vt:lpstr>‘Scar’ score (1)</vt:lpstr>
      <vt:lpstr>‘Scar’ score (2)</vt:lpstr>
      <vt:lpstr>‘Scar’ score (3)</vt:lpstr>
      <vt:lpstr>Activity 1.3 – 'Scar' – Missy Higgins – performing (4)</vt:lpstr>
      <vt:lpstr>Activity 1.4 – Assessment task (1)</vt:lpstr>
      <vt:lpstr>Activity 1.4 – Assessment task (2)</vt:lpstr>
      <vt:lpstr>Activity 1.4 – Assessment task (3)</vt:lpstr>
      <vt:lpstr>Learning sequence 2  – ‘Where’ from 'The Rabbits' – Kate Miller-Heidke</vt:lpstr>
      <vt:lpstr>Learning intentions and success criteria – LS 2</vt:lpstr>
      <vt:lpstr>Activity 2.1 – ‘Where’ – Kate Miller-Heidke – listening (1)  </vt:lpstr>
      <vt:lpstr>Video – Kate Miller – Heidke performs 'Where?' from The Rabbits </vt:lpstr>
      <vt:lpstr>Activity 2.1 – ‘Where’ – Kate Miller-Heidke – performing (1)</vt:lpstr>
      <vt:lpstr>Activity 2.1 – ‘Where’ – Kate Miller-Heidke – performing (2)</vt:lpstr>
      <vt:lpstr>Activity 2.1 – ‘Where’ – Kate Miller-Heidke (1)</vt:lpstr>
      <vt:lpstr>Activity 2.1 – ‘Where’ – Kate Miller-Heidke (2)</vt:lpstr>
      <vt:lpstr>Activity 2.1 – ‘Where’ – Kate Miller-Heidke – performing (3)</vt:lpstr>
      <vt:lpstr>Activity 2.1 – ‘Where’ – Kate Miller-Heidke – performing (4)</vt:lpstr>
      <vt:lpstr>Activity 2.1 – ‘Where’ – Kate Miller-Heidke – performing (5)</vt:lpstr>
      <vt:lpstr>Activity 2.1 – ‘Where’ – Kate Miller-Heidke</vt:lpstr>
      <vt:lpstr>Activity 2.2 – ‘Where’ – Kate Miller-Heidke – listening (1)</vt:lpstr>
      <vt:lpstr>Activity 2.2 – ‘Where’ – Kate Miller-Heidke</vt:lpstr>
      <vt:lpstr>Activity 2.2 – ‘Where’ – Kate Miller-Heidke – performing (1) </vt:lpstr>
      <vt:lpstr>Activity 2.2 – ‘Where’ – Kate Miller-Heidke – listening (2) </vt:lpstr>
      <vt:lpstr>Activity 2.2 – ‘Where’ – Kate Miller-Heidke (1)</vt:lpstr>
      <vt:lpstr>Activity 2.2 – ‘Where’ – Kate Miller-Heidke (2)</vt:lpstr>
      <vt:lpstr>Activity 2.2 – ‘Where’ – Kate Miller-Heidke – arranging (1)</vt:lpstr>
      <vt:lpstr>Activity 2.2 – ‘Where’ – Kate Miller-Heidke – arranging (2)</vt:lpstr>
      <vt:lpstr>Activity 2.2 – ‘Where’ – Kate Miller-Heidke – arranging (3)</vt:lpstr>
      <vt:lpstr>Activity 2.2 – ‘Where’ – Kate Miller-Heidke – arranging (4)</vt:lpstr>
      <vt:lpstr>Activity 2.2 – ‘Where’ – Kate Miller-Heidke – arranging (5)</vt:lpstr>
      <vt:lpstr>Activity 2.2 – ‘Where’ – Kate Miller-Heidke – arranging and performing </vt:lpstr>
      <vt:lpstr>3-2-1 things I learned today</vt:lpstr>
      <vt:lpstr>Learning sequence 3 – ‘Bedouin song’ – Lior</vt:lpstr>
      <vt:lpstr>Learning intentions and success criteria – LS 3</vt:lpstr>
      <vt:lpstr>Activity 3.1 – ‘Bedouin song’ – Lior – listening and score reading (1)  </vt:lpstr>
      <vt:lpstr>Video – Lior interview – Lior Attar (part 1)</vt:lpstr>
      <vt:lpstr>Activity 3.1 – ‘Bedouin song’ – Lior – listening (2) </vt:lpstr>
      <vt:lpstr>Video – LIOR – Bedouin Song (Live Performance)</vt:lpstr>
      <vt:lpstr>Activity 3.1 – ‘Bedouin song’ – Lior – listening and score reading (1)</vt:lpstr>
      <vt:lpstr>Activity 3.1 – ‘Bedouin song’ – Lior – listening and score reading (2)</vt:lpstr>
      <vt:lpstr>Activity 3.1 – ‘Bedouin song’ – Lior – listening and score reading (3)</vt:lpstr>
      <vt:lpstr>Activity 3.1 – ‘Bedouin song’ – Lior – listening and score reading (4)</vt:lpstr>
      <vt:lpstr>Activity 3.1 – ‘Bedouin song’ – Lior – vocal exercises</vt:lpstr>
      <vt:lpstr>Video –  Vocal Agility Exercise Duet with Vocal Coach Cheryl Porter </vt:lpstr>
      <vt:lpstr>Activity 3.2 – ‘Bedouin song’ – Lior – listening and score reading (1)</vt:lpstr>
      <vt:lpstr>Activity 3.2 – ‘Bedouin song’ – Lior  </vt:lpstr>
      <vt:lpstr>Activity 3.2 – ‘Bedouin song’ – Lior – listening and score reading (2)</vt:lpstr>
      <vt:lpstr>Activity 3.2 – ‘Bedouin song’ – Lior – listening and score reading (3)</vt:lpstr>
      <vt:lpstr>Activity 3.2 – ‘Bedouin song’ – Lior – listening and score reading (4)</vt:lpstr>
      <vt:lpstr>Activity 3.2 – ‘Bedouin song’ – Lior – listening and score reading (5)</vt:lpstr>
      <vt:lpstr>Activity 3.2 – ‘Bedouin song’ – Lior – listening and score reading (6)</vt:lpstr>
      <vt:lpstr>Activity 3.2 – ‘Bedouin song’ – Lior – listening </vt:lpstr>
      <vt:lpstr>Video – Lior – Bedouin Song – with the Sydney Symphony Orchestra feat. Joseph Tawadros</vt:lpstr>
      <vt:lpstr>Activity 3.2 – ‘Bedouin song’ – Lior </vt:lpstr>
      <vt:lpstr>Activity 3.3 –Assessment task (1)</vt:lpstr>
      <vt:lpstr>Activity 3.3 –Assessment task (2)</vt:lpstr>
      <vt:lpstr>Activity 3.3 – Assessment task (3)</vt:lpstr>
      <vt:lpstr>Activity 3.4 – ‘Bedouin song’ – Lior – composing and performing (1)</vt:lpstr>
      <vt:lpstr>Activity 3.4 – ‘Bedouin song’ – Lior – composing and performing (2)</vt:lpstr>
      <vt:lpstr>Activity 3.4 – ‘Bedouin song’ – Lior – composing and performing (2) </vt:lpstr>
      <vt:lpstr>Activity 3.4 – ‘Bedouin song’ – Lior – composing and performing (3) </vt:lpstr>
      <vt:lpstr>Activity 3.4 – ‘Bedouin song’ – Lior – composing and performing (4) </vt:lpstr>
      <vt:lpstr>Activity 3.4 – ‘Bedouin song’ – Lior – composing and performing (5)</vt:lpstr>
      <vt:lpstr>Activity 3.4 – ‘Bedouin song’ – Lior – composing and performing (6)</vt:lpstr>
      <vt:lpstr>Learning sequence 4 – Assessment preparation and presentation</vt:lpstr>
      <vt:lpstr>Learning intentions and success criteria – LS 4 </vt:lpstr>
      <vt:lpstr>Activity 4.1 – Assessment preparation (1)</vt:lpstr>
      <vt:lpstr>Activity 4.1 – Assessment preparation (2)</vt:lpstr>
      <vt:lpstr>Activity 4.2 – Assessment preparation (3)</vt:lpstr>
      <vt:lpstr>Activity 4.2 – Assessment preparation (4)</vt:lpstr>
      <vt:lpstr>Activity 4.2 – Assessment preparation (5)</vt:lpstr>
      <vt:lpstr>Activity 4.1 – 4.4 Assessment preparation (1)</vt:lpstr>
      <vt:lpstr>Activity 4.1 – 4.4 Assessment preparation (2)</vt:lpstr>
      <vt:lpstr>Learning sequence 5 – Depth study – getting started</vt:lpstr>
      <vt:lpstr>Learning intentions and success criteria – LS 5</vt:lpstr>
      <vt:lpstr>Activity 5.1 – Depth study – getting started (1)</vt:lpstr>
      <vt:lpstr>Activity 5.1 – Depth study – getting started (2)</vt:lpstr>
      <vt:lpstr>Activity 5.1 – Depth study – getting started (3)</vt:lpstr>
      <vt:lpstr>Activity 5.1 – Depth study – getting started (4)</vt:lpstr>
      <vt:lpstr>Activity 5.1 – Depth study – getting started (5)</vt:lpstr>
      <vt:lpstr>Activity 5.1 – Depth study – getting started (6)</vt:lpstr>
      <vt:lpstr>Activity 5.2 (1)</vt:lpstr>
      <vt:lpstr>Activity 5.2 (2)</vt:lpstr>
      <vt:lpstr>Activity 5.2 (3)</vt:lpstr>
      <vt:lpstr>Learning sequence 6 – Further exploration of Australian music</vt:lpstr>
      <vt:lpstr>Learning intentions and success criteria – LS 6</vt:lpstr>
      <vt:lpstr>Activity 6.1 – Elements of music revision</vt:lpstr>
      <vt:lpstr>Activity 6.1 – ‘Wish You Well’ – Bernard Fanning – listening (1)</vt:lpstr>
      <vt:lpstr>Video – Bernard Fanning – Wish You Well</vt:lpstr>
      <vt:lpstr>Activity 6.1 – ‘Wish You Well’ – Bernard Fanning –listening (2)</vt:lpstr>
      <vt:lpstr>Activity 6.1 – ‘Wish You Well’ – Baker Boy featuring Bernard Fanning – listening (1)</vt:lpstr>
      <vt:lpstr>Video – Baker Boy – Wish You Well (Official Video) ft. Bernard Fanning </vt:lpstr>
      <vt:lpstr>Activity 6.1 – ‘Wish You Well’ – Baker Boy featuring Bernard Fanning – listening (2)</vt:lpstr>
      <vt:lpstr>Activity 6.1 – ‘Wish You Well’ – Baker Boy featuring Bernard Fanning – listening (3)</vt:lpstr>
      <vt:lpstr>Activity 6.1 – ‘Wish You Well’ – Baker Boy featuring Bernard Fanning – listening  (4)</vt:lpstr>
      <vt:lpstr>Activity 6.1 – ‘Wish You Well’ – Bernard Fanning – listening (3)</vt:lpstr>
      <vt:lpstr>Activity 6.1 – ‘Wish You Well’ – Bernard Fanning – listening (4)</vt:lpstr>
      <vt:lpstr>Video – Bernard Fanning – Wish You Well (2)</vt:lpstr>
      <vt:lpstr>Activity 6.1 – ‘Wish You Well’ – Bernard Fanning </vt:lpstr>
      <vt:lpstr>Activity 6.1 – ‘Wish You Well’ – Bernard Fanning –performing </vt:lpstr>
      <vt:lpstr>Activity 6.1 – ‘Wish You Well’ – Bernard Fanning – composing and performing (1)</vt:lpstr>
      <vt:lpstr>Activity 6.1 – ‘Wish You Well’ – Bernard Fanning – composing and performing (2)</vt:lpstr>
      <vt:lpstr>Activity 6.2 – Baker Boy – identity through composing and performing (1)</vt:lpstr>
      <vt:lpstr>Video - Baker Boy 'Feel the power of my blackness’</vt:lpstr>
      <vt:lpstr>Activity 6.2 – Baker Boy – identity through composing and performing (2)</vt:lpstr>
      <vt:lpstr>Activity 6.2 – Baker Boy – identity through composing and performing (3)</vt:lpstr>
      <vt:lpstr>Activity 6.2 – Baker Boy – identity through composing and performing (4)</vt:lpstr>
      <vt:lpstr>Video – </vt:lpstr>
      <vt:lpstr>Activity 6.2 – Baker Boy – identity through composing and performing (5)</vt:lpstr>
      <vt:lpstr>Activity 6.2 – Baker Boy – identity through composing and performing (6)</vt:lpstr>
      <vt:lpstr>Activity 6.2 – Baker Boy – identity through composing and performing (7)</vt:lpstr>
      <vt:lpstr>Activity 6.3 – Murrgumurrgu – James Henry – listening (1) </vt:lpstr>
      <vt:lpstr>Activity 6.3 – Murrgumurrgu – James Henry – listening (2)</vt:lpstr>
      <vt:lpstr>Activity 6.3 – ‘Murrgumurrgu’ – James Henry</vt:lpstr>
      <vt:lpstr>Activity 6.3 – ‘Murrgumurrgu’ – performing (1) </vt:lpstr>
      <vt:lpstr>Activity 6.3 – ‘Murrgumurrgu’ – performing (2) </vt:lpstr>
      <vt:lpstr>Activity 6.4 – ‘Murrgumurrgu’ – James Henry </vt:lpstr>
      <vt:lpstr>Activity 6.5 – ‘First Nation’ –  Midnight Oil – listening (1)</vt:lpstr>
      <vt:lpstr>Video – Midnight Oil – First Nation (feat. Jessica Mauboy &amp; Tasman Keith)</vt:lpstr>
      <vt:lpstr>Activity 6.5 – ‘First Nation’ – Midnight Oil – listening (2)</vt:lpstr>
      <vt:lpstr>Activity 6.5 – ‘First Nation’ – Midnight Oil – listening (3)</vt:lpstr>
      <vt:lpstr>Activity 6.5 – ‘First Nation’ – Midnight Oil – listening (4)</vt:lpstr>
      <vt:lpstr>Activity 6.5 – ‘First Nation’ – Midnight Oil – listening (5)</vt:lpstr>
      <vt:lpstr>Activity 6.5 – ‘First Nation’ – Midnight Oil – listening (6)</vt:lpstr>
      <vt:lpstr>Activity 6.5 – ‘First Nation’ – Midnight Oil – listening (7)</vt:lpstr>
      <vt:lpstr>Activity 6.5 – ‘First Nation’ – Midnight Oil – listening (8)</vt:lpstr>
      <vt:lpstr>Activity 6.6 – ‘First Nation’ – Midnight Oil</vt:lpstr>
      <vt:lpstr>Learning sequence 7 – Depth study </vt:lpstr>
      <vt:lpstr>Learning intentions and success criteria – LS 7  </vt:lpstr>
      <vt:lpstr>Activity 7.6 – Peer feedback (1)</vt:lpstr>
      <vt:lpstr>Activity 7.6 – Peer feedback (2)</vt:lpstr>
      <vt:lpstr>Activity 7.6 – Peer feedback (3)</vt:lpstr>
      <vt:lpstr>Appendix</vt:lpstr>
      <vt:lpstr>Activity – Bluey – listening (1)</vt:lpstr>
      <vt:lpstr>Activity – Bluey – listening (2)</vt:lpstr>
      <vt:lpstr>Video – Bluey Theme Tune (Extended)</vt:lpstr>
      <vt:lpstr>Activity – Bluey score reading</vt:lpstr>
      <vt:lpstr>Activity – Bluey – performing (1)</vt:lpstr>
      <vt:lpstr>Activity – Bluey – performing (2)</vt:lpstr>
      <vt:lpstr>Activity – Bluey – performing (3)</vt:lpstr>
      <vt:lpstr>References (1)</vt:lpstr>
      <vt:lpstr>References (2)</vt:lpstr>
      <vt:lpstr>References (3)</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Australian perspectives – slide deck – music Stage 5</dc:title>
  <dc:subject/>
  <dc:creator>NSW Department of Education</dc:creator>
  <cp:keywords/>
  <dc:description/>
  <dcterms:created xsi:type="dcterms:W3CDTF">2025-04-07T06:15:14Z</dcterms:created>
  <dcterms:modified xsi:type="dcterms:W3CDTF">2025-10-14T01:07:19Z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