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50"/>
  </p:notesMasterIdLst>
  <p:handoutMasterIdLst>
    <p:handoutMasterId r:id="rId51"/>
  </p:handoutMasterIdLst>
  <p:sldIdLst>
    <p:sldId id="26381" r:id="rId2"/>
    <p:sldId id="26394" r:id="rId3"/>
    <p:sldId id="26395" r:id="rId4"/>
    <p:sldId id="26396" r:id="rId5"/>
    <p:sldId id="26463" r:id="rId6"/>
    <p:sldId id="26397" r:id="rId7"/>
    <p:sldId id="26399" r:id="rId8"/>
    <p:sldId id="26426" r:id="rId9"/>
    <p:sldId id="26458" r:id="rId10"/>
    <p:sldId id="26459" r:id="rId11"/>
    <p:sldId id="26462" r:id="rId12"/>
    <p:sldId id="26460" r:id="rId13"/>
    <p:sldId id="26461" r:id="rId14"/>
    <p:sldId id="26410" r:id="rId15"/>
    <p:sldId id="260" r:id="rId16"/>
    <p:sldId id="26411" r:id="rId17"/>
    <p:sldId id="26412" r:id="rId18"/>
    <p:sldId id="26464" r:id="rId19"/>
    <p:sldId id="26465" r:id="rId20"/>
    <p:sldId id="26466" r:id="rId21"/>
    <p:sldId id="26409" r:id="rId22"/>
    <p:sldId id="26403" r:id="rId23"/>
    <p:sldId id="26435" r:id="rId24"/>
    <p:sldId id="26436" r:id="rId25"/>
    <p:sldId id="26442" r:id="rId26"/>
    <p:sldId id="26443" r:id="rId27"/>
    <p:sldId id="26444" r:id="rId28"/>
    <p:sldId id="26445" r:id="rId29"/>
    <p:sldId id="26446" r:id="rId30"/>
    <p:sldId id="26447" r:id="rId31"/>
    <p:sldId id="26448" r:id="rId32"/>
    <p:sldId id="26449" r:id="rId33"/>
    <p:sldId id="26450" r:id="rId34"/>
    <p:sldId id="26451" r:id="rId35"/>
    <p:sldId id="26453" r:id="rId36"/>
    <p:sldId id="26454" r:id="rId37"/>
    <p:sldId id="26455" r:id="rId38"/>
    <p:sldId id="26456" r:id="rId39"/>
    <p:sldId id="26457" r:id="rId40"/>
    <p:sldId id="26438" r:id="rId41"/>
    <p:sldId id="26402" r:id="rId42"/>
    <p:sldId id="26408" r:id="rId43"/>
    <p:sldId id="26404" r:id="rId44"/>
    <p:sldId id="26405" r:id="rId45"/>
    <p:sldId id="26406" r:id="rId46"/>
    <p:sldId id="26407" r:id="rId47"/>
    <p:sldId id="360" r:id="rId48"/>
    <p:sldId id="361" r:id="rId49"/>
  </p:sldIdLst>
  <p:sldSz cx="12192000" cy="6858000"/>
  <p:notesSz cx="6858000" cy="9144000"/>
  <p:embeddedFontLst>
    <p:embeddedFont>
      <p:font typeface="Public Sans" pitchFamily="2" charset="0"/>
      <p:regular r:id="rId52"/>
      <p:bold r:id="rId53"/>
      <p:italic r:id="rId54"/>
      <p:boldItalic r:id="rId55"/>
    </p:embeddedFont>
    <p:embeddedFont>
      <p:font typeface="Public Sans Light" pitchFamily="2" charset="0"/>
      <p:regular r:id="rId56"/>
      <p:italic r:id="rId57"/>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for teachers and students" id="{E2540145-C446-48E2-9140-9B215E91A42D}">
          <p14:sldIdLst>
            <p14:sldId id="26381"/>
            <p14:sldId id="26394"/>
          </p14:sldIdLst>
        </p14:section>
        <p14:section name="Title slides" id="{334974BF-18C7-437F-A604-EB4089BA5965}">
          <p14:sldIdLst>
            <p14:sldId id="26395"/>
          </p14:sldIdLst>
        </p14:section>
        <p14:section name="Content slides" id="{6D1A314A-F1D1-4398-BDF7-A172FED7070D}">
          <p14:sldIdLst>
            <p14:sldId id="26396"/>
            <p14:sldId id="26463"/>
            <p14:sldId id="26397"/>
            <p14:sldId id="26399"/>
            <p14:sldId id="26426"/>
            <p14:sldId id="26458"/>
            <p14:sldId id="26459"/>
            <p14:sldId id="26462"/>
            <p14:sldId id="26460"/>
            <p14:sldId id="26461"/>
            <p14:sldId id="26410"/>
            <p14:sldId id="260"/>
            <p14:sldId id="26411"/>
            <p14:sldId id="26412"/>
            <p14:sldId id="26464"/>
            <p14:sldId id="26465"/>
            <p14:sldId id="26466"/>
            <p14:sldId id="26409"/>
            <p14:sldId id="26403"/>
            <p14:sldId id="26435"/>
            <p14:sldId id="26436"/>
            <p14:sldId id="26442"/>
            <p14:sldId id="26443"/>
            <p14:sldId id="26444"/>
            <p14:sldId id="26445"/>
            <p14:sldId id="26446"/>
            <p14:sldId id="26447"/>
            <p14:sldId id="26448"/>
            <p14:sldId id="26449"/>
            <p14:sldId id="26450"/>
            <p14:sldId id="26451"/>
            <p14:sldId id="26453"/>
            <p14:sldId id="26454"/>
            <p14:sldId id="26455"/>
            <p14:sldId id="26456"/>
            <p14:sldId id="26457"/>
            <p14:sldId id="26438"/>
            <p14:sldId id="26402"/>
            <p14:sldId id="26408"/>
            <p14:sldId id="26404"/>
            <p14:sldId id="26405"/>
            <p14:sldId id="26406"/>
            <p14:sldId id="26407"/>
          </p14:sldIdLst>
        </p14:section>
        <p14:section name="References &amp; copyright" id="{DBC31484-F5F8-4CB1-8DB4-A562A9780899}">
          <p14:sldIdLst>
            <p14:sldId id="360"/>
            <p14:sldId id="361"/>
          </p14:sldIdLst>
        </p14:section>
      </p14:sectionLst>
    </p:ex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A4B0E007-FE83-27A4-0A68-0FD55D2CE9BD}" name="Caitlin Gomez" initials="CG" userId="S::Caitlin.Gomez@det.nsw.edu.au::45b48bc0-dd90-485f-846b-c9880ccc9375" providerId="AD"/>
  <p188:author id="{12D83A15-E68B-0B0B-1C3F-999FD2CA37A0}" name="Ravenna Gregory" initials="RG" userId="S::ravenna.gregory@det.nsw.edu.au::f5c11ae7-6dec-403e-a7cc-ae83440d4b4a" providerId="AD"/>
  <p188:author id="{9E900F56-96F0-A2C5-2EC5-4A5CA6B1A37B}" name="Nadine Cannings" initials="NC" userId="S::Nadine.Cannings@det.nsw.edu.au::edc68fe4-7015-48b6-a6c0-a33df6c27bb6" providerId="AD"/>
  <p188:author id="{CEB87279-0F86-5C5C-D4CD-07E8FF92D890}" name="Jane McDavitt" initials="JM" userId="S::Jane.Martin14@det.nsw.edu.au::4e2ed728-ef27-4d1e-9fb3-27f2c6f23b7b" providerId="AD"/>
  <p188:author id="{8140D5A8-92DF-B397-13A6-6B32878E00B6}" name="RG" initials="RG" userId="RG" providerId="None"/>
  <p188:author id="{34CBB4B3-3397-45FC-769A-8FC378E8FA1C}" name="Kim McGown" initials="KM" userId="S::Kim.McGown@det.nsw.edu.au::918567f1-a53d-4ed9-b182-ffed37b95916" providerId="AD"/>
  <p188:author id="{84BB3EC3-4897-07D0-9088-963639FD7750}" name="Ruby Kilroy" initials="RK" userId="S::Ruby.Kilroy@det.nsw.edu.au::7473b3a5-eb11-4b06-a6bb-162e1e62754b" providerId="AD"/>
  <p188:author id="{E01E41E9-2EB3-2CEA-7F62-566CC93C56C6}" name="Alex Papasavvas" initials="AP" userId="S::Alexander.Papasavvas@det.nsw.edu.au::23500b9d-e8c9-4b05-b51e-1cddf5f5d7ab" providerId="AD"/>
  <p188:author id="{A29880FB-22F1-2FCE-171F-45F93F7D7947}" name="Christopher Farlow" initials="CF" userId="S::Christopher.Farlow2@det.nsw.edu.au::1d6e7c80-f391-4c69-991c-b443ceeb163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64"/>
    <a:srgbClr val="B51458"/>
    <a:srgbClr val="00ACC2"/>
    <a:srgbClr val="64BB47"/>
    <a:srgbClr val="E5F7FC"/>
    <a:srgbClr val="FBDBE7"/>
    <a:srgbClr val="FFFFFF"/>
    <a:srgbClr val="EDF9E0"/>
    <a:srgbClr val="63E2EF"/>
    <a:srgbClr val="0029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26" autoAdjust="0"/>
  </p:normalViewPr>
  <p:slideViewPr>
    <p:cSldViewPr snapToGrid="0">
      <p:cViewPr varScale="1">
        <p:scale>
          <a:sx n="87" d="100"/>
          <a:sy n="87" d="100"/>
        </p:scale>
        <p:origin x="1392" y="90"/>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font" Target="fonts/font4.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2.fntdata"/><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5.fntdata"/><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3.fntdata"/><Relationship Id="rId62"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6.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1.fntdata"/><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10/10/2024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10/10/2024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apture.emagined.com.au/development/film-language/moodboard"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capture.emagined.com.au/pre-production/coverage-storyboard-and-shot-list/activity-shot-list-and-storyboard"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capture.emagined.com.au/pre-production/coverage-storyboard-and-shot-list/activity-shot-list-and-storyboard"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capture.emagined.com.au/production/production-brief"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93358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notes:</a:t>
            </a:r>
            <a:endParaRPr lang="en-AU" dirty="0"/>
          </a:p>
          <a:p>
            <a:pPr marL="171450" indent="-171450">
              <a:buFont typeface="Arial"/>
              <a:buChar char="•"/>
            </a:pPr>
            <a:r>
              <a:rPr lang="en-AU" dirty="0"/>
              <a:t>Learning intentions and success criteria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2624860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2464124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132283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b="1" dirty="0"/>
              <a:t>Student notes: </a:t>
            </a:r>
            <a:r>
              <a:rPr lang="en-US" b="0" dirty="0"/>
              <a:t>r</a:t>
            </a:r>
            <a:r>
              <a:rPr lang="en-US" dirty="0"/>
              <a:t>efer to the </a:t>
            </a:r>
            <a:r>
              <a:rPr lang="en-US" dirty="0" err="1"/>
              <a:t>CApture</a:t>
            </a:r>
            <a:r>
              <a:rPr lang="en-US" dirty="0"/>
              <a:t> activity </a:t>
            </a:r>
            <a:r>
              <a:rPr lang="en-AU" dirty="0" err="1">
                <a:hlinkClick r:id="rId3"/>
              </a:rPr>
              <a:t>Moodboard</a:t>
            </a:r>
            <a:r>
              <a:rPr lang="en-AU" dirty="0"/>
              <a:t> for guidance on creating mood boards for your short film. You can create your mood board directly in this slide, or use a design platform to create a mood board and then paste a copy here.</a:t>
            </a:r>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23</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4183967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24</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222051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737115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26</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383523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Student notes: </a:t>
            </a:r>
            <a:r>
              <a:rPr lang="en-US" b="0" dirty="0"/>
              <a:t>d</a:t>
            </a:r>
            <a:r>
              <a:rPr lang="en-US" dirty="0"/>
              <a:t>uplicate this slide to continue to use this sample storyboard, or use the storyboard template from the </a:t>
            </a:r>
            <a:r>
              <a:rPr lang="en-US" dirty="0" err="1"/>
              <a:t>CApture</a:t>
            </a:r>
            <a:r>
              <a:rPr lang="en-US" dirty="0"/>
              <a:t> activity </a:t>
            </a:r>
            <a:r>
              <a:rPr lang="en-AU" dirty="0">
                <a:hlinkClick r:id="rId3"/>
              </a:rPr>
              <a:t>shot list and storyboard</a:t>
            </a:r>
            <a:r>
              <a:rPr lang="en-AU" dirty="0"/>
              <a:t> and paste a copy here.</a:t>
            </a:r>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27</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4075358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Student notes: d</a:t>
            </a:r>
            <a:r>
              <a:rPr lang="en-US" dirty="0"/>
              <a:t>uplicate this slide to continue to use this sample shot list, or use the shot list template from the </a:t>
            </a:r>
            <a:r>
              <a:rPr lang="en-US" dirty="0" err="1"/>
              <a:t>CApture</a:t>
            </a:r>
            <a:r>
              <a:rPr lang="en-US" dirty="0"/>
              <a:t> activity </a:t>
            </a:r>
            <a:r>
              <a:rPr lang="en-AU" dirty="0">
                <a:hlinkClick r:id="rId3"/>
              </a:rPr>
              <a:t>shot list and storyboard</a:t>
            </a:r>
            <a:r>
              <a:rPr lang="en-AU" dirty="0"/>
              <a:t> and paste a copy here.</a:t>
            </a:r>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28</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629832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29</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53949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solidFill>
                  <a:srgbClr val="22272B"/>
                </a:solidFill>
                <a:latin typeface="+mn-lt"/>
              </a:rPr>
              <a:t>Teacher notes: </a:t>
            </a:r>
            <a:r>
              <a:rPr lang="en-AU" sz="1600" b="0" dirty="0">
                <a:solidFill>
                  <a:srgbClr val="22272B"/>
                </a:solidFill>
                <a:latin typeface="+mn-lt"/>
              </a:rPr>
              <a:t>t</a:t>
            </a:r>
            <a:r>
              <a:rPr lang="en-AU" sz="1600" dirty="0">
                <a:solidFill>
                  <a:srgbClr val="22272B"/>
                </a:solidFill>
                <a:latin typeface="+mn-lt"/>
              </a:rPr>
              <a:t>his resource contains a template for the student production diary, and slides for students to record their reflection activity responses, which form Part B of the Screen play – sample assessment task. Classroom teachers are encouraged to provide students with a copy of this PowerPoint to use to record their collaborative and individual work.</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779417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Student notes: </a:t>
            </a:r>
            <a:r>
              <a:rPr lang="en-US" b="0" dirty="0"/>
              <a:t>u</a:t>
            </a:r>
            <a:r>
              <a:rPr lang="en-US" dirty="0"/>
              <a:t>se the draw and/or shapes tools in PowerPoint to create a blocking diagram, or paste an image of a complete blocking diagram here. Duplicate this slide to add more blocking diagrams as necessary.</a:t>
            </a:r>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30</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8947735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Student notes: </a:t>
            </a:r>
            <a:r>
              <a:rPr lang="en-US" b="0" dirty="0"/>
              <a:t>c</a:t>
            </a:r>
            <a:r>
              <a:rPr lang="en-US" dirty="0"/>
              <a:t>reate a set-up diagram for each scene that shows the layout of the location and placement of the camera, actors and any other major elements like props and lighting. It may be helpful to add set-up information to an existing blocking map developed by the cast in their rehearsals.</a:t>
            </a:r>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31</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3343859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Student notes: </a:t>
            </a:r>
            <a:r>
              <a:rPr lang="en-US" dirty="0"/>
              <a:t>use this slide to record planning notes for production design in each scene. You may include reference images. Duplicate this slide to plan for each scene.</a:t>
            </a:r>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32</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4250663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Student notes: </a:t>
            </a:r>
            <a:r>
              <a:rPr lang="en-US" dirty="0"/>
              <a:t>use this slide to make a checklist of all the things you will need for your shoot. For each list, consider any safety precautions that need to be taken.</a:t>
            </a:r>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33</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613360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Student notes:</a:t>
            </a:r>
            <a:r>
              <a:rPr lang="en-US" dirty="0"/>
              <a:t> use this slide to plan your call sheet. Use the </a:t>
            </a:r>
            <a:r>
              <a:rPr lang="en-AU" dirty="0"/>
              <a:t>sample call sheet from the </a:t>
            </a:r>
            <a:r>
              <a:rPr lang="en-AU" dirty="0" err="1"/>
              <a:t>CApture</a:t>
            </a:r>
            <a:r>
              <a:rPr lang="en-AU" dirty="0"/>
              <a:t> activity </a:t>
            </a:r>
            <a:r>
              <a:rPr lang="en-AU" dirty="0">
                <a:hlinkClick r:id="rId3"/>
              </a:rPr>
              <a:t>Production brief</a:t>
            </a:r>
            <a:r>
              <a:rPr lang="en-AU" dirty="0"/>
              <a:t>, and paste a link to your call sheet on this slide.</a:t>
            </a:r>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34</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1189170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Student notes: </a:t>
            </a:r>
            <a:r>
              <a:rPr lang="en-US" dirty="0"/>
              <a:t>use this slide to </a:t>
            </a:r>
            <a:r>
              <a:rPr lang="en-AU" dirty="0"/>
              <a:t>record photographs from your production – this may include behind the scenes shots, production stills and/or photographs used for continuity checks. Add a link to a copy of the short film script with any additional annotations from the shoot, such as continuity checks, changes made, number of takes, and so on. </a:t>
            </a:r>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35</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935571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36</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0178811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800" b="1" kern="1200" dirty="0">
                <a:solidFill>
                  <a:srgbClr val="000000"/>
                </a:solidFill>
                <a:effectLst/>
                <a:latin typeface="Arial" panose="020B0604020202020204" pitchFamily="34" charset="0"/>
                <a:ea typeface="+mn-ea"/>
                <a:cs typeface="Arial" panose="020B0604020202020204" pitchFamily="34" charset="0"/>
              </a:rPr>
              <a:t>Student notes: </a:t>
            </a:r>
            <a:r>
              <a:rPr lang="en-US" sz="1800" b="0" kern="1200" dirty="0">
                <a:solidFill>
                  <a:srgbClr val="000000"/>
                </a:solidFill>
                <a:effectLst/>
                <a:latin typeface="Arial" panose="020B0604020202020204" pitchFamily="34" charset="0"/>
                <a:ea typeface="+mn-ea"/>
                <a:cs typeface="Arial" panose="020B0604020202020204" pitchFamily="34" charset="0"/>
              </a:rPr>
              <a:t>u</a:t>
            </a:r>
            <a:r>
              <a:rPr lang="en-US" dirty="0"/>
              <a:t>se this slide to record any additional sound design elements that are added during the post-production phase.</a:t>
            </a:r>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37</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8958370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38</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4614562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39</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326395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24789289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41</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5925161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42</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4331949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43</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1556872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44</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28886028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45</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6436434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B07158C4-A119-4B78-9DE8-A50001BC31DC}" type="slidenum">
              <a:rPr kumimoji="0" lang="en-AU" sz="1200" b="0" i="0" u="none" strike="noStrike" kern="1200" cap="none" spc="0" normalizeH="0" baseline="0" noProof="0" smtClean="0">
                <a:ln>
                  <a:noFill/>
                </a:ln>
                <a:solidFill>
                  <a:prstClr val="black"/>
                </a:solidFill>
                <a:effectLst/>
                <a:uLnTx/>
                <a:uFillTx/>
                <a:latin typeface="Public Sans" pitchFamily="2" charset="0"/>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46</a:t>
            </a:fld>
            <a:endParaRPr kumimoji="0" lang="en-AU" sz="1200" b="0" i="0" u="none" strike="noStrike" kern="1200" cap="none" spc="0" normalizeH="0" baseline="0" noProof="0">
              <a:ln>
                <a:noFill/>
              </a:ln>
              <a:solidFill>
                <a:prstClr val="black"/>
              </a:solidFill>
              <a:effectLst/>
              <a:uLnTx/>
              <a:uFillTx/>
              <a:latin typeface="Public Sans" pitchFamily="2" charset="0"/>
              <a:ea typeface="+mn-ea"/>
              <a:cs typeface="+mn-cs"/>
            </a:endParaRPr>
          </a:p>
        </p:txBody>
      </p:sp>
    </p:spTree>
    <p:extLst>
      <p:ext uri="{BB962C8B-B14F-4D97-AF65-F5344CB8AC3E}">
        <p14:creationId xmlns:p14="http://schemas.microsoft.com/office/powerpoint/2010/main" val="32411597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47</a:t>
            </a:fld>
            <a:endParaRPr lang="en-AU"/>
          </a:p>
        </p:txBody>
      </p:sp>
    </p:spTree>
    <p:extLst>
      <p:ext uri="{BB962C8B-B14F-4D97-AF65-F5344CB8AC3E}">
        <p14:creationId xmlns:p14="http://schemas.microsoft.com/office/powerpoint/2010/main" val="22855752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48</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b="1" dirty="0">
                <a:solidFill>
                  <a:srgbClr val="22272B"/>
                </a:solidFill>
                <a:latin typeface="+mn-lt"/>
              </a:rPr>
              <a:t>Teacher notes: </a:t>
            </a:r>
            <a:r>
              <a:rPr lang="en-AU" sz="1600" b="0" dirty="0">
                <a:solidFill>
                  <a:srgbClr val="22272B"/>
                </a:solidFill>
                <a:latin typeface="+mn-lt"/>
              </a:rPr>
              <a:t>t</a:t>
            </a:r>
            <a:r>
              <a:rPr lang="en-AU" dirty="0">
                <a:latin typeface="Arial"/>
                <a:cs typeface="Arial"/>
              </a:rPr>
              <a:t>eachers may also choose to include extension, additional or alternative activities drawn from the </a:t>
            </a:r>
            <a:r>
              <a:rPr lang="en-AU" dirty="0" err="1">
                <a:latin typeface="Arial"/>
                <a:cs typeface="Arial"/>
              </a:rPr>
              <a:t>CApture</a:t>
            </a:r>
            <a:r>
              <a:rPr lang="en-AU" dirty="0">
                <a:latin typeface="Arial"/>
                <a:cs typeface="Arial"/>
              </a:rPr>
              <a:t> resource.</a:t>
            </a:r>
            <a:endParaRPr lang="en-US" dirty="0">
              <a:latin typeface="Arial"/>
              <a:cs typeface="Arial"/>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984830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31144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notes:</a:t>
            </a:r>
            <a:endParaRPr lang="en-AU" dirty="0"/>
          </a:p>
          <a:p>
            <a:pPr marL="171450" indent="-171450">
              <a:buFont typeface="Arial"/>
              <a:buChar char="•"/>
            </a:pPr>
            <a:r>
              <a:rPr lang="en-AU" dirty="0"/>
              <a:t>Learning intentions and success criteria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3823699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notes:</a:t>
            </a:r>
            <a:endParaRPr lang="en-AU" dirty="0"/>
          </a:p>
          <a:p>
            <a:pPr marL="171450" indent="-171450">
              <a:buFont typeface="Arial"/>
              <a:buChar char="•"/>
            </a:pPr>
            <a:r>
              <a:rPr lang="en-AU" dirty="0"/>
              <a:t>Learning intentions and success criteria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2738068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notes:</a:t>
            </a:r>
            <a:endParaRPr lang="en-AU" dirty="0"/>
          </a:p>
          <a:p>
            <a:pPr marL="171450" indent="-171450">
              <a:buFont typeface="Arial"/>
              <a:buChar char="•"/>
            </a:pPr>
            <a:r>
              <a:rPr lang="en-AU" dirty="0"/>
              <a:t>Learning intentions and success criteria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2636877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Teacher notes:</a:t>
            </a:r>
            <a:endParaRPr lang="en-AU" dirty="0"/>
          </a:p>
          <a:p>
            <a:pPr marL="171450" indent="-171450">
              <a:buFont typeface="Arial"/>
              <a:buChar char="•"/>
            </a:pPr>
            <a:r>
              <a:rPr lang="en-AU" dirty="0"/>
              <a:t>Learning intentions and success criteria are best co-constructed with students. Adapt the learning intention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 </a:t>
            </a:r>
          </a:p>
          <a:p>
            <a:pPr marL="171450" indent="-171450">
              <a:buFont typeface="Arial"/>
              <a:buChar char="•"/>
            </a:pPr>
            <a:r>
              <a:rPr lang="en-AU" dirty="0"/>
              <a:t>LISC should be revisited during the lesson to support students' evaluation of their learning.</a:t>
            </a:r>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18803389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7603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29722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47" r:id="rId3"/>
    <p:sldLayoutId id="2147483724" r:id="rId4"/>
    <p:sldLayoutId id="2147483762" r:id="rId5"/>
    <p:sldLayoutId id="2147483723" r:id="rId6"/>
    <p:sldLayoutId id="2147483746" r:id="rId7"/>
    <p:sldLayoutId id="2147483725" r:id="rId8"/>
    <p:sldLayoutId id="2147483743" r:id="rId9"/>
    <p:sldLayoutId id="2147483744"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ducation.nsw.gov.au/teaching-and-learning/curriculum/creative-arts/planning-programming-and-assessing-creative-arts-7-10/drama-7-10"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app.education.nsw.gov.au/digital-learning-selector/LearningTool/Card/109" TargetMode="External"/><Relationship Id="rId2" Type="http://schemas.openxmlformats.org/officeDocument/2006/relationships/hyperlink" Target="https://app.education.nsw.gov.au/digital-learning-selector/LearningTool/Card/75" TargetMode="External"/><Relationship Id="rId1" Type="http://schemas.openxmlformats.org/officeDocument/2006/relationships/slideLayout" Target="../slideLayouts/slideLayout4.xml"/><Relationship Id="rId5" Type="http://schemas.openxmlformats.org/officeDocument/2006/relationships/image" Target="../media/image10.sv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hyperlink" Target="https://education.nsw.gov.au/about-us/strategies-and-reports/our-reconciliation-action-plan/acknowledgement-of-country"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8" Type="http://schemas.openxmlformats.org/officeDocument/2006/relationships/hyperlink" Target="https://curriculum.nsw.edu.au/" TargetMode="External"/><Relationship Id="rId3" Type="http://schemas.openxmlformats.org/officeDocument/2006/relationships/hyperlink" Target="https://curriculum.nsw.edu.au/learning-areas/creative-arts/drama-7-10-2023/overview" TargetMode="External"/><Relationship Id="rId7" Type="http://schemas.openxmlformats.org/officeDocument/2006/relationships/hyperlink" Target="https://educationstandards.nsw.edu.au/" TargetMode="External"/><Relationship Id="rId2" Type="http://schemas.openxmlformats.org/officeDocument/2006/relationships/notesSlide" Target="../notesSlides/notesSlide36.xml"/><Relationship Id="rId1" Type="http://schemas.openxmlformats.org/officeDocument/2006/relationships/slideLayout" Target="../slideLayouts/slideLayout9.xml"/><Relationship Id="rId6" Type="http://schemas.openxmlformats.org/officeDocument/2006/relationships/hyperlink" Target="https://educationstandards.nsw.edu.au/wps/portal/nesa/mini-footer/copyright" TargetMode="External"/><Relationship Id="rId5" Type="http://schemas.openxmlformats.org/officeDocument/2006/relationships/hyperlink" Target="https://artsunit.nsw.edu.au/capture-film-festival" TargetMode="External"/><Relationship Id="rId4" Type="http://schemas.openxmlformats.org/officeDocument/2006/relationships/hyperlink" Target="https://capture.emagined.com.au/"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slide" Target="slide48.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capture.emagined.com.au/"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hyperlink" Target="https://artsunit.nsw.edu.au/capture-film-festiva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hyperlink" Target="https://artsunit.nsw.edu.au/capture-film-festival/how-to-ente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dirty="0">
                <a:latin typeface="+mj-lt"/>
              </a:rPr>
              <a:t>Instructions for use (1)</a:t>
            </a:r>
          </a:p>
        </p:txBody>
      </p:sp>
      <p:sp>
        <p:nvSpPr>
          <p:cNvPr id="7" name="Picture Placeholder 6">
            <a:extLst>
              <a:ext uri="{FF2B5EF4-FFF2-40B4-BE49-F238E27FC236}">
                <a16:creationId xmlns:a16="http://schemas.microsoft.com/office/drawing/2014/main" id="{41E659CE-3503-CAAB-868D-643BC7328B29}"/>
              </a:ext>
            </a:extLst>
          </p:cNvPr>
          <p:cNvSpPr>
            <a:spLocks noGrp="1"/>
          </p:cNvSpPr>
          <p:nvPr>
            <p:ph type="pic" sz="quarter" idx="13"/>
          </p:nvPr>
        </p:nvSpPr>
        <p:spPr>
          <a:xfrm>
            <a:off x="354000" y="1931625"/>
            <a:ext cx="11483999" cy="4498641"/>
          </a:xfrm>
        </p:spPr>
        <p:txBody>
          <a:bodyPr/>
          <a:lstStyle/>
          <a:p>
            <a:pPr marL="342900" indent="-342900">
              <a:lnSpc>
                <a:spcPct val="150000"/>
              </a:lnSpc>
              <a:spcAft>
                <a:spcPts val="600"/>
              </a:spcAft>
              <a:buFont typeface="Arial"/>
              <a:buChar char="•"/>
            </a:pPr>
            <a:r>
              <a:rPr lang="en-AU" sz="1800" dirty="0">
                <a:latin typeface="+mn-lt"/>
                <a:ea typeface="+mn-lt"/>
                <a:cs typeface="+mn-lt"/>
              </a:rPr>
              <a:t>This resource is not a teaching and learning program. It should be used in conjunction with the drama Stage 5 sample unit ‘Screen play – group-devising through short film’ and the Screen play – sample assessment task, available on the </a:t>
            </a:r>
            <a:r>
              <a:rPr lang="en-AU" sz="1800" dirty="0">
                <a:latin typeface="+mn-lt"/>
                <a:ea typeface="+mn-lt"/>
                <a:cs typeface="+mn-lt"/>
                <a:hlinkClick r:id="rId3"/>
              </a:rPr>
              <a:t>Planning, programming and assessing drama (2023) 7–10</a:t>
            </a:r>
            <a:r>
              <a:rPr lang="en-AU" sz="1800" dirty="0">
                <a:latin typeface="+mn-lt"/>
                <a:ea typeface="+mn-lt"/>
                <a:cs typeface="+mn-lt"/>
              </a:rPr>
              <a:t> webpage.</a:t>
            </a:r>
            <a:r>
              <a:rPr lang="en-AU" sz="1800" dirty="0">
                <a:solidFill>
                  <a:srgbClr val="22272B"/>
                </a:solidFill>
                <a:latin typeface="+mn-lt"/>
                <a:ea typeface="+mn-lt"/>
                <a:cs typeface="+mn-lt"/>
              </a:rPr>
              <a:t> </a:t>
            </a:r>
            <a:r>
              <a:rPr lang="en-AU" sz="1800" dirty="0">
                <a:solidFill>
                  <a:srgbClr val="22272B"/>
                </a:solidFill>
                <a:latin typeface="+mn-lt"/>
              </a:rPr>
              <a:t>Classroom teachers are encouraged to </a:t>
            </a:r>
            <a:r>
              <a:rPr lang="en-AU" sz="1800" b="1" dirty="0">
                <a:solidFill>
                  <a:srgbClr val="22272B"/>
                </a:solidFill>
                <a:latin typeface="+mn-lt"/>
              </a:rPr>
              <a:t>add and adapt</a:t>
            </a:r>
            <a:r>
              <a:rPr lang="en-AU" sz="1800" dirty="0">
                <a:solidFill>
                  <a:srgbClr val="22272B"/>
                </a:solidFill>
                <a:latin typeface="+mn-lt"/>
              </a:rPr>
              <a:t> slides as required to meet the needs of their students.</a:t>
            </a:r>
          </a:p>
          <a:p>
            <a:pPr marL="342900" indent="-342900">
              <a:lnSpc>
                <a:spcPct val="150000"/>
              </a:lnSpc>
              <a:spcAft>
                <a:spcPts val="600"/>
              </a:spcAft>
              <a:buFont typeface="Arial"/>
              <a:buChar char="•"/>
            </a:pPr>
            <a:r>
              <a:rPr lang="en-AU" sz="1800" dirty="0">
                <a:solidFill>
                  <a:srgbClr val="22272B"/>
                </a:solidFill>
                <a:latin typeface="+mn-lt"/>
              </a:rPr>
              <a:t>Save a copy of the file to make changes to the slide deck. Go to </a:t>
            </a:r>
            <a:r>
              <a:rPr lang="en-AU" sz="1800" b="1" dirty="0">
                <a:solidFill>
                  <a:srgbClr val="22272B"/>
                </a:solidFill>
                <a:latin typeface="+mn-lt"/>
              </a:rPr>
              <a:t>File</a:t>
            </a:r>
            <a:r>
              <a:rPr lang="en-AU" sz="1800" dirty="0">
                <a:solidFill>
                  <a:srgbClr val="22272B"/>
                </a:solidFill>
                <a:latin typeface="+mn-lt"/>
              </a:rPr>
              <a:t> &gt; </a:t>
            </a:r>
            <a:r>
              <a:rPr lang="en-AU" sz="1800" b="1" dirty="0">
                <a:solidFill>
                  <a:srgbClr val="22272B"/>
                </a:solidFill>
                <a:latin typeface="+mn-lt"/>
              </a:rPr>
              <a:t>Download a Copy </a:t>
            </a:r>
            <a:r>
              <a:rPr lang="en-AU" sz="1800" dirty="0">
                <a:solidFill>
                  <a:srgbClr val="22272B"/>
                </a:solidFill>
                <a:latin typeface="+mn-lt"/>
              </a:rPr>
              <a:t>(this downloads a copy to the computer to edit in the PowerPoint app).</a:t>
            </a:r>
          </a:p>
          <a:p>
            <a:pPr marL="342900" indent="-342900">
              <a:lnSpc>
                <a:spcPct val="150000"/>
              </a:lnSpc>
              <a:spcAft>
                <a:spcPts val="600"/>
              </a:spcAft>
              <a:buFont typeface="Arial"/>
              <a:buChar char="•"/>
            </a:pPr>
            <a:r>
              <a:rPr lang="en-AU" sz="1800" dirty="0">
                <a:solidFill>
                  <a:srgbClr val="22272B"/>
                </a:solidFill>
                <a:latin typeface="+mn-lt"/>
              </a:rPr>
              <a:t>To convert the PowerPoint to Google Slides:</a:t>
            </a:r>
          </a:p>
          <a:p>
            <a:pPr marL="913765" lvl="1" indent="-457200">
              <a:lnSpc>
                <a:spcPct val="150000"/>
              </a:lnSpc>
              <a:buFont typeface="+mj-lt"/>
              <a:buAutoNum type="arabicPeriod"/>
            </a:pPr>
            <a:r>
              <a:rPr lang="en-AU" dirty="0">
                <a:solidFill>
                  <a:srgbClr val="22272B"/>
                </a:solidFill>
                <a:latin typeface="+mn-lt"/>
              </a:rPr>
              <a:t>Upload the file into Google Drive and open it.</a:t>
            </a:r>
          </a:p>
          <a:p>
            <a:pPr marL="913765" lvl="1" indent="-457200">
              <a:lnSpc>
                <a:spcPct val="150000"/>
              </a:lnSpc>
              <a:buFont typeface="+mj-lt"/>
              <a:buAutoNum type="arabicPeriod"/>
            </a:pPr>
            <a:r>
              <a:rPr lang="en-AU" dirty="0">
                <a:solidFill>
                  <a:srgbClr val="22272B"/>
                </a:solidFill>
                <a:latin typeface="+mn-lt"/>
              </a:rPr>
              <a:t>Go to </a:t>
            </a:r>
            <a:r>
              <a:rPr lang="en-AU" b="1" dirty="0">
                <a:solidFill>
                  <a:srgbClr val="22272B"/>
                </a:solidFill>
                <a:latin typeface="+mn-lt"/>
              </a:rPr>
              <a:t>File</a:t>
            </a:r>
            <a:r>
              <a:rPr lang="en-AU" dirty="0">
                <a:solidFill>
                  <a:srgbClr val="22272B"/>
                </a:solidFill>
                <a:latin typeface="+mn-lt"/>
              </a:rPr>
              <a:t> &gt; </a:t>
            </a:r>
            <a:r>
              <a:rPr lang="en-AU" b="1" dirty="0">
                <a:solidFill>
                  <a:srgbClr val="22272B"/>
                </a:solidFill>
                <a:latin typeface="+mn-lt"/>
              </a:rPr>
              <a:t>Save as </a:t>
            </a:r>
            <a:r>
              <a:rPr lang="en-AU" dirty="0">
                <a:solidFill>
                  <a:srgbClr val="22272B"/>
                </a:solidFill>
                <a:latin typeface="+mn-lt"/>
              </a:rPr>
              <a:t>Google Slides.</a:t>
            </a:r>
          </a:p>
          <a:p>
            <a:pPr marL="456565" lvl="1">
              <a:lnSpc>
                <a:spcPct val="150000"/>
              </a:lnSpc>
            </a:pPr>
            <a:r>
              <a:rPr lang="en-AU" dirty="0">
                <a:solidFill>
                  <a:srgbClr val="22272B"/>
                </a:solidFill>
                <a:latin typeface="+mn-lt"/>
              </a:rPr>
              <a:t>(</a:t>
            </a:r>
            <a:r>
              <a:rPr lang="en-AU" b="1" dirty="0">
                <a:solidFill>
                  <a:srgbClr val="22272B"/>
                </a:solidFill>
                <a:latin typeface="+mn-lt"/>
              </a:rPr>
              <a:t>Note:</a:t>
            </a:r>
            <a:r>
              <a:rPr lang="en-AU" dirty="0">
                <a:solidFill>
                  <a:srgbClr val="22272B"/>
                </a:solidFill>
                <a:latin typeface="+mn-lt"/>
              </a:rPr>
              <a:t> conversion may cause formatting changes in the slides.)</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97706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E4B3CD-9CD1-D95A-5537-324958521737}"/>
              </a:ext>
            </a:extLst>
          </p:cNvPr>
          <p:cNvSpPr>
            <a:spLocks noGrp="1"/>
          </p:cNvSpPr>
          <p:nvPr>
            <p:ph type="title"/>
          </p:nvPr>
        </p:nvSpPr>
        <p:spPr/>
        <p:txBody>
          <a:bodyPr/>
          <a:lstStyle/>
          <a:p>
            <a:r>
              <a:rPr lang="en-AU" dirty="0">
                <a:latin typeface="+mj-lt"/>
              </a:rPr>
              <a:t>Learning intentions and success criteria (2)</a:t>
            </a:r>
          </a:p>
        </p:txBody>
      </p:sp>
      <p:sp>
        <p:nvSpPr>
          <p:cNvPr id="5" name="Text Placeholder 4">
            <a:extLst>
              <a:ext uri="{FF2B5EF4-FFF2-40B4-BE49-F238E27FC236}">
                <a16:creationId xmlns:a16="http://schemas.microsoft.com/office/drawing/2014/main" id="{3FD57A03-3FC6-7A5C-351C-C8DCFA67AA4F}"/>
              </a:ext>
            </a:extLst>
          </p:cNvPr>
          <p:cNvSpPr>
            <a:spLocks noGrp="1"/>
          </p:cNvSpPr>
          <p:nvPr>
            <p:ph type="body" sz="quarter" idx="18"/>
          </p:nvPr>
        </p:nvSpPr>
        <p:spPr/>
        <p:txBody>
          <a:bodyPr/>
          <a:lstStyle/>
          <a:p>
            <a:r>
              <a:rPr lang="en-AU" dirty="0">
                <a:latin typeface="+mj-lt"/>
              </a:rPr>
              <a:t>Pre-production</a:t>
            </a:r>
          </a:p>
        </p:txBody>
      </p:sp>
      <p:sp>
        <p:nvSpPr>
          <p:cNvPr id="2" name="Picture Placeholder 1">
            <a:extLst>
              <a:ext uri="{FF2B5EF4-FFF2-40B4-BE49-F238E27FC236}">
                <a16:creationId xmlns:a16="http://schemas.microsoft.com/office/drawing/2014/main" id="{99A0936C-629A-72D9-093D-5684AB760E03}"/>
              </a:ext>
            </a:extLst>
          </p:cNvPr>
          <p:cNvSpPr>
            <a:spLocks noGrp="1"/>
          </p:cNvSpPr>
          <p:nvPr>
            <p:ph type="pic" sz="quarter" idx="13"/>
          </p:nvPr>
        </p:nvSpPr>
        <p:spPr>
          <a:xfrm>
            <a:off x="359998" y="1909282"/>
            <a:ext cx="11483999" cy="4786718"/>
          </a:xfrm>
        </p:spPr>
        <p:txBody>
          <a:bodyPr/>
          <a:lstStyle/>
          <a:p>
            <a:pPr>
              <a:lnSpc>
                <a:spcPct val="150000"/>
              </a:lnSpc>
            </a:pPr>
            <a:r>
              <a:rPr lang="en-AU" sz="1800" b="1" dirty="0">
                <a:solidFill>
                  <a:schemeClr val="accent1"/>
                </a:solidFill>
                <a:latin typeface="+mj-lt"/>
                <a:cs typeface="Arial" panose="020B0604020202020204" pitchFamily="34" charset="0"/>
              </a:rPr>
              <a:t>We are learning how to</a:t>
            </a:r>
            <a:endParaRPr lang="en-AU" sz="1800" b="1" dirty="0">
              <a:solidFill>
                <a:schemeClr val="accent1"/>
              </a:solidFill>
              <a:latin typeface="+mj-lt"/>
              <a:ea typeface="+mn-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select and apply the elements of production to collaboratively plan and generate ideas for a short film in the </a:t>
            </a:r>
            <a:r>
              <a:rPr lang="en-AU" sz="1800" b="1" dirty="0">
                <a:latin typeface="+mn-lt"/>
              </a:rPr>
              <a:t>pre-production</a:t>
            </a:r>
            <a:r>
              <a:rPr lang="en-AU" sz="1800" dirty="0">
                <a:latin typeface="+mn-lt"/>
              </a:rPr>
              <a:t> phase.</a:t>
            </a:r>
          </a:p>
          <a:p>
            <a:pPr>
              <a:lnSpc>
                <a:spcPct val="150000"/>
              </a:lnSpc>
              <a:spcBef>
                <a:spcPts val="1200"/>
              </a:spcBef>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experiment with and select appropriate elements of production when </a:t>
            </a:r>
            <a:r>
              <a:rPr lang="en-AU" sz="1800" b="1" dirty="0">
                <a:latin typeface="+mn-lt"/>
              </a:rPr>
              <a:t>generating</a:t>
            </a:r>
            <a:r>
              <a:rPr lang="en-AU" sz="1800" dirty="0">
                <a:latin typeface="+mn-lt"/>
              </a:rPr>
              <a:t> and </a:t>
            </a:r>
            <a:r>
              <a:rPr lang="en-AU" sz="1800" b="1" dirty="0">
                <a:latin typeface="+mn-lt"/>
              </a:rPr>
              <a:t>structuring</a:t>
            </a:r>
            <a:r>
              <a:rPr lang="en-AU" sz="1800" dirty="0">
                <a:latin typeface="+mn-lt"/>
              </a:rPr>
              <a:t> material to shoot our short film</a:t>
            </a: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use embodied and collaborative processes to create and </a:t>
            </a:r>
            <a:r>
              <a:rPr lang="en-AU" sz="1800" b="1" dirty="0">
                <a:latin typeface="+mn-lt"/>
              </a:rPr>
              <a:t>refine</a:t>
            </a:r>
            <a:r>
              <a:rPr lang="en-AU" sz="1800" dirty="0">
                <a:latin typeface="+mn-lt"/>
              </a:rPr>
              <a:t> intention and meaning</a:t>
            </a:r>
          </a:p>
          <a:p>
            <a:pPr marL="285750" indent="-285750">
              <a:lnSpc>
                <a:spcPct val="150000"/>
              </a:lnSpc>
              <a:spcBef>
                <a:spcPts val="1200"/>
              </a:spcBef>
              <a:spcAft>
                <a:spcPts val="600"/>
              </a:spcAft>
              <a:buFont typeface="Arial" panose="020B0604020202020204" pitchFamily="34" charset="0"/>
              <a:buChar char="•"/>
            </a:pPr>
            <a:r>
              <a:rPr lang="en-AU" sz="1800" b="1" dirty="0">
                <a:latin typeface="+mn-lt"/>
              </a:rPr>
              <a:t>rehearse</a:t>
            </a:r>
            <a:r>
              <a:rPr lang="en-AU" sz="1800" dirty="0">
                <a:latin typeface="+mn-lt"/>
              </a:rPr>
              <a:t> and document production choices and analyse how they can impact an audience.</a:t>
            </a:r>
          </a:p>
        </p:txBody>
      </p:sp>
      <p:sp>
        <p:nvSpPr>
          <p:cNvPr id="3" name="Slide Number Placeholder 2">
            <a:extLst>
              <a:ext uri="{FF2B5EF4-FFF2-40B4-BE49-F238E27FC236}">
                <a16:creationId xmlns:a16="http://schemas.microsoft.com/office/drawing/2014/main" id="{5A6DA994-4E5B-63CA-8D24-A3A077D5111B}"/>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10</a:t>
            </a:fld>
            <a:endParaRPr lang="en-AU"/>
          </a:p>
        </p:txBody>
      </p:sp>
    </p:spTree>
    <p:extLst>
      <p:ext uri="{BB962C8B-B14F-4D97-AF65-F5344CB8AC3E}">
        <p14:creationId xmlns:p14="http://schemas.microsoft.com/office/powerpoint/2010/main" val="1848366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70F615-7B1C-73E7-497F-73A5973226EF}"/>
              </a:ext>
            </a:extLst>
          </p:cNvPr>
          <p:cNvSpPr>
            <a:spLocks noGrp="1"/>
          </p:cNvSpPr>
          <p:nvPr>
            <p:ph type="title"/>
          </p:nvPr>
        </p:nvSpPr>
        <p:spPr/>
        <p:txBody>
          <a:bodyPr/>
          <a:lstStyle/>
          <a:p>
            <a:r>
              <a:rPr lang="en-AU" dirty="0">
                <a:latin typeface="+mj-lt"/>
              </a:rPr>
              <a:t>Learning intentions and success criteria (3)</a:t>
            </a:r>
          </a:p>
        </p:txBody>
      </p:sp>
      <p:sp>
        <p:nvSpPr>
          <p:cNvPr id="5" name="Text Placeholder 4">
            <a:extLst>
              <a:ext uri="{FF2B5EF4-FFF2-40B4-BE49-F238E27FC236}">
                <a16:creationId xmlns:a16="http://schemas.microsoft.com/office/drawing/2014/main" id="{A27C3438-9B50-8499-BC47-BA11B90AF9D6}"/>
              </a:ext>
            </a:extLst>
          </p:cNvPr>
          <p:cNvSpPr>
            <a:spLocks noGrp="1"/>
          </p:cNvSpPr>
          <p:nvPr>
            <p:ph type="body" sz="quarter" idx="18"/>
          </p:nvPr>
        </p:nvSpPr>
        <p:spPr/>
        <p:txBody>
          <a:bodyPr/>
          <a:lstStyle/>
          <a:p>
            <a:r>
              <a:rPr lang="en-AU" dirty="0">
                <a:latin typeface="+mj-lt"/>
              </a:rPr>
              <a:t>Production</a:t>
            </a:r>
          </a:p>
        </p:txBody>
      </p:sp>
      <p:sp>
        <p:nvSpPr>
          <p:cNvPr id="2" name="Picture Placeholder 1">
            <a:extLst>
              <a:ext uri="{FF2B5EF4-FFF2-40B4-BE49-F238E27FC236}">
                <a16:creationId xmlns:a16="http://schemas.microsoft.com/office/drawing/2014/main" id="{0518014F-E9A1-97D5-A355-43144DB43F83}"/>
              </a:ext>
            </a:extLst>
          </p:cNvPr>
          <p:cNvSpPr>
            <a:spLocks noGrp="1"/>
          </p:cNvSpPr>
          <p:nvPr>
            <p:ph type="pic" sz="quarter" idx="13"/>
          </p:nvPr>
        </p:nvSpPr>
        <p:spPr>
          <a:xfrm>
            <a:off x="360001" y="1942332"/>
            <a:ext cx="11483999" cy="4753667"/>
          </a:xfrm>
        </p:spPr>
        <p:txBody>
          <a:bodyPr/>
          <a:lstStyle/>
          <a:p>
            <a:pPr>
              <a:lnSpc>
                <a:spcPct val="150000"/>
              </a:lnSpc>
            </a:pPr>
            <a:r>
              <a:rPr lang="en-AU" sz="1800" b="1" dirty="0">
                <a:solidFill>
                  <a:schemeClr val="accent1"/>
                </a:solidFill>
                <a:latin typeface="+mj-lt"/>
                <a:cs typeface="Arial" panose="020B0604020202020204" pitchFamily="34" charset="0"/>
              </a:rPr>
              <a:t>We are learning how to</a:t>
            </a:r>
            <a:endParaRPr lang="en-AU" sz="1800" b="1" dirty="0">
              <a:solidFill>
                <a:schemeClr val="accent1"/>
              </a:solidFill>
              <a:latin typeface="+mj-lt"/>
              <a:ea typeface="+mn-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apply and manipulate elements of drama and production during the </a:t>
            </a:r>
            <a:r>
              <a:rPr lang="en-AU" sz="1800" b="1" dirty="0">
                <a:latin typeface="+mn-lt"/>
              </a:rPr>
              <a:t>production</a:t>
            </a:r>
            <a:r>
              <a:rPr lang="en-AU" sz="1800" dirty="0">
                <a:latin typeface="+mn-lt"/>
              </a:rPr>
              <a:t> phase of creating a short film.</a:t>
            </a:r>
          </a:p>
          <a:p>
            <a:pPr>
              <a:lnSpc>
                <a:spcPct val="150000"/>
              </a:lnSpc>
              <a:spcBef>
                <a:spcPts val="1200"/>
              </a:spcBef>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342900" indent="-342900">
              <a:lnSpc>
                <a:spcPct val="150000"/>
              </a:lnSpc>
              <a:spcBef>
                <a:spcPts val="1200"/>
              </a:spcBef>
              <a:spcAft>
                <a:spcPts val="600"/>
              </a:spcAft>
              <a:buFont typeface="Arial" panose="020B0604020202020204" pitchFamily="34" charset="0"/>
              <a:buChar char="•"/>
            </a:pPr>
            <a:r>
              <a:rPr lang="en-AU" sz="1800" dirty="0">
                <a:latin typeface="+mn-lt"/>
              </a:rPr>
              <a:t>manipulate performance skills in our chosen film crew roles to </a:t>
            </a:r>
            <a:r>
              <a:rPr lang="en-AU" sz="1800" b="1" dirty="0">
                <a:latin typeface="+mn-lt"/>
              </a:rPr>
              <a:t>refine</a:t>
            </a:r>
            <a:r>
              <a:rPr lang="en-AU" sz="1800" dirty="0">
                <a:latin typeface="+mn-lt"/>
              </a:rPr>
              <a:t> and communicate clear intention and dramatic meaning</a:t>
            </a:r>
          </a:p>
          <a:p>
            <a:pPr marL="342900" indent="-342900">
              <a:lnSpc>
                <a:spcPct val="150000"/>
              </a:lnSpc>
              <a:spcBef>
                <a:spcPts val="1200"/>
              </a:spcBef>
              <a:spcAft>
                <a:spcPts val="600"/>
              </a:spcAft>
              <a:buFont typeface="Arial" panose="020B0604020202020204" pitchFamily="34" charset="0"/>
              <a:buChar char="•"/>
            </a:pPr>
            <a:r>
              <a:rPr lang="en-AU" sz="1800" dirty="0">
                <a:latin typeface="+mn-lt"/>
              </a:rPr>
              <a:t>safely collaborate with the class and crew to </a:t>
            </a:r>
            <a:r>
              <a:rPr lang="en-AU" sz="1800" b="1" dirty="0">
                <a:latin typeface="+mn-lt"/>
              </a:rPr>
              <a:t>refine</a:t>
            </a:r>
            <a:r>
              <a:rPr lang="en-AU" sz="1800" dirty="0">
                <a:latin typeface="+mn-lt"/>
              </a:rPr>
              <a:t> and stage dramatic action in a short film shoot</a:t>
            </a:r>
          </a:p>
          <a:p>
            <a:pPr marL="342900" indent="-342900">
              <a:lnSpc>
                <a:spcPct val="150000"/>
              </a:lnSpc>
              <a:spcBef>
                <a:spcPts val="1200"/>
              </a:spcBef>
              <a:spcAft>
                <a:spcPts val="600"/>
              </a:spcAft>
              <a:buFont typeface="Arial" panose="020B0604020202020204" pitchFamily="34" charset="0"/>
              <a:buChar char="•"/>
            </a:pPr>
            <a:r>
              <a:rPr lang="en-AU" sz="1800" dirty="0">
                <a:latin typeface="+mn-lt"/>
              </a:rPr>
              <a:t>use and </a:t>
            </a:r>
            <a:r>
              <a:rPr lang="en-AU" sz="1800" b="1" dirty="0">
                <a:latin typeface="+mn-lt"/>
              </a:rPr>
              <a:t>refine</a:t>
            </a:r>
            <a:r>
              <a:rPr lang="en-AU" sz="1800" dirty="0">
                <a:latin typeface="+mn-lt"/>
              </a:rPr>
              <a:t> elements of production to influence audience response. </a:t>
            </a:r>
          </a:p>
        </p:txBody>
      </p:sp>
      <p:sp>
        <p:nvSpPr>
          <p:cNvPr id="3" name="Slide Number Placeholder 2">
            <a:extLst>
              <a:ext uri="{FF2B5EF4-FFF2-40B4-BE49-F238E27FC236}">
                <a16:creationId xmlns:a16="http://schemas.microsoft.com/office/drawing/2014/main" id="{A5627682-4E4C-1CA3-2DAC-8744BD93E97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11</a:t>
            </a:fld>
            <a:endParaRPr lang="en-AU"/>
          </a:p>
        </p:txBody>
      </p:sp>
    </p:spTree>
    <p:extLst>
      <p:ext uri="{BB962C8B-B14F-4D97-AF65-F5344CB8AC3E}">
        <p14:creationId xmlns:p14="http://schemas.microsoft.com/office/powerpoint/2010/main" val="2609634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B07B50-A9AB-F845-ABE8-C226BD99A270}"/>
              </a:ext>
            </a:extLst>
          </p:cNvPr>
          <p:cNvSpPr>
            <a:spLocks noGrp="1"/>
          </p:cNvSpPr>
          <p:nvPr>
            <p:ph type="title"/>
          </p:nvPr>
        </p:nvSpPr>
        <p:spPr/>
        <p:txBody>
          <a:bodyPr/>
          <a:lstStyle/>
          <a:p>
            <a:r>
              <a:rPr lang="en-AU" dirty="0">
                <a:latin typeface="+mj-lt"/>
              </a:rPr>
              <a:t>Learning intentions and success criteria (4)</a:t>
            </a:r>
          </a:p>
        </p:txBody>
      </p:sp>
      <p:sp>
        <p:nvSpPr>
          <p:cNvPr id="5" name="Text Placeholder 4">
            <a:extLst>
              <a:ext uri="{FF2B5EF4-FFF2-40B4-BE49-F238E27FC236}">
                <a16:creationId xmlns:a16="http://schemas.microsoft.com/office/drawing/2014/main" id="{6F28AA39-14F3-9B33-33FB-C7D0B28A2D32}"/>
              </a:ext>
            </a:extLst>
          </p:cNvPr>
          <p:cNvSpPr>
            <a:spLocks noGrp="1"/>
          </p:cNvSpPr>
          <p:nvPr>
            <p:ph type="body" sz="quarter" idx="18"/>
          </p:nvPr>
        </p:nvSpPr>
        <p:spPr/>
        <p:txBody>
          <a:bodyPr/>
          <a:lstStyle/>
          <a:p>
            <a:r>
              <a:rPr lang="en-AU" dirty="0">
                <a:latin typeface="+mj-lt"/>
              </a:rPr>
              <a:t>Post-production</a:t>
            </a:r>
          </a:p>
        </p:txBody>
      </p:sp>
      <p:sp>
        <p:nvSpPr>
          <p:cNvPr id="2" name="Picture Placeholder 1">
            <a:extLst>
              <a:ext uri="{FF2B5EF4-FFF2-40B4-BE49-F238E27FC236}">
                <a16:creationId xmlns:a16="http://schemas.microsoft.com/office/drawing/2014/main" id="{AFAB9A53-8E7D-6E11-AE4B-4F688503652D}"/>
              </a:ext>
            </a:extLst>
          </p:cNvPr>
          <p:cNvSpPr>
            <a:spLocks noGrp="1"/>
          </p:cNvSpPr>
          <p:nvPr>
            <p:ph type="pic" sz="quarter" idx="13"/>
          </p:nvPr>
        </p:nvSpPr>
        <p:spPr/>
        <p:txBody>
          <a:bodyPr/>
          <a:lstStyle/>
          <a:p>
            <a:pPr>
              <a:lnSpc>
                <a:spcPct val="150000"/>
              </a:lnSpc>
            </a:pPr>
            <a:r>
              <a:rPr lang="en-AU" sz="1800" b="1" dirty="0">
                <a:solidFill>
                  <a:schemeClr val="accent1"/>
                </a:solidFill>
                <a:latin typeface="+mj-lt"/>
                <a:cs typeface="Arial" panose="020B0604020202020204" pitchFamily="34" charset="0"/>
              </a:rPr>
              <a:t>We are learning how to</a:t>
            </a:r>
            <a:endParaRPr lang="en-AU" sz="1800" b="1" dirty="0">
              <a:solidFill>
                <a:schemeClr val="accent1"/>
              </a:solidFill>
              <a:latin typeface="+mj-lt"/>
              <a:ea typeface="+mn-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structure and manipulate elements of drama and production in the </a:t>
            </a:r>
            <a:r>
              <a:rPr lang="en-AU" sz="1800" b="1" dirty="0">
                <a:latin typeface="+mn-lt"/>
              </a:rPr>
              <a:t>post-production</a:t>
            </a:r>
            <a:r>
              <a:rPr lang="en-AU" sz="1800" dirty="0">
                <a:latin typeface="+mn-lt"/>
              </a:rPr>
              <a:t> phase of our short film.</a:t>
            </a:r>
          </a:p>
          <a:p>
            <a:pPr>
              <a:lnSpc>
                <a:spcPct val="150000"/>
              </a:lnSpc>
              <a:spcBef>
                <a:spcPts val="1200"/>
              </a:spcBef>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analyse and evaluate our own and others’ creative choices</a:t>
            </a: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experiment with and </a:t>
            </a:r>
            <a:r>
              <a:rPr lang="en-AU" sz="1800" b="1" dirty="0">
                <a:latin typeface="+mn-lt"/>
              </a:rPr>
              <a:t>structure</a:t>
            </a:r>
            <a:r>
              <a:rPr lang="en-AU" sz="1800" dirty="0">
                <a:latin typeface="+mn-lt"/>
              </a:rPr>
              <a:t> ideas through editing, sound or promotion design</a:t>
            </a: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create and </a:t>
            </a:r>
            <a:r>
              <a:rPr lang="en-AU" sz="1800" b="1" dirty="0">
                <a:latin typeface="+mn-lt"/>
              </a:rPr>
              <a:t>refine</a:t>
            </a:r>
            <a:r>
              <a:rPr lang="en-AU" sz="1800" dirty="0">
                <a:latin typeface="+mn-lt"/>
              </a:rPr>
              <a:t> meaning by manipulating dramatic elements to edit and/or promote our short film</a:t>
            </a: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consider audience response as we refine our short film and </a:t>
            </a:r>
            <a:r>
              <a:rPr lang="en-AU" sz="1800" b="1" dirty="0">
                <a:latin typeface="+mn-lt"/>
              </a:rPr>
              <a:t>rehearse</a:t>
            </a:r>
            <a:r>
              <a:rPr lang="en-AU" sz="1800" dirty="0">
                <a:latin typeface="+mn-lt"/>
              </a:rPr>
              <a:t> ideas for our showcase.</a:t>
            </a:r>
          </a:p>
        </p:txBody>
      </p:sp>
      <p:sp>
        <p:nvSpPr>
          <p:cNvPr id="3" name="Slide Number Placeholder 2">
            <a:extLst>
              <a:ext uri="{FF2B5EF4-FFF2-40B4-BE49-F238E27FC236}">
                <a16:creationId xmlns:a16="http://schemas.microsoft.com/office/drawing/2014/main" id="{AEBD400D-F4CA-6335-A0BF-854A7E8030EF}"/>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12</a:t>
            </a:fld>
            <a:endParaRPr lang="en-AU"/>
          </a:p>
        </p:txBody>
      </p:sp>
    </p:spTree>
    <p:extLst>
      <p:ext uri="{BB962C8B-B14F-4D97-AF65-F5344CB8AC3E}">
        <p14:creationId xmlns:p14="http://schemas.microsoft.com/office/powerpoint/2010/main" val="1961668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2FFF24-4A5E-9415-D6AD-43E59090EEF0}"/>
              </a:ext>
            </a:extLst>
          </p:cNvPr>
          <p:cNvSpPr>
            <a:spLocks noGrp="1"/>
          </p:cNvSpPr>
          <p:nvPr>
            <p:ph type="title"/>
          </p:nvPr>
        </p:nvSpPr>
        <p:spPr/>
        <p:txBody>
          <a:bodyPr/>
          <a:lstStyle/>
          <a:p>
            <a:r>
              <a:rPr lang="en-AU" dirty="0">
                <a:latin typeface="+mj-lt"/>
              </a:rPr>
              <a:t>Learning intentions and success criteria (5)</a:t>
            </a:r>
          </a:p>
        </p:txBody>
      </p:sp>
      <p:sp>
        <p:nvSpPr>
          <p:cNvPr id="5" name="Text Placeholder 4">
            <a:extLst>
              <a:ext uri="{FF2B5EF4-FFF2-40B4-BE49-F238E27FC236}">
                <a16:creationId xmlns:a16="http://schemas.microsoft.com/office/drawing/2014/main" id="{FEE10B5D-5165-71BF-6E51-6E9F6FECE98E}"/>
              </a:ext>
            </a:extLst>
          </p:cNvPr>
          <p:cNvSpPr>
            <a:spLocks noGrp="1"/>
          </p:cNvSpPr>
          <p:nvPr>
            <p:ph type="body" sz="quarter" idx="18"/>
          </p:nvPr>
        </p:nvSpPr>
        <p:spPr/>
        <p:txBody>
          <a:bodyPr/>
          <a:lstStyle/>
          <a:p>
            <a:r>
              <a:rPr lang="en-AU" dirty="0">
                <a:latin typeface="+mj-lt"/>
              </a:rPr>
              <a:t>Showcase and reflection</a:t>
            </a:r>
          </a:p>
        </p:txBody>
      </p:sp>
      <p:sp>
        <p:nvSpPr>
          <p:cNvPr id="2" name="Picture Placeholder 1">
            <a:extLst>
              <a:ext uri="{FF2B5EF4-FFF2-40B4-BE49-F238E27FC236}">
                <a16:creationId xmlns:a16="http://schemas.microsoft.com/office/drawing/2014/main" id="{0998484D-CEED-B93A-B3C3-E09ACEE858FA}"/>
              </a:ext>
            </a:extLst>
          </p:cNvPr>
          <p:cNvSpPr>
            <a:spLocks noGrp="1"/>
          </p:cNvSpPr>
          <p:nvPr>
            <p:ph type="pic" sz="quarter" idx="13"/>
          </p:nvPr>
        </p:nvSpPr>
        <p:spPr/>
        <p:txBody>
          <a:bodyPr/>
          <a:lstStyle/>
          <a:p>
            <a:pPr>
              <a:lnSpc>
                <a:spcPct val="150000"/>
              </a:lnSpc>
            </a:pPr>
            <a:r>
              <a:rPr lang="en-AU" sz="1800" b="1" dirty="0">
                <a:solidFill>
                  <a:schemeClr val="accent1"/>
                </a:solidFill>
                <a:latin typeface="+mj-lt"/>
                <a:cs typeface="Arial" panose="020B0604020202020204" pitchFamily="34" charset="0"/>
              </a:rPr>
              <a:t>We are learning how to</a:t>
            </a:r>
            <a:endParaRPr lang="en-AU" sz="1800" b="1" dirty="0">
              <a:solidFill>
                <a:schemeClr val="accent1"/>
              </a:solidFill>
              <a:latin typeface="+mj-lt"/>
              <a:ea typeface="+mn-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document, evaluate and reflect on our creative choices through viewing and sharing the final cut of our short film.</a:t>
            </a:r>
          </a:p>
          <a:p>
            <a:pPr>
              <a:lnSpc>
                <a:spcPct val="150000"/>
              </a:lnSpc>
              <a:spcBef>
                <a:spcPts val="1200"/>
              </a:spcBef>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analyse how our creative choices and engagement with the collaborative processes shaped a shared intention and meaning in the screening of our final short film</a:t>
            </a:r>
          </a:p>
          <a:p>
            <a:pPr marL="285750" indent="-285750">
              <a:lnSpc>
                <a:spcPct val="150000"/>
              </a:lnSpc>
              <a:spcBef>
                <a:spcPts val="1200"/>
              </a:spcBef>
              <a:spcAft>
                <a:spcPts val="600"/>
              </a:spcAft>
              <a:buFont typeface="Arial" panose="020B0604020202020204" pitchFamily="34" charset="0"/>
              <a:buChar char="•"/>
            </a:pPr>
            <a:r>
              <a:rPr lang="en-AU" sz="1800" dirty="0">
                <a:effectLst/>
                <a:latin typeface="+mn-lt"/>
                <a:ea typeface="Calibri" panose="020F0502020204030204" pitchFamily="34" charset="0"/>
              </a:rPr>
              <a:t>evaluate our use of dramatic elements and how they were manipulated to influence audience response</a:t>
            </a:r>
          </a:p>
          <a:p>
            <a:pPr marL="285750" indent="-285750">
              <a:lnSpc>
                <a:spcPct val="150000"/>
              </a:lnSpc>
              <a:spcBef>
                <a:spcPts val="1200"/>
              </a:spcBef>
              <a:spcAft>
                <a:spcPts val="600"/>
              </a:spcAft>
              <a:buFont typeface="Arial" panose="020B0604020202020204" pitchFamily="34" charset="0"/>
              <a:buChar char="•"/>
            </a:pPr>
            <a:r>
              <a:rPr lang="en-AU" sz="1800" dirty="0">
                <a:latin typeface="+mn-lt"/>
              </a:rPr>
              <a:t>reflect on how audience engagement can be created through a short film showcase.</a:t>
            </a:r>
          </a:p>
        </p:txBody>
      </p:sp>
      <p:sp>
        <p:nvSpPr>
          <p:cNvPr id="3" name="Slide Number Placeholder 2">
            <a:extLst>
              <a:ext uri="{FF2B5EF4-FFF2-40B4-BE49-F238E27FC236}">
                <a16:creationId xmlns:a16="http://schemas.microsoft.com/office/drawing/2014/main" id="{F9081D78-E77A-8A2E-41BE-6C6CEFC2462D}"/>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13</a:t>
            </a:fld>
            <a:endParaRPr lang="en-AU"/>
          </a:p>
        </p:txBody>
      </p:sp>
    </p:spTree>
    <p:extLst>
      <p:ext uri="{BB962C8B-B14F-4D97-AF65-F5344CB8AC3E}">
        <p14:creationId xmlns:p14="http://schemas.microsoft.com/office/powerpoint/2010/main" val="4246879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AU">
                <a:latin typeface="+mj-lt"/>
              </a:rPr>
              <a:t>Assessment task</a:t>
            </a:r>
          </a:p>
        </p:txBody>
      </p:sp>
    </p:spTree>
    <p:extLst>
      <p:ext uri="{BB962C8B-B14F-4D97-AF65-F5344CB8AC3E}">
        <p14:creationId xmlns:p14="http://schemas.microsoft.com/office/powerpoint/2010/main" val="121123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mj-lt"/>
              </a:rPr>
              <a:t>Screen play – assessment task</a:t>
            </a:r>
          </a:p>
        </p:txBody>
      </p:sp>
      <p:sp>
        <p:nvSpPr>
          <p:cNvPr id="7" name="Rectangle: Rounded Corners 6">
            <a:extLst>
              <a:ext uri="{FF2B5EF4-FFF2-40B4-BE49-F238E27FC236}">
                <a16:creationId xmlns:a16="http://schemas.microsoft.com/office/drawing/2014/main" id="{31418690-855C-7A2E-7F4A-BB2A8DA98AAF}"/>
              </a:ext>
              <a:ext uri="{C183D7F6-B498-43B3-948B-1728B52AA6E4}">
                <adec:decorative xmlns:adec="http://schemas.microsoft.com/office/drawing/2017/decorative" val="0"/>
              </a:ext>
            </a:extLst>
          </p:cNvPr>
          <p:cNvSpPr/>
          <p:nvPr/>
        </p:nvSpPr>
        <p:spPr>
          <a:xfrm>
            <a:off x="360000" y="895860"/>
            <a:ext cx="6390424"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600" b="1" dirty="0">
                <a:solidFill>
                  <a:schemeClr val="bg1"/>
                </a:solidFill>
                <a:latin typeface="+mj-lt"/>
              </a:rPr>
              <a:t>Part A – Short film and showcase</a:t>
            </a:r>
          </a:p>
        </p:txBody>
      </p:sp>
      <p:sp>
        <p:nvSpPr>
          <p:cNvPr id="9" name="Rectangle: Rounded Corners 8">
            <a:extLst>
              <a:ext uri="{FF2B5EF4-FFF2-40B4-BE49-F238E27FC236}">
                <a16:creationId xmlns:a16="http://schemas.microsoft.com/office/drawing/2014/main" id="{E2DDED7D-11E3-6042-8B11-BBDC537E18C7}"/>
              </a:ext>
              <a:ext uri="{C183D7F6-B498-43B3-948B-1728B52AA6E4}">
                <adec:decorative xmlns:adec="http://schemas.microsoft.com/office/drawing/2017/decorative" val="0"/>
              </a:ext>
            </a:extLst>
          </p:cNvPr>
          <p:cNvSpPr/>
          <p:nvPr/>
        </p:nvSpPr>
        <p:spPr>
          <a:xfrm>
            <a:off x="360000" y="1517302"/>
            <a:ext cx="6390424" cy="4949598"/>
          </a:xfrm>
          <a:prstGeom prst="roundRect">
            <a:avLst>
              <a:gd name="adj" fmla="val 2635"/>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Bef>
                <a:spcPts val="600"/>
              </a:spcBef>
              <a:spcAft>
                <a:spcPts val="600"/>
              </a:spcAft>
            </a:pPr>
            <a:r>
              <a:rPr lang="en-AU" sz="1600" dirty="0">
                <a:solidFill>
                  <a:sysClr val="windowText" lastClr="000000"/>
                </a:solidFill>
              </a:rPr>
              <a:t>This group task is an opportunity for you to work independently and collaboratively as you devise and showcase a short film. You will work in a small film crew to create and produce a short film in response to the stimulus, ‘orange’. You and each member of your group will contribute through a variety of filmmaking roles, which include writing, directing, acting, cinematography, production design, editing and promotion. Your short film must be:</a:t>
            </a:r>
          </a:p>
          <a:p>
            <a:pPr marL="342900" lvl="0" indent="-342900">
              <a:lnSpc>
                <a:spcPct val="114000"/>
              </a:lnSpc>
              <a:spcBef>
                <a:spcPts val="600"/>
              </a:spcBef>
              <a:spcAft>
                <a:spcPts val="600"/>
              </a:spcAft>
              <a:buFont typeface="Symbol" panose="05050102010706020507" pitchFamily="18" charset="2"/>
              <a:buChar char=""/>
            </a:pPr>
            <a:r>
              <a:rPr lang="en-AU" sz="1600" dirty="0">
                <a:solidFill>
                  <a:sysClr val="windowText" lastClr="000000"/>
                </a:solidFill>
              </a:rPr>
              <a:t>based on a group-devised idea</a:t>
            </a:r>
          </a:p>
          <a:p>
            <a:pPr marL="342900" lvl="0" indent="-342900">
              <a:lnSpc>
                <a:spcPct val="114000"/>
              </a:lnSpc>
              <a:spcBef>
                <a:spcPts val="600"/>
              </a:spcBef>
              <a:spcAft>
                <a:spcPts val="600"/>
              </a:spcAft>
              <a:buFont typeface="Symbol" panose="05050102010706020507" pitchFamily="18" charset="2"/>
              <a:buChar char=""/>
            </a:pPr>
            <a:r>
              <a:rPr lang="en-AU" sz="1600" dirty="0">
                <a:solidFill>
                  <a:sysClr val="windowText" lastClr="000000"/>
                </a:solidFill>
              </a:rPr>
              <a:t>2 to 5 minutes in length</a:t>
            </a:r>
          </a:p>
          <a:p>
            <a:pPr marL="342900" lvl="0" indent="-342900">
              <a:lnSpc>
                <a:spcPct val="114000"/>
              </a:lnSpc>
              <a:spcBef>
                <a:spcPts val="600"/>
              </a:spcBef>
              <a:spcAft>
                <a:spcPts val="600"/>
              </a:spcAft>
              <a:buFont typeface="Symbol" panose="05050102010706020507" pitchFamily="18" charset="2"/>
              <a:buChar char=""/>
            </a:pPr>
            <a:r>
              <a:rPr lang="en-AU" sz="1600" dirty="0">
                <a:solidFill>
                  <a:sysClr val="windowText" lastClr="000000"/>
                </a:solidFill>
              </a:rPr>
              <a:t>rated PG</a:t>
            </a:r>
          </a:p>
          <a:p>
            <a:pPr marL="342900" indent="-342900">
              <a:lnSpc>
                <a:spcPct val="114000"/>
              </a:lnSpc>
              <a:spcBef>
                <a:spcPts val="600"/>
              </a:spcBef>
              <a:spcAft>
                <a:spcPts val="600"/>
              </a:spcAft>
              <a:buFont typeface="Symbol" panose="05050102010706020507" pitchFamily="18" charset="2"/>
              <a:buChar char=""/>
            </a:pPr>
            <a:r>
              <a:rPr lang="en-AU" sz="1600" dirty="0">
                <a:solidFill>
                  <a:sysClr val="windowText" lastClr="000000"/>
                </a:solidFill>
              </a:rPr>
              <a:t>made using safe, creative and critical, and collaborative devising processes.</a:t>
            </a:r>
          </a:p>
          <a:p>
            <a:pPr lvl="0">
              <a:lnSpc>
                <a:spcPct val="114000"/>
              </a:lnSpc>
              <a:spcAft>
                <a:spcPts val="600"/>
              </a:spcAft>
            </a:pPr>
            <a:r>
              <a:rPr lang="en-AU" sz="1600" dirty="0">
                <a:solidFill>
                  <a:sysClr val="windowText" lastClr="000000"/>
                </a:solidFill>
              </a:rPr>
              <a:t>You will also work as a class, using safe, creative and critical processes, to showcase your completed film(s) for an audience through a screening event.</a:t>
            </a:r>
            <a:endParaRPr lang="en-AU" sz="2800" dirty="0">
              <a:solidFill>
                <a:sysClr val="windowText" lastClr="000000"/>
              </a:solidFill>
              <a:cs typeface="Arial"/>
            </a:endParaRPr>
          </a:p>
        </p:txBody>
      </p:sp>
      <p:sp>
        <p:nvSpPr>
          <p:cNvPr id="12" name="Rectangle: Rounded Corners 11">
            <a:extLst>
              <a:ext uri="{FF2B5EF4-FFF2-40B4-BE49-F238E27FC236}">
                <a16:creationId xmlns:a16="http://schemas.microsoft.com/office/drawing/2014/main" id="{1009D326-CD69-06A6-D829-AC474ECFA400}"/>
              </a:ext>
              <a:ext uri="{C183D7F6-B498-43B3-948B-1728B52AA6E4}">
                <adec:decorative xmlns:adec="http://schemas.microsoft.com/office/drawing/2017/decorative" val="0"/>
              </a:ext>
            </a:extLst>
          </p:cNvPr>
          <p:cNvSpPr/>
          <p:nvPr/>
        </p:nvSpPr>
        <p:spPr>
          <a:xfrm>
            <a:off x="6947647" y="895860"/>
            <a:ext cx="4896355"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spcBef>
                <a:spcPts val="600"/>
              </a:spcBef>
            </a:pPr>
            <a:r>
              <a:rPr lang="en-AU" sz="1600" b="1" dirty="0">
                <a:latin typeface="+mj-lt"/>
              </a:rPr>
              <a:t>Part B – Documentation of individual contributions to short film and showcase</a:t>
            </a:r>
          </a:p>
        </p:txBody>
      </p:sp>
      <p:sp>
        <p:nvSpPr>
          <p:cNvPr id="13" name="Rectangle: Rounded Corners 12">
            <a:extLst>
              <a:ext uri="{FF2B5EF4-FFF2-40B4-BE49-F238E27FC236}">
                <a16:creationId xmlns:a16="http://schemas.microsoft.com/office/drawing/2014/main" id="{20335817-7C5C-EAB7-FD8E-B2FDAB4035AE}"/>
              </a:ext>
              <a:ext uri="{C183D7F6-B498-43B3-948B-1728B52AA6E4}">
                <adec:decorative xmlns:adec="http://schemas.microsoft.com/office/drawing/2017/decorative" val="0"/>
              </a:ext>
            </a:extLst>
          </p:cNvPr>
          <p:cNvSpPr/>
          <p:nvPr/>
        </p:nvSpPr>
        <p:spPr>
          <a:xfrm>
            <a:off x="6947647" y="1517302"/>
            <a:ext cx="4896355" cy="4949598"/>
          </a:xfrm>
          <a:prstGeom prst="roundRect">
            <a:avLst>
              <a:gd name="adj" fmla="val 2635"/>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Bef>
                <a:spcPts val="600"/>
              </a:spcBef>
              <a:spcAft>
                <a:spcPts val="600"/>
              </a:spcAft>
            </a:pPr>
            <a:r>
              <a:rPr lang="en-AU" sz="1600" dirty="0">
                <a:solidFill>
                  <a:sysClr val="windowText" lastClr="000000"/>
                </a:solidFill>
              </a:rPr>
              <a:t>This individual documentation is an opportunity for you to show evidence of your contributions during the filmmaking phases of development, pre-production, production and post-production.</a:t>
            </a:r>
          </a:p>
          <a:p>
            <a:pPr>
              <a:lnSpc>
                <a:spcPct val="114000"/>
              </a:lnSpc>
              <a:spcBef>
                <a:spcPts val="600"/>
              </a:spcBef>
              <a:spcAft>
                <a:spcPts val="600"/>
              </a:spcAft>
            </a:pPr>
            <a:r>
              <a:rPr lang="en-AU" sz="1600" dirty="0">
                <a:solidFill>
                  <a:sysClr val="windowText" lastClr="000000"/>
                </a:solidFill>
              </a:rPr>
              <a:t>Throughout these short film phases, you and your film crew will collaboratively document your process. </a:t>
            </a:r>
          </a:p>
          <a:p>
            <a:pPr>
              <a:lnSpc>
                <a:spcPct val="114000"/>
              </a:lnSpc>
              <a:spcBef>
                <a:spcPts val="600"/>
              </a:spcBef>
              <a:spcAft>
                <a:spcPts val="600"/>
              </a:spcAft>
            </a:pPr>
            <a:r>
              <a:rPr lang="en-AU" sz="1600" dirty="0">
                <a:solidFill>
                  <a:sysClr val="windowText" lastClr="000000"/>
                </a:solidFill>
              </a:rPr>
              <a:t>Within this shared production diary, you will each individually reflect on how you experimented with, created and refined meaning in your short film. </a:t>
            </a:r>
          </a:p>
          <a:p>
            <a:pPr>
              <a:lnSpc>
                <a:spcPct val="114000"/>
              </a:lnSpc>
              <a:spcBef>
                <a:spcPts val="600"/>
              </a:spcBef>
              <a:spcAft>
                <a:spcPts val="600"/>
              </a:spcAft>
            </a:pPr>
            <a:r>
              <a:rPr lang="en-AU" sz="1600" dirty="0">
                <a:solidFill>
                  <a:sysClr val="windowText" lastClr="000000"/>
                </a:solidFill>
              </a:rPr>
              <a:t>You will also evaluate how you manipulated dramatic elements to influence your audience. Specific reflection and evaluation questions are included in your production diary and need to be individually completed and submitted.</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fld id="{67E7CB4E-0848-4774-9F85-B38117CB1B54}" type="slidenum">
              <a:rPr lang="en-AU" smtClean="0"/>
              <a:pPr/>
              <a:t>15</a:t>
            </a:fld>
            <a:endParaRPr lang="en-AU"/>
          </a:p>
        </p:txBody>
      </p:sp>
    </p:spTree>
    <p:extLst>
      <p:ext uri="{BB962C8B-B14F-4D97-AF65-F5344CB8AC3E}">
        <p14:creationId xmlns:p14="http://schemas.microsoft.com/office/powerpoint/2010/main" val="3615227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BDCF07-7D98-028A-0C22-71B75D9C40EC}"/>
              </a:ext>
            </a:extLst>
          </p:cNvPr>
          <p:cNvSpPr>
            <a:spLocks noGrp="1"/>
          </p:cNvSpPr>
          <p:nvPr>
            <p:ph type="title"/>
          </p:nvPr>
        </p:nvSpPr>
        <p:spPr/>
        <p:txBody>
          <a:bodyPr/>
          <a:lstStyle/>
          <a:p>
            <a:r>
              <a:rPr lang="en-AU" dirty="0">
                <a:latin typeface="+mj-lt"/>
              </a:rPr>
              <a:t>Success criteria</a:t>
            </a:r>
          </a:p>
        </p:txBody>
      </p:sp>
      <p:sp>
        <p:nvSpPr>
          <p:cNvPr id="6" name="Text Placeholder 5">
            <a:extLst>
              <a:ext uri="{FF2B5EF4-FFF2-40B4-BE49-F238E27FC236}">
                <a16:creationId xmlns:a16="http://schemas.microsoft.com/office/drawing/2014/main" id="{5E753252-EB5D-01D8-0F18-3BDEA3A40BFD}"/>
              </a:ext>
            </a:extLst>
          </p:cNvPr>
          <p:cNvSpPr>
            <a:spLocks noGrp="1"/>
          </p:cNvSpPr>
          <p:nvPr>
            <p:ph type="body" sz="quarter" idx="18"/>
          </p:nvPr>
        </p:nvSpPr>
        <p:spPr/>
        <p:txBody>
          <a:bodyPr/>
          <a:lstStyle/>
          <a:p>
            <a:r>
              <a:rPr lang="en-US" dirty="0">
                <a:latin typeface="+mj-lt"/>
              </a:rPr>
              <a:t>Screen play – assessment task</a:t>
            </a:r>
            <a:endParaRPr lang="en-AU" dirty="0">
              <a:latin typeface="+mj-lt"/>
            </a:endParaRPr>
          </a:p>
        </p:txBody>
      </p:sp>
      <p:sp>
        <p:nvSpPr>
          <p:cNvPr id="8" name="TextBox 7">
            <a:extLst>
              <a:ext uri="{FF2B5EF4-FFF2-40B4-BE49-F238E27FC236}">
                <a16:creationId xmlns:a16="http://schemas.microsoft.com/office/drawing/2014/main" id="{0677D6F5-C6AA-6F03-8556-A0A4A20A11FA}"/>
              </a:ext>
            </a:extLst>
          </p:cNvPr>
          <p:cNvSpPr txBox="1"/>
          <p:nvPr/>
        </p:nvSpPr>
        <p:spPr>
          <a:xfrm>
            <a:off x="360000" y="1817959"/>
            <a:ext cx="11165250" cy="4190314"/>
          </a:xfrm>
          <a:prstGeom prst="rect">
            <a:avLst/>
          </a:prstGeom>
          <a:noFill/>
        </p:spPr>
        <p:txBody>
          <a:bodyPr wrap="square">
            <a:spAutoFit/>
          </a:bodyPr>
          <a:lstStyle/>
          <a:p>
            <a:pPr marL="342900" lvl="0" indent="-342900">
              <a:lnSpc>
                <a:spcPct val="150000"/>
              </a:lnSpc>
              <a:spcAft>
                <a:spcPts val="1200"/>
              </a:spcAft>
              <a:buFont typeface="Symbol" panose="05050102010706020507" pitchFamily="18" charset="2"/>
              <a:buChar char=""/>
            </a:pPr>
            <a:r>
              <a:rPr lang="en-AU" sz="2000" dirty="0"/>
              <a:t>I can create and refine meaning through experimentation with collaborative and devising processes throughout the 4 phases of filmmaking.</a:t>
            </a:r>
          </a:p>
          <a:p>
            <a:pPr marL="342900" lvl="0" indent="-342900">
              <a:lnSpc>
                <a:spcPct val="150000"/>
              </a:lnSpc>
              <a:spcAft>
                <a:spcPts val="1200"/>
              </a:spcAft>
              <a:buFont typeface="Symbol" panose="05050102010706020507" pitchFamily="18" charset="2"/>
              <a:buChar char=""/>
            </a:pPr>
            <a:r>
              <a:rPr lang="en-AU" sz="2000" dirty="0">
                <a:cs typeface="Arial"/>
              </a:rPr>
              <a:t>I can apply and adapt performance skills to communicate intention and meaning in a short film using safe, and creative and critical processes.</a:t>
            </a:r>
          </a:p>
          <a:p>
            <a:pPr marL="342900" lvl="0" indent="-342900">
              <a:lnSpc>
                <a:spcPct val="150000"/>
              </a:lnSpc>
              <a:spcAft>
                <a:spcPts val="1200"/>
              </a:spcAft>
              <a:buFont typeface="Symbol" panose="05050102010706020507" pitchFamily="18" charset="2"/>
              <a:buChar char=""/>
            </a:pPr>
            <a:r>
              <a:rPr lang="en-AU" sz="2000" dirty="0">
                <a:cs typeface="Arial"/>
              </a:rPr>
              <a:t>I can create and refine a group-devised work by selecting and applying elements of drama and production in a short film.</a:t>
            </a:r>
          </a:p>
          <a:p>
            <a:pPr marL="342900" lvl="0" indent="-342900">
              <a:lnSpc>
                <a:spcPct val="150000"/>
              </a:lnSpc>
              <a:spcAft>
                <a:spcPts val="1200"/>
              </a:spcAft>
              <a:buFont typeface="Symbol" panose="05050102010706020507" pitchFamily="18" charset="2"/>
              <a:buChar char=""/>
            </a:pPr>
            <a:r>
              <a:rPr lang="en-AU" sz="2000" dirty="0">
                <a:cs typeface="Arial"/>
              </a:rPr>
              <a:t>I can reflect on my own contributions to a short film and evaluate how audience responses are influenced by the elements of drama, performance and production.</a:t>
            </a:r>
            <a:endParaRPr lang="en-AU" sz="2000" dirty="0"/>
          </a:p>
        </p:txBody>
      </p:sp>
      <p:sp>
        <p:nvSpPr>
          <p:cNvPr id="2" name="Slide Number Placeholder 1">
            <a:extLst>
              <a:ext uri="{FF2B5EF4-FFF2-40B4-BE49-F238E27FC236}">
                <a16:creationId xmlns:a16="http://schemas.microsoft.com/office/drawing/2014/main" id="{2F382DD5-2DCB-4419-1155-7C1CF3638F8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16</a:t>
            </a:fld>
            <a:endParaRPr lang="en-AU"/>
          </a:p>
        </p:txBody>
      </p:sp>
    </p:spTree>
    <p:extLst>
      <p:ext uri="{BB962C8B-B14F-4D97-AF65-F5344CB8AC3E}">
        <p14:creationId xmlns:p14="http://schemas.microsoft.com/office/powerpoint/2010/main" val="510258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31C34E-E83A-51A9-7892-2072C2FB1E56}"/>
              </a:ext>
            </a:extLst>
          </p:cNvPr>
          <p:cNvSpPr>
            <a:spLocks noGrp="1"/>
          </p:cNvSpPr>
          <p:nvPr>
            <p:ph type="title"/>
          </p:nvPr>
        </p:nvSpPr>
        <p:spPr/>
        <p:txBody>
          <a:bodyPr/>
          <a:lstStyle/>
          <a:p>
            <a:r>
              <a:rPr lang="en-US" dirty="0">
                <a:latin typeface="+mj-lt"/>
                <a:cs typeface="Arial"/>
              </a:rPr>
              <a:t>Steps to success (1)</a:t>
            </a:r>
            <a:endParaRPr lang="en-US" dirty="0">
              <a:latin typeface="+mj-lt"/>
            </a:endParaRPr>
          </a:p>
        </p:txBody>
      </p:sp>
      <p:sp>
        <p:nvSpPr>
          <p:cNvPr id="6" name="Text Placeholder 5">
            <a:extLst>
              <a:ext uri="{FF2B5EF4-FFF2-40B4-BE49-F238E27FC236}">
                <a16:creationId xmlns:a16="http://schemas.microsoft.com/office/drawing/2014/main" id="{18F64445-FF41-D2FE-4805-FE1D1B36F85D}"/>
              </a:ext>
            </a:extLst>
          </p:cNvPr>
          <p:cNvSpPr>
            <a:spLocks noGrp="1"/>
          </p:cNvSpPr>
          <p:nvPr>
            <p:ph type="body" sz="quarter" idx="18"/>
          </p:nvPr>
        </p:nvSpPr>
        <p:spPr/>
        <p:txBody>
          <a:bodyPr/>
          <a:lstStyle/>
          <a:p>
            <a:r>
              <a:rPr lang="en-US" dirty="0">
                <a:latin typeface="+mj-lt"/>
                <a:cs typeface="Arial"/>
              </a:rPr>
              <a:t>Screen play – assessment task</a:t>
            </a:r>
            <a:endParaRPr lang="en-US" dirty="0">
              <a:latin typeface="+mj-lt"/>
            </a:endParaRPr>
          </a:p>
        </p:txBody>
      </p:sp>
      <p:graphicFrame>
        <p:nvGraphicFramePr>
          <p:cNvPr id="7" name="Table 6">
            <a:extLst>
              <a:ext uri="{FF2B5EF4-FFF2-40B4-BE49-F238E27FC236}">
                <a16:creationId xmlns:a16="http://schemas.microsoft.com/office/drawing/2014/main" id="{AB6A9896-6A41-3991-EFDD-46DFF98B4C6A}"/>
              </a:ext>
            </a:extLst>
          </p:cNvPr>
          <p:cNvGraphicFramePr>
            <a:graphicFrameLocks noGrp="1"/>
          </p:cNvGraphicFramePr>
          <p:nvPr>
            <p:extLst>
              <p:ext uri="{D42A27DB-BD31-4B8C-83A1-F6EECF244321}">
                <p14:modId xmlns:p14="http://schemas.microsoft.com/office/powerpoint/2010/main" val="1534015113"/>
              </p:ext>
            </p:extLst>
          </p:nvPr>
        </p:nvGraphicFramePr>
        <p:xfrm>
          <a:off x="359999" y="1567086"/>
          <a:ext cx="11472002" cy="4827388"/>
        </p:xfrm>
        <a:graphic>
          <a:graphicData uri="http://schemas.openxmlformats.org/drawingml/2006/table">
            <a:tbl>
              <a:tblPr firstRow="1" firstCol="1" bandRow="1">
                <a:tableStyleId>{69012ECD-51FC-41F1-AA8D-1B2483CD663E}</a:tableStyleId>
              </a:tblPr>
              <a:tblGrid>
                <a:gridCol w="2704464">
                  <a:extLst>
                    <a:ext uri="{9D8B030D-6E8A-4147-A177-3AD203B41FA5}">
                      <a16:colId xmlns:a16="http://schemas.microsoft.com/office/drawing/2014/main" val="821722639"/>
                    </a:ext>
                  </a:extLst>
                </a:gridCol>
                <a:gridCol w="8767538">
                  <a:extLst>
                    <a:ext uri="{9D8B030D-6E8A-4147-A177-3AD203B41FA5}">
                      <a16:colId xmlns:a16="http://schemas.microsoft.com/office/drawing/2014/main" val="3546064714"/>
                    </a:ext>
                  </a:extLst>
                </a:gridCol>
              </a:tblGrid>
              <a:tr h="471034">
                <a:tc>
                  <a:txBody>
                    <a:bodyPr/>
                    <a:lstStyle/>
                    <a:p>
                      <a:pPr>
                        <a:lnSpc>
                          <a:spcPct val="114000"/>
                        </a:lnSpc>
                        <a:spcAft>
                          <a:spcPts val="1200"/>
                        </a:spcAft>
                      </a:pPr>
                      <a:r>
                        <a:rPr lang="en-US" sz="1600" dirty="0">
                          <a:latin typeface="+mj-lt"/>
                        </a:rPr>
                        <a:t>What I need to do</a:t>
                      </a:r>
                    </a:p>
                  </a:txBody>
                  <a:tcPr marL="68580" marR="68580" marT="0" marB="0" anchor="ctr"/>
                </a:tc>
                <a:tc>
                  <a:txBody>
                    <a:bodyPr/>
                    <a:lstStyle/>
                    <a:p>
                      <a:pPr>
                        <a:lnSpc>
                          <a:spcPct val="114000"/>
                        </a:lnSpc>
                        <a:spcAft>
                          <a:spcPts val="1200"/>
                        </a:spcAft>
                      </a:pPr>
                      <a:r>
                        <a:rPr lang="en-US" sz="1600" dirty="0">
                          <a:latin typeface="+mj-lt"/>
                        </a:rPr>
                        <a:t>Ways I can do this</a:t>
                      </a:r>
                    </a:p>
                  </a:txBody>
                  <a:tcPr marL="68580" marR="68580" marT="0" marB="0" anchor="ctr"/>
                </a:tc>
                <a:extLst>
                  <a:ext uri="{0D108BD9-81ED-4DB2-BD59-A6C34878D82A}">
                    <a16:rowId xmlns:a16="http://schemas.microsoft.com/office/drawing/2014/main" val="3485772168"/>
                  </a:ext>
                </a:extLst>
              </a:tr>
              <a:tr h="796500">
                <a:tc>
                  <a:txBody>
                    <a:bodyPr/>
                    <a:lstStyle/>
                    <a:p>
                      <a:pPr>
                        <a:lnSpc>
                          <a:spcPct val="114000"/>
                        </a:lnSpc>
                        <a:spcAft>
                          <a:spcPts val="1200"/>
                        </a:spcAft>
                      </a:pPr>
                      <a:r>
                        <a:rPr lang="en-US" sz="1600" dirty="0">
                          <a:latin typeface="+mn-lt"/>
                        </a:rPr>
                        <a:t>Collaboratively generate short film ideas that respond to the stimulus</a:t>
                      </a:r>
                    </a:p>
                  </a:txBody>
                  <a:tcPr marL="68580" marR="68580" marT="0" marB="0"/>
                </a:tc>
                <a:tc>
                  <a:txBody>
                    <a:bodyPr/>
                    <a:lstStyle/>
                    <a:p>
                      <a:pPr marL="342900" lvl="0" indent="-342900">
                        <a:lnSpc>
                          <a:spcPct val="114000"/>
                        </a:lnSpc>
                        <a:spcAft>
                          <a:spcPts val="1200"/>
                        </a:spcAft>
                        <a:buFont typeface="Arial" panose="020B0604020202020204" pitchFamily="34" charset="0"/>
                        <a:buChar char="•"/>
                      </a:pPr>
                      <a:r>
                        <a:rPr lang="en-US" sz="1600" dirty="0">
                          <a:latin typeface="+mn-lt"/>
                        </a:rPr>
                        <a:t>Workshop ideas with my group through practical activities</a:t>
                      </a:r>
                    </a:p>
                    <a:p>
                      <a:pPr marL="342900" lvl="0" indent="-342900">
                        <a:lnSpc>
                          <a:spcPct val="114000"/>
                        </a:lnSpc>
                        <a:spcAft>
                          <a:spcPts val="1200"/>
                        </a:spcAft>
                        <a:buFont typeface="Arial" panose="020B0604020202020204" pitchFamily="34" charset="0"/>
                        <a:buChar char="•"/>
                      </a:pPr>
                      <a:r>
                        <a:rPr lang="en-US" sz="1600" dirty="0">
                          <a:latin typeface="+mn-lt"/>
                        </a:rPr>
                        <a:t>Develop a ‘story on a page’ and pitch it to the class</a:t>
                      </a:r>
                    </a:p>
                    <a:p>
                      <a:pPr marL="342900" lvl="0" indent="-342900">
                        <a:lnSpc>
                          <a:spcPct val="114000"/>
                        </a:lnSpc>
                        <a:spcAft>
                          <a:spcPts val="1200"/>
                        </a:spcAft>
                        <a:buFont typeface="Arial" panose="020B0604020202020204" pitchFamily="34" charset="0"/>
                        <a:buChar char="•"/>
                      </a:pPr>
                      <a:r>
                        <a:rPr lang="en-US" sz="1600" dirty="0">
                          <a:latin typeface="+mn-lt"/>
                        </a:rPr>
                        <a:t>Choose an idea for further refinement</a:t>
                      </a:r>
                    </a:p>
                    <a:p>
                      <a:pPr marL="342900" lvl="0" indent="-342900">
                        <a:lnSpc>
                          <a:spcPct val="114000"/>
                        </a:lnSpc>
                        <a:spcAft>
                          <a:spcPts val="1200"/>
                        </a:spcAft>
                        <a:buFont typeface="Arial" panose="020B0604020202020204" pitchFamily="34" charset="0"/>
                        <a:buChar char="•"/>
                      </a:pPr>
                      <a:r>
                        <a:rPr lang="en-US" sz="1600" dirty="0">
                          <a:latin typeface="+mn-lt"/>
                        </a:rPr>
                        <a:t>Exchange ideas with my group and come to a consensus decision about what ideas to develop further</a:t>
                      </a:r>
                    </a:p>
                  </a:txBody>
                  <a:tcPr marL="68580" marR="68580" marT="0" marB="0"/>
                </a:tc>
                <a:extLst>
                  <a:ext uri="{0D108BD9-81ED-4DB2-BD59-A6C34878D82A}">
                    <a16:rowId xmlns:a16="http://schemas.microsoft.com/office/drawing/2014/main" val="2771350388"/>
                  </a:ext>
                </a:extLst>
              </a:tr>
              <a:tr h="1282050">
                <a:tc>
                  <a:txBody>
                    <a:bodyPr/>
                    <a:lstStyle/>
                    <a:p>
                      <a:pPr>
                        <a:lnSpc>
                          <a:spcPct val="114000"/>
                        </a:lnSpc>
                        <a:spcAft>
                          <a:spcPts val="1200"/>
                        </a:spcAft>
                      </a:pPr>
                      <a:r>
                        <a:rPr lang="en-US" sz="1600">
                          <a:latin typeface="+mn-lt"/>
                        </a:rPr>
                        <a:t>Use group-devising processes to generate, structure and refine a short film script</a:t>
                      </a:r>
                    </a:p>
                  </a:txBody>
                  <a:tcPr marL="68580" marR="68580" marT="0" marB="0"/>
                </a:tc>
                <a:tc>
                  <a:txBody>
                    <a:bodyPr/>
                    <a:lstStyle/>
                    <a:p>
                      <a:pPr marL="342900" lvl="0" indent="-342900">
                        <a:lnSpc>
                          <a:spcPct val="114000"/>
                        </a:lnSpc>
                        <a:spcAft>
                          <a:spcPts val="1200"/>
                        </a:spcAft>
                        <a:buFont typeface="Arial"/>
                        <a:buChar char="•"/>
                      </a:pPr>
                      <a:r>
                        <a:rPr lang="en-US" sz="1600" dirty="0">
                          <a:latin typeface="+mn-lt"/>
                        </a:rPr>
                        <a:t>Form a well-balanced film crew and allocate all roles</a:t>
                      </a:r>
                    </a:p>
                    <a:p>
                      <a:pPr marL="342900" lvl="0" indent="-342900">
                        <a:lnSpc>
                          <a:spcPct val="114000"/>
                        </a:lnSpc>
                        <a:spcAft>
                          <a:spcPts val="1200"/>
                        </a:spcAft>
                        <a:buFont typeface="Arial"/>
                        <a:buChar char="•"/>
                      </a:pPr>
                      <a:r>
                        <a:rPr lang="en-US" sz="1600" dirty="0">
                          <a:latin typeface="+mn-lt"/>
                        </a:rPr>
                        <a:t>Test and refine ideas as we collaboratively develop our short film script</a:t>
                      </a:r>
                    </a:p>
                    <a:p>
                      <a:pPr marL="342900" lvl="0" indent="-342900">
                        <a:lnSpc>
                          <a:spcPct val="114000"/>
                        </a:lnSpc>
                        <a:spcAft>
                          <a:spcPts val="1200"/>
                        </a:spcAft>
                        <a:buFont typeface="Arial"/>
                        <a:buChar char="•"/>
                      </a:pPr>
                      <a:r>
                        <a:rPr lang="en-US" sz="1600" dirty="0">
                          <a:latin typeface="+mn-lt"/>
                        </a:rPr>
                        <a:t>Record ideas through images, sounds and/or writing</a:t>
                      </a:r>
                    </a:p>
                    <a:p>
                      <a:pPr marL="342900" lvl="0" indent="-342900">
                        <a:lnSpc>
                          <a:spcPct val="114000"/>
                        </a:lnSpc>
                        <a:spcAft>
                          <a:spcPts val="1200"/>
                        </a:spcAft>
                        <a:buFont typeface="Arial"/>
                        <a:buChar char="•"/>
                      </a:pPr>
                      <a:r>
                        <a:rPr lang="en-US" sz="1600" dirty="0">
                          <a:latin typeface="+mn-lt"/>
                        </a:rPr>
                        <a:t>Reflect on choices, ideas and changes we make as we develop our work through annotations, discussion and/or written reflection</a:t>
                      </a:r>
                    </a:p>
                    <a:p>
                      <a:pPr marL="342900" lvl="0" indent="-342900">
                        <a:lnSpc>
                          <a:spcPct val="114000"/>
                        </a:lnSpc>
                        <a:spcAft>
                          <a:spcPts val="1200"/>
                        </a:spcAft>
                        <a:buFont typeface="Arial"/>
                        <a:buChar char="•"/>
                      </a:pPr>
                      <a:r>
                        <a:rPr lang="en-US" sz="1600" dirty="0">
                          <a:latin typeface="+mn-lt"/>
                        </a:rPr>
                        <a:t>Identify times when I use safe, collaborative, devising processes successfully as we workshop the group-devised short film script</a:t>
                      </a:r>
                    </a:p>
                  </a:txBody>
                  <a:tcPr marL="68580" marR="68580" marT="0" marB="0"/>
                </a:tc>
                <a:extLst>
                  <a:ext uri="{0D108BD9-81ED-4DB2-BD59-A6C34878D82A}">
                    <a16:rowId xmlns:a16="http://schemas.microsoft.com/office/drawing/2014/main" val="1864441516"/>
                  </a:ext>
                </a:extLst>
              </a:tr>
            </a:tbl>
          </a:graphicData>
        </a:graphic>
      </p:graphicFrame>
      <p:sp>
        <p:nvSpPr>
          <p:cNvPr id="2" name="Slide Number Placeholder 1">
            <a:extLst>
              <a:ext uri="{FF2B5EF4-FFF2-40B4-BE49-F238E27FC236}">
                <a16:creationId xmlns:a16="http://schemas.microsoft.com/office/drawing/2014/main" id="{82F11DE2-AE6D-2DF3-496B-773AAC2DB13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17</a:t>
            </a:fld>
            <a:endParaRPr lang="en-AU"/>
          </a:p>
        </p:txBody>
      </p:sp>
    </p:spTree>
    <p:extLst>
      <p:ext uri="{BB962C8B-B14F-4D97-AF65-F5344CB8AC3E}">
        <p14:creationId xmlns:p14="http://schemas.microsoft.com/office/powerpoint/2010/main" val="287132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019105-A4C7-923B-7831-56FCAFA7D3E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0880417-16E3-C4AF-0D18-95FC674141F5}"/>
              </a:ext>
            </a:extLst>
          </p:cNvPr>
          <p:cNvSpPr>
            <a:spLocks noGrp="1"/>
          </p:cNvSpPr>
          <p:nvPr>
            <p:ph type="title"/>
          </p:nvPr>
        </p:nvSpPr>
        <p:spPr/>
        <p:txBody>
          <a:bodyPr/>
          <a:lstStyle/>
          <a:p>
            <a:r>
              <a:rPr lang="en-US" dirty="0">
                <a:latin typeface="+mj-lt"/>
                <a:cs typeface="Arial"/>
              </a:rPr>
              <a:t>Steps to success (2)</a:t>
            </a:r>
            <a:endParaRPr lang="en-US" dirty="0">
              <a:latin typeface="+mj-lt"/>
            </a:endParaRPr>
          </a:p>
        </p:txBody>
      </p:sp>
      <p:sp>
        <p:nvSpPr>
          <p:cNvPr id="6" name="Text Placeholder 5">
            <a:extLst>
              <a:ext uri="{FF2B5EF4-FFF2-40B4-BE49-F238E27FC236}">
                <a16:creationId xmlns:a16="http://schemas.microsoft.com/office/drawing/2014/main" id="{D5D39BB8-C405-2F07-62F9-FEAAE37A7511}"/>
              </a:ext>
            </a:extLst>
          </p:cNvPr>
          <p:cNvSpPr>
            <a:spLocks noGrp="1"/>
          </p:cNvSpPr>
          <p:nvPr>
            <p:ph type="body" sz="quarter" idx="18"/>
          </p:nvPr>
        </p:nvSpPr>
        <p:spPr/>
        <p:txBody>
          <a:bodyPr/>
          <a:lstStyle/>
          <a:p>
            <a:r>
              <a:rPr lang="en-US" dirty="0">
                <a:latin typeface="+mj-lt"/>
                <a:cs typeface="Arial"/>
              </a:rPr>
              <a:t>Screen play – assessment task</a:t>
            </a:r>
            <a:endParaRPr lang="en-US" dirty="0">
              <a:latin typeface="+mj-lt"/>
            </a:endParaRPr>
          </a:p>
        </p:txBody>
      </p:sp>
      <p:graphicFrame>
        <p:nvGraphicFramePr>
          <p:cNvPr id="9" name="Table 8">
            <a:extLst>
              <a:ext uri="{FF2B5EF4-FFF2-40B4-BE49-F238E27FC236}">
                <a16:creationId xmlns:a16="http://schemas.microsoft.com/office/drawing/2014/main" id="{F8621466-40D8-64C2-197C-F0EFA154DA56}"/>
              </a:ext>
            </a:extLst>
          </p:cNvPr>
          <p:cNvGraphicFramePr>
            <a:graphicFrameLocks noGrp="1"/>
          </p:cNvGraphicFramePr>
          <p:nvPr>
            <p:extLst>
              <p:ext uri="{D42A27DB-BD31-4B8C-83A1-F6EECF244321}">
                <p14:modId xmlns:p14="http://schemas.microsoft.com/office/powerpoint/2010/main" val="1916139756"/>
              </p:ext>
            </p:extLst>
          </p:nvPr>
        </p:nvGraphicFramePr>
        <p:xfrm>
          <a:off x="359999" y="1321538"/>
          <a:ext cx="11472002" cy="5165459"/>
        </p:xfrm>
        <a:graphic>
          <a:graphicData uri="http://schemas.openxmlformats.org/drawingml/2006/table">
            <a:tbl>
              <a:tblPr firstRow="1" firstCol="1" bandRow="1">
                <a:tableStyleId>{69012ECD-51FC-41F1-AA8D-1B2483CD663E}</a:tableStyleId>
              </a:tblPr>
              <a:tblGrid>
                <a:gridCol w="2704464">
                  <a:extLst>
                    <a:ext uri="{9D8B030D-6E8A-4147-A177-3AD203B41FA5}">
                      <a16:colId xmlns:a16="http://schemas.microsoft.com/office/drawing/2014/main" val="1336566017"/>
                    </a:ext>
                  </a:extLst>
                </a:gridCol>
                <a:gridCol w="8767538">
                  <a:extLst>
                    <a:ext uri="{9D8B030D-6E8A-4147-A177-3AD203B41FA5}">
                      <a16:colId xmlns:a16="http://schemas.microsoft.com/office/drawing/2014/main" val="2210626473"/>
                    </a:ext>
                  </a:extLst>
                </a:gridCol>
              </a:tblGrid>
              <a:tr h="562090">
                <a:tc>
                  <a:txBody>
                    <a:bodyPr/>
                    <a:lstStyle/>
                    <a:p>
                      <a:pPr marL="0" algn="l" defTabSz="914377" rtl="0" eaLnBrk="1" latinLnBrk="0" hangingPunct="1">
                        <a:lnSpc>
                          <a:spcPct val="114000"/>
                        </a:lnSpc>
                        <a:spcAft>
                          <a:spcPts val="600"/>
                        </a:spcAft>
                      </a:pPr>
                      <a:r>
                        <a:rPr lang="en-US" sz="1600" dirty="0">
                          <a:latin typeface="+mj-lt"/>
                        </a:rPr>
                        <a:t>What I need to do</a:t>
                      </a:r>
                    </a:p>
                  </a:txBody>
                  <a:tcPr marL="68580" marR="68580" marT="0" marB="0" anchor="ctr"/>
                </a:tc>
                <a:tc>
                  <a:txBody>
                    <a:bodyPr/>
                    <a:lstStyle/>
                    <a:p>
                      <a:pPr marL="0" lvl="0" indent="0">
                        <a:lnSpc>
                          <a:spcPct val="114000"/>
                        </a:lnSpc>
                        <a:spcAft>
                          <a:spcPts val="600"/>
                        </a:spcAft>
                        <a:buFont typeface="Arial"/>
                        <a:buNone/>
                      </a:pPr>
                      <a:r>
                        <a:rPr lang="en-US" sz="1600" dirty="0">
                          <a:latin typeface="+mj-lt"/>
                        </a:rPr>
                        <a:t>Ways I can do this</a:t>
                      </a:r>
                    </a:p>
                  </a:txBody>
                  <a:tcPr marL="68580" marR="68580" marT="0" marB="0" anchor="ctr"/>
                </a:tc>
                <a:extLst>
                  <a:ext uri="{0D108BD9-81ED-4DB2-BD59-A6C34878D82A}">
                    <a16:rowId xmlns:a16="http://schemas.microsoft.com/office/drawing/2014/main" val="2224232883"/>
                  </a:ext>
                </a:extLst>
              </a:tr>
              <a:tr h="796500">
                <a:tc>
                  <a:txBody>
                    <a:bodyPr/>
                    <a:lstStyle/>
                    <a:p>
                      <a:pPr marL="0" algn="l" defTabSz="914377" rtl="0" eaLnBrk="1" latinLnBrk="0" hangingPunct="1">
                        <a:lnSpc>
                          <a:spcPct val="114000"/>
                        </a:lnSpc>
                        <a:spcAft>
                          <a:spcPts val="600"/>
                        </a:spcAft>
                      </a:pPr>
                      <a:r>
                        <a:rPr lang="en-US" sz="1600" dirty="0"/>
                        <a:t>Plan for how I will enact a specific role as part of a film crew</a:t>
                      </a:r>
                    </a:p>
                  </a:txBody>
                  <a:tcPr marL="68580" marR="68580" marT="0" marB="0"/>
                </a:tc>
                <a:tc>
                  <a:txBody>
                    <a:bodyPr/>
                    <a:lstStyle/>
                    <a:p>
                      <a:pPr marL="342900" lvl="0" indent="-342900">
                        <a:lnSpc>
                          <a:spcPct val="114000"/>
                        </a:lnSpc>
                        <a:spcAft>
                          <a:spcPts val="600"/>
                        </a:spcAft>
                        <a:buFont typeface="Arial"/>
                        <a:buChar char="•"/>
                      </a:pPr>
                      <a:r>
                        <a:rPr lang="en-US" sz="1600" dirty="0"/>
                        <a:t>Consider what my role is within the film crew, and identify what responsibilities are associated with that role</a:t>
                      </a:r>
                    </a:p>
                    <a:p>
                      <a:pPr marL="342900" lvl="0" indent="-342900">
                        <a:lnSpc>
                          <a:spcPct val="114000"/>
                        </a:lnSpc>
                        <a:spcAft>
                          <a:spcPts val="600"/>
                        </a:spcAft>
                        <a:buFont typeface="Arial"/>
                        <a:buChar char="•"/>
                      </a:pPr>
                      <a:r>
                        <a:rPr lang="en-US" sz="1600" dirty="0"/>
                        <a:t>Plan how I will manipulate the elements of drama and/or production within my role</a:t>
                      </a:r>
                    </a:p>
                    <a:p>
                      <a:pPr marL="342900" lvl="0" indent="-342900">
                        <a:lnSpc>
                          <a:spcPct val="114000"/>
                        </a:lnSpc>
                        <a:spcAft>
                          <a:spcPts val="600"/>
                        </a:spcAft>
                        <a:buFont typeface="Arial"/>
                        <a:buChar char="•"/>
                      </a:pPr>
                      <a:r>
                        <a:rPr lang="en-US" sz="1600" dirty="0"/>
                        <a:t>Communicate and collaborate with my group to exchange ideas and perspectives</a:t>
                      </a:r>
                    </a:p>
                    <a:p>
                      <a:pPr marL="342900" lvl="0" indent="-342900">
                        <a:lnSpc>
                          <a:spcPct val="114000"/>
                        </a:lnSpc>
                        <a:spcAft>
                          <a:spcPts val="600"/>
                        </a:spcAft>
                        <a:buFont typeface="Arial"/>
                        <a:buChar char="•"/>
                      </a:pPr>
                      <a:r>
                        <a:rPr lang="en-US" sz="1600" dirty="0"/>
                        <a:t>Document and reflect on planning choices</a:t>
                      </a:r>
                    </a:p>
                  </a:txBody>
                  <a:tcPr marL="68580" marR="68580" marT="0" marB="0"/>
                </a:tc>
                <a:extLst>
                  <a:ext uri="{0D108BD9-81ED-4DB2-BD59-A6C34878D82A}">
                    <a16:rowId xmlns:a16="http://schemas.microsoft.com/office/drawing/2014/main" val="3493147352"/>
                  </a:ext>
                </a:extLst>
              </a:tr>
              <a:tr h="1010123">
                <a:tc>
                  <a:txBody>
                    <a:bodyPr/>
                    <a:lstStyle/>
                    <a:p>
                      <a:pPr marL="0" algn="l" defTabSz="914377" rtl="0" eaLnBrk="1" latinLnBrk="0" hangingPunct="1">
                        <a:lnSpc>
                          <a:spcPct val="114000"/>
                        </a:lnSpc>
                        <a:spcBef>
                          <a:spcPts val="1200"/>
                        </a:spcBef>
                        <a:spcAft>
                          <a:spcPts val="600"/>
                        </a:spcAft>
                      </a:pPr>
                      <a:r>
                        <a:rPr lang="en-US" sz="1600" dirty="0"/>
                        <a:t>Collaboratively use elements of drama and production to achieve the intent of the short film</a:t>
                      </a:r>
                      <a:endParaRPr lang="en-AU" sz="1600" dirty="0"/>
                    </a:p>
                  </a:txBody>
                  <a:tcPr marL="68580" marR="68580" marT="9525" marB="0"/>
                </a:tc>
                <a:tc>
                  <a:txBody>
                    <a:bodyPr/>
                    <a:lstStyle/>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US" sz="1600" dirty="0"/>
                        <a:t>Collaboratively decide on intent and refer back to it after each choice is made</a:t>
                      </a:r>
                      <a:endParaRPr lang="en-AU" sz="1600" dirty="0"/>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US" sz="1600" dirty="0"/>
                        <a:t>Receive and enact feedback through each phase of production</a:t>
                      </a:r>
                      <a:endParaRPr lang="en-AU" sz="1600" dirty="0"/>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Communicate justification of ideas and choices with my group</a:t>
                      </a:r>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Consider how we want the audience to respond</a:t>
                      </a:r>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Understand limitations when filming and time restraints to ensure each phase is completed</a:t>
                      </a:r>
                    </a:p>
                  </a:txBody>
                  <a:tcPr marL="68580" marR="68580" marT="9525" marB="0"/>
                </a:tc>
                <a:extLst>
                  <a:ext uri="{0D108BD9-81ED-4DB2-BD59-A6C34878D82A}">
                    <a16:rowId xmlns:a16="http://schemas.microsoft.com/office/drawing/2014/main" val="1392875264"/>
                  </a:ext>
                </a:extLst>
              </a:tr>
              <a:tr h="1078223">
                <a:tc>
                  <a:txBody>
                    <a:bodyPr/>
                    <a:lstStyle/>
                    <a:p>
                      <a:pPr marL="0" algn="l" defTabSz="914377" rtl="0" eaLnBrk="1" latinLnBrk="0" hangingPunct="1">
                        <a:lnSpc>
                          <a:spcPct val="114000"/>
                        </a:lnSpc>
                        <a:spcBef>
                          <a:spcPts val="1200"/>
                        </a:spcBef>
                        <a:spcAft>
                          <a:spcPts val="600"/>
                        </a:spcAft>
                      </a:pPr>
                      <a:r>
                        <a:rPr lang="en-US" sz="1600" dirty="0"/>
                        <a:t>Document reflections in the production diary </a:t>
                      </a:r>
                      <a:endParaRPr lang="en-AU" sz="1600" dirty="0"/>
                    </a:p>
                  </a:txBody>
                  <a:tcPr marL="68580" marR="68580" marT="9525" marB="0"/>
                </a:tc>
                <a:tc>
                  <a:txBody>
                    <a:bodyPr/>
                    <a:lstStyle/>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Complete my individual reflections during each phase of production</a:t>
                      </a:r>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Check that each of my individual reflections are complete</a:t>
                      </a:r>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Consider the impact of my choices on the audience</a:t>
                      </a:r>
                    </a:p>
                    <a:p>
                      <a:pPr marL="342900" lvl="0" indent="-342900" algn="l" defTabSz="914377" rtl="0" eaLnBrk="1" latinLnBrk="0" hangingPunct="1">
                        <a:lnSpc>
                          <a:spcPct val="114000"/>
                        </a:lnSpc>
                        <a:spcBef>
                          <a:spcPts val="0"/>
                        </a:spcBef>
                        <a:spcAft>
                          <a:spcPts val="600"/>
                        </a:spcAft>
                        <a:buFont typeface="Arial" panose="020B0604020202020204" pitchFamily="34" charset="0"/>
                        <a:buChar char="•"/>
                        <a:tabLst>
                          <a:tab pos="457200" algn="l"/>
                        </a:tabLst>
                      </a:pPr>
                      <a:r>
                        <a:rPr lang="en-AU" sz="1600" dirty="0"/>
                        <a:t>Use elements of drama and production terminology to explain choices</a:t>
                      </a:r>
                    </a:p>
                  </a:txBody>
                  <a:tcPr marL="68580" marR="68580" marT="9525" marB="0"/>
                </a:tc>
                <a:extLst>
                  <a:ext uri="{0D108BD9-81ED-4DB2-BD59-A6C34878D82A}">
                    <a16:rowId xmlns:a16="http://schemas.microsoft.com/office/drawing/2014/main" val="3861043984"/>
                  </a:ext>
                </a:extLst>
              </a:tr>
            </a:tbl>
          </a:graphicData>
        </a:graphic>
      </p:graphicFrame>
      <p:sp>
        <p:nvSpPr>
          <p:cNvPr id="2" name="Slide Number Placeholder 1">
            <a:extLst>
              <a:ext uri="{FF2B5EF4-FFF2-40B4-BE49-F238E27FC236}">
                <a16:creationId xmlns:a16="http://schemas.microsoft.com/office/drawing/2014/main" id="{EBAC4F7B-1665-D286-4784-A3F9DE941CB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18</a:t>
            </a:fld>
            <a:endParaRPr lang="en-AU"/>
          </a:p>
        </p:txBody>
      </p:sp>
    </p:spTree>
    <p:extLst>
      <p:ext uri="{BB962C8B-B14F-4D97-AF65-F5344CB8AC3E}">
        <p14:creationId xmlns:p14="http://schemas.microsoft.com/office/powerpoint/2010/main" val="154078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86EED7-BD19-2D52-3204-899ABD0DE0DA}"/>
              </a:ext>
            </a:extLst>
          </p:cNvPr>
          <p:cNvSpPr>
            <a:spLocks noGrp="1"/>
          </p:cNvSpPr>
          <p:nvPr>
            <p:ph type="title"/>
          </p:nvPr>
        </p:nvSpPr>
        <p:spPr>
          <a:xfrm>
            <a:off x="359999" y="360000"/>
            <a:ext cx="4284189" cy="545601"/>
          </a:xfrm>
        </p:spPr>
        <p:txBody>
          <a:bodyPr/>
          <a:lstStyle/>
          <a:p>
            <a:r>
              <a:rPr lang="en-AU" dirty="0">
                <a:latin typeface="+mj-lt"/>
              </a:rPr>
              <a:t>File management (1)</a:t>
            </a:r>
          </a:p>
        </p:txBody>
      </p:sp>
      <p:sp>
        <p:nvSpPr>
          <p:cNvPr id="4" name="Text Placeholder 3">
            <a:extLst>
              <a:ext uri="{FF2B5EF4-FFF2-40B4-BE49-F238E27FC236}">
                <a16:creationId xmlns:a16="http://schemas.microsoft.com/office/drawing/2014/main" id="{BE4C5403-888E-AE93-A344-26CCCE55AB2A}"/>
              </a:ext>
            </a:extLst>
          </p:cNvPr>
          <p:cNvSpPr>
            <a:spLocks noGrp="1"/>
          </p:cNvSpPr>
          <p:nvPr>
            <p:ph type="body" sz="quarter" idx="18"/>
          </p:nvPr>
        </p:nvSpPr>
        <p:spPr>
          <a:xfrm>
            <a:off x="360000" y="982520"/>
            <a:ext cx="4112848" cy="310015"/>
          </a:xfrm>
        </p:spPr>
        <p:txBody>
          <a:bodyPr/>
          <a:lstStyle/>
          <a:p>
            <a:r>
              <a:rPr lang="en-AU" dirty="0">
                <a:latin typeface="+mj-lt"/>
              </a:rPr>
              <a:t>project planning and documentation</a:t>
            </a:r>
          </a:p>
        </p:txBody>
      </p:sp>
      <p:sp>
        <p:nvSpPr>
          <p:cNvPr id="6" name="Rectangle: Rounded Corners 5">
            <a:extLst>
              <a:ext uri="{FF2B5EF4-FFF2-40B4-BE49-F238E27FC236}">
                <a16:creationId xmlns:a16="http://schemas.microsoft.com/office/drawing/2014/main" id="{763FD9BF-D324-AFB1-C7AD-CE5BF12DBCB0}"/>
              </a:ext>
            </a:extLst>
          </p:cNvPr>
          <p:cNvSpPr/>
          <p:nvPr/>
        </p:nvSpPr>
        <p:spPr>
          <a:xfrm>
            <a:off x="4814371" y="313373"/>
            <a:ext cx="7029629" cy="1025789"/>
          </a:xfrm>
          <a:prstGeom prst="roundRect">
            <a:avLst/>
          </a:prstGeom>
          <a:no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14000"/>
              </a:lnSpc>
              <a:spcAft>
                <a:spcPts val="1200"/>
              </a:spcAft>
            </a:pPr>
            <a:r>
              <a:rPr lang="en-AU" sz="1600" dirty="0">
                <a:solidFill>
                  <a:schemeClr val="tx1"/>
                </a:solidFill>
                <a:effectLst/>
                <a:ea typeface="Calibri" panose="020F0502020204030204" pitchFamily="34" charset="0"/>
              </a:rPr>
              <a:t>In  your film crew, set up online shared folders to store your planning and documentation files, using an accessible platform such as </a:t>
            </a:r>
            <a:r>
              <a:rPr lang="en-AU" sz="1600" dirty="0">
                <a:solidFill>
                  <a:schemeClr val="tx1"/>
                </a:solidFill>
                <a:effectLst/>
                <a:ea typeface="Calibri" panose="020F0502020204030204" pitchFamily="34" charset="0"/>
                <a:hlinkClick r:id="rId2"/>
              </a:rPr>
              <a:t>Google Drive</a:t>
            </a:r>
            <a:r>
              <a:rPr lang="en-AU" sz="1600" dirty="0">
                <a:solidFill>
                  <a:schemeClr val="tx1"/>
                </a:solidFill>
                <a:effectLst/>
                <a:ea typeface="Calibri" panose="020F0502020204030204" pitchFamily="34" charset="0"/>
              </a:rPr>
              <a:t> or </a:t>
            </a:r>
            <a:r>
              <a:rPr lang="en-AU" sz="1600" dirty="0">
                <a:solidFill>
                  <a:schemeClr val="tx1"/>
                </a:solidFill>
                <a:effectLst/>
                <a:ea typeface="Calibri" panose="020F0502020204030204" pitchFamily="34" charset="0"/>
                <a:hlinkClick r:id="rId3"/>
              </a:rPr>
              <a:t>Microsoft OneDrive</a:t>
            </a:r>
            <a:r>
              <a:rPr lang="en-AU" sz="1600" dirty="0">
                <a:solidFill>
                  <a:schemeClr val="tx1"/>
                </a:solidFill>
                <a:effectLst/>
                <a:ea typeface="Calibri" panose="020F0502020204030204" pitchFamily="34" charset="0"/>
              </a:rPr>
              <a:t>.</a:t>
            </a:r>
          </a:p>
        </p:txBody>
      </p:sp>
      <p:grpSp>
        <p:nvGrpSpPr>
          <p:cNvPr id="83" name="Group 82">
            <a:extLst>
              <a:ext uri="{FF2B5EF4-FFF2-40B4-BE49-F238E27FC236}">
                <a16:creationId xmlns:a16="http://schemas.microsoft.com/office/drawing/2014/main" id="{7D0848E6-FDD8-1790-DD80-95A049BE504B}"/>
              </a:ext>
              <a:ext uri="{C183D7F6-B498-43B3-948B-1728B52AA6E4}">
                <adec:decorative xmlns:adec="http://schemas.microsoft.com/office/drawing/2017/decorative" val="1"/>
              </a:ext>
            </a:extLst>
          </p:cNvPr>
          <p:cNvGrpSpPr/>
          <p:nvPr/>
        </p:nvGrpSpPr>
        <p:grpSpPr>
          <a:xfrm>
            <a:off x="718636" y="1978084"/>
            <a:ext cx="2897436" cy="4035946"/>
            <a:chOff x="718636" y="1978084"/>
            <a:chExt cx="2897436" cy="4035946"/>
          </a:xfrm>
        </p:grpSpPr>
        <p:cxnSp>
          <p:nvCxnSpPr>
            <p:cNvPr id="29" name="Straight Connector 28">
              <a:extLst>
                <a:ext uri="{FF2B5EF4-FFF2-40B4-BE49-F238E27FC236}">
                  <a16:creationId xmlns:a16="http://schemas.microsoft.com/office/drawing/2014/main" id="{6364F86E-F4A6-6CEC-F34D-B115150B20B8}"/>
                </a:ext>
              </a:extLst>
            </p:cNvPr>
            <p:cNvCxnSpPr>
              <a:cxnSpLocks/>
              <a:stCxn id="7" idx="4"/>
            </p:cNvCxnSpPr>
            <p:nvPr/>
          </p:nvCxnSpPr>
          <p:spPr>
            <a:xfrm>
              <a:off x="718636" y="2304117"/>
              <a:ext cx="6958" cy="370991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4EFC07B-7C75-E936-E180-3C5D5A0F7171}"/>
                </a:ext>
              </a:extLst>
            </p:cNvPr>
            <p:cNvCxnSpPr>
              <a:cxnSpLocks/>
            </p:cNvCxnSpPr>
            <p:nvPr/>
          </p:nvCxnSpPr>
          <p:spPr>
            <a:xfrm flipV="1">
              <a:off x="718636" y="2779557"/>
              <a:ext cx="2897436" cy="1143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770CD03-619F-A538-656B-B4306260F6CD}"/>
                </a:ext>
              </a:extLst>
            </p:cNvPr>
            <p:cNvCxnSpPr>
              <a:cxnSpLocks/>
            </p:cNvCxnSpPr>
            <p:nvPr/>
          </p:nvCxnSpPr>
          <p:spPr>
            <a:xfrm>
              <a:off x="718636" y="3582733"/>
              <a:ext cx="2897436" cy="1945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0339C9-FF46-175B-A960-16FD3E582935}"/>
                </a:ext>
              </a:extLst>
            </p:cNvPr>
            <p:cNvCxnSpPr>
              <a:cxnSpLocks/>
            </p:cNvCxnSpPr>
            <p:nvPr/>
          </p:nvCxnSpPr>
          <p:spPr>
            <a:xfrm>
              <a:off x="718636" y="4390425"/>
              <a:ext cx="2897436" cy="1845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26D6866-FD40-C734-3BF4-0A9E54FC42C9}"/>
                </a:ext>
              </a:extLst>
            </p:cNvPr>
            <p:cNvCxnSpPr>
              <a:cxnSpLocks/>
            </p:cNvCxnSpPr>
            <p:nvPr/>
          </p:nvCxnSpPr>
          <p:spPr>
            <a:xfrm>
              <a:off x="718636" y="5197614"/>
              <a:ext cx="2897436" cy="1845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1F87396-2057-F86A-86D2-28731028ECD4}"/>
                </a:ext>
              </a:extLst>
            </p:cNvPr>
            <p:cNvCxnSpPr>
              <a:cxnSpLocks/>
            </p:cNvCxnSpPr>
            <p:nvPr/>
          </p:nvCxnSpPr>
          <p:spPr>
            <a:xfrm>
              <a:off x="725594" y="6007627"/>
              <a:ext cx="289047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B6C5ACFD-1D5E-9DD3-3220-94CA5246D767}"/>
                </a:ext>
              </a:extLst>
            </p:cNvPr>
            <p:cNvCxnSpPr>
              <a:cxnSpLocks/>
            </p:cNvCxnSpPr>
            <p:nvPr/>
          </p:nvCxnSpPr>
          <p:spPr>
            <a:xfrm>
              <a:off x="2946982" y="1978084"/>
              <a:ext cx="669090" cy="1"/>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77" name="Group 76" descr="Short film title">
            <a:extLst>
              <a:ext uri="{FF2B5EF4-FFF2-40B4-BE49-F238E27FC236}">
                <a16:creationId xmlns:a16="http://schemas.microsoft.com/office/drawing/2014/main" id="{7CA22A7A-6445-18FF-D283-0BCFC5A30575}"/>
              </a:ext>
            </a:extLst>
          </p:cNvPr>
          <p:cNvGrpSpPr/>
          <p:nvPr/>
        </p:nvGrpSpPr>
        <p:grpSpPr>
          <a:xfrm>
            <a:off x="392603" y="1638267"/>
            <a:ext cx="2554379" cy="679634"/>
            <a:chOff x="392603" y="1638267"/>
            <a:chExt cx="2554379" cy="679634"/>
          </a:xfrm>
        </p:grpSpPr>
        <p:sp>
          <p:nvSpPr>
            <p:cNvPr id="19" name="Rectangle: Rounded Corners 18">
              <a:extLst>
                <a:ext uri="{FF2B5EF4-FFF2-40B4-BE49-F238E27FC236}">
                  <a16:creationId xmlns:a16="http://schemas.microsoft.com/office/drawing/2014/main" id="{956D093C-0E0B-DA97-C687-B656B78E772D}"/>
                </a:ext>
                <a:ext uri="{C183D7F6-B498-43B3-948B-1728B52AA6E4}">
                  <adec:decorative xmlns:adec="http://schemas.microsoft.com/office/drawing/2017/decorative" val="1"/>
                </a:ext>
              </a:extLst>
            </p:cNvPr>
            <p:cNvSpPr/>
            <p:nvPr/>
          </p:nvSpPr>
          <p:spPr>
            <a:xfrm>
              <a:off x="718636" y="1638267"/>
              <a:ext cx="2228346" cy="67963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bg1"/>
                  </a:solidFill>
                  <a:latin typeface="+mj-lt"/>
                </a:rPr>
                <a:t>Short film title</a:t>
              </a:r>
              <a:endParaRPr lang="en-AU" sz="1600" b="1" dirty="0">
                <a:solidFill>
                  <a:schemeClr val="bg1"/>
                </a:solidFill>
                <a:latin typeface="+mj-lt"/>
              </a:endParaRPr>
            </a:p>
          </p:txBody>
        </p:sp>
        <p:sp>
          <p:nvSpPr>
            <p:cNvPr id="7" name="Oval 6">
              <a:extLst>
                <a:ext uri="{FF2B5EF4-FFF2-40B4-BE49-F238E27FC236}">
                  <a16:creationId xmlns:a16="http://schemas.microsoft.com/office/drawing/2014/main" id="{A961BDC7-413E-53A8-CB2D-EA139BC147E0}"/>
                </a:ext>
              </a:extLst>
            </p:cNvPr>
            <p:cNvSpPr/>
            <p:nvPr/>
          </p:nvSpPr>
          <p:spPr>
            <a:xfrm>
              <a:off x="392603" y="1652051"/>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5" name="Graphic 64" descr="Open folder outline">
              <a:extLst>
                <a:ext uri="{FF2B5EF4-FFF2-40B4-BE49-F238E27FC236}">
                  <a16:creationId xmlns:a16="http://schemas.microsoft.com/office/drawing/2014/main" id="{9256117C-D0CA-0DA5-D472-B415BF7AFEC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924" y="1764422"/>
              <a:ext cx="426575" cy="426575"/>
            </a:xfrm>
            <a:prstGeom prst="rect">
              <a:avLst/>
            </a:prstGeom>
          </p:spPr>
        </p:pic>
      </p:grpSp>
      <p:sp>
        <p:nvSpPr>
          <p:cNvPr id="20" name="Rectangle: Rounded Corners 19">
            <a:extLst>
              <a:ext uri="{FF2B5EF4-FFF2-40B4-BE49-F238E27FC236}">
                <a16:creationId xmlns:a16="http://schemas.microsoft.com/office/drawing/2014/main" id="{05222A56-2EB1-CC61-F1DB-C0B93B973303}"/>
              </a:ext>
              <a:ext uri="{C183D7F6-B498-43B3-948B-1728B52AA6E4}">
                <adec:decorative xmlns:adec="http://schemas.microsoft.com/office/drawing/2017/decorative" val="0"/>
              </a:ext>
            </a:extLst>
          </p:cNvPr>
          <p:cNvSpPr/>
          <p:nvPr/>
        </p:nvSpPr>
        <p:spPr>
          <a:xfrm>
            <a:off x="3616072" y="1669160"/>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top-level folder with the title of your film. Your collaborative production diary file should be saved here.</a:t>
            </a:r>
            <a:endParaRPr lang="en-GB" sz="1600" dirty="0">
              <a:solidFill>
                <a:schemeClr val="tx1"/>
              </a:solidFill>
              <a:cs typeface="Arial" panose="020B0604020202020204" pitchFamily="34" charset="0"/>
            </a:endParaRPr>
          </a:p>
        </p:txBody>
      </p:sp>
      <p:grpSp>
        <p:nvGrpSpPr>
          <p:cNvPr id="78" name="Group 77" descr="Development">
            <a:extLst>
              <a:ext uri="{FF2B5EF4-FFF2-40B4-BE49-F238E27FC236}">
                <a16:creationId xmlns:a16="http://schemas.microsoft.com/office/drawing/2014/main" id="{9497B89B-3EB1-D33B-696F-07FB9C2899B6}"/>
              </a:ext>
            </a:extLst>
          </p:cNvPr>
          <p:cNvGrpSpPr/>
          <p:nvPr/>
        </p:nvGrpSpPr>
        <p:grpSpPr>
          <a:xfrm>
            <a:off x="877346" y="2445456"/>
            <a:ext cx="2514349" cy="679634"/>
            <a:chOff x="877346" y="2445456"/>
            <a:chExt cx="2514349" cy="679634"/>
          </a:xfrm>
        </p:grpSpPr>
        <p:sp>
          <p:nvSpPr>
            <p:cNvPr id="41" name="Rectangle: Rounded Corners 40">
              <a:extLst>
                <a:ext uri="{FF2B5EF4-FFF2-40B4-BE49-F238E27FC236}">
                  <a16:creationId xmlns:a16="http://schemas.microsoft.com/office/drawing/2014/main" id="{3BD65027-CDEC-32BD-B821-C5166EE92D9D}"/>
                </a:ext>
                <a:ext uri="{C183D7F6-B498-43B3-948B-1728B52AA6E4}">
                  <adec:decorative xmlns:adec="http://schemas.microsoft.com/office/drawing/2017/decorative" val="1"/>
                </a:ext>
              </a:extLst>
            </p:cNvPr>
            <p:cNvSpPr/>
            <p:nvPr/>
          </p:nvSpPr>
          <p:spPr>
            <a:xfrm>
              <a:off x="1163349" y="2445456"/>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Development</a:t>
              </a:r>
              <a:endParaRPr lang="en-AU" sz="1600" b="1" dirty="0">
                <a:solidFill>
                  <a:schemeClr val="accent1"/>
                </a:solidFill>
                <a:latin typeface="+mj-lt"/>
              </a:endParaRPr>
            </a:p>
          </p:txBody>
        </p:sp>
        <p:sp>
          <p:nvSpPr>
            <p:cNvPr id="13" name="Oval 12">
              <a:extLst>
                <a:ext uri="{FF2B5EF4-FFF2-40B4-BE49-F238E27FC236}">
                  <a16:creationId xmlns:a16="http://schemas.microsoft.com/office/drawing/2014/main" id="{B021832E-C61B-36C5-4FBE-69264746D410}"/>
                </a:ext>
              </a:extLst>
            </p:cNvPr>
            <p:cNvSpPr/>
            <p:nvPr/>
          </p:nvSpPr>
          <p:spPr>
            <a:xfrm>
              <a:off x="877346" y="2459240"/>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66" name="Graphic 65" descr="Open folder outline">
              <a:extLst>
                <a:ext uri="{FF2B5EF4-FFF2-40B4-BE49-F238E27FC236}">
                  <a16:creationId xmlns:a16="http://schemas.microsoft.com/office/drawing/2014/main" id="{27AEBBD0-66BE-2EE5-A979-89E132E2E9D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027" y="2577885"/>
              <a:ext cx="426575" cy="426575"/>
            </a:xfrm>
            <a:prstGeom prst="rect">
              <a:avLst/>
            </a:prstGeom>
          </p:spPr>
        </p:pic>
      </p:grpSp>
      <p:sp>
        <p:nvSpPr>
          <p:cNvPr id="21" name="Rectangle: Rounded Corners 20">
            <a:extLst>
              <a:ext uri="{FF2B5EF4-FFF2-40B4-BE49-F238E27FC236}">
                <a16:creationId xmlns:a16="http://schemas.microsoft.com/office/drawing/2014/main" id="{A2915DC9-7251-45BB-AD10-28D0FC6F0069}"/>
              </a:ext>
              <a:ext uri="{C183D7F6-B498-43B3-948B-1728B52AA6E4}">
                <adec:decorative xmlns:adec="http://schemas.microsoft.com/office/drawing/2017/decorative" val="0"/>
              </a:ext>
            </a:extLst>
          </p:cNvPr>
          <p:cNvSpPr/>
          <p:nvPr/>
        </p:nvSpPr>
        <p:spPr>
          <a:xfrm>
            <a:off x="3616072" y="2476349"/>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folder for copies of material created in the development phase, such as the screenplay.</a:t>
            </a:r>
          </a:p>
        </p:txBody>
      </p:sp>
      <p:grpSp>
        <p:nvGrpSpPr>
          <p:cNvPr id="79" name="Group 78" descr="Pre-production">
            <a:extLst>
              <a:ext uri="{FF2B5EF4-FFF2-40B4-BE49-F238E27FC236}">
                <a16:creationId xmlns:a16="http://schemas.microsoft.com/office/drawing/2014/main" id="{EE844209-641F-E3D8-07EF-3CCB7C336DA8}"/>
              </a:ext>
            </a:extLst>
          </p:cNvPr>
          <p:cNvGrpSpPr/>
          <p:nvPr/>
        </p:nvGrpSpPr>
        <p:grpSpPr>
          <a:xfrm>
            <a:off x="877346" y="3252645"/>
            <a:ext cx="2501465" cy="679634"/>
            <a:chOff x="877346" y="3252645"/>
            <a:chExt cx="2501465" cy="679634"/>
          </a:xfrm>
        </p:grpSpPr>
        <p:sp>
          <p:nvSpPr>
            <p:cNvPr id="42" name="Rectangle: Rounded Corners 41">
              <a:extLst>
                <a:ext uri="{FF2B5EF4-FFF2-40B4-BE49-F238E27FC236}">
                  <a16:creationId xmlns:a16="http://schemas.microsoft.com/office/drawing/2014/main" id="{73793578-A1AF-EE6C-BA82-D7B232CCAF42}"/>
                </a:ext>
                <a:ext uri="{C183D7F6-B498-43B3-948B-1728B52AA6E4}">
                  <adec:decorative xmlns:adec="http://schemas.microsoft.com/office/drawing/2017/decorative" val="1"/>
                </a:ext>
              </a:extLst>
            </p:cNvPr>
            <p:cNvSpPr/>
            <p:nvPr/>
          </p:nvSpPr>
          <p:spPr>
            <a:xfrm>
              <a:off x="1150465" y="3252645"/>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Pre-production</a:t>
              </a:r>
              <a:endParaRPr lang="en-AU" sz="1600" b="1" dirty="0">
                <a:solidFill>
                  <a:schemeClr val="accent1"/>
                </a:solidFill>
                <a:latin typeface="+mj-lt"/>
              </a:endParaRPr>
            </a:p>
          </p:txBody>
        </p:sp>
        <p:sp>
          <p:nvSpPr>
            <p:cNvPr id="14" name="Oval 13">
              <a:extLst>
                <a:ext uri="{FF2B5EF4-FFF2-40B4-BE49-F238E27FC236}">
                  <a16:creationId xmlns:a16="http://schemas.microsoft.com/office/drawing/2014/main" id="{AE45208E-A6EC-1F58-68A8-4790F1A07A60}"/>
                </a:ext>
              </a:extLst>
            </p:cNvPr>
            <p:cNvSpPr/>
            <p:nvPr/>
          </p:nvSpPr>
          <p:spPr>
            <a:xfrm>
              <a:off x="877346" y="3266429"/>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7" name="Graphic 66" descr="Open folder outline">
              <a:extLst>
                <a:ext uri="{FF2B5EF4-FFF2-40B4-BE49-F238E27FC236}">
                  <a16:creationId xmlns:a16="http://schemas.microsoft.com/office/drawing/2014/main" id="{31F5E70F-C2A3-7E0D-7049-A4C607BC60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027" y="3379357"/>
              <a:ext cx="426575" cy="426575"/>
            </a:xfrm>
            <a:prstGeom prst="rect">
              <a:avLst/>
            </a:prstGeom>
          </p:spPr>
        </p:pic>
      </p:grpSp>
      <p:sp>
        <p:nvSpPr>
          <p:cNvPr id="22" name="Rectangle: Rounded Corners 21">
            <a:extLst>
              <a:ext uri="{FF2B5EF4-FFF2-40B4-BE49-F238E27FC236}">
                <a16:creationId xmlns:a16="http://schemas.microsoft.com/office/drawing/2014/main" id="{6277CFA5-5DE9-DC23-DFD0-CCFC2FC25C98}"/>
              </a:ext>
              <a:ext uri="{C183D7F6-B498-43B3-948B-1728B52AA6E4}">
                <adec:decorative xmlns:adec="http://schemas.microsoft.com/office/drawing/2017/decorative" val="0"/>
              </a:ext>
            </a:extLst>
          </p:cNvPr>
          <p:cNvSpPr/>
          <p:nvPr/>
        </p:nvSpPr>
        <p:spPr>
          <a:xfrm>
            <a:off x="3616072" y="3283538"/>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folder for copies of material created in the pre-production phase, such as the storyboard, shot list, design sketches and photographs.</a:t>
            </a:r>
          </a:p>
        </p:txBody>
      </p:sp>
      <p:grpSp>
        <p:nvGrpSpPr>
          <p:cNvPr id="80" name="Group 79" descr="Production">
            <a:extLst>
              <a:ext uri="{FF2B5EF4-FFF2-40B4-BE49-F238E27FC236}">
                <a16:creationId xmlns:a16="http://schemas.microsoft.com/office/drawing/2014/main" id="{9ACA1FDB-82E7-A163-643C-B923450D8B9A}"/>
              </a:ext>
            </a:extLst>
          </p:cNvPr>
          <p:cNvGrpSpPr/>
          <p:nvPr/>
        </p:nvGrpSpPr>
        <p:grpSpPr>
          <a:xfrm>
            <a:off x="877344" y="4059834"/>
            <a:ext cx="2488583" cy="679634"/>
            <a:chOff x="877344" y="4059834"/>
            <a:chExt cx="2488583" cy="679634"/>
          </a:xfrm>
        </p:grpSpPr>
        <p:sp>
          <p:nvSpPr>
            <p:cNvPr id="43" name="Rectangle: Rounded Corners 42">
              <a:extLst>
                <a:ext uri="{FF2B5EF4-FFF2-40B4-BE49-F238E27FC236}">
                  <a16:creationId xmlns:a16="http://schemas.microsoft.com/office/drawing/2014/main" id="{EBC4A9A2-B555-F1FF-4DA9-AA28214C9DC1}"/>
                </a:ext>
                <a:ext uri="{C183D7F6-B498-43B3-948B-1728B52AA6E4}">
                  <adec:decorative xmlns:adec="http://schemas.microsoft.com/office/drawing/2017/decorative" val="1"/>
                </a:ext>
              </a:extLst>
            </p:cNvPr>
            <p:cNvSpPr/>
            <p:nvPr/>
          </p:nvSpPr>
          <p:spPr>
            <a:xfrm>
              <a:off x="1137581" y="4059834"/>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Production</a:t>
              </a:r>
              <a:endParaRPr lang="en-AU" sz="1600" b="1" dirty="0">
                <a:solidFill>
                  <a:schemeClr val="accent1"/>
                </a:solidFill>
                <a:latin typeface="+mj-lt"/>
              </a:endParaRPr>
            </a:p>
          </p:txBody>
        </p:sp>
        <p:sp>
          <p:nvSpPr>
            <p:cNvPr id="15" name="Oval 14">
              <a:extLst>
                <a:ext uri="{FF2B5EF4-FFF2-40B4-BE49-F238E27FC236}">
                  <a16:creationId xmlns:a16="http://schemas.microsoft.com/office/drawing/2014/main" id="{089DE67E-1359-EC23-9E0A-1DC09A87BB88}"/>
                </a:ext>
              </a:extLst>
            </p:cNvPr>
            <p:cNvSpPr/>
            <p:nvPr/>
          </p:nvSpPr>
          <p:spPr>
            <a:xfrm>
              <a:off x="877344" y="4073618"/>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0" name="Graphic 69" descr="Open folder outline">
              <a:extLst>
                <a:ext uri="{FF2B5EF4-FFF2-40B4-BE49-F238E27FC236}">
                  <a16:creationId xmlns:a16="http://schemas.microsoft.com/office/drawing/2014/main" id="{B5DB724C-D5AA-4442-B7E6-22269C62F34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027" y="4192765"/>
              <a:ext cx="426575" cy="426575"/>
            </a:xfrm>
            <a:prstGeom prst="rect">
              <a:avLst/>
            </a:prstGeom>
          </p:spPr>
        </p:pic>
      </p:grpSp>
      <p:sp>
        <p:nvSpPr>
          <p:cNvPr id="23" name="Rectangle: Rounded Corners 22">
            <a:extLst>
              <a:ext uri="{FF2B5EF4-FFF2-40B4-BE49-F238E27FC236}">
                <a16:creationId xmlns:a16="http://schemas.microsoft.com/office/drawing/2014/main" id="{4D738DA6-4BBB-1ED1-86DB-3CDB4810A2F4}"/>
              </a:ext>
              <a:ext uri="{C183D7F6-B498-43B3-948B-1728B52AA6E4}">
                <adec:decorative xmlns:adec="http://schemas.microsoft.com/office/drawing/2017/decorative" val="0"/>
              </a:ext>
            </a:extLst>
          </p:cNvPr>
          <p:cNvSpPr/>
          <p:nvPr/>
        </p:nvSpPr>
        <p:spPr>
          <a:xfrm>
            <a:off x="3616072" y="4090727"/>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folder for copies of material created for the production phase, such as the call sheet and shooting schedule.</a:t>
            </a:r>
          </a:p>
        </p:txBody>
      </p:sp>
      <p:grpSp>
        <p:nvGrpSpPr>
          <p:cNvPr id="81" name="Group 80" descr="Post-production">
            <a:extLst>
              <a:ext uri="{FF2B5EF4-FFF2-40B4-BE49-F238E27FC236}">
                <a16:creationId xmlns:a16="http://schemas.microsoft.com/office/drawing/2014/main" id="{DA85E0F3-7729-1B40-E543-D7C86EE6F3F8}"/>
              </a:ext>
            </a:extLst>
          </p:cNvPr>
          <p:cNvGrpSpPr/>
          <p:nvPr/>
        </p:nvGrpSpPr>
        <p:grpSpPr>
          <a:xfrm>
            <a:off x="877342" y="4867023"/>
            <a:ext cx="2475701" cy="679634"/>
            <a:chOff x="877342" y="4867023"/>
            <a:chExt cx="2475701" cy="679634"/>
          </a:xfrm>
        </p:grpSpPr>
        <p:sp>
          <p:nvSpPr>
            <p:cNvPr id="44" name="Rectangle: Rounded Corners 43">
              <a:extLst>
                <a:ext uri="{FF2B5EF4-FFF2-40B4-BE49-F238E27FC236}">
                  <a16:creationId xmlns:a16="http://schemas.microsoft.com/office/drawing/2014/main" id="{5D1D3188-2E8C-573B-80D7-965E1942B092}"/>
                </a:ext>
                <a:ext uri="{C183D7F6-B498-43B3-948B-1728B52AA6E4}">
                  <adec:decorative xmlns:adec="http://schemas.microsoft.com/office/drawing/2017/decorative" val="1"/>
                </a:ext>
              </a:extLst>
            </p:cNvPr>
            <p:cNvSpPr/>
            <p:nvPr/>
          </p:nvSpPr>
          <p:spPr>
            <a:xfrm>
              <a:off x="1124697" y="4867023"/>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Post-production</a:t>
              </a:r>
              <a:endParaRPr lang="en-AU" sz="1600" b="1" dirty="0">
                <a:solidFill>
                  <a:schemeClr val="accent1"/>
                </a:solidFill>
                <a:latin typeface="+mj-lt"/>
              </a:endParaRPr>
            </a:p>
          </p:txBody>
        </p:sp>
        <p:sp>
          <p:nvSpPr>
            <p:cNvPr id="16" name="Oval 15">
              <a:extLst>
                <a:ext uri="{FF2B5EF4-FFF2-40B4-BE49-F238E27FC236}">
                  <a16:creationId xmlns:a16="http://schemas.microsoft.com/office/drawing/2014/main" id="{4BB14132-B139-8EBC-BAB7-36B2BC6A5199}"/>
                </a:ext>
              </a:extLst>
            </p:cNvPr>
            <p:cNvSpPr/>
            <p:nvPr/>
          </p:nvSpPr>
          <p:spPr>
            <a:xfrm>
              <a:off x="877342" y="4880807"/>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1" name="Graphic 70" descr="Open folder outline">
              <a:extLst>
                <a:ext uri="{FF2B5EF4-FFF2-40B4-BE49-F238E27FC236}">
                  <a16:creationId xmlns:a16="http://schemas.microsoft.com/office/drawing/2014/main" id="{109ADC07-BF85-B8BC-733C-03DF7E3297C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027" y="5006173"/>
              <a:ext cx="426575" cy="426575"/>
            </a:xfrm>
            <a:prstGeom prst="rect">
              <a:avLst/>
            </a:prstGeom>
          </p:spPr>
        </p:pic>
      </p:grpSp>
      <p:sp>
        <p:nvSpPr>
          <p:cNvPr id="24" name="Rectangle: Rounded Corners 23">
            <a:extLst>
              <a:ext uri="{FF2B5EF4-FFF2-40B4-BE49-F238E27FC236}">
                <a16:creationId xmlns:a16="http://schemas.microsoft.com/office/drawing/2014/main" id="{C37A0082-E85C-5C3B-C296-62F317C0A695}"/>
              </a:ext>
              <a:ext uri="{C183D7F6-B498-43B3-948B-1728B52AA6E4}">
                <adec:decorative xmlns:adec="http://schemas.microsoft.com/office/drawing/2017/decorative" val="0"/>
              </a:ext>
            </a:extLst>
          </p:cNvPr>
          <p:cNvSpPr/>
          <p:nvPr/>
        </p:nvSpPr>
        <p:spPr>
          <a:xfrm>
            <a:off x="3616072" y="4897916"/>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folder for copies of material created in the post-production phase, such as promotional material and the final exported short film.</a:t>
            </a:r>
          </a:p>
        </p:txBody>
      </p:sp>
      <p:grpSp>
        <p:nvGrpSpPr>
          <p:cNvPr id="82" name="Group 81" descr="Showcase">
            <a:extLst>
              <a:ext uri="{FF2B5EF4-FFF2-40B4-BE49-F238E27FC236}">
                <a16:creationId xmlns:a16="http://schemas.microsoft.com/office/drawing/2014/main" id="{274EE4C9-ADDB-DB05-5B8C-A695D158AD21}"/>
              </a:ext>
            </a:extLst>
          </p:cNvPr>
          <p:cNvGrpSpPr/>
          <p:nvPr/>
        </p:nvGrpSpPr>
        <p:grpSpPr>
          <a:xfrm>
            <a:off x="877344" y="5674213"/>
            <a:ext cx="2462815" cy="679634"/>
            <a:chOff x="877344" y="5674213"/>
            <a:chExt cx="2462815" cy="679634"/>
          </a:xfrm>
        </p:grpSpPr>
        <p:sp>
          <p:nvSpPr>
            <p:cNvPr id="45" name="Rectangle: Rounded Corners 44">
              <a:extLst>
                <a:ext uri="{FF2B5EF4-FFF2-40B4-BE49-F238E27FC236}">
                  <a16:creationId xmlns:a16="http://schemas.microsoft.com/office/drawing/2014/main" id="{AF6A0A43-31E8-C78D-294B-A31822D71D98}"/>
                </a:ext>
                <a:ext uri="{C183D7F6-B498-43B3-948B-1728B52AA6E4}">
                  <adec:decorative xmlns:adec="http://schemas.microsoft.com/office/drawing/2017/decorative" val="1"/>
                </a:ext>
              </a:extLst>
            </p:cNvPr>
            <p:cNvSpPr/>
            <p:nvPr/>
          </p:nvSpPr>
          <p:spPr>
            <a:xfrm>
              <a:off x="1111813" y="5674213"/>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Showcase</a:t>
              </a:r>
              <a:endParaRPr lang="en-AU" sz="1600" b="1" dirty="0">
                <a:solidFill>
                  <a:schemeClr val="accent1"/>
                </a:solidFill>
                <a:latin typeface="+mj-lt"/>
              </a:endParaRPr>
            </a:p>
          </p:txBody>
        </p:sp>
        <p:sp>
          <p:nvSpPr>
            <p:cNvPr id="17" name="Oval 16">
              <a:extLst>
                <a:ext uri="{FF2B5EF4-FFF2-40B4-BE49-F238E27FC236}">
                  <a16:creationId xmlns:a16="http://schemas.microsoft.com/office/drawing/2014/main" id="{39F8846A-01D0-ED44-1EB1-DE1D6C76AED8}"/>
                </a:ext>
              </a:extLst>
            </p:cNvPr>
            <p:cNvSpPr/>
            <p:nvPr/>
          </p:nvSpPr>
          <p:spPr>
            <a:xfrm>
              <a:off x="877344" y="5687997"/>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2" name="Graphic 71" descr="Open folder outline">
              <a:extLst>
                <a:ext uri="{FF2B5EF4-FFF2-40B4-BE49-F238E27FC236}">
                  <a16:creationId xmlns:a16="http://schemas.microsoft.com/office/drawing/2014/main" id="{056F8FB1-D045-DAD8-970B-AD85DC8FEBC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23027" y="5819581"/>
              <a:ext cx="426575" cy="426575"/>
            </a:xfrm>
            <a:prstGeom prst="rect">
              <a:avLst/>
            </a:prstGeom>
          </p:spPr>
        </p:pic>
      </p:grpSp>
      <p:sp>
        <p:nvSpPr>
          <p:cNvPr id="25" name="Rectangle: Rounded Corners 24">
            <a:extLst>
              <a:ext uri="{FF2B5EF4-FFF2-40B4-BE49-F238E27FC236}">
                <a16:creationId xmlns:a16="http://schemas.microsoft.com/office/drawing/2014/main" id="{007B6E92-05DF-566F-B61A-FEBB4C4C85C4}"/>
              </a:ext>
              <a:ext uri="{C183D7F6-B498-43B3-948B-1728B52AA6E4}">
                <adec:decorative xmlns:adec="http://schemas.microsoft.com/office/drawing/2017/decorative" val="0"/>
              </a:ext>
            </a:extLst>
          </p:cNvPr>
          <p:cNvSpPr/>
          <p:nvPr/>
        </p:nvSpPr>
        <p:spPr>
          <a:xfrm>
            <a:off x="3616072" y="5705106"/>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folder for copies of material created for the showcase, such as the program and organisational material.</a:t>
            </a:r>
          </a:p>
        </p:txBody>
      </p:sp>
      <p:sp>
        <p:nvSpPr>
          <p:cNvPr id="2" name="Slide Number Placeholder 1">
            <a:extLst>
              <a:ext uri="{FF2B5EF4-FFF2-40B4-BE49-F238E27FC236}">
                <a16:creationId xmlns:a16="http://schemas.microsoft.com/office/drawing/2014/main" id="{73BB08A6-42E7-EFF4-A095-C7DF380D59CA}"/>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19</a:t>
            </a:fld>
            <a:endParaRPr lang="en-AU"/>
          </a:p>
        </p:txBody>
      </p:sp>
    </p:spTree>
    <p:extLst>
      <p:ext uri="{BB962C8B-B14F-4D97-AF65-F5344CB8AC3E}">
        <p14:creationId xmlns:p14="http://schemas.microsoft.com/office/powerpoint/2010/main" val="3507685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dirty="0">
                <a:latin typeface="+mj-lt"/>
              </a:rPr>
              <a:t>Instructions for use (2)</a:t>
            </a:r>
          </a:p>
        </p:txBody>
      </p:sp>
      <p:sp>
        <p:nvSpPr>
          <p:cNvPr id="5" name="Text Placeholder 4">
            <a:extLst>
              <a:ext uri="{FF2B5EF4-FFF2-40B4-BE49-F238E27FC236}">
                <a16:creationId xmlns:a16="http://schemas.microsoft.com/office/drawing/2014/main" id="{2B575633-A51E-476B-63C5-AC9702A2E10F}"/>
              </a:ext>
            </a:extLst>
          </p:cNvPr>
          <p:cNvSpPr>
            <a:spLocks noGrp="1"/>
          </p:cNvSpPr>
          <p:nvPr>
            <p:ph type="body" sz="quarter" idx="18"/>
          </p:nvPr>
        </p:nvSpPr>
        <p:spPr/>
        <p:txBody>
          <a:bodyPr/>
          <a:lstStyle/>
          <a:p>
            <a:r>
              <a:rPr lang="en-AU">
                <a:latin typeface="+mj-lt"/>
              </a:rPr>
              <a:t> This resource contains 4 sections for teacher and student use:</a:t>
            </a:r>
          </a:p>
        </p:txBody>
      </p:sp>
      <p:sp>
        <p:nvSpPr>
          <p:cNvPr id="8" name="Rectangle: Rounded Corners 7">
            <a:extLst>
              <a:ext uri="{FF2B5EF4-FFF2-40B4-BE49-F238E27FC236}">
                <a16:creationId xmlns:a16="http://schemas.microsoft.com/office/drawing/2014/main" id="{F3F30C5F-07A5-2CBD-BCD0-0BC5B2C7D7F7}"/>
              </a:ext>
            </a:extLst>
          </p:cNvPr>
          <p:cNvSpPr/>
          <p:nvPr/>
        </p:nvSpPr>
        <p:spPr>
          <a:xfrm>
            <a:off x="318408" y="1813487"/>
            <a:ext cx="3777276" cy="4597119"/>
          </a:xfrm>
          <a:prstGeom prst="roundRect">
            <a:avLst>
              <a:gd name="adj" fmla="val 6167"/>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14000"/>
              </a:lnSpc>
              <a:spcAft>
                <a:spcPts val="1200"/>
              </a:spcAft>
            </a:pPr>
            <a:r>
              <a:rPr lang="en-AU" sz="1800" b="1" dirty="0">
                <a:latin typeface="+mj-lt"/>
              </a:rPr>
              <a:t>1. Learning sequence 1 to 5</a:t>
            </a:r>
          </a:p>
          <a:p>
            <a:pPr marL="342900" indent="-342900">
              <a:lnSpc>
                <a:spcPct val="114000"/>
              </a:lnSpc>
              <a:spcAft>
                <a:spcPts val="1200"/>
              </a:spcAft>
              <a:buFont typeface="Arial" panose="020B0604020202020204" pitchFamily="34" charset="0"/>
              <a:buChar char="•"/>
            </a:pPr>
            <a:r>
              <a:rPr lang="en-AU" sz="1600" dirty="0"/>
              <a:t>Includes learning intentions, success criteria for each phase of filmmaking and for the showcase event.</a:t>
            </a:r>
          </a:p>
          <a:p>
            <a:pPr>
              <a:lnSpc>
                <a:spcPct val="114000"/>
              </a:lnSpc>
              <a:spcAft>
                <a:spcPts val="1200"/>
              </a:spcAft>
            </a:pPr>
            <a:r>
              <a:rPr lang="en-AU" sz="1800" b="1" dirty="0">
                <a:latin typeface="+mj-lt"/>
              </a:rPr>
              <a:t>2. Assessment Task</a:t>
            </a:r>
          </a:p>
          <a:p>
            <a:pPr marL="342900" indent="-342900">
              <a:lnSpc>
                <a:spcPct val="114000"/>
              </a:lnSpc>
              <a:spcAft>
                <a:spcPts val="1200"/>
              </a:spcAft>
              <a:buFont typeface="Arial" panose="020B0604020202020204" pitchFamily="34" charset="0"/>
              <a:buChar char="•"/>
            </a:pPr>
            <a:r>
              <a:rPr lang="en-AU" sz="1600" dirty="0"/>
              <a:t>Includes task description, success criteria, steps to success and instructions for setting up collaborative documentation folders.</a:t>
            </a:r>
          </a:p>
        </p:txBody>
      </p:sp>
      <p:sp>
        <p:nvSpPr>
          <p:cNvPr id="4" name="Rectangle: Rounded Corners 3">
            <a:extLst>
              <a:ext uri="{FF2B5EF4-FFF2-40B4-BE49-F238E27FC236}">
                <a16:creationId xmlns:a16="http://schemas.microsoft.com/office/drawing/2014/main" id="{E8B62EDA-F982-ECCA-EE0D-8750AC09AB41}"/>
              </a:ext>
            </a:extLst>
          </p:cNvPr>
          <p:cNvSpPr/>
          <p:nvPr/>
        </p:nvSpPr>
        <p:spPr>
          <a:xfrm>
            <a:off x="4207362" y="1813487"/>
            <a:ext cx="3777276" cy="4597119"/>
          </a:xfrm>
          <a:prstGeom prst="roundRect">
            <a:avLst>
              <a:gd name="adj" fmla="val 6167"/>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14000"/>
              </a:lnSpc>
              <a:spcBef>
                <a:spcPts val="600"/>
              </a:spcBef>
              <a:spcAft>
                <a:spcPts val="1200"/>
              </a:spcAft>
            </a:pPr>
            <a:r>
              <a:rPr lang="en-AU" sz="1800" b="1" dirty="0">
                <a:latin typeface="+mj-lt"/>
              </a:rPr>
              <a:t>3. Production diary: shared documentation of processes</a:t>
            </a:r>
          </a:p>
          <a:p>
            <a:pPr marL="285750" indent="-285750">
              <a:lnSpc>
                <a:spcPct val="114000"/>
              </a:lnSpc>
              <a:spcBef>
                <a:spcPts val="600"/>
              </a:spcBef>
              <a:spcAft>
                <a:spcPts val="1200"/>
              </a:spcAft>
              <a:buFont typeface="Arial" panose="020B0604020202020204" pitchFamily="34" charset="0"/>
              <a:buChar char="•"/>
            </a:pPr>
            <a:r>
              <a:rPr lang="en-AU" sz="1600" dirty="0"/>
              <a:t>Students record their planning and processes for each of the filmmaking phases.</a:t>
            </a:r>
          </a:p>
          <a:p>
            <a:pPr marL="285750" indent="-285750">
              <a:lnSpc>
                <a:spcPct val="114000"/>
              </a:lnSpc>
              <a:spcBef>
                <a:spcPts val="600"/>
              </a:spcBef>
              <a:spcAft>
                <a:spcPts val="1200"/>
              </a:spcAft>
              <a:buFont typeface="Arial" panose="020B0604020202020204" pitchFamily="34" charset="0"/>
              <a:buChar char="•"/>
            </a:pPr>
            <a:r>
              <a:rPr lang="en-AU" sz="1600" dirty="0"/>
              <a:t>Students refer to their production diary planning throughout the unit as they continue to develop, shoot and edit the film.</a:t>
            </a:r>
          </a:p>
          <a:p>
            <a:pPr marL="285750" indent="-285750">
              <a:lnSpc>
                <a:spcPct val="114000"/>
              </a:lnSpc>
              <a:spcBef>
                <a:spcPts val="600"/>
              </a:spcBef>
              <a:spcAft>
                <a:spcPts val="1200"/>
              </a:spcAft>
              <a:buFont typeface="Arial" panose="020B0604020202020204" pitchFamily="34" charset="0"/>
              <a:buChar char="•"/>
            </a:pPr>
            <a:r>
              <a:rPr lang="en-AU" sz="1600" dirty="0"/>
              <a:t>Teachers monitor collaborative progress by checking the production diary.</a:t>
            </a:r>
          </a:p>
        </p:txBody>
      </p:sp>
      <p:sp>
        <p:nvSpPr>
          <p:cNvPr id="6" name="Rectangle: Rounded Corners 5">
            <a:extLst>
              <a:ext uri="{FF2B5EF4-FFF2-40B4-BE49-F238E27FC236}">
                <a16:creationId xmlns:a16="http://schemas.microsoft.com/office/drawing/2014/main" id="{DDB3C29F-AF57-0AB7-1D2A-7727AB6F940D}"/>
              </a:ext>
            </a:extLst>
          </p:cNvPr>
          <p:cNvSpPr/>
          <p:nvPr/>
        </p:nvSpPr>
        <p:spPr>
          <a:xfrm>
            <a:off x="8096316" y="1813487"/>
            <a:ext cx="3777276" cy="4597119"/>
          </a:xfrm>
          <a:prstGeom prst="roundRect">
            <a:avLst>
              <a:gd name="adj" fmla="val 6167"/>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14000"/>
              </a:lnSpc>
              <a:spcBef>
                <a:spcPts val="600"/>
              </a:spcBef>
              <a:spcAft>
                <a:spcPts val="600"/>
              </a:spcAft>
            </a:pPr>
            <a:r>
              <a:rPr lang="en-AU" sz="1800" b="1" dirty="0">
                <a:latin typeface="+mj-lt"/>
              </a:rPr>
              <a:t>4. Production diary: individual reflection and evaluation</a:t>
            </a:r>
          </a:p>
          <a:p>
            <a:pPr marL="342900" indent="-342900">
              <a:lnSpc>
                <a:spcPct val="114000"/>
              </a:lnSpc>
              <a:spcBef>
                <a:spcPts val="600"/>
              </a:spcBef>
              <a:spcAft>
                <a:spcPts val="600"/>
              </a:spcAft>
              <a:buFont typeface="Arial" panose="020B0604020202020204" pitchFamily="34" charset="0"/>
              <a:buChar char="•"/>
            </a:pPr>
            <a:r>
              <a:rPr lang="en-AU" sz="1600" dirty="0"/>
              <a:t>Students record their responses to the individual reflection activities throughout the unit.</a:t>
            </a:r>
          </a:p>
          <a:p>
            <a:pPr marL="342900" indent="-342900">
              <a:lnSpc>
                <a:spcPct val="114000"/>
              </a:lnSpc>
              <a:spcBef>
                <a:spcPts val="600"/>
              </a:spcBef>
              <a:spcAft>
                <a:spcPts val="600"/>
              </a:spcAft>
              <a:buFont typeface="Arial" panose="020B0604020202020204" pitchFamily="34" charset="0"/>
              <a:buChar char="•"/>
            </a:pPr>
            <a:r>
              <a:rPr lang="en-AU" sz="1600" dirty="0"/>
              <a:t>Each student should have their own copy of the individual reflection and evaluation slides to record their individual contributions to the group-devised task.</a:t>
            </a:r>
          </a:p>
          <a:p>
            <a:pPr marL="342900" indent="-342900">
              <a:lnSpc>
                <a:spcPct val="114000"/>
              </a:lnSpc>
              <a:spcBef>
                <a:spcPts val="600"/>
              </a:spcBef>
              <a:spcAft>
                <a:spcPts val="600"/>
              </a:spcAft>
              <a:buFont typeface="Arial" panose="020B0604020202020204" pitchFamily="34" charset="0"/>
              <a:buChar char="•"/>
            </a:pPr>
            <a:r>
              <a:rPr lang="en-AU" sz="1600" dirty="0"/>
              <a:t>This section is submitted as assessment task Part B.</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a:t>
            </a:fld>
            <a:endParaRPr lang="en-AU"/>
          </a:p>
        </p:txBody>
      </p:sp>
    </p:spTree>
    <p:extLst>
      <p:ext uri="{BB962C8B-B14F-4D97-AF65-F5344CB8AC3E}">
        <p14:creationId xmlns:p14="http://schemas.microsoft.com/office/powerpoint/2010/main" val="126972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A73BE-414E-AF44-7C4D-B41AD57D942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12FB0FD-76AB-5B96-46B3-99F835638C7E}"/>
              </a:ext>
            </a:extLst>
          </p:cNvPr>
          <p:cNvSpPr>
            <a:spLocks noGrp="1"/>
          </p:cNvSpPr>
          <p:nvPr>
            <p:ph type="title"/>
          </p:nvPr>
        </p:nvSpPr>
        <p:spPr>
          <a:xfrm>
            <a:off x="360000" y="360000"/>
            <a:ext cx="4272158" cy="545601"/>
          </a:xfrm>
        </p:spPr>
        <p:txBody>
          <a:bodyPr/>
          <a:lstStyle/>
          <a:p>
            <a:r>
              <a:rPr lang="en-AU" dirty="0">
                <a:latin typeface="+mj-lt"/>
              </a:rPr>
              <a:t>File management (2)</a:t>
            </a:r>
          </a:p>
        </p:txBody>
      </p:sp>
      <p:sp>
        <p:nvSpPr>
          <p:cNvPr id="4" name="Text Placeholder 3">
            <a:extLst>
              <a:ext uri="{FF2B5EF4-FFF2-40B4-BE49-F238E27FC236}">
                <a16:creationId xmlns:a16="http://schemas.microsoft.com/office/drawing/2014/main" id="{E1AC35B0-FBB3-B6D6-209C-8BE6DF4C058F}"/>
              </a:ext>
              <a:ext uri="{C183D7F6-B498-43B3-948B-1728B52AA6E4}">
                <adec:decorative xmlns:adec="http://schemas.microsoft.com/office/drawing/2017/decorative" val="0"/>
              </a:ext>
            </a:extLst>
          </p:cNvPr>
          <p:cNvSpPr>
            <a:spLocks noGrp="1"/>
          </p:cNvSpPr>
          <p:nvPr>
            <p:ph type="body" sz="quarter" idx="18"/>
          </p:nvPr>
        </p:nvSpPr>
        <p:spPr>
          <a:xfrm>
            <a:off x="360000" y="982520"/>
            <a:ext cx="4112848" cy="310015"/>
          </a:xfrm>
        </p:spPr>
        <p:txBody>
          <a:bodyPr/>
          <a:lstStyle/>
          <a:p>
            <a:r>
              <a:rPr lang="en-AU" dirty="0">
                <a:latin typeface="+mj-lt"/>
              </a:rPr>
              <a:t>post-production</a:t>
            </a:r>
          </a:p>
        </p:txBody>
      </p:sp>
      <p:sp>
        <p:nvSpPr>
          <p:cNvPr id="6" name="Rectangle: Rounded Corners 5">
            <a:extLst>
              <a:ext uri="{FF2B5EF4-FFF2-40B4-BE49-F238E27FC236}">
                <a16:creationId xmlns:a16="http://schemas.microsoft.com/office/drawing/2014/main" id="{DB98043B-2BEF-40F1-BB1C-05C62E852200}"/>
              </a:ext>
            </a:extLst>
          </p:cNvPr>
          <p:cNvSpPr/>
          <p:nvPr/>
        </p:nvSpPr>
        <p:spPr>
          <a:xfrm>
            <a:off x="4814371" y="313373"/>
            <a:ext cx="7029629" cy="1025789"/>
          </a:xfrm>
          <a:prstGeom prst="roundRect">
            <a:avLst/>
          </a:prstGeom>
          <a:noFill/>
          <a:ln w="381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4000"/>
              </a:lnSpc>
              <a:spcAft>
                <a:spcPts val="1200"/>
              </a:spcAft>
            </a:pPr>
            <a:r>
              <a:rPr lang="en-AU" sz="1600" dirty="0">
                <a:solidFill>
                  <a:schemeClr val="tx1"/>
                </a:solidFill>
                <a:effectLst/>
                <a:ea typeface="Calibri" panose="020F0502020204030204" pitchFamily="34" charset="0"/>
              </a:rPr>
              <a:t>In your film crew, set up folders on your school’s network to store large video files and other working files.</a:t>
            </a:r>
          </a:p>
        </p:txBody>
      </p:sp>
      <p:grpSp>
        <p:nvGrpSpPr>
          <p:cNvPr id="5" name="Group 4">
            <a:extLst>
              <a:ext uri="{FF2B5EF4-FFF2-40B4-BE49-F238E27FC236}">
                <a16:creationId xmlns:a16="http://schemas.microsoft.com/office/drawing/2014/main" id="{DF7E6A8F-1399-9BB1-FCF1-9F412113B0EB}"/>
              </a:ext>
              <a:ext uri="{C183D7F6-B498-43B3-948B-1728B52AA6E4}">
                <adec:decorative xmlns:adec="http://schemas.microsoft.com/office/drawing/2017/decorative" val="1"/>
              </a:ext>
            </a:extLst>
          </p:cNvPr>
          <p:cNvGrpSpPr/>
          <p:nvPr/>
        </p:nvGrpSpPr>
        <p:grpSpPr>
          <a:xfrm>
            <a:off x="718636" y="1978084"/>
            <a:ext cx="2897436" cy="4035946"/>
            <a:chOff x="718636" y="1978084"/>
            <a:chExt cx="2897436" cy="4035946"/>
          </a:xfrm>
        </p:grpSpPr>
        <p:cxnSp>
          <p:nvCxnSpPr>
            <p:cNvPr id="29" name="Straight Connector 28">
              <a:extLst>
                <a:ext uri="{FF2B5EF4-FFF2-40B4-BE49-F238E27FC236}">
                  <a16:creationId xmlns:a16="http://schemas.microsoft.com/office/drawing/2014/main" id="{EDB010DD-AF82-267A-A70F-3F77B408832C}"/>
                </a:ext>
              </a:extLst>
            </p:cNvPr>
            <p:cNvCxnSpPr>
              <a:cxnSpLocks/>
              <a:stCxn id="7" idx="4"/>
            </p:cNvCxnSpPr>
            <p:nvPr/>
          </p:nvCxnSpPr>
          <p:spPr>
            <a:xfrm>
              <a:off x="718636" y="2304117"/>
              <a:ext cx="6958" cy="370991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F470EE2-43A5-D5DC-194C-04C7B39F1420}"/>
                </a:ext>
              </a:extLst>
            </p:cNvPr>
            <p:cNvCxnSpPr>
              <a:cxnSpLocks/>
            </p:cNvCxnSpPr>
            <p:nvPr/>
          </p:nvCxnSpPr>
          <p:spPr>
            <a:xfrm flipV="1">
              <a:off x="718636" y="2779557"/>
              <a:ext cx="2897436" cy="1143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1F80A-0A1A-A669-B288-0C0079FA31E8}"/>
                </a:ext>
              </a:extLst>
            </p:cNvPr>
            <p:cNvCxnSpPr>
              <a:cxnSpLocks/>
            </p:cNvCxnSpPr>
            <p:nvPr/>
          </p:nvCxnSpPr>
          <p:spPr>
            <a:xfrm>
              <a:off x="718636" y="3582733"/>
              <a:ext cx="2897436" cy="1945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6E057B6-F8F2-286E-3F0E-EF21F464ED12}"/>
                </a:ext>
              </a:extLst>
            </p:cNvPr>
            <p:cNvCxnSpPr>
              <a:cxnSpLocks/>
            </p:cNvCxnSpPr>
            <p:nvPr/>
          </p:nvCxnSpPr>
          <p:spPr>
            <a:xfrm>
              <a:off x="718636" y="4390425"/>
              <a:ext cx="2897436" cy="1845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D866F4A-6485-21E3-8956-16D8DE95113E}"/>
                </a:ext>
              </a:extLst>
            </p:cNvPr>
            <p:cNvCxnSpPr>
              <a:cxnSpLocks/>
            </p:cNvCxnSpPr>
            <p:nvPr/>
          </p:nvCxnSpPr>
          <p:spPr>
            <a:xfrm>
              <a:off x="718636" y="5197614"/>
              <a:ext cx="2897436" cy="1845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E728C-082D-F007-BECC-30BAC64475AE}"/>
                </a:ext>
              </a:extLst>
            </p:cNvPr>
            <p:cNvCxnSpPr>
              <a:cxnSpLocks/>
            </p:cNvCxnSpPr>
            <p:nvPr/>
          </p:nvCxnSpPr>
          <p:spPr>
            <a:xfrm>
              <a:off x="725594" y="6007627"/>
              <a:ext cx="289047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E558570-5F39-97E4-B080-7334C17F3D27}"/>
                </a:ext>
              </a:extLst>
            </p:cNvPr>
            <p:cNvCxnSpPr>
              <a:cxnSpLocks/>
            </p:cNvCxnSpPr>
            <p:nvPr/>
          </p:nvCxnSpPr>
          <p:spPr>
            <a:xfrm>
              <a:off x="2946982" y="1978084"/>
              <a:ext cx="669090" cy="1"/>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8" name="Group 7" descr="Short film title">
            <a:extLst>
              <a:ext uri="{FF2B5EF4-FFF2-40B4-BE49-F238E27FC236}">
                <a16:creationId xmlns:a16="http://schemas.microsoft.com/office/drawing/2014/main" id="{EEFDEE65-C585-E787-6488-1373E2BCCD0B}"/>
              </a:ext>
            </a:extLst>
          </p:cNvPr>
          <p:cNvGrpSpPr/>
          <p:nvPr/>
        </p:nvGrpSpPr>
        <p:grpSpPr>
          <a:xfrm>
            <a:off x="392603" y="1638267"/>
            <a:ext cx="2554379" cy="679634"/>
            <a:chOff x="392603" y="1638267"/>
            <a:chExt cx="2554379" cy="679634"/>
          </a:xfrm>
        </p:grpSpPr>
        <p:sp>
          <p:nvSpPr>
            <p:cNvPr id="19" name="Rectangle: Rounded Corners 18">
              <a:extLst>
                <a:ext uri="{FF2B5EF4-FFF2-40B4-BE49-F238E27FC236}">
                  <a16:creationId xmlns:a16="http://schemas.microsoft.com/office/drawing/2014/main" id="{9F6F1001-5E5B-7737-ADD5-9F230625E031}"/>
                </a:ext>
                <a:ext uri="{C183D7F6-B498-43B3-948B-1728B52AA6E4}">
                  <adec:decorative xmlns:adec="http://schemas.microsoft.com/office/drawing/2017/decorative" val="1"/>
                </a:ext>
              </a:extLst>
            </p:cNvPr>
            <p:cNvSpPr/>
            <p:nvPr/>
          </p:nvSpPr>
          <p:spPr>
            <a:xfrm>
              <a:off x="718636" y="1638267"/>
              <a:ext cx="2228346" cy="67963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bg1"/>
                  </a:solidFill>
                  <a:latin typeface="+mj-lt"/>
                </a:rPr>
                <a:t>Short film title</a:t>
              </a:r>
              <a:endParaRPr lang="en-AU" sz="1600" b="1" dirty="0">
                <a:solidFill>
                  <a:schemeClr val="bg1"/>
                </a:solidFill>
                <a:latin typeface="+mj-lt"/>
              </a:endParaRPr>
            </a:p>
          </p:txBody>
        </p:sp>
        <p:sp>
          <p:nvSpPr>
            <p:cNvPr id="7" name="Oval 6">
              <a:extLst>
                <a:ext uri="{FF2B5EF4-FFF2-40B4-BE49-F238E27FC236}">
                  <a16:creationId xmlns:a16="http://schemas.microsoft.com/office/drawing/2014/main" id="{A30B3246-B237-6238-C761-2D917EB1073C}"/>
                </a:ext>
              </a:extLst>
            </p:cNvPr>
            <p:cNvSpPr/>
            <p:nvPr/>
          </p:nvSpPr>
          <p:spPr>
            <a:xfrm>
              <a:off x="392603" y="1652051"/>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a:latin typeface="+mj-lt"/>
              </a:endParaRPr>
            </a:p>
          </p:txBody>
        </p:sp>
        <p:pic>
          <p:nvPicPr>
            <p:cNvPr id="65" name="Graphic 64" descr="Open folder outline">
              <a:extLst>
                <a:ext uri="{FF2B5EF4-FFF2-40B4-BE49-F238E27FC236}">
                  <a16:creationId xmlns:a16="http://schemas.microsoft.com/office/drawing/2014/main" id="{B33E93AB-CCF7-1277-411B-9ABBF765B8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24" y="1764422"/>
              <a:ext cx="426575" cy="426575"/>
            </a:xfrm>
            <a:prstGeom prst="rect">
              <a:avLst/>
            </a:prstGeom>
          </p:spPr>
        </p:pic>
      </p:grpSp>
      <p:sp>
        <p:nvSpPr>
          <p:cNvPr id="20" name="Rectangle: Rounded Corners 19">
            <a:extLst>
              <a:ext uri="{FF2B5EF4-FFF2-40B4-BE49-F238E27FC236}">
                <a16:creationId xmlns:a16="http://schemas.microsoft.com/office/drawing/2014/main" id="{9E2C3C88-4E97-C16B-26C4-0BD663616A6E}"/>
              </a:ext>
              <a:ext uri="{C183D7F6-B498-43B3-948B-1728B52AA6E4}">
                <adec:decorative xmlns:adec="http://schemas.microsoft.com/office/drawing/2017/decorative" val="0"/>
              </a:ext>
            </a:extLst>
          </p:cNvPr>
          <p:cNvSpPr/>
          <p:nvPr/>
        </p:nvSpPr>
        <p:spPr>
          <a:xfrm>
            <a:off x="3616072" y="1669160"/>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A top-level folder with the title of your film. </a:t>
            </a:r>
          </a:p>
        </p:txBody>
      </p:sp>
      <p:grpSp>
        <p:nvGrpSpPr>
          <p:cNvPr id="9" name="Group 8" descr="1. Footage">
            <a:extLst>
              <a:ext uri="{FF2B5EF4-FFF2-40B4-BE49-F238E27FC236}">
                <a16:creationId xmlns:a16="http://schemas.microsoft.com/office/drawing/2014/main" id="{37E4231A-04D4-8A9A-10A2-DBABB68FFF73}"/>
              </a:ext>
            </a:extLst>
          </p:cNvPr>
          <p:cNvGrpSpPr/>
          <p:nvPr/>
        </p:nvGrpSpPr>
        <p:grpSpPr>
          <a:xfrm>
            <a:off x="877346" y="2445456"/>
            <a:ext cx="2514349" cy="679634"/>
            <a:chOff x="877346" y="2445456"/>
            <a:chExt cx="2514349" cy="679634"/>
          </a:xfrm>
        </p:grpSpPr>
        <p:sp>
          <p:nvSpPr>
            <p:cNvPr id="41" name="Rectangle: Rounded Corners 40">
              <a:extLst>
                <a:ext uri="{FF2B5EF4-FFF2-40B4-BE49-F238E27FC236}">
                  <a16:creationId xmlns:a16="http://schemas.microsoft.com/office/drawing/2014/main" id="{28BC5567-0ECB-A7FB-D9BD-818CF045F69B}"/>
                </a:ext>
                <a:ext uri="{C183D7F6-B498-43B3-948B-1728B52AA6E4}">
                  <adec:decorative xmlns:adec="http://schemas.microsoft.com/office/drawing/2017/decorative" val="1"/>
                </a:ext>
              </a:extLst>
            </p:cNvPr>
            <p:cNvSpPr/>
            <p:nvPr/>
          </p:nvSpPr>
          <p:spPr>
            <a:xfrm>
              <a:off x="1163349" y="2445456"/>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1. Footage</a:t>
              </a:r>
            </a:p>
          </p:txBody>
        </p:sp>
        <p:sp>
          <p:nvSpPr>
            <p:cNvPr id="13" name="Oval 12">
              <a:extLst>
                <a:ext uri="{FF2B5EF4-FFF2-40B4-BE49-F238E27FC236}">
                  <a16:creationId xmlns:a16="http://schemas.microsoft.com/office/drawing/2014/main" id="{159C1FCC-BD8A-B98C-0874-B30C7C4B6D74}"/>
                </a:ext>
              </a:extLst>
            </p:cNvPr>
            <p:cNvSpPr/>
            <p:nvPr/>
          </p:nvSpPr>
          <p:spPr>
            <a:xfrm>
              <a:off x="877346" y="2459240"/>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dirty="0">
                <a:latin typeface="+mj-lt"/>
              </a:endParaRPr>
            </a:p>
          </p:txBody>
        </p:sp>
        <p:pic>
          <p:nvPicPr>
            <p:cNvPr id="66" name="Graphic 65" descr="Open folder outline">
              <a:extLst>
                <a:ext uri="{FF2B5EF4-FFF2-40B4-BE49-F238E27FC236}">
                  <a16:creationId xmlns:a16="http://schemas.microsoft.com/office/drawing/2014/main" id="{956B931E-CEB6-A987-505C-CB0D0AB848A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3027" y="2577885"/>
              <a:ext cx="426575" cy="426575"/>
            </a:xfrm>
            <a:prstGeom prst="rect">
              <a:avLst/>
            </a:prstGeom>
          </p:spPr>
        </p:pic>
      </p:grpSp>
      <p:sp>
        <p:nvSpPr>
          <p:cNvPr id="21" name="Rectangle: Rounded Corners 20">
            <a:extLst>
              <a:ext uri="{FF2B5EF4-FFF2-40B4-BE49-F238E27FC236}">
                <a16:creationId xmlns:a16="http://schemas.microsoft.com/office/drawing/2014/main" id="{4878D35D-3D42-1DF9-B5D9-27A6341CEF00}"/>
              </a:ext>
              <a:ext uri="{C183D7F6-B498-43B3-948B-1728B52AA6E4}">
                <adec:decorative xmlns:adec="http://schemas.microsoft.com/office/drawing/2017/decorative" val="0"/>
              </a:ext>
            </a:extLst>
          </p:cNvPr>
          <p:cNvSpPr/>
          <p:nvPr/>
        </p:nvSpPr>
        <p:spPr>
          <a:xfrm>
            <a:off x="3616072" y="2476349"/>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This is for storing video footage captured during the film shoot. </a:t>
            </a:r>
          </a:p>
        </p:txBody>
      </p:sp>
      <p:grpSp>
        <p:nvGrpSpPr>
          <p:cNvPr id="10" name="Group 9" descr="2. Edits">
            <a:extLst>
              <a:ext uri="{FF2B5EF4-FFF2-40B4-BE49-F238E27FC236}">
                <a16:creationId xmlns:a16="http://schemas.microsoft.com/office/drawing/2014/main" id="{BE403EBC-D4B2-1DB4-543E-DF2EB4A7FE49}"/>
              </a:ext>
            </a:extLst>
          </p:cNvPr>
          <p:cNvGrpSpPr/>
          <p:nvPr/>
        </p:nvGrpSpPr>
        <p:grpSpPr>
          <a:xfrm>
            <a:off x="877346" y="3252645"/>
            <a:ext cx="2501465" cy="679634"/>
            <a:chOff x="877346" y="3252645"/>
            <a:chExt cx="2501465" cy="679634"/>
          </a:xfrm>
        </p:grpSpPr>
        <p:sp>
          <p:nvSpPr>
            <p:cNvPr id="42" name="Rectangle: Rounded Corners 41">
              <a:extLst>
                <a:ext uri="{FF2B5EF4-FFF2-40B4-BE49-F238E27FC236}">
                  <a16:creationId xmlns:a16="http://schemas.microsoft.com/office/drawing/2014/main" id="{BA2F23DD-08A3-E63E-E3A4-C3AEE556832D}"/>
                </a:ext>
                <a:ext uri="{C183D7F6-B498-43B3-948B-1728B52AA6E4}">
                  <adec:decorative xmlns:adec="http://schemas.microsoft.com/office/drawing/2017/decorative" val="1"/>
                </a:ext>
              </a:extLst>
            </p:cNvPr>
            <p:cNvSpPr/>
            <p:nvPr/>
          </p:nvSpPr>
          <p:spPr>
            <a:xfrm>
              <a:off x="1150465" y="3252645"/>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2. Edits</a:t>
              </a:r>
            </a:p>
          </p:txBody>
        </p:sp>
        <p:sp>
          <p:nvSpPr>
            <p:cNvPr id="14" name="Oval 13">
              <a:extLst>
                <a:ext uri="{FF2B5EF4-FFF2-40B4-BE49-F238E27FC236}">
                  <a16:creationId xmlns:a16="http://schemas.microsoft.com/office/drawing/2014/main" id="{117F04EA-0F03-5194-0684-41F957266C4C}"/>
                </a:ext>
              </a:extLst>
            </p:cNvPr>
            <p:cNvSpPr/>
            <p:nvPr/>
          </p:nvSpPr>
          <p:spPr>
            <a:xfrm>
              <a:off x="877346" y="3266429"/>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a:latin typeface="+mj-lt"/>
              </a:endParaRPr>
            </a:p>
          </p:txBody>
        </p:sp>
        <p:pic>
          <p:nvPicPr>
            <p:cNvPr id="67" name="Graphic 66" descr="Open folder outline">
              <a:extLst>
                <a:ext uri="{FF2B5EF4-FFF2-40B4-BE49-F238E27FC236}">
                  <a16:creationId xmlns:a16="http://schemas.microsoft.com/office/drawing/2014/main" id="{458C3FFE-A457-3158-B4F9-4F849B0693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3027" y="3379357"/>
              <a:ext cx="426575" cy="426575"/>
            </a:xfrm>
            <a:prstGeom prst="rect">
              <a:avLst/>
            </a:prstGeom>
          </p:spPr>
        </p:pic>
      </p:grpSp>
      <p:sp>
        <p:nvSpPr>
          <p:cNvPr id="22" name="Rectangle: Rounded Corners 21">
            <a:extLst>
              <a:ext uri="{FF2B5EF4-FFF2-40B4-BE49-F238E27FC236}">
                <a16:creationId xmlns:a16="http://schemas.microsoft.com/office/drawing/2014/main" id="{C5F39352-B8D9-F68C-E129-DDEB74D49A72}"/>
              </a:ext>
              <a:ext uri="{C183D7F6-B498-43B3-948B-1728B52AA6E4}">
                <adec:decorative xmlns:adec="http://schemas.microsoft.com/office/drawing/2017/decorative" val="0"/>
              </a:ext>
            </a:extLst>
          </p:cNvPr>
          <p:cNvSpPr/>
          <p:nvPr/>
        </p:nvSpPr>
        <p:spPr>
          <a:xfrm>
            <a:off x="3616072" y="3283538"/>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This is for storing any draft versions of the film that you export.</a:t>
            </a:r>
          </a:p>
        </p:txBody>
      </p:sp>
      <p:grpSp>
        <p:nvGrpSpPr>
          <p:cNvPr id="11" name="Group 10" descr="3. Graphics">
            <a:extLst>
              <a:ext uri="{FF2B5EF4-FFF2-40B4-BE49-F238E27FC236}">
                <a16:creationId xmlns:a16="http://schemas.microsoft.com/office/drawing/2014/main" id="{C980E336-8A93-346D-3E9A-83F25C81C6A5}"/>
              </a:ext>
            </a:extLst>
          </p:cNvPr>
          <p:cNvGrpSpPr/>
          <p:nvPr/>
        </p:nvGrpSpPr>
        <p:grpSpPr>
          <a:xfrm>
            <a:off x="877344" y="4059834"/>
            <a:ext cx="2488583" cy="679634"/>
            <a:chOff x="877344" y="4059834"/>
            <a:chExt cx="2488583" cy="679634"/>
          </a:xfrm>
        </p:grpSpPr>
        <p:sp>
          <p:nvSpPr>
            <p:cNvPr id="43" name="Rectangle: Rounded Corners 42">
              <a:extLst>
                <a:ext uri="{FF2B5EF4-FFF2-40B4-BE49-F238E27FC236}">
                  <a16:creationId xmlns:a16="http://schemas.microsoft.com/office/drawing/2014/main" id="{4BAF5780-D25D-1CD0-1A75-0A4B916586DE}"/>
                </a:ext>
                <a:ext uri="{C183D7F6-B498-43B3-948B-1728B52AA6E4}">
                  <adec:decorative xmlns:adec="http://schemas.microsoft.com/office/drawing/2017/decorative" val="1"/>
                </a:ext>
              </a:extLst>
            </p:cNvPr>
            <p:cNvSpPr/>
            <p:nvPr/>
          </p:nvSpPr>
          <p:spPr>
            <a:xfrm>
              <a:off x="1137581" y="4059834"/>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3. Graphics</a:t>
              </a:r>
            </a:p>
          </p:txBody>
        </p:sp>
        <p:sp>
          <p:nvSpPr>
            <p:cNvPr id="15" name="Oval 14">
              <a:extLst>
                <a:ext uri="{FF2B5EF4-FFF2-40B4-BE49-F238E27FC236}">
                  <a16:creationId xmlns:a16="http://schemas.microsoft.com/office/drawing/2014/main" id="{147BE733-0D08-7F2F-458F-2BA557A17B51}"/>
                </a:ext>
              </a:extLst>
            </p:cNvPr>
            <p:cNvSpPr/>
            <p:nvPr/>
          </p:nvSpPr>
          <p:spPr>
            <a:xfrm>
              <a:off x="877344" y="4073618"/>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a:latin typeface="+mj-lt"/>
              </a:endParaRPr>
            </a:p>
          </p:txBody>
        </p:sp>
        <p:pic>
          <p:nvPicPr>
            <p:cNvPr id="70" name="Graphic 69" descr="Open folder outline">
              <a:extLst>
                <a:ext uri="{FF2B5EF4-FFF2-40B4-BE49-F238E27FC236}">
                  <a16:creationId xmlns:a16="http://schemas.microsoft.com/office/drawing/2014/main" id="{85FA7AA3-E602-4C00-E15A-8142F2941AA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3027" y="4192765"/>
              <a:ext cx="426575" cy="426575"/>
            </a:xfrm>
            <a:prstGeom prst="rect">
              <a:avLst/>
            </a:prstGeom>
          </p:spPr>
        </p:pic>
      </p:grpSp>
      <p:sp>
        <p:nvSpPr>
          <p:cNvPr id="23" name="Rectangle: Rounded Corners 22">
            <a:extLst>
              <a:ext uri="{FF2B5EF4-FFF2-40B4-BE49-F238E27FC236}">
                <a16:creationId xmlns:a16="http://schemas.microsoft.com/office/drawing/2014/main" id="{485A9B80-2D95-AFB8-FCCA-2A7D732EFD39}"/>
              </a:ext>
              <a:ext uri="{C183D7F6-B498-43B3-948B-1728B52AA6E4}">
                <adec:decorative xmlns:adec="http://schemas.microsoft.com/office/drawing/2017/decorative" val="0"/>
              </a:ext>
            </a:extLst>
          </p:cNvPr>
          <p:cNvSpPr/>
          <p:nvPr/>
        </p:nvSpPr>
        <p:spPr>
          <a:xfrm>
            <a:off x="3616072" y="4090727"/>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This is for any additional image or video files used in the editing process, such as title cards and animations.</a:t>
            </a:r>
          </a:p>
        </p:txBody>
      </p:sp>
      <p:grpSp>
        <p:nvGrpSpPr>
          <p:cNvPr id="12" name="Group 11" descr="4. Audio">
            <a:extLst>
              <a:ext uri="{FF2B5EF4-FFF2-40B4-BE49-F238E27FC236}">
                <a16:creationId xmlns:a16="http://schemas.microsoft.com/office/drawing/2014/main" id="{987DA232-9BB5-64C6-F6BD-F37E58438106}"/>
              </a:ext>
            </a:extLst>
          </p:cNvPr>
          <p:cNvGrpSpPr/>
          <p:nvPr/>
        </p:nvGrpSpPr>
        <p:grpSpPr>
          <a:xfrm>
            <a:off x="877342" y="4867023"/>
            <a:ext cx="2475701" cy="679634"/>
            <a:chOff x="877342" y="4867023"/>
            <a:chExt cx="2475701" cy="679634"/>
          </a:xfrm>
        </p:grpSpPr>
        <p:sp>
          <p:nvSpPr>
            <p:cNvPr id="44" name="Rectangle: Rounded Corners 43">
              <a:extLst>
                <a:ext uri="{FF2B5EF4-FFF2-40B4-BE49-F238E27FC236}">
                  <a16:creationId xmlns:a16="http://schemas.microsoft.com/office/drawing/2014/main" id="{4846360B-70DC-0343-7484-8045A7460A59}"/>
                </a:ext>
                <a:ext uri="{C183D7F6-B498-43B3-948B-1728B52AA6E4}">
                  <adec:decorative xmlns:adec="http://schemas.microsoft.com/office/drawing/2017/decorative" val="1"/>
                </a:ext>
              </a:extLst>
            </p:cNvPr>
            <p:cNvSpPr/>
            <p:nvPr/>
          </p:nvSpPr>
          <p:spPr>
            <a:xfrm>
              <a:off x="1124697" y="4867023"/>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4. Audio</a:t>
              </a:r>
            </a:p>
          </p:txBody>
        </p:sp>
        <p:sp>
          <p:nvSpPr>
            <p:cNvPr id="16" name="Oval 15">
              <a:extLst>
                <a:ext uri="{FF2B5EF4-FFF2-40B4-BE49-F238E27FC236}">
                  <a16:creationId xmlns:a16="http://schemas.microsoft.com/office/drawing/2014/main" id="{2F96B143-BBB8-37CA-F382-FF0FB953CFDD}"/>
                </a:ext>
              </a:extLst>
            </p:cNvPr>
            <p:cNvSpPr/>
            <p:nvPr/>
          </p:nvSpPr>
          <p:spPr>
            <a:xfrm>
              <a:off x="877342" y="4880807"/>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a:latin typeface="+mj-lt"/>
              </a:endParaRPr>
            </a:p>
          </p:txBody>
        </p:sp>
        <p:pic>
          <p:nvPicPr>
            <p:cNvPr id="71" name="Graphic 70" descr="Open folder outline">
              <a:extLst>
                <a:ext uri="{FF2B5EF4-FFF2-40B4-BE49-F238E27FC236}">
                  <a16:creationId xmlns:a16="http://schemas.microsoft.com/office/drawing/2014/main" id="{BFF478B1-C96F-91CC-A3D8-88457F545F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3027" y="5006173"/>
              <a:ext cx="426575" cy="426575"/>
            </a:xfrm>
            <a:prstGeom prst="rect">
              <a:avLst/>
            </a:prstGeom>
          </p:spPr>
        </p:pic>
      </p:grpSp>
      <p:sp>
        <p:nvSpPr>
          <p:cNvPr id="24" name="Rectangle: Rounded Corners 23">
            <a:extLst>
              <a:ext uri="{FF2B5EF4-FFF2-40B4-BE49-F238E27FC236}">
                <a16:creationId xmlns:a16="http://schemas.microsoft.com/office/drawing/2014/main" id="{D9C47842-FA2D-7168-1E41-428CC15359F7}"/>
              </a:ext>
              <a:ext uri="{C183D7F6-B498-43B3-948B-1728B52AA6E4}">
                <adec:decorative xmlns:adec="http://schemas.microsoft.com/office/drawing/2017/decorative" val="0"/>
              </a:ext>
            </a:extLst>
          </p:cNvPr>
          <p:cNvSpPr/>
          <p:nvPr/>
        </p:nvSpPr>
        <p:spPr>
          <a:xfrm>
            <a:off x="3616072" y="4897916"/>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This is for any audio captured during or after the shoot, including foley, effects, music or additional dialogue recordings (ADR).</a:t>
            </a:r>
          </a:p>
        </p:txBody>
      </p:sp>
      <p:grpSp>
        <p:nvGrpSpPr>
          <p:cNvPr id="18" name="Group 17" descr="5. Images">
            <a:extLst>
              <a:ext uri="{FF2B5EF4-FFF2-40B4-BE49-F238E27FC236}">
                <a16:creationId xmlns:a16="http://schemas.microsoft.com/office/drawing/2014/main" id="{E4AB1E02-2E1D-7864-1539-FDC130D854BF}"/>
              </a:ext>
            </a:extLst>
          </p:cNvPr>
          <p:cNvGrpSpPr/>
          <p:nvPr/>
        </p:nvGrpSpPr>
        <p:grpSpPr>
          <a:xfrm>
            <a:off x="877344" y="5674213"/>
            <a:ext cx="2462815" cy="679634"/>
            <a:chOff x="877344" y="5674213"/>
            <a:chExt cx="2462815" cy="679634"/>
          </a:xfrm>
        </p:grpSpPr>
        <p:sp>
          <p:nvSpPr>
            <p:cNvPr id="45" name="Rectangle: Rounded Corners 44">
              <a:extLst>
                <a:ext uri="{FF2B5EF4-FFF2-40B4-BE49-F238E27FC236}">
                  <a16:creationId xmlns:a16="http://schemas.microsoft.com/office/drawing/2014/main" id="{BC9880B3-5DF1-52B1-D15F-3E7CC7D0619C}"/>
                </a:ext>
                <a:ext uri="{C183D7F6-B498-43B3-948B-1728B52AA6E4}">
                  <adec:decorative xmlns:adec="http://schemas.microsoft.com/office/drawing/2017/decorative" val="1"/>
                </a:ext>
              </a:extLst>
            </p:cNvPr>
            <p:cNvSpPr/>
            <p:nvPr/>
          </p:nvSpPr>
          <p:spPr>
            <a:xfrm>
              <a:off x="1111813" y="5674213"/>
              <a:ext cx="2228346" cy="679634"/>
            </a:xfrm>
            <a:prstGeom prst="roundRect">
              <a:avLst>
                <a:gd name="adj" fmla="val 1725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1950"/>
              <a:r>
                <a:rPr lang="en-US" sz="1600" b="1" dirty="0">
                  <a:solidFill>
                    <a:schemeClr val="accent1"/>
                  </a:solidFill>
                  <a:latin typeface="+mj-lt"/>
                </a:rPr>
                <a:t>5. Images</a:t>
              </a:r>
            </a:p>
          </p:txBody>
        </p:sp>
        <p:sp>
          <p:nvSpPr>
            <p:cNvPr id="17" name="Oval 16">
              <a:extLst>
                <a:ext uri="{FF2B5EF4-FFF2-40B4-BE49-F238E27FC236}">
                  <a16:creationId xmlns:a16="http://schemas.microsoft.com/office/drawing/2014/main" id="{41C4F1ED-1E18-CE47-F9F4-CA9C338B16A2}"/>
                </a:ext>
              </a:extLst>
            </p:cNvPr>
            <p:cNvSpPr/>
            <p:nvPr/>
          </p:nvSpPr>
          <p:spPr>
            <a:xfrm>
              <a:off x="877344" y="5687997"/>
              <a:ext cx="652066" cy="652066"/>
            </a:xfrm>
            <a:prstGeom prst="ellipse">
              <a:avLst/>
            </a:prstGeom>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600">
                <a:latin typeface="+mj-lt"/>
              </a:endParaRPr>
            </a:p>
          </p:txBody>
        </p:sp>
        <p:pic>
          <p:nvPicPr>
            <p:cNvPr id="72" name="Graphic 71" descr="Open folder outline">
              <a:extLst>
                <a:ext uri="{FF2B5EF4-FFF2-40B4-BE49-F238E27FC236}">
                  <a16:creationId xmlns:a16="http://schemas.microsoft.com/office/drawing/2014/main" id="{A8F7D3EA-D4DF-63F4-718E-810E56386B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3027" y="5819581"/>
              <a:ext cx="426575" cy="426575"/>
            </a:xfrm>
            <a:prstGeom prst="rect">
              <a:avLst/>
            </a:prstGeom>
          </p:spPr>
        </p:pic>
      </p:grpSp>
      <p:sp>
        <p:nvSpPr>
          <p:cNvPr id="25" name="Rectangle: Rounded Corners 24">
            <a:extLst>
              <a:ext uri="{FF2B5EF4-FFF2-40B4-BE49-F238E27FC236}">
                <a16:creationId xmlns:a16="http://schemas.microsoft.com/office/drawing/2014/main" id="{5801AC14-4DD1-2D4D-6F20-548F55F31EF6}"/>
              </a:ext>
              <a:ext uri="{C183D7F6-B498-43B3-948B-1728B52AA6E4}">
                <adec:decorative xmlns:adec="http://schemas.microsoft.com/office/drawing/2017/decorative" val="0"/>
              </a:ext>
            </a:extLst>
          </p:cNvPr>
          <p:cNvSpPr/>
          <p:nvPr/>
        </p:nvSpPr>
        <p:spPr>
          <a:xfrm>
            <a:off x="3616072" y="5705106"/>
            <a:ext cx="8329556" cy="617849"/>
          </a:xfrm>
          <a:prstGeom prst="roundRect">
            <a:avLst>
              <a:gd name="adj" fmla="val 17256"/>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14000"/>
              </a:lnSpc>
              <a:spcAft>
                <a:spcPts val="1200"/>
              </a:spcAft>
            </a:pPr>
            <a:r>
              <a:rPr lang="en-AU" sz="1600" dirty="0">
                <a:solidFill>
                  <a:schemeClr val="tx1"/>
                </a:solidFill>
                <a:cs typeface="Arial" panose="020B0604020202020204" pitchFamily="34" charset="0"/>
              </a:rPr>
              <a:t>This is for any photographic stills captured during the shoots, such as reference photos of the cast and production design.</a:t>
            </a:r>
          </a:p>
        </p:txBody>
      </p:sp>
      <p:sp>
        <p:nvSpPr>
          <p:cNvPr id="2" name="Slide Number Placeholder 1">
            <a:extLst>
              <a:ext uri="{FF2B5EF4-FFF2-40B4-BE49-F238E27FC236}">
                <a16:creationId xmlns:a16="http://schemas.microsoft.com/office/drawing/2014/main" id="{181A3A97-D248-5DC3-26B1-6F94FC68579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20</a:t>
            </a:fld>
            <a:endParaRPr lang="en-AU"/>
          </a:p>
        </p:txBody>
      </p:sp>
    </p:spTree>
    <p:extLst>
      <p:ext uri="{BB962C8B-B14F-4D97-AF65-F5344CB8AC3E}">
        <p14:creationId xmlns:p14="http://schemas.microsoft.com/office/powerpoint/2010/main" val="1640431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F669-4677-7FE2-07FB-06F881EAB197}"/>
              </a:ext>
            </a:extLst>
          </p:cNvPr>
          <p:cNvSpPr>
            <a:spLocks noGrp="1"/>
          </p:cNvSpPr>
          <p:nvPr>
            <p:ph type="ctrTitle"/>
          </p:nvPr>
        </p:nvSpPr>
        <p:spPr>
          <a:xfrm>
            <a:off x="450001" y="3814441"/>
            <a:ext cx="11291998" cy="800681"/>
          </a:xfrm>
        </p:spPr>
        <p:txBody>
          <a:bodyPr/>
          <a:lstStyle/>
          <a:p>
            <a:r>
              <a:rPr lang="en-AU" dirty="0">
                <a:latin typeface="+mj-lt"/>
              </a:rPr>
              <a:t>Production diary – shared documentation of processes</a:t>
            </a:r>
          </a:p>
        </p:txBody>
      </p:sp>
      <p:sp>
        <p:nvSpPr>
          <p:cNvPr id="6" name="Text Placeholder 11">
            <a:extLst>
              <a:ext uri="{FF2B5EF4-FFF2-40B4-BE49-F238E27FC236}">
                <a16:creationId xmlns:a16="http://schemas.microsoft.com/office/drawing/2014/main" id="{893B782D-D852-590B-AF49-17B63C55DE0B}"/>
              </a:ext>
            </a:extLst>
          </p:cNvPr>
          <p:cNvSpPr txBox="1">
            <a:spLocks/>
          </p:cNvSpPr>
          <p:nvPr/>
        </p:nvSpPr>
        <p:spPr>
          <a:xfrm>
            <a:off x="450001" y="5631338"/>
            <a:ext cx="11291998" cy="880749"/>
          </a:xfrm>
          <a:prstGeom prst="roundRect">
            <a:avLst>
              <a:gd name="adj" fmla="val 4320"/>
            </a:avLst>
          </a:prstGeom>
          <a:solidFill>
            <a:schemeClr val="accent4"/>
          </a:solidFill>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800" dirty="0"/>
              <a:t>Use this section to document your film crew’s collaborative devising, planning and organisational material during each filmmaking phase. Continue to refer to this material as you move through each phase.</a:t>
            </a:r>
          </a:p>
        </p:txBody>
      </p:sp>
    </p:spTree>
    <p:extLst>
      <p:ext uri="{BB962C8B-B14F-4D97-AF65-F5344CB8AC3E}">
        <p14:creationId xmlns:p14="http://schemas.microsoft.com/office/powerpoint/2010/main" val="5536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48000" y="360000"/>
            <a:ext cx="5159467" cy="545601"/>
          </a:xfrm>
        </p:spPr>
        <p:txBody>
          <a:bodyPr/>
          <a:lstStyle/>
          <a:p>
            <a:r>
              <a:rPr lang="en-AU" sz="3200" dirty="0">
                <a:latin typeface="+mj-lt"/>
              </a:rPr>
              <a:t>Process documentation (1)</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48000" y="982520"/>
            <a:ext cx="5159467" cy="310015"/>
          </a:xfrm>
        </p:spPr>
        <p:txBody>
          <a:bodyPr anchor="ctr"/>
          <a:lstStyle/>
          <a:p>
            <a:r>
              <a:rPr lang="en-AU">
                <a:latin typeface="+mj-lt"/>
              </a:rPr>
              <a:t>Short film pitch and script</a:t>
            </a:r>
          </a:p>
        </p:txBody>
      </p:sp>
      <p:sp>
        <p:nvSpPr>
          <p:cNvPr id="37" name="Rectangle: Rounded Corners 36">
            <a:extLst>
              <a:ext uri="{FF2B5EF4-FFF2-40B4-BE49-F238E27FC236}">
                <a16:creationId xmlns:a16="http://schemas.microsoft.com/office/drawing/2014/main" id="{2766C161-3A0A-BA5C-C3A9-6E721A071721}"/>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38" name="Group 37" descr="1. Development">
            <a:extLst>
              <a:ext uri="{FF2B5EF4-FFF2-40B4-BE49-F238E27FC236}">
                <a16:creationId xmlns:a16="http://schemas.microsoft.com/office/drawing/2014/main" id="{0D666936-14FD-D179-8015-B667CE8A1A24}"/>
              </a:ext>
            </a:extLst>
          </p:cNvPr>
          <p:cNvGrpSpPr/>
          <p:nvPr/>
        </p:nvGrpSpPr>
        <p:grpSpPr>
          <a:xfrm>
            <a:off x="8516640" y="310738"/>
            <a:ext cx="3327360" cy="1045440"/>
            <a:chOff x="8516640" y="310738"/>
            <a:chExt cx="3327360" cy="1045440"/>
          </a:xfrm>
        </p:grpSpPr>
        <p:sp>
          <p:nvSpPr>
            <p:cNvPr id="15" name="Rectangle: Rounded Corners 14">
              <a:extLst>
                <a:ext uri="{FF2B5EF4-FFF2-40B4-BE49-F238E27FC236}">
                  <a16:creationId xmlns:a16="http://schemas.microsoft.com/office/drawing/2014/main" id="{4462C688-D814-78EB-A579-1C5EF0F35FC9}"/>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Development</a:t>
              </a:r>
            </a:p>
          </p:txBody>
        </p:sp>
        <p:sp>
          <p:nvSpPr>
            <p:cNvPr id="16" name="Oval 15">
              <a:hlinkClick r:id="rId3" action="ppaction://hlinksldjump"/>
              <a:extLst>
                <a:ext uri="{FF2B5EF4-FFF2-40B4-BE49-F238E27FC236}">
                  <a16:creationId xmlns:a16="http://schemas.microsoft.com/office/drawing/2014/main" id="{F1AC9D02-A509-AFB5-DE92-15700B0D1533}"/>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70733"/>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Logline</a:t>
            </a:r>
          </a:p>
        </p:txBody>
      </p:sp>
      <p:sp>
        <p:nvSpPr>
          <p:cNvPr id="2" name="Rectangle: Rounded Corners 1">
            <a:extLst>
              <a:ext uri="{FF2B5EF4-FFF2-40B4-BE49-F238E27FC236}">
                <a16:creationId xmlns:a16="http://schemas.microsoft.com/office/drawing/2014/main" id="{A034EBD7-2245-BBCB-7787-8BA766E1A877}"/>
              </a:ext>
              <a:ext uri="{C183D7F6-B498-43B3-948B-1728B52AA6E4}">
                <adec:decorative xmlns:adec="http://schemas.microsoft.com/office/drawing/2017/decorative" val="0"/>
              </a:ext>
            </a:extLst>
          </p:cNvPr>
          <p:cNvSpPr/>
          <p:nvPr/>
        </p:nvSpPr>
        <p:spPr>
          <a:xfrm>
            <a:off x="348000" y="2202357"/>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Style</a:t>
            </a: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48000" y="2880092"/>
            <a:ext cx="11448000" cy="2826491"/>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Synopsis</a:t>
            </a:r>
          </a:p>
          <a:p>
            <a:pPr marL="108000">
              <a:spcBef>
                <a:spcPts val="600"/>
              </a:spcBef>
              <a:spcAft>
                <a:spcPts val="600"/>
              </a:spcAft>
            </a:pPr>
            <a:endParaRPr lang="en-AU" sz="1600" dirty="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5875480"/>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Link to short film script</a:t>
            </a: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1918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59999" y="360000"/>
            <a:ext cx="5487347" cy="545601"/>
          </a:xfrm>
        </p:spPr>
        <p:txBody>
          <a:bodyPr/>
          <a:lstStyle/>
          <a:p>
            <a:r>
              <a:rPr lang="en-AU" sz="3200" dirty="0">
                <a:latin typeface="+mj-lt"/>
              </a:rPr>
              <a:t>Process documentation (2)</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982520"/>
            <a:ext cx="5027248" cy="310015"/>
          </a:xfrm>
        </p:spPr>
        <p:txBody>
          <a:bodyPr anchor="ctr"/>
          <a:lstStyle/>
          <a:p>
            <a:r>
              <a:rPr lang="en-AU" dirty="0">
                <a:latin typeface="+mj-lt"/>
              </a:rPr>
              <a:t>Mood board</a:t>
            </a:r>
          </a:p>
        </p:txBody>
      </p:sp>
      <p:sp>
        <p:nvSpPr>
          <p:cNvPr id="37" name="Rectangle: Rounded Corners 36">
            <a:extLst>
              <a:ext uri="{FF2B5EF4-FFF2-40B4-BE49-F238E27FC236}">
                <a16:creationId xmlns:a16="http://schemas.microsoft.com/office/drawing/2014/main" id="{2766C161-3A0A-BA5C-C3A9-6E721A071721}"/>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2" name="Group 1" descr="1. Development">
            <a:extLst>
              <a:ext uri="{FF2B5EF4-FFF2-40B4-BE49-F238E27FC236}">
                <a16:creationId xmlns:a16="http://schemas.microsoft.com/office/drawing/2014/main" id="{0D90DD16-2D5A-5410-48A1-0B31CCC691F2}"/>
              </a:ext>
            </a:extLst>
          </p:cNvPr>
          <p:cNvGrpSpPr/>
          <p:nvPr/>
        </p:nvGrpSpPr>
        <p:grpSpPr>
          <a:xfrm>
            <a:off x="8516640" y="310738"/>
            <a:ext cx="3327360" cy="1045440"/>
            <a:chOff x="8516640" y="310738"/>
            <a:chExt cx="3327360" cy="1045440"/>
          </a:xfrm>
        </p:grpSpPr>
        <p:sp>
          <p:nvSpPr>
            <p:cNvPr id="6" name="Rectangle: Rounded Corners 5">
              <a:extLst>
                <a:ext uri="{FF2B5EF4-FFF2-40B4-BE49-F238E27FC236}">
                  <a16:creationId xmlns:a16="http://schemas.microsoft.com/office/drawing/2014/main" id="{446A42DA-AB02-C6B2-D6C2-4E0EACA939B9}"/>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Development</a:t>
              </a:r>
            </a:p>
          </p:txBody>
        </p:sp>
        <p:sp>
          <p:nvSpPr>
            <p:cNvPr id="7" name="Oval 6">
              <a:hlinkClick r:id="rId3" action="ppaction://hlinksldjump"/>
              <a:extLst>
                <a:ext uri="{FF2B5EF4-FFF2-40B4-BE49-F238E27FC236}">
                  <a16:creationId xmlns:a16="http://schemas.microsoft.com/office/drawing/2014/main" id="{7A4A6C11-F687-1522-E763-EDC3A04272D2}"/>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1550048"/>
            <a:ext cx="11448000"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23</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559505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(3)</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Film crew roles</a:t>
            </a:r>
          </a:p>
        </p:txBody>
      </p:sp>
      <p:sp>
        <p:nvSpPr>
          <p:cNvPr id="37" name="Rectangle: Rounded Corners 36">
            <a:extLst>
              <a:ext uri="{FF2B5EF4-FFF2-40B4-BE49-F238E27FC236}">
                <a16:creationId xmlns:a16="http://schemas.microsoft.com/office/drawing/2014/main" id="{2766C161-3A0A-BA5C-C3A9-6E721A071721}"/>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6" name="Group 5" descr="1. Development">
            <a:extLst>
              <a:ext uri="{FF2B5EF4-FFF2-40B4-BE49-F238E27FC236}">
                <a16:creationId xmlns:a16="http://schemas.microsoft.com/office/drawing/2014/main" id="{AAD8A9CA-89E4-23F8-1BF3-4F4E0CBBFF5A}"/>
              </a:ext>
            </a:extLst>
          </p:cNvPr>
          <p:cNvGrpSpPr/>
          <p:nvPr/>
        </p:nvGrpSpPr>
        <p:grpSpPr>
          <a:xfrm>
            <a:off x="8516640" y="310738"/>
            <a:ext cx="3327360" cy="1045440"/>
            <a:chOff x="8516640" y="310738"/>
            <a:chExt cx="3327360" cy="1045440"/>
          </a:xfrm>
        </p:grpSpPr>
        <p:sp>
          <p:nvSpPr>
            <p:cNvPr id="7" name="Rectangle: Rounded Corners 6">
              <a:extLst>
                <a:ext uri="{FF2B5EF4-FFF2-40B4-BE49-F238E27FC236}">
                  <a16:creationId xmlns:a16="http://schemas.microsoft.com/office/drawing/2014/main" id="{45C378F0-2D20-CF40-9EB1-BCB73F6733C1}"/>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Development</a:t>
              </a:r>
            </a:p>
          </p:txBody>
        </p:sp>
        <p:sp>
          <p:nvSpPr>
            <p:cNvPr id="11" name="Oval 10">
              <a:hlinkClick r:id="rId3" action="ppaction://hlinksldjump"/>
              <a:extLst>
                <a:ext uri="{FF2B5EF4-FFF2-40B4-BE49-F238E27FC236}">
                  <a16:creationId xmlns:a16="http://schemas.microsoft.com/office/drawing/2014/main" id="{3890624A-7908-356B-2184-6EE540428B36}"/>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sp>
        <p:nvSpPr>
          <p:cNvPr id="2" name="Rectangle: Rounded Corners 1">
            <a:extLst>
              <a:ext uri="{FF2B5EF4-FFF2-40B4-BE49-F238E27FC236}">
                <a16:creationId xmlns:a16="http://schemas.microsoft.com/office/drawing/2014/main" id="{86605F5B-7E52-5572-B130-02F28E5E8847}"/>
              </a:ext>
              <a:ext uri="{C183D7F6-B498-43B3-948B-1728B52AA6E4}">
                <adec:decorative xmlns:adec="http://schemas.microsoft.com/office/drawing/2017/decorative" val="0"/>
              </a:ext>
            </a:extLst>
          </p:cNvPr>
          <p:cNvSpPr/>
          <p:nvPr/>
        </p:nvSpPr>
        <p:spPr>
          <a:xfrm>
            <a:off x="359999" y="1485457"/>
            <a:ext cx="2592000" cy="4905548"/>
          </a:xfrm>
          <a:prstGeom prst="roundRect">
            <a:avLst>
              <a:gd name="adj" fmla="val 7978"/>
            </a:avLst>
          </a:prstGeom>
          <a:ln w="57150"/>
        </p:spPr>
        <p:style>
          <a:lnRef idx="2">
            <a:schemeClr val="accent2"/>
          </a:lnRef>
          <a:fillRef idx="1">
            <a:schemeClr val="lt1"/>
          </a:fillRef>
          <a:effectRef idx="0">
            <a:schemeClr val="accent2"/>
          </a:effectRef>
          <a:fontRef idx="minor">
            <a:schemeClr val="dk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tx1"/>
                </a:solidFill>
                <a:latin typeface="+mj-lt"/>
              </a:rPr>
              <a:t>Directing</a:t>
            </a:r>
          </a:p>
          <a:p>
            <a:endParaRPr lang="en-AU" sz="1800" dirty="0">
              <a:solidFill>
                <a:schemeClr val="bg1"/>
              </a:solidFill>
            </a:endParaRPr>
          </a:p>
          <a:p>
            <a:endParaRPr lang="en-AU" sz="1800" dirty="0">
              <a:solidFill>
                <a:schemeClr val="bg1"/>
              </a:solidFill>
            </a:endParaRPr>
          </a:p>
        </p:txBody>
      </p:sp>
      <p:sp>
        <p:nvSpPr>
          <p:cNvPr id="8" name="Rectangle: Rounded Corners 7">
            <a:extLst>
              <a:ext uri="{FF2B5EF4-FFF2-40B4-BE49-F238E27FC236}">
                <a16:creationId xmlns:a16="http://schemas.microsoft.com/office/drawing/2014/main" id="{31E14894-DD50-DB4E-4142-A3823C4AD136}"/>
              </a:ext>
              <a:ext uri="{C183D7F6-B498-43B3-948B-1728B52AA6E4}">
                <adec:decorative xmlns:adec="http://schemas.microsoft.com/office/drawing/2017/decorative" val="0"/>
              </a:ext>
            </a:extLst>
          </p:cNvPr>
          <p:cNvSpPr/>
          <p:nvPr/>
        </p:nvSpPr>
        <p:spPr>
          <a:xfrm>
            <a:off x="3290252" y="1485457"/>
            <a:ext cx="2592000" cy="4905548"/>
          </a:xfrm>
          <a:prstGeom prst="roundRect">
            <a:avLst>
              <a:gd name="adj" fmla="val 7978"/>
            </a:avLst>
          </a:prstGeom>
          <a:ln w="57150"/>
        </p:spPr>
        <p:style>
          <a:lnRef idx="2">
            <a:schemeClr val="accent2"/>
          </a:lnRef>
          <a:fillRef idx="1">
            <a:schemeClr val="lt1"/>
          </a:fillRef>
          <a:effectRef idx="0">
            <a:schemeClr val="accent2"/>
          </a:effectRef>
          <a:fontRef idx="minor">
            <a:schemeClr val="dk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ysClr val="windowText" lastClr="000000"/>
                </a:solidFill>
                <a:latin typeface="+mj-lt"/>
              </a:rPr>
              <a:t>Acting</a:t>
            </a:r>
          </a:p>
          <a:p>
            <a:endParaRPr lang="en-AU" sz="1800" dirty="0">
              <a:solidFill>
                <a:sysClr val="windowText" lastClr="000000"/>
              </a:solidFill>
            </a:endParaRPr>
          </a:p>
          <a:p>
            <a:endParaRPr lang="en-AU" sz="1800" dirty="0">
              <a:solidFill>
                <a:schemeClr val="bg1"/>
              </a:solidFill>
            </a:endParaRPr>
          </a:p>
          <a:p>
            <a:endParaRPr lang="en-AU" sz="1800" dirty="0">
              <a:solidFill>
                <a:schemeClr val="bg1"/>
              </a:solidFill>
            </a:endParaRPr>
          </a:p>
        </p:txBody>
      </p:sp>
      <p:sp>
        <p:nvSpPr>
          <p:cNvPr id="9" name="Rectangle: Rounded Corners 8">
            <a:extLst>
              <a:ext uri="{FF2B5EF4-FFF2-40B4-BE49-F238E27FC236}">
                <a16:creationId xmlns:a16="http://schemas.microsoft.com/office/drawing/2014/main" id="{EE0AF9EF-2AAB-33FA-D16F-E739F08084AE}"/>
              </a:ext>
              <a:ext uri="{C183D7F6-B498-43B3-948B-1728B52AA6E4}">
                <adec:decorative xmlns:adec="http://schemas.microsoft.com/office/drawing/2017/decorative" val="0"/>
              </a:ext>
            </a:extLst>
          </p:cNvPr>
          <p:cNvSpPr/>
          <p:nvPr/>
        </p:nvSpPr>
        <p:spPr>
          <a:xfrm>
            <a:off x="6265126" y="1485457"/>
            <a:ext cx="2592000" cy="4905548"/>
          </a:xfrm>
          <a:prstGeom prst="roundRect">
            <a:avLst>
              <a:gd name="adj" fmla="val 7978"/>
            </a:avLst>
          </a:prstGeom>
          <a:ln w="57150"/>
        </p:spPr>
        <p:style>
          <a:lnRef idx="2">
            <a:schemeClr val="accent2"/>
          </a:lnRef>
          <a:fillRef idx="1">
            <a:schemeClr val="lt1"/>
          </a:fillRef>
          <a:effectRef idx="0">
            <a:schemeClr val="accent2"/>
          </a:effectRef>
          <a:fontRef idx="minor">
            <a:schemeClr val="dk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ysClr val="windowText" lastClr="000000"/>
                </a:solidFill>
                <a:latin typeface="+mj-lt"/>
              </a:rPr>
              <a:t>Cinematography</a:t>
            </a:r>
          </a:p>
          <a:p>
            <a:endParaRPr lang="en-AU" sz="1800" dirty="0">
              <a:solidFill>
                <a:sysClr val="windowText" lastClr="000000"/>
              </a:solidFill>
            </a:endParaRPr>
          </a:p>
        </p:txBody>
      </p:sp>
      <p:sp>
        <p:nvSpPr>
          <p:cNvPr id="10" name="Rectangle: Rounded Corners 9">
            <a:extLst>
              <a:ext uri="{FF2B5EF4-FFF2-40B4-BE49-F238E27FC236}">
                <a16:creationId xmlns:a16="http://schemas.microsoft.com/office/drawing/2014/main" id="{F752ACC2-479B-4513-80B7-46F2594861F6}"/>
              </a:ext>
              <a:ext uri="{C183D7F6-B498-43B3-948B-1728B52AA6E4}">
                <adec:decorative xmlns:adec="http://schemas.microsoft.com/office/drawing/2017/decorative" val="0"/>
              </a:ext>
            </a:extLst>
          </p:cNvPr>
          <p:cNvSpPr/>
          <p:nvPr/>
        </p:nvSpPr>
        <p:spPr>
          <a:xfrm>
            <a:off x="9252000" y="1485457"/>
            <a:ext cx="2592000" cy="4905548"/>
          </a:xfrm>
          <a:prstGeom prst="roundRect">
            <a:avLst>
              <a:gd name="adj" fmla="val 7978"/>
            </a:avLst>
          </a:prstGeom>
          <a:ln w="57150"/>
        </p:spPr>
        <p:style>
          <a:lnRef idx="2">
            <a:schemeClr val="accent2"/>
          </a:lnRef>
          <a:fillRef idx="1">
            <a:schemeClr val="lt1"/>
          </a:fillRef>
          <a:effectRef idx="0">
            <a:schemeClr val="accent2"/>
          </a:effectRef>
          <a:fontRef idx="minor">
            <a:schemeClr val="dk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ysClr val="windowText" lastClr="000000"/>
                </a:solidFill>
                <a:latin typeface="+mj-lt"/>
              </a:rPr>
              <a:t>Production</a:t>
            </a:r>
            <a:r>
              <a:rPr lang="en-AU" sz="1800" dirty="0">
                <a:solidFill>
                  <a:sysClr val="windowText" lastClr="000000"/>
                </a:solidFill>
              </a:rPr>
              <a:t> </a:t>
            </a:r>
            <a:r>
              <a:rPr lang="en-AU" sz="1800" b="1" dirty="0">
                <a:solidFill>
                  <a:sysClr val="windowText" lastClr="000000"/>
                </a:solidFill>
                <a:latin typeface="+mj-lt"/>
              </a:rPr>
              <a:t>design</a:t>
            </a:r>
          </a:p>
          <a:p>
            <a:endParaRPr lang="en-AU" sz="1800" dirty="0">
              <a:solidFill>
                <a:sysClr val="windowText" lastClr="000000"/>
              </a:solidFill>
            </a:endParaRP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a:xfrm>
            <a:off x="11124000" y="6516000"/>
            <a:ext cx="720000" cy="180000"/>
          </a:xfrm>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24</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2477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060299" cy="545601"/>
          </a:xfrm>
        </p:spPr>
        <p:txBody>
          <a:bodyPr/>
          <a:lstStyle/>
          <a:p>
            <a:r>
              <a:rPr lang="en-AU" sz="3200" dirty="0">
                <a:latin typeface="+mj-lt"/>
              </a:rPr>
              <a:t>Process documentation (4)</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060299" cy="310015"/>
          </a:xfrm>
        </p:spPr>
        <p:txBody>
          <a:bodyPr anchor="ctr"/>
          <a:lstStyle/>
          <a:p>
            <a:r>
              <a:rPr lang="en-AU">
                <a:latin typeface="+mj-lt"/>
              </a:rPr>
              <a:t>Directing – production meeting</a:t>
            </a:r>
          </a:p>
        </p:txBody>
      </p:sp>
      <p:sp>
        <p:nvSpPr>
          <p:cNvPr id="6" name="Rectangle: Rounded Corners 5">
            <a:extLst>
              <a:ext uri="{FF2B5EF4-FFF2-40B4-BE49-F238E27FC236}">
                <a16:creationId xmlns:a16="http://schemas.microsoft.com/office/drawing/2014/main" id="{6E2C8D1B-5E8D-892C-041C-89E73DE75FC3}"/>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7" name="Group 6" descr="2. Pre-production">
            <a:extLst>
              <a:ext uri="{FF2B5EF4-FFF2-40B4-BE49-F238E27FC236}">
                <a16:creationId xmlns:a16="http://schemas.microsoft.com/office/drawing/2014/main" id="{9FA62AF6-048C-B71B-A994-D5F316830C14}"/>
              </a:ext>
            </a:extLst>
          </p:cNvPr>
          <p:cNvGrpSpPr/>
          <p:nvPr/>
        </p:nvGrpSpPr>
        <p:grpSpPr>
          <a:xfrm>
            <a:off x="8516640" y="310738"/>
            <a:ext cx="3327360" cy="1045440"/>
            <a:chOff x="8516640" y="310738"/>
            <a:chExt cx="3327360" cy="1045440"/>
          </a:xfrm>
        </p:grpSpPr>
        <p:sp>
          <p:nvSpPr>
            <p:cNvPr id="8" name="Rectangle: Rounded Corners 7">
              <a:extLst>
                <a:ext uri="{FF2B5EF4-FFF2-40B4-BE49-F238E27FC236}">
                  <a16:creationId xmlns:a16="http://schemas.microsoft.com/office/drawing/2014/main" id="{5175776C-1DB1-3751-1BA0-9DEE7B2A6342}"/>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9" name="Oval 8">
              <a:hlinkClick r:id="rId3" action="ppaction://hlinksldjump"/>
              <a:extLst>
                <a:ext uri="{FF2B5EF4-FFF2-40B4-BE49-F238E27FC236}">
                  <a16:creationId xmlns:a16="http://schemas.microsoft.com/office/drawing/2014/main" id="{65A4AE5E-B0E0-B858-DA59-58E36C83AE92}"/>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2" name="Text Placeholder 11">
            <a:extLst>
              <a:ext uri="{FF2B5EF4-FFF2-40B4-BE49-F238E27FC236}">
                <a16:creationId xmlns:a16="http://schemas.microsoft.com/office/drawing/2014/main" id="{46563614-6A23-9141-C0E2-ECF16EC279E4}"/>
              </a:ext>
            </a:extLst>
          </p:cNvPr>
          <p:cNvSpPr>
            <a:spLocks noGrp="1"/>
          </p:cNvSpPr>
          <p:nvPr>
            <p:ph type="body" sz="quarter" idx="17"/>
          </p:nvPr>
        </p:nvSpPr>
        <p:spPr>
          <a:xfrm>
            <a:off x="359999" y="1501920"/>
            <a:ext cx="11448000"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800" b="1" dirty="0">
                <a:latin typeface="+mj-lt"/>
              </a:rPr>
              <a:t>Production meeting minutes</a:t>
            </a:r>
          </a:p>
          <a:p>
            <a:pPr marL="393750" indent="-285750">
              <a:spcBef>
                <a:spcPts val="600"/>
              </a:spcBef>
              <a:spcAft>
                <a:spcPts val="600"/>
              </a:spcAft>
              <a:buFont typeface="Arial" panose="020B0604020202020204" pitchFamily="34" charset="0"/>
              <a:buChar char="•"/>
            </a:pPr>
            <a:r>
              <a:rPr lang="en-AU" sz="1800" dirty="0"/>
              <a:t>What stylistic choices will you make? What will the film look like, sound like and feel like? </a:t>
            </a:r>
          </a:p>
          <a:p>
            <a:pPr marL="393750" indent="-285750">
              <a:spcBef>
                <a:spcPts val="600"/>
              </a:spcBef>
              <a:spcAft>
                <a:spcPts val="600"/>
              </a:spcAft>
              <a:buFont typeface="Arial" panose="020B0604020202020204" pitchFamily="34" charset="0"/>
              <a:buChar char="•"/>
            </a:pPr>
            <a:r>
              <a:rPr lang="en-AU" sz="1800" dirty="0"/>
              <a:t>How many scenes need to be filmed?</a:t>
            </a:r>
          </a:p>
          <a:p>
            <a:pPr marL="393750" indent="-285750">
              <a:spcBef>
                <a:spcPts val="600"/>
              </a:spcBef>
              <a:spcAft>
                <a:spcPts val="600"/>
              </a:spcAft>
              <a:buFont typeface="Arial" panose="020B0604020202020204" pitchFamily="34" charset="0"/>
              <a:buChar char="•"/>
            </a:pPr>
            <a:r>
              <a:rPr lang="en-AU" sz="1800" dirty="0"/>
              <a:t>How many locations are needed?</a:t>
            </a:r>
          </a:p>
          <a:p>
            <a:pPr marL="393750" indent="-285750">
              <a:spcBef>
                <a:spcPts val="600"/>
              </a:spcBef>
              <a:spcAft>
                <a:spcPts val="600"/>
              </a:spcAft>
              <a:buFont typeface="Arial" panose="020B0604020202020204" pitchFamily="34" charset="0"/>
              <a:buChar char="•"/>
            </a:pPr>
            <a:r>
              <a:rPr lang="en-AU" sz="1800" dirty="0"/>
              <a:t>How many shooting sessions do you have available?</a:t>
            </a:r>
          </a:p>
          <a:p>
            <a:pPr marL="393750" indent="-285750">
              <a:spcBef>
                <a:spcPts val="600"/>
              </a:spcBef>
              <a:spcAft>
                <a:spcPts val="600"/>
              </a:spcAft>
              <a:buFont typeface="Arial" panose="020B0604020202020204" pitchFamily="34" charset="0"/>
              <a:buChar char="•"/>
            </a:pPr>
            <a:r>
              <a:rPr lang="en-AU" sz="1800" dirty="0"/>
              <a:t>Aside from principal cast, are any extras needed?</a:t>
            </a:r>
          </a:p>
          <a:p>
            <a:pPr marL="393750" indent="-285750">
              <a:spcBef>
                <a:spcPts val="600"/>
              </a:spcBef>
              <a:spcAft>
                <a:spcPts val="600"/>
              </a:spcAft>
              <a:buFont typeface="Arial" panose="020B0604020202020204" pitchFamily="34" charset="0"/>
              <a:buChar char="•"/>
            </a:pPr>
            <a:r>
              <a:rPr lang="en-AU" sz="1800" dirty="0"/>
              <a:t>What technical resources are available for this production? Consider camera, sound and lighting equipment.</a:t>
            </a:r>
          </a:p>
          <a:p>
            <a:pPr marL="393750" indent="-285750">
              <a:spcBef>
                <a:spcPts val="600"/>
              </a:spcBef>
              <a:spcAft>
                <a:spcPts val="600"/>
              </a:spcAft>
              <a:buFont typeface="Arial" panose="020B0604020202020204" pitchFamily="34" charset="0"/>
              <a:buChar char="•"/>
            </a:pPr>
            <a:r>
              <a:rPr lang="en-AU" sz="1800" dirty="0"/>
              <a:t>How do these factors impact the way the cinematographers, actors and production designers will plan for their work?</a:t>
            </a: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518964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8434" cy="545601"/>
          </a:xfrm>
        </p:spPr>
        <p:txBody>
          <a:bodyPr/>
          <a:lstStyle/>
          <a:p>
            <a:r>
              <a:rPr lang="en-AU" sz="3200" dirty="0">
                <a:latin typeface="+mj-lt"/>
              </a:rPr>
              <a:t>Process documentation (5)</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982520"/>
            <a:ext cx="5148434" cy="310015"/>
          </a:xfrm>
        </p:spPr>
        <p:txBody>
          <a:bodyPr anchor="ctr"/>
          <a:lstStyle/>
          <a:p>
            <a:r>
              <a:rPr lang="en-AU">
                <a:latin typeface="+mj-lt"/>
              </a:rPr>
              <a:t>Directing – scene breakdown</a:t>
            </a:r>
          </a:p>
        </p:txBody>
      </p:sp>
      <p:sp>
        <p:nvSpPr>
          <p:cNvPr id="7" name="Rectangle: Rounded Corners 6">
            <a:extLst>
              <a:ext uri="{FF2B5EF4-FFF2-40B4-BE49-F238E27FC236}">
                <a16:creationId xmlns:a16="http://schemas.microsoft.com/office/drawing/2014/main" id="{F67B6448-38E2-47CE-18B1-C3B04E84ABD4}"/>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2. Pre-production">
            <a:extLst>
              <a:ext uri="{FF2B5EF4-FFF2-40B4-BE49-F238E27FC236}">
                <a16:creationId xmlns:a16="http://schemas.microsoft.com/office/drawing/2014/main" id="{47A20D00-B8C5-79B3-9721-D49B9660BEEA}"/>
              </a:ext>
            </a:extLst>
          </p:cNvPr>
          <p:cNvGrpSpPr/>
          <p:nvPr/>
        </p:nvGrpSpPr>
        <p:grpSpPr>
          <a:xfrm>
            <a:off x="8516640" y="310738"/>
            <a:ext cx="3327360" cy="1045440"/>
            <a:chOff x="8516640" y="310738"/>
            <a:chExt cx="3327360" cy="1045440"/>
          </a:xfrm>
        </p:grpSpPr>
        <p:sp>
          <p:nvSpPr>
            <p:cNvPr id="9" name="Rectangle: Rounded Corners 8">
              <a:extLst>
                <a:ext uri="{FF2B5EF4-FFF2-40B4-BE49-F238E27FC236}">
                  <a16:creationId xmlns:a16="http://schemas.microsoft.com/office/drawing/2014/main" id="{F9F44299-D475-86B6-5BF6-582518F9B204}"/>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0" name="Oval 9">
              <a:hlinkClick r:id="rId3" action="ppaction://hlinksldjump"/>
              <a:extLst>
                <a:ext uri="{FF2B5EF4-FFF2-40B4-BE49-F238E27FC236}">
                  <a16:creationId xmlns:a16="http://schemas.microsoft.com/office/drawing/2014/main" id="{B8186689-C766-1827-2EF9-FD3C79CF913B}"/>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2" name="Text Placeholder 11">
            <a:extLst>
              <a:ext uri="{FF2B5EF4-FFF2-40B4-BE49-F238E27FC236}">
                <a16:creationId xmlns:a16="http://schemas.microsoft.com/office/drawing/2014/main" id="{46563614-6A23-9141-C0E2-ECF16EC279E4}"/>
              </a:ext>
            </a:extLst>
          </p:cNvPr>
          <p:cNvSpPr>
            <a:spLocks noGrp="1"/>
          </p:cNvSpPr>
          <p:nvPr>
            <p:ph type="body" sz="quarter" idx="17"/>
          </p:nvPr>
        </p:nvSpPr>
        <p:spPr>
          <a:xfrm>
            <a:off x="359999" y="1550048"/>
            <a:ext cx="3907201"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For each scene</a:t>
            </a:r>
          </a:p>
          <a:p>
            <a:pPr marL="393750" indent="-285750">
              <a:spcBef>
                <a:spcPts val="600"/>
              </a:spcBef>
              <a:spcAft>
                <a:spcPts val="600"/>
              </a:spcAft>
              <a:buFont typeface="Arial" panose="020B0604020202020204" pitchFamily="34" charset="0"/>
              <a:buChar char="•"/>
            </a:pPr>
            <a:r>
              <a:rPr lang="en-AU" sz="1600" dirty="0"/>
              <a:t>Make a rough storyboard to plan how the scene will flow – what action will be covered?</a:t>
            </a:r>
          </a:p>
          <a:p>
            <a:pPr marL="393750" indent="-285750">
              <a:spcBef>
                <a:spcPts val="600"/>
              </a:spcBef>
              <a:spcAft>
                <a:spcPts val="600"/>
              </a:spcAft>
              <a:buFont typeface="Arial" panose="020B0604020202020204" pitchFamily="34" charset="0"/>
              <a:buChar char="•"/>
            </a:pPr>
            <a:r>
              <a:rPr lang="en-AU" sz="1600" dirty="0"/>
              <a:t>What locations will be used and how will actors be positioned?</a:t>
            </a:r>
          </a:p>
          <a:p>
            <a:pPr marL="393750" indent="-285750">
              <a:spcBef>
                <a:spcPts val="600"/>
              </a:spcBef>
              <a:spcAft>
                <a:spcPts val="600"/>
              </a:spcAft>
              <a:buFont typeface="Arial" panose="020B0604020202020204" pitchFamily="34" charset="0"/>
              <a:buChar char="•"/>
            </a:pPr>
            <a:r>
              <a:rPr lang="en-AU" sz="1600" dirty="0"/>
              <a:t>What types of camera angles will be used?</a:t>
            </a:r>
          </a:p>
          <a:p>
            <a:pPr marL="393750" indent="-285750">
              <a:spcBef>
                <a:spcPts val="600"/>
              </a:spcBef>
              <a:spcAft>
                <a:spcPts val="600"/>
              </a:spcAft>
              <a:buFont typeface="Arial" panose="020B0604020202020204" pitchFamily="34" charset="0"/>
              <a:buChar char="•"/>
            </a:pPr>
            <a:r>
              <a:rPr lang="en-AU" sz="1600" dirty="0"/>
              <a:t>What kind of coverage do you need to put together the scene?</a:t>
            </a:r>
          </a:p>
        </p:txBody>
      </p:sp>
      <p:graphicFrame>
        <p:nvGraphicFramePr>
          <p:cNvPr id="6" name="Table 5">
            <a:extLst>
              <a:ext uri="{FF2B5EF4-FFF2-40B4-BE49-F238E27FC236}">
                <a16:creationId xmlns:a16="http://schemas.microsoft.com/office/drawing/2014/main" id="{6C4E1A1E-3C12-03B1-B313-FC3375378A46}"/>
              </a:ext>
            </a:extLst>
          </p:cNvPr>
          <p:cNvGraphicFramePr>
            <a:graphicFrameLocks noGrp="1"/>
          </p:cNvGraphicFramePr>
          <p:nvPr>
            <p:extLst>
              <p:ext uri="{D42A27DB-BD31-4B8C-83A1-F6EECF244321}">
                <p14:modId xmlns:p14="http://schemas.microsoft.com/office/powerpoint/2010/main" val="4022952785"/>
              </p:ext>
            </p:extLst>
          </p:nvPr>
        </p:nvGraphicFramePr>
        <p:xfrm>
          <a:off x="4611328" y="1520525"/>
          <a:ext cx="7377474" cy="4896003"/>
        </p:xfrm>
        <a:graphic>
          <a:graphicData uri="http://schemas.openxmlformats.org/drawingml/2006/table">
            <a:tbl>
              <a:tblPr firstRow="1" bandRow="1">
                <a:tableStyleId>{72833802-FEF1-4C79-8D5D-14CF1EAF98D9}</a:tableStyleId>
              </a:tblPr>
              <a:tblGrid>
                <a:gridCol w="1042220">
                  <a:extLst>
                    <a:ext uri="{9D8B030D-6E8A-4147-A177-3AD203B41FA5}">
                      <a16:colId xmlns:a16="http://schemas.microsoft.com/office/drawing/2014/main" val="1948343066"/>
                    </a:ext>
                  </a:extLst>
                </a:gridCol>
                <a:gridCol w="6335254">
                  <a:extLst>
                    <a:ext uri="{9D8B030D-6E8A-4147-A177-3AD203B41FA5}">
                      <a16:colId xmlns:a16="http://schemas.microsoft.com/office/drawing/2014/main" val="3034038956"/>
                    </a:ext>
                  </a:extLst>
                </a:gridCol>
              </a:tblGrid>
              <a:tr h="699429">
                <a:tc>
                  <a:txBody>
                    <a:bodyPr/>
                    <a:lstStyle/>
                    <a:p>
                      <a:r>
                        <a:rPr lang="en-AU">
                          <a:latin typeface="+mj-lt"/>
                        </a:rPr>
                        <a:t>Scene</a:t>
                      </a:r>
                    </a:p>
                  </a:txBody>
                  <a:tcPr anchor="ctr"/>
                </a:tc>
                <a:tc>
                  <a:txBody>
                    <a:bodyPr/>
                    <a:lstStyle/>
                    <a:p>
                      <a:r>
                        <a:rPr lang="en-AU" dirty="0">
                          <a:latin typeface="+mj-lt"/>
                        </a:rPr>
                        <a:t>Action</a:t>
                      </a:r>
                    </a:p>
                  </a:txBody>
                  <a:tcPr anchor="ctr"/>
                </a:tc>
                <a:extLst>
                  <a:ext uri="{0D108BD9-81ED-4DB2-BD59-A6C34878D82A}">
                    <a16:rowId xmlns:a16="http://schemas.microsoft.com/office/drawing/2014/main" val="1973648667"/>
                  </a:ext>
                </a:extLst>
              </a:tr>
              <a:tr h="699429">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918379546"/>
                  </a:ext>
                </a:extLst>
              </a:tr>
              <a:tr h="699429">
                <a:tc>
                  <a:txBody>
                    <a:bodyPr/>
                    <a:lstStyle/>
                    <a:p>
                      <a:endParaRPr lang="en-AU"/>
                    </a:p>
                  </a:txBody>
                  <a:tcPr/>
                </a:tc>
                <a:tc>
                  <a:txBody>
                    <a:bodyPr/>
                    <a:lstStyle/>
                    <a:p>
                      <a:endParaRPr lang="en-AU" dirty="0"/>
                    </a:p>
                  </a:txBody>
                  <a:tcPr/>
                </a:tc>
                <a:extLst>
                  <a:ext uri="{0D108BD9-81ED-4DB2-BD59-A6C34878D82A}">
                    <a16:rowId xmlns:a16="http://schemas.microsoft.com/office/drawing/2014/main" val="2026255511"/>
                  </a:ext>
                </a:extLst>
              </a:tr>
              <a:tr h="699429">
                <a:tc>
                  <a:txBody>
                    <a:bodyPr/>
                    <a:lstStyle/>
                    <a:p>
                      <a:endParaRPr lang="en-AU"/>
                    </a:p>
                  </a:txBody>
                  <a:tcPr/>
                </a:tc>
                <a:tc>
                  <a:txBody>
                    <a:bodyPr/>
                    <a:lstStyle/>
                    <a:p>
                      <a:endParaRPr lang="en-AU" dirty="0"/>
                    </a:p>
                  </a:txBody>
                  <a:tcPr/>
                </a:tc>
                <a:extLst>
                  <a:ext uri="{0D108BD9-81ED-4DB2-BD59-A6C34878D82A}">
                    <a16:rowId xmlns:a16="http://schemas.microsoft.com/office/drawing/2014/main" val="3551185445"/>
                  </a:ext>
                </a:extLst>
              </a:tr>
              <a:tr h="699429">
                <a:tc>
                  <a:txBody>
                    <a:bodyPr/>
                    <a:lstStyle/>
                    <a:p>
                      <a:endParaRPr lang="en-AU"/>
                    </a:p>
                  </a:txBody>
                  <a:tcPr/>
                </a:tc>
                <a:tc>
                  <a:txBody>
                    <a:bodyPr/>
                    <a:lstStyle/>
                    <a:p>
                      <a:endParaRPr lang="en-AU" dirty="0"/>
                    </a:p>
                  </a:txBody>
                  <a:tcPr/>
                </a:tc>
                <a:extLst>
                  <a:ext uri="{0D108BD9-81ED-4DB2-BD59-A6C34878D82A}">
                    <a16:rowId xmlns:a16="http://schemas.microsoft.com/office/drawing/2014/main" val="1141659546"/>
                  </a:ext>
                </a:extLst>
              </a:tr>
              <a:tr h="699429">
                <a:tc>
                  <a:txBody>
                    <a:bodyPr/>
                    <a:lstStyle/>
                    <a:p>
                      <a:endParaRPr lang="en-AU"/>
                    </a:p>
                  </a:txBody>
                  <a:tcPr/>
                </a:tc>
                <a:tc>
                  <a:txBody>
                    <a:bodyPr/>
                    <a:lstStyle/>
                    <a:p>
                      <a:endParaRPr lang="en-AU" dirty="0"/>
                    </a:p>
                  </a:txBody>
                  <a:tcPr/>
                </a:tc>
                <a:extLst>
                  <a:ext uri="{0D108BD9-81ED-4DB2-BD59-A6C34878D82A}">
                    <a16:rowId xmlns:a16="http://schemas.microsoft.com/office/drawing/2014/main" val="666403699"/>
                  </a:ext>
                </a:extLst>
              </a:tr>
              <a:tr h="699429">
                <a:tc>
                  <a:txBody>
                    <a:bodyPr/>
                    <a:lstStyle/>
                    <a:p>
                      <a:endParaRPr lang="en-AU"/>
                    </a:p>
                  </a:txBody>
                  <a:tcPr/>
                </a:tc>
                <a:tc>
                  <a:txBody>
                    <a:bodyPr/>
                    <a:lstStyle/>
                    <a:p>
                      <a:endParaRPr lang="en-AU" dirty="0"/>
                    </a:p>
                  </a:txBody>
                  <a:tcPr/>
                </a:tc>
                <a:extLst>
                  <a:ext uri="{0D108BD9-81ED-4DB2-BD59-A6C34878D82A}">
                    <a16:rowId xmlns:a16="http://schemas.microsoft.com/office/drawing/2014/main" val="2239492348"/>
                  </a:ext>
                </a:extLst>
              </a:tr>
            </a:tbl>
          </a:graphicData>
        </a:graphic>
      </p:graphicFrame>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26</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69344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81484" cy="545601"/>
          </a:xfrm>
        </p:spPr>
        <p:txBody>
          <a:bodyPr/>
          <a:lstStyle/>
          <a:p>
            <a:r>
              <a:rPr lang="en-AU" sz="3200" dirty="0">
                <a:latin typeface="+mj-lt"/>
              </a:rPr>
              <a:t>Process documentation (6)</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894384"/>
            <a:ext cx="5181484" cy="310015"/>
          </a:xfrm>
        </p:spPr>
        <p:txBody>
          <a:bodyPr anchor="ctr"/>
          <a:lstStyle/>
          <a:p>
            <a:r>
              <a:rPr lang="en-AU" dirty="0">
                <a:latin typeface="+mj-lt"/>
              </a:rPr>
              <a:t>Directing/Cinematography – storyboard</a:t>
            </a:r>
          </a:p>
        </p:txBody>
      </p:sp>
      <p:sp>
        <p:nvSpPr>
          <p:cNvPr id="2" name="Rectangle: Rounded Corners 1">
            <a:extLst>
              <a:ext uri="{FF2B5EF4-FFF2-40B4-BE49-F238E27FC236}">
                <a16:creationId xmlns:a16="http://schemas.microsoft.com/office/drawing/2014/main" id="{984423AE-46F6-BA0C-1DE4-9451909D1560}"/>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6" name="Group 5" descr="2. Pre-production">
            <a:extLst>
              <a:ext uri="{FF2B5EF4-FFF2-40B4-BE49-F238E27FC236}">
                <a16:creationId xmlns:a16="http://schemas.microsoft.com/office/drawing/2014/main" id="{D11F21E3-D22B-5A2C-F601-903103B6DB0F}"/>
              </a:ext>
              <a:ext uri="{C183D7F6-B498-43B3-948B-1728B52AA6E4}">
                <adec:decorative xmlns:adec="http://schemas.microsoft.com/office/drawing/2017/decorative" val="0"/>
              </a:ext>
            </a:extLst>
          </p:cNvPr>
          <p:cNvGrpSpPr/>
          <p:nvPr/>
        </p:nvGrpSpPr>
        <p:grpSpPr>
          <a:xfrm>
            <a:off x="8516640" y="310738"/>
            <a:ext cx="3327358" cy="1045440"/>
            <a:chOff x="8516640" y="310738"/>
            <a:chExt cx="3327360" cy="1045440"/>
          </a:xfrm>
        </p:grpSpPr>
        <p:sp>
          <p:nvSpPr>
            <p:cNvPr id="7" name="Rectangle: Rounded Corners 6">
              <a:extLst>
                <a:ext uri="{FF2B5EF4-FFF2-40B4-BE49-F238E27FC236}">
                  <a16:creationId xmlns:a16="http://schemas.microsoft.com/office/drawing/2014/main" id="{AFAD0AF8-011C-5D14-987A-D7DFF55415A0}"/>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8" name="Oval 7">
              <a:hlinkClick r:id="rId3" action="ppaction://hlinksldjump"/>
              <a:extLst>
                <a:ext uri="{FF2B5EF4-FFF2-40B4-BE49-F238E27FC236}">
                  <a16:creationId xmlns:a16="http://schemas.microsoft.com/office/drawing/2014/main" id="{15117271-0B99-01D6-24D3-778C843A6FB8}"/>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grpSp>
        <p:nvGrpSpPr>
          <p:cNvPr id="25" name="Group 24">
            <a:extLst>
              <a:ext uri="{FF2B5EF4-FFF2-40B4-BE49-F238E27FC236}">
                <a16:creationId xmlns:a16="http://schemas.microsoft.com/office/drawing/2014/main" id="{86699556-5FE1-13E3-C7F9-EF16D0237DC5}"/>
              </a:ext>
              <a:ext uri="{C183D7F6-B498-43B3-948B-1728B52AA6E4}">
                <adec:decorative xmlns:adec="http://schemas.microsoft.com/office/drawing/2017/decorative" val="1"/>
              </a:ext>
            </a:extLst>
          </p:cNvPr>
          <p:cNvGrpSpPr/>
          <p:nvPr/>
        </p:nvGrpSpPr>
        <p:grpSpPr>
          <a:xfrm>
            <a:off x="359999" y="1382390"/>
            <a:ext cx="3600000" cy="2444473"/>
            <a:chOff x="359999" y="1472626"/>
            <a:chExt cx="2880000" cy="2444473"/>
          </a:xfrm>
        </p:grpSpPr>
        <p:sp>
          <p:nvSpPr>
            <p:cNvPr id="20" name="Freeform: Shape 19">
              <a:extLst>
                <a:ext uri="{FF2B5EF4-FFF2-40B4-BE49-F238E27FC236}">
                  <a16:creationId xmlns:a16="http://schemas.microsoft.com/office/drawing/2014/main" id="{F1341AEF-CF6D-E00B-7F70-CB2639E61433}"/>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22" name="Freeform: Shape 21">
              <a:extLst>
                <a:ext uri="{FF2B5EF4-FFF2-40B4-BE49-F238E27FC236}">
                  <a16:creationId xmlns:a16="http://schemas.microsoft.com/office/drawing/2014/main" id="{8CB6011D-42F2-2289-A578-706CB15721B2}"/>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grpSp>
        <p:nvGrpSpPr>
          <p:cNvPr id="26" name="Group 25">
            <a:extLst>
              <a:ext uri="{FF2B5EF4-FFF2-40B4-BE49-F238E27FC236}">
                <a16:creationId xmlns:a16="http://schemas.microsoft.com/office/drawing/2014/main" id="{AC6BCD85-5924-477A-314C-36F3FF9D7A01}"/>
              </a:ext>
              <a:ext uri="{C183D7F6-B498-43B3-948B-1728B52AA6E4}">
                <adec:decorative xmlns:adec="http://schemas.microsoft.com/office/drawing/2017/decorative" val="1"/>
              </a:ext>
            </a:extLst>
          </p:cNvPr>
          <p:cNvGrpSpPr/>
          <p:nvPr/>
        </p:nvGrpSpPr>
        <p:grpSpPr>
          <a:xfrm>
            <a:off x="4301999" y="1382390"/>
            <a:ext cx="3600000" cy="2444473"/>
            <a:chOff x="359999" y="1472626"/>
            <a:chExt cx="2880000" cy="2444473"/>
          </a:xfrm>
        </p:grpSpPr>
        <p:sp>
          <p:nvSpPr>
            <p:cNvPr id="27" name="Freeform: Shape 26">
              <a:extLst>
                <a:ext uri="{FF2B5EF4-FFF2-40B4-BE49-F238E27FC236}">
                  <a16:creationId xmlns:a16="http://schemas.microsoft.com/office/drawing/2014/main" id="{50572F9F-E677-32CB-0BE8-EDAEFEAFED81}"/>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28" name="Freeform: Shape 27">
              <a:extLst>
                <a:ext uri="{FF2B5EF4-FFF2-40B4-BE49-F238E27FC236}">
                  <a16:creationId xmlns:a16="http://schemas.microsoft.com/office/drawing/2014/main" id="{C2207E5A-5C5B-DD52-EF76-2C22503A3AFF}"/>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grpSp>
        <p:nvGrpSpPr>
          <p:cNvPr id="29" name="Group 28">
            <a:extLst>
              <a:ext uri="{FF2B5EF4-FFF2-40B4-BE49-F238E27FC236}">
                <a16:creationId xmlns:a16="http://schemas.microsoft.com/office/drawing/2014/main" id="{58AC1D9F-0E42-4444-1DBD-334977C6615E}"/>
              </a:ext>
              <a:ext uri="{C183D7F6-B498-43B3-948B-1728B52AA6E4}">
                <adec:decorative xmlns:adec="http://schemas.microsoft.com/office/drawing/2017/decorative" val="1"/>
              </a:ext>
            </a:extLst>
          </p:cNvPr>
          <p:cNvGrpSpPr/>
          <p:nvPr/>
        </p:nvGrpSpPr>
        <p:grpSpPr>
          <a:xfrm>
            <a:off x="8243998" y="1382390"/>
            <a:ext cx="3600000" cy="2444473"/>
            <a:chOff x="359999" y="1472626"/>
            <a:chExt cx="2880000" cy="2444473"/>
          </a:xfrm>
        </p:grpSpPr>
        <p:sp>
          <p:nvSpPr>
            <p:cNvPr id="30" name="Freeform: Shape 29">
              <a:extLst>
                <a:ext uri="{FF2B5EF4-FFF2-40B4-BE49-F238E27FC236}">
                  <a16:creationId xmlns:a16="http://schemas.microsoft.com/office/drawing/2014/main" id="{4D416D70-F071-DE58-244C-9B46D0DFDED2}"/>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31" name="Freeform: Shape 30">
              <a:extLst>
                <a:ext uri="{FF2B5EF4-FFF2-40B4-BE49-F238E27FC236}">
                  <a16:creationId xmlns:a16="http://schemas.microsoft.com/office/drawing/2014/main" id="{7EF89BFB-6B06-0B16-C770-9A9298BB6ABA}"/>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grpSp>
        <p:nvGrpSpPr>
          <p:cNvPr id="51" name="Group 50">
            <a:extLst>
              <a:ext uri="{FF2B5EF4-FFF2-40B4-BE49-F238E27FC236}">
                <a16:creationId xmlns:a16="http://schemas.microsoft.com/office/drawing/2014/main" id="{1B0408CF-0EEF-CA5B-ABFA-40E5180E598A}"/>
              </a:ext>
              <a:ext uri="{C183D7F6-B498-43B3-948B-1728B52AA6E4}">
                <adec:decorative xmlns:adec="http://schemas.microsoft.com/office/drawing/2017/decorative" val="1"/>
              </a:ext>
            </a:extLst>
          </p:cNvPr>
          <p:cNvGrpSpPr/>
          <p:nvPr/>
        </p:nvGrpSpPr>
        <p:grpSpPr>
          <a:xfrm>
            <a:off x="359999" y="3980911"/>
            <a:ext cx="3600000" cy="2444473"/>
            <a:chOff x="359999" y="1472626"/>
            <a:chExt cx="2880000" cy="2444473"/>
          </a:xfrm>
        </p:grpSpPr>
        <p:sp>
          <p:nvSpPr>
            <p:cNvPr id="52" name="Freeform: Shape 51">
              <a:extLst>
                <a:ext uri="{FF2B5EF4-FFF2-40B4-BE49-F238E27FC236}">
                  <a16:creationId xmlns:a16="http://schemas.microsoft.com/office/drawing/2014/main" id="{2DB52E29-495C-C9DF-4972-5284E43088F9}"/>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53" name="Freeform: Shape 52">
              <a:extLst>
                <a:ext uri="{FF2B5EF4-FFF2-40B4-BE49-F238E27FC236}">
                  <a16:creationId xmlns:a16="http://schemas.microsoft.com/office/drawing/2014/main" id="{E2C9B2D8-979F-10EA-C0AD-87BD1A301D7F}"/>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grpSp>
        <p:nvGrpSpPr>
          <p:cNvPr id="54" name="Group 53">
            <a:extLst>
              <a:ext uri="{FF2B5EF4-FFF2-40B4-BE49-F238E27FC236}">
                <a16:creationId xmlns:a16="http://schemas.microsoft.com/office/drawing/2014/main" id="{0055779E-BFCA-0584-56B6-88C7DE33ACE3}"/>
              </a:ext>
              <a:ext uri="{C183D7F6-B498-43B3-948B-1728B52AA6E4}">
                <adec:decorative xmlns:adec="http://schemas.microsoft.com/office/drawing/2017/decorative" val="1"/>
              </a:ext>
            </a:extLst>
          </p:cNvPr>
          <p:cNvGrpSpPr/>
          <p:nvPr/>
        </p:nvGrpSpPr>
        <p:grpSpPr>
          <a:xfrm>
            <a:off x="4301999" y="3980911"/>
            <a:ext cx="3600000" cy="2444473"/>
            <a:chOff x="359999" y="1472626"/>
            <a:chExt cx="2880000" cy="2444473"/>
          </a:xfrm>
        </p:grpSpPr>
        <p:sp>
          <p:nvSpPr>
            <p:cNvPr id="55" name="Freeform: Shape 54">
              <a:extLst>
                <a:ext uri="{FF2B5EF4-FFF2-40B4-BE49-F238E27FC236}">
                  <a16:creationId xmlns:a16="http://schemas.microsoft.com/office/drawing/2014/main" id="{8FF86D83-0FD1-5B5A-2ACC-35E680FD06F5}"/>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56" name="Freeform: Shape 55">
              <a:extLst>
                <a:ext uri="{FF2B5EF4-FFF2-40B4-BE49-F238E27FC236}">
                  <a16:creationId xmlns:a16="http://schemas.microsoft.com/office/drawing/2014/main" id="{515A6B58-A5A1-C7D3-79F3-7968BE8C265F}"/>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grpSp>
        <p:nvGrpSpPr>
          <p:cNvPr id="57" name="Group 56">
            <a:extLst>
              <a:ext uri="{FF2B5EF4-FFF2-40B4-BE49-F238E27FC236}">
                <a16:creationId xmlns:a16="http://schemas.microsoft.com/office/drawing/2014/main" id="{79CB0FB6-E279-4B65-D613-6EAB8F870D1C}"/>
              </a:ext>
              <a:ext uri="{C183D7F6-B498-43B3-948B-1728B52AA6E4}">
                <adec:decorative xmlns:adec="http://schemas.microsoft.com/office/drawing/2017/decorative" val="1"/>
              </a:ext>
            </a:extLst>
          </p:cNvPr>
          <p:cNvGrpSpPr/>
          <p:nvPr/>
        </p:nvGrpSpPr>
        <p:grpSpPr>
          <a:xfrm>
            <a:off x="8243998" y="3980911"/>
            <a:ext cx="3600000" cy="2444473"/>
            <a:chOff x="359999" y="1472626"/>
            <a:chExt cx="2880000" cy="2444473"/>
          </a:xfrm>
        </p:grpSpPr>
        <p:sp>
          <p:nvSpPr>
            <p:cNvPr id="58" name="Freeform: Shape 57">
              <a:extLst>
                <a:ext uri="{FF2B5EF4-FFF2-40B4-BE49-F238E27FC236}">
                  <a16:creationId xmlns:a16="http://schemas.microsoft.com/office/drawing/2014/main" id="{FC325A64-2ED8-C87A-DA58-244914F6EA90}"/>
                </a:ext>
              </a:extLst>
            </p:cNvPr>
            <p:cNvSpPr/>
            <p:nvPr/>
          </p:nvSpPr>
          <p:spPr>
            <a:xfrm>
              <a:off x="359999" y="1472626"/>
              <a:ext cx="2880000" cy="1800000"/>
            </a:xfrm>
            <a:custGeom>
              <a:avLst/>
              <a:gdLst>
                <a:gd name="connsiteX0" fmla="*/ 73214 w 2894478"/>
                <a:gd name="connsiteY0" fmla="*/ 0 h 1956375"/>
                <a:gd name="connsiteX1" fmla="*/ 2821264 w 2894478"/>
                <a:gd name="connsiteY1" fmla="*/ 0 h 1956375"/>
                <a:gd name="connsiteX2" fmla="*/ 2894478 w 2894478"/>
                <a:gd name="connsiteY2" fmla="*/ 73214 h 1956375"/>
                <a:gd name="connsiteX3" fmla="*/ 2894478 w 2894478"/>
                <a:gd name="connsiteY3" fmla="*/ 1514674 h 1956375"/>
                <a:gd name="connsiteX4" fmla="*/ 2894478 w 2894478"/>
                <a:gd name="connsiteY4" fmla="*/ 1621550 h 1956375"/>
                <a:gd name="connsiteX5" fmla="*/ 2894478 w 2894478"/>
                <a:gd name="connsiteY5" fmla="*/ 1956375 h 1956375"/>
                <a:gd name="connsiteX6" fmla="*/ 0 w 2894478"/>
                <a:gd name="connsiteY6" fmla="*/ 1956375 h 1956375"/>
                <a:gd name="connsiteX7" fmla="*/ 0 w 2894478"/>
                <a:gd name="connsiteY7" fmla="*/ 1621550 h 1956375"/>
                <a:gd name="connsiteX8" fmla="*/ 0 w 2894478"/>
                <a:gd name="connsiteY8" fmla="*/ 1514674 h 1956375"/>
                <a:gd name="connsiteX9" fmla="*/ 0 w 2894478"/>
                <a:gd name="connsiteY9" fmla="*/ 73214 h 1956375"/>
                <a:gd name="connsiteX10" fmla="*/ 73214 w 2894478"/>
                <a:gd name="connsiteY10" fmla="*/ 0 h 1956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94478" h="1956375">
                  <a:moveTo>
                    <a:pt x="73214" y="0"/>
                  </a:moveTo>
                  <a:lnTo>
                    <a:pt x="2821264" y="0"/>
                  </a:lnTo>
                  <a:cubicBezTo>
                    <a:pt x="2861699" y="0"/>
                    <a:pt x="2894478" y="32779"/>
                    <a:pt x="2894478" y="73214"/>
                  </a:cubicBezTo>
                  <a:lnTo>
                    <a:pt x="2894478" y="1514674"/>
                  </a:lnTo>
                  <a:lnTo>
                    <a:pt x="2894478" y="1621550"/>
                  </a:lnTo>
                  <a:lnTo>
                    <a:pt x="2894478" y="1956375"/>
                  </a:lnTo>
                  <a:lnTo>
                    <a:pt x="0" y="1956375"/>
                  </a:lnTo>
                  <a:lnTo>
                    <a:pt x="0" y="1621550"/>
                  </a:lnTo>
                  <a:lnTo>
                    <a:pt x="0" y="1514674"/>
                  </a:lnTo>
                  <a:lnTo>
                    <a:pt x="0" y="73214"/>
                  </a:lnTo>
                  <a:cubicBezTo>
                    <a:pt x="0" y="32779"/>
                    <a:pt x="32779" y="0"/>
                    <a:pt x="73214" y="0"/>
                  </a:cubicBezTo>
                  <a:close/>
                </a:path>
              </a:pathLst>
            </a:custGeom>
            <a:no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r>
                <a:rPr lang="en-AU" sz="1600" dirty="0">
                  <a:solidFill>
                    <a:schemeClr val="tx1"/>
                  </a:solidFill>
                </a:rPr>
                <a:t>Sketch/image of shot</a:t>
              </a:r>
            </a:p>
          </p:txBody>
        </p:sp>
        <p:sp>
          <p:nvSpPr>
            <p:cNvPr id="59" name="Freeform: Shape 58">
              <a:extLst>
                <a:ext uri="{FF2B5EF4-FFF2-40B4-BE49-F238E27FC236}">
                  <a16:creationId xmlns:a16="http://schemas.microsoft.com/office/drawing/2014/main" id="{AB3296C0-5C3B-AABA-3FC2-AE0A91981427}"/>
                </a:ext>
              </a:extLst>
            </p:cNvPr>
            <p:cNvSpPr/>
            <p:nvPr/>
          </p:nvSpPr>
          <p:spPr>
            <a:xfrm>
              <a:off x="359999" y="3303816"/>
              <a:ext cx="2880000" cy="613283"/>
            </a:xfrm>
            <a:custGeom>
              <a:avLst/>
              <a:gdLst>
                <a:gd name="connsiteX0" fmla="*/ 0 w 2989129"/>
                <a:gd name="connsiteY0" fmla="*/ 0 h 886798"/>
                <a:gd name="connsiteX1" fmla="*/ 2989129 w 2989129"/>
                <a:gd name="connsiteY1" fmla="*/ 0 h 886798"/>
                <a:gd name="connsiteX2" fmla="*/ 2989129 w 2989129"/>
                <a:gd name="connsiteY2" fmla="*/ 232598 h 886798"/>
                <a:gd name="connsiteX3" fmla="*/ 2982293 w 2989129"/>
                <a:gd name="connsiteY3" fmla="*/ 232598 h 886798"/>
                <a:gd name="connsiteX4" fmla="*/ 2989129 w 2989129"/>
                <a:gd name="connsiteY4" fmla="*/ 266458 h 886798"/>
                <a:gd name="connsiteX5" fmla="*/ 2989129 w 2989129"/>
                <a:gd name="connsiteY5" fmla="*/ 757428 h 886798"/>
                <a:gd name="connsiteX6" fmla="*/ 2859759 w 2989129"/>
                <a:gd name="connsiteY6" fmla="*/ 886798 h 886798"/>
                <a:gd name="connsiteX7" fmla="*/ 129370 w 2989129"/>
                <a:gd name="connsiteY7" fmla="*/ 886798 h 886798"/>
                <a:gd name="connsiteX8" fmla="*/ 0 w 2989129"/>
                <a:gd name="connsiteY8" fmla="*/ 757428 h 886798"/>
                <a:gd name="connsiteX9" fmla="*/ 0 w 2989129"/>
                <a:gd name="connsiteY9" fmla="*/ 266458 h 886798"/>
                <a:gd name="connsiteX10" fmla="*/ 6836 w 2989129"/>
                <a:gd name="connsiteY10" fmla="*/ 232598 h 886798"/>
                <a:gd name="connsiteX11" fmla="*/ 0 w 2989129"/>
                <a:gd name="connsiteY11" fmla="*/ 232598 h 88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89129" h="886798">
                  <a:moveTo>
                    <a:pt x="0" y="0"/>
                  </a:moveTo>
                  <a:lnTo>
                    <a:pt x="2989129" y="0"/>
                  </a:lnTo>
                  <a:lnTo>
                    <a:pt x="2989129" y="232598"/>
                  </a:lnTo>
                  <a:lnTo>
                    <a:pt x="2982293" y="232598"/>
                  </a:lnTo>
                  <a:lnTo>
                    <a:pt x="2989129" y="266458"/>
                  </a:lnTo>
                  <a:lnTo>
                    <a:pt x="2989129" y="757428"/>
                  </a:lnTo>
                  <a:cubicBezTo>
                    <a:pt x="2989129" y="828877"/>
                    <a:pt x="2931208" y="886798"/>
                    <a:pt x="2859759" y="886798"/>
                  </a:cubicBezTo>
                  <a:lnTo>
                    <a:pt x="129370" y="886798"/>
                  </a:lnTo>
                  <a:cubicBezTo>
                    <a:pt x="57921" y="886798"/>
                    <a:pt x="0" y="828877"/>
                    <a:pt x="0" y="757428"/>
                  </a:cubicBezTo>
                  <a:lnTo>
                    <a:pt x="0" y="266458"/>
                  </a:lnTo>
                  <a:lnTo>
                    <a:pt x="6836" y="232598"/>
                  </a:lnTo>
                  <a:lnTo>
                    <a:pt x="0" y="232598"/>
                  </a:lnTo>
                  <a:close/>
                </a:path>
              </a:pathLst>
            </a:custGeom>
            <a:solidFill>
              <a:schemeClr val="accent2"/>
            </a:solidFill>
            <a:ln w="571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r>
                <a:rPr lang="en-AU" sz="1600" b="1" dirty="0">
                  <a:solidFill>
                    <a:schemeClr val="bg1"/>
                  </a:solidFill>
                </a:rPr>
                <a:t>Description of dramatic action</a:t>
              </a:r>
            </a:p>
          </p:txBody>
        </p:sp>
      </p:gr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27</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02461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(7)</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dirty="0">
                <a:latin typeface="+mj-lt"/>
              </a:rPr>
              <a:t>Directing/Cinematography – shot list</a:t>
            </a:r>
          </a:p>
        </p:txBody>
      </p:sp>
      <p:sp>
        <p:nvSpPr>
          <p:cNvPr id="2" name="Rectangle: Rounded Corners 1">
            <a:extLst>
              <a:ext uri="{FF2B5EF4-FFF2-40B4-BE49-F238E27FC236}">
                <a16:creationId xmlns:a16="http://schemas.microsoft.com/office/drawing/2014/main" id="{EDCB4261-1252-724C-5664-95984A530035}"/>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6" name="Group 5" descr="2. Pre-production">
            <a:extLst>
              <a:ext uri="{FF2B5EF4-FFF2-40B4-BE49-F238E27FC236}">
                <a16:creationId xmlns:a16="http://schemas.microsoft.com/office/drawing/2014/main" id="{58F21BC3-BDD6-A2B1-D12B-80C19F2F7DE5}"/>
              </a:ext>
            </a:extLst>
          </p:cNvPr>
          <p:cNvGrpSpPr/>
          <p:nvPr/>
        </p:nvGrpSpPr>
        <p:grpSpPr>
          <a:xfrm>
            <a:off x="8516640" y="310738"/>
            <a:ext cx="3327358" cy="1045440"/>
            <a:chOff x="8516640" y="310738"/>
            <a:chExt cx="3327360" cy="1045440"/>
          </a:xfrm>
        </p:grpSpPr>
        <p:sp>
          <p:nvSpPr>
            <p:cNvPr id="8" name="Rectangle: Rounded Corners 7">
              <a:extLst>
                <a:ext uri="{FF2B5EF4-FFF2-40B4-BE49-F238E27FC236}">
                  <a16:creationId xmlns:a16="http://schemas.microsoft.com/office/drawing/2014/main" id="{B136B071-9DEB-41B6-5EF1-9BDC29C818DF}"/>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9" name="Oval 8">
              <a:hlinkClick r:id="rId3" action="ppaction://hlinksldjump"/>
              <a:extLst>
                <a:ext uri="{FF2B5EF4-FFF2-40B4-BE49-F238E27FC236}">
                  <a16:creationId xmlns:a16="http://schemas.microsoft.com/office/drawing/2014/main" id="{DFED5D77-59C3-544A-13CB-479CE33BC35E}"/>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graphicFrame>
        <p:nvGraphicFramePr>
          <p:cNvPr id="7" name="Table 6">
            <a:extLst>
              <a:ext uri="{FF2B5EF4-FFF2-40B4-BE49-F238E27FC236}">
                <a16:creationId xmlns:a16="http://schemas.microsoft.com/office/drawing/2014/main" id="{DB8F9FFF-0387-1317-4FF6-42C9D40200A9}"/>
              </a:ext>
            </a:extLst>
          </p:cNvPr>
          <p:cNvGraphicFramePr>
            <a:graphicFrameLocks noGrp="1"/>
          </p:cNvGraphicFramePr>
          <p:nvPr>
            <p:extLst>
              <p:ext uri="{D42A27DB-BD31-4B8C-83A1-F6EECF244321}">
                <p14:modId xmlns:p14="http://schemas.microsoft.com/office/powerpoint/2010/main" val="413835208"/>
              </p:ext>
            </p:extLst>
          </p:nvPr>
        </p:nvGraphicFramePr>
        <p:xfrm>
          <a:off x="359999" y="1436268"/>
          <a:ext cx="11483999" cy="5061732"/>
        </p:xfrm>
        <a:graphic>
          <a:graphicData uri="http://schemas.openxmlformats.org/drawingml/2006/table">
            <a:tbl>
              <a:tblPr firstRow="1" bandRow="1">
                <a:tableStyleId>{72833802-FEF1-4C79-8D5D-14CF1EAF98D9}</a:tableStyleId>
              </a:tblPr>
              <a:tblGrid>
                <a:gridCol w="1078001">
                  <a:extLst>
                    <a:ext uri="{9D8B030D-6E8A-4147-A177-3AD203B41FA5}">
                      <a16:colId xmlns:a16="http://schemas.microsoft.com/office/drawing/2014/main" val="1733353612"/>
                    </a:ext>
                  </a:extLst>
                </a:gridCol>
                <a:gridCol w="1630797">
                  <a:extLst>
                    <a:ext uri="{9D8B030D-6E8A-4147-A177-3AD203B41FA5}">
                      <a16:colId xmlns:a16="http://schemas.microsoft.com/office/drawing/2014/main" val="2097393661"/>
                    </a:ext>
                  </a:extLst>
                </a:gridCol>
                <a:gridCol w="1420664">
                  <a:extLst>
                    <a:ext uri="{9D8B030D-6E8A-4147-A177-3AD203B41FA5}">
                      <a16:colId xmlns:a16="http://schemas.microsoft.com/office/drawing/2014/main" val="3273991085"/>
                    </a:ext>
                  </a:extLst>
                </a:gridCol>
                <a:gridCol w="1222148">
                  <a:extLst>
                    <a:ext uri="{9D8B030D-6E8A-4147-A177-3AD203B41FA5}">
                      <a16:colId xmlns:a16="http://schemas.microsoft.com/office/drawing/2014/main" val="2078410744"/>
                    </a:ext>
                  </a:extLst>
                </a:gridCol>
                <a:gridCol w="1347952">
                  <a:extLst>
                    <a:ext uri="{9D8B030D-6E8A-4147-A177-3AD203B41FA5}">
                      <a16:colId xmlns:a16="http://schemas.microsoft.com/office/drawing/2014/main" val="1927450023"/>
                    </a:ext>
                  </a:extLst>
                </a:gridCol>
                <a:gridCol w="1317523">
                  <a:extLst>
                    <a:ext uri="{9D8B030D-6E8A-4147-A177-3AD203B41FA5}">
                      <a16:colId xmlns:a16="http://schemas.microsoft.com/office/drawing/2014/main" val="301403536"/>
                    </a:ext>
                  </a:extLst>
                </a:gridCol>
                <a:gridCol w="3466914">
                  <a:extLst>
                    <a:ext uri="{9D8B030D-6E8A-4147-A177-3AD203B41FA5}">
                      <a16:colId xmlns:a16="http://schemas.microsoft.com/office/drawing/2014/main" val="3771969753"/>
                    </a:ext>
                  </a:extLst>
                </a:gridCol>
              </a:tblGrid>
              <a:tr h="368471">
                <a:tc>
                  <a:txBody>
                    <a:bodyPr/>
                    <a:lstStyle/>
                    <a:p>
                      <a:r>
                        <a:rPr lang="en-AU">
                          <a:latin typeface="+mj-lt"/>
                        </a:rPr>
                        <a:t>Shot #</a:t>
                      </a:r>
                    </a:p>
                  </a:txBody>
                  <a:tcPr/>
                </a:tc>
                <a:tc>
                  <a:txBody>
                    <a:bodyPr/>
                    <a:lstStyle/>
                    <a:p>
                      <a:r>
                        <a:rPr lang="en-AU">
                          <a:latin typeface="+mj-lt"/>
                        </a:rPr>
                        <a:t>Interior (I)/</a:t>
                      </a:r>
                    </a:p>
                    <a:p>
                      <a:r>
                        <a:rPr lang="en-AU">
                          <a:latin typeface="+mj-lt"/>
                        </a:rPr>
                        <a:t>Exterior (E)</a:t>
                      </a:r>
                    </a:p>
                  </a:txBody>
                  <a:tcPr/>
                </a:tc>
                <a:tc>
                  <a:txBody>
                    <a:bodyPr/>
                    <a:lstStyle/>
                    <a:p>
                      <a:r>
                        <a:rPr lang="en-AU">
                          <a:latin typeface="+mj-lt"/>
                        </a:rPr>
                        <a:t>Shot type</a:t>
                      </a:r>
                    </a:p>
                  </a:txBody>
                  <a:tcPr/>
                </a:tc>
                <a:tc>
                  <a:txBody>
                    <a:bodyPr/>
                    <a:lstStyle/>
                    <a:p>
                      <a:r>
                        <a:rPr lang="en-AU">
                          <a:latin typeface="+mj-lt"/>
                        </a:rPr>
                        <a:t>Camera angle</a:t>
                      </a:r>
                    </a:p>
                  </a:txBody>
                  <a:tcPr/>
                </a:tc>
                <a:tc>
                  <a:txBody>
                    <a:bodyPr/>
                    <a:lstStyle/>
                    <a:p>
                      <a:r>
                        <a:rPr lang="en-AU">
                          <a:latin typeface="+mj-lt"/>
                        </a:rPr>
                        <a:t>Camera movement</a:t>
                      </a:r>
                    </a:p>
                  </a:txBody>
                  <a:tcPr/>
                </a:tc>
                <a:tc>
                  <a:txBody>
                    <a:bodyPr/>
                    <a:lstStyle/>
                    <a:p>
                      <a:r>
                        <a:rPr lang="en-AU">
                          <a:latin typeface="+mj-lt"/>
                        </a:rPr>
                        <a:t>Audio</a:t>
                      </a:r>
                    </a:p>
                  </a:txBody>
                  <a:tcPr/>
                </a:tc>
                <a:tc>
                  <a:txBody>
                    <a:bodyPr/>
                    <a:lstStyle/>
                    <a:p>
                      <a:r>
                        <a:rPr lang="en-AU" dirty="0">
                          <a:latin typeface="+mj-lt"/>
                        </a:rPr>
                        <a:t>Description</a:t>
                      </a:r>
                    </a:p>
                  </a:txBody>
                  <a:tcPr/>
                </a:tc>
                <a:extLst>
                  <a:ext uri="{0D108BD9-81ED-4DB2-BD59-A6C34878D82A}">
                    <a16:rowId xmlns:a16="http://schemas.microsoft.com/office/drawing/2014/main" val="3521400247"/>
                  </a:ext>
                </a:extLst>
              </a:tr>
              <a:tr h="368471">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339137881"/>
                  </a:ext>
                </a:extLst>
              </a:tr>
              <a:tr h="368471">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850208094"/>
                  </a:ext>
                </a:extLst>
              </a:tr>
              <a:tr h="368471">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4162599559"/>
                  </a:ext>
                </a:extLst>
              </a:tr>
              <a:tr h="368471">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288725551"/>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91767458"/>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419621179"/>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3545819954"/>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881908882"/>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4034338531"/>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438925406"/>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358386418"/>
                  </a:ext>
                </a:extLst>
              </a:tr>
              <a:tr h="368471">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980677783"/>
                  </a:ext>
                </a:extLst>
              </a:tr>
            </a:tbl>
          </a:graphicData>
        </a:graphic>
      </p:graphicFrame>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28</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416055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59451" cy="545601"/>
          </a:xfrm>
        </p:spPr>
        <p:txBody>
          <a:bodyPr/>
          <a:lstStyle/>
          <a:p>
            <a:r>
              <a:rPr lang="en-AU" sz="3200" dirty="0">
                <a:latin typeface="+mj-lt"/>
              </a:rPr>
              <a:t>Process documentation (8)</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59451" cy="310015"/>
          </a:xfrm>
        </p:spPr>
        <p:txBody>
          <a:bodyPr anchor="ctr"/>
          <a:lstStyle/>
          <a:p>
            <a:r>
              <a:rPr lang="en-AU">
                <a:latin typeface="+mj-lt"/>
              </a:rPr>
              <a:t>Directing/Acting – rehearsal notes</a:t>
            </a:r>
          </a:p>
        </p:txBody>
      </p:sp>
      <p:sp>
        <p:nvSpPr>
          <p:cNvPr id="11" name="Rectangle: Rounded Corners 10">
            <a:extLst>
              <a:ext uri="{FF2B5EF4-FFF2-40B4-BE49-F238E27FC236}">
                <a16:creationId xmlns:a16="http://schemas.microsoft.com/office/drawing/2014/main" id="{3BFBCE4E-2513-BFFB-9A79-A85FD0E40BCA}"/>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12" name="Group 11" descr="2. Pre-production">
            <a:extLst>
              <a:ext uri="{FF2B5EF4-FFF2-40B4-BE49-F238E27FC236}">
                <a16:creationId xmlns:a16="http://schemas.microsoft.com/office/drawing/2014/main" id="{D1996931-726E-711E-1B47-0DAA93E3C8B0}"/>
              </a:ext>
            </a:extLst>
          </p:cNvPr>
          <p:cNvGrpSpPr/>
          <p:nvPr/>
        </p:nvGrpSpPr>
        <p:grpSpPr>
          <a:xfrm>
            <a:off x="8516640" y="310738"/>
            <a:ext cx="3327358" cy="1045440"/>
            <a:chOff x="8516640" y="310738"/>
            <a:chExt cx="3327360" cy="1045440"/>
          </a:xfrm>
        </p:grpSpPr>
        <p:sp>
          <p:nvSpPr>
            <p:cNvPr id="13" name="Rectangle: Rounded Corners 12">
              <a:extLst>
                <a:ext uri="{FF2B5EF4-FFF2-40B4-BE49-F238E27FC236}">
                  <a16:creationId xmlns:a16="http://schemas.microsoft.com/office/drawing/2014/main" id="{F6B40A37-9AB9-CFFD-F846-5DF3A2A4C9AE}"/>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4" name="Oval 13">
              <a:hlinkClick r:id="rId3" action="ppaction://hlinksldjump"/>
              <a:extLst>
                <a:ext uri="{FF2B5EF4-FFF2-40B4-BE49-F238E27FC236}">
                  <a16:creationId xmlns:a16="http://schemas.microsoft.com/office/drawing/2014/main" id="{86327A4E-75F1-0FF9-9F69-BBF642F2DD28}"/>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6" name="Rectangle: Rounded Corners 5">
            <a:extLst>
              <a:ext uri="{FF2B5EF4-FFF2-40B4-BE49-F238E27FC236}">
                <a16:creationId xmlns:a16="http://schemas.microsoft.com/office/drawing/2014/main" id="{DB382741-BEFE-C6F1-0765-030410662878}"/>
              </a:ext>
              <a:ext uri="{C183D7F6-B498-43B3-948B-1728B52AA6E4}">
                <adec:decorative xmlns:adec="http://schemas.microsoft.com/office/drawing/2017/decorative" val="0"/>
              </a:ext>
            </a:extLst>
          </p:cNvPr>
          <p:cNvSpPr/>
          <p:nvPr/>
        </p:nvSpPr>
        <p:spPr>
          <a:xfrm>
            <a:off x="348000" y="1520525"/>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Rehearsal type, date, cast involved</a:t>
            </a:r>
          </a:p>
        </p:txBody>
      </p:sp>
      <p:sp>
        <p:nvSpPr>
          <p:cNvPr id="2" name="Text Placeholder 11">
            <a:extLst>
              <a:ext uri="{FF2B5EF4-FFF2-40B4-BE49-F238E27FC236}">
                <a16:creationId xmlns:a16="http://schemas.microsoft.com/office/drawing/2014/main" id="{46563614-6A23-9141-C0E2-ECF16EC279E4}"/>
              </a:ext>
            </a:extLst>
          </p:cNvPr>
          <p:cNvSpPr>
            <a:spLocks noGrp="1"/>
          </p:cNvSpPr>
          <p:nvPr>
            <p:ph type="body" sz="quarter" idx="17"/>
          </p:nvPr>
        </p:nvSpPr>
        <p:spPr>
          <a:xfrm>
            <a:off x="359999" y="2279734"/>
            <a:ext cx="11448000" cy="4135349"/>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Rehearsal notes and feedback</a:t>
            </a:r>
          </a:p>
          <a:p>
            <a:pPr marL="108000">
              <a:spcBef>
                <a:spcPts val="600"/>
              </a:spcBef>
              <a:spcAft>
                <a:spcPts val="600"/>
              </a:spcAft>
            </a:pPr>
            <a:endParaRPr lang="en-AU" sz="1600" dirty="0"/>
          </a:p>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29</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199216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40971-F64E-64C9-D721-29A60926AB56}"/>
              </a:ext>
            </a:extLst>
          </p:cNvPr>
          <p:cNvSpPr>
            <a:spLocks noGrp="1"/>
          </p:cNvSpPr>
          <p:nvPr>
            <p:ph type="ctrTitle"/>
          </p:nvPr>
        </p:nvSpPr>
        <p:spPr/>
        <p:txBody>
          <a:bodyPr/>
          <a:lstStyle/>
          <a:p>
            <a:r>
              <a:rPr lang="en-AU" dirty="0">
                <a:latin typeface="+mj-lt"/>
              </a:rPr>
              <a:t>Screen play – </a:t>
            </a:r>
            <a:br>
              <a:rPr lang="en-AU" dirty="0">
                <a:latin typeface="+mj-lt"/>
              </a:rPr>
            </a:br>
            <a:r>
              <a:rPr lang="en-AU" dirty="0">
                <a:latin typeface="+mj-lt"/>
              </a:rPr>
              <a:t>group-devising through short film</a:t>
            </a:r>
          </a:p>
        </p:txBody>
      </p:sp>
      <p:sp>
        <p:nvSpPr>
          <p:cNvPr id="3" name="Text Placeholder 2">
            <a:extLst>
              <a:ext uri="{FF2B5EF4-FFF2-40B4-BE49-F238E27FC236}">
                <a16:creationId xmlns:a16="http://schemas.microsoft.com/office/drawing/2014/main" id="{11CE17E1-9146-AC14-12A2-6CB05540A0BF}"/>
              </a:ext>
            </a:extLst>
          </p:cNvPr>
          <p:cNvSpPr>
            <a:spLocks noGrp="1"/>
          </p:cNvSpPr>
          <p:nvPr>
            <p:ph type="body" sz="quarter" idx="10"/>
          </p:nvPr>
        </p:nvSpPr>
        <p:spPr/>
        <p:txBody>
          <a:bodyPr/>
          <a:lstStyle/>
          <a:p>
            <a:r>
              <a:rPr lang="en-AU" dirty="0">
                <a:latin typeface="+mj-lt"/>
              </a:rPr>
              <a:t>Stage 5 drama</a:t>
            </a:r>
          </a:p>
        </p:txBody>
      </p:sp>
      <p:pic>
        <p:nvPicPr>
          <p:cNvPr id="9" name="Picture Placeholder 8">
            <a:extLst>
              <a:ext uri="{FF2B5EF4-FFF2-40B4-BE49-F238E27FC236}">
                <a16:creationId xmlns:a16="http://schemas.microsoft.com/office/drawing/2014/main" id="{D87422DA-3A9C-3BBD-3975-1E6580AA3C37}"/>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7128000" y="0"/>
            <a:ext cx="5064000" cy="6858000"/>
          </a:xfrm>
        </p:spPr>
      </p:pic>
    </p:spTree>
    <p:extLst>
      <p:ext uri="{BB962C8B-B14F-4D97-AF65-F5344CB8AC3E}">
        <p14:creationId xmlns:p14="http://schemas.microsoft.com/office/powerpoint/2010/main" val="286213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8434" cy="545601"/>
          </a:xfrm>
        </p:spPr>
        <p:txBody>
          <a:bodyPr/>
          <a:lstStyle/>
          <a:p>
            <a:r>
              <a:rPr lang="en-AU" sz="3200" dirty="0">
                <a:latin typeface="+mj-lt"/>
              </a:rPr>
              <a:t>Process documentation (9)</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982520"/>
            <a:ext cx="5148434" cy="310015"/>
          </a:xfrm>
        </p:spPr>
        <p:txBody>
          <a:bodyPr anchor="ctr"/>
          <a:lstStyle/>
          <a:p>
            <a:r>
              <a:rPr lang="en-AU" dirty="0">
                <a:latin typeface="+mj-lt"/>
              </a:rPr>
              <a:t>Directing/Acting – blocking diagram</a:t>
            </a:r>
          </a:p>
        </p:txBody>
      </p:sp>
      <p:sp>
        <p:nvSpPr>
          <p:cNvPr id="6" name="Rectangle: Rounded Corners 5">
            <a:extLst>
              <a:ext uri="{FF2B5EF4-FFF2-40B4-BE49-F238E27FC236}">
                <a16:creationId xmlns:a16="http://schemas.microsoft.com/office/drawing/2014/main" id="{AD61AE4B-E01C-3590-D1DC-B29802751363}"/>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2. Pre-production">
            <a:extLst>
              <a:ext uri="{FF2B5EF4-FFF2-40B4-BE49-F238E27FC236}">
                <a16:creationId xmlns:a16="http://schemas.microsoft.com/office/drawing/2014/main" id="{D4D2459B-90BE-B256-D239-E9E231B3EDD7}"/>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2B91F9E6-5B0F-8698-9258-E15D27DF6B93}"/>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0" name="Oval 9">
              <a:hlinkClick r:id="rId3" action="ppaction://hlinksldjump"/>
              <a:extLst>
                <a:ext uri="{FF2B5EF4-FFF2-40B4-BE49-F238E27FC236}">
                  <a16:creationId xmlns:a16="http://schemas.microsoft.com/office/drawing/2014/main" id="{13DED9EE-AD96-6AB1-AB2B-DED3A7D5E02C}"/>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7" name="Rectangle: Rounded Corners 6">
            <a:extLst>
              <a:ext uri="{FF2B5EF4-FFF2-40B4-BE49-F238E27FC236}">
                <a16:creationId xmlns:a16="http://schemas.microsoft.com/office/drawing/2014/main" id="{F62D441F-50E4-39BA-F137-3A7E1F730AC7}"/>
              </a:ext>
              <a:ext uri="{C183D7F6-B498-43B3-948B-1728B52AA6E4}">
                <adec:decorative xmlns:adec="http://schemas.microsoft.com/office/drawing/2017/decorative" val="0"/>
              </a:ext>
            </a:extLst>
          </p:cNvPr>
          <p:cNvSpPr/>
          <p:nvPr/>
        </p:nvSpPr>
        <p:spPr>
          <a:xfrm>
            <a:off x="348000" y="1520525"/>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Scene #</a:t>
            </a:r>
          </a:p>
        </p:txBody>
      </p:sp>
      <p:sp>
        <p:nvSpPr>
          <p:cNvPr id="2" name="Text Placeholder 11">
            <a:extLst>
              <a:ext uri="{FF2B5EF4-FFF2-40B4-BE49-F238E27FC236}">
                <a16:creationId xmlns:a16="http://schemas.microsoft.com/office/drawing/2014/main" id="{46563614-6A23-9141-C0E2-ECF16EC279E4}"/>
              </a:ext>
            </a:extLst>
          </p:cNvPr>
          <p:cNvSpPr>
            <a:spLocks noGrp="1"/>
          </p:cNvSpPr>
          <p:nvPr>
            <p:ph type="body" sz="quarter" idx="17"/>
          </p:nvPr>
        </p:nvSpPr>
        <p:spPr>
          <a:xfrm>
            <a:off x="359999" y="2279734"/>
            <a:ext cx="11448000" cy="4135349"/>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Blocking diagram</a:t>
            </a:r>
          </a:p>
          <a:p>
            <a:pPr marL="108000">
              <a:spcBef>
                <a:spcPts val="600"/>
              </a:spcBef>
              <a:spcAft>
                <a:spcPts val="600"/>
              </a:spcAft>
            </a:pPr>
            <a:endParaRPr lang="en-AU" sz="1600" dirty="0"/>
          </a:p>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30</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43324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8434" cy="545601"/>
          </a:xfrm>
        </p:spPr>
        <p:txBody>
          <a:bodyPr/>
          <a:lstStyle/>
          <a:p>
            <a:r>
              <a:rPr lang="en-AU" sz="3200" dirty="0">
                <a:latin typeface="+mj-lt"/>
              </a:rPr>
              <a:t>Process documentation (10)</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982520"/>
            <a:ext cx="5148434" cy="310015"/>
          </a:xfrm>
        </p:spPr>
        <p:txBody>
          <a:bodyPr anchor="ctr"/>
          <a:lstStyle/>
          <a:p>
            <a:r>
              <a:rPr lang="en-AU" dirty="0">
                <a:latin typeface="+mj-lt"/>
              </a:rPr>
              <a:t>Cinematography – set-up diagram</a:t>
            </a:r>
          </a:p>
        </p:txBody>
      </p:sp>
      <p:sp>
        <p:nvSpPr>
          <p:cNvPr id="6" name="Rectangle: Rounded Corners 5">
            <a:extLst>
              <a:ext uri="{FF2B5EF4-FFF2-40B4-BE49-F238E27FC236}">
                <a16:creationId xmlns:a16="http://schemas.microsoft.com/office/drawing/2014/main" id="{B57DC9B6-1FF2-07BB-A18A-B01B3870FB13}"/>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2. Pre-production">
            <a:extLst>
              <a:ext uri="{FF2B5EF4-FFF2-40B4-BE49-F238E27FC236}">
                <a16:creationId xmlns:a16="http://schemas.microsoft.com/office/drawing/2014/main" id="{0F57F283-0F38-301E-DE38-22B87475DB8C}"/>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E27087B2-F305-39FC-11BD-253EDBA7860D}"/>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0" name="Oval 9">
              <a:hlinkClick r:id="rId3" action="ppaction://hlinksldjump"/>
              <a:extLst>
                <a:ext uri="{FF2B5EF4-FFF2-40B4-BE49-F238E27FC236}">
                  <a16:creationId xmlns:a16="http://schemas.microsoft.com/office/drawing/2014/main" id="{C9F86D01-F90B-238E-F959-3006793D5DDD}"/>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7" name="Rectangle: Rounded Corners 6">
            <a:extLst>
              <a:ext uri="{FF2B5EF4-FFF2-40B4-BE49-F238E27FC236}">
                <a16:creationId xmlns:a16="http://schemas.microsoft.com/office/drawing/2014/main" id="{F62D441F-50E4-39BA-F137-3A7E1F730AC7}"/>
              </a:ext>
              <a:ext uri="{C183D7F6-B498-43B3-948B-1728B52AA6E4}">
                <adec:decorative xmlns:adec="http://schemas.microsoft.com/office/drawing/2017/decorative" val="0"/>
              </a:ext>
            </a:extLst>
          </p:cNvPr>
          <p:cNvSpPr/>
          <p:nvPr/>
        </p:nvSpPr>
        <p:spPr>
          <a:xfrm>
            <a:off x="348000" y="1520525"/>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Scene #</a:t>
            </a:r>
          </a:p>
        </p:txBody>
      </p:sp>
      <p:sp>
        <p:nvSpPr>
          <p:cNvPr id="2" name="Text Placeholder 11">
            <a:extLst>
              <a:ext uri="{FF2B5EF4-FFF2-40B4-BE49-F238E27FC236}">
                <a16:creationId xmlns:a16="http://schemas.microsoft.com/office/drawing/2014/main" id="{46563614-6A23-9141-C0E2-ECF16EC279E4}"/>
              </a:ext>
            </a:extLst>
          </p:cNvPr>
          <p:cNvSpPr>
            <a:spLocks noGrp="1"/>
          </p:cNvSpPr>
          <p:nvPr>
            <p:ph type="body" sz="quarter" idx="17"/>
          </p:nvPr>
        </p:nvSpPr>
        <p:spPr>
          <a:xfrm>
            <a:off x="359999" y="2279734"/>
            <a:ext cx="11448000" cy="4135349"/>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Set-up diagram</a:t>
            </a:r>
          </a:p>
          <a:p>
            <a:pPr marL="108000">
              <a:spcBef>
                <a:spcPts val="600"/>
              </a:spcBef>
              <a:spcAft>
                <a:spcPts val="600"/>
              </a:spcAft>
            </a:pPr>
            <a:endParaRPr lang="en-AU" sz="1600" b="1" dirty="0"/>
          </a:p>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31</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198665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(11)</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007063" cy="310015"/>
          </a:xfrm>
        </p:spPr>
        <p:txBody>
          <a:bodyPr anchor="ctr"/>
          <a:lstStyle/>
          <a:p>
            <a:r>
              <a:rPr lang="en-AU" dirty="0">
                <a:latin typeface="+mj-lt"/>
              </a:rPr>
              <a:t>Production design – </a:t>
            </a:r>
            <a:r>
              <a:rPr lang="en-AU" sz="1800" i="1" dirty="0">
                <a:effectLst/>
                <a:latin typeface="+mj-lt"/>
                <a:ea typeface="Calibri" panose="020F0502020204030204" pitchFamily="34" charset="0"/>
              </a:rPr>
              <a:t>mise </a:t>
            </a:r>
            <a:r>
              <a:rPr lang="en-AU" sz="1800" i="1" dirty="0" err="1">
                <a:effectLst/>
                <a:latin typeface="+mj-lt"/>
                <a:ea typeface="Calibri" panose="020F0502020204030204" pitchFamily="34" charset="0"/>
              </a:rPr>
              <a:t>en</a:t>
            </a:r>
            <a:r>
              <a:rPr lang="en-AU" sz="1800" i="1" dirty="0">
                <a:effectLst/>
                <a:latin typeface="+mj-lt"/>
                <a:ea typeface="Calibri" panose="020F0502020204030204" pitchFamily="34" charset="0"/>
              </a:rPr>
              <a:t> </a:t>
            </a:r>
            <a:r>
              <a:rPr lang="en-AU" sz="1800" i="1" dirty="0" err="1">
                <a:effectLst/>
                <a:latin typeface="+mj-lt"/>
                <a:ea typeface="Calibri" panose="020F0502020204030204" pitchFamily="34" charset="0"/>
              </a:rPr>
              <a:t>scène</a:t>
            </a:r>
            <a:r>
              <a:rPr lang="en-AU" sz="1800" dirty="0">
                <a:effectLst/>
                <a:latin typeface="+mj-lt"/>
                <a:ea typeface="Calibri" panose="020F0502020204030204" pitchFamily="34" charset="0"/>
              </a:rPr>
              <a:t> </a:t>
            </a:r>
            <a:endParaRPr lang="en-AU" dirty="0">
              <a:latin typeface="+mj-lt"/>
            </a:endParaRPr>
          </a:p>
        </p:txBody>
      </p:sp>
      <p:sp>
        <p:nvSpPr>
          <p:cNvPr id="2" name="Rectangle: Rounded Corners 1">
            <a:extLst>
              <a:ext uri="{FF2B5EF4-FFF2-40B4-BE49-F238E27FC236}">
                <a16:creationId xmlns:a16="http://schemas.microsoft.com/office/drawing/2014/main" id="{A4CA7510-1CED-4BE4-AC13-F2FCA2D40C9E}"/>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2. Pre-production">
            <a:extLst>
              <a:ext uri="{FF2B5EF4-FFF2-40B4-BE49-F238E27FC236}">
                <a16:creationId xmlns:a16="http://schemas.microsoft.com/office/drawing/2014/main" id="{EF3F91D3-2323-1CFB-F81A-897705037A99}"/>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0DDA102C-AE5B-6983-D9E9-CE4AFC9A7E27}"/>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2" name="Oval 11">
              <a:hlinkClick r:id="rId3" action="ppaction://hlinksldjump"/>
              <a:extLst>
                <a:ext uri="{FF2B5EF4-FFF2-40B4-BE49-F238E27FC236}">
                  <a16:creationId xmlns:a16="http://schemas.microsoft.com/office/drawing/2014/main" id="{82608D9B-7735-1BB8-24AC-935DA457466C}"/>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7" name="Rectangle: Rounded Corners 6">
            <a:extLst>
              <a:ext uri="{FF2B5EF4-FFF2-40B4-BE49-F238E27FC236}">
                <a16:creationId xmlns:a16="http://schemas.microsoft.com/office/drawing/2014/main" id="{F62D441F-50E4-39BA-F137-3A7E1F730AC7}"/>
              </a:ext>
              <a:ext uri="{C183D7F6-B498-43B3-948B-1728B52AA6E4}">
                <adec:decorative xmlns:adec="http://schemas.microsoft.com/office/drawing/2017/decorative" val="0"/>
              </a:ext>
            </a:extLst>
          </p:cNvPr>
          <p:cNvSpPr/>
          <p:nvPr/>
        </p:nvSpPr>
        <p:spPr>
          <a:xfrm>
            <a:off x="348000" y="1520525"/>
            <a:ext cx="11495998" cy="54560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Scene #</a:t>
            </a:r>
          </a:p>
        </p:txBody>
      </p:sp>
      <p:sp>
        <p:nvSpPr>
          <p:cNvPr id="10" name="Text Placeholder 11">
            <a:extLst>
              <a:ext uri="{FF2B5EF4-FFF2-40B4-BE49-F238E27FC236}">
                <a16:creationId xmlns:a16="http://schemas.microsoft.com/office/drawing/2014/main" id="{D5578B07-E615-25B8-BCCB-B77C9F0CFBCC}"/>
              </a:ext>
            </a:extLst>
          </p:cNvPr>
          <p:cNvSpPr txBox="1">
            <a:spLocks/>
          </p:cNvSpPr>
          <p:nvPr/>
        </p:nvSpPr>
        <p:spPr>
          <a:xfrm>
            <a:off x="359999" y="2279734"/>
            <a:ext cx="3420000" cy="4135349"/>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Actor styling</a:t>
            </a:r>
          </a:p>
          <a:p>
            <a:pPr marL="108000">
              <a:spcBef>
                <a:spcPts val="600"/>
              </a:spcBef>
              <a:spcAft>
                <a:spcPts val="600"/>
              </a:spcAft>
            </a:pPr>
            <a:endParaRPr lang="en-AU" sz="1600" dirty="0"/>
          </a:p>
        </p:txBody>
      </p:sp>
      <p:sp>
        <p:nvSpPr>
          <p:cNvPr id="6" name="Text Placeholder 11">
            <a:extLst>
              <a:ext uri="{FF2B5EF4-FFF2-40B4-BE49-F238E27FC236}">
                <a16:creationId xmlns:a16="http://schemas.microsoft.com/office/drawing/2014/main" id="{287F349E-2B1C-7891-9596-9F80EC67CAD9}"/>
              </a:ext>
            </a:extLst>
          </p:cNvPr>
          <p:cNvSpPr txBox="1">
            <a:spLocks/>
          </p:cNvSpPr>
          <p:nvPr/>
        </p:nvSpPr>
        <p:spPr>
          <a:xfrm>
            <a:off x="4385999" y="2279734"/>
            <a:ext cx="3420000" cy="4135349"/>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Location styling</a:t>
            </a:r>
          </a:p>
          <a:p>
            <a:pPr marL="108000">
              <a:spcBef>
                <a:spcPts val="600"/>
              </a:spcBef>
              <a:spcAft>
                <a:spcPts val="600"/>
              </a:spcAft>
            </a:pPr>
            <a:endParaRPr lang="en-AU" sz="1600" dirty="0"/>
          </a:p>
        </p:txBody>
      </p:sp>
      <p:sp>
        <p:nvSpPr>
          <p:cNvPr id="11" name="Text Placeholder 11">
            <a:extLst>
              <a:ext uri="{FF2B5EF4-FFF2-40B4-BE49-F238E27FC236}">
                <a16:creationId xmlns:a16="http://schemas.microsoft.com/office/drawing/2014/main" id="{335EE66A-A087-4B76-C6CF-DF66CEA4ECC1}"/>
              </a:ext>
            </a:extLst>
          </p:cNvPr>
          <p:cNvSpPr txBox="1">
            <a:spLocks/>
          </p:cNvSpPr>
          <p:nvPr/>
        </p:nvSpPr>
        <p:spPr>
          <a:xfrm>
            <a:off x="8402240" y="2294116"/>
            <a:ext cx="3420000" cy="4135349"/>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Lighting design</a:t>
            </a:r>
          </a:p>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32</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632599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(12)</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All crew – checklists</a:t>
            </a:r>
          </a:p>
        </p:txBody>
      </p:sp>
      <p:sp>
        <p:nvSpPr>
          <p:cNvPr id="2" name="Rectangle: Rounded Corners 1">
            <a:extLst>
              <a:ext uri="{FF2B5EF4-FFF2-40B4-BE49-F238E27FC236}">
                <a16:creationId xmlns:a16="http://schemas.microsoft.com/office/drawing/2014/main" id="{D275C2D1-8C5D-6CC9-6BC7-77468FDA74D4}"/>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7" name="Group 6" descr="2. Pre-production">
            <a:extLst>
              <a:ext uri="{FF2B5EF4-FFF2-40B4-BE49-F238E27FC236}">
                <a16:creationId xmlns:a16="http://schemas.microsoft.com/office/drawing/2014/main" id="{63076759-49B2-A361-4059-7D57CA595DDA}"/>
              </a:ext>
            </a:extLst>
          </p:cNvPr>
          <p:cNvGrpSpPr/>
          <p:nvPr/>
        </p:nvGrpSpPr>
        <p:grpSpPr>
          <a:xfrm>
            <a:off x="8516640" y="310738"/>
            <a:ext cx="3327358" cy="1045440"/>
            <a:chOff x="8516640" y="310738"/>
            <a:chExt cx="3327360" cy="1045440"/>
          </a:xfrm>
        </p:grpSpPr>
        <p:sp>
          <p:nvSpPr>
            <p:cNvPr id="8" name="Rectangle: Rounded Corners 7">
              <a:extLst>
                <a:ext uri="{FF2B5EF4-FFF2-40B4-BE49-F238E27FC236}">
                  <a16:creationId xmlns:a16="http://schemas.microsoft.com/office/drawing/2014/main" id="{A21B20A2-EC1F-440A-2D42-4EFAA874B109}"/>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9" name="Oval 8">
              <a:hlinkClick r:id="rId3" action="ppaction://hlinksldjump"/>
              <a:extLst>
                <a:ext uri="{FF2B5EF4-FFF2-40B4-BE49-F238E27FC236}">
                  <a16:creationId xmlns:a16="http://schemas.microsoft.com/office/drawing/2014/main" id="{13B68FCF-7D71-0866-8581-A70AF5AA0535}"/>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10" name="Text Placeholder 11">
            <a:extLst>
              <a:ext uri="{FF2B5EF4-FFF2-40B4-BE49-F238E27FC236}">
                <a16:creationId xmlns:a16="http://schemas.microsoft.com/office/drawing/2014/main" id="{D5578B07-E615-25B8-BCCB-B77C9F0CFBCC}"/>
              </a:ext>
            </a:extLst>
          </p:cNvPr>
          <p:cNvSpPr txBox="1">
            <a:spLocks/>
          </p:cNvSpPr>
          <p:nvPr/>
        </p:nvSpPr>
        <p:spPr>
          <a:xfrm>
            <a:off x="359999" y="1520526"/>
            <a:ext cx="3420000" cy="4894558"/>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Shooting locations</a:t>
            </a:r>
          </a:p>
          <a:p>
            <a:pPr marL="108000">
              <a:spcBef>
                <a:spcPts val="600"/>
              </a:spcBef>
              <a:spcAft>
                <a:spcPts val="600"/>
              </a:spcAft>
            </a:pPr>
            <a:endParaRPr lang="en-AU" sz="1600" dirty="0"/>
          </a:p>
        </p:txBody>
      </p:sp>
      <p:sp>
        <p:nvSpPr>
          <p:cNvPr id="6" name="Text Placeholder 11">
            <a:extLst>
              <a:ext uri="{FF2B5EF4-FFF2-40B4-BE49-F238E27FC236}">
                <a16:creationId xmlns:a16="http://schemas.microsoft.com/office/drawing/2014/main" id="{287F349E-2B1C-7891-9596-9F80EC67CAD9}"/>
              </a:ext>
            </a:extLst>
          </p:cNvPr>
          <p:cNvSpPr txBox="1">
            <a:spLocks/>
          </p:cNvSpPr>
          <p:nvPr/>
        </p:nvSpPr>
        <p:spPr>
          <a:xfrm>
            <a:off x="4385999" y="1520526"/>
            <a:ext cx="3420000" cy="4894558"/>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Tech requirements (camera, lighting, sound)</a:t>
            </a:r>
          </a:p>
          <a:p>
            <a:pPr marL="108000">
              <a:spcBef>
                <a:spcPts val="600"/>
              </a:spcBef>
              <a:spcAft>
                <a:spcPts val="600"/>
              </a:spcAft>
            </a:pPr>
            <a:endParaRPr lang="en-AU" sz="1600" dirty="0"/>
          </a:p>
        </p:txBody>
      </p:sp>
      <p:sp>
        <p:nvSpPr>
          <p:cNvPr id="11" name="Text Placeholder 11">
            <a:extLst>
              <a:ext uri="{FF2B5EF4-FFF2-40B4-BE49-F238E27FC236}">
                <a16:creationId xmlns:a16="http://schemas.microsoft.com/office/drawing/2014/main" id="{335EE66A-A087-4B76-C6CF-DF66CEA4ECC1}"/>
              </a:ext>
            </a:extLst>
          </p:cNvPr>
          <p:cNvSpPr txBox="1">
            <a:spLocks/>
          </p:cNvSpPr>
          <p:nvPr/>
        </p:nvSpPr>
        <p:spPr>
          <a:xfrm>
            <a:off x="8402240" y="1534908"/>
            <a:ext cx="3420000" cy="4894558"/>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Elements of production (costumes, make-up, set pieces, props)</a:t>
            </a:r>
          </a:p>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33</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63946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(13)</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All crew – call sheets</a:t>
            </a:r>
          </a:p>
        </p:txBody>
      </p:sp>
      <p:sp>
        <p:nvSpPr>
          <p:cNvPr id="6" name="Rectangle: Rounded Corners 5">
            <a:extLst>
              <a:ext uri="{FF2B5EF4-FFF2-40B4-BE49-F238E27FC236}">
                <a16:creationId xmlns:a16="http://schemas.microsoft.com/office/drawing/2014/main" id="{D61D1985-4712-80E5-7531-CDDFD0E3E759}"/>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2. Pre-production">
            <a:extLst>
              <a:ext uri="{FF2B5EF4-FFF2-40B4-BE49-F238E27FC236}">
                <a16:creationId xmlns:a16="http://schemas.microsoft.com/office/drawing/2014/main" id="{753086EE-F612-2D15-D8E1-6D1A8BEC0D40}"/>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DCA5BD23-533E-79AC-AAA9-EA3CCA007633}"/>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0" name="Oval 9">
              <a:hlinkClick r:id="rId3" action="ppaction://hlinksldjump"/>
              <a:extLst>
                <a:ext uri="{FF2B5EF4-FFF2-40B4-BE49-F238E27FC236}">
                  <a16:creationId xmlns:a16="http://schemas.microsoft.com/office/drawing/2014/main" id="{23466186-BBF3-B550-7AD4-4F714BE10397}"/>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sp>
        <p:nvSpPr>
          <p:cNvPr id="2" name="Text Placeholder 11">
            <a:extLst>
              <a:ext uri="{FF2B5EF4-FFF2-40B4-BE49-F238E27FC236}">
                <a16:creationId xmlns:a16="http://schemas.microsoft.com/office/drawing/2014/main" id="{F9F37A3E-24A7-FC55-B530-9684460D003B}"/>
              </a:ext>
            </a:extLst>
          </p:cNvPr>
          <p:cNvSpPr>
            <a:spLocks noGrp="1"/>
          </p:cNvSpPr>
          <p:nvPr>
            <p:ph type="body" sz="quarter" idx="17"/>
          </p:nvPr>
        </p:nvSpPr>
        <p:spPr>
          <a:xfrm>
            <a:off x="395998" y="1550048"/>
            <a:ext cx="8006242"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Call sheet planning</a:t>
            </a:r>
          </a:p>
          <a:p>
            <a:pPr marL="108000">
              <a:spcBef>
                <a:spcPts val="600"/>
              </a:spcBef>
              <a:spcAft>
                <a:spcPts val="600"/>
              </a:spcAft>
            </a:pPr>
            <a:endParaRPr lang="en-AU" sz="1600" dirty="0"/>
          </a:p>
          <a:p>
            <a:pPr marL="108000">
              <a:spcBef>
                <a:spcPts val="600"/>
              </a:spcBef>
              <a:spcAft>
                <a:spcPts val="600"/>
              </a:spcAft>
            </a:pPr>
            <a:endParaRPr lang="en-AU" sz="1600" b="1" dirty="0">
              <a:latin typeface="+mj-lt"/>
            </a:endParaRPr>
          </a:p>
        </p:txBody>
      </p:sp>
      <p:sp>
        <p:nvSpPr>
          <p:cNvPr id="7" name="Text Placeholder 11">
            <a:extLst>
              <a:ext uri="{FF2B5EF4-FFF2-40B4-BE49-F238E27FC236}">
                <a16:creationId xmlns:a16="http://schemas.microsoft.com/office/drawing/2014/main" id="{6BCE13A4-DCBD-CF35-C7A3-03BE923F9A1C}"/>
              </a:ext>
            </a:extLst>
          </p:cNvPr>
          <p:cNvSpPr txBox="1">
            <a:spLocks/>
          </p:cNvSpPr>
          <p:nvPr/>
        </p:nvSpPr>
        <p:spPr>
          <a:xfrm>
            <a:off x="8721212" y="1550048"/>
            <a:ext cx="3122785" cy="4865035"/>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Link to complete call sheet</a:t>
            </a:r>
          </a:p>
          <a:p>
            <a:pPr marL="108000">
              <a:spcBef>
                <a:spcPts val="600"/>
              </a:spcBef>
              <a:spcAft>
                <a:spcPts val="600"/>
              </a:spcAft>
            </a:pPr>
            <a:endParaRPr lang="en-AU" sz="1600" dirty="0"/>
          </a:p>
          <a:p>
            <a:pPr marL="108000">
              <a:spcBef>
                <a:spcPts val="600"/>
              </a:spcBef>
              <a:spcAft>
                <a:spcPts val="600"/>
              </a:spcAft>
            </a:pPr>
            <a:endParaRPr lang="en-AU" sz="1600" b="1" dirty="0">
              <a:latin typeface="+mj-lt"/>
            </a:endParaRP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34</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17556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261867" cy="545601"/>
          </a:xfrm>
        </p:spPr>
        <p:txBody>
          <a:bodyPr/>
          <a:lstStyle/>
          <a:p>
            <a:r>
              <a:rPr lang="en-AU" sz="3200" dirty="0">
                <a:latin typeface="+mj-lt"/>
              </a:rPr>
              <a:t>Process documentation (14)</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056747" cy="310015"/>
          </a:xfrm>
        </p:spPr>
        <p:txBody>
          <a:bodyPr anchor="ctr"/>
          <a:lstStyle/>
          <a:p>
            <a:r>
              <a:rPr lang="en-AU">
                <a:latin typeface="+mj-lt"/>
              </a:rPr>
              <a:t>Film shoot</a:t>
            </a:r>
          </a:p>
        </p:txBody>
      </p:sp>
      <p:sp>
        <p:nvSpPr>
          <p:cNvPr id="6" name="Rectangle: Rounded Corners 5">
            <a:extLst>
              <a:ext uri="{FF2B5EF4-FFF2-40B4-BE49-F238E27FC236}">
                <a16:creationId xmlns:a16="http://schemas.microsoft.com/office/drawing/2014/main" id="{92CAFE26-F19F-1CC0-3F31-FE992E45FAA0}"/>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3. Production">
            <a:extLst>
              <a:ext uri="{FF2B5EF4-FFF2-40B4-BE49-F238E27FC236}">
                <a16:creationId xmlns:a16="http://schemas.microsoft.com/office/drawing/2014/main" id="{E3929AB9-5543-E52D-FA75-F7D5D41B35BD}"/>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C12751C2-22E2-DCB8-CB43-CDF72EC9E9C4}"/>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39750"/>
              <a:r>
                <a:rPr lang="en-GB" sz="1800" b="1" dirty="0">
                  <a:solidFill>
                    <a:schemeClr val="bg1"/>
                  </a:solidFill>
                  <a:latin typeface="+mj-lt"/>
                  <a:cs typeface="Arial" panose="020B0604020202020204" pitchFamily="34" charset="0"/>
                </a:rPr>
                <a:t>Production</a:t>
              </a:r>
            </a:p>
          </p:txBody>
        </p:sp>
        <p:sp>
          <p:nvSpPr>
            <p:cNvPr id="10" name="Oval 9">
              <a:hlinkClick r:id="rId3" action="ppaction://hlinksldjump"/>
              <a:extLst>
                <a:ext uri="{FF2B5EF4-FFF2-40B4-BE49-F238E27FC236}">
                  <a16:creationId xmlns:a16="http://schemas.microsoft.com/office/drawing/2014/main" id="{A99073BD-DD25-5B0A-2267-185DC983E756}"/>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3</a:t>
              </a:r>
            </a:p>
          </p:txBody>
        </p:sp>
      </p:grpSp>
      <p:sp>
        <p:nvSpPr>
          <p:cNvPr id="2" name="Text Placeholder 11">
            <a:extLst>
              <a:ext uri="{FF2B5EF4-FFF2-40B4-BE49-F238E27FC236}">
                <a16:creationId xmlns:a16="http://schemas.microsoft.com/office/drawing/2014/main" id="{F9F37A3E-24A7-FC55-B530-9684460D003B}"/>
              </a:ext>
            </a:extLst>
          </p:cNvPr>
          <p:cNvSpPr>
            <a:spLocks noGrp="1"/>
          </p:cNvSpPr>
          <p:nvPr>
            <p:ph type="body" sz="quarter" idx="17"/>
          </p:nvPr>
        </p:nvSpPr>
        <p:spPr>
          <a:xfrm>
            <a:off x="395998" y="1550048"/>
            <a:ext cx="8006242"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b="1" dirty="0">
                <a:latin typeface="+mj-lt"/>
              </a:rPr>
              <a:t>Paste photographs from your production here</a:t>
            </a:r>
          </a:p>
          <a:p>
            <a:pPr marL="108000">
              <a:spcBef>
                <a:spcPts val="600"/>
              </a:spcBef>
              <a:spcAft>
                <a:spcPts val="600"/>
              </a:spcAft>
            </a:pPr>
            <a:endParaRPr lang="en-AU" sz="1600" dirty="0"/>
          </a:p>
          <a:p>
            <a:pPr marL="108000">
              <a:spcBef>
                <a:spcPts val="600"/>
              </a:spcBef>
              <a:spcAft>
                <a:spcPts val="600"/>
              </a:spcAft>
            </a:pPr>
            <a:endParaRPr lang="en-AU" sz="1600" b="1" dirty="0">
              <a:latin typeface="+mj-lt"/>
            </a:endParaRPr>
          </a:p>
        </p:txBody>
      </p:sp>
      <p:sp>
        <p:nvSpPr>
          <p:cNvPr id="7" name="Text Placeholder 11">
            <a:extLst>
              <a:ext uri="{FF2B5EF4-FFF2-40B4-BE49-F238E27FC236}">
                <a16:creationId xmlns:a16="http://schemas.microsoft.com/office/drawing/2014/main" id="{6BCE13A4-DCBD-CF35-C7A3-03BE923F9A1C}"/>
              </a:ext>
            </a:extLst>
          </p:cNvPr>
          <p:cNvSpPr txBox="1">
            <a:spLocks/>
          </p:cNvSpPr>
          <p:nvPr/>
        </p:nvSpPr>
        <p:spPr>
          <a:xfrm>
            <a:off x="8721212" y="1550048"/>
            <a:ext cx="3122785" cy="4865035"/>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b="1" dirty="0">
                <a:latin typeface="+mj-lt"/>
              </a:rPr>
              <a:t>Link to annotated short film script</a:t>
            </a:r>
          </a:p>
          <a:p>
            <a:pPr marL="108000">
              <a:spcBef>
                <a:spcPts val="600"/>
              </a:spcBef>
              <a:spcAft>
                <a:spcPts val="600"/>
              </a:spcAft>
            </a:pPr>
            <a:endParaRPr lang="en-AU" sz="1600" dirty="0"/>
          </a:p>
          <a:p>
            <a:pPr marL="108000">
              <a:spcBef>
                <a:spcPts val="600"/>
              </a:spcBef>
              <a:spcAft>
                <a:spcPts val="600"/>
              </a:spcAft>
            </a:pPr>
            <a:endParaRPr lang="en-AU" sz="1600" b="1" dirty="0">
              <a:latin typeface="+mj-lt"/>
            </a:endParaRP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35</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66176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(15)</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056747" cy="310015"/>
          </a:xfrm>
        </p:spPr>
        <p:txBody>
          <a:bodyPr anchor="ctr"/>
          <a:lstStyle/>
          <a:p>
            <a:r>
              <a:rPr lang="en-AU">
                <a:latin typeface="+mj-lt"/>
              </a:rPr>
              <a:t>Editing notes and feedback</a:t>
            </a:r>
          </a:p>
        </p:txBody>
      </p:sp>
      <p:sp>
        <p:nvSpPr>
          <p:cNvPr id="2" name="Rectangle: Rounded Corners 1">
            <a:extLst>
              <a:ext uri="{FF2B5EF4-FFF2-40B4-BE49-F238E27FC236}">
                <a16:creationId xmlns:a16="http://schemas.microsoft.com/office/drawing/2014/main" id="{C0D7B803-8387-F2B1-B9CA-5327F5ECC6B0}"/>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6" name="Group 5" descr="4. Post-production">
            <a:extLst>
              <a:ext uri="{FF2B5EF4-FFF2-40B4-BE49-F238E27FC236}">
                <a16:creationId xmlns:a16="http://schemas.microsoft.com/office/drawing/2014/main" id="{127C5F12-30D0-A38C-EFCC-241B8EAC55A8}"/>
              </a:ext>
            </a:extLst>
          </p:cNvPr>
          <p:cNvGrpSpPr/>
          <p:nvPr/>
        </p:nvGrpSpPr>
        <p:grpSpPr>
          <a:xfrm>
            <a:off x="8516640" y="310738"/>
            <a:ext cx="3327358" cy="1045440"/>
            <a:chOff x="8516640" y="310738"/>
            <a:chExt cx="3327360" cy="1045440"/>
          </a:xfrm>
        </p:grpSpPr>
        <p:sp>
          <p:nvSpPr>
            <p:cNvPr id="7" name="Rectangle: Rounded Corners 6">
              <a:extLst>
                <a:ext uri="{FF2B5EF4-FFF2-40B4-BE49-F238E27FC236}">
                  <a16:creationId xmlns:a16="http://schemas.microsoft.com/office/drawing/2014/main" id="{918A2A33-2332-041E-0BB3-B9ED2C2B6DBD}"/>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Post-production</a:t>
              </a:r>
            </a:p>
          </p:txBody>
        </p:sp>
        <p:sp>
          <p:nvSpPr>
            <p:cNvPr id="8" name="Oval 7">
              <a:hlinkClick r:id="rId3" action="ppaction://hlinksldjump"/>
              <a:extLst>
                <a:ext uri="{FF2B5EF4-FFF2-40B4-BE49-F238E27FC236}">
                  <a16:creationId xmlns:a16="http://schemas.microsoft.com/office/drawing/2014/main" id="{A2305B6E-8654-EDA8-FEDB-02925EEAD540}"/>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graphicFrame>
        <p:nvGraphicFramePr>
          <p:cNvPr id="9" name="Table 8">
            <a:extLst>
              <a:ext uri="{FF2B5EF4-FFF2-40B4-BE49-F238E27FC236}">
                <a16:creationId xmlns:a16="http://schemas.microsoft.com/office/drawing/2014/main" id="{0D01C570-7096-369E-3D75-6B8CF19D2A9A}"/>
              </a:ext>
            </a:extLst>
          </p:cNvPr>
          <p:cNvGraphicFramePr>
            <a:graphicFrameLocks noGrp="1"/>
          </p:cNvGraphicFramePr>
          <p:nvPr>
            <p:extLst>
              <p:ext uri="{D42A27DB-BD31-4B8C-83A1-F6EECF244321}">
                <p14:modId xmlns:p14="http://schemas.microsoft.com/office/powerpoint/2010/main" val="3595399888"/>
              </p:ext>
            </p:extLst>
          </p:nvPr>
        </p:nvGraphicFramePr>
        <p:xfrm>
          <a:off x="359999" y="1436268"/>
          <a:ext cx="11484000" cy="4846320"/>
        </p:xfrm>
        <a:graphic>
          <a:graphicData uri="http://schemas.openxmlformats.org/drawingml/2006/table">
            <a:tbl>
              <a:tblPr firstRow="1" bandRow="1">
                <a:tableStyleId>{72833802-FEF1-4C79-8D5D-14CF1EAF98D9}</a:tableStyleId>
              </a:tblPr>
              <a:tblGrid>
                <a:gridCol w="1561009">
                  <a:extLst>
                    <a:ext uri="{9D8B030D-6E8A-4147-A177-3AD203B41FA5}">
                      <a16:colId xmlns:a16="http://schemas.microsoft.com/office/drawing/2014/main" val="2848057080"/>
                    </a:ext>
                  </a:extLst>
                </a:gridCol>
                <a:gridCol w="883664">
                  <a:extLst>
                    <a:ext uri="{9D8B030D-6E8A-4147-A177-3AD203B41FA5}">
                      <a16:colId xmlns:a16="http://schemas.microsoft.com/office/drawing/2014/main" val="432493517"/>
                    </a:ext>
                  </a:extLst>
                </a:gridCol>
                <a:gridCol w="3281083">
                  <a:extLst>
                    <a:ext uri="{9D8B030D-6E8A-4147-A177-3AD203B41FA5}">
                      <a16:colId xmlns:a16="http://schemas.microsoft.com/office/drawing/2014/main" val="3092736642"/>
                    </a:ext>
                  </a:extLst>
                </a:gridCol>
                <a:gridCol w="5758244">
                  <a:extLst>
                    <a:ext uri="{9D8B030D-6E8A-4147-A177-3AD203B41FA5}">
                      <a16:colId xmlns:a16="http://schemas.microsoft.com/office/drawing/2014/main" val="2552870923"/>
                    </a:ext>
                  </a:extLst>
                </a:gridCol>
              </a:tblGrid>
              <a:tr h="360000">
                <a:tc>
                  <a:txBody>
                    <a:bodyPr/>
                    <a:lstStyle/>
                    <a:p>
                      <a:r>
                        <a:rPr lang="en-AU">
                          <a:latin typeface="+mj-lt"/>
                        </a:rPr>
                        <a:t>Cut</a:t>
                      </a:r>
                    </a:p>
                  </a:txBody>
                  <a:tcPr/>
                </a:tc>
                <a:tc>
                  <a:txBody>
                    <a:bodyPr/>
                    <a:lstStyle/>
                    <a:p>
                      <a:r>
                        <a:rPr lang="en-AU">
                          <a:latin typeface="+mj-lt"/>
                        </a:rPr>
                        <a:t>Date</a:t>
                      </a:r>
                    </a:p>
                  </a:txBody>
                  <a:tcPr/>
                </a:tc>
                <a:tc>
                  <a:txBody>
                    <a:bodyPr/>
                    <a:lstStyle/>
                    <a:p>
                      <a:r>
                        <a:rPr lang="en-AU">
                          <a:latin typeface="+mj-lt"/>
                        </a:rPr>
                        <a:t>Editor notes</a:t>
                      </a:r>
                    </a:p>
                  </a:txBody>
                  <a:tcPr/>
                </a:tc>
                <a:tc>
                  <a:txBody>
                    <a:bodyPr/>
                    <a:lstStyle/>
                    <a:p>
                      <a:r>
                        <a:rPr lang="en-AU" dirty="0">
                          <a:latin typeface="+mj-lt"/>
                        </a:rPr>
                        <a:t>Feedback</a:t>
                      </a:r>
                    </a:p>
                  </a:txBody>
                  <a:tcPr/>
                </a:tc>
                <a:extLst>
                  <a:ext uri="{0D108BD9-81ED-4DB2-BD59-A6C34878D82A}">
                    <a16:rowId xmlns:a16="http://schemas.microsoft.com/office/drawing/2014/main" val="2646480677"/>
                  </a:ext>
                </a:extLst>
              </a:tr>
              <a:tr h="640080">
                <a:tc>
                  <a:txBody>
                    <a:bodyPr/>
                    <a:lstStyle/>
                    <a:p>
                      <a:r>
                        <a:rPr lang="en-AU"/>
                        <a:t>Assembly cut</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855084969"/>
                  </a:ext>
                </a:extLst>
              </a:tr>
              <a:tr h="640080">
                <a:tc>
                  <a:txBody>
                    <a:bodyPr/>
                    <a:lstStyle/>
                    <a:p>
                      <a:r>
                        <a:rPr lang="en-AU"/>
                        <a:t>Fine cut</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355138901"/>
                  </a:ext>
                </a:extLst>
              </a:tr>
              <a:tr h="640080">
                <a:tc>
                  <a:txBody>
                    <a:bodyPr/>
                    <a:lstStyle/>
                    <a:p>
                      <a:r>
                        <a:rPr lang="en-AU"/>
                        <a:t>First draft</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198092640"/>
                  </a:ext>
                </a:extLst>
              </a:tr>
              <a:tr h="640080">
                <a:tc>
                  <a:txBody>
                    <a:bodyPr/>
                    <a:lstStyle/>
                    <a:p>
                      <a:r>
                        <a:rPr lang="en-AU"/>
                        <a:t>Second draft</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746030851"/>
                  </a:ext>
                </a:extLst>
              </a:tr>
              <a:tr h="640080">
                <a:tc>
                  <a:txBody>
                    <a:bodyPr/>
                    <a:lstStyle/>
                    <a:p>
                      <a:r>
                        <a:rPr lang="en-AU"/>
                        <a:t>Locked-off</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490059595"/>
                  </a:ext>
                </a:extLst>
              </a:tr>
              <a:tr h="640080">
                <a:tc>
                  <a:txBody>
                    <a:bodyPr/>
                    <a:lstStyle/>
                    <a:p>
                      <a:r>
                        <a:rPr lang="en-AU"/>
                        <a:t>Grading</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008033435"/>
                  </a:ext>
                </a:extLst>
              </a:tr>
              <a:tr h="640080">
                <a:tc>
                  <a:txBody>
                    <a:bodyPr/>
                    <a:lstStyle/>
                    <a:p>
                      <a:r>
                        <a:rPr lang="en-AU"/>
                        <a:t>Titles and credits</a:t>
                      </a:r>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4107703490"/>
                  </a:ext>
                </a:extLst>
              </a:tr>
            </a:tbl>
          </a:graphicData>
        </a:graphic>
      </p:graphicFrame>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36</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933526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(16)</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Sound design</a:t>
            </a:r>
          </a:p>
        </p:txBody>
      </p:sp>
      <p:sp>
        <p:nvSpPr>
          <p:cNvPr id="2" name="Rectangle: Rounded Corners 1">
            <a:extLst>
              <a:ext uri="{FF2B5EF4-FFF2-40B4-BE49-F238E27FC236}">
                <a16:creationId xmlns:a16="http://schemas.microsoft.com/office/drawing/2014/main" id="{9AE92365-62F0-28F8-1CF8-3B62989BD1F9}"/>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6" name="Group 5" descr="4. Post-production">
            <a:extLst>
              <a:ext uri="{FF2B5EF4-FFF2-40B4-BE49-F238E27FC236}">
                <a16:creationId xmlns:a16="http://schemas.microsoft.com/office/drawing/2014/main" id="{B7CB503D-9FE8-1A7E-7C32-E6053DCD4470}"/>
              </a:ext>
            </a:extLst>
          </p:cNvPr>
          <p:cNvGrpSpPr/>
          <p:nvPr/>
        </p:nvGrpSpPr>
        <p:grpSpPr>
          <a:xfrm>
            <a:off x="8516640" y="310738"/>
            <a:ext cx="3327358" cy="1045440"/>
            <a:chOff x="8516640" y="310738"/>
            <a:chExt cx="3327360" cy="1045440"/>
          </a:xfrm>
        </p:grpSpPr>
        <p:sp>
          <p:nvSpPr>
            <p:cNvPr id="7" name="Rectangle: Rounded Corners 6">
              <a:extLst>
                <a:ext uri="{FF2B5EF4-FFF2-40B4-BE49-F238E27FC236}">
                  <a16:creationId xmlns:a16="http://schemas.microsoft.com/office/drawing/2014/main" id="{47D002DF-E431-D72A-E746-ED8C73371BCC}"/>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Post-production</a:t>
              </a:r>
            </a:p>
          </p:txBody>
        </p:sp>
        <p:sp>
          <p:nvSpPr>
            <p:cNvPr id="8" name="Oval 7">
              <a:hlinkClick r:id="rId3" action="ppaction://hlinksldjump"/>
              <a:extLst>
                <a:ext uri="{FF2B5EF4-FFF2-40B4-BE49-F238E27FC236}">
                  <a16:creationId xmlns:a16="http://schemas.microsoft.com/office/drawing/2014/main" id="{168AE5D8-9264-AB4D-4E6F-DEA4897427AA}"/>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graphicFrame>
        <p:nvGraphicFramePr>
          <p:cNvPr id="9" name="Table 8">
            <a:extLst>
              <a:ext uri="{FF2B5EF4-FFF2-40B4-BE49-F238E27FC236}">
                <a16:creationId xmlns:a16="http://schemas.microsoft.com/office/drawing/2014/main" id="{0D01C570-7096-369E-3D75-6B8CF19D2A9A}"/>
              </a:ext>
            </a:extLst>
          </p:cNvPr>
          <p:cNvGraphicFramePr>
            <a:graphicFrameLocks noGrp="1"/>
          </p:cNvGraphicFramePr>
          <p:nvPr>
            <p:extLst>
              <p:ext uri="{D42A27DB-BD31-4B8C-83A1-F6EECF244321}">
                <p14:modId xmlns:p14="http://schemas.microsoft.com/office/powerpoint/2010/main" val="480960164"/>
              </p:ext>
            </p:extLst>
          </p:nvPr>
        </p:nvGraphicFramePr>
        <p:xfrm>
          <a:off x="359999" y="1436268"/>
          <a:ext cx="11484000" cy="5046480"/>
        </p:xfrm>
        <a:graphic>
          <a:graphicData uri="http://schemas.openxmlformats.org/drawingml/2006/table">
            <a:tbl>
              <a:tblPr firstRow="1" bandRow="1">
                <a:tableStyleId>{72833802-FEF1-4C79-8D5D-14CF1EAF98D9}</a:tableStyleId>
              </a:tblPr>
              <a:tblGrid>
                <a:gridCol w="1561009">
                  <a:extLst>
                    <a:ext uri="{9D8B030D-6E8A-4147-A177-3AD203B41FA5}">
                      <a16:colId xmlns:a16="http://schemas.microsoft.com/office/drawing/2014/main" val="2848057080"/>
                    </a:ext>
                  </a:extLst>
                </a:gridCol>
                <a:gridCol w="1306286">
                  <a:extLst>
                    <a:ext uri="{9D8B030D-6E8A-4147-A177-3AD203B41FA5}">
                      <a16:colId xmlns:a16="http://schemas.microsoft.com/office/drawing/2014/main" val="432493517"/>
                    </a:ext>
                  </a:extLst>
                </a:gridCol>
                <a:gridCol w="2858461">
                  <a:extLst>
                    <a:ext uri="{9D8B030D-6E8A-4147-A177-3AD203B41FA5}">
                      <a16:colId xmlns:a16="http://schemas.microsoft.com/office/drawing/2014/main" val="3092736642"/>
                    </a:ext>
                  </a:extLst>
                </a:gridCol>
                <a:gridCol w="5758244">
                  <a:extLst>
                    <a:ext uri="{9D8B030D-6E8A-4147-A177-3AD203B41FA5}">
                      <a16:colId xmlns:a16="http://schemas.microsoft.com/office/drawing/2014/main" val="2552870923"/>
                    </a:ext>
                  </a:extLst>
                </a:gridCol>
              </a:tblGrid>
              <a:tr h="367200">
                <a:tc>
                  <a:txBody>
                    <a:bodyPr/>
                    <a:lstStyle/>
                    <a:p>
                      <a:r>
                        <a:rPr lang="en-AU">
                          <a:latin typeface="+mj-lt"/>
                        </a:rPr>
                        <a:t>Sound element</a:t>
                      </a:r>
                    </a:p>
                  </a:txBody>
                  <a:tcPr/>
                </a:tc>
                <a:tc>
                  <a:txBody>
                    <a:bodyPr/>
                    <a:lstStyle/>
                    <a:p>
                      <a:r>
                        <a:rPr lang="en-AU">
                          <a:latin typeface="+mj-lt"/>
                        </a:rPr>
                        <a:t>Timecode</a:t>
                      </a:r>
                    </a:p>
                  </a:txBody>
                  <a:tcPr/>
                </a:tc>
                <a:tc>
                  <a:txBody>
                    <a:bodyPr/>
                    <a:lstStyle/>
                    <a:p>
                      <a:r>
                        <a:rPr lang="en-AU">
                          <a:latin typeface="+mj-lt"/>
                        </a:rPr>
                        <a:t>Dramatic action (what is happening in the scene)</a:t>
                      </a:r>
                    </a:p>
                  </a:txBody>
                  <a:tcPr/>
                </a:tc>
                <a:tc>
                  <a:txBody>
                    <a:bodyPr/>
                    <a:lstStyle/>
                    <a:p>
                      <a:r>
                        <a:rPr lang="en-AU" dirty="0">
                          <a:latin typeface="+mj-lt"/>
                        </a:rPr>
                        <a:t>Description of sound</a:t>
                      </a:r>
                    </a:p>
                  </a:txBody>
                  <a:tcPr/>
                </a:tc>
                <a:extLst>
                  <a:ext uri="{0D108BD9-81ED-4DB2-BD59-A6C34878D82A}">
                    <a16:rowId xmlns:a16="http://schemas.microsoft.com/office/drawing/2014/main" val="2646480677"/>
                  </a:ext>
                </a:extLst>
              </a:tr>
              <a:tr h="367200">
                <a:tc>
                  <a:txBody>
                    <a:bodyPr/>
                    <a:lstStyle/>
                    <a:p>
                      <a:endParaRPr lang="en-AU" dirty="0"/>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855084969"/>
                  </a:ext>
                </a:extLst>
              </a:tr>
              <a:tr h="367200">
                <a:tc>
                  <a:txBody>
                    <a:bodyPr/>
                    <a:lstStyle/>
                    <a:p>
                      <a:endParaRPr lang="en-AU" dirty="0"/>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355138901"/>
                  </a:ext>
                </a:extLst>
              </a:tr>
              <a:tr h="367200">
                <a:tc>
                  <a:txBody>
                    <a:bodyPr/>
                    <a:lstStyle/>
                    <a:p>
                      <a:endParaRPr lang="en-AU" dirty="0"/>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198092640"/>
                  </a:ext>
                </a:extLst>
              </a:tr>
              <a:tr h="367200">
                <a:tc>
                  <a:txBody>
                    <a:bodyPr/>
                    <a:lstStyle/>
                    <a:p>
                      <a:endParaRPr lang="en-AU" dirty="0"/>
                    </a:p>
                  </a:txBody>
                  <a:tcPr anchor="ctr"/>
                </a:tc>
                <a:tc>
                  <a:txBody>
                    <a:bodyPr/>
                    <a:lstStyle/>
                    <a:p>
                      <a:endParaRPr lang="en-AU"/>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746030851"/>
                  </a:ext>
                </a:extLst>
              </a:tr>
              <a:tr h="367200">
                <a:tc>
                  <a:txBody>
                    <a:bodyPr/>
                    <a:lstStyle/>
                    <a:p>
                      <a:endParaRPr lang="en-AU"/>
                    </a:p>
                  </a:txBody>
                  <a:tcPr anchor="ctr"/>
                </a:tc>
                <a:tc>
                  <a:txBody>
                    <a:bodyPr/>
                    <a:lstStyle/>
                    <a:p>
                      <a:endParaRPr lang="en-AU"/>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490059595"/>
                  </a:ext>
                </a:extLst>
              </a:tr>
              <a:tr h="367200">
                <a:tc>
                  <a:txBody>
                    <a:bodyPr/>
                    <a:lstStyle/>
                    <a:p>
                      <a:endParaRPr lang="en-AU"/>
                    </a:p>
                  </a:txBody>
                  <a:tcPr anchor="ct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008033435"/>
                  </a:ext>
                </a:extLst>
              </a:tr>
              <a:tr h="367200">
                <a:tc>
                  <a:txBody>
                    <a:bodyPr/>
                    <a:lstStyle/>
                    <a:p>
                      <a:endParaRPr lang="en-AU"/>
                    </a:p>
                  </a:txBody>
                  <a:tcPr anchor="ct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4107703490"/>
                  </a:ext>
                </a:extLst>
              </a:tr>
              <a:tr h="367200">
                <a:tc>
                  <a:txBody>
                    <a:bodyPr/>
                    <a:lstStyle/>
                    <a:p>
                      <a:endParaRPr lang="en-AU"/>
                    </a:p>
                  </a:txBody>
                  <a:tcPr anchor="ctr"/>
                </a:tc>
                <a:tc>
                  <a:txBody>
                    <a:bodyPr/>
                    <a:lstStyle/>
                    <a:p>
                      <a:endParaRPr lang="en-AU" dirty="0"/>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840537875"/>
                  </a:ext>
                </a:extLst>
              </a:tr>
              <a:tr h="367200">
                <a:tc>
                  <a:txBody>
                    <a:bodyPr/>
                    <a:lstStyle/>
                    <a:p>
                      <a:endParaRPr lang="en-AU"/>
                    </a:p>
                  </a:txBody>
                  <a:tcPr anchor="ct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3580565128"/>
                  </a:ext>
                </a:extLst>
              </a:tr>
              <a:tr h="367200">
                <a:tc>
                  <a:txBody>
                    <a:bodyPr/>
                    <a:lstStyle/>
                    <a:p>
                      <a:endParaRPr lang="en-AU"/>
                    </a:p>
                  </a:txBody>
                  <a:tcPr anchor="ct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985099401"/>
                  </a:ext>
                </a:extLst>
              </a:tr>
              <a:tr h="367200">
                <a:tc>
                  <a:txBody>
                    <a:bodyPr/>
                    <a:lstStyle/>
                    <a:p>
                      <a:endParaRPr lang="en-AU"/>
                    </a:p>
                  </a:txBody>
                  <a:tcPr anchor="ct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2689179724"/>
                  </a:ext>
                </a:extLst>
              </a:tr>
              <a:tr h="367200">
                <a:tc>
                  <a:txBody>
                    <a:bodyPr/>
                    <a:lstStyle/>
                    <a:p>
                      <a:endParaRPr lang="en-AU"/>
                    </a:p>
                  </a:txBody>
                  <a:tcPr anchor="ct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877014713"/>
                  </a:ext>
                </a:extLst>
              </a:tr>
            </a:tbl>
          </a:graphicData>
        </a:graphic>
      </p:graphicFrame>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37</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80662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(17)</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Promotion design</a:t>
            </a:r>
          </a:p>
        </p:txBody>
      </p:sp>
      <p:sp>
        <p:nvSpPr>
          <p:cNvPr id="7" name="Rectangle: Rounded Corners 6">
            <a:extLst>
              <a:ext uri="{FF2B5EF4-FFF2-40B4-BE49-F238E27FC236}">
                <a16:creationId xmlns:a16="http://schemas.microsoft.com/office/drawing/2014/main" id="{E2E528BE-7C6B-ABB4-0DE7-BDD00E0C2F3F}"/>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8" name="Group 7" descr="4. Post-production">
            <a:extLst>
              <a:ext uri="{FF2B5EF4-FFF2-40B4-BE49-F238E27FC236}">
                <a16:creationId xmlns:a16="http://schemas.microsoft.com/office/drawing/2014/main" id="{FA7D877F-9A4D-33E5-C8FE-EA5D3BCAFEE0}"/>
              </a:ext>
            </a:extLst>
          </p:cNvPr>
          <p:cNvGrpSpPr/>
          <p:nvPr/>
        </p:nvGrpSpPr>
        <p:grpSpPr>
          <a:xfrm>
            <a:off x="8516640" y="310738"/>
            <a:ext cx="3327358" cy="1045440"/>
            <a:chOff x="8516640" y="310738"/>
            <a:chExt cx="3327360" cy="1045440"/>
          </a:xfrm>
        </p:grpSpPr>
        <p:sp>
          <p:nvSpPr>
            <p:cNvPr id="9" name="Rectangle: Rounded Corners 8">
              <a:extLst>
                <a:ext uri="{FF2B5EF4-FFF2-40B4-BE49-F238E27FC236}">
                  <a16:creationId xmlns:a16="http://schemas.microsoft.com/office/drawing/2014/main" id="{8B679A15-1E2A-4D34-858B-6204FA076D09}"/>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Post-production</a:t>
              </a:r>
            </a:p>
          </p:txBody>
        </p:sp>
        <p:sp>
          <p:nvSpPr>
            <p:cNvPr id="10" name="Oval 9">
              <a:hlinkClick r:id="rId3" action="ppaction://hlinksldjump"/>
              <a:extLst>
                <a:ext uri="{FF2B5EF4-FFF2-40B4-BE49-F238E27FC236}">
                  <a16:creationId xmlns:a16="http://schemas.microsoft.com/office/drawing/2014/main" id="{17825940-CA75-3F0C-A494-8153EE630370}"/>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sp>
        <p:nvSpPr>
          <p:cNvPr id="2" name="Text Placeholder 11">
            <a:extLst>
              <a:ext uri="{FF2B5EF4-FFF2-40B4-BE49-F238E27FC236}">
                <a16:creationId xmlns:a16="http://schemas.microsoft.com/office/drawing/2014/main" id="{4D069A0B-1967-F60F-3052-A28B580D103E}"/>
              </a:ext>
            </a:extLst>
          </p:cNvPr>
          <p:cNvSpPr>
            <a:spLocks noGrp="1"/>
          </p:cNvSpPr>
          <p:nvPr>
            <p:ph type="body" sz="quarter" idx="17"/>
          </p:nvPr>
        </p:nvSpPr>
        <p:spPr>
          <a:xfrm>
            <a:off x="395997" y="1550048"/>
            <a:ext cx="4836829" cy="4865035"/>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r>
              <a:rPr lang="en-AU" sz="1600" dirty="0"/>
              <a:t>Paste a copy of the release poster here</a:t>
            </a:r>
          </a:p>
          <a:p>
            <a:pPr marL="108000">
              <a:spcBef>
                <a:spcPts val="600"/>
              </a:spcBef>
              <a:spcAft>
                <a:spcPts val="600"/>
              </a:spcAft>
            </a:pPr>
            <a:endParaRPr lang="en-AU" sz="1600" dirty="0"/>
          </a:p>
        </p:txBody>
      </p:sp>
      <p:sp>
        <p:nvSpPr>
          <p:cNvPr id="6" name="Text Placeholder 11">
            <a:extLst>
              <a:ext uri="{FF2B5EF4-FFF2-40B4-BE49-F238E27FC236}">
                <a16:creationId xmlns:a16="http://schemas.microsoft.com/office/drawing/2014/main" id="{7CAA2561-31F6-903B-70D7-5E3709C87008}"/>
              </a:ext>
            </a:extLst>
          </p:cNvPr>
          <p:cNvSpPr txBox="1">
            <a:spLocks/>
          </p:cNvSpPr>
          <p:nvPr/>
        </p:nvSpPr>
        <p:spPr>
          <a:xfrm>
            <a:off x="5621866" y="1550048"/>
            <a:ext cx="6174135" cy="4865035"/>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600"/>
              <a:t>Paste a copy of the promotional copy (blurb) here</a:t>
            </a:r>
          </a:p>
          <a:p>
            <a:pPr marL="108000">
              <a:spcBef>
                <a:spcPts val="600"/>
              </a:spcBef>
              <a:spcAft>
                <a:spcPts val="600"/>
              </a:spcAft>
            </a:pPr>
            <a:endParaRPr lang="en-AU" sz="160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38</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171836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AU" sz="3200" dirty="0">
                <a:latin typeface="+mj-lt"/>
              </a:rPr>
              <a:t>Process documentation (18)</a:t>
            </a: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a:latin typeface="+mj-lt"/>
              </a:rPr>
              <a:t>Showcase planning</a:t>
            </a:r>
          </a:p>
        </p:txBody>
      </p:sp>
      <p:sp>
        <p:nvSpPr>
          <p:cNvPr id="2" name="Rectangle: Rounded Corners 1">
            <a:extLst>
              <a:ext uri="{FF2B5EF4-FFF2-40B4-BE49-F238E27FC236}">
                <a16:creationId xmlns:a16="http://schemas.microsoft.com/office/drawing/2014/main" id="{766147E8-2C0B-55A0-BB37-841183E5A02F}"/>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7" name="Group 6" descr="5. Showcase">
            <a:extLst>
              <a:ext uri="{FF2B5EF4-FFF2-40B4-BE49-F238E27FC236}">
                <a16:creationId xmlns:a16="http://schemas.microsoft.com/office/drawing/2014/main" id="{EE46E454-3BDA-DC57-32C3-028FDE7A2691}"/>
              </a:ext>
            </a:extLst>
          </p:cNvPr>
          <p:cNvGrpSpPr/>
          <p:nvPr/>
        </p:nvGrpSpPr>
        <p:grpSpPr>
          <a:xfrm>
            <a:off x="8516640" y="310738"/>
            <a:ext cx="3327358" cy="1045440"/>
            <a:chOff x="8516640" y="310738"/>
            <a:chExt cx="3327360" cy="1045440"/>
          </a:xfrm>
        </p:grpSpPr>
        <p:sp>
          <p:nvSpPr>
            <p:cNvPr id="8" name="Rectangle: Rounded Corners 7">
              <a:extLst>
                <a:ext uri="{FF2B5EF4-FFF2-40B4-BE49-F238E27FC236}">
                  <a16:creationId xmlns:a16="http://schemas.microsoft.com/office/drawing/2014/main" id="{1127D74C-84C6-FB6B-C17A-F0C53C370230}"/>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Showcase</a:t>
              </a:r>
            </a:p>
          </p:txBody>
        </p:sp>
        <p:sp>
          <p:nvSpPr>
            <p:cNvPr id="9" name="Oval 8">
              <a:hlinkClick r:id="rId3" action="ppaction://hlinksldjump"/>
              <a:extLst>
                <a:ext uri="{FF2B5EF4-FFF2-40B4-BE49-F238E27FC236}">
                  <a16:creationId xmlns:a16="http://schemas.microsoft.com/office/drawing/2014/main" id="{13B2F4E7-88E5-CA53-C5E8-CA7E2105F7F1}"/>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US" sz="3000" b="1" dirty="0">
                  <a:solidFill>
                    <a:schemeClr val="bg1"/>
                  </a:solidFill>
                  <a:latin typeface="+mj-lt"/>
                  <a:cs typeface="Arial" panose="020B0604020202020204" pitchFamily="34" charset="0"/>
                </a:rPr>
                <a:t>5</a:t>
              </a:r>
              <a:endParaRPr lang="en-AU" sz="3000" b="1" dirty="0">
                <a:solidFill>
                  <a:schemeClr val="bg1"/>
                </a:solidFill>
                <a:latin typeface="+mj-lt"/>
                <a:cs typeface="Arial" panose="020B0604020202020204" pitchFamily="34" charset="0"/>
              </a:endParaRPr>
            </a:p>
          </p:txBody>
        </p:sp>
      </p:grpSp>
      <p:sp>
        <p:nvSpPr>
          <p:cNvPr id="6" name="Text Placeholder 11">
            <a:extLst>
              <a:ext uri="{FF2B5EF4-FFF2-40B4-BE49-F238E27FC236}">
                <a16:creationId xmlns:a16="http://schemas.microsoft.com/office/drawing/2014/main" id="{7CAA2561-31F6-903B-70D7-5E3709C87008}"/>
              </a:ext>
            </a:extLst>
          </p:cNvPr>
          <p:cNvSpPr txBox="1">
            <a:spLocks/>
          </p:cNvSpPr>
          <p:nvPr/>
        </p:nvSpPr>
        <p:spPr>
          <a:xfrm>
            <a:off x="360000" y="1433098"/>
            <a:ext cx="11483998" cy="4934652"/>
          </a:xfrm>
          <a:prstGeom prst="roundRect">
            <a:avLst>
              <a:gd name="adj" fmla="val 2436"/>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452438" lvl="0" indent="-342900">
              <a:lnSpc>
                <a:spcPct val="114000"/>
              </a:lnSpc>
              <a:spcBef>
                <a:spcPts val="1200"/>
              </a:spcBef>
              <a:spcAft>
                <a:spcPts val="300"/>
              </a:spcAft>
              <a:tabLst>
                <a:tab pos="228600" algn="l"/>
              </a:tabLst>
            </a:pPr>
            <a:r>
              <a:rPr lang="en-AU" sz="1600" dirty="0"/>
              <a:t>Record showcase planning notes here, including:</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Who can deliver an </a:t>
            </a:r>
            <a:r>
              <a:rPr lang="en-AU" sz="1600" u="sng" dirty="0">
                <a:solidFill>
                  <a:srgbClr val="2F5496"/>
                </a:solidFill>
                <a:effectLst/>
                <a:ea typeface="Calibri" panose="020F0502020204030204" pitchFamily="34" charset="0"/>
                <a:hlinkClick r:id="rId4"/>
              </a:rPr>
              <a:t>Acknowledgement of and Welcome to Country</a:t>
            </a:r>
            <a:r>
              <a:rPr lang="en-AU" sz="1600" dirty="0">
                <a:effectLst/>
                <a:ea typeface="Calibri" panose="020F0502020204030204" pitchFamily="34" charset="0"/>
              </a:rPr>
              <a:t> to open the event?  </a:t>
            </a:r>
            <a:endParaRPr lang="en-AU" sz="1600" dirty="0">
              <a:ea typeface="Calibri" panose="020F0502020204030204" pitchFamily="34" charset="0"/>
            </a:endParaRP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Where and when will it be held? What is the capacity of the venue?</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What order will the films be shown in?</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Who will manage technical requirements for screening the films? Think about room lighting, projection vs TV screen, and sound.</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Will there be an MC, and/or an opening address? Who will close the event, and how?</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Will the filmmakers introduce the short film?</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Who can act as ushers?</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How will showcase programs be published and distributed to the audience?</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Will there be prizes, and for what categories?</a:t>
            </a:r>
          </a:p>
          <a:p>
            <a:pPr marL="452438" lvl="0" indent="-342900">
              <a:lnSpc>
                <a:spcPct val="114000"/>
              </a:lnSpc>
              <a:spcBef>
                <a:spcPts val="600"/>
              </a:spcBef>
              <a:spcAft>
                <a:spcPts val="300"/>
              </a:spcAft>
              <a:buFont typeface="Symbol" panose="05050102010706020507" pitchFamily="18" charset="2"/>
              <a:buChar char=""/>
              <a:tabLst>
                <a:tab pos="228600" algn="l"/>
              </a:tabLst>
            </a:pPr>
            <a:r>
              <a:rPr lang="en-AU" sz="1600" dirty="0"/>
              <a:t>Will there be any ‘special event’ features, such as a ‘red carpet’ moment, a dress code, a student-led ‘paparazzi’ event photoshoot or event live stream (subject to student permission to publish)? </a:t>
            </a: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39</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564182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75DB2A-95A7-90CC-7D9E-1639117BE5A0}"/>
              </a:ext>
            </a:extLst>
          </p:cNvPr>
          <p:cNvSpPr>
            <a:spLocks noGrp="1"/>
          </p:cNvSpPr>
          <p:nvPr>
            <p:ph type="title"/>
          </p:nvPr>
        </p:nvSpPr>
        <p:spPr/>
        <p:txBody>
          <a:bodyPr/>
          <a:lstStyle/>
          <a:p>
            <a:r>
              <a:rPr lang="en-AU" dirty="0">
                <a:latin typeface="+mj-lt"/>
              </a:rPr>
              <a:t>Unit overview (1)</a:t>
            </a:r>
          </a:p>
        </p:txBody>
      </p:sp>
      <p:sp>
        <p:nvSpPr>
          <p:cNvPr id="30" name="Text Placeholder 29">
            <a:extLst>
              <a:ext uri="{FF2B5EF4-FFF2-40B4-BE49-F238E27FC236}">
                <a16:creationId xmlns:a16="http://schemas.microsoft.com/office/drawing/2014/main" id="{521D8BF0-5E56-FBB4-C284-CDF576BD786E}"/>
              </a:ext>
            </a:extLst>
          </p:cNvPr>
          <p:cNvSpPr>
            <a:spLocks noGrp="1"/>
          </p:cNvSpPr>
          <p:nvPr>
            <p:ph type="body" sz="quarter" idx="18"/>
          </p:nvPr>
        </p:nvSpPr>
        <p:spPr>
          <a:xfrm>
            <a:off x="359999" y="982520"/>
            <a:ext cx="11483999" cy="310015"/>
          </a:xfrm>
        </p:spPr>
        <p:txBody>
          <a:bodyPr/>
          <a:lstStyle/>
          <a:p>
            <a:r>
              <a:rPr lang="en-AU" dirty="0">
                <a:latin typeface="+mj-lt"/>
              </a:rPr>
              <a:t>Filmmaking phases</a:t>
            </a:r>
          </a:p>
        </p:txBody>
      </p:sp>
      <p:grpSp>
        <p:nvGrpSpPr>
          <p:cNvPr id="19" name="Group 18" descr="1. Development – 3 weeks.&#10;Introduction to short film as a dramatic form. In response to stimulus, you will collaboratively generate ideas for a short film, pitch and select ideas for development. You will form film crews, allocate roles and collaborate to rehearse, refine and structure your ideas into short film script(s).">
            <a:extLst>
              <a:ext uri="{FF2B5EF4-FFF2-40B4-BE49-F238E27FC236}">
                <a16:creationId xmlns:a16="http://schemas.microsoft.com/office/drawing/2014/main" id="{18D160FB-D6FD-8DB4-F7EF-55EF802F7B33}"/>
              </a:ext>
            </a:extLst>
          </p:cNvPr>
          <p:cNvGrpSpPr/>
          <p:nvPr/>
        </p:nvGrpSpPr>
        <p:grpSpPr>
          <a:xfrm>
            <a:off x="239424" y="1452497"/>
            <a:ext cx="11713151" cy="1559660"/>
            <a:chOff x="130847" y="1518598"/>
            <a:chExt cx="11713151" cy="1559660"/>
          </a:xfrm>
        </p:grpSpPr>
        <p:sp>
          <p:nvSpPr>
            <p:cNvPr id="6" name="Rectangle: Rounded Corners 5">
              <a:extLst>
                <a:ext uri="{FF2B5EF4-FFF2-40B4-BE49-F238E27FC236}">
                  <a16:creationId xmlns:a16="http://schemas.microsoft.com/office/drawing/2014/main" id="{AAB7F6FE-47B4-3A05-8460-65A633D8C2E5}"/>
                </a:ext>
              </a:extLst>
            </p:cNvPr>
            <p:cNvSpPr/>
            <p:nvPr/>
          </p:nvSpPr>
          <p:spPr>
            <a:xfrm>
              <a:off x="4386304" y="1518598"/>
              <a:ext cx="7457694" cy="1559660"/>
            </a:xfrm>
            <a:prstGeom prst="round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265113">
                <a:lnSpc>
                  <a:spcPct val="114000"/>
                </a:lnSpc>
                <a:spcAft>
                  <a:spcPts val="600"/>
                </a:spcAft>
              </a:pPr>
              <a:r>
                <a:rPr lang="en-AU" sz="1600" dirty="0">
                  <a:solidFill>
                    <a:schemeClr val="accent1"/>
                  </a:solidFill>
                </a:rPr>
                <a:t>Introduction to short film as a dramatic form. In response to stimulus, you will collaboratively generate ideas for a short film, pitch and select ideas for development. You will form film crews, allocate roles and collaborate to rehearse, refine and structure your ideas into short film script(s).</a:t>
              </a:r>
            </a:p>
          </p:txBody>
        </p:sp>
        <p:sp>
          <p:nvSpPr>
            <p:cNvPr id="3" name="Rectangle 2">
              <a:extLst>
                <a:ext uri="{FF2B5EF4-FFF2-40B4-BE49-F238E27FC236}">
                  <a16:creationId xmlns:a16="http://schemas.microsoft.com/office/drawing/2014/main" id="{1B81417C-D1F9-9985-A650-83CD5A189B1C}"/>
                </a:ext>
              </a:extLst>
            </p:cNvPr>
            <p:cNvSpPr/>
            <p:nvPr/>
          </p:nvSpPr>
          <p:spPr>
            <a:xfrm>
              <a:off x="903382" y="1518598"/>
              <a:ext cx="2530583" cy="1559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8650" algn="ctr"/>
              <a:r>
                <a:rPr lang="en-US" sz="1600" b="1" dirty="0">
                  <a:latin typeface="+mj-lt"/>
                </a:rPr>
                <a:t>Development</a:t>
              </a:r>
              <a:endParaRPr lang="en-AU" sz="1800" b="1" dirty="0">
                <a:latin typeface="+mj-lt"/>
              </a:endParaRPr>
            </a:p>
          </p:txBody>
        </p:sp>
        <p:sp>
          <p:nvSpPr>
            <p:cNvPr id="34" name="Oval 33">
              <a:hlinkClick r:id="rId3" action="ppaction://hlinksldjump"/>
              <a:extLst>
                <a:ext uri="{FF2B5EF4-FFF2-40B4-BE49-F238E27FC236}">
                  <a16:creationId xmlns:a16="http://schemas.microsoft.com/office/drawing/2014/main" id="{828CDF77-073A-15B5-D789-E4F932242607}"/>
                </a:ext>
              </a:extLst>
            </p:cNvPr>
            <p:cNvSpPr/>
            <p:nvPr/>
          </p:nvSpPr>
          <p:spPr>
            <a:xfrm>
              <a:off x="130847" y="1533114"/>
              <a:ext cx="1477254" cy="153062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600" b="1" dirty="0">
                  <a:solidFill>
                    <a:schemeClr val="bg1"/>
                  </a:solidFill>
                  <a:latin typeface="+mj-lt"/>
                  <a:cs typeface="Arial" panose="020B0604020202020204" pitchFamily="34" charset="0"/>
                </a:rPr>
                <a:t>1</a:t>
              </a:r>
            </a:p>
          </p:txBody>
        </p:sp>
        <p:sp>
          <p:nvSpPr>
            <p:cNvPr id="5" name="Rectangle 4">
              <a:extLst>
                <a:ext uri="{FF2B5EF4-FFF2-40B4-BE49-F238E27FC236}">
                  <a16:creationId xmlns:a16="http://schemas.microsoft.com/office/drawing/2014/main" id="{0A820CC8-8A4D-D3B6-8943-0E7403E4AC9F}"/>
                </a:ext>
              </a:extLst>
            </p:cNvPr>
            <p:cNvSpPr/>
            <p:nvPr/>
          </p:nvSpPr>
          <p:spPr>
            <a:xfrm>
              <a:off x="3433965" y="1518598"/>
              <a:ext cx="1169597" cy="155966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latin typeface="+mj-lt"/>
                </a:rPr>
                <a:t>3 weeks</a:t>
              </a:r>
              <a:endParaRPr lang="en-AU" sz="1600" b="1" dirty="0">
                <a:solidFill>
                  <a:schemeClr val="accent1"/>
                </a:solidFill>
                <a:latin typeface="+mj-lt"/>
              </a:endParaRPr>
            </a:p>
          </p:txBody>
        </p:sp>
      </p:grpSp>
      <p:grpSp>
        <p:nvGrpSpPr>
          <p:cNvPr id="20" name="Group 19" descr="2. Pre-production – 2 weeks.&#10;Begin planning activities in your allocated film crew roles: directing, acting, cinematography and production design. In these roles you will collectively contribute to shared ownership and intention as you generate, structure, refine and rehearse ideas, material and processes in preparation for the film shoot.">
            <a:extLst>
              <a:ext uri="{FF2B5EF4-FFF2-40B4-BE49-F238E27FC236}">
                <a16:creationId xmlns:a16="http://schemas.microsoft.com/office/drawing/2014/main" id="{E8558723-FBA0-0315-14E7-D232D24067E5}"/>
              </a:ext>
            </a:extLst>
          </p:cNvPr>
          <p:cNvGrpSpPr/>
          <p:nvPr/>
        </p:nvGrpSpPr>
        <p:grpSpPr>
          <a:xfrm>
            <a:off x="239424" y="3090511"/>
            <a:ext cx="11713151" cy="1574176"/>
            <a:chOff x="130847" y="1504082"/>
            <a:chExt cx="11713151" cy="1574176"/>
          </a:xfrm>
        </p:grpSpPr>
        <p:sp>
          <p:nvSpPr>
            <p:cNvPr id="21" name="Rectangle: Rounded Corners 20">
              <a:extLst>
                <a:ext uri="{FF2B5EF4-FFF2-40B4-BE49-F238E27FC236}">
                  <a16:creationId xmlns:a16="http://schemas.microsoft.com/office/drawing/2014/main" id="{4D985132-6173-9B9E-AB1A-F92CF4FBBFBA}"/>
                </a:ext>
              </a:extLst>
            </p:cNvPr>
            <p:cNvSpPr/>
            <p:nvPr/>
          </p:nvSpPr>
          <p:spPr>
            <a:xfrm>
              <a:off x="4386304" y="1518598"/>
              <a:ext cx="7457694" cy="1559660"/>
            </a:xfrm>
            <a:prstGeom prst="round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359410">
                <a:lnSpc>
                  <a:spcPct val="114000"/>
                </a:lnSpc>
                <a:spcAft>
                  <a:spcPts val="600"/>
                </a:spcAft>
              </a:pPr>
              <a:r>
                <a:rPr lang="en-AU" sz="1600" dirty="0">
                  <a:solidFill>
                    <a:schemeClr val="accent1"/>
                  </a:solidFill>
                </a:rPr>
                <a:t>Begin planning activities in your allocated film crew roles: directing, acting, cinematography and production design. In these roles you will collectively contribute to shared ownership and intention as you </a:t>
              </a:r>
              <a:r>
                <a:rPr lang="en-AU" sz="1600" b="1" dirty="0">
                  <a:solidFill>
                    <a:schemeClr val="accent1"/>
                  </a:solidFill>
                </a:rPr>
                <a:t>generate</a:t>
              </a:r>
              <a:r>
                <a:rPr lang="en-AU" sz="1600" dirty="0">
                  <a:solidFill>
                    <a:schemeClr val="accent1"/>
                  </a:solidFill>
                </a:rPr>
                <a:t>, </a:t>
              </a:r>
              <a:r>
                <a:rPr lang="en-AU" sz="1600" b="1" dirty="0">
                  <a:solidFill>
                    <a:schemeClr val="accent1"/>
                  </a:solidFill>
                </a:rPr>
                <a:t>structure</a:t>
              </a:r>
              <a:r>
                <a:rPr lang="en-AU" sz="1600" dirty="0">
                  <a:solidFill>
                    <a:schemeClr val="accent1"/>
                  </a:solidFill>
                </a:rPr>
                <a:t>, </a:t>
              </a:r>
              <a:r>
                <a:rPr lang="en-AU" sz="1600" b="1" dirty="0">
                  <a:solidFill>
                    <a:schemeClr val="accent1"/>
                  </a:solidFill>
                </a:rPr>
                <a:t>refine</a:t>
              </a:r>
              <a:r>
                <a:rPr lang="en-AU" sz="1600" dirty="0">
                  <a:solidFill>
                    <a:schemeClr val="accent1"/>
                  </a:solidFill>
                </a:rPr>
                <a:t> and </a:t>
              </a:r>
              <a:r>
                <a:rPr lang="en-AU" sz="1600" b="1" dirty="0">
                  <a:solidFill>
                    <a:schemeClr val="accent1"/>
                  </a:solidFill>
                </a:rPr>
                <a:t>rehearse</a:t>
              </a:r>
              <a:r>
                <a:rPr lang="en-AU" sz="1600" dirty="0">
                  <a:solidFill>
                    <a:schemeClr val="accent1"/>
                  </a:solidFill>
                </a:rPr>
                <a:t> ideas, material and processes in preparation for the film shoot.</a:t>
              </a:r>
              <a:endParaRPr lang="en-US" sz="1600" dirty="0">
                <a:solidFill>
                  <a:schemeClr val="accent1"/>
                </a:solidFill>
              </a:endParaRPr>
            </a:p>
          </p:txBody>
        </p:sp>
        <p:sp>
          <p:nvSpPr>
            <p:cNvPr id="22" name="Rectangle 21">
              <a:extLst>
                <a:ext uri="{FF2B5EF4-FFF2-40B4-BE49-F238E27FC236}">
                  <a16:creationId xmlns:a16="http://schemas.microsoft.com/office/drawing/2014/main" id="{21CC5D09-E512-6778-F4A4-391E1EA9BA9C}"/>
                </a:ext>
              </a:extLst>
            </p:cNvPr>
            <p:cNvSpPr/>
            <p:nvPr/>
          </p:nvSpPr>
          <p:spPr>
            <a:xfrm>
              <a:off x="903382" y="1518598"/>
              <a:ext cx="2530583" cy="1559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15963" algn="ctr"/>
              <a:r>
                <a:rPr lang="en-US" sz="1600" b="1" dirty="0">
                  <a:latin typeface="+mj-lt"/>
                </a:rPr>
                <a:t>Pre-production</a:t>
              </a:r>
              <a:endParaRPr lang="en-AU" sz="1600" b="1" dirty="0">
                <a:latin typeface="+mj-lt"/>
              </a:endParaRPr>
            </a:p>
          </p:txBody>
        </p:sp>
        <p:sp>
          <p:nvSpPr>
            <p:cNvPr id="23" name="Oval 22">
              <a:hlinkClick r:id="rId3" action="ppaction://hlinksldjump"/>
              <a:extLst>
                <a:ext uri="{FF2B5EF4-FFF2-40B4-BE49-F238E27FC236}">
                  <a16:creationId xmlns:a16="http://schemas.microsoft.com/office/drawing/2014/main" id="{F972287B-50A2-1C2B-9BC0-5D6A3CC914C2}"/>
                </a:ext>
              </a:extLst>
            </p:cNvPr>
            <p:cNvSpPr/>
            <p:nvPr/>
          </p:nvSpPr>
          <p:spPr>
            <a:xfrm>
              <a:off x="130847" y="1533114"/>
              <a:ext cx="1477254" cy="153062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600" b="1" dirty="0">
                  <a:solidFill>
                    <a:schemeClr val="bg1"/>
                  </a:solidFill>
                  <a:latin typeface="+mj-lt"/>
                  <a:cs typeface="Arial" panose="020B0604020202020204" pitchFamily="34" charset="0"/>
                </a:rPr>
                <a:t>2</a:t>
              </a:r>
            </a:p>
          </p:txBody>
        </p:sp>
        <p:sp>
          <p:nvSpPr>
            <p:cNvPr id="24" name="Rectangle 23">
              <a:extLst>
                <a:ext uri="{FF2B5EF4-FFF2-40B4-BE49-F238E27FC236}">
                  <a16:creationId xmlns:a16="http://schemas.microsoft.com/office/drawing/2014/main" id="{9141C673-36BC-4F7B-B881-190B1CFFBC31}"/>
                </a:ext>
              </a:extLst>
            </p:cNvPr>
            <p:cNvSpPr/>
            <p:nvPr/>
          </p:nvSpPr>
          <p:spPr>
            <a:xfrm>
              <a:off x="3433965" y="1504082"/>
              <a:ext cx="1169597" cy="155966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latin typeface="+mj-lt"/>
                </a:rPr>
                <a:t>2 weeks</a:t>
              </a:r>
              <a:endParaRPr lang="en-AU" sz="1600" b="1" dirty="0">
                <a:solidFill>
                  <a:schemeClr val="accent1"/>
                </a:solidFill>
                <a:latin typeface="+mj-lt"/>
              </a:endParaRPr>
            </a:p>
          </p:txBody>
        </p:sp>
      </p:grpSp>
      <p:grpSp>
        <p:nvGrpSpPr>
          <p:cNvPr id="25" name="Group 24" descr="3. Production – 1 week.&#10;In film crews, apply your pre-production planning to complete your film shoots. During your shoot, you will use safe, collaborative devising processes to refine dramatic elements as you capture footage.">
            <a:extLst>
              <a:ext uri="{FF2B5EF4-FFF2-40B4-BE49-F238E27FC236}">
                <a16:creationId xmlns:a16="http://schemas.microsoft.com/office/drawing/2014/main" id="{343B2CE2-186F-A50B-713B-422169546F8F}"/>
              </a:ext>
            </a:extLst>
          </p:cNvPr>
          <p:cNvGrpSpPr/>
          <p:nvPr/>
        </p:nvGrpSpPr>
        <p:grpSpPr>
          <a:xfrm>
            <a:off x="239424" y="4757557"/>
            <a:ext cx="11713151" cy="1559660"/>
            <a:chOff x="130847" y="1518598"/>
            <a:chExt cx="11713151" cy="1559660"/>
          </a:xfrm>
        </p:grpSpPr>
        <p:sp>
          <p:nvSpPr>
            <p:cNvPr id="26" name="Rectangle: Rounded Corners 25">
              <a:extLst>
                <a:ext uri="{FF2B5EF4-FFF2-40B4-BE49-F238E27FC236}">
                  <a16:creationId xmlns:a16="http://schemas.microsoft.com/office/drawing/2014/main" id="{FCCD0492-8015-B146-917A-995C93F9C21E}"/>
                </a:ext>
              </a:extLst>
            </p:cNvPr>
            <p:cNvSpPr/>
            <p:nvPr/>
          </p:nvSpPr>
          <p:spPr>
            <a:xfrm>
              <a:off x="4386304" y="1518598"/>
              <a:ext cx="7457694" cy="1559660"/>
            </a:xfrm>
            <a:prstGeom prst="round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359410">
                <a:lnSpc>
                  <a:spcPct val="114000"/>
                </a:lnSpc>
                <a:spcAft>
                  <a:spcPts val="600"/>
                </a:spcAft>
              </a:pPr>
              <a:r>
                <a:rPr lang="en-AU" sz="1600" dirty="0">
                  <a:solidFill>
                    <a:schemeClr val="accent1"/>
                  </a:solidFill>
                </a:rPr>
                <a:t>In film crews, apply your pre-production planning to complete your film shoots. During your shoot, you will use safe, collaborative devising processes to </a:t>
              </a:r>
              <a:r>
                <a:rPr lang="en-AU" sz="1600" b="1" dirty="0">
                  <a:solidFill>
                    <a:schemeClr val="accent1"/>
                  </a:solidFill>
                </a:rPr>
                <a:t>refine</a:t>
              </a:r>
              <a:r>
                <a:rPr lang="en-AU" sz="1600" dirty="0">
                  <a:solidFill>
                    <a:schemeClr val="accent1"/>
                  </a:solidFill>
                </a:rPr>
                <a:t> dramatic elements as you capture footage.</a:t>
              </a:r>
              <a:endParaRPr lang="en-US" sz="1600" dirty="0">
                <a:solidFill>
                  <a:schemeClr val="accent1"/>
                </a:solidFill>
              </a:endParaRPr>
            </a:p>
          </p:txBody>
        </p:sp>
        <p:sp>
          <p:nvSpPr>
            <p:cNvPr id="27" name="Rectangle 26">
              <a:extLst>
                <a:ext uri="{FF2B5EF4-FFF2-40B4-BE49-F238E27FC236}">
                  <a16:creationId xmlns:a16="http://schemas.microsoft.com/office/drawing/2014/main" id="{90825871-E00C-19C7-71B6-21E3F3A153ED}"/>
                </a:ext>
              </a:extLst>
            </p:cNvPr>
            <p:cNvSpPr/>
            <p:nvPr/>
          </p:nvSpPr>
          <p:spPr>
            <a:xfrm>
              <a:off x="903382" y="1518598"/>
              <a:ext cx="2530583" cy="1559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04863"/>
              <a:r>
                <a:rPr lang="en-US" sz="1600" b="1" dirty="0">
                  <a:latin typeface="+mj-lt"/>
                </a:rPr>
                <a:t>Production</a:t>
              </a:r>
              <a:endParaRPr lang="en-AU" sz="1600" b="1" dirty="0">
                <a:latin typeface="+mj-lt"/>
              </a:endParaRPr>
            </a:p>
          </p:txBody>
        </p:sp>
        <p:sp>
          <p:nvSpPr>
            <p:cNvPr id="28" name="Oval 27">
              <a:hlinkClick r:id="rId3" action="ppaction://hlinksldjump"/>
              <a:extLst>
                <a:ext uri="{FF2B5EF4-FFF2-40B4-BE49-F238E27FC236}">
                  <a16:creationId xmlns:a16="http://schemas.microsoft.com/office/drawing/2014/main" id="{67458F9F-7A5E-17DE-92C1-C2FA8997D430}"/>
                </a:ext>
              </a:extLst>
            </p:cNvPr>
            <p:cNvSpPr/>
            <p:nvPr/>
          </p:nvSpPr>
          <p:spPr>
            <a:xfrm>
              <a:off x="130847" y="1533114"/>
              <a:ext cx="1477254" cy="153062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600" b="1" dirty="0">
                  <a:solidFill>
                    <a:schemeClr val="bg1"/>
                  </a:solidFill>
                  <a:latin typeface="+mj-lt"/>
                  <a:cs typeface="Arial" panose="020B0604020202020204" pitchFamily="34" charset="0"/>
                </a:rPr>
                <a:t>3</a:t>
              </a:r>
            </a:p>
          </p:txBody>
        </p:sp>
        <p:sp>
          <p:nvSpPr>
            <p:cNvPr id="29" name="Rectangle 28">
              <a:extLst>
                <a:ext uri="{FF2B5EF4-FFF2-40B4-BE49-F238E27FC236}">
                  <a16:creationId xmlns:a16="http://schemas.microsoft.com/office/drawing/2014/main" id="{FDEF857F-140B-1A44-FF2A-516A4A24FDCF}"/>
                </a:ext>
              </a:extLst>
            </p:cNvPr>
            <p:cNvSpPr/>
            <p:nvPr/>
          </p:nvSpPr>
          <p:spPr>
            <a:xfrm>
              <a:off x="3433964" y="1518598"/>
              <a:ext cx="1169597" cy="155966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latin typeface="+mj-lt"/>
                </a:rPr>
                <a:t>1 week</a:t>
              </a:r>
              <a:endParaRPr lang="en-AU" sz="1600" b="1" dirty="0">
                <a:solidFill>
                  <a:schemeClr val="accent1"/>
                </a:solidFill>
                <a:latin typeface="+mj-lt"/>
              </a:endParaRPr>
            </a:p>
          </p:txBody>
        </p:sp>
      </p:grpSp>
      <p:sp>
        <p:nvSpPr>
          <p:cNvPr id="31" name="Slide Number Placeholder 30">
            <a:extLst>
              <a:ext uri="{FF2B5EF4-FFF2-40B4-BE49-F238E27FC236}">
                <a16:creationId xmlns:a16="http://schemas.microsoft.com/office/drawing/2014/main" id="{3DA3F101-7F34-50C0-BAC8-DE8B61DE2E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4</a:t>
            </a:fld>
            <a:endParaRPr lang="en-AU"/>
          </a:p>
        </p:txBody>
      </p:sp>
    </p:spTree>
    <p:extLst>
      <p:ext uri="{BB962C8B-B14F-4D97-AF65-F5344CB8AC3E}">
        <p14:creationId xmlns:p14="http://schemas.microsoft.com/office/powerpoint/2010/main" val="262243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F669-4677-7FE2-07FB-06F881EAB197}"/>
              </a:ext>
            </a:extLst>
          </p:cNvPr>
          <p:cNvSpPr>
            <a:spLocks noGrp="1"/>
          </p:cNvSpPr>
          <p:nvPr>
            <p:ph type="ctrTitle"/>
          </p:nvPr>
        </p:nvSpPr>
        <p:spPr>
          <a:xfrm>
            <a:off x="552031" y="3338182"/>
            <a:ext cx="11291998" cy="1527707"/>
          </a:xfrm>
        </p:spPr>
        <p:txBody>
          <a:bodyPr/>
          <a:lstStyle/>
          <a:p>
            <a:r>
              <a:rPr lang="en-AU" dirty="0">
                <a:latin typeface="+mj-lt"/>
              </a:rPr>
              <a:t>Production diary – individual reflection and evaluation </a:t>
            </a:r>
          </a:p>
        </p:txBody>
      </p:sp>
      <p:sp>
        <p:nvSpPr>
          <p:cNvPr id="3" name="Text Placeholder 11">
            <a:extLst>
              <a:ext uri="{FF2B5EF4-FFF2-40B4-BE49-F238E27FC236}">
                <a16:creationId xmlns:a16="http://schemas.microsoft.com/office/drawing/2014/main" id="{EA9C45A6-8427-1291-D336-891CF0CFA06B}"/>
              </a:ext>
            </a:extLst>
          </p:cNvPr>
          <p:cNvSpPr txBox="1">
            <a:spLocks/>
          </p:cNvSpPr>
          <p:nvPr/>
        </p:nvSpPr>
        <p:spPr>
          <a:xfrm>
            <a:off x="552030" y="4957313"/>
            <a:ext cx="11291998" cy="1527707"/>
          </a:xfrm>
          <a:prstGeom prst="roundRect">
            <a:avLst>
              <a:gd name="adj" fmla="val 4320"/>
            </a:avLst>
          </a:prstGeom>
          <a:solidFill>
            <a:schemeClr val="accent4"/>
          </a:solidFill>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r>
              <a:rPr lang="en-AU" sz="1800" dirty="0"/>
              <a:t>Use this section to record your responses to the individual reflection and evaluation questions after each filmmaking phase.</a:t>
            </a:r>
          </a:p>
          <a:p>
            <a:pPr marL="108000">
              <a:spcBef>
                <a:spcPts val="600"/>
              </a:spcBef>
              <a:spcAft>
                <a:spcPts val="600"/>
              </a:spcAft>
            </a:pPr>
            <a:r>
              <a:rPr lang="en-AU" sz="1800" dirty="0"/>
              <a:t>Submit this section individually as part of Part B of the assessment task.</a:t>
            </a:r>
          </a:p>
        </p:txBody>
      </p:sp>
    </p:spTree>
    <p:extLst>
      <p:ext uri="{BB962C8B-B14F-4D97-AF65-F5344CB8AC3E}">
        <p14:creationId xmlns:p14="http://schemas.microsoft.com/office/powerpoint/2010/main" val="4045313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59999" y="360000"/>
            <a:ext cx="11484000" cy="545601"/>
          </a:xfrm>
        </p:spPr>
        <p:txBody>
          <a:bodyPr/>
          <a:lstStyle/>
          <a:p>
            <a:r>
              <a:rPr lang="en-US">
                <a:latin typeface="+mj-lt"/>
              </a:rPr>
              <a:t>Individual reflection and evaluation activities</a:t>
            </a:r>
            <a:endParaRPr lang="en-AU">
              <a:latin typeface="+mj-lt"/>
            </a:endParaRPr>
          </a:p>
        </p:txBody>
      </p:sp>
      <p:sp>
        <p:nvSpPr>
          <p:cNvPr id="2" name="Text Placeholder 1">
            <a:extLst>
              <a:ext uri="{FF2B5EF4-FFF2-40B4-BE49-F238E27FC236}">
                <a16:creationId xmlns:a16="http://schemas.microsoft.com/office/drawing/2014/main" id="{D91F43CE-5D73-5873-3E9F-4E1B8EA7B4F7}"/>
              </a:ext>
            </a:extLst>
          </p:cNvPr>
          <p:cNvSpPr>
            <a:spLocks noGrp="1"/>
          </p:cNvSpPr>
          <p:nvPr>
            <p:ph type="body" sz="quarter" idx="18"/>
          </p:nvPr>
        </p:nvSpPr>
        <p:spPr>
          <a:xfrm>
            <a:off x="359999" y="982520"/>
            <a:ext cx="11483999" cy="310015"/>
          </a:xfrm>
        </p:spPr>
        <p:txBody>
          <a:bodyPr/>
          <a:lstStyle/>
          <a:p>
            <a:r>
              <a:rPr lang="en-AU" dirty="0">
                <a:latin typeface="+mj-lt"/>
              </a:rPr>
              <a:t>Student name –</a:t>
            </a:r>
          </a:p>
        </p:txBody>
      </p:sp>
      <p:sp>
        <p:nvSpPr>
          <p:cNvPr id="31" name="Rectangle: Rounded Corners 30">
            <a:extLst>
              <a:ext uri="{FF2B5EF4-FFF2-40B4-BE49-F238E27FC236}">
                <a16:creationId xmlns:a16="http://schemas.microsoft.com/office/drawing/2014/main" id="{FCE65D2D-C011-FC15-96C2-5523BECDB181}"/>
              </a:ext>
            </a:extLst>
          </p:cNvPr>
          <p:cNvSpPr/>
          <p:nvPr/>
        </p:nvSpPr>
        <p:spPr>
          <a:xfrm>
            <a:off x="359999" y="1466016"/>
            <a:ext cx="2913871" cy="5235603"/>
          </a:xfrm>
          <a:prstGeom prst="roundRect">
            <a:avLst>
              <a:gd name="adj" fmla="val 7971"/>
            </a:avLst>
          </a:prstGeom>
          <a:noFill/>
          <a:ln w="7620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14000"/>
              </a:lnSpc>
              <a:spcAft>
                <a:spcPts val="600"/>
              </a:spcAft>
            </a:pPr>
            <a:r>
              <a:rPr lang="en-AU" sz="1800" dirty="0">
                <a:solidFill>
                  <a:schemeClr val="accent5"/>
                </a:solidFill>
              </a:rPr>
              <a:t>In each phase of production, you will answer 2 </a:t>
            </a:r>
            <a:r>
              <a:rPr lang="en-AU" sz="1800" b="1" dirty="0">
                <a:solidFill>
                  <a:schemeClr val="accent5"/>
                </a:solidFill>
              </a:rPr>
              <a:t>individual</a:t>
            </a:r>
            <a:r>
              <a:rPr lang="en-AU" sz="1800" dirty="0">
                <a:solidFill>
                  <a:schemeClr val="accent5"/>
                </a:solidFill>
              </a:rPr>
              <a:t> reflection and evaluation questions, to record and reflect on your individual contribution to the group project.</a:t>
            </a:r>
          </a:p>
          <a:p>
            <a:pPr>
              <a:lnSpc>
                <a:spcPct val="114000"/>
              </a:lnSpc>
              <a:spcAft>
                <a:spcPts val="600"/>
              </a:spcAft>
            </a:pPr>
            <a:r>
              <a:rPr lang="en-AU" sz="1800" dirty="0">
                <a:solidFill>
                  <a:schemeClr val="accent5"/>
                </a:solidFill>
              </a:rPr>
              <a:t>These reflection tasks are submitted as Part B of the Screen play assessment task – </a:t>
            </a:r>
            <a:r>
              <a:rPr lang="en-AU" sz="1800" b="1" dirty="0">
                <a:solidFill>
                  <a:schemeClr val="accent5"/>
                </a:solidFill>
              </a:rPr>
              <a:t>Documentation of individual contributions to short film and showcase.</a:t>
            </a:r>
            <a:endParaRPr lang="en-AU" sz="1800" b="1" dirty="0"/>
          </a:p>
        </p:txBody>
      </p:sp>
      <p:grpSp>
        <p:nvGrpSpPr>
          <p:cNvPr id="80" name="Group 79">
            <a:extLst>
              <a:ext uri="{FF2B5EF4-FFF2-40B4-BE49-F238E27FC236}">
                <a16:creationId xmlns:a16="http://schemas.microsoft.com/office/drawing/2014/main" id="{ACD0E651-0D28-6884-F52A-FC3D98BAF099}"/>
              </a:ext>
              <a:ext uri="{C183D7F6-B498-43B3-948B-1728B52AA6E4}">
                <adec:decorative xmlns:adec="http://schemas.microsoft.com/office/drawing/2017/decorative" val="1"/>
              </a:ext>
            </a:extLst>
          </p:cNvPr>
          <p:cNvGrpSpPr/>
          <p:nvPr/>
        </p:nvGrpSpPr>
        <p:grpSpPr>
          <a:xfrm>
            <a:off x="6453184" y="1898016"/>
            <a:ext cx="3324855" cy="4419731"/>
            <a:chOff x="6457864" y="1849888"/>
            <a:chExt cx="2030623" cy="4419731"/>
          </a:xfrm>
        </p:grpSpPr>
        <p:cxnSp>
          <p:nvCxnSpPr>
            <p:cNvPr id="57" name="Straight Connector 56">
              <a:extLst>
                <a:ext uri="{FF2B5EF4-FFF2-40B4-BE49-F238E27FC236}">
                  <a16:creationId xmlns:a16="http://schemas.microsoft.com/office/drawing/2014/main" id="{A8BF203E-1C81-A444-2BEB-1507A6FC3C8E}"/>
                </a:ext>
              </a:extLst>
            </p:cNvPr>
            <p:cNvCxnSpPr>
              <a:cxnSpLocks/>
            </p:cNvCxnSpPr>
            <p:nvPr/>
          </p:nvCxnSpPr>
          <p:spPr>
            <a:xfrm>
              <a:off x="6457864" y="1849888"/>
              <a:ext cx="487049"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506E6FE8-D609-F744-C7EF-FB5266A792EC}"/>
                </a:ext>
              </a:extLst>
            </p:cNvPr>
            <p:cNvCxnSpPr>
              <a:cxnSpLocks/>
              <a:stCxn id="10" idx="3"/>
            </p:cNvCxnSpPr>
            <p:nvPr/>
          </p:nvCxnSpPr>
          <p:spPr>
            <a:xfrm flipV="1">
              <a:off x="6465212" y="2989898"/>
              <a:ext cx="459463" cy="1019"/>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37DA1F9-D625-1E0C-0952-9FC64AACCEA1}"/>
                </a:ext>
              </a:extLst>
            </p:cNvPr>
            <p:cNvCxnSpPr>
              <a:cxnSpLocks/>
              <a:stCxn id="11" idx="3"/>
              <a:endCxn id="35" idx="1"/>
            </p:cNvCxnSpPr>
            <p:nvPr/>
          </p:nvCxnSpPr>
          <p:spPr>
            <a:xfrm>
              <a:off x="6465209" y="4035689"/>
              <a:ext cx="2023278"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89EF3D8-ADCA-35AA-5872-686962CD6048}"/>
                </a:ext>
              </a:extLst>
            </p:cNvPr>
            <p:cNvCxnSpPr>
              <a:cxnSpLocks/>
              <a:stCxn id="13" idx="3"/>
            </p:cNvCxnSpPr>
            <p:nvPr/>
          </p:nvCxnSpPr>
          <p:spPr>
            <a:xfrm flipV="1">
              <a:off x="6465208" y="5173662"/>
              <a:ext cx="459467" cy="305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23265B4B-0846-3737-D801-3B98C0E419FD}"/>
                </a:ext>
              </a:extLst>
            </p:cNvPr>
            <p:cNvCxnSpPr>
              <a:cxnSpLocks/>
              <a:stCxn id="14" idx="3"/>
            </p:cNvCxnSpPr>
            <p:nvPr/>
          </p:nvCxnSpPr>
          <p:spPr>
            <a:xfrm flipV="1">
              <a:off x="6465208" y="6265544"/>
              <a:ext cx="459467" cy="407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F19C343-F773-7EC9-2A41-C6C9F762CF54}"/>
                </a:ext>
              </a:extLst>
            </p:cNvPr>
            <p:cNvCxnSpPr>
              <a:cxnSpLocks/>
            </p:cNvCxnSpPr>
            <p:nvPr/>
          </p:nvCxnSpPr>
          <p:spPr>
            <a:xfrm>
              <a:off x="6924675" y="1849888"/>
              <a:ext cx="0" cy="4397325"/>
            </a:xfrm>
            <a:prstGeom prst="line">
              <a:avLst/>
            </a:prstGeom>
            <a:ln w="57150">
              <a:solidFill>
                <a:srgbClr val="002664"/>
              </a:solidFill>
            </a:ln>
          </p:spPr>
          <p:style>
            <a:lnRef idx="1">
              <a:schemeClr val="accent1"/>
            </a:lnRef>
            <a:fillRef idx="0">
              <a:schemeClr val="accent1"/>
            </a:fillRef>
            <a:effectRef idx="0">
              <a:schemeClr val="accent1"/>
            </a:effectRef>
            <a:fontRef idx="minor">
              <a:schemeClr val="tx1"/>
            </a:fontRef>
          </p:style>
        </p:cxnSp>
      </p:grpSp>
      <p:grpSp>
        <p:nvGrpSpPr>
          <p:cNvPr id="42" name="Group 41" descr="1. Development">
            <a:extLst>
              <a:ext uri="{FF2B5EF4-FFF2-40B4-BE49-F238E27FC236}">
                <a16:creationId xmlns:a16="http://schemas.microsoft.com/office/drawing/2014/main" id="{B04051AA-5155-F273-399C-AA972742FA9C}"/>
              </a:ext>
            </a:extLst>
          </p:cNvPr>
          <p:cNvGrpSpPr/>
          <p:nvPr/>
        </p:nvGrpSpPr>
        <p:grpSpPr>
          <a:xfrm>
            <a:off x="3483538" y="1466016"/>
            <a:ext cx="2981674" cy="864000"/>
            <a:chOff x="3606632" y="1369454"/>
            <a:chExt cx="3279841" cy="950400"/>
          </a:xfrm>
        </p:grpSpPr>
        <p:sp>
          <p:nvSpPr>
            <p:cNvPr id="15" name="Rectangle: Rounded Corners 14">
              <a:extLst>
                <a:ext uri="{FF2B5EF4-FFF2-40B4-BE49-F238E27FC236}">
                  <a16:creationId xmlns:a16="http://schemas.microsoft.com/office/drawing/2014/main" id="{4462C688-D814-78EB-A579-1C5EF0F35FC9}"/>
                </a:ext>
                <a:ext uri="{C183D7F6-B498-43B3-948B-1728B52AA6E4}">
                  <adec:decorative xmlns:adec="http://schemas.microsoft.com/office/drawing/2017/decorative" val="1"/>
                </a:ext>
              </a:extLst>
            </p:cNvPr>
            <p:cNvSpPr/>
            <p:nvPr/>
          </p:nvSpPr>
          <p:spPr>
            <a:xfrm>
              <a:off x="3977640" y="1369454"/>
              <a:ext cx="2908833" cy="950400"/>
            </a:xfrm>
            <a:prstGeom prst="roundRect">
              <a:avLst>
                <a:gd name="adj" fmla="val 17256"/>
              </a:avLst>
            </a:prstGeom>
            <a:solidFill>
              <a:schemeClr val="accent4"/>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41338"/>
              <a:r>
                <a:rPr lang="en-US" sz="1800" b="1" dirty="0">
                  <a:solidFill>
                    <a:schemeClr val="accent1"/>
                  </a:solidFill>
                  <a:latin typeface="+mj-lt"/>
                </a:rPr>
                <a:t>Development</a:t>
              </a:r>
              <a:endParaRPr lang="en-AU" sz="1800" b="1" dirty="0">
                <a:solidFill>
                  <a:schemeClr val="accent1"/>
                </a:solidFill>
                <a:latin typeface="+mj-lt"/>
              </a:endParaRPr>
            </a:p>
          </p:txBody>
        </p:sp>
        <p:sp>
          <p:nvSpPr>
            <p:cNvPr id="16" name="Oval 15">
              <a:hlinkClick r:id="" action="ppaction://noaction"/>
              <a:extLst>
                <a:ext uri="{FF2B5EF4-FFF2-40B4-BE49-F238E27FC236}">
                  <a16:creationId xmlns:a16="http://schemas.microsoft.com/office/drawing/2014/main" id="{F1AC9D02-A509-AFB5-DE92-15700B0D1533}"/>
                </a:ext>
              </a:extLst>
            </p:cNvPr>
            <p:cNvSpPr/>
            <p:nvPr/>
          </p:nvSpPr>
          <p:spPr>
            <a:xfrm>
              <a:off x="3606632" y="1369454"/>
              <a:ext cx="950400" cy="9504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grpSp>
        <p:nvGrpSpPr>
          <p:cNvPr id="43" name="Group 42" descr="2. Pre-production">
            <a:extLst>
              <a:ext uri="{FF2B5EF4-FFF2-40B4-BE49-F238E27FC236}">
                <a16:creationId xmlns:a16="http://schemas.microsoft.com/office/drawing/2014/main" id="{FE08AD08-A030-6209-040A-8664471B1981}"/>
              </a:ext>
            </a:extLst>
          </p:cNvPr>
          <p:cNvGrpSpPr/>
          <p:nvPr/>
        </p:nvGrpSpPr>
        <p:grpSpPr>
          <a:xfrm>
            <a:off x="3483539" y="2558917"/>
            <a:ext cx="2981673" cy="864000"/>
            <a:chOff x="3606632" y="2442818"/>
            <a:chExt cx="3279840" cy="950400"/>
          </a:xfrm>
        </p:grpSpPr>
        <p:sp>
          <p:nvSpPr>
            <p:cNvPr id="10" name="Rectangle: Rounded Corners 9">
              <a:extLst>
                <a:ext uri="{FF2B5EF4-FFF2-40B4-BE49-F238E27FC236}">
                  <a16:creationId xmlns:a16="http://schemas.microsoft.com/office/drawing/2014/main" id="{38435B2C-BD8C-FF60-B230-EF6F5A8F1E3D}"/>
                </a:ext>
                <a:ext uri="{C183D7F6-B498-43B3-948B-1728B52AA6E4}">
                  <adec:decorative xmlns:adec="http://schemas.microsoft.com/office/drawing/2017/decorative" val="1"/>
                </a:ext>
              </a:extLst>
            </p:cNvPr>
            <p:cNvSpPr/>
            <p:nvPr/>
          </p:nvSpPr>
          <p:spPr>
            <a:xfrm>
              <a:off x="3977639" y="2442818"/>
              <a:ext cx="2908833" cy="950400"/>
            </a:xfrm>
            <a:prstGeom prst="roundRect">
              <a:avLst>
                <a:gd name="adj" fmla="val 17256"/>
              </a:avLst>
            </a:prstGeom>
            <a:solidFill>
              <a:schemeClr val="accent4"/>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41338"/>
              <a:r>
                <a:rPr lang="en-US" sz="1800" b="1" dirty="0">
                  <a:solidFill>
                    <a:schemeClr val="accent1"/>
                  </a:solidFill>
                  <a:latin typeface="+mj-lt"/>
                </a:rPr>
                <a:t>Pre-production</a:t>
              </a:r>
              <a:endParaRPr lang="en-AU" sz="1800" b="1" dirty="0">
                <a:solidFill>
                  <a:schemeClr val="accent1"/>
                </a:solidFill>
                <a:latin typeface="+mj-lt"/>
              </a:endParaRPr>
            </a:p>
          </p:txBody>
        </p:sp>
        <p:sp>
          <p:nvSpPr>
            <p:cNvPr id="19" name="Oval 18">
              <a:hlinkClick r:id="" action="ppaction://noaction"/>
              <a:extLst>
                <a:ext uri="{FF2B5EF4-FFF2-40B4-BE49-F238E27FC236}">
                  <a16:creationId xmlns:a16="http://schemas.microsoft.com/office/drawing/2014/main" id="{B0FD417C-C50A-DE9E-F698-1817E8ACDA71}"/>
                </a:ext>
              </a:extLst>
            </p:cNvPr>
            <p:cNvSpPr/>
            <p:nvPr/>
          </p:nvSpPr>
          <p:spPr>
            <a:xfrm>
              <a:off x="3606632" y="2442818"/>
              <a:ext cx="950400" cy="9504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2</a:t>
              </a:r>
            </a:p>
          </p:txBody>
        </p:sp>
      </p:grpSp>
      <p:grpSp>
        <p:nvGrpSpPr>
          <p:cNvPr id="44" name="Group 43" descr="3. Production">
            <a:extLst>
              <a:ext uri="{FF2B5EF4-FFF2-40B4-BE49-F238E27FC236}">
                <a16:creationId xmlns:a16="http://schemas.microsoft.com/office/drawing/2014/main" id="{A80E276E-7460-A3D2-07DC-623672D632A6}"/>
              </a:ext>
            </a:extLst>
          </p:cNvPr>
          <p:cNvGrpSpPr/>
          <p:nvPr/>
        </p:nvGrpSpPr>
        <p:grpSpPr>
          <a:xfrm>
            <a:off x="3483538" y="3651817"/>
            <a:ext cx="2981672" cy="864000"/>
            <a:chOff x="3606632" y="3516182"/>
            <a:chExt cx="3279839" cy="950400"/>
          </a:xfrm>
        </p:grpSpPr>
        <p:sp>
          <p:nvSpPr>
            <p:cNvPr id="11" name="Rectangle: Rounded Corners 10">
              <a:extLst>
                <a:ext uri="{FF2B5EF4-FFF2-40B4-BE49-F238E27FC236}">
                  <a16:creationId xmlns:a16="http://schemas.microsoft.com/office/drawing/2014/main" id="{ACBE5903-3FA9-AF6A-65D7-50822346262D}"/>
                </a:ext>
                <a:ext uri="{C183D7F6-B498-43B3-948B-1728B52AA6E4}">
                  <adec:decorative xmlns:adec="http://schemas.microsoft.com/office/drawing/2017/decorative" val="1"/>
                </a:ext>
              </a:extLst>
            </p:cNvPr>
            <p:cNvSpPr/>
            <p:nvPr/>
          </p:nvSpPr>
          <p:spPr>
            <a:xfrm>
              <a:off x="3977638" y="3516182"/>
              <a:ext cx="2908833" cy="950400"/>
            </a:xfrm>
            <a:prstGeom prst="roundRect">
              <a:avLst>
                <a:gd name="adj" fmla="val 17256"/>
              </a:avLst>
            </a:prstGeom>
            <a:solidFill>
              <a:schemeClr val="accent4"/>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41338"/>
              <a:r>
                <a:rPr lang="en-US" sz="1800" b="1" dirty="0">
                  <a:solidFill>
                    <a:schemeClr val="accent1"/>
                  </a:solidFill>
                  <a:latin typeface="+mj-lt"/>
                </a:rPr>
                <a:t>Production</a:t>
              </a:r>
              <a:endParaRPr lang="en-AU" sz="1800" b="1" dirty="0">
                <a:solidFill>
                  <a:schemeClr val="accent1"/>
                </a:solidFill>
                <a:latin typeface="+mj-lt"/>
              </a:endParaRPr>
            </a:p>
          </p:txBody>
        </p:sp>
        <p:sp>
          <p:nvSpPr>
            <p:cNvPr id="22" name="Oval 21">
              <a:hlinkClick r:id="" action="ppaction://noaction"/>
              <a:extLst>
                <a:ext uri="{FF2B5EF4-FFF2-40B4-BE49-F238E27FC236}">
                  <a16:creationId xmlns:a16="http://schemas.microsoft.com/office/drawing/2014/main" id="{17CC8E53-E654-AB3F-5DC8-E36D029EA005}"/>
                </a:ext>
              </a:extLst>
            </p:cNvPr>
            <p:cNvSpPr/>
            <p:nvPr/>
          </p:nvSpPr>
          <p:spPr>
            <a:xfrm>
              <a:off x="3606632" y="3516182"/>
              <a:ext cx="950400" cy="9504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3</a:t>
              </a:r>
            </a:p>
          </p:txBody>
        </p:sp>
      </p:grpSp>
      <p:grpSp>
        <p:nvGrpSpPr>
          <p:cNvPr id="45" name="Group 44" descr="4. Post-production">
            <a:extLst>
              <a:ext uri="{FF2B5EF4-FFF2-40B4-BE49-F238E27FC236}">
                <a16:creationId xmlns:a16="http://schemas.microsoft.com/office/drawing/2014/main" id="{CE1FBABE-7DFE-35E1-E992-5A9A2ED50A9B}"/>
              </a:ext>
            </a:extLst>
          </p:cNvPr>
          <p:cNvGrpSpPr/>
          <p:nvPr/>
        </p:nvGrpSpPr>
        <p:grpSpPr>
          <a:xfrm>
            <a:off x="3483538" y="4744719"/>
            <a:ext cx="2981670" cy="864000"/>
            <a:chOff x="3606632" y="4589546"/>
            <a:chExt cx="3279837" cy="950400"/>
          </a:xfrm>
        </p:grpSpPr>
        <p:sp>
          <p:nvSpPr>
            <p:cNvPr id="13" name="Rectangle: Rounded Corners 12">
              <a:extLst>
                <a:ext uri="{FF2B5EF4-FFF2-40B4-BE49-F238E27FC236}">
                  <a16:creationId xmlns:a16="http://schemas.microsoft.com/office/drawing/2014/main" id="{997BC83B-1D21-8260-01A9-088F0E167FB6}"/>
                </a:ext>
                <a:ext uri="{C183D7F6-B498-43B3-948B-1728B52AA6E4}">
                  <adec:decorative xmlns:adec="http://schemas.microsoft.com/office/drawing/2017/decorative" val="1"/>
                </a:ext>
              </a:extLst>
            </p:cNvPr>
            <p:cNvSpPr/>
            <p:nvPr/>
          </p:nvSpPr>
          <p:spPr>
            <a:xfrm>
              <a:off x="3977636" y="4589546"/>
              <a:ext cx="2908833" cy="950400"/>
            </a:xfrm>
            <a:prstGeom prst="roundRect">
              <a:avLst>
                <a:gd name="adj" fmla="val 17256"/>
              </a:avLst>
            </a:prstGeom>
            <a:solidFill>
              <a:schemeClr val="accent4"/>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41338"/>
              <a:r>
                <a:rPr lang="en-US" sz="1800" b="1" dirty="0">
                  <a:solidFill>
                    <a:schemeClr val="accent1"/>
                  </a:solidFill>
                  <a:latin typeface="+mj-lt"/>
                </a:rPr>
                <a:t>Post-production</a:t>
              </a:r>
              <a:endParaRPr lang="en-AU" sz="1800" b="1" dirty="0">
                <a:solidFill>
                  <a:schemeClr val="accent1"/>
                </a:solidFill>
                <a:latin typeface="+mj-lt"/>
              </a:endParaRPr>
            </a:p>
          </p:txBody>
        </p:sp>
        <p:sp>
          <p:nvSpPr>
            <p:cNvPr id="25" name="Oval 24">
              <a:hlinkClick r:id="" action="ppaction://noaction"/>
              <a:extLst>
                <a:ext uri="{FF2B5EF4-FFF2-40B4-BE49-F238E27FC236}">
                  <a16:creationId xmlns:a16="http://schemas.microsoft.com/office/drawing/2014/main" id="{2C4A69B4-F84B-BC85-A440-0883644F5318}"/>
                </a:ext>
              </a:extLst>
            </p:cNvPr>
            <p:cNvSpPr/>
            <p:nvPr/>
          </p:nvSpPr>
          <p:spPr>
            <a:xfrm>
              <a:off x="3606632" y="4589546"/>
              <a:ext cx="950400" cy="9504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grpSp>
        <p:nvGrpSpPr>
          <p:cNvPr id="46" name="Group 45" descr="5. Showcase">
            <a:extLst>
              <a:ext uri="{FF2B5EF4-FFF2-40B4-BE49-F238E27FC236}">
                <a16:creationId xmlns:a16="http://schemas.microsoft.com/office/drawing/2014/main" id="{70F97696-D133-C327-1C28-D832053EB7C0}"/>
              </a:ext>
            </a:extLst>
          </p:cNvPr>
          <p:cNvGrpSpPr/>
          <p:nvPr/>
        </p:nvGrpSpPr>
        <p:grpSpPr>
          <a:xfrm>
            <a:off x="3483538" y="5837619"/>
            <a:ext cx="2981670" cy="864000"/>
            <a:chOff x="3606632" y="5662908"/>
            <a:chExt cx="3279837" cy="950400"/>
          </a:xfrm>
        </p:grpSpPr>
        <p:sp>
          <p:nvSpPr>
            <p:cNvPr id="14" name="Rectangle: Rounded Corners 13">
              <a:extLst>
                <a:ext uri="{FF2B5EF4-FFF2-40B4-BE49-F238E27FC236}">
                  <a16:creationId xmlns:a16="http://schemas.microsoft.com/office/drawing/2014/main" id="{043B4915-7081-24BA-DF8D-32767AAA6D74}"/>
                </a:ext>
                <a:ext uri="{C183D7F6-B498-43B3-948B-1728B52AA6E4}">
                  <adec:decorative xmlns:adec="http://schemas.microsoft.com/office/drawing/2017/decorative" val="1"/>
                </a:ext>
              </a:extLst>
            </p:cNvPr>
            <p:cNvSpPr/>
            <p:nvPr/>
          </p:nvSpPr>
          <p:spPr>
            <a:xfrm>
              <a:off x="3977636" y="5662908"/>
              <a:ext cx="2908833" cy="950400"/>
            </a:xfrm>
            <a:prstGeom prst="roundRect">
              <a:avLst>
                <a:gd name="adj" fmla="val 17256"/>
              </a:avLst>
            </a:prstGeom>
            <a:solidFill>
              <a:schemeClr val="accent4"/>
            </a:solidFill>
            <a:ln w="571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541338"/>
              <a:r>
                <a:rPr lang="en-US" sz="1800" b="1" dirty="0">
                  <a:solidFill>
                    <a:schemeClr val="accent1"/>
                  </a:solidFill>
                  <a:latin typeface="+mj-lt"/>
                </a:rPr>
                <a:t>Showcase</a:t>
              </a:r>
              <a:endParaRPr lang="en-AU" sz="1800" b="1" dirty="0">
                <a:solidFill>
                  <a:schemeClr val="accent1"/>
                </a:solidFill>
                <a:latin typeface="+mj-lt"/>
              </a:endParaRPr>
            </a:p>
          </p:txBody>
        </p:sp>
        <p:sp>
          <p:nvSpPr>
            <p:cNvPr id="28" name="Oval 27">
              <a:hlinkClick r:id="" action="ppaction://noaction"/>
              <a:extLst>
                <a:ext uri="{FF2B5EF4-FFF2-40B4-BE49-F238E27FC236}">
                  <a16:creationId xmlns:a16="http://schemas.microsoft.com/office/drawing/2014/main" id="{DD80E9AD-8AA0-FF0F-E39A-EDED802E32BB}"/>
                </a:ext>
              </a:extLst>
            </p:cNvPr>
            <p:cNvSpPr/>
            <p:nvPr/>
          </p:nvSpPr>
          <p:spPr>
            <a:xfrm>
              <a:off x="3606632" y="5662908"/>
              <a:ext cx="950400" cy="9504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5</a:t>
              </a:r>
            </a:p>
          </p:txBody>
        </p:sp>
      </p:grpSp>
      <p:sp>
        <p:nvSpPr>
          <p:cNvPr id="34" name="Rectangle: Rounded Corners 33">
            <a:extLst>
              <a:ext uri="{FF2B5EF4-FFF2-40B4-BE49-F238E27FC236}">
                <a16:creationId xmlns:a16="http://schemas.microsoft.com/office/drawing/2014/main" id="{3D43473B-23CE-BBBD-D95F-1D26DFD3B3D9}"/>
              </a:ext>
              <a:ext uri="{C183D7F6-B498-43B3-948B-1728B52AA6E4}">
                <adec:decorative xmlns:adec="http://schemas.microsoft.com/office/drawing/2017/decorative" val="0"/>
              </a:ext>
            </a:extLst>
          </p:cNvPr>
          <p:cNvSpPr/>
          <p:nvPr/>
        </p:nvSpPr>
        <p:spPr>
          <a:xfrm>
            <a:off x="7660364" y="3625120"/>
            <a:ext cx="1556977" cy="917394"/>
          </a:xfrm>
          <a:prstGeom prst="roundRect">
            <a:avLst>
              <a:gd name="adj" fmla="val 17256"/>
            </a:avLst>
          </a:prstGeom>
          <a:solidFill>
            <a:schemeClr val="accent6"/>
          </a:solid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88900"/>
            <a:r>
              <a:rPr lang="en-AU" sz="1800" b="1" dirty="0">
                <a:solidFill>
                  <a:schemeClr val="accent1"/>
                </a:solidFill>
                <a:latin typeface="+mj-lt"/>
              </a:rPr>
              <a:t>Reflection activities</a:t>
            </a:r>
          </a:p>
        </p:txBody>
      </p:sp>
      <p:sp>
        <p:nvSpPr>
          <p:cNvPr id="35" name="Rectangle: Rounded Corners 34">
            <a:extLst>
              <a:ext uri="{FF2B5EF4-FFF2-40B4-BE49-F238E27FC236}">
                <a16:creationId xmlns:a16="http://schemas.microsoft.com/office/drawing/2014/main" id="{7EF982E3-C919-76D0-5788-A6D0A17003B6}"/>
              </a:ext>
              <a:ext uri="{C183D7F6-B498-43B3-948B-1728B52AA6E4}">
                <adec:decorative xmlns:adec="http://schemas.microsoft.com/office/drawing/2017/decorative" val="0"/>
              </a:ext>
            </a:extLst>
          </p:cNvPr>
          <p:cNvSpPr/>
          <p:nvPr/>
        </p:nvSpPr>
        <p:spPr>
          <a:xfrm>
            <a:off x="9778039" y="2520651"/>
            <a:ext cx="2173146" cy="3126332"/>
          </a:xfrm>
          <a:prstGeom prst="roundRect">
            <a:avLst>
              <a:gd name="adj" fmla="val 12693"/>
            </a:avLst>
          </a:prstGeom>
          <a:solidFill>
            <a:schemeClr val="accent6"/>
          </a:solid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nSpc>
                <a:spcPct val="150000"/>
              </a:lnSpc>
              <a:spcAft>
                <a:spcPts val="1200"/>
              </a:spcAft>
            </a:pPr>
            <a:r>
              <a:rPr lang="en-AU" sz="1800" b="1" dirty="0">
                <a:solidFill>
                  <a:schemeClr val="accent1"/>
                </a:solidFill>
              </a:rPr>
              <a:t>Assessment task Part B –</a:t>
            </a:r>
          </a:p>
          <a:p>
            <a:pPr>
              <a:lnSpc>
                <a:spcPct val="150000"/>
              </a:lnSpc>
              <a:spcAft>
                <a:spcPts val="1200"/>
              </a:spcAft>
            </a:pPr>
            <a:r>
              <a:rPr lang="en-AU" sz="1800" b="1" dirty="0">
                <a:solidFill>
                  <a:schemeClr val="accent1"/>
                </a:solidFill>
              </a:rPr>
              <a:t>Documentation of individual contributions to short film and showcase.</a:t>
            </a:r>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41</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7625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6" cy="545601"/>
          </a:xfrm>
        </p:spPr>
        <p:txBody>
          <a:bodyPr/>
          <a:lstStyle/>
          <a:p>
            <a:r>
              <a:rPr lang="en-US" sz="2800" dirty="0">
                <a:latin typeface="+mj-lt"/>
              </a:rPr>
              <a:t>Individual reflection activity (1)</a:t>
            </a:r>
            <a:endParaRPr lang="en-AU" sz="2800" dirty="0">
              <a:latin typeface="+mj-lt"/>
            </a:endParaRP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60000" y="982520"/>
            <a:ext cx="5147466" cy="310015"/>
          </a:xfrm>
        </p:spPr>
        <p:txBody>
          <a:bodyPr anchor="ctr"/>
          <a:lstStyle/>
          <a:p>
            <a:r>
              <a:rPr lang="en-AU" dirty="0">
                <a:latin typeface="+mj-lt"/>
              </a:rPr>
              <a:t>Student name –</a:t>
            </a:r>
          </a:p>
        </p:txBody>
      </p:sp>
      <p:sp>
        <p:nvSpPr>
          <p:cNvPr id="11" name="Rectangle: Rounded Corners 10">
            <a:extLst>
              <a:ext uri="{FF2B5EF4-FFF2-40B4-BE49-F238E27FC236}">
                <a16:creationId xmlns:a16="http://schemas.microsoft.com/office/drawing/2014/main" id="{EC2F57C9-9F74-98BB-12FE-2EA561D8C3BF}"/>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12" name="Group 11" descr="1. Development">
            <a:extLst>
              <a:ext uri="{FF2B5EF4-FFF2-40B4-BE49-F238E27FC236}">
                <a16:creationId xmlns:a16="http://schemas.microsoft.com/office/drawing/2014/main" id="{8F536153-FF9C-2131-8128-D416F9547D22}"/>
              </a:ext>
            </a:extLst>
          </p:cNvPr>
          <p:cNvGrpSpPr/>
          <p:nvPr/>
        </p:nvGrpSpPr>
        <p:grpSpPr>
          <a:xfrm>
            <a:off x="8516640" y="310738"/>
            <a:ext cx="3327358" cy="1045440"/>
            <a:chOff x="8516640" y="310738"/>
            <a:chExt cx="3327360" cy="1045440"/>
          </a:xfrm>
        </p:grpSpPr>
        <p:sp>
          <p:nvSpPr>
            <p:cNvPr id="13" name="Rectangle: Rounded Corners 12">
              <a:extLst>
                <a:ext uri="{FF2B5EF4-FFF2-40B4-BE49-F238E27FC236}">
                  <a16:creationId xmlns:a16="http://schemas.microsoft.com/office/drawing/2014/main" id="{276667CD-8B0E-6901-872F-D1D806AF2376}"/>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Development</a:t>
              </a:r>
            </a:p>
          </p:txBody>
        </p:sp>
        <p:sp>
          <p:nvSpPr>
            <p:cNvPr id="14" name="Oval 13">
              <a:hlinkClick r:id="rId3" action="ppaction://hlinksldjump"/>
              <a:extLst>
                <a:ext uri="{FF2B5EF4-FFF2-40B4-BE49-F238E27FC236}">
                  <a16:creationId xmlns:a16="http://schemas.microsoft.com/office/drawing/2014/main" id="{10441097-61B6-4590-2A98-078BD3371C28}"/>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1</a:t>
              </a: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13445"/>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1a. How have you used effective collaborative processes to develop your pitch?</a:t>
            </a: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2266717"/>
            <a:ext cx="11448000" cy="1651000"/>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dirty="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4010812"/>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1b. How did you experiment with and use dramatic elements and processes to develop your short film script?</a:t>
            </a:r>
          </a:p>
        </p:txBody>
      </p:sp>
      <p:sp>
        <p:nvSpPr>
          <p:cNvPr id="18" name="Text Placeholder 11" descr="Text placeholder">
            <a:extLst>
              <a:ext uri="{FF2B5EF4-FFF2-40B4-BE49-F238E27FC236}">
                <a16:creationId xmlns:a16="http://schemas.microsoft.com/office/drawing/2014/main" id="{90AB4913-C011-BF08-860C-F3AC724CF0C3}"/>
              </a:ext>
              <a:ext uri="{C183D7F6-B498-43B3-948B-1728B52AA6E4}">
                <adec:decorative xmlns:adec="http://schemas.microsoft.com/office/drawing/2017/decorative" val="0"/>
              </a:ext>
            </a:extLst>
          </p:cNvPr>
          <p:cNvSpPr txBox="1">
            <a:spLocks/>
          </p:cNvSpPr>
          <p:nvPr/>
        </p:nvSpPr>
        <p:spPr>
          <a:xfrm>
            <a:off x="359999" y="4764083"/>
            <a:ext cx="11448000" cy="1651000"/>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endParaRPr lang="en-AU" sz="1600" dirty="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42</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2100233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70467" cy="545601"/>
          </a:xfrm>
        </p:spPr>
        <p:txBody>
          <a:bodyPr/>
          <a:lstStyle/>
          <a:p>
            <a:r>
              <a:rPr lang="en-US" sz="2800" dirty="0">
                <a:latin typeface="+mj-lt"/>
              </a:rPr>
              <a:t>Individual reflection activity (2)</a:t>
            </a:r>
            <a:endParaRPr lang="en-AU" sz="2800" dirty="0">
              <a:latin typeface="+mj-lt"/>
            </a:endParaRP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70467" cy="310015"/>
          </a:xfrm>
        </p:spPr>
        <p:txBody>
          <a:bodyPr anchor="ctr"/>
          <a:lstStyle/>
          <a:p>
            <a:r>
              <a:rPr lang="en-AU" dirty="0">
                <a:latin typeface="+mj-lt"/>
              </a:rPr>
              <a:t>Student name –</a:t>
            </a:r>
          </a:p>
        </p:txBody>
      </p:sp>
      <p:sp>
        <p:nvSpPr>
          <p:cNvPr id="8" name="Rectangle: Rounded Corners 7">
            <a:extLst>
              <a:ext uri="{FF2B5EF4-FFF2-40B4-BE49-F238E27FC236}">
                <a16:creationId xmlns:a16="http://schemas.microsoft.com/office/drawing/2014/main" id="{215B256C-5A08-4B47-65BE-3ED745AB90FC}"/>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9" name="Group 8" descr="2. Pre-production">
            <a:extLst>
              <a:ext uri="{FF2B5EF4-FFF2-40B4-BE49-F238E27FC236}">
                <a16:creationId xmlns:a16="http://schemas.microsoft.com/office/drawing/2014/main" id="{6ACF7068-D581-D0A2-6E6A-8EDDAD045CA4}"/>
              </a:ext>
            </a:extLst>
          </p:cNvPr>
          <p:cNvGrpSpPr/>
          <p:nvPr/>
        </p:nvGrpSpPr>
        <p:grpSpPr>
          <a:xfrm>
            <a:off x="8516640" y="310738"/>
            <a:ext cx="3327358" cy="1045440"/>
            <a:chOff x="8516640" y="310738"/>
            <a:chExt cx="3327360" cy="1045440"/>
          </a:xfrm>
        </p:grpSpPr>
        <p:sp>
          <p:nvSpPr>
            <p:cNvPr id="11" name="Rectangle: Rounded Corners 10">
              <a:extLst>
                <a:ext uri="{FF2B5EF4-FFF2-40B4-BE49-F238E27FC236}">
                  <a16:creationId xmlns:a16="http://schemas.microsoft.com/office/drawing/2014/main" id="{684FC0B1-CEA3-93B9-5564-C132A727F479}"/>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Pre-production</a:t>
              </a:r>
            </a:p>
          </p:txBody>
        </p:sp>
        <p:sp>
          <p:nvSpPr>
            <p:cNvPr id="12" name="Oval 11">
              <a:hlinkClick r:id="rId3" action="ppaction://hlinksldjump"/>
              <a:extLst>
                <a:ext uri="{FF2B5EF4-FFF2-40B4-BE49-F238E27FC236}">
                  <a16:creationId xmlns:a16="http://schemas.microsoft.com/office/drawing/2014/main" id="{037B1291-27DE-AA76-07D3-1AFD77112070}"/>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US" sz="3000" b="1" dirty="0">
                  <a:solidFill>
                    <a:schemeClr val="bg1"/>
                  </a:solidFill>
                  <a:latin typeface="+mj-lt"/>
                  <a:cs typeface="Arial" panose="020B0604020202020204" pitchFamily="34" charset="0"/>
                </a:rPr>
                <a:t>2</a:t>
              </a:r>
              <a:endParaRPr lang="en-AU" sz="3000" b="1" dirty="0">
                <a:solidFill>
                  <a:schemeClr val="bg1"/>
                </a:solidFill>
                <a:latin typeface="+mj-lt"/>
                <a:cs typeface="Arial" panose="020B0604020202020204" pitchFamily="34" charset="0"/>
              </a:endParaRP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43453"/>
            <a:ext cx="11495998" cy="60016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2a. What roles and responsibilities did you engage with in the pre-production phase?</a:t>
            </a: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2255762"/>
            <a:ext cx="11448000" cy="1651000"/>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dirty="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4018910"/>
            <a:ext cx="11495998" cy="600161"/>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2b. How have your creative choices and/or the processes you have used supported the shared intention of your short film during the pre-production phase?</a:t>
            </a:r>
          </a:p>
        </p:txBody>
      </p:sp>
      <p:sp>
        <p:nvSpPr>
          <p:cNvPr id="36" name="Text Placeholder 11" descr="Text placeholder">
            <a:extLst>
              <a:ext uri="{FF2B5EF4-FFF2-40B4-BE49-F238E27FC236}">
                <a16:creationId xmlns:a16="http://schemas.microsoft.com/office/drawing/2014/main" id="{7F731EF8-4F88-B365-042E-4B62160F1571}"/>
              </a:ext>
            </a:extLst>
          </p:cNvPr>
          <p:cNvSpPr txBox="1">
            <a:spLocks/>
          </p:cNvSpPr>
          <p:nvPr/>
        </p:nvSpPr>
        <p:spPr>
          <a:xfrm>
            <a:off x="359999" y="4731219"/>
            <a:ext cx="11448000" cy="1651000"/>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endParaRPr lang="en-AU" sz="160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43</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89281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US" sz="2800" dirty="0">
                <a:latin typeface="+mj-lt"/>
              </a:rPr>
              <a:t>Individual reflection activity (3)</a:t>
            </a:r>
            <a:endParaRPr lang="en-AU" sz="2800" dirty="0">
              <a:latin typeface="+mj-lt"/>
            </a:endParaRP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dirty="0">
                <a:latin typeface="+mj-lt"/>
              </a:rPr>
              <a:t>Student name –</a:t>
            </a:r>
          </a:p>
        </p:txBody>
      </p:sp>
      <p:sp>
        <p:nvSpPr>
          <p:cNvPr id="13" name="Rectangle: Rounded Corners 12">
            <a:extLst>
              <a:ext uri="{FF2B5EF4-FFF2-40B4-BE49-F238E27FC236}">
                <a16:creationId xmlns:a16="http://schemas.microsoft.com/office/drawing/2014/main" id="{E807B9B4-D013-89AD-2C04-A1E0E7488AB2}"/>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14" name="Group 13" descr="3. Production">
            <a:extLst>
              <a:ext uri="{FF2B5EF4-FFF2-40B4-BE49-F238E27FC236}">
                <a16:creationId xmlns:a16="http://schemas.microsoft.com/office/drawing/2014/main" id="{8BE98775-D699-F4B1-4F84-0EADE9B30AC6}"/>
              </a:ext>
            </a:extLst>
          </p:cNvPr>
          <p:cNvGrpSpPr/>
          <p:nvPr/>
        </p:nvGrpSpPr>
        <p:grpSpPr>
          <a:xfrm>
            <a:off x="8516640" y="310738"/>
            <a:ext cx="3327358" cy="1045440"/>
            <a:chOff x="8516640" y="310738"/>
            <a:chExt cx="3327360" cy="1045440"/>
          </a:xfrm>
        </p:grpSpPr>
        <p:sp>
          <p:nvSpPr>
            <p:cNvPr id="18" name="Rectangle: Rounded Corners 17">
              <a:extLst>
                <a:ext uri="{FF2B5EF4-FFF2-40B4-BE49-F238E27FC236}">
                  <a16:creationId xmlns:a16="http://schemas.microsoft.com/office/drawing/2014/main" id="{1BFEFA87-DC14-7DBB-B2EC-A586E4054E61}"/>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Production</a:t>
              </a:r>
            </a:p>
          </p:txBody>
        </p:sp>
        <p:sp>
          <p:nvSpPr>
            <p:cNvPr id="19" name="Oval 18">
              <a:hlinkClick r:id="rId3" action="ppaction://hlinksldjump"/>
              <a:extLst>
                <a:ext uri="{FF2B5EF4-FFF2-40B4-BE49-F238E27FC236}">
                  <a16:creationId xmlns:a16="http://schemas.microsoft.com/office/drawing/2014/main" id="{27127AAC-92CE-C8D6-19C8-691E9C7215E8}"/>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3</a:t>
              </a: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13445"/>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3a. What roles and responsibilities did you enact during the production phase?</a:t>
            </a: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2255762"/>
            <a:ext cx="11448000" cy="1651000"/>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3988902"/>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3b. How have your creative choices and/or the processes you have used added to the success of the short film shoot?</a:t>
            </a:r>
          </a:p>
        </p:txBody>
      </p:sp>
      <p:sp>
        <p:nvSpPr>
          <p:cNvPr id="36" name="Text Placeholder 11" descr="Text placeholder">
            <a:extLst>
              <a:ext uri="{FF2B5EF4-FFF2-40B4-BE49-F238E27FC236}">
                <a16:creationId xmlns:a16="http://schemas.microsoft.com/office/drawing/2014/main" id="{7F731EF8-4F88-B365-042E-4B62160F1571}"/>
              </a:ext>
            </a:extLst>
          </p:cNvPr>
          <p:cNvSpPr txBox="1">
            <a:spLocks/>
          </p:cNvSpPr>
          <p:nvPr/>
        </p:nvSpPr>
        <p:spPr>
          <a:xfrm>
            <a:off x="359999" y="4731219"/>
            <a:ext cx="11448000" cy="1651000"/>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endParaRPr lang="en-AU" sz="160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44</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3048583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US" sz="2800" dirty="0">
                <a:latin typeface="+mj-lt"/>
              </a:rPr>
              <a:t>Individual reflection activity (4)</a:t>
            </a:r>
            <a:endParaRPr lang="en-AU" sz="2800" dirty="0">
              <a:latin typeface="+mj-lt"/>
            </a:endParaRP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dirty="0">
                <a:latin typeface="+mj-lt"/>
              </a:rPr>
              <a:t>Student name –</a:t>
            </a:r>
          </a:p>
        </p:txBody>
      </p:sp>
      <p:sp>
        <p:nvSpPr>
          <p:cNvPr id="8" name="Rectangle: Rounded Corners 7">
            <a:extLst>
              <a:ext uri="{FF2B5EF4-FFF2-40B4-BE49-F238E27FC236}">
                <a16:creationId xmlns:a16="http://schemas.microsoft.com/office/drawing/2014/main" id="{36F3412C-22C6-0C24-90F8-B7669CBFB823}"/>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9" name="Group 8" descr="4. Post-production">
            <a:extLst>
              <a:ext uri="{FF2B5EF4-FFF2-40B4-BE49-F238E27FC236}">
                <a16:creationId xmlns:a16="http://schemas.microsoft.com/office/drawing/2014/main" id="{09C69841-FBEE-64B4-4B47-AE8DDAEE5EE6}"/>
              </a:ext>
              <a:ext uri="{C183D7F6-B498-43B3-948B-1728B52AA6E4}">
                <adec:decorative xmlns:adec="http://schemas.microsoft.com/office/drawing/2017/decorative" val="0"/>
              </a:ext>
            </a:extLst>
          </p:cNvPr>
          <p:cNvGrpSpPr/>
          <p:nvPr/>
        </p:nvGrpSpPr>
        <p:grpSpPr>
          <a:xfrm>
            <a:off x="8516640" y="310738"/>
            <a:ext cx="3327358" cy="1045440"/>
            <a:chOff x="8516640" y="310738"/>
            <a:chExt cx="3327360" cy="1045440"/>
          </a:xfrm>
        </p:grpSpPr>
        <p:sp>
          <p:nvSpPr>
            <p:cNvPr id="11" name="Rectangle: Rounded Corners 10">
              <a:extLst>
                <a:ext uri="{FF2B5EF4-FFF2-40B4-BE49-F238E27FC236}">
                  <a16:creationId xmlns:a16="http://schemas.microsoft.com/office/drawing/2014/main" id="{24DB5390-D971-1309-31BB-D64501902971}"/>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Post-production</a:t>
              </a:r>
            </a:p>
          </p:txBody>
        </p:sp>
        <p:sp>
          <p:nvSpPr>
            <p:cNvPr id="12" name="Oval 11">
              <a:hlinkClick r:id="rId3" action="ppaction://hlinksldjump"/>
              <a:extLst>
                <a:ext uri="{FF2B5EF4-FFF2-40B4-BE49-F238E27FC236}">
                  <a16:creationId xmlns:a16="http://schemas.microsoft.com/office/drawing/2014/main" id="{FCA63823-DFBC-0561-8659-AB944B2D0ACB}"/>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4</a:t>
              </a: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13445"/>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4a. What was one creative choice you made and how did this add to the shared intent and meaning of the edited short film? </a:t>
            </a:r>
            <a:endParaRPr lang="en-US" dirty="0">
              <a:solidFill>
                <a:schemeClr val="bg1"/>
              </a:solidFill>
              <a:latin typeface="+mj-lt"/>
            </a:endParaRP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2255762"/>
            <a:ext cx="11448000" cy="1651000"/>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dirty="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3988902"/>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4b. How have you used the elements of drama, performance and production to collaboratively create a cohesive short film? </a:t>
            </a:r>
          </a:p>
        </p:txBody>
      </p:sp>
      <p:sp>
        <p:nvSpPr>
          <p:cNvPr id="36" name="Text Placeholder 11" descr="Text placeholder">
            <a:extLst>
              <a:ext uri="{FF2B5EF4-FFF2-40B4-BE49-F238E27FC236}">
                <a16:creationId xmlns:a16="http://schemas.microsoft.com/office/drawing/2014/main" id="{7F731EF8-4F88-B365-042E-4B62160F1571}"/>
              </a:ext>
            </a:extLst>
          </p:cNvPr>
          <p:cNvSpPr txBox="1">
            <a:spLocks/>
          </p:cNvSpPr>
          <p:nvPr/>
        </p:nvSpPr>
        <p:spPr>
          <a:xfrm>
            <a:off x="359999" y="4731219"/>
            <a:ext cx="11448000" cy="1651000"/>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endParaRPr lang="en-AU" sz="160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45</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981499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F279FE-9339-6738-0527-4596CF644F71}"/>
              </a:ext>
            </a:extLst>
          </p:cNvPr>
          <p:cNvSpPr>
            <a:spLocks noGrp="1"/>
          </p:cNvSpPr>
          <p:nvPr>
            <p:ph type="title"/>
          </p:nvPr>
        </p:nvSpPr>
        <p:spPr>
          <a:xfrm>
            <a:off x="360000" y="360000"/>
            <a:ext cx="5147467" cy="545601"/>
          </a:xfrm>
        </p:spPr>
        <p:txBody>
          <a:bodyPr/>
          <a:lstStyle/>
          <a:p>
            <a:r>
              <a:rPr lang="en-US" sz="2800" dirty="0">
                <a:latin typeface="+mj-lt"/>
              </a:rPr>
              <a:t>Individual reflection activity (5)</a:t>
            </a:r>
            <a:endParaRPr lang="en-AU" sz="2800" dirty="0">
              <a:latin typeface="+mj-lt"/>
            </a:endParaRPr>
          </a:p>
        </p:txBody>
      </p:sp>
      <p:sp>
        <p:nvSpPr>
          <p:cNvPr id="3" name="Text Placeholder 2">
            <a:extLst>
              <a:ext uri="{FF2B5EF4-FFF2-40B4-BE49-F238E27FC236}">
                <a16:creationId xmlns:a16="http://schemas.microsoft.com/office/drawing/2014/main" id="{1023A974-3699-5D5A-DE21-CC1E3B1911B6}"/>
              </a:ext>
            </a:extLst>
          </p:cNvPr>
          <p:cNvSpPr>
            <a:spLocks noGrp="1"/>
          </p:cNvSpPr>
          <p:nvPr>
            <p:ph type="body" sz="quarter" idx="18"/>
          </p:nvPr>
        </p:nvSpPr>
        <p:spPr>
          <a:xfrm>
            <a:off x="359999" y="982520"/>
            <a:ext cx="5147467" cy="310015"/>
          </a:xfrm>
        </p:spPr>
        <p:txBody>
          <a:bodyPr anchor="ctr"/>
          <a:lstStyle/>
          <a:p>
            <a:r>
              <a:rPr lang="en-AU" dirty="0">
                <a:latin typeface="+mj-lt"/>
              </a:rPr>
              <a:t>Student name –</a:t>
            </a:r>
          </a:p>
        </p:txBody>
      </p:sp>
      <p:sp>
        <p:nvSpPr>
          <p:cNvPr id="8" name="Rectangle: Rounded Corners 7">
            <a:extLst>
              <a:ext uri="{FF2B5EF4-FFF2-40B4-BE49-F238E27FC236}">
                <a16:creationId xmlns:a16="http://schemas.microsoft.com/office/drawing/2014/main" id="{9886BCF5-03CC-D031-40FA-9867553AAE27}"/>
              </a:ext>
              <a:ext uri="{C183D7F6-B498-43B3-948B-1728B52AA6E4}">
                <adec:decorative xmlns:adec="http://schemas.microsoft.com/office/drawing/2017/decorative" val="0"/>
              </a:ext>
            </a:extLst>
          </p:cNvPr>
          <p:cNvSpPr/>
          <p:nvPr/>
        </p:nvSpPr>
        <p:spPr>
          <a:xfrm>
            <a:off x="5621867" y="360000"/>
            <a:ext cx="2780373" cy="917394"/>
          </a:xfrm>
          <a:prstGeom prst="roundRect">
            <a:avLst>
              <a:gd name="adj" fmla="val 1725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Film title</a:t>
            </a:r>
          </a:p>
        </p:txBody>
      </p:sp>
      <p:grpSp>
        <p:nvGrpSpPr>
          <p:cNvPr id="9" name="Group 8" descr="5. Showcase">
            <a:extLst>
              <a:ext uri="{FF2B5EF4-FFF2-40B4-BE49-F238E27FC236}">
                <a16:creationId xmlns:a16="http://schemas.microsoft.com/office/drawing/2014/main" id="{A3AC60B1-D0A3-2BAF-6476-79FD3E301E98}"/>
              </a:ext>
            </a:extLst>
          </p:cNvPr>
          <p:cNvGrpSpPr/>
          <p:nvPr/>
        </p:nvGrpSpPr>
        <p:grpSpPr>
          <a:xfrm>
            <a:off x="8516640" y="310738"/>
            <a:ext cx="3327358" cy="1045440"/>
            <a:chOff x="8516640" y="310738"/>
            <a:chExt cx="3327360" cy="1045440"/>
          </a:xfrm>
        </p:grpSpPr>
        <p:sp>
          <p:nvSpPr>
            <p:cNvPr id="11" name="Rectangle: Rounded Corners 10">
              <a:extLst>
                <a:ext uri="{FF2B5EF4-FFF2-40B4-BE49-F238E27FC236}">
                  <a16:creationId xmlns:a16="http://schemas.microsoft.com/office/drawing/2014/main" id="{5C3D02E5-5CE4-5BBD-9B63-35025C471EAF}"/>
                </a:ext>
                <a:ext uri="{C183D7F6-B498-43B3-948B-1728B52AA6E4}">
                  <adec:decorative xmlns:adec="http://schemas.microsoft.com/office/drawing/2017/decorative" val="1"/>
                </a:ext>
              </a:extLst>
            </p:cNvPr>
            <p:cNvSpPr/>
            <p:nvPr/>
          </p:nvSpPr>
          <p:spPr>
            <a:xfrm>
              <a:off x="9194421" y="374761"/>
              <a:ext cx="2649579" cy="917394"/>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marL="363538"/>
              <a:r>
                <a:rPr lang="en-GB" sz="1800" b="1" dirty="0">
                  <a:solidFill>
                    <a:schemeClr val="bg1"/>
                  </a:solidFill>
                  <a:latin typeface="+mj-lt"/>
                  <a:cs typeface="Arial" panose="020B0604020202020204" pitchFamily="34" charset="0"/>
                </a:rPr>
                <a:t>Showcase</a:t>
              </a:r>
            </a:p>
          </p:txBody>
        </p:sp>
        <p:sp>
          <p:nvSpPr>
            <p:cNvPr id="12" name="Oval 11">
              <a:hlinkClick r:id="rId3" action="ppaction://hlinksldjump"/>
              <a:extLst>
                <a:ext uri="{FF2B5EF4-FFF2-40B4-BE49-F238E27FC236}">
                  <a16:creationId xmlns:a16="http://schemas.microsoft.com/office/drawing/2014/main" id="{9E19A4F0-1C47-508E-1FCC-D945985A5A0A}"/>
                </a:ext>
              </a:extLst>
            </p:cNvPr>
            <p:cNvSpPr/>
            <p:nvPr/>
          </p:nvSpPr>
          <p:spPr>
            <a:xfrm>
              <a:off x="8516640" y="310738"/>
              <a:ext cx="1045440" cy="1045440"/>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000" b="1" dirty="0">
                  <a:solidFill>
                    <a:schemeClr val="bg1"/>
                  </a:solidFill>
                  <a:latin typeface="+mj-lt"/>
                  <a:cs typeface="Arial" panose="020B0604020202020204" pitchFamily="34" charset="0"/>
                </a:rPr>
                <a:t>5</a:t>
              </a:r>
            </a:p>
          </p:txBody>
        </p:sp>
      </p:grpSp>
      <p:sp>
        <p:nvSpPr>
          <p:cNvPr id="6" name="Rectangle: Rounded Corners 5">
            <a:extLst>
              <a:ext uri="{FF2B5EF4-FFF2-40B4-BE49-F238E27FC236}">
                <a16:creationId xmlns:a16="http://schemas.microsoft.com/office/drawing/2014/main" id="{4665B6D2-486B-9F42-80B6-BE3F0F027757}"/>
              </a:ext>
              <a:ext uri="{C183D7F6-B498-43B3-948B-1728B52AA6E4}">
                <adec:decorative xmlns:adec="http://schemas.microsoft.com/office/drawing/2017/decorative" val="0"/>
              </a:ext>
            </a:extLst>
          </p:cNvPr>
          <p:cNvSpPr/>
          <p:nvPr/>
        </p:nvSpPr>
        <p:spPr>
          <a:xfrm>
            <a:off x="348000" y="1513445"/>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a:solidFill>
                  <a:schemeClr val="bg1"/>
                </a:solidFill>
                <a:latin typeface="+mj-lt"/>
              </a:rPr>
              <a:t>5a. How have you worked safely, using creative and critical processes, while collaboratively devising your short film? </a:t>
            </a:r>
          </a:p>
        </p:txBody>
      </p:sp>
      <p:sp>
        <p:nvSpPr>
          <p:cNvPr id="32" name="Text Placeholder 11">
            <a:extLst>
              <a:ext uri="{FF2B5EF4-FFF2-40B4-BE49-F238E27FC236}">
                <a16:creationId xmlns:a16="http://schemas.microsoft.com/office/drawing/2014/main" id="{02D3F2ED-2F52-66A9-9578-707B0565A12C}"/>
              </a:ext>
            </a:extLst>
          </p:cNvPr>
          <p:cNvSpPr>
            <a:spLocks noGrp="1"/>
          </p:cNvSpPr>
          <p:nvPr>
            <p:ph type="body" sz="quarter" idx="17"/>
          </p:nvPr>
        </p:nvSpPr>
        <p:spPr>
          <a:xfrm>
            <a:off x="359999" y="2255762"/>
            <a:ext cx="11448000" cy="1651000"/>
          </a:xfrm>
          <a:prstGeom prst="roundRect">
            <a:avLst>
              <a:gd name="adj" fmla="val 4320"/>
            </a:avLst>
          </a:prstGeom>
          <a:ln w="57150">
            <a:solidFill>
              <a:schemeClr val="accent2"/>
            </a:solidFill>
          </a:ln>
        </p:spPr>
        <p:style>
          <a:lnRef idx="2">
            <a:schemeClr val="accent2"/>
          </a:lnRef>
          <a:fillRef idx="1">
            <a:schemeClr val="lt1"/>
          </a:fillRef>
          <a:effectRef idx="0">
            <a:schemeClr val="accent2"/>
          </a:effectRef>
          <a:fontRef idx="minor">
            <a:schemeClr val="dk1"/>
          </a:fontRef>
        </p:style>
        <p:txBody>
          <a:bodyPr/>
          <a:lstStyle/>
          <a:p>
            <a:pPr marL="108000">
              <a:spcBef>
                <a:spcPts val="600"/>
              </a:spcBef>
              <a:spcAft>
                <a:spcPts val="600"/>
              </a:spcAft>
            </a:pPr>
            <a:endParaRPr lang="en-AU" sz="1600"/>
          </a:p>
        </p:txBody>
      </p:sp>
      <p:sp>
        <p:nvSpPr>
          <p:cNvPr id="10" name="Rectangle: Rounded Corners 9">
            <a:extLst>
              <a:ext uri="{FF2B5EF4-FFF2-40B4-BE49-F238E27FC236}">
                <a16:creationId xmlns:a16="http://schemas.microsoft.com/office/drawing/2014/main" id="{4839F26F-6A67-3640-7266-817CBDD44F21}"/>
              </a:ext>
              <a:ext uri="{C183D7F6-B498-43B3-948B-1728B52AA6E4}">
                <adec:decorative xmlns:adec="http://schemas.microsoft.com/office/drawing/2017/decorative" val="0"/>
              </a:ext>
            </a:extLst>
          </p:cNvPr>
          <p:cNvSpPr/>
          <p:nvPr/>
        </p:nvSpPr>
        <p:spPr>
          <a:xfrm>
            <a:off x="348000" y="3988902"/>
            <a:ext cx="11495998" cy="660177"/>
          </a:xfrm>
          <a:prstGeom prst="roundRect">
            <a:avLst>
              <a:gd name="adj" fmla="val 1725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r>
              <a:rPr lang="en-AU" sz="1800" b="1" dirty="0">
                <a:solidFill>
                  <a:schemeClr val="bg1"/>
                </a:solidFill>
                <a:latin typeface="+mj-lt"/>
              </a:rPr>
              <a:t>5b. How did you help ensure the collaborative intention of the group-devised short film was realised and communicated to an audience?</a:t>
            </a:r>
          </a:p>
        </p:txBody>
      </p:sp>
      <p:sp>
        <p:nvSpPr>
          <p:cNvPr id="36" name="Text Placeholder 11" descr="Text placeholder">
            <a:extLst>
              <a:ext uri="{FF2B5EF4-FFF2-40B4-BE49-F238E27FC236}">
                <a16:creationId xmlns:a16="http://schemas.microsoft.com/office/drawing/2014/main" id="{7F731EF8-4F88-B365-042E-4B62160F1571}"/>
              </a:ext>
            </a:extLst>
          </p:cNvPr>
          <p:cNvSpPr txBox="1">
            <a:spLocks/>
          </p:cNvSpPr>
          <p:nvPr/>
        </p:nvSpPr>
        <p:spPr>
          <a:xfrm>
            <a:off x="359999" y="4731219"/>
            <a:ext cx="11448000" cy="1651000"/>
          </a:xfrm>
          <a:prstGeom prst="roundRect">
            <a:avLst>
              <a:gd name="adj" fmla="val 4320"/>
            </a:avLst>
          </a:prstGeom>
          <a:ln w="57150" cap="flat" cmpd="sng" algn="ctr">
            <a:solidFill>
              <a:schemeClr val="accent2"/>
            </a:solidFill>
            <a:prstDash val="solid"/>
            <a:miter lim="800000"/>
          </a:ln>
        </p:spPr>
        <p:style>
          <a:lnRef idx="2">
            <a:schemeClr val="accent2"/>
          </a:lnRef>
          <a:fillRef idx="1">
            <a:schemeClr val="lt1"/>
          </a:fillRef>
          <a:effectRef idx="0">
            <a:schemeClr val="accent2"/>
          </a:effectRef>
          <a:fontRef idx="minor">
            <a:schemeClr val="dk1"/>
          </a:fontRef>
        </p:style>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dk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dk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dk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dk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dk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108000">
              <a:spcBef>
                <a:spcPts val="600"/>
              </a:spcBef>
              <a:spcAft>
                <a:spcPts val="600"/>
              </a:spcAft>
            </a:pPr>
            <a:endParaRPr lang="en-AU" sz="1600"/>
          </a:p>
        </p:txBody>
      </p:sp>
      <p:sp>
        <p:nvSpPr>
          <p:cNvPr id="4" name="Slide Number Placeholder 3">
            <a:extLst>
              <a:ext uri="{FF2B5EF4-FFF2-40B4-BE49-F238E27FC236}">
                <a16:creationId xmlns:a16="http://schemas.microsoft.com/office/drawing/2014/main" id="{E2E3172F-66A8-9EA3-A878-D06E73296BDC}"/>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10A01DC5-1685-4615-8240-15192985C6A2}" type="slidenum">
              <a:rPr kumimoji="0" lang="en-AU" sz="1200" b="0" i="0" u="none" strike="noStrike" kern="1200" cap="none" spc="0" normalizeH="0" baseline="0" noProof="0" smtClean="0">
                <a:ln>
                  <a:noFill/>
                </a:ln>
                <a:solidFill>
                  <a:srgbClr val="22272B"/>
                </a:solidFill>
                <a:effectLst/>
                <a:uLnTx/>
                <a:uFillTx/>
                <a:latin typeface="Public Sans Light"/>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46</a:t>
            </a:fld>
            <a:endParaRPr kumimoji="0" lang="en-AU" sz="1200" b="0" i="0" u="none" strike="noStrike" kern="1200" cap="none" spc="0" normalizeH="0" baseline="0" noProof="0">
              <a:ln>
                <a:noFill/>
              </a:ln>
              <a:solidFill>
                <a:srgbClr val="22272B"/>
              </a:solidFill>
              <a:effectLst/>
              <a:uLnTx/>
              <a:uFillTx/>
              <a:latin typeface="Public Sans Light"/>
              <a:ea typeface="+mn-ea"/>
              <a:cs typeface="+mn-cs"/>
            </a:endParaRPr>
          </a:p>
        </p:txBody>
      </p:sp>
    </p:spTree>
    <p:extLst>
      <p:ext uri="{BB962C8B-B14F-4D97-AF65-F5344CB8AC3E}">
        <p14:creationId xmlns:p14="http://schemas.microsoft.com/office/powerpoint/2010/main" val="1843834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a:latin typeface="+mj-lt"/>
              </a:rPr>
              <a:t>References</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p:txBody>
          <a:bodyPr vert="horz" lIns="0" tIns="0" rIns="0" bIns="0" rtlCol="0" anchor="t">
            <a:noAutofit/>
          </a:bodyPr>
          <a:lstStyle/>
          <a:p>
            <a:r>
              <a:rPr lang="en-AU" dirty="0">
                <a:latin typeface="+mn-lt"/>
                <a:cs typeface="Arial"/>
                <a:hlinkClick r:id="rId3"/>
              </a:rPr>
              <a:t>Drama 7–10 Syllabus</a:t>
            </a:r>
            <a:r>
              <a:rPr lang="en-AU" dirty="0">
                <a:latin typeface="+mn-lt"/>
                <a:cs typeface="Arial"/>
              </a:rPr>
              <a:t> © NSW Education Standards Authority (NESA) for and on behalf of the Crown in right of the State of New South Wales, 2023.</a:t>
            </a:r>
          </a:p>
          <a:p>
            <a:r>
              <a:rPr lang="fr-FR" dirty="0">
                <a:latin typeface="+mn-lt"/>
                <a:cs typeface="Arial"/>
              </a:rPr>
              <a:t>State of New South Wales (</a:t>
            </a:r>
            <a:r>
              <a:rPr lang="en-AU" dirty="0">
                <a:latin typeface="+mn-lt"/>
                <a:cs typeface="Arial"/>
              </a:rPr>
              <a:t>Department</a:t>
            </a:r>
            <a:r>
              <a:rPr lang="fr-FR" dirty="0">
                <a:latin typeface="+mn-lt"/>
                <a:cs typeface="Arial"/>
              </a:rPr>
              <a:t> of Education) (2024a) </a:t>
            </a:r>
            <a:r>
              <a:rPr lang="en-AU" i="1" dirty="0" err="1">
                <a:latin typeface="+mn-lt"/>
                <a:cs typeface="Arial"/>
                <a:hlinkClick r:id="rId4"/>
              </a:rPr>
              <a:t>CApture</a:t>
            </a:r>
            <a:r>
              <a:rPr lang="fr-FR" dirty="0">
                <a:latin typeface="+mn-lt"/>
                <a:cs typeface="Arial"/>
              </a:rPr>
              <a:t> [</a:t>
            </a:r>
            <a:r>
              <a:rPr lang="en-AU" dirty="0">
                <a:latin typeface="+mn-lt"/>
                <a:cs typeface="Arial"/>
              </a:rPr>
              <a:t>website</a:t>
            </a:r>
            <a:r>
              <a:rPr lang="fr-FR" dirty="0">
                <a:latin typeface="+mn-lt"/>
                <a:cs typeface="Arial"/>
              </a:rPr>
              <a:t>], </a:t>
            </a:r>
            <a:r>
              <a:rPr lang="en-AU" dirty="0">
                <a:latin typeface="+mn-lt"/>
                <a:cs typeface="Arial"/>
              </a:rPr>
              <a:t>accessed 13 September </a:t>
            </a:r>
            <a:r>
              <a:rPr lang="fr-FR" dirty="0">
                <a:latin typeface="+mn-lt"/>
                <a:cs typeface="Arial"/>
              </a:rPr>
              <a:t>2024.</a:t>
            </a:r>
          </a:p>
          <a:p>
            <a:r>
              <a:rPr lang="fr-FR" dirty="0">
                <a:latin typeface="+mn-lt"/>
                <a:cs typeface="Arial"/>
              </a:rPr>
              <a:t>State of New South Wales (</a:t>
            </a:r>
            <a:r>
              <a:rPr lang="en-AU" dirty="0">
                <a:latin typeface="+mn-lt"/>
                <a:cs typeface="Arial"/>
              </a:rPr>
              <a:t>Department</a:t>
            </a:r>
            <a:r>
              <a:rPr lang="fr-FR" dirty="0">
                <a:latin typeface="+mn-lt"/>
                <a:cs typeface="Arial"/>
              </a:rPr>
              <a:t> of Education) (2024b) </a:t>
            </a:r>
            <a:r>
              <a:rPr lang="en-AU" u="sng" dirty="0" err="1">
                <a:solidFill>
                  <a:srgbClr val="2F5496"/>
                </a:solidFill>
                <a:effectLst/>
                <a:latin typeface="+mn-lt"/>
                <a:ea typeface="Calibri" panose="020F0502020204030204" pitchFamily="34" charset="0"/>
                <a:hlinkClick r:id="rId5"/>
              </a:rPr>
              <a:t>CApture</a:t>
            </a:r>
            <a:r>
              <a:rPr lang="en-AU" u="sng" dirty="0">
                <a:solidFill>
                  <a:srgbClr val="2F5496"/>
                </a:solidFill>
                <a:effectLst/>
                <a:latin typeface="+mn-lt"/>
                <a:ea typeface="Calibri" panose="020F0502020204030204" pitchFamily="34" charset="0"/>
                <a:hlinkClick r:id="rId5"/>
              </a:rPr>
              <a:t> Film Festival</a:t>
            </a:r>
            <a:r>
              <a:rPr lang="en-AU" dirty="0">
                <a:effectLst/>
                <a:latin typeface="+mn-lt"/>
                <a:ea typeface="Calibri" panose="020F0502020204030204" pitchFamily="34" charset="0"/>
              </a:rPr>
              <a:t>, The Arts Unit website, accessed 13 September 2024.</a:t>
            </a:r>
            <a:endParaRPr lang="en-AU" dirty="0">
              <a:highlight>
                <a:srgbClr val="FFFF00"/>
              </a:highlight>
              <a:latin typeface="+mn-lt"/>
              <a:cs typeface="Arial"/>
            </a:endParaRPr>
          </a:p>
          <a:p>
            <a:endParaRPr lang="en-AU" dirty="0">
              <a:latin typeface="+mn-lt"/>
            </a:endParaRPr>
          </a:p>
          <a:p>
            <a:endParaRPr lang="en-AU" dirty="0">
              <a:latin typeface="+mn-lt"/>
            </a:endParaRP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597297"/>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Please refer to the NESA Copyright Disclaimer for more information </a:t>
            </a:r>
            <a:r>
              <a:rPr kumimoji="0" lang="en-AU" sz="1200" b="0" i="0" u="none" strike="noStrike" kern="1200" cap="none" spc="0" normalizeH="0" baseline="0" noProof="0" dirty="0">
                <a:ln>
                  <a:noFill/>
                </a:ln>
                <a:solidFill>
                  <a:srgbClr val="CBEDFD"/>
                </a:solidFill>
                <a:effectLst/>
                <a:uLnTx/>
                <a:uFillTx/>
                <a:ea typeface="+mn-ea"/>
                <a:cs typeface="+mn-cs"/>
                <a:hlinkClick r:id="rId6">
                  <a:extLst>
                    <a:ext uri="{A12FA001-AC4F-418D-AE19-62706E023703}">
                      <ahyp:hlinkClr xmlns:ahyp="http://schemas.microsoft.com/office/drawing/2018/hyperlinkcolor" val="tx"/>
                    </a:ext>
                  </a:extLst>
                </a:hlinkClick>
              </a:rPr>
              <a:t>https://educationstandards.nsw.edu.au/wps/portal/nesa/mini-footer/copyright</a:t>
            </a:r>
            <a:r>
              <a:rPr kumimoji="0" lang="en-AU" sz="1200" b="0" i="0" u="none" strike="noStrike" kern="1200" cap="none" spc="0" normalizeH="0" baseline="0" noProof="0" dirty="0">
                <a:ln>
                  <a:noFill/>
                </a:ln>
                <a:solidFill>
                  <a:srgbClr val="FFFFFF"/>
                </a:solidFill>
                <a:effectLst/>
                <a:uLnTx/>
                <a:uFillTx/>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NESA holds the only official and up-to-date versions of the NSW Curriculum and syllabus documents. Please visit the NSW Education Standards Authority (NESA) website </a:t>
            </a:r>
            <a:r>
              <a:rPr kumimoji="0" lang="en-AU" sz="1200" b="0" i="0" u="none" strike="noStrike" kern="1200" cap="none" spc="0" normalizeH="0" baseline="0" noProof="0" dirty="0">
                <a:ln>
                  <a:noFill/>
                </a:ln>
                <a:solidFill>
                  <a:srgbClr val="CBEDFD"/>
                </a:solidFill>
                <a:effectLst/>
                <a:uLnTx/>
                <a:uFillTx/>
                <a:ea typeface="+mn-ea"/>
                <a:cs typeface="+mn-cs"/>
                <a:hlinkClick r:id="rId7"/>
              </a:rPr>
              <a:t>https://educationstandards.nsw.edu.au/</a:t>
            </a:r>
            <a:r>
              <a:rPr kumimoji="0" lang="en-AU" sz="1200" b="0" i="0" u="none" strike="noStrike" kern="1200" cap="none" spc="0" normalizeH="0" baseline="0" noProof="0" dirty="0">
                <a:ln>
                  <a:noFill/>
                </a:ln>
                <a:solidFill>
                  <a:srgbClr val="CBEDFD"/>
                </a:solidFill>
                <a:effectLst/>
                <a:uLnTx/>
                <a:uFillTx/>
                <a:ea typeface="+mn-ea"/>
                <a:cs typeface="+mn-cs"/>
              </a:rPr>
              <a:t> </a:t>
            </a:r>
            <a:r>
              <a:rPr kumimoji="0" lang="en-AU" sz="1200" b="0" i="0" u="none" strike="noStrike" kern="1200" cap="none" spc="0" normalizeH="0" baseline="0" noProof="0" dirty="0">
                <a:ln>
                  <a:noFill/>
                </a:ln>
                <a:solidFill>
                  <a:srgbClr val="FFFFFF"/>
                </a:solidFill>
                <a:effectLst/>
                <a:uLnTx/>
                <a:uFillTx/>
                <a:ea typeface="+mn-ea"/>
                <a:cs typeface="+mn-cs"/>
              </a:rPr>
              <a:t>and the NSW Curriculum website </a:t>
            </a:r>
            <a:r>
              <a:rPr kumimoji="0" lang="en-AU" sz="1200" b="0" i="0" u="none" strike="noStrike" kern="1200" cap="none" spc="0" normalizeH="0" baseline="0" noProof="0" dirty="0">
                <a:ln>
                  <a:noFill/>
                </a:ln>
                <a:solidFill>
                  <a:srgbClr val="CBEDFD"/>
                </a:solidFill>
                <a:effectLst/>
                <a:uLnTx/>
                <a:uFillTx/>
                <a:ea typeface="+mn-ea"/>
                <a:cs typeface="+mn-cs"/>
                <a:hlinkClick r:id="rId8">
                  <a:extLst>
                    <a:ext uri="{A12FA001-AC4F-418D-AE19-62706E023703}">
                      <ahyp:hlinkClr xmlns:ahyp="http://schemas.microsoft.com/office/drawing/2018/hyperlinkcolor" val="tx"/>
                    </a:ext>
                  </a:extLst>
                </a:hlinkClick>
              </a:rPr>
              <a:t>https://curriculum.nsw.edu.au</a:t>
            </a:r>
            <a:r>
              <a:rPr kumimoji="0" lang="en-AU" sz="1200" b="0" i="0" u="none" strike="noStrike" kern="1200" cap="none" spc="0" normalizeH="0" baseline="0" noProof="0" dirty="0">
                <a:ln>
                  <a:noFill/>
                </a:ln>
                <a:solidFill>
                  <a:srgbClr val="FFFFFF"/>
                </a:solidFill>
                <a:effectLst/>
                <a:uLnTx/>
                <a:uFillTx/>
                <a:ea typeface="+mn-ea"/>
                <a:cs typeface="+mn-cs"/>
              </a:rPr>
              <a:t>.</a:t>
            </a: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47</a:t>
            </a:fld>
            <a:endParaRPr lang="en-AU"/>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a:xfrm>
            <a:off x="360000" y="360000"/>
            <a:ext cx="10080000" cy="537467"/>
          </a:xfrm>
        </p:spPr>
        <p:txBody>
          <a:bodyPr/>
          <a:lstStyle/>
          <a:p>
            <a:r>
              <a:rPr lang="en-AU" dirty="0">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a:latin typeface="+mj-lt"/>
              </a:rPr>
              <a:t>© State of New South Wales (Department of Education), 2024</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dirty="0">
                <a:solidFill>
                  <a:schemeClr val="bg1"/>
                </a:solidFill>
              </a:rPr>
              <a:t>The copyright material published in this resource is subject to the </a:t>
            </a:r>
            <a:r>
              <a:rPr lang="en-AU" sz="1200" i="1" dirty="0">
                <a:solidFill>
                  <a:schemeClr val="bg1"/>
                </a:solidFill>
              </a:rPr>
              <a:t>Copyright Act 1968</a:t>
            </a:r>
            <a:r>
              <a:rPr lang="en-AU" sz="1200" dirty="0">
                <a:solidFill>
                  <a:schemeClr val="bg1"/>
                </a:solidFill>
              </a:rPr>
              <a:t> (</a:t>
            </a:r>
            <a:r>
              <a:rPr lang="en-AU" sz="1200" dirty="0" err="1">
                <a:solidFill>
                  <a:schemeClr val="bg1"/>
                </a:solidFill>
              </a:rPr>
              <a:t>Cth</a:t>
            </a:r>
            <a:r>
              <a:rPr lang="en-AU" sz="1200" dirty="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dirty="0">
                <a:solidFill>
                  <a:schemeClr val="bg1"/>
                </a:solidFill>
              </a:rPr>
              <a:t>Copyright material available in this resource and owned by the NSW Department of Education is licensed under a </a:t>
            </a:r>
            <a:r>
              <a:rPr lang="en-AU" sz="1200" dirty="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dirty="0">
                <a:solidFill>
                  <a:schemeClr val="bg1"/>
                </a:solidFill>
              </a:rPr>
              <a:t>.</a:t>
            </a:r>
          </a:p>
          <a:p>
            <a:pPr algn="l">
              <a:lnSpc>
                <a:spcPct val="150000"/>
              </a:lnSpc>
              <a:spcAft>
                <a:spcPts val="600"/>
              </a:spcAft>
            </a:pPr>
            <a:r>
              <a:rPr lang="en-AU" sz="1200" dirty="0">
                <a:solidFill>
                  <a:schemeClr val="bg1"/>
                </a:solidFill>
              </a:rPr>
              <a:t>This license allows you to share and adapt the material for any purpose, even commercially.</a:t>
            </a:r>
          </a:p>
          <a:p>
            <a:pPr algn="l">
              <a:lnSpc>
                <a:spcPct val="150000"/>
              </a:lnSpc>
              <a:spcAft>
                <a:spcPts val="600"/>
              </a:spcAft>
            </a:pPr>
            <a:r>
              <a:rPr lang="en-AU" sz="1200" dirty="0">
                <a:solidFill>
                  <a:schemeClr val="bg1"/>
                </a:solidFill>
              </a:rPr>
              <a:t>Attribution should be given to © State of New South Wales (Department of Education), 2024.</a:t>
            </a:r>
          </a:p>
          <a:p>
            <a:pPr algn="l">
              <a:lnSpc>
                <a:spcPct val="150000"/>
              </a:lnSpc>
            </a:pPr>
            <a:r>
              <a:rPr lang="en-AU" sz="1200" dirty="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dirty="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dirty="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dirty="0">
                <a:solidFill>
                  <a:schemeClr val="bg1"/>
                </a:solidFill>
                <a:latin typeface="+mj-lt"/>
              </a:rPr>
              <a:t>Links to third-party material and websites</a:t>
            </a:r>
          </a:p>
          <a:p>
            <a:pPr algn="l">
              <a:lnSpc>
                <a:spcPct val="150000"/>
              </a:lnSpc>
              <a:spcAft>
                <a:spcPts val="600"/>
              </a:spcAft>
            </a:pPr>
            <a:r>
              <a:rPr lang="en-AU" sz="1200" dirty="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algn="l">
              <a:lnSpc>
                <a:spcPct val="150000"/>
              </a:lnSpc>
              <a:spcAft>
                <a:spcPts val="600"/>
              </a:spcAft>
            </a:pPr>
            <a:r>
              <a:rPr lang="en-AU" sz="1200" dirty="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dirty="0">
                <a:solidFill>
                  <a:schemeClr val="bg1"/>
                </a:solidFill>
              </a:rPr>
              <a:t>Copyright Act 1968 </a:t>
            </a:r>
            <a:r>
              <a:rPr lang="en-AU" sz="1200" dirty="0">
                <a:solidFill>
                  <a:schemeClr val="bg1"/>
                </a:solidFill>
              </a:rPr>
              <a:t>(</a:t>
            </a:r>
            <a:r>
              <a:rPr lang="en-AU" sz="1200" dirty="0" err="1">
                <a:solidFill>
                  <a:schemeClr val="bg1"/>
                </a:solidFill>
              </a:rPr>
              <a:t>Cth</a:t>
            </a:r>
            <a:r>
              <a:rPr lang="en-AU" sz="1200" dirty="0">
                <a:solidFill>
                  <a:schemeClr val="bg1"/>
                </a:solidFill>
              </a:rPr>
              <a:t>). The department accepts no responsibility for content on third-party websites. </a:t>
            </a:r>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011375-6845-B163-8A8C-60199BBD6364}"/>
              </a:ext>
            </a:extLst>
          </p:cNvPr>
          <p:cNvSpPr>
            <a:spLocks noGrp="1"/>
          </p:cNvSpPr>
          <p:nvPr>
            <p:ph type="title"/>
          </p:nvPr>
        </p:nvSpPr>
        <p:spPr/>
        <p:txBody>
          <a:bodyPr/>
          <a:lstStyle/>
          <a:p>
            <a:r>
              <a:rPr lang="en-AU" dirty="0">
                <a:latin typeface="+mj-lt"/>
              </a:rPr>
              <a:t>Unit overview (2)</a:t>
            </a:r>
          </a:p>
        </p:txBody>
      </p:sp>
      <p:sp>
        <p:nvSpPr>
          <p:cNvPr id="4" name="Text Placeholder 3">
            <a:extLst>
              <a:ext uri="{FF2B5EF4-FFF2-40B4-BE49-F238E27FC236}">
                <a16:creationId xmlns:a16="http://schemas.microsoft.com/office/drawing/2014/main" id="{D949F56E-7865-4E95-8A43-71EBCE923D80}"/>
              </a:ext>
            </a:extLst>
          </p:cNvPr>
          <p:cNvSpPr>
            <a:spLocks noGrp="1"/>
          </p:cNvSpPr>
          <p:nvPr>
            <p:ph type="body" sz="quarter" idx="18"/>
          </p:nvPr>
        </p:nvSpPr>
        <p:spPr/>
        <p:txBody>
          <a:bodyPr/>
          <a:lstStyle/>
          <a:p>
            <a:r>
              <a:rPr lang="en-AU" dirty="0">
                <a:latin typeface="+mj-lt"/>
              </a:rPr>
              <a:t>Filmmaking phases</a:t>
            </a:r>
          </a:p>
        </p:txBody>
      </p:sp>
      <p:grpSp>
        <p:nvGrpSpPr>
          <p:cNvPr id="10" name="Group 9" descr="4. Post-production – 3 weeks.&#10;You will all learn the essential skills of video editing. Film crews divide post-production responsibilities: editing, sound design and promotional design. In these roles you collectively contribute to shared ownership and intention as you structure the final film footage, and refine and rehearse ideas for the showcase.">
            <a:extLst>
              <a:ext uri="{FF2B5EF4-FFF2-40B4-BE49-F238E27FC236}">
                <a16:creationId xmlns:a16="http://schemas.microsoft.com/office/drawing/2014/main" id="{7EDE6D4B-C701-FD44-1B52-2EAE5C428E01}"/>
              </a:ext>
            </a:extLst>
          </p:cNvPr>
          <p:cNvGrpSpPr/>
          <p:nvPr/>
        </p:nvGrpSpPr>
        <p:grpSpPr>
          <a:xfrm>
            <a:off x="239424" y="1664803"/>
            <a:ext cx="11713151" cy="1559660"/>
            <a:chOff x="130847" y="1518598"/>
            <a:chExt cx="11713151" cy="1559660"/>
          </a:xfrm>
        </p:grpSpPr>
        <p:sp>
          <p:nvSpPr>
            <p:cNvPr id="11" name="Rectangle: Rounded Corners 10">
              <a:extLst>
                <a:ext uri="{FF2B5EF4-FFF2-40B4-BE49-F238E27FC236}">
                  <a16:creationId xmlns:a16="http://schemas.microsoft.com/office/drawing/2014/main" id="{336757D0-7A29-0F04-CBE2-194769328398}"/>
                </a:ext>
              </a:extLst>
            </p:cNvPr>
            <p:cNvSpPr/>
            <p:nvPr/>
          </p:nvSpPr>
          <p:spPr>
            <a:xfrm>
              <a:off x="4386304" y="1518598"/>
              <a:ext cx="7457694" cy="1559660"/>
            </a:xfrm>
            <a:prstGeom prst="round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359410">
                <a:lnSpc>
                  <a:spcPct val="114000"/>
                </a:lnSpc>
                <a:spcAft>
                  <a:spcPts val="600"/>
                </a:spcAft>
              </a:pPr>
              <a:r>
                <a:rPr lang="en-AU" sz="1600" dirty="0">
                  <a:solidFill>
                    <a:schemeClr val="accent1"/>
                  </a:solidFill>
                </a:rPr>
                <a:t>You will all learn the essential skills of video editing. Film crews divide post-production responsibilities: editing, sound design and promotional design. In these roles you collectively contribute to shared ownership and intention as you </a:t>
              </a:r>
              <a:r>
                <a:rPr lang="en-AU" sz="1600" b="1" dirty="0">
                  <a:solidFill>
                    <a:schemeClr val="accent1"/>
                  </a:solidFill>
                </a:rPr>
                <a:t>structure </a:t>
              </a:r>
              <a:r>
                <a:rPr lang="en-AU" sz="1600" dirty="0">
                  <a:solidFill>
                    <a:schemeClr val="accent1"/>
                  </a:solidFill>
                </a:rPr>
                <a:t>the final film footage and </a:t>
              </a:r>
              <a:r>
                <a:rPr lang="en-AU" sz="1600" b="1" dirty="0">
                  <a:solidFill>
                    <a:schemeClr val="accent1"/>
                  </a:solidFill>
                </a:rPr>
                <a:t>refine </a:t>
              </a:r>
              <a:r>
                <a:rPr lang="en-AU" sz="1600" dirty="0">
                  <a:solidFill>
                    <a:schemeClr val="accent1"/>
                  </a:solidFill>
                </a:rPr>
                <a:t>and </a:t>
              </a:r>
              <a:r>
                <a:rPr lang="en-AU" sz="1600" b="1" dirty="0">
                  <a:solidFill>
                    <a:schemeClr val="accent1"/>
                  </a:solidFill>
                </a:rPr>
                <a:t>rehearse</a:t>
              </a:r>
              <a:r>
                <a:rPr lang="en-AU" sz="1600" dirty="0">
                  <a:solidFill>
                    <a:schemeClr val="accent1"/>
                  </a:solidFill>
                </a:rPr>
                <a:t> ideas for the showcase.</a:t>
              </a:r>
              <a:endParaRPr lang="en-US" sz="1600" dirty="0">
                <a:solidFill>
                  <a:schemeClr val="accent1"/>
                </a:solidFill>
              </a:endParaRPr>
            </a:p>
          </p:txBody>
        </p:sp>
        <p:sp>
          <p:nvSpPr>
            <p:cNvPr id="12" name="Rectangle 11">
              <a:extLst>
                <a:ext uri="{FF2B5EF4-FFF2-40B4-BE49-F238E27FC236}">
                  <a16:creationId xmlns:a16="http://schemas.microsoft.com/office/drawing/2014/main" id="{5F6CE859-8A5F-55C7-0971-1F1B99074643}"/>
                </a:ext>
              </a:extLst>
            </p:cNvPr>
            <p:cNvSpPr/>
            <p:nvPr/>
          </p:nvSpPr>
          <p:spPr>
            <a:xfrm>
              <a:off x="903382" y="1518598"/>
              <a:ext cx="2530583" cy="1559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15963" algn="ctr"/>
              <a:r>
                <a:rPr lang="en-US" sz="1600" b="1" dirty="0">
                  <a:latin typeface="+mj-lt"/>
                </a:rPr>
                <a:t>Post-production</a:t>
              </a:r>
              <a:endParaRPr lang="en-AU" sz="1800" b="1" dirty="0">
                <a:latin typeface="+mj-lt"/>
              </a:endParaRPr>
            </a:p>
          </p:txBody>
        </p:sp>
        <p:sp>
          <p:nvSpPr>
            <p:cNvPr id="13" name="Oval 12">
              <a:hlinkClick r:id="rId2" action="ppaction://hlinksldjump"/>
              <a:extLst>
                <a:ext uri="{FF2B5EF4-FFF2-40B4-BE49-F238E27FC236}">
                  <a16:creationId xmlns:a16="http://schemas.microsoft.com/office/drawing/2014/main" id="{5502765A-179F-7883-AE69-8354FB2DE431}"/>
                </a:ext>
              </a:extLst>
            </p:cNvPr>
            <p:cNvSpPr/>
            <p:nvPr/>
          </p:nvSpPr>
          <p:spPr>
            <a:xfrm>
              <a:off x="130847" y="1533114"/>
              <a:ext cx="1477254" cy="153062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600" b="1" dirty="0">
                  <a:solidFill>
                    <a:schemeClr val="bg1"/>
                  </a:solidFill>
                  <a:latin typeface="+mj-lt"/>
                  <a:cs typeface="Arial" panose="020B0604020202020204" pitchFamily="34" charset="0"/>
                </a:rPr>
                <a:t>4</a:t>
              </a:r>
            </a:p>
          </p:txBody>
        </p:sp>
        <p:sp>
          <p:nvSpPr>
            <p:cNvPr id="14" name="Rectangle 13">
              <a:extLst>
                <a:ext uri="{FF2B5EF4-FFF2-40B4-BE49-F238E27FC236}">
                  <a16:creationId xmlns:a16="http://schemas.microsoft.com/office/drawing/2014/main" id="{EAF34E1C-027B-D97A-58A7-9837DEA57850}"/>
                </a:ext>
              </a:extLst>
            </p:cNvPr>
            <p:cNvSpPr/>
            <p:nvPr/>
          </p:nvSpPr>
          <p:spPr>
            <a:xfrm>
              <a:off x="3433965" y="1518598"/>
              <a:ext cx="1169597" cy="155966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latin typeface="+mj-lt"/>
                </a:rPr>
                <a:t>3 weeks</a:t>
              </a:r>
              <a:endParaRPr lang="en-AU" sz="1600" b="1" dirty="0">
                <a:solidFill>
                  <a:schemeClr val="accent1"/>
                </a:solidFill>
                <a:latin typeface="+mj-lt"/>
              </a:endParaRPr>
            </a:p>
          </p:txBody>
        </p:sp>
      </p:grpSp>
      <p:grpSp>
        <p:nvGrpSpPr>
          <p:cNvPr id="15" name="Group 14" descr="5. Showcase – 1 week.&#10;You will plan, promote and host a showcase event to screen your short films for an audience. You will submit short films and documentation for assessment.">
            <a:extLst>
              <a:ext uri="{FF2B5EF4-FFF2-40B4-BE49-F238E27FC236}">
                <a16:creationId xmlns:a16="http://schemas.microsoft.com/office/drawing/2014/main" id="{ED90E06D-4732-0420-CE77-F3ED7B945EA5}"/>
              </a:ext>
            </a:extLst>
          </p:cNvPr>
          <p:cNvGrpSpPr/>
          <p:nvPr/>
        </p:nvGrpSpPr>
        <p:grpSpPr>
          <a:xfrm>
            <a:off x="239424" y="3302817"/>
            <a:ext cx="11713151" cy="1574176"/>
            <a:chOff x="130847" y="1504082"/>
            <a:chExt cx="11713151" cy="1574176"/>
          </a:xfrm>
        </p:grpSpPr>
        <p:sp>
          <p:nvSpPr>
            <p:cNvPr id="16" name="Rectangle: Rounded Corners 15">
              <a:extLst>
                <a:ext uri="{FF2B5EF4-FFF2-40B4-BE49-F238E27FC236}">
                  <a16:creationId xmlns:a16="http://schemas.microsoft.com/office/drawing/2014/main" id="{A2F6B79F-5DC8-5698-41A6-86E0B0E9F95B}"/>
                </a:ext>
              </a:extLst>
            </p:cNvPr>
            <p:cNvSpPr/>
            <p:nvPr/>
          </p:nvSpPr>
          <p:spPr>
            <a:xfrm>
              <a:off x="4386304" y="1518598"/>
              <a:ext cx="7457694" cy="1559660"/>
            </a:xfrm>
            <a:prstGeom prst="round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marL="359410">
                <a:lnSpc>
                  <a:spcPct val="114000"/>
                </a:lnSpc>
                <a:spcAft>
                  <a:spcPts val="600"/>
                </a:spcAft>
              </a:pPr>
              <a:r>
                <a:rPr lang="en-AU" sz="1600" dirty="0">
                  <a:solidFill>
                    <a:schemeClr val="accent1"/>
                  </a:solidFill>
                </a:rPr>
                <a:t>You will plan, promote and host a showcase event to screen your short films for an audience. You will submit short films and documentation for assessment.</a:t>
              </a:r>
              <a:endParaRPr lang="en-US" sz="1600" dirty="0">
                <a:solidFill>
                  <a:schemeClr val="accent1"/>
                </a:solidFill>
              </a:endParaRPr>
            </a:p>
          </p:txBody>
        </p:sp>
        <p:sp>
          <p:nvSpPr>
            <p:cNvPr id="17" name="Rectangle 16">
              <a:extLst>
                <a:ext uri="{FF2B5EF4-FFF2-40B4-BE49-F238E27FC236}">
                  <a16:creationId xmlns:a16="http://schemas.microsoft.com/office/drawing/2014/main" id="{E9273C70-9A71-1AB3-33F5-6B75194CABDE}"/>
                </a:ext>
              </a:extLst>
            </p:cNvPr>
            <p:cNvSpPr/>
            <p:nvPr/>
          </p:nvSpPr>
          <p:spPr>
            <a:xfrm>
              <a:off x="903382" y="1518598"/>
              <a:ext cx="2530583" cy="155966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15963"/>
              <a:r>
                <a:rPr lang="en-US" sz="1600" b="1" dirty="0">
                  <a:latin typeface="+mj-lt"/>
                </a:rPr>
                <a:t>Showcase</a:t>
              </a:r>
              <a:endParaRPr lang="en-AU" sz="1600" b="1" dirty="0">
                <a:latin typeface="+mj-lt"/>
              </a:endParaRPr>
            </a:p>
          </p:txBody>
        </p:sp>
        <p:sp>
          <p:nvSpPr>
            <p:cNvPr id="18" name="Oval 17">
              <a:hlinkClick r:id="rId2" action="ppaction://hlinksldjump"/>
              <a:extLst>
                <a:ext uri="{FF2B5EF4-FFF2-40B4-BE49-F238E27FC236}">
                  <a16:creationId xmlns:a16="http://schemas.microsoft.com/office/drawing/2014/main" id="{FABACBA6-3270-2FC3-9E01-AC3891EADA9D}"/>
                </a:ext>
              </a:extLst>
            </p:cNvPr>
            <p:cNvSpPr/>
            <p:nvPr/>
          </p:nvSpPr>
          <p:spPr>
            <a:xfrm>
              <a:off x="130847" y="1533114"/>
              <a:ext cx="1477254" cy="1530628"/>
            </a:xfrm>
            <a:prstGeom prst="ellipse">
              <a:avLst/>
            </a:prstGeom>
            <a:solidFill>
              <a:schemeClr val="accent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09585" rtl="0" eaLnBrk="1" latinLnBrk="0" hangingPunct="1">
                <a:defRPr sz="2400" kern="1200">
                  <a:solidFill>
                    <a:schemeClr val="lt1"/>
                  </a:solidFill>
                  <a:latin typeface="+mn-lt"/>
                  <a:ea typeface="+mn-ea"/>
                  <a:cs typeface="+mn-cs"/>
                </a:defRPr>
              </a:lvl1pPr>
              <a:lvl2pPr marL="609585" algn="l" defTabSz="609585" rtl="0" eaLnBrk="1" latinLnBrk="0" hangingPunct="1">
                <a:defRPr sz="2400" kern="1200">
                  <a:solidFill>
                    <a:schemeClr val="lt1"/>
                  </a:solidFill>
                  <a:latin typeface="+mn-lt"/>
                  <a:ea typeface="+mn-ea"/>
                  <a:cs typeface="+mn-cs"/>
                </a:defRPr>
              </a:lvl2pPr>
              <a:lvl3pPr marL="1219170" algn="l" defTabSz="609585" rtl="0" eaLnBrk="1" latinLnBrk="0" hangingPunct="1">
                <a:defRPr sz="2400" kern="1200">
                  <a:solidFill>
                    <a:schemeClr val="lt1"/>
                  </a:solidFill>
                  <a:latin typeface="+mn-lt"/>
                  <a:ea typeface="+mn-ea"/>
                  <a:cs typeface="+mn-cs"/>
                </a:defRPr>
              </a:lvl3pPr>
              <a:lvl4pPr marL="1828754" algn="l" defTabSz="609585" rtl="0" eaLnBrk="1" latinLnBrk="0" hangingPunct="1">
                <a:defRPr sz="2400" kern="1200">
                  <a:solidFill>
                    <a:schemeClr val="lt1"/>
                  </a:solidFill>
                  <a:latin typeface="+mn-lt"/>
                  <a:ea typeface="+mn-ea"/>
                  <a:cs typeface="+mn-cs"/>
                </a:defRPr>
              </a:lvl4pPr>
              <a:lvl5pPr marL="2438339" algn="l" defTabSz="609585" rtl="0" eaLnBrk="1" latinLnBrk="0" hangingPunct="1">
                <a:defRPr sz="2400" kern="1200">
                  <a:solidFill>
                    <a:schemeClr val="lt1"/>
                  </a:solidFill>
                  <a:latin typeface="+mn-lt"/>
                  <a:ea typeface="+mn-ea"/>
                  <a:cs typeface="+mn-cs"/>
                </a:defRPr>
              </a:lvl5pPr>
              <a:lvl6pPr marL="3047924" algn="l" defTabSz="609585" rtl="0" eaLnBrk="1" latinLnBrk="0" hangingPunct="1">
                <a:defRPr sz="2400" kern="1200">
                  <a:solidFill>
                    <a:schemeClr val="lt1"/>
                  </a:solidFill>
                  <a:latin typeface="+mn-lt"/>
                  <a:ea typeface="+mn-ea"/>
                  <a:cs typeface="+mn-cs"/>
                </a:defRPr>
              </a:lvl6pPr>
              <a:lvl7pPr marL="3657509" algn="l" defTabSz="609585" rtl="0" eaLnBrk="1" latinLnBrk="0" hangingPunct="1">
                <a:defRPr sz="2400" kern="1200">
                  <a:solidFill>
                    <a:schemeClr val="lt1"/>
                  </a:solidFill>
                  <a:latin typeface="+mn-lt"/>
                  <a:ea typeface="+mn-ea"/>
                  <a:cs typeface="+mn-cs"/>
                </a:defRPr>
              </a:lvl7pPr>
              <a:lvl8pPr marL="4267093" algn="l" defTabSz="609585" rtl="0" eaLnBrk="1" latinLnBrk="0" hangingPunct="1">
                <a:defRPr sz="2400" kern="1200">
                  <a:solidFill>
                    <a:schemeClr val="lt1"/>
                  </a:solidFill>
                  <a:latin typeface="+mn-lt"/>
                  <a:ea typeface="+mn-ea"/>
                  <a:cs typeface="+mn-cs"/>
                </a:defRPr>
              </a:lvl8pPr>
              <a:lvl9pPr marL="4876678" algn="l" defTabSz="609585" rtl="0" eaLnBrk="1" latinLnBrk="0" hangingPunct="1">
                <a:defRPr sz="2400" kern="1200">
                  <a:solidFill>
                    <a:schemeClr val="lt1"/>
                  </a:solidFill>
                  <a:latin typeface="+mn-lt"/>
                  <a:ea typeface="+mn-ea"/>
                  <a:cs typeface="+mn-cs"/>
                </a:defRPr>
              </a:lvl9pPr>
            </a:lstStyle>
            <a:p>
              <a:pPr algn="ctr"/>
              <a:r>
                <a:rPr lang="en-AU" sz="3600" b="1" dirty="0">
                  <a:solidFill>
                    <a:schemeClr val="bg1"/>
                  </a:solidFill>
                  <a:latin typeface="+mj-lt"/>
                  <a:cs typeface="Arial" panose="020B0604020202020204" pitchFamily="34" charset="0"/>
                </a:rPr>
                <a:t>5</a:t>
              </a:r>
            </a:p>
          </p:txBody>
        </p:sp>
        <p:sp>
          <p:nvSpPr>
            <p:cNvPr id="19" name="Rectangle 18">
              <a:extLst>
                <a:ext uri="{FF2B5EF4-FFF2-40B4-BE49-F238E27FC236}">
                  <a16:creationId xmlns:a16="http://schemas.microsoft.com/office/drawing/2014/main" id="{E8A9AADC-D067-C10B-3778-6E2513D9B9D3}"/>
                </a:ext>
              </a:extLst>
            </p:cNvPr>
            <p:cNvSpPr/>
            <p:nvPr/>
          </p:nvSpPr>
          <p:spPr>
            <a:xfrm>
              <a:off x="3433965" y="1504082"/>
              <a:ext cx="1169597" cy="155966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accent1"/>
                  </a:solidFill>
                  <a:latin typeface="+mj-lt"/>
                </a:rPr>
                <a:t>1 week</a:t>
              </a:r>
              <a:endParaRPr lang="en-AU" sz="1600" b="1" dirty="0">
                <a:solidFill>
                  <a:schemeClr val="accent1"/>
                </a:solidFill>
                <a:latin typeface="+mj-lt"/>
              </a:endParaRPr>
            </a:p>
          </p:txBody>
        </p:sp>
      </p:grpSp>
      <p:sp>
        <p:nvSpPr>
          <p:cNvPr id="2" name="Slide Number Placeholder 1">
            <a:extLst>
              <a:ext uri="{FF2B5EF4-FFF2-40B4-BE49-F238E27FC236}">
                <a16:creationId xmlns:a16="http://schemas.microsoft.com/office/drawing/2014/main" id="{497B9F4B-5569-D52B-DAED-51D966DA106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5</a:t>
            </a:fld>
            <a:endParaRPr lang="en-AU"/>
          </a:p>
        </p:txBody>
      </p:sp>
    </p:spTree>
    <p:extLst>
      <p:ext uri="{BB962C8B-B14F-4D97-AF65-F5344CB8AC3E}">
        <p14:creationId xmlns:p14="http://schemas.microsoft.com/office/powerpoint/2010/main" val="5739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6112D8-AB84-099D-2AFF-B28C9110AFD0}"/>
              </a:ext>
            </a:extLst>
          </p:cNvPr>
          <p:cNvSpPr>
            <a:spLocks noGrp="1"/>
          </p:cNvSpPr>
          <p:nvPr>
            <p:ph type="title"/>
          </p:nvPr>
        </p:nvSpPr>
        <p:spPr/>
        <p:txBody>
          <a:bodyPr/>
          <a:lstStyle/>
          <a:p>
            <a:r>
              <a:rPr lang="en-AU" dirty="0" err="1">
                <a:latin typeface="+mj-lt"/>
              </a:rPr>
              <a:t>CApture</a:t>
            </a:r>
            <a:r>
              <a:rPr lang="en-AU" dirty="0">
                <a:latin typeface="+mj-lt"/>
              </a:rPr>
              <a:t> learning resource</a:t>
            </a:r>
          </a:p>
        </p:txBody>
      </p:sp>
      <p:sp>
        <p:nvSpPr>
          <p:cNvPr id="18" name="Picture Placeholder 6">
            <a:extLst>
              <a:ext uri="{FF2B5EF4-FFF2-40B4-BE49-F238E27FC236}">
                <a16:creationId xmlns:a16="http://schemas.microsoft.com/office/drawing/2014/main" id="{AD6F10F7-8F35-8649-8B32-9D58E167D65D}"/>
              </a:ext>
            </a:extLst>
          </p:cNvPr>
          <p:cNvSpPr>
            <a:spLocks noGrp="1"/>
          </p:cNvSpPr>
          <p:nvPr>
            <p:ph type="pic" sz="quarter" idx="13"/>
          </p:nvPr>
        </p:nvSpPr>
        <p:spPr>
          <a:xfrm>
            <a:off x="354000" y="2197359"/>
            <a:ext cx="5824549" cy="4498641"/>
          </a:xfrm>
        </p:spPr>
        <p:txBody>
          <a:bodyPr/>
          <a:lstStyle/>
          <a:p>
            <a:pPr>
              <a:lnSpc>
                <a:spcPct val="150000"/>
              </a:lnSpc>
            </a:pPr>
            <a:r>
              <a:rPr lang="en-AU" sz="1800" dirty="0">
                <a:effectLst/>
                <a:latin typeface="+mn-lt"/>
                <a:ea typeface="Calibri"/>
                <a:cs typeface="Arial"/>
              </a:rPr>
              <a:t>This unit adapts resources published as part of the department’s </a:t>
            </a:r>
            <a:r>
              <a:rPr lang="en-AU" sz="1800" u="sng" dirty="0">
                <a:solidFill>
                  <a:srgbClr val="2F5496"/>
                </a:solidFill>
                <a:effectLst/>
                <a:latin typeface="+mn-lt"/>
                <a:ea typeface="Calibri"/>
                <a:cs typeface="Arial"/>
                <a:hlinkClick r:id="rId3"/>
              </a:rPr>
              <a:t>CApture</a:t>
            </a:r>
            <a:r>
              <a:rPr lang="en-AU" sz="1800" dirty="0">
                <a:effectLst/>
                <a:latin typeface="+mn-lt"/>
                <a:ea typeface="Calibri"/>
                <a:cs typeface="Arial"/>
              </a:rPr>
              <a:t> filmmaking resource website, which includes:</a:t>
            </a:r>
          </a:p>
          <a:p>
            <a:pPr marL="285750" indent="-285750">
              <a:lnSpc>
                <a:spcPct val="150000"/>
              </a:lnSpc>
              <a:buFont typeface="Arial" panose="020B0604020202020204" pitchFamily="34" charset="0"/>
              <a:buChar char="•"/>
            </a:pPr>
            <a:r>
              <a:rPr lang="en-AU" sz="1800" dirty="0">
                <a:latin typeface="+mn-lt"/>
                <a:ea typeface="Calibri"/>
                <a:cs typeface="Arial"/>
              </a:rPr>
              <a:t>interviews with film industry professionals</a:t>
            </a:r>
          </a:p>
          <a:p>
            <a:pPr marL="285750" indent="-285750">
              <a:lnSpc>
                <a:spcPct val="150000"/>
              </a:lnSpc>
              <a:buFont typeface="Arial" panose="020B0604020202020204" pitchFamily="34" charset="0"/>
              <a:buChar char="•"/>
            </a:pPr>
            <a:r>
              <a:rPr lang="en-AU" sz="1800" dirty="0">
                <a:latin typeface="+mn-lt"/>
                <a:ea typeface="Calibri"/>
                <a:cs typeface="Arial"/>
              </a:rPr>
              <a:t>selected sample short films, and examples of pre-production material</a:t>
            </a:r>
          </a:p>
          <a:p>
            <a:pPr marL="285750" indent="-285750">
              <a:lnSpc>
                <a:spcPct val="150000"/>
              </a:lnSpc>
              <a:buFont typeface="Arial" panose="020B0604020202020204" pitchFamily="34" charset="0"/>
              <a:buChar char="•"/>
            </a:pPr>
            <a:r>
              <a:rPr lang="en-AU" sz="1800" dirty="0">
                <a:latin typeface="+mn-lt"/>
                <a:ea typeface="Calibri"/>
                <a:cs typeface="Arial"/>
              </a:rPr>
              <a:t>s</a:t>
            </a:r>
            <a:r>
              <a:rPr lang="en-AU" sz="1800" dirty="0">
                <a:effectLst/>
                <a:latin typeface="+mn-lt"/>
                <a:ea typeface="Calibri"/>
                <a:cs typeface="Arial"/>
              </a:rPr>
              <a:t>caffolded activities for each phase of production.</a:t>
            </a:r>
            <a:endParaRPr lang="en-AU" sz="1800" dirty="0">
              <a:latin typeface="+mn-lt"/>
              <a:ea typeface="Calibri"/>
              <a:cs typeface="Arial"/>
            </a:endParaRPr>
          </a:p>
          <a:p>
            <a:endParaRPr lang="en-AU" sz="1600" dirty="0">
              <a:latin typeface="+mn-lt"/>
              <a:ea typeface="Calibri"/>
              <a:cs typeface="Arial"/>
            </a:endParaRPr>
          </a:p>
        </p:txBody>
      </p:sp>
      <p:grpSp>
        <p:nvGrpSpPr>
          <p:cNvPr id="17" name="Group 16">
            <a:extLst>
              <a:ext uri="{FF2B5EF4-FFF2-40B4-BE49-F238E27FC236}">
                <a16:creationId xmlns:a16="http://schemas.microsoft.com/office/drawing/2014/main" id="{ECC93533-47CE-A33F-C051-A71D6B9ABE14}"/>
              </a:ext>
              <a:ext uri="{C183D7F6-B498-43B3-948B-1728B52AA6E4}">
                <adec:decorative xmlns:adec="http://schemas.microsoft.com/office/drawing/2017/decorative" val="1"/>
              </a:ext>
            </a:extLst>
          </p:cNvPr>
          <p:cNvGrpSpPr/>
          <p:nvPr/>
        </p:nvGrpSpPr>
        <p:grpSpPr>
          <a:xfrm>
            <a:off x="6178549" y="2197359"/>
            <a:ext cx="5824550" cy="3459194"/>
            <a:chOff x="4648782" y="2068009"/>
            <a:chExt cx="7425716" cy="4410125"/>
          </a:xfrm>
        </p:grpSpPr>
        <p:pic>
          <p:nvPicPr>
            <p:cNvPr id="10" name="Picture 4" descr="Shape, rectangle&#10;&#10;Description automatically generated">
              <a:extLst>
                <a:ext uri="{FF2B5EF4-FFF2-40B4-BE49-F238E27FC236}">
                  <a16:creationId xmlns:a16="http://schemas.microsoft.com/office/drawing/2014/main" id="{4A3E384D-9069-F79B-1FEC-44BA04EB75B8}"/>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648782" y="2068009"/>
              <a:ext cx="7425716" cy="44101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hlinkClick r:id="rId3"/>
              <a:extLst>
                <a:ext uri="{FF2B5EF4-FFF2-40B4-BE49-F238E27FC236}">
                  <a16:creationId xmlns:a16="http://schemas.microsoft.com/office/drawing/2014/main" id="{C54870F6-2E67-431F-FE10-6686C611B578}"/>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5872164" y="2466975"/>
              <a:ext cx="4970060" cy="3048000"/>
            </a:xfrm>
            <a:prstGeom prst="rect">
              <a:avLst/>
            </a:prstGeom>
          </p:spPr>
        </p:pic>
      </p:grpSp>
      <p:sp>
        <p:nvSpPr>
          <p:cNvPr id="3" name="Slide Number Placeholder 2">
            <a:extLst>
              <a:ext uri="{FF2B5EF4-FFF2-40B4-BE49-F238E27FC236}">
                <a16:creationId xmlns:a16="http://schemas.microsoft.com/office/drawing/2014/main" id="{95F9D3C9-D6A0-7864-6708-2D9338BC6CF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6</a:t>
            </a:fld>
            <a:endParaRPr lang="en-AU"/>
          </a:p>
        </p:txBody>
      </p:sp>
    </p:spTree>
    <p:extLst>
      <p:ext uri="{BB962C8B-B14F-4D97-AF65-F5344CB8AC3E}">
        <p14:creationId xmlns:p14="http://schemas.microsoft.com/office/powerpoint/2010/main" val="2679219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6112D8-AB84-099D-2AFF-B28C9110AFD0}"/>
              </a:ext>
            </a:extLst>
          </p:cNvPr>
          <p:cNvSpPr>
            <a:spLocks noGrp="1"/>
          </p:cNvSpPr>
          <p:nvPr>
            <p:ph type="title"/>
          </p:nvPr>
        </p:nvSpPr>
        <p:spPr/>
        <p:txBody>
          <a:bodyPr/>
          <a:lstStyle/>
          <a:p>
            <a:r>
              <a:rPr lang="en-AU" dirty="0" err="1">
                <a:latin typeface="+mj-lt"/>
              </a:rPr>
              <a:t>CApture</a:t>
            </a:r>
            <a:r>
              <a:rPr lang="en-AU" dirty="0">
                <a:latin typeface="+mj-lt"/>
              </a:rPr>
              <a:t> Film Festival</a:t>
            </a:r>
          </a:p>
        </p:txBody>
      </p:sp>
      <p:sp>
        <p:nvSpPr>
          <p:cNvPr id="18" name="Picture Placeholder 6">
            <a:extLst>
              <a:ext uri="{FF2B5EF4-FFF2-40B4-BE49-F238E27FC236}">
                <a16:creationId xmlns:a16="http://schemas.microsoft.com/office/drawing/2014/main" id="{AD6F10F7-8F35-8649-8B32-9D58E167D65D}"/>
              </a:ext>
            </a:extLst>
          </p:cNvPr>
          <p:cNvSpPr>
            <a:spLocks noGrp="1"/>
          </p:cNvSpPr>
          <p:nvPr>
            <p:ph type="pic" sz="quarter" idx="13"/>
          </p:nvPr>
        </p:nvSpPr>
        <p:spPr>
          <a:xfrm>
            <a:off x="354000" y="1775214"/>
            <a:ext cx="5363754" cy="4584375"/>
          </a:xfrm>
        </p:spPr>
        <p:txBody>
          <a:bodyPr/>
          <a:lstStyle/>
          <a:p>
            <a:pPr>
              <a:lnSpc>
                <a:spcPct val="114000"/>
              </a:lnSpc>
            </a:pPr>
            <a:r>
              <a:rPr lang="en-AU" sz="1600" dirty="0">
                <a:solidFill>
                  <a:srgbClr val="22272B"/>
                </a:solidFill>
                <a:latin typeface="+mn-lt"/>
              </a:rPr>
              <a:t>The </a:t>
            </a:r>
            <a:r>
              <a:rPr lang="en-AU" sz="1600" dirty="0" err="1">
                <a:latin typeface="+mn-lt"/>
                <a:hlinkClick r:id="rId3"/>
              </a:rPr>
              <a:t>CApture</a:t>
            </a:r>
            <a:r>
              <a:rPr lang="en-AU" sz="1600" dirty="0">
                <a:latin typeface="+mn-lt"/>
                <a:hlinkClick r:id="rId3"/>
              </a:rPr>
              <a:t> Film Festival</a:t>
            </a:r>
            <a:r>
              <a:rPr lang="en-AU" sz="1600" dirty="0">
                <a:latin typeface="+mn-lt"/>
              </a:rPr>
              <a:t> is an annual showcase of student films from Year 9, 10 and 11 students in NSW public schools. </a:t>
            </a:r>
          </a:p>
          <a:p>
            <a:pPr>
              <a:lnSpc>
                <a:spcPct val="114000"/>
              </a:lnSpc>
            </a:pPr>
            <a:r>
              <a:rPr lang="en-AU" sz="1600" dirty="0">
                <a:solidFill>
                  <a:srgbClr val="22272B"/>
                </a:solidFill>
                <a:latin typeface="+mn-lt"/>
              </a:rPr>
              <a:t>The Screen play – group-devising through short film unit</a:t>
            </a:r>
            <a:r>
              <a:rPr lang="en-AU" sz="1600" b="1" dirty="0">
                <a:solidFill>
                  <a:srgbClr val="22272B"/>
                </a:solidFill>
                <a:latin typeface="+mn-lt"/>
              </a:rPr>
              <a:t> </a:t>
            </a:r>
            <a:r>
              <a:rPr lang="en-AU" sz="1600" dirty="0">
                <a:solidFill>
                  <a:srgbClr val="22272B"/>
                </a:solidFill>
                <a:latin typeface="+mn-lt"/>
              </a:rPr>
              <a:t>is designed to support students to enter their films in this showcase. It is recommended that the screenplay unit be completed in Term 3 to align with the </a:t>
            </a:r>
            <a:r>
              <a:rPr lang="en-AU" sz="1600" dirty="0" err="1">
                <a:solidFill>
                  <a:srgbClr val="22272B"/>
                </a:solidFill>
                <a:latin typeface="+mn-lt"/>
              </a:rPr>
              <a:t>CApture</a:t>
            </a:r>
            <a:r>
              <a:rPr lang="en-AU" sz="1600" dirty="0">
                <a:solidFill>
                  <a:srgbClr val="22272B"/>
                </a:solidFill>
                <a:latin typeface="+mn-lt"/>
              </a:rPr>
              <a:t> submission dates.</a:t>
            </a:r>
          </a:p>
          <a:p>
            <a:pPr>
              <a:lnSpc>
                <a:spcPct val="114000"/>
              </a:lnSpc>
            </a:pPr>
            <a:r>
              <a:rPr lang="en-AU" sz="1600" dirty="0">
                <a:solidFill>
                  <a:srgbClr val="22272B"/>
                </a:solidFill>
                <a:latin typeface="+mn-lt"/>
              </a:rPr>
              <a:t>At the beginning of the project, teachers and students should refer to the </a:t>
            </a:r>
            <a:r>
              <a:rPr lang="en-AU" sz="1600" dirty="0" err="1">
                <a:solidFill>
                  <a:srgbClr val="22272B"/>
                </a:solidFill>
                <a:latin typeface="+mn-lt"/>
                <a:hlinkClick r:id="rId4"/>
              </a:rPr>
              <a:t>CApture</a:t>
            </a:r>
            <a:r>
              <a:rPr lang="en-AU" sz="1600" dirty="0">
                <a:solidFill>
                  <a:srgbClr val="22272B"/>
                </a:solidFill>
                <a:latin typeface="+mn-lt"/>
                <a:hlinkClick r:id="rId4"/>
              </a:rPr>
              <a:t> Film Festival – how to enter</a:t>
            </a:r>
            <a:r>
              <a:rPr lang="en-AU" sz="1600" dirty="0">
                <a:solidFill>
                  <a:srgbClr val="22272B"/>
                </a:solidFill>
                <a:latin typeface="+mn-lt"/>
              </a:rPr>
              <a:t> webpage for up-to-date submission protocols including the closing date, selection criteria and authority to publish forms. </a:t>
            </a:r>
          </a:p>
          <a:p>
            <a:pPr>
              <a:lnSpc>
                <a:spcPct val="114000"/>
              </a:lnSpc>
            </a:pPr>
            <a:r>
              <a:rPr lang="en-AU" sz="1600" dirty="0">
                <a:solidFill>
                  <a:srgbClr val="22272B"/>
                </a:solidFill>
                <a:latin typeface="+mn-lt"/>
              </a:rPr>
              <a:t>The festival ‘signature item’ is also updated annually, and, if schools intend to enter the festival, the current</a:t>
            </a:r>
            <a:r>
              <a:rPr lang="en-AU" sz="1600" b="0" i="0" dirty="0">
                <a:solidFill>
                  <a:schemeClr val="bg1"/>
                </a:solidFill>
                <a:effectLst/>
                <a:latin typeface="+mn-lt"/>
              </a:rPr>
              <a:t> </a:t>
            </a:r>
            <a:r>
              <a:rPr lang="en-AU" sz="1600" dirty="0">
                <a:solidFill>
                  <a:srgbClr val="22272B"/>
                </a:solidFill>
                <a:latin typeface="+mn-lt"/>
              </a:rPr>
              <a:t>year’s item should be used in this unit.</a:t>
            </a:r>
          </a:p>
        </p:txBody>
      </p:sp>
      <p:grpSp>
        <p:nvGrpSpPr>
          <p:cNvPr id="17" name="Group 16">
            <a:extLst>
              <a:ext uri="{FF2B5EF4-FFF2-40B4-BE49-F238E27FC236}">
                <a16:creationId xmlns:a16="http://schemas.microsoft.com/office/drawing/2014/main" id="{ECC93533-47CE-A33F-C051-A71D6B9ABE14}"/>
              </a:ext>
              <a:ext uri="{C183D7F6-B498-43B3-948B-1728B52AA6E4}">
                <adec:decorative xmlns:adec="http://schemas.microsoft.com/office/drawing/2017/decorative" val="1"/>
              </a:ext>
            </a:extLst>
          </p:cNvPr>
          <p:cNvGrpSpPr/>
          <p:nvPr/>
        </p:nvGrpSpPr>
        <p:grpSpPr>
          <a:xfrm>
            <a:off x="6096000" y="2367030"/>
            <a:ext cx="5726129" cy="3400742"/>
            <a:chOff x="4648782" y="2068009"/>
            <a:chExt cx="7425716" cy="4410125"/>
          </a:xfrm>
        </p:grpSpPr>
        <p:pic>
          <p:nvPicPr>
            <p:cNvPr id="10" name="Picture 4" descr="Shape, rectangle&#10;&#10;Description automatically generated">
              <a:extLst>
                <a:ext uri="{FF2B5EF4-FFF2-40B4-BE49-F238E27FC236}">
                  <a16:creationId xmlns:a16="http://schemas.microsoft.com/office/drawing/2014/main" id="{4A3E384D-9069-F79B-1FEC-44BA04EB75B8}"/>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648782" y="2068009"/>
              <a:ext cx="7425716" cy="44101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hlinkClick r:id="rId3"/>
              <a:extLst>
                <a:ext uri="{FF2B5EF4-FFF2-40B4-BE49-F238E27FC236}">
                  <a16:creationId xmlns:a16="http://schemas.microsoft.com/office/drawing/2014/main" id="{C54870F6-2E67-431F-FE10-6686C611B578}"/>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873141" y="2466975"/>
              <a:ext cx="4968106" cy="3048000"/>
            </a:xfrm>
            <a:prstGeom prst="rect">
              <a:avLst/>
            </a:prstGeom>
          </p:spPr>
        </p:pic>
      </p:grpSp>
      <p:sp>
        <p:nvSpPr>
          <p:cNvPr id="3" name="Slide Number Placeholder 2">
            <a:extLst>
              <a:ext uri="{FF2B5EF4-FFF2-40B4-BE49-F238E27FC236}">
                <a16:creationId xmlns:a16="http://schemas.microsoft.com/office/drawing/2014/main" id="{95F9D3C9-D6A0-7864-6708-2D9338BC6CFC}"/>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7</a:t>
            </a:fld>
            <a:endParaRPr lang="en-AU"/>
          </a:p>
        </p:txBody>
      </p:sp>
    </p:spTree>
    <p:extLst>
      <p:ext uri="{BB962C8B-B14F-4D97-AF65-F5344CB8AC3E}">
        <p14:creationId xmlns:p14="http://schemas.microsoft.com/office/powerpoint/2010/main" val="4041425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6818F-D3A0-A7E4-F869-CD8A2B47DA80}"/>
              </a:ext>
            </a:extLst>
          </p:cNvPr>
          <p:cNvSpPr>
            <a:spLocks noGrp="1"/>
          </p:cNvSpPr>
          <p:nvPr>
            <p:ph type="ctrTitle"/>
          </p:nvPr>
        </p:nvSpPr>
        <p:spPr/>
        <p:txBody>
          <a:bodyPr/>
          <a:lstStyle/>
          <a:p>
            <a:r>
              <a:rPr lang="en-AU" dirty="0">
                <a:latin typeface="+mj-lt"/>
              </a:rPr>
              <a:t>Learning sequence 1 to 5 – learning intentions and success criteria</a:t>
            </a:r>
          </a:p>
        </p:txBody>
      </p:sp>
    </p:spTree>
    <p:extLst>
      <p:ext uri="{BB962C8B-B14F-4D97-AF65-F5344CB8AC3E}">
        <p14:creationId xmlns:p14="http://schemas.microsoft.com/office/powerpoint/2010/main" val="373674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97CDD0-028D-40E4-B05D-B2A7958DAC4C}"/>
              </a:ext>
            </a:extLst>
          </p:cNvPr>
          <p:cNvSpPr>
            <a:spLocks noGrp="1"/>
          </p:cNvSpPr>
          <p:nvPr>
            <p:ph type="title"/>
          </p:nvPr>
        </p:nvSpPr>
        <p:spPr/>
        <p:txBody>
          <a:bodyPr/>
          <a:lstStyle/>
          <a:p>
            <a:r>
              <a:rPr lang="en-AU" dirty="0">
                <a:latin typeface="+mj-lt"/>
              </a:rPr>
              <a:t>Learning intentions and success criteria (1)</a:t>
            </a:r>
          </a:p>
        </p:txBody>
      </p:sp>
      <p:sp>
        <p:nvSpPr>
          <p:cNvPr id="5" name="Text Placeholder 4">
            <a:extLst>
              <a:ext uri="{FF2B5EF4-FFF2-40B4-BE49-F238E27FC236}">
                <a16:creationId xmlns:a16="http://schemas.microsoft.com/office/drawing/2014/main" id="{FB48415C-4FD9-D6EC-22E3-B1BBBF0F5FE0}"/>
              </a:ext>
            </a:extLst>
          </p:cNvPr>
          <p:cNvSpPr>
            <a:spLocks noGrp="1"/>
          </p:cNvSpPr>
          <p:nvPr>
            <p:ph type="body" sz="quarter" idx="18"/>
          </p:nvPr>
        </p:nvSpPr>
        <p:spPr/>
        <p:txBody>
          <a:bodyPr/>
          <a:lstStyle/>
          <a:p>
            <a:r>
              <a:rPr lang="en-AU" dirty="0">
                <a:latin typeface="+mj-lt"/>
              </a:rPr>
              <a:t>Development</a:t>
            </a:r>
          </a:p>
        </p:txBody>
      </p:sp>
      <p:sp>
        <p:nvSpPr>
          <p:cNvPr id="4" name="Picture Placeholder 3">
            <a:extLst>
              <a:ext uri="{FF2B5EF4-FFF2-40B4-BE49-F238E27FC236}">
                <a16:creationId xmlns:a16="http://schemas.microsoft.com/office/drawing/2014/main" id="{799F3EA3-92A8-A310-8861-6BACD2F299ED}"/>
              </a:ext>
            </a:extLst>
          </p:cNvPr>
          <p:cNvSpPr>
            <a:spLocks noGrp="1"/>
          </p:cNvSpPr>
          <p:nvPr>
            <p:ph type="pic" sz="quarter" idx="13"/>
          </p:nvPr>
        </p:nvSpPr>
        <p:spPr/>
        <p:txBody>
          <a:bodyPr/>
          <a:lstStyle/>
          <a:p>
            <a:pPr>
              <a:lnSpc>
                <a:spcPct val="150000"/>
              </a:lnSpc>
            </a:pPr>
            <a:r>
              <a:rPr lang="en-AU" sz="1800" b="1" dirty="0">
                <a:solidFill>
                  <a:schemeClr val="accent1"/>
                </a:solidFill>
                <a:latin typeface="+mj-lt"/>
                <a:cs typeface="Arial" panose="020B0604020202020204" pitchFamily="34" charset="0"/>
              </a:rPr>
              <a:t>We are learning how to</a:t>
            </a:r>
            <a:endParaRPr lang="en-AU" sz="1800" b="1" dirty="0">
              <a:solidFill>
                <a:schemeClr val="accent1"/>
              </a:solidFill>
              <a:latin typeface="+mj-lt"/>
              <a:ea typeface="+mn-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solidFill>
                  <a:srgbClr val="000000"/>
                </a:solidFill>
                <a:effectLst/>
                <a:highlight>
                  <a:srgbClr val="CCEDFC"/>
                </a:highlight>
                <a:latin typeface="+mn-lt"/>
                <a:ea typeface="Calibri" panose="020F0502020204030204" pitchFamily="34" charset="0"/>
              </a:rPr>
              <a:t>collaboratively </a:t>
            </a:r>
            <a:r>
              <a:rPr lang="en-AU" sz="1800" b="1" dirty="0">
                <a:solidFill>
                  <a:srgbClr val="000000"/>
                </a:solidFill>
                <a:effectLst/>
                <a:highlight>
                  <a:srgbClr val="CCEDFC"/>
                </a:highlight>
                <a:latin typeface="+mn-lt"/>
                <a:ea typeface="Calibri" panose="020F0502020204030204" pitchFamily="34" charset="0"/>
              </a:rPr>
              <a:t>develop</a:t>
            </a:r>
            <a:r>
              <a:rPr lang="en-AU" sz="1800" dirty="0">
                <a:solidFill>
                  <a:srgbClr val="000000"/>
                </a:solidFill>
                <a:effectLst/>
                <a:highlight>
                  <a:srgbClr val="CCEDFC"/>
                </a:highlight>
                <a:latin typeface="+mn-lt"/>
                <a:ea typeface="Calibri" panose="020F0502020204030204" pitchFamily="34" charset="0"/>
              </a:rPr>
              <a:t> a short film script using the elements of drama and dramatic processes.</a:t>
            </a:r>
            <a:endParaRPr lang="en-AU" sz="1800" dirty="0">
              <a:latin typeface="+mn-lt"/>
              <a:cs typeface="Arial" panose="020B0604020202020204" pitchFamily="34" charset="0"/>
            </a:endParaRPr>
          </a:p>
          <a:p>
            <a:pPr>
              <a:lnSpc>
                <a:spcPct val="150000"/>
              </a:lnSpc>
              <a:spcBef>
                <a:spcPts val="1200"/>
              </a:spcBef>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285750" indent="-285750">
              <a:lnSpc>
                <a:spcPct val="150000"/>
              </a:lnSpc>
              <a:spcBef>
                <a:spcPts val="1200"/>
              </a:spcBef>
              <a:spcAft>
                <a:spcPts val="600"/>
              </a:spcAft>
              <a:buFont typeface="Arial" panose="020B0604020202020204" pitchFamily="34" charset="0"/>
              <a:buChar char="•"/>
            </a:pPr>
            <a:r>
              <a:rPr lang="en-AU" sz="1800" dirty="0">
                <a:solidFill>
                  <a:srgbClr val="000000"/>
                </a:solidFill>
                <a:effectLst/>
                <a:highlight>
                  <a:srgbClr val="CCEDFC"/>
                </a:highlight>
                <a:latin typeface="+mn-lt"/>
                <a:ea typeface="Calibri" panose="020F0502020204030204" pitchFamily="34" charset="0"/>
              </a:rPr>
              <a:t>document our analysis of how filmmaking choices can impact an audience</a:t>
            </a:r>
          </a:p>
          <a:p>
            <a:pPr marL="285750" indent="-285750">
              <a:lnSpc>
                <a:spcPct val="150000"/>
              </a:lnSpc>
              <a:spcBef>
                <a:spcPts val="1200"/>
              </a:spcBef>
              <a:spcAft>
                <a:spcPts val="600"/>
              </a:spcAft>
              <a:buFont typeface="Arial" panose="020B0604020202020204" pitchFamily="34" charset="0"/>
              <a:buChar char="•"/>
            </a:pPr>
            <a:r>
              <a:rPr lang="en-AU" sz="1800" dirty="0">
                <a:solidFill>
                  <a:srgbClr val="000000"/>
                </a:solidFill>
                <a:effectLst/>
                <a:highlight>
                  <a:srgbClr val="CCEDFC"/>
                </a:highlight>
                <a:latin typeface="+mn-lt"/>
                <a:ea typeface="Calibri" panose="020F0502020204030204" pitchFamily="34" charset="0"/>
              </a:rPr>
              <a:t>use devising processes to </a:t>
            </a:r>
            <a:r>
              <a:rPr lang="en-AU" sz="1800" b="1" dirty="0">
                <a:solidFill>
                  <a:srgbClr val="000000"/>
                </a:solidFill>
                <a:effectLst/>
                <a:highlight>
                  <a:srgbClr val="CCEDFC"/>
                </a:highlight>
                <a:latin typeface="+mn-lt"/>
                <a:ea typeface="Calibri" panose="020F0502020204030204" pitchFamily="34" charset="0"/>
              </a:rPr>
              <a:t>generate</a:t>
            </a:r>
            <a:r>
              <a:rPr lang="en-AU" sz="1800" dirty="0">
                <a:solidFill>
                  <a:srgbClr val="000000"/>
                </a:solidFill>
                <a:effectLst/>
                <a:highlight>
                  <a:srgbClr val="CCEDFC"/>
                </a:highlight>
                <a:latin typeface="+mn-lt"/>
                <a:ea typeface="Calibri" panose="020F0502020204030204" pitchFamily="34" charset="0"/>
              </a:rPr>
              <a:t> and </a:t>
            </a:r>
            <a:r>
              <a:rPr lang="en-AU" sz="1800" b="1" dirty="0">
                <a:solidFill>
                  <a:srgbClr val="000000"/>
                </a:solidFill>
                <a:effectLst/>
                <a:highlight>
                  <a:srgbClr val="CCEDFC"/>
                </a:highlight>
                <a:latin typeface="+mn-lt"/>
                <a:ea typeface="Calibri" panose="020F0502020204030204" pitchFamily="34" charset="0"/>
              </a:rPr>
              <a:t>structure</a:t>
            </a:r>
            <a:r>
              <a:rPr lang="en-AU" sz="1800" dirty="0">
                <a:solidFill>
                  <a:srgbClr val="000000"/>
                </a:solidFill>
                <a:effectLst/>
                <a:highlight>
                  <a:srgbClr val="CCEDFC"/>
                </a:highlight>
                <a:latin typeface="+mn-lt"/>
                <a:ea typeface="Calibri" panose="020F0502020204030204" pitchFamily="34" charset="0"/>
              </a:rPr>
              <a:t> ideas for a short film script</a:t>
            </a:r>
          </a:p>
          <a:p>
            <a:pPr marL="285750" indent="-285750">
              <a:lnSpc>
                <a:spcPct val="150000"/>
              </a:lnSpc>
              <a:spcBef>
                <a:spcPts val="1200"/>
              </a:spcBef>
              <a:spcAft>
                <a:spcPts val="600"/>
              </a:spcAft>
              <a:buFont typeface="Arial" panose="020B0604020202020204" pitchFamily="34" charset="0"/>
              <a:buChar char="•"/>
            </a:pPr>
            <a:r>
              <a:rPr lang="en-AU" sz="1800" dirty="0">
                <a:solidFill>
                  <a:srgbClr val="000000"/>
                </a:solidFill>
                <a:effectLst/>
                <a:highlight>
                  <a:srgbClr val="CCEDFC"/>
                </a:highlight>
                <a:latin typeface="+mn-lt"/>
                <a:ea typeface="Calibri" panose="020F0502020204030204" pitchFamily="34" charset="0"/>
              </a:rPr>
              <a:t>use collaborative and safe processes to </a:t>
            </a:r>
            <a:r>
              <a:rPr lang="en-AU" sz="1800" b="1" dirty="0">
                <a:solidFill>
                  <a:srgbClr val="000000"/>
                </a:solidFill>
                <a:effectLst/>
                <a:highlight>
                  <a:srgbClr val="CCEDFC"/>
                </a:highlight>
                <a:latin typeface="+mn-lt"/>
                <a:ea typeface="Calibri" panose="020F0502020204030204" pitchFamily="34" charset="0"/>
              </a:rPr>
              <a:t>rehearse</a:t>
            </a:r>
            <a:r>
              <a:rPr lang="en-AU" sz="1800" dirty="0">
                <a:solidFill>
                  <a:srgbClr val="000000"/>
                </a:solidFill>
                <a:effectLst/>
                <a:highlight>
                  <a:srgbClr val="CCEDFC"/>
                </a:highlight>
                <a:latin typeface="+mn-lt"/>
                <a:ea typeface="Calibri" panose="020F0502020204030204" pitchFamily="34" charset="0"/>
              </a:rPr>
              <a:t> and </a:t>
            </a:r>
            <a:r>
              <a:rPr lang="en-AU" sz="1800" b="1" dirty="0">
                <a:solidFill>
                  <a:srgbClr val="000000"/>
                </a:solidFill>
                <a:effectLst/>
                <a:highlight>
                  <a:srgbClr val="CCEDFC"/>
                </a:highlight>
                <a:latin typeface="+mn-lt"/>
                <a:ea typeface="Calibri" panose="020F0502020204030204" pitchFamily="34" charset="0"/>
              </a:rPr>
              <a:t>refine</a:t>
            </a:r>
            <a:r>
              <a:rPr lang="en-AU" sz="1800" dirty="0">
                <a:solidFill>
                  <a:srgbClr val="000000"/>
                </a:solidFill>
                <a:effectLst/>
                <a:highlight>
                  <a:srgbClr val="CCEDFC"/>
                </a:highlight>
                <a:latin typeface="+mn-lt"/>
                <a:ea typeface="Calibri" panose="020F0502020204030204" pitchFamily="34" charset="0"/>
              </a:rPr>
              <a:t> ideas.</a:t>
            </a:r>
          </a:p>
          <a:p>
            <a:endParaRPr lang="en-AU" sz="1800" dirty="0">
              <a:latin typeface="+mn-lt"/>
            </a:endParaRPr>
          </a:p>
        </p:txBody>
      </p:sp>
      <p:sp>
        <p:nvSpPr>
          <p:cNvPr id="2" name="Slide Number Placeholder 1">
            <a:extLst>
              <a:ext uri="{FF2B5EF4-FFF2-40B4-BE49-F238E27FC236}">
                <a16:creationId xmlns:a16="http://schemas.microsoft.com/office/drawing/2014/main" id="{E4F2E7E3-C95F-A193-0541-1A4ECF7934D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9</a:t>
            </a:fld>
            <a:endParaRPr lang="en-AU"/>
          </a:p>
        </p:txBody>
      </p:sp>
    </p:spTree>
    <p:extLst>
      <p:ext uri="{BB962C8B-B14F-4D97-AF65-F5344CB8AC3E}">
        <p14:creationId xmlns:p14="http://schemas.microsoft.com/office/powerpoint/2010/main" val="2091076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Secondary classroom slide deck template v0.2.3" id="{0F40AB53-D9C5-4E6C-B2E6-E49E62615CBC}" vid="{B36CCD50-E1DB-4F11-BA46-B71A0CCBE7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secondary-classroom-slide-deck-template-v1.3</Template>
  <TotalTime>0</TotalTime>
  <Words>5023</Words>
  <Application>Microsoft Office PowerPoint</Application>
  <PresentationFormat>Widescreen</PresentationFormat>
  <Paragraphs>555</Paragraphs>
  <Slides>48</Slides>
  <Notes>37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Symbol</vt:lpstr>
      <vt:lpstr>Arial</vt:lpstr>
      <vt:lpstr>Public Sans</vt:lpstr>
      <vt:lpstr>Calibri</vt:lpstr>
      <vt:lpstr>Public Sans Light</vt:lpstr>
      <vt:lpstr>Times New Roman</vt:lpstr>
      <vt:lpstr>NSWG Corporate</vt:lpstr>
      <vt:lpstr>Instructions for use (1)</vt:lpstr>
      <vt:lpstr>Instructions for use (2)</vt:lpstr>
      <vt:lpstr>Screen play –  group-devising through short film</vt:lpstr>
      <vt:lpstr>Unit overview (1)</vt:lpstr>
      <vt:lpstr>Unit overview (2)</vt:lpstr>
      <vt:lpstr>CApture learning resource</vt:lpstr>
      <vt:lpstr>CApture Film Festival</vt:lpstr>
      <vt:lpstr>Learning sequence 1 to 5 – learning intentions and success criteria</vt:lpstr>
      <vt:lpstr>Learning intentions and success criteria (1)</vt:lpstr>
      <vt:lpstr>Learning intentions and success criteria (2)</vt:lpstr>
      <vt:lpstr>Learning intentions and success criteria (3)</vt:lpstr>
      <vt:lpstr>Learning intentions and success criteria (4)</vt:lpstr>
      <vt:lpstr>Learning intentions and success criteria (5)</vt:lpstr>
      <vt:lpstr>Assessment task</vt:lpstr>
      <vt:lpstr>Screen play – assessment task</vt:lpstr>
      <vt:lpstr>Success criteria</vt:lpstr>
      <vt:lpstr>Steps to success (1)</vt:lpstr>
      <vt:lpstr>Steps to success (2)</vt:lpstr>
      <vt:lpstr>File management (1)</vt:lpstr>
      <vt:lpstr>File management (2)</vt:lpstr>
      <vt:lpstr>Production diary – shared documentation of processes</vt:lpstr>
      <vt:lpstr>Process documentation (1)</vt:lpstr>
      <vt:lpstr>Process documentation (2)</vt:lpstr>
      <vt:lpstr>Process documentation (3)</vt:lpstr>
      <vt:lpstr>Process documentation (4)</vt:lpstr>
      <vt:lpstr>Process documentation (5)</vt:lpstr>
      <vt:lpstr>Process documentation (6)</vt:lpstr>
      <vt:lpstr>Process documentation (7)</vt:lpstr>
      <vt:lpstr>Process documentation (8)</vt:lpstr>
      <vt:lpstr>Process documentation (9)</vt:lpstr>
      <vt:lpstr>Process documentation (10)</vt:lpstr>
      <vt:lpstr>Process documentation (11)</vt:lpstr>
      <vt:lpstr>Process documentation (12)</vt:lpstr>
      <vt:lpstr>Process documentation (13)</vt:lpstr>
      <vt:lpstr>Process documentation (14)</vt:lpstr>
      <vt:lpstr>Process documentation (15)</vt:lpstr>
      <vt:lpstr>Process documentation (16)</vt:lpstr>
      <vt:lpstr>Process documentation (17)</vt:lpstr>
      <vt:lpstr>Process documentation (18)</vt:lpstr>
      <vt:lpstr>Production diary – individual reflection and evaluation </vt:lpstr>
      <vt:lpstr>Individual reflection and evaluation activities</vt:lpstr>
      <vt:lpstr>Individual reflection activity (1)</vt:lpstr>
      <vt:lpstr>Individual reflection activity (2)</vt:lpstr>
      <vt:lpstr>Individual reflection activity (3)</vt:lpstr>
      <vt:lpstr>Individual reflection activity (4)</vt:lpstr>
      <vt:lpstr>Individual reflection activity (5)</vt:lpstr>
      <vt:lpstr>References</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deck – Screen play – Drama Stage 5</dc:title>
  <dc:creator>NSW Department of Education</dc:creator>
  <dcterms:created xsi:type="dcterms:W3CDTF">2024-10-10T02:57:57Z</dcterms:created>
  <dcterms:modified xsi:type="dcterms:W3CDTF">2024-10-10T02:59:00Z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2024-10-10T02:58:38Z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6357863b-ce8c-4c07-a168-c350bf583f9c</vt:lpwstr>
  </property>
  <property fmtid="{D5CDD505-2E9C-101B-9397-08002B2CF9AE}" pid="8" name="MSIP_Label_b603dfd7-d93a-4381-a340-2995d8282205_ContentBits">
    <vt:lpwstr>0</vt:lpwstr>
  </property>
</Properties>
</file>