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0"/>
  </p:notesMasterIdLst>
  <p:handoutMasterIdLst>
    <p:handoutMasterId r:id="rId71"/>
  </p:handoutMasterIdLst>
  <p:sldIdLst>
    <p:sldId id="26381" r:id="rId2"/>
    <p:sldId id="266" r:id="rId3"/>
    <p:sldId id="26393" r:id="rId4"/>
    <p:sldId id="271" r:id="rId5"/>
    <p:sldId id="26383" r:id="rId6"/>
    <p:sldId id="26464" r:id="rId7"/>
    <p:sldId id="26471" r:id="rId8"/>
    <p:sldId id="26418" r:id="rId9"/>
    <p:sldId id="259" r:id="rId10"/>
    <p:sldId id="26472" r:id="rId11"/>
    <p:sldId id="26394" r:id="rId12"/>
    <p:sldId id="26453" r:id="rId13"/>
    <p:sldId id="26385" r:id="rId14"/>
    <p:sldId id="26454" r:id="rId15"/>
    <p:sldId id="26386" r:id="rId16"/>
    <p:sldId id="26447" r:id="rId17"/>
    <p:sldId id="26449" r:id="rId18"/>
    <p:sldId id="26452" r:id="rId19"/>
    <p:sldId id="26451" r:id="rId20"/>
    <p:sldId id="26473" r:id="rId21"/>
    <p:sldId id="26475" r:id="rId22"/>
    <p:sldId id="26434" r:id="rId23"/>
    <p:sldId id="26476" r:id="rId24"/>
    <p:sldId id="26477" r:id="rId25"/>
    <p:sldId id="26468" r:id="rId26"/>
    <p:sldId id="26435" r:id="rId27"/>
    <p:sldId id="26466" r:id="rId28"/>
    <p:sldId id="26457" r:id="rId29"/>
    <p:sldId id="26492" r:id="rId30"/>
    <p:sldId id="26480" r:id="rId31"/>
    <p:sldId id="26390" r:id="rId32"/>
    <p:sldId id="26481" r:id="rId33"/>
    <p:sldId id="26395" r:id="rId34"/>
    <p:sldId id="26399" r:id="rId35"/>
    <p:sldId id="26387" r:id="rId36"/>
    <p:sldId id="260" r:id="rId37"/>
    <p:sldId id="26458" r:id="rId38"/>
    <p:sldId id="26465" r:id="rId39"/>
    <p:sldId id="26442" r:id="rId40"/>
    <p:sldId id="26469" r:id="rId41"/>
    <p:sldId id="26470" r:id="rId42"/>
    <p:sldId id="26482" r:id="rId43"/>
    <p:sldId id="26483" r:id="rId44"/>
    <p:sldId id="26495" r:id="rId45"/>
    <p:sldId id="26474" r:id="rId46"/>
    <p:sldId id="26450" r:id="rId47"/>
    <p:sldId id="26444" r:id="rId48"/>
    <p:sldId id="26485" r:id="rId49"/>
    <p:sldId id="26396" r:id="rId50"/>
    <p:sldId id="26400" r:id="rId51"/>
    <p:sldId id="26459" r:id="rId52"/>
    <p:sldId id="26493" r:id="rId53"/>
    <p:sldId id="26494" r:id="rId54"/>
    <p:sldId id="26488" r:id="rId55"/>
    <p:sldId id="26446" r:id="rId56"/>
    <p:sldId id="26391" r:id="rId57"/>
    <p:sldId id="26445" r:id="rId58"/>
    <p:sldId id="26489" r:id="rId59"/>
    <p:sldId id="26490" r:id="rId60"/>
    <p:sldId id="26375" r:id="rId61"/>
    <p:sldId id="26407" r:id="rId62"/>
    <p:sldId id="26408" r:id="rId63"/>
    <p:sldId id="531" r:id="rId64"/>
    <p:sldId id="526" r:id="rId65"/>
    <p:sldId id="360" r:id="rId66"/>
    <p:sldId id="26479" r:id="rId67"/>
    <p:sldId id="26491" r:id="rId68"/>
    <p:sldId id="361" r:id="rId69"/>
  </p:sldIdLst>
  <p:sldSz cx="12192000" cy="6858000"/>
  <p:notesSz cx="6858000" cy="9144000"/>
  <p:embeddedFontLst>
    <p:embeddedFont>
      <p:font typeface="Montserrat" panose="00000500000000000000" pitchFamily="2" charset="0"/>
      <p:regular r:id="rId72"/>
      <p:bold r:id="rId73"/>
      <p:italic r:id="rId74"/>
      <p:boldItalic r:id="rId75"/>
    </p:embeddedFont>
    <p:embeddedFont>
      <p:font typeface="Montserrat Medium" panose="00000600000000000000" pitchFamily="2" charset="0"/>
      <p:regular r:id="rId76"/>
      <p:italic r:id="rId77"/>
    </p:embeddedFont>
    <p:embeddedFont>
      <p:font typeface="Public Sans" pitchFamily="2" charset="0"/>
      <p:regular r:id="rId78"/>
      <p:bold r:id="rId79"/>
      <p:italic r:id="rId80"/>
      <p:boldItalic r:id="rId81"/>
    </p:embeddedFont>
    <p:embeddedFont>
      <p:font typeface="Public Sans Light" pitchFamily="2" charset="0"/>
      <p:regular r:id="rId82"/>
      <p:italic r:id="rId83"/>
    </p:embeddedFont>
    <p:embeddedFont>
      <p:font typeface="Roboto" panose="02000000000000000000" pitchFamily="2" charset="0"/>
      <p:regular r:id="rId84"/>
      <p:bold r:id="rId85"/>
      <p:italic r:id="rId86"/>
      <p:boldItalic r:id="rId8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6"/>
            <p14:sldId id="26393"/>
            <p14:sldId id="271"/>
            <p14:sldId id="26383"/>
            <p14:sldId id="26464"/>
            <p14:sldId id="26471"/>
            <p14:sldId id="26418"/>
            <p14:sldId id="259"/>
            <p14:sldId id="26472"/>
            <p14:sldId id="26394"/>
            <p14:sldId id="26453"/>
            <p14:sldId id="26385"/>
            <p14:sldId id="26454"/>
            <p14:sldId id="26386"/>
            <p14:sldId id="26447"/>
            <p14:sldId id="26449"/>
            <p14:sldId id="26452"/>
            <p14:sldId id="26451"/>
            <p14:sldId id="26473"/>
            <p14:sldId id="26475"/>
            <p14:sldId id="26434"/>
            <p14:sldId id="26476"/>
            <p14:sldId id="26477"/>
            <p14:sldId id="26468"/>
            <p14:sldId id="26435"/>
            <p14:sldId id="26466"/>
            <p14:sldId id="26457"/>
            <p14:sldId id="26492"/>
            <p14:sldId id="26480"/>
            <p14:sldId id="26390"/>
            <p14:sldId id="26481"/>
            <p14:sldId id="26395"/>
            <p14:sldId id="26399"/>
            <p14:sldId id="26387"/>
            <p14:sldId id="260"/>
            <p14:sldId id="26458"/>
            <p14:sldId id="26465"/>
            <p14:sldId id="26442"/>
            <p14:sldId id="26469"/>
            <p14:sldId id="26470"/>
            <p14:sldId id="26482"/>
            <p14:sldId id="26483"/>
            <p14:sldId id="26495"/>
            <p14:sldId id="26474"/>
            <p14:sldId id="26450"/>
            <p14:sldId id="26444"/>
            <p14:sldId id="26485"/>
            <p14:sldId id="26396"/>
            <p14:sldId id="26400"/>
            <p14:sldId id="26459"/>
            <p14:sldId id="26493"/>
            <p14:sldId id="26494"/>
            <p14:sldId id="26488"/>
            <p14:sldId id="26446"/>
            <p14:sldId id="26391"/>
            <p14:sldId id="26445"/>
            <p14:sldId id="26489"/>
            <p14:sldId id="26490"/>
            <p14:sldId id="26375"/>
            <p14:sldId id="26407"/>
            <p14:sldId id="26408"/>
            <p14:sldId id="531"/>
            <p14:sldId id="526"/>
          </p14:sldIdLst>
        </p14:section>
        <p14:section name="References &amp; copyright" id="{DBC31484-F5F8-4CB1-8DB4-A562A9780899}">
          <p14:sldIdLst>
            <p14:sldId id="360"/>
            <p14:sldId id="26479"/>
            <p14:sldId id="26491"/>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7D6"/>
    <a:srgbClr val="742E9B"/>
    <a:srgbClr val="FFFFFF"/>
    <a:srgbClr val="000082"/>
    <a:srgbClr val="CCCCFF"/>
    <a:srgbClr val="EDF9E0"/>
    <a:srgbClr val="9999FF"/>
    <a:srgbClr val="B51458"/>
    <a:srgbClr val="00ACC2"/>
    <a:srgbClr val="64B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11033-78B4-4AD0-8404-109A8C637513}" v="6" dt="2024-11-21T04:57:34.0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94" autoAdjust="0"/>
  </p:normalViewPr>
  <p:slideViewPr>
    <p:cSldViewPr snapToGrid="0">
      <p:cViewPr varScale="1">
        <p:scale>
          <a:sx n="91" d="100"/>
          <a:sy n="91" d="100"/>
        </p:scale>
        <p:origin x="1257" y="63"/>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36650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76549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26678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01822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42398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r>
              <a:rPr lang="en-US" dirty="0"/>
              <a:t>* Sample soundscapes and music that can be used or adapted</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6145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35AD-6B68-982C-CF00-0B00CA568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D84BE-0522-730A-0BB1-5DBCCED07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E2F37-AA7A-2847-0F58-4413DDFB915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r>
              <a:rPr lang="en-US" dirty="0"/>
              <a:t>* Sample soundscapes and music that can be used or adapted</a:t>
            </a:r>
          </a:p>
        </p:txBody>
      </p:sp>
      <p:sp>
        <p:nvSpPr>
          <p:cNvPr id="4" name="Slide Number Placeholder 3">
            <a:extLst>
              <a:ext uri="{FF2B5EF4-FFF2-40B4-BE49-F238E27FC236}">
                <a16:creationId xmlns:a16="http://schemas.microsoft.com/office/drawing/2014/main" id="{C9933FCB-01CE-AF77-39CD-0F142517D6F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61651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376255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278113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34</a:t>
            </a:fld>
            <a:endParaRPr lang="en-AU" dirty="0"/>
          </a:p>
        </p:txBody>
      </p:sp>
    </p:spTree>
    <p:extLst>
      <p:ext uri="{BB962C8B-B14F-4D97-AF65-F5344CB8AC3E}">
        <p14:creationId xmlns:p14="http://schemas.microsoft.com/office/powerpoint/2010/main" val="305840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from collabaro</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66712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1688771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134837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37690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dirty="0"/>
          </a:p>
        </p:txBody>
      </p:sp>
    </p:spTree>
    <p:extLst>
      <p:ext uri="{BB962C8B-B14F-4D97-AF65-F5344CB8AC3E}">
        <p14:creationId xmlns:p14="http://schemas.microsoft.com/office/powerpoint/2010/main" val="4199901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dirty="0"/>
          </a:p>
        </p:txBody>
      </p:sp>
    </p:spTree>
    <p:extLst>
      <p:ext uri="{BB962C8B-B14F-4D97-AF65-F5344CB8AC3E}">
        <p14:creationId xmlns:p14="http://schemas.microsoft.com/office/powerpoint/2010/main" val="32696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dirty="0"/>
          </a:p>
        </p:txBody>
      </p:sp>
    </p:spTree>
    <p:extLst>
      <p:ext uri="{BB962C8B-B14F-4D97-AF65-F5344CB8AC3E}">
        <p14:creationId xmlns:p14="http://schemas.microsoft.com/office/powerpoint/2010/main" val="363409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1336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50</a:t>
            </a:fld>
            <a:endParaRPr lang="en-AU" dirty="0"/>
          </a:p>
        </p:txBody>
      </p:sp>
    </p:spTree>
    <p:extLst>
      <p:ext uri="{BB962C8B-B14F-4D97-AF65-F5344CB8AC3E}">
        <p14:creationId xmlns:p14="http://schemas.microsoft.com/office/powerpoint/2010/main" val="309517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dirty="0"/>
          </a:p>
        </p:txBody>
      </p:sp>
    </p:spTree>
    <p:extLst>
      <p:ext uri="{BB962C8B-B14F-4D97-AF65-F5344CB8AC3E}">
        <p14:creationId xmlns:p14="http://schemas.microsoft.com/office/powerpoint/2010/main" val="4148765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dirty="0"/>
          </a:p>
        </p:txBody>
      </p:sp>
    </p:spTree>
    <p:extLst>
      <p:ext uri="{BB962C8B-B14F-4D97-AF65-F5344CB8AC3E}">
        <p14:creationId xmlns:p14="http://schemas.microsoft.com/office/powerpoint/2010/main" val="314809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lesson numbers to go to specific lessons</a:t>
            </a:r>
          </a:p>
          <a:p>
            <a:pPr marL="171450" indent="-171450">
              <a:buFont typeface="Arial"/>
              <a:buChar char="•"/>
            </a:pPr>
            <a:r>
              <a:rPr lang="en-AU" dirty="0">
                <a:cs typeface="Calibri"/>
              </a:rPr>
              <a:t>Interactive features can be viewed in slide show</a:t>
            </a:r>
          </a:p>
          <a:p>
            <a:endParaRPr lang="en-AU" b="1" dirty="0"/>
          </a:p>
          <a:p>
            <a:r>
              <a:rPr lang="en-AU" b="1" dirty="0"/>
              <a:t>Notes for vendors [to be removed after slide deck creation]:</a:t>
            </a:r>
            <a:endParaRPr lang="en-US" dirty="0">
              <a:cs typeface="Calibri"/>
            </a:endParaRPr>
          </a:p>
          <a:p>
            <a:pPr marL="171450" indent="-171450">
              <a:buFont typeface="Arial"/>
              <a:buChar char="•"/>
            </a:pPr>
            <a:r>
              <a:rPr lang="en-AU" b="1" dirty="0"/>
              <a:t>Create hyperlinks to dividers that match lesson numbers by</a:t>
            </a:r>
          </a:p>
          <a:p>
            <a:pPr marL="781035" lvl="1" indent="-171450">
              <a:buFont typeface="Arial"/>
              <a:buChar char="•"/>
            </a:pPr>
            <a:r>
              <a:rPr lang="en-AU" b="1" dirty="0"/>
              <a:t>Right click on the number&gt;edit link&gt;select slide in deck to connect to</a:t>
            </a: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59</a:t>
            </a:fld>
            <a:endParaRPr lang="en-AU" dirty="0"/>
          </a:p>
        </p:txBody>
      </p:sp>
    </p:spTree>
    <p:extLst>
      <p:ext uri="{BB962C8B-B14F-4D97-AF65-F5344CB8AC3E}">
        <p14:creationId xmlns:p14="http://schemas.microsoft.com/office/powerpoint/2010/main" val="193557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61</a:t>
            </a:fld>
            <a:endParaRPr lang="en-AU" dirty="0"/>
          </a:p>
        </p:txBody>
      </p:sp>
    </p:spTree>
    <p:extLst>
      <p:ext uri="{BB962C8B-B14F-4D97-AF65-F5344CB8AC3E}">
        <p14:creationId xmlns:p14="http://schemas.microsoft.com/office/powerpoint/2010/main" val="288636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62</a:t>
            </a:fld>
            <a:endParaRPr lang="en-AU" dirty="0"/>
          </a:p>
        </p:txBody>
      </p:sp>
    </p:spTree>
    <p:extLst>
      <p:ext uri="{BB962C8B-B14F-4D97-AF65-F5344CB8AC3E}">
        <p14:creationId xmlns:p14="http://schemas.microsoft.com/office/powerpoint/2010/main" val="39951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r>
              <a:rPr lang="en-AU" dirty="0"/>
              <a:t>The poster can be used to drive discussion about what safe and respectful behaviour looks, sounds and feels like in composition.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24923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39893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7f84859cc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g17f84859cc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1138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112209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flickr.com/photos/12707238@N00/16374108273" TargetMode="External"/><Relationship Id="rId3" Type="http://schemas.openxmlformats.org/officeDocument/2006/relationships/hyperlink" Target="https://www.adobe.com/go/adobe-gen-ai-user-guidelines" TargetMode="External"/><Relationship Id="rId7"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creativecommons.org/licenses/by/2.0/" TargetMode="External"/><Relationship Id="rId5" Type="http://schemas.openxmlformats.org/officeDocument/2006/relationships/hyperlink" Target="https://www.flickr.com/photos/pedrosimoes7/" TargetMode="External"/><Relationship Id="rId10" Type="http://schemas.openxmlformats.org/officeDocument/2006/relationships/image" Target="../media/image12.jpg"/><Relationship Id="rId4" Type="http://schemas.openxmlformats.org/officeDocument/2006/relationships/hyperlink" Target="https://www.flickr.com/photos/pedrosimoes7/23292067242/in/photolist-BueW7f-NnPgCQ-3TSh1g-Q2muHY-DeAXXx-sB8rm-DDmWQt-22F735i-2iXU4nk-2jxZPFQ-bAJp5c-7yuwsP-CPfgZy-2j2CwSi-2op3PSX-RMkyr-8qNp55-2oh4YrU-RMkLV-2kPLidu-2ooXWQS-RMkrK-RH9WW-ogrvsD-4orZRC-2iVR3Li-9oWPy8-9rk1z9-2iTyzi5-e1ojBZ-4peLGY-2ojGDY5-aQThJk-5ofkpg-7bRurf-answze-2iVRieb-91tiH7-7jnL3-2iVTQEX-295C2WJ-7Gttrk-2pX2Gzu-2iVVyuN-2iVVo35-7xJ5B9-7xEf9H-2pdqGc3-4bxUUK-M28B1Q" TargetMode="External"/><Relationship Id="rId9" Type="http://schemas.openxmlformats.org/officeDocument/2006/relationships/hyperlink" Target="https://www.flickr.com/photos/12707238@N0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flickr.com/photos/readerwalker/" TargetMode="External"/><Relationship Id="rId13" Type="http://schemas.openxmlformats.org/officeDocument/2006/relationships/hyperlink" Target="https://creativecommons.org/licenses/by-sa/2.0/" TargetMode="External"/><Relationship Id="rId3" Type="http://schemas.openxmlformats.org/officeDocument/2006/relationships/image" Target="../media/image13.png"/><Relationship Id="rId7" Type="http://schemas.openxmlformats.org/officeDocument/2006/relationships/hyperlink" Target="https://www.flickr.com/photos/17842909@N00/24662739202" TargetMode="External"/><Relationship Id="rId12" Type="http://schemas.openxmlformats.org/officeDocument/2006/relationships/hyperlink" Target="https://www.flickr.com/photos/34695091@N05/"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s://www.flickr.com/photos/34695091@N05/26276632596/in/photostream/" TargetMode="External"/><Relationship Id="rId5" Type="http://schemas.openxmlformats.org/officeDocument/2006/relationships/hyperlink" Target="https://www.adobe.com/go/adobe-gen-ai-user-guidelines" TargetMode="External"/><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hyperlink" Target="https://creativecommons.org/licenses/by-nc-sa/2.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flickr.com/photos/28022157@N07/6052996198" TargetMode="External"/><Relationship Id="rId7" Type="http://schemas.openxmlformats.org/officeDocument/2006/relationships/hyperlink" Target="https://www.canva.com/policies/acceptable-use-policy/" TargetMode="Externa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creativecommons.org/licenses/by-nc-sa/2.0/" TargetMode="External"/><Relationship Id="rId10" Type="http://schemas.openxmlformats.org/officeDocument/2006/relationships/hyperlink" Target="https://creativecommons.org/publicdomain/zero/1.0/?ref=openverse" TargetMode="External"/><Relationship Id="rId4" Type="http://schemas.openxmlformats.org/officeDocument/2006/relationships/hyperlink" Target="https://www.flickr.com/photos/artbydoc/" TargetMode="External"/><Relationship Id="rId9" Type="http://schemas.openxmlformats.org/officeDocument/2006/relationships/hyperlink" Target="https://www.rawpixel.com/image/10093188/psd-flower-plant-pers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anva.com/policies/acceptable-use-polic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canva.com/policies/acceptable-use-polic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anva.com/policies/acceptable-use-polic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pixabay.com/music/strange-weird-tension-180137/" TargetMode="External"/><Relationship Id="rId3" Type="http://schemas.openxmlformats.org/officeDocument/2006/relationships/hyperlink" Target="https://pixabay.com/sound-effects/fireplace-with-crackling-sounds-2-min-rk-178392/" TargetMode="External"/><Relationship Id="rId7" Type="http://schemas.openxmlformats.org/officeDocument/2006/relationships/hyperlink" Target="https://pixabay.com/music/funk-funk-211799/" TargetMode="Externa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pixabay.com/sound-effects/old-machine-184439/" TargetMode="External"/><Relationship Id="rId11" Type="http://schemas.openxmlformats.org/officeDocument/2006/relationships/image" Target="../media/image20.png"/><Relationship Id="rId5" Type="http://schemas.openxmlformats.org/officeDocument/2006/relationships/hyperlink" Target="https://pixabay.com/sound-effects/quot-acceleration-quot-sound-effect-205860/" TargetMode="External"/><Relationship Id="rId10" Type="http://schemas.microsoft.com/office/2007/relationships/hdphoto" Target="../media/hdphoto2.wdp"/><Relationship Id="rId4" Type="http://schemas.openxmlformats.org/officeDocument/2006/relationships/hyperlink" Target="https://pixabay.com/sound-effects/electronic-whale-synth-by-prettysleepy-art-11772/" TargetMode="External"/><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hyperlink" Target="https://pixabay.com/music/happy-childrens-tunes-holiday-paradise-fun-tropical-beach-music-246607/" TargetMode="External"/><Relationship Id="rId3" Type="http://schemas.openxmlformats.org/officeDocument/2006/relationships/hyperlink" Target="https://www.bensound.com/royalty-free-music/track/jazzy-frenchy-upbeat-funny" TargetMode="External"/><Relationship Id="rId7" Type="http://schemas.openxmlformats.org/officeDocument/2006/relationships/hyperlink" Target="https://pixabay.com/music/soft-house-struol-no-copyright-musimixes-114113/" TargetMode="Externa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ensound.com/royalty-free-music/track/against-all-odds-hopeful-bright" TargetMode="External"/><Relationship Id="rId11" Type="http://schemas.openxmlformats.org/officeDocument/2006/relationships/image" Target="../media/image20.png"/><Relationship Id="rId5" Type="http://schemas.openxmlformats.org/officeDocument/2006/relationships/hyperlink" Target="https://www.bensound.com/royalty-free-music/track/hope-touching-piano" TargetMode="External"/><Relationship Id="rId10" Type="http://schemas.microsoft.com/office/2007/relationships/hdphoto" Target="../media/hdphoto2.wdp"/><Relationship Id="rId4" Type="http://schemas.openxmlformats.org/officeDocument/2006/relationships/hyperlink" Target="https://www.bensound.com/royalty-free-music/track/the-duel" TargetMode="Externa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1.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greek-mythology.org/blogs/greek-heroes/icaru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canva.com/policies/acceptable-use-policy/" TargetMode="Externa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canva.com/policies/acceptable-use-policy/"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8" Type="http://schemas.openxmlformats.org/officeDocument/2006/relationships/hyperlink" Target="https://www.pexels.com/photo/iberian-lynx-and-cub-in-spanish-wilderness-28579932/" TargetMode="External"/><Relationship Id="rId3" Type="http://schemas.openxmlformats.org/officeDocument/2006/relationships/image" Target="../media/image31.jpeg"/><Relationship Id="rId7" Type="http://schemas.openxmlformats.org/officeDocument/2006/relationships/image" Target="../media/image32.jpeg"/><Relationship Id="rId12" Type="http://schemas.openxmlformats.org/officeDocument/2006/relationships/hyperlink" Target="https://www.pexels.com/@katherine-mihailova-7393595/"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pexels.com/license/" TargetMode="External"/><Relationship Id="rId11" Type="http://schemas.openxmlformats.org/officeDocument/2006/relationships/hyperlink" Target="https://www.pexels.com/photo/shallow-focus-photo-of-a-rat-stared-down-by-a-cat-7846707/" TargetMode="External"/><Relationship Id="rId5" Type="http://schemas.openxmlformats.org/officeDocument/2006/relationships/hyperlink" Target="https://www.pexels.com/@ekam-juneja-61080223/" TargetMode="External"/><Relationship Id="rId10" Type="http://schemas.openxmlformats.org/officeDocument/2006/relationships/image" Target="../media/image33.jpeg"/><Relationship Id="rId4" Type="http://schemas.openxmlformats.org/officeDocument/2006/relationships/hyperlink" Target="https://www.pexels.com/photo/photo-of-a-leopard-walking-at-the-zoo-8520087/" TargetMode="External"/><Relationship Id="rId9" Type="http://schemas.openxmlformats.org/officeDocument/2006/relationships/hyperlink" Target="https://www.pexels.com/@bharath-kumar-venkatesh-141737121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bensound.com/royalty-free-music/track/event-horizon-epic-cinematic" TargetMode="External"/><Relationship Id="rId3" Type="http://schemas.openxmlformats.org/officeDocument/2006/relationships/hyperlink" Target="https://www.bensound.com/royalty-free-music/track/evolution-epic-nature" TargetMode="External"/><Relationship Id="rId7" Type="http://schemas.openxmlformats.org/officeDocument/2006/relationships/hyperlink" Target="https://www.bensound.com/royalty-free-music/track/slow-life-intriguing-epic"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bensound.com/royalty-free-music/track/adventure" TargetMode="External"/><Relationship Id="rId5" Type="http://schemas.openxmlformats.org/officeDocument/2006/relationships/hyperlink" Target="https://www.bensound.com/royalty-free-music/track/echo-of-sadness-cinematic-fantasy" TargetMode="External"/><Relationship Id="rId10" Type="http://schemas.microsoft.com/office/2007/relationships/hdphoto" Target="../media/hdphoto2.wdp"/><Relationship Id="rId4" Type="http://schemas.openxmlformats.org/officeDocument/2006/relationships/hyperlink" Target="https://www.bensound.com/royalty-free-music/track/fragments-of-sunlight-hopeful-chill" TargetMode="External"/><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flickr.com/photos/pedrosimoes7/39480927681" TargetMode="External"/><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hyperlink" Target="https://commons.wikimedia.org/wiki/File:VanGogh-starry_night.jpg" TargetMode="External"/><Relationship Id="rId5" Type="http://schemas.openxmlformats.org/officeDocument/2006/relationships/image" Target="../media/image35.jpeg"/><Relationship Id="rId4" Type="http://schemas.openxmlformats.org/officeDocument/2006/relationships/hyperlink" Target="https://www.flickr.com/photos/pedrosimoes7/"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Layout" Target="../slideLayouts/slideLayout7.xml"/><Relationship Id="rId7" Type="http://schemas.openxmlformats.org/officeDocument/2006/relationships/image" Target="../media/image36.jpeg"/><Relationship Id="rId2" Type="http://schemas.openxmlformats.org/officeDocument/2006/relationships/video" Target="https://www.youtube.com/embed/9ikOxCEmpJE?feature=oembed" TargetMode="External"/><Relationship Id="rId1" Type="http://schemas.openxmlformats.org/officeDocument/2006/relationships/video" Target="https://www.youtube.com/embed/rRgXUFnfKIY?feature=oembed" TargetMode="External"/><Relationship Id="rId6" Type="http://schemas.openxmlformats.org/officeDocument/2006/relationships/hyperlink" Target="https://www.youtube.com/watch?v=9ikOxCEmpJE" TargetMode="External"/><Relationship Id="rId5" Type="http://schemas.openxmlformats.org/officeDocument/2006/relationships/hyperlink" Target="https://www.youtube.com/watch?v=rRgXUFnfKIY" TargetMode="External"/><Relationship Id="rId4"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4.xml"/><Relationship Id="rId7" Type="http://schemas.openxmlformats.org/officeDocument/2006/relationships/image" Target="../media/image38.jpeg"/><Relationship Id="rId2" Type="http://schemas.openxmlformats.org/officeDocument/2006/relationships/video" Target="https://www.youtube.com/embed/PSXb5106p0g?feature=oembed" TargetMode="External"/><Relationship Id="rId1" Type="http://schemas.openxmlformats.org/officeDocument/2006/relationships/video" Target="https://www.youtube.com/embed/mvkUBfIq50I?start=5&amp;feature=oembed" TargetMode="External"/><Relationship Id="rId6" Type="http://schemas.openxmlformats.org/officeDocument/2006/relationships/hyperlink" Target="https://www.youtube.com/watch?v=PSXb5106p0g" TargetMode="External"/><Relationship Id="rId5" Type="http://schemas.openxmlformats.org/officeDocument/2006/relationships/hyperlink" Target="https://www.youtube.com/watch?v=mvkUBfIq50I&amp;t=5s" TargetMode="External"/><Relationship Id="rId4" Type="http://schemas.openxmlformats.org/officeDocument/2006/relationships/hyperlink" Target="https://www.numeridanse.tv/en/dance-videotheque/falling-angels" TargetMode="External"/><Relationship Id="rId9"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education.nsw.gov.au/teaching-and-learning/curriculum/creative-arts/planning-programming-and-assessing-creative-arts-7-10/dance-7-10#:~:text=DOCX%20335%20KB)-,Elements%20of%20dance,-The%20Elements%20of" TargetMode="Externa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8" Type="http://schemas.openxmlformats.org/officeDocument/2006/relationships/hyperlink" Target="https://dictionary.cambridge.org/dictionary/english/plagiarism"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pixabay.com/music/soft-house-struol-no-copyright-musimixes-114113/"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www.youtube.com/watch?v=mvkUBfIq50I&amp;t=5s" TargetMode="External"/><Relationship Id="rId11" Type="http://schemas.openxmlformats.org/officeDocument/2006/relationships/hyperlink" Target="https://pixabay.com/music/happy-childrens-tunes-holiday-paradise-fun-tropical-beach-music-246607/" TargetMode="External"/><Relationship Id="rId5" Type="http://schemas.openxmlformats.org/officeDocument/2006/relationships/hyperlink" Target="https://curriculum.nsw.edu.au/learning-areas/creative-arts/dance-7-10-2023/overview" TargetMode="External"/><Relationship Id="rId10" Type="http://schemas.openxmlformats.org/officeDocument/2006/relationships/hyperlink" Target="https://www.bensound.com/royalty-free-music/track/hope-touching-piano" TargetMode="External"/><Relationship Id="rId4" Type="http://schemas.openxmlformats.org/officeDocument/2006/relationships/hyperlink" Target="https://curriculum.nsw.edu.au/" TargetMode="External"/><Relationship Id="rId9" Type="http://schemas.openxmlformats.org/officeDocument/2006/relationships/hyperlink" Target="https://dictionary.cambridge.org/dictionary/english/misappropriation"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curriculum.nsw.edu.au/learning-areas/creative-arts/dance-7-10-2023/glossary" TargetMode="External"/><Relationship Id="rId3" Type="http://schemas.openxmlformats.org/officeDocument/2006/relationships/hyperlink" Target="https://pixabay.com/sound-effects/old-machine-184439/" TargetMode="External"/><Relationship Id="rId7" Type="http://schemas.openxmlformats.org/officeDocument/2006/relationships/hyperlink" Target="https://www.bensound.com/royalty-free-music/track/slow-life-intriguing-epic" TargetMode="External"/><Relationship Id="rId12" Type="http://schemas.openxmlformats.org/officeDocument/2006/relationships/hyperlink" Target="https://www.bensound.com/royalty-free-music/track/fragments-of-sunlight-hopeful-chill" TargetMode="External"/><Relationship Id="rId2" Type="http://schemas.openxmlformats.org/officeDocument/2006/relationships/hyperlink" Target="https://pixabay.com/sound-effects/quot-acceleration-quot-sound-effect-205860/" TargetMode="External"/><Relationship Id="rId1" Type="http://schemas.openxmlformats.org/officeDocument/2006/relationships/slideLayout" Target="../slideLayouts/slideLayout3.xml"/><Relationship Id="rId6" Type="http://schemas.openxmlformats.org/officeDocument/2006/relationships/hyperlink" Target="https://www.numeridanse.tv/en/dance-videotheque/falling-angels" TargetMode="External"/><Relationship Id="rId11" Type="http://schemas.openxmlformats.org/officeDocument/2006/relationships/hyperlink" Target="https://www.bensound.com/royalty-free-music/track/against-all-odds-hopeful-bright" TargetMode="External"/><Relationship Id="rId5" Type="http://schemas.openxmlformats.org/officeDocument/2006/relationships/hyperlink" Target="https://www.youtube.com/watch?v=9ikOxCEmpJE" TargetMode="External"/><Relationship Id="rId10" Type="http://schemas.openxmlformats.org/officeDocument/2006/relationships/hyperlink" Target="https://www.youtube.com/watch?v=PSXb5106p0g" TargetMode="External"/><Relationship Id="rId4" Type="http://schemas.openxmlformats.org/officeDocument/2006/relationships/hyperlink" Target="https://pixabay.com/music/strange-weird-tension-180137/" TargetMode="External"/><Relationship Id="rId9" Type="http://schemas.openxmlformats.org/officeDocument/2006/relationships/hyperlink" Target="https://pixabay.com/music/funk-funk-211799/"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bensound.com/royalty-free-music/track/the-duel" TargetMode="External"/><Relationship Id="rId3" Type="http://schemas.openxmlformats.org/officeDocument/2006/relationships/hyperlink" Target="https://pixabay.com/sound-effects/fireplace-with-crackling-sounds-2-min-rk-178392/" TargetMode="External"/><Relationship Id="rId7" Type="http://schemas.openxmlformats.org/officeDocument/2006/relationships/hyperlink" Target="https://www.bensound.com/royalty-free-music/track/jazzy-frenchy-upbeat-funny" TargetMode="External"/><Relationship Id="rId2" Type="http://schemas.openxmlformats.org/officeDocument/2006/relationships/hyperlink" Target="https://pixabay.com/sound-effects/electronic-whale-synth-by-prettysleepy-art-11772/" TargetMode="External"/><Relationship Id="rId1" Type="http://schemas.openxmlformats.org/officeDocument/2006/relationships/slideLayout" Target="../slideLayouts/slideLayout3.xml"/><Relationship Id="rId6" Type="http://schemas.openxmlformats.org/officeDocument/2006/relationships/hyperlink" Target="https://www.bensound.com/royalty-free-music/track/evolution-epic-nature" TargetMode="External"/><Relationship Id="rId5" Type="http://schemas.openxmlformats.org/officeDocument/2006/relationships/hyperlink" Target="https://www.bensound.com/royalty-free-music/track/adventure" TargetMode="External"/><Relationship Id="rId4" Type="http://schemas.openxmlformats.org/officeDocument/2006/relationships/hyperlink" Target="https://www.youtube.com/watch?v=rRgXUFnfKIY" TargetMode="External"/><Relationship Id="rId9" Type="http://schemas.openxmlformats.org/officeDocument/2006/relationships/hyperlink" Target="https://www.bensound.com/royalty-free-music/track/echo-of-sadness-cinematic-fantasy"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600" dirty="0">
                <a:latin typeface="+mn-lt"/>
                <a:ea typeface="+mn-lt"/>
              </a:rPr>
              <a:t>This resource is not a teaching and learning program. It should be used in conjunction with the Stage 5 (Year 9) – ‘What moves you?’ sample unit and assessment available on the </a:t>
            </a:r>
            <a:r>
              <a:rPr lang="en-AU" sz="1600" dirty="0">
                <a:latin typeface="+mn-lt"/>
                <a:ea typeface="+mn-lt"/>
                <a:hlinkClick r:id="rId3"/>
              </a:rPr>
              <a:t>Planning, programming and assessing dance 7–10 (2023)</a:t>
            </a:r>
            <a:r>
              <a:rPr lang="en-AU" sz="1600" dirty="0">
                <a:latin typeface="+mn-lt"/>
                <a:ea typeface="+mn-lt"/>
              </a:rPr>
              <a:t> webpage. </a:t>
            </a:r>
            <a:r>
              <a:rPr lang="en-AU" sz="1600" b="1" dirty="0">
                <a:latin typeface="+mn-lt"/>
              </a:rPr>
              <a:t>It is intended to support a primarily practical approach to teaching composition.</a:t>
            </a:r>
            <a:endParaRPr lang="en-AU" sz="1600" dirty="0">
              <a:solidFill>
                <a:srgbClr val="22272B"/>
              </a:solidFill>
              <a:latin typeface="+mn-lt"/>
            </a:endParaRPr>
          </a:p>
          <a:p>
            <a:pPr marL="342900" indent="-342900">
              <a:lnSpc>
                <a:spcPct val="150000"/>
              </a:lnSpc>
              <a:buFont typeface="Arial"/>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a:t>
            </a:r>
            <a:r>
              <a:rPr lang="en-AU" sz="1600" b="1" dirty="0">
                <a:solidFill>
                  <a:srgbClr val="22272B"/>
                </a:solidFill>
                <a:latin typeface="+mn-lt"/>
              </a:rPr>
              <a:t>File &gt; Download a Copy </a:t>
            </a:r>
            <a:r>
              <a:rPr lang="en-AU" sz="1600" dirty="0">
                <a:solidFill>
                  <a:srgbClr val="22272B"/>
                </a:solidFill>
                <a:latin typeface="+mn-lt"/>
              </a:rPr>
              <a:t>(this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sz="1600"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sz="1600" dirty="0">
                <a:solidFill>
                  <a:srgbClr val="22272B"/>
                </a:solidFill>
                <a:latin typeface="+mn-lt"/>
              </a:rPr>
              <a:t>Go to </a:t>
            </a:r>
            <a:r>
              <a:rPr lang="en-AU" sz="1600" b="1" dirty="0">
                <a:solidFill>
                  <a:srgbClr val="22272B"/>
                </a:solidFill>
                <a:latin typeface="+mn-lt"/>
              </a:rPr>
              <a:t>File &gt; Save as </a:t>
            </a:r>
            <a:r>
              <a:rPr lang="en-AU" sz="1600" dirty="0">
                <a:solidFill>
                  <a:srgbClr val="22272B"/>
                </a:solidFill>
                <a:latin typeface="+mn-lt"/>
              </a:rPr>
              <a:t>Google Slides.</a:t>
            </a:r>
          </a:p>
          <a:p>
            <a:pPr marL="456565" lvl="1">
              <a:lnSpc>
                <a:spcPct val="150000"/>
              </a:lnSpc>
              <a:spcAft>
                <a:spcPts val="1200"/>
              </a:spcAft>
            </a:pPr>
            <a:r>
              <a:rPr lang="en-AU" sz="1600" dirty="0">
                <a:solidFill>
                  <a:srgbClr val="22272B"/>
                </a:solidFill>
                <a:latin typeface="+mn-lt"/>
              </a:rPr>
              <a:t>(</a:t>
            </a:r>
            <a:r>
              <a:rPr lang="en-AU" sz="1600" b="1" dirty="0">
                <a:solidFill>
                  <a:srgbClr val="22272B"/>
                </a:solidFill>
                <a:latin typeface="+mn-lt"/>
              </a:rPr>
              <a:t>Note</a:t>
            </a:r>
            <a:r>
              <a:rPr lang="en-AU" sz="1600" dirty="0">
                <a:solidFill>
                  <a:srgbClr val="22272B"/>
                </a:solidFill>
                <a:latin typeface="+mn-lt"/>
              </a:rPr>
              <a:t> – conversion may cause formatting changes in the slides.)</a:t>
            </a:r>
          </a:p>
          <a:p>
            <a:endParaRPr lang="en-AU" sz="1600" dirty="0">
              <a:latin typeface="+mn-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393F1-4309-7E8C-A65A-35AE3AEFF0A2}"/>
              </a:ext>
            </a:extLst>
          </p:cNvPr>
          <p:cNvSpPr>
            <a:spLocks noGrp="1"/>
          </p:cNvSpPr>
          <p:nvPr>
            <p:ph type="title"/>
          </p:nvPr>
        </p:nvSpPr>
        <p:spPr/>
        <p:txBody>
          <a:bodyPr/>
          <a:lstStyle/>
          <a:p>
            <a:r>
              <a:rPr lang="en-AU" dirty="0">
                <a:latin typeface="+mj-lt"/>
              </a:rPr>
              <a:t>1.6 </a:t>
            </a:r>
            <a:r>
              <a:rPr lang="en-AU" sz="3600" dirty="0">
                <a:latin typeface="+mj-lt"/>
                <a:cs typeface="Arial" panose="020B0604020202020204" pitchFamily="34" charset="0"/>
              </a:rPr>
              <a:t>– the composition process diary</a:t>
            </a:r>
            <a:r>
              <a:rPr lang="en-AU" dirty="0">
                <a:latin typeface="+mj-lt"/>
              </a:rPr>
              <a:t> </a:t>
            </a:r>
          </a:p>
        </p:txBody>
      </p:sp>
      <p:sp>
        <p:nvSpPr>
          <p:cNvPr id="5" name="Rectangle: Rounded Corners 4">
            <a:extLst>
              <a:ext uri="{FF2B5EF4-FFF2-40B4-BE49-F238E27FC236}">
                <a16:creationId xmlns:a16="http://schemas.microsoft.com/office/drawing/2014/main" id="{DAEC6F72-1F6D-46F1-B3FE-8253A4458222}"/>
              </a:ext>
            </a:extLst>
          </p:cNvPr>
          <p:cNvSpPr/>
          <p:nvPr/>
        </p:nvSpPr>
        <p:spPr>
          <a:xfrm>
            <a:off x="270671" y="1151060"/>
            <a:ext cx="2913871" cy="5346940"/>
          </a:xfrm>
          <a:prstGeom prst="roundRect">
            <a:avLst>
              <a:gd name="adj" fmla="val 7971"/>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Bef>
                <a:spcPts val="600"/>
              </a:spcBef>
              <a:spcAft>
                <a:spcPts val="600"/>
              </a:spcAft>
            </a:pPr>
            <a:r>
              <a:rPr lang="en-AU" sz="1800" dirty="0">
                <a:solidFill>
                  <a:schemeClr val="accent5"/>
                </a:solidFill>
                <a:cs typeface="Arial" panose="020B0604020202020204" pitchFamily="34" charset="0"/>
              </a:rPr>
              <a:t>As we work through our composition lessons you will use your process diary as a tool to document and reflect on your learning.</a:t>
            </a:r>
          </a:p>
          <a:p>
            <a:pPr>
              <a:lnSpc>
                <a:spcPct val="150000"/>
              </a:lnSpc>
              <a:spcBef>
                <a:spcPts val="600"/>
              </a:spcBef>
              <a:spcAft>
                <a:spcPts val="600"/>
              </a:spcAft>
            </a:pPr>
            <a:r>
              <a:rPr lang="en-AU" sz="1800" dirty="0">
                <a:solidFill>
                  <a:schemeClr val="accent5"/>
                </a:solidFill>
                <a:cs typeface="Arial" panose="020B0604020202020204" pitchFamily="34" charset="0"/>
              </a:rPr>
              <a:t>Your process diary may include written notes, drawings, annotations, responses to questions, images and other tasks given by the teacher. </a:t>
            </a:r>
            <a:endParaRPr lang="en-AU" sz="1800" dirty="0">
              <a:cs typeface="Arial" panose="020B0604020202020204" pitchFamily="34" charset="0"/>
            </a:endParaRPr>
          </a:p>
        </p:txBody>
      </p:sp>
      <p:grpSp>
        <p:nvGrpSpPr>
          <p:cNvPr id="41" name="Group 40">
            <a:extLst>
              <a:ext uri="{FF2B5EF4-FFF2-40B4-BE49-F238E27FC236}">
                <a16:creationId xmlns:a16="http://schemas.microsoft.com/office/drawing/2014/main" id="{76AA0E21-DC75-B819-D7D5-1C057112C2C9}"/>
              </a:ext>
              <a:ext uri="{C183D7F6-B498-43B3-948B-1728B52AA6E4}">
                <adec:decorative xmlns:adec="http://schemas.microsoft.com/office/drawing/2017/decorative" val="1"/>
              </a:ext>
            </a:extLst>
          </p:cNvPr>
          <p:cNvGrpSpPr/>
          <p:nvPr/>
        </p:nvGrpSpPr>
        <p:grpSpPr>
          <a:xfrm>
            <a:off x="7288701" y="1624287"/>
            <a:ext cx="2489338" cy="4480948"/>
            <a:chOff x="7288701" y="1624287"/>
            <a:chExt cx="2489338" cy="4480948"/>
          </a:xfrm>
        </p:grpSpPr>
        <p:cxnSp>
          <p:nvCxnSpPr>
            <p:cNvPr id="27" name="Straight Connector 26">
              <a:extLst>
                <a:ext uri="{FF2B5EF4-FFF2-40B4-BE49-F238E27FC236}">
                  <a16:creationId xmlns:a16="http://schemas.microsoft.com/office/drawing/2014/main" id="{1E035B35-5628-6535-9CAE-0EC8038A056A}"/>
                </a:ext>
              </a:extLst>
            </p:cNvPr>
            <p:cNvCxnSpPr>
              <a:cxnSpLocks/>
            </p:cNvCxnSpPr>
            <p:nvPr/>
          </p:nvCxnSpPr>
          <p:spPr>
            <a:xfrm>
              <a:off x="7572375" y="1624287"/>
              <a:ext cx="0" cy="448094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37822C8-A729-3D9F-9657-36B5D67E1CBB}"/>
                </a:ext>
              </a:extLst>
            </p:cNvPr>
            <p:cNvCxnSpPr>
              <a:cxnSpLocks/>
            </p:cNvCxnSpPr>
            <p:nvPr/>
          </p:nvCxnSpPr>
          <p:spPr>
            <a:xfrm>
              <a:off x="7288701" y="1624287"/>
              <a:ext cx="30272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2B01768-0F81-B584-5E3C-4D29ADCADB22}"/>
                </a:ext>
              </a:extLst>
            </p:cNvPr>
            <p:cNvCxnSpPr/>
            <p:nvPr/>
          </p:nvCxnSpPr>
          <p:spPr>
            <a:xfrm>
              <a:off x="7302990" y="3082797"/>
              <a:ext cx="269385" cy="4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3662AA6-CE9C-7B27-0770-6BB339FDC0A5}"/>
                </a:ext>
              </a:extLst>
            </p:cNvPr>
            <p:cNvCxnSpPr/>
            <p:nvPr/>
          </p:nvCxnSpPr>
          <p:spPr>
            <a:xfrm>
              <a:off x="7302990" y="4559020"/>
              <a:ext cx="269385" cy="4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B3BB453-4449-AD1B-B98C-6F221EDFDB56}"/>
                </a:ext>
              </a:extLst>
            </p:cNvPr>
            <p:cNvCxnSpPr/>
            <p:nvPr/>
          </p:nvCxnSpPr>
          <p:spPr>
            <a:xfrm>
              <a:off x="7302990" y="6081987"/>
              <a:ext cx="269385" cy="4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E95276D-9A2B-DF45-B867-DD0320427FB2}"/>
                </a:ext>
              </a:extLst>
            </p:cNvPr>
            <p:cNvCxnSpPr>
              <a:cxnSpLocks/>
              <a:stCxn id="28" idx="1"/>
            </p:cNvCxnSpPr>
            <p:nvPr/>
          </p:nvCxnSpPr>
          <p:spPr>
            <a:xfrm flipH="1">
              <a:off x="7572375" y="3824530"/>
              <a:ext cx="2205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descr="1. Introduction to choreographic practice">
            <a:extLst>
              <a:ext uri="{FF2B5EF4-FFF2-40B4-BE49-F238E27FC236}">
                <a16:creationId xmlns:a16="http://schemas.microsoft.com/office/drawing/2014/main" id="{3E61BEDA-52F0-F5B8-5FF4-59501CD6A509}"/>
              </a:ext>
            </a:extLst>
          </p:cNvPr>
          <p:cNvGrpSpPr/>
          <p:nvPr/>
        </p:nvGrpSpPr>
        <p:grpSpPr>
          <a:xfrm>
            <a:off x="3381414" y="1151060"/>
            <a:ext cx="3921576" cy="950400"/>
            <a:chOff x="3381414" y="1151060"/>
            <a:chExt cx="3921576" cy="950400"/>
          </a:xfrm>
        </p:grpSpPr>
        <p:sp>
          <p:nvSpPr>
            <p:cNvPr id="14" name="Rectangle: Rounded Corners 13">
              <a:extLst>
                <a:ext uri="{FF2B5EF4-FFF2-40B4-BE49-F238E27FC236}">
                  <a16:creationId xmlns:a16="http://schemas.microsoft.com/office/drawing/2014/main" id="{94D59B46-B21B-D72F-8645-77F93D3C9CF7}"/>
                </a:ext>
                <a:ext uri="{C183D7F6-B498-43B3-948B-1728B52AA6E4}">
                  <adec:decorative xmlns:adec="http://schemas.microsoft.com/office/drawing/2017/decorative" val="1"/>
                </a:ext>
              </a:extLst>
            </p:cNvPr>
            <p:cNvSpPr/>
            <p:nvPr/>
          </p:nvSpPr>
          <p:spPr>
            <a:xfrm>
              <a:off x="3761889" y="1192287"/>
              <a:ext cx="3541101" cy="864000"/>
            </a:xfrm>
            <a:prstGeom prst="roundRect">
              <a:avLst>
                <a:gd name="adj" fmla="val 17256"/>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US" sz="1800" b="1" dirty="0">
                  <a:solidFill>
                    <a:schemeClr val="accent1"/>
                  </a:solidFill>
                  <a:latin typeface="Arial" panose="020B0604020202020204" pitchFamily="34" charset="0"/>
                  <a:cs typeface="Arial" panose="020B0604020202020204" pitchFamily="34" charset="0"/>
                </a:rPr>
                <a:t>Introduction to choreographic practice</a:t>
              </a:r>
              <a:endParaRPr lang="en-AU" sz="1800" b="1" dirty="0">
                <a:solidFill>
                  <a:schemeClr val="accent1"/>
                </a:solidFill>
                <a:latin typeface="Arial" panose="020B0604020202020204" pitchFamily="34" charset="0"/>
                <a:cs typeface="Arial" panose="020B0604020202020204" pitchFamily="34" charset="0"/>
              </a:endParaRPr>
            </a:p>
          </p:txBody>
        </p:sp>
        <p:sp>
          <p:nvSpPr>
            <p:cNvPr id="15" name="Oval 14">
              <a:hlinkClick r:id="" action="ppaction://noaction"/>
              <a:extLst>
                <a:ext uri="{FF2B5EF4-FFF2-40B4-BE49-F238E27FC236}">
                  <a16:creationId xmlns:a16="http://schemas.microsoft.com/office/drawing/2014/main" id="{0C560D54-75BF-B01A-E75A-6647F7192B59}"/>
                </a:ext>
              </a:extLst>
            </p:cNvPr>
            <p:cNvSpPr/>
            <p:nvPr/>
          </p:nvSpPr>
          <p:spPr>
            <a:xfrm>
              <a:off x="3381414" y="1151060"/>
              <a:ext cx="950400" cy="9504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8" name="Group 7" descr="2. Generating personalised movement">
            <a:extLst>
              <a:ext uri="{FF2B5EF4-FFF2-40B4-BE49-F238E27FC236}">
                <a16:creationId xmlns:a16="http://schemas.microsoft.com/office/drawing/2014/main" id="{674CF61A-3D8C-8F27-C5C2-14EDF43A66D5}"/>
              </a:ext>
            </a:extLst>
          </p:cNvPr>
          <p:cNvGrpSpPr/>
          <p:nvPr/>
        </p:nvGrpSpPr>
        <p:grpSpPr>
          <a:xfrm>
            <a:off x="3381415" y="2616573"/>
            <a:ext cx="3921578" cy="950400"/>
            <a:chOff x="3381415" y="2589273"/>
            <a:chExt cx="3921578" cy="950400"/>
          </a:xfrm>
        </p:grpSpPr>
        <p:sp>
          <p:nvSpPr>
            <p:cNvPr id="17" name="Rectangle: Rounded Corners 16">
              <a:extLst>
                <a:ext uri="{FF2B5EF4-FFF2-40B4-BE49-F238E27FC236}">
                  <a16:creationId xmlns:a16="http://schemas.microsoft.com/office/drawing/2014/main" id="{C09F2C7C-6B1F-FA95-B78F-F792316A669B}"/>
                </a:ext>
                <a:ext uri="{C183D7F6-B498-43B3-948B-1728B52AA6E4}">
                  <adec:decorative xmlns:adec="http://schemas.microsoft.com/office/drawing/2017/decorative" val="1"/>
                </a:ext>
              </a:extLst>
            </p:cNvPr>
            <p:cNvSpPr/>
            <p:nvPr/>
          </p:nvSpPr>
          <p:spPr>
            <a:xfrm>
              <a:off x="3761893" y="2632473"/>
              <a:ext cx="3541100" cy="864000"/>
            </a:xfrm>
            <a:prstGeom prst="roundRect">
              <a:avLst>
                <a:gd name="adj" fmla="val 17256"/>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US" sz="1800" b="1" dirty="0">
                  <a:solidFill>
                    <a:schemeClr val="accent1"/>
                  </a:solidFill>
                  <a:latin typeface="Arial" panose="020B0604020202020204" pitchFamily="34" charset="0"/>
                  <a:cs typeface="Arial" panose="020B0604020202020204" pitchFamily="34" charset="0"/>
                </a:rPr>
                <a:t>Generating personalised movement</a:t>
              </a:r>
              <a:endParaRPr lang="en-AU" sz="1800" b="1" dirty="0">
                <a:solidFill>
                  <a:schemeClr val="accent1"/>
                </a:solidFill>
                <a:latin typeface="Arial" panose="020B0604020202020204" pitchFamily="34" charset="0"/>
                <a:cs typeface="Arial" panose="020B0604020202020204" pitchFamily="34" charset="0"/>
              </a:endParaRPr>
            </a:p>
          </p:txBody>
        </p:sp>
        <p:sp>
          <p:nvSpPr>
            <p:cNvPr id="18" name="Oval 17">
              <a:hlinkClick r:id="" action="ppaction://noaction"/>
              <a:extLst>
                <a:ext uri="{FF2B5EF4-FFF2-40B4-BE49-F238E27FC236}">
                  <a16:creationId xmlns:a16="http://schemas.microsoft.com/office/drawing/2014/main" id="{DCC42E9C-97EA-D49B-819C-0DFD9FE8F586}"/>
                </a:ext>
              </a:extLst>
            </p:cNvPr>
            <p:cNvSpPr/>
            <p:nvPr/>
          </p:nvSpPr>
          <p:spPr>
            <a:xfrm>
              <a:off x="3381415" y="2589273"/>
              <a:ext cx="950400" cy="9504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11" name="Group 10" descr="3. From idea to intent">
            <a:extLst>
              <a:ext uri="{FF2B5EF4-FFF2-40B4-BE49-F238E27FC236}">
                <a16:creationId xmlns:a16="http://schemas.microsoft.com/office/drawing/2014/main" id="{4B6D0EB4-371D-251B-35C9-0BDA2D6D7685}"/>
              </a:ext>
            </a:extLst>
          </p:cNvPr>
          <p:cNvGrpSpPr/>
          <p:nvPr/>
        </p:nvGrpSpPr>
        <p:grpSpPr>
          <a:xfrm>
            <a:off x="3381414" y="4082086"/>
            <a:ext cx="3921577" cy="950400"/>
            <a:chOff x="3381414" y="3682173"/>
            <a:chExt cx="3921577" cy="950400"/>
          </a:xfrm>
        </p:grpSpPr>
        <p:sp>
          <p:nvSpPr>
            <p:cNvPr id="20" name="Rectangle: Rounded Corners 19">
              <a:extLst>
                <a:ext uri="{FF2B5EF4-FFF2-40B4-BE49-F238E27FC236}">
                  <a16:creationId xmlns:a16="http://schemas.microsoft.com/office/drawing/2014/main" id="{46AB2276-356A-9D70-29ED-5AC0C7A3312A}"/>
                </a:ext>
                <a:ext uri="{C183D7F6-B498-43B3-948B-1728B52AA6E4}">
                  <adec:decorative xmlns:adec="http://schemas.microsoft.com/office/drawing/2017/decorative" val="1"/>
                </a:ext>
              </a:extLst>
            </p:cNvPr>
            <p:cNvSpPr/>
            <p:nvPr/>
          </p:nvSpPr>
          <p:spPr>
            <a:xfrm>
              <a:off x="3761891" y="3725373"/>
              <a:ext cx="3541100" cy="864000"/>
            </a:xfrm>
            <a:prstGeom prst="roundRect">
              <a:avLst>
                <a:gd name="adj" fmla="val 17256"/>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US" sz="1800" b="1" dirty="0">
                  <a:solidFill>
                    <a:schemeClr val="accent1"/>
                  </a:solidFill>
                  <a:latin typeface="Arial" panose="020B0604020202020204" pitchFamily="34" charset="0"/>
                  <a:cs typeface="Arial" panose="020B0604020202020204" pitchFamily="34" charset="0"/>
                </a:rPr>
                <a:t>From idea to intent</a:t>
              </a:r>
              <a:endParaRPr lang="en-AU" sz="1800" b="1" dirty="0">
                <a:solidFill>
                  <a:schemeClr val="accent1"/>
                </a:solidFill>
                <a:latin typeface="Arial" panose="020B0604020202020204" pitchFamily="34" charset="0"/>
                <a:cs typeface="Arial" panose="020B0604020202020204" pitchFamily="34" charset="0"/>
              </a:endParaRPr>
            </a:p>
          </p:txBody>
        </p:sp>
        <p:sp>
          <p:nvSpPr>
            <p:cNvPr id="21" name="Oval 20">
              <a:hlinkClick r:id="" action="ppaction://noaction"/>
              <a:extLst>
                <a:ext uri="{FF2B5EF4-FFF2-40B4-BE49-F238E27FC236}">
                  <a16:creationId xmlns:a16="http://schemas.microsoft.com/office/drawing/2014/main" id="{717B45EF-6CBE-C425-3B3C-72E5ABD2F3EE}"/>
                </a:ext>
              </a:extLst>
            </p:cNvPr>
            <p:cNvSpPr/>
            <p:nvPr/>
          </p:nvSpPr>
          <p:spPr>
            <a:xfrm>
              <a:off x="3381414" y="3682173"/>
              <a:ext cx="950400" cy="9504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25" name="Group 24" descr="4. Structuring motifs and phrases">
            <a:extLst>
              <a:ext uri="{FF2B5EF4-FFF2-40B4-BE49-F238E27FC236}">
                <a16:creationId xmlns:a16="http://schemas.microsoft.com/office/drawing/2014/main" id="{1E586836-BD9A-B0CF-1B84-70B7FED9A140}"/>
              </a:ext>
            </a:extLst>
          </p:cNvPr>
          <p:cNvGrpSpPr/>
          <p:nvPr/>
        </p:nvGrpSpPr>
        <p:grpSpPr>
          <a:xfrm>
            <a:off x="3381414" y="5547600"/>
            <a:ext cx="3921566" cy="950400"/>
            <a:chOff x="3381414" y="4775075"/>
            <a:chExt cx="3921566" cy="950400"/>
          </a:xfrm>
        </p:grpSpPr>
        <p:sp>
          <p:nvSpPr>
            <p:cNvPr id="23" name="Rectangle: Rounded Corners 22">
              <a:extLst>
                <a:ext uri="{FF2B5EF4-FFF2-40B4-BE49-F238E27FC236}">
                  <a16:creationId xmlns:a16="http://schemas.microsoft.com/office/drawing/2014/main" id="{AF8DA950-8309-947E-3FB7-7A63B13BB5BA}"/>
                </a:ext>
                <a:ext uri="{C183D7F6-B498-43B3-948B-1728B52AA6E4}">
                  <adec:decorative xmlns:adec="http://schemas.microsoft.com/office/drawing/2017/decorative" val="1"/>
                </a:ext>
              </a:extLst>
            </p:cNvPr>
            <p:cNvSpPr/>
            <p:nvPr/>
          </p:nvSpPr>
          <p:spPr>
            <a:xfrm>
              <a:off x="3761889" y="4818275"/>
              <a:ext cx="3541091" cy="864000"/>
            </a:xfrm>
            <a:prstGeom prst="roundRect">
              <a:avLst>
                <a:gd name="adj" fmla="val 17256"/>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US" sz="1800" b="1" dirty="0">
                  <a:solidFill>
                    <a:schemeClr val="accent1"/>
                  </a:solidFill>
                  <a:latin typeface="Arial" panose="020B0604020202020204" pitchFamily="34" charset="0"/>
                  <a:cs typeface="Arial" panose="020B0604020202020204" pitchFamily="34" charset="0"/>
                </a:rPr>
                <a:t>Structuring motifs and phrases</a:t>
              </a:r>
              <a:endParaRPr lang="en-AU" sz="1800" b="1" dirty="0">
                <a:solidFill>
                  <a:schemeClr val="accent1"/>
                </a:solidFill>
                <a:latin typeface="Arial" panose="020B0604020202020204" pitchFamily="34" charset="0"/>
                <a:cs typeface="Arial" panose="020B0604020202020204" pitchFamily="34" charset="0"/>
              </a:endParaRPr>
            </a:p>
          </p:txBody>
        </p:sp>
        <p:sp>
          <p:nvSpPr>
            <p:cNvPr id="24" name="Oval 23">
              <a:hlinkClick r:id="" action="ppaction://noaction"/>
              <a:extLst>
                <a:ext uri="{FF2B5EF4-FFF2-40B4-BE49-F238E27FC236}">
                  <a16:creationId xmlns:a16="http://schemas.microsoft.com/office/drawing/2014/main" id="{F9771260-402D-3623-9694-25C8AC317D07}"/>
                </a:ext>
              </a:extLst>
            </p:cNvPr>
            <p:cNvSpPr/>
            <p:nvPr/>
          </p:nvSpPr>
          <p:spPr>
            <a:xfrm>
              <a:off x="3381414" y="4775075"/>
              <a:ext cx="950400" cy="9504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sp>
        <p:nvSpPr>
          <p:cNvPr id="31" name="Rectangle: Rounded Corners 30">
            <a:extLst>
              <a:ext uri="{FF2B5EF4-FFF2-40B4-BE49-F238E27FC236}">
                <a16:creationId xmlns:a16="http://schemas.microsoft.com/office/drawing/2014/main" id="{CF14F022-BB04-9493-183A-13675E6E2D24}"/>
              </a:ext>
              <a:ext uri="{C183D7F6-B498-43B3-948B-1728B52AA6E4}">
                <adec:decorative xmlns:adec="http://schemas.microsoft.com/office/drawing/2017/decorative" val="0"/>
              </a:ext>
            </a:extLst>
          </p:cNvPr>
          <p:cNvSpPr/>
          <p:nvPr/>
        </p:nvSpPr>
        <p:spPr>
          <a:xfrm>
            <a:off x="7951846" y="3365833"/>
            <a:ext cx="1556977" cy="917394"/>
          </a:xfrm>
          <a:prstGeom prst="roundRect">
            <a:avLst>
              <a:gd name="adj" fmla="val 17256"/>
            </a:avLst>
          </a:prstGeom>
          <a:solidFill>
            <a:schemeClr val="accent6"/>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88900"/>
            <a:r>
              <a:rPr lang="en-AU" sz="1800" b="1" dirty="0">
                <a:solidFill>
                  <a:schemeClr val="accent1"/>
                </a:solidFill>
                <a:latin typeface="Arial" panose="020B0604020202020204" pitchFamily="34" charset="0"/>
                <a:cs typeface="Arial" panose="020B0604020202020204" pitchFamily="34" charset="0"/>
              </a:rPr>
              <a:t>Reflection activities</a:t>
            </a:r>
          </a:p>
        </p:txBody>
      </p:sp>
      <p:sp>
        <p:nvSpPr>
          <p:cNvPr id="28" name="Rectangle: Rounded Corners 27">
            <a:extLst>
              <a:ext uri="{FF2B5EF4-FFF2-40B4-BE49-F238E27FC236}">
                <a16:creationId xmlns:a16="http://schemas.microsoft.com/office/drawing/2014/main" id="{C76736EC-8479-0274-3CEE-56F3163E38A5}"/>
              </a:ext>
              <a:ext uri="{C183D7F6-B498-43B3-948B-1728B52AA6E4}">
                <adec:decorative xmlns:adec="http://schemas.microsoft.com/office/drawing/2017/decorative" val="0"/>
              </a:ext>
            </a:extLst>
          </p:cNvPr>
          <p:cNvSpPr/>
          <p:nvPr/>
        </p:nvSpPr>
        <p:spPr>
          <a:xfrm>
            <a:off x="9778039" y="2261364"/>
            <a:ext cx="2173146" cy="3126332"/>
          </a:xfrm>
          <a:prstGeom prst="roundRect">
            <a:avLst>
              <a:gd name="adj" fmla="val 12693"/>
            </a:avLst>
          </a:prstGeom>
          <a:solidFill>
            <a:schemeClr val="accent6"/>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accent1"/>
                </a:solidFill>
                <a:latin typeface="Arial" panose="020B0604020202020204" pitchFamily="34" charset="0"/>
                <a:cs typeface="Arial" panose="020B0604020202020204" pitchFamily="34" charset="0"/>
              </a:rPr>
              <a:t>Documentation of learning and  planning for group composition</a:t>
            </a:r>
          </a:p>
        </p:txBody>
      </p:sp>
      <p:sp>
        <p:nvSpPr>
          <p:cNvPr id="2" name="Slide Number Placeholder 1">
            <a:extLst>
              <a:ext uri="{FF2B5EF4-FFF2-40B4-BE49-F238E27FC236}">
                <a16:creationId xmlns:a16="http://schemas.microsoft.com/office/drawing/2014/main" id="{BC076BE3-D5A2-5DFB-54A0-0F67BE4804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0447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2 – generating personalised movement</a:t>
            </a:r>
          </a:p>
        </p:txBody>
      </p:sp>
    </p:spTree>
    <p:extLst>
      <p:ext uri="{BB962C8B-B14F-4D97-AF65-F5344CB8AC3E}">
        <p14:creationId xmlns:p14="http://schemas.microsoft.com/office/powerpoint/2010/main" val="21825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know about stimulus in dance</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how stimulus can be used to inspire ideas and movement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use stimulus to generate personalised, symbolic movement to communicate an idea.</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define and explain how stimuli can be used in dance</a:t>
            </a:r>
          </a:p>
          <a:p>
            <a:pPr marL="342900" indent="-342900">
              <a:lnSpc>
                <a:spcPct val="150000"/>
              </a:lnSpc>
              <a:spcAft>
                <a:spcPts val="1200"/>
              </a:spcAft>
              <a:buFont typeface="Arial"/>
              <a:buChar char="•"/>
            </a:pPr>
            <a:r>
              <a:rPr lang="en-AU" sz="2000" dirty="0">
                <a:cs typeface="Arial" panose="020B0604020202020204" pitchFamily="34" charset="0"/>
              </a:rPr>
              <a:t>experiment with a range of stimuli to develop personalised, symbolic movement to communicate ideas.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746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2.1a </a:t>
            </a:r>
            <a:r>
              <a:rPr lang="en-AU" dirty="0">
                <a:effectLst/>
                <a:latin typeface="+mj-lt"/>
                <a:ea typeface="Calibri" panose="020F0502020204030204" pitchFamily="34" charset="0"/>
              </a:rPr>
              <a:t>– s</a:t>
            </a:r>
            <a:r>
              <a:rPr lang="en-AU" dirty="0">
                <a:latin typeface="+mj-lt"/>
              </a:rPr>
              <a:t>timulus concept map</a:t>
            </a:r>
          </a:p>
        </p:txBody>
      </p:sp>
      <p:cxnSp>
        <p:nvCxnSpPr>
          <p:cNvPr id="52" name="Google Shape;197;p19">
            <a:extLst>
              <a:ext uri="{FF2B5EF4-FFF2-40B4-BE49-F238E27FC236}">
                <a16:creationId xmlns:a16="http://schemas.microsoft.com/office/drawing/2014/main" id="{E1DFCCBF-07E1-B927-70A3-88663176552A}"/>
              </a:ext>
              <a:ext uri="{C183D7F6-B498-43B3-948B-1728B52AA6E4}">
                <adec:decorative xmlns:adec="http://schemas.microsoft.com/office/drawing/2017/decorative" val="1"/>
              </a:ext>
            </a:extLst>
          </p:cNvPr>
          <p:cNvCxnSpPr>
            <a:cxnSpLocks/>
          </p:cNvCxnSpPr>
          <p:nvPr/>
        </p:nvCxnSpPr>
        <p:spPr>
          <a:xfrm>
            <a:off x="6047608" y="2268189"/>
            <a:ext cx="0" cy="1028029"/>
          </a:xfrm>
          <a:prstGeom prst="straightConnector1">
            <a:avLst/>
          </a:prstGeom>
          <a:noFill/>
          <a:ln w="19050" cap="flat" cmpd="sng">
            <a:solidFill>
              <a:srgbClr val="9999FF"/>
            </a:solidFill>
            <a:prstDash val="solid"/>
            <a:round/>
            <a:headEnd type="none" w="med" len="med"/>
            <a:tailEnd type="none" w="med" len="med"/>
          </a:ln>
        </p:spPr>
      </p:cxnSp>
      <p:cxnSp>
        <p:nvCxnSpPr>
          <p:cNvPr id="36" name="Google Shape;202;p19">
            <a:extLst>
              <a:ext uri="{FF2B5EF4-FFF2-40B4-BE49-F238E27FC236}">
                <a16:creationId xmlns:a16="http://schemas.microsoft.com/office/drawing/2014/main" id="{9E18946A-218F-92A7-C9C4-AC56CC9B5B7E}"/>
              </a:ext>
              <a:ext uri="{C183D7F6-B498-43B3-948B-1728B52AA6E4}">
                <adec:decorative xmlns:adec="http://schemas.microsoft.com/office/drawing/2017/decorative" val="1"/>
              </a:ext>
            </a:extLst>
          </p:cNvPr>
          <p:cNvCxnSpPr>
            <a:cxnSpLocks/>
            <a:endCxn id="37" idx="2"/>
          </p:cNvCxnSpPr>
          <p:nvPr/>
        </p:nvCxnSpPr>
        <p:spPr>
          <a:xfrm flipV="1">
            <a:off x="9329764" y="1825983"/>
            <a:ext cx="1269704" cy="985756"/>
          </a:xfrm>
          <a:prstGeom prst="straightConnector1">
            <a:avLst/>
          </a:prstGeom>
          <a:noFill/>
          <a:ln w="19050" cap="flat" cmpd="sng">
            <a:solidFill>
              <a:srgbClr val="B51458"/>
            </a:solidFill>
            <a:prstDash val="solid"/>
            <a:round/>
            <a:headEnd type="none" w="med" len="med"/>
            <a:tailEnd type="none" w="med" len="med"/>
          </a:ln>
        </p:spPr>
      </p:cxnSp>
      <p:cxnSp>
        <p:nvCxnSpPr>
          <p:cNvPr id="49" name="Google Shape;201;p19">
            <a:extLst>
              <a:ext uri="{FF2B5EF4-FFF2-40B4-BE49-F238E27FC236}">
                <a16:creationId xmlns:a16="http://schemas.microsoft.com/office/drawing/2014/main" id="{AD7FDAEE-CD81-B6DA-BA37-EC85BD9A6660}"/>
              </a:ext>
              <a:ext uri="{C183D7F6-B498-43B3-948B-1728B52AA6E4}">
                <adec:decorative xmlns:adec="http://schemas.microsoft.com/office/drawing/2017/decorative" val="1"/>
              </a:ext>
            </a:extLst>
          </p:cNvPr>
          <p:cNvCxnSpPr>
            <a:cxnSpLocks/>
          </p:cNvCxnSpPr>
          <p:nvPr/>
        </p:nvCxnSpPr>
        <p:spPr>
          <a:xfrm>
            <a:off x="4225925" y="4636074"/>
            <a:ext cx="346892" cy="1029723"/>
          </a:xfrm>
          <a:prstGeom prst="straightConnector1">
            <a:avLst/>
          </a:prstGeom>
          <a:noFill/>
          <a:ln w="19050" cap="flat" cmpd="sng">
            <a:solidFill>
              <a:srgbClr val="007A8A"/>
            </a:solidFill>
            <a:prstDash val="solid"/>
            <a:round/>
            <a:headEnd type="none" w="med" len="med"/>
            <a:tailEnd type="none" w="med" len="med"/>
          </a:ln>
        </p:spPr>
      </p:cxnSp>
      <p:cxnSp>
        <p:nvCxnSpPr>
          <p:cNvPr id="44" name="Google Shape;198;p19">
            <a:extLst>
              <a:ext uri="{FF2B5EF4-FFF2-40B4-BE49-F238E27FC236}">
                <a16:creationId xmlns:a16="http://schemas.microsoft.com/office/drawing/2014/main" id="{8527ECEC-C16C-D985-850F-641E3A4DE1DD}"/>
              </a:ext>
              <a:ext uri="{C183D7F6-B498-43B3-948B-1728B52AA6E4}">
                <adec:decorative xmlns:adec="http://schemas.microsoft.com/office/drawing/2017/decorative" val="1"/>
              </a:ext>
            </a:extLst>
          </p:cNvPr>
          <p:cNvCxnSpPr>
            <a:cxnSpLocks/>
            <a:endCxn id="45" idx="2"/>
          </p:cNvCxnSpPr>
          <p:nvPr/>
        </p:nvCxnSpPr>
        <p:spPr>
          <a:xfrm flipV="1">
            <a:off x="3085584" y="1910024"/>
            <a:ext cx="13206" cy="761235"/>
          </a:xfrm>
          <a:prstGeom prst="straightConnector1">
            <a:avLst/>
          </a:prstGeom>
          <a:noFill/>
          <a:ln w="19050" cap="flat" cmpd="sng">
            <a:solidFill>
              <a:srgbClr val="427B2D"/>
            </a:solidFill>
            <a:prstDash val="solid"/>
            <a:round/>
            <a:headEnd type="none" w="med" len="med"/>
            <a:tailEnd type="none" w="med" len="med"/>
          </a:ln>
        </p:spPr>
      </p:cxnSp>
      <p:sp>
        <p:nvSpPr>
          <p:cNvPr id="45" name="Google Shape;186;p19">
            <a:extLst>
              <a:ext uri="{FF2B5EF4-FFF2-40B4-BE49-F238E27FC236}">
                <a16:creationId xmlns:a16="http://schemas.microsoft.com/office/drawing/2014/main" id="{4500226C-52B7-FB41-FA7C-393BC9916300}"/>
              </a:ext>
              <a:ext uri="{C183D7F6-B498-43B3-948B-1728B52AA6E4}">
                <adec:decorative xmlns:adec="http://schemas.microsoft.com/office/drawing/2017/decorative" val="1"/>
              </a:ext>
            </a:extLst>
          </p:cNvPr>
          <p:cNvSpPr/>
          <p:nvPr/>
        </p:nvSpPr>
        <p:spPr>
          <a:xfrm>
            <a:off x="2355694" y="133607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cxnSp>
        <p:nvCxnSpPr>
          <p:cNvPr id="6" name="Google Shape;197;p19">
            <a:extLst>
              <a:ext uri="{FF2B5EF4-FFF2-40B4-BE49-F238E27FC236}">
                <a16:creationId xmlns:a16="http://schemas.microsoft.com/office/drawing/2014/main" id="{56E72791-7936-E61F-04C8-725D4577F891}"/>
              </a:ext>
              <a:ext uri="{C183D7F6-B498-43B3-948B-1728B52AA6E4}">
                <adec:decorative xmlns:adec="http://schemas.microsoft.com/office/drawing/2017/decorative" val="1"/>
              </a:ext>
            </a:extLst>
          </p:cNvPr>
          <p:cNvCxnSpPr>
            <a:cxnSpLocks/>
            <a:endCxn id="4" idx="2"/>
          </p:cNvCxnSpPr>
          <p:nvPr/>
        </p:nvCxnSpPr>
        <p:spPr>
          <a:xfrm flipV="1">
            <a:off x="6468493" y="1463657"/>
            <a:ext cx="1276214" cy="694771"/>
          </a:xfrm>
          <a:prstGeom prst="straightConnector1">
            <a:avLst/>
          </a:prstGeom>
          <a:noFill/>
          <a:ln w="19050" cap="flat" cmpd="sng">
            <a:solidFill>
              <a:srgbClr val="9999FF"/>
            </a:solidFill>
            <a:prstDash val="solid"/>
            <a:round/>
            <a:headEnd type="none" w="med" len="med"/>
            <a:tailEnd type="none" w="med" len="med"/>
          </a:ln>
        </p:spPr>
      </p:cxnSp>
      <p:cxnSp>
        <p:nvCxnSpPr>
          <p:cNvPr id="64" name="Google Shape;197;p19">
            <a:extLst>
              <a:ext uri="{FF2B5EF4-FFF2-40B4-BE49-F238E27FC236}">
                <a16:creationId xmlns:a16="http://schemas.microsoft.com/office/drawing/2014/main" id="{871A2935-9195-7341-4DB7-D35DEAF1923B}"/>
              </a:ext>
              <a:ext uri="{C183D7F6-B498-43B3-948B-1728B52AA6E4}">
                <adec:decorative xmlns:adec="http://schemas.microsoft.com/office/drawing/2017/decorative" val="1"/>
              </a:ext>
            </a:extLst>
          </p:cNvPr>
          <p:cNvCxnSpPr>
            <a:cxnSpLocks/>
          </p:cNvCxnSpPr>
          <p:nvPr/>
        </p:nvCxnSpPr>
        <p:spPr>
          <a:xfrm flipH="1" flipV="1">
            <a:off x="5605392" y="1445256"/>
            <a:ext cx="131067" cy="617496"/>
          </a:xfrm>
          <a:prstGeom prst="straightConnector1">
            <a:avLst/>
          </a:prstGeom>
          <a:noFill/>
          <a:ln w="19050" cap="flat" cmpd="sng">
            <a:solidFill>
              <a:srgbClr val="9999FF"/>
            </a:solidFill>
            <a:prstDash val="solid"/>
            <a:round/>
            <a:headEnd type="none" w="med" len="med"/>
            <a:tailEnd type="none" w="med" len="med"/>
          </a:ln>
        </p:spPr>
      </p:cxnSp>
      <p:cxnSp>
        <p:nvCxnSpPr>
          <p:cNvPr id="20" name="Google Shape;194;p19">
            <a:extLst>
              <a:ext uri="{FF2B5EF4-FFF2-40B4-BE49-F238E27FC236}">
                <a16:creationId xmlns:a16="http://schemas.microsoft.com/office/drawing/2014/main" id="{A69BBA5E-3816-7352-8B57-9107CC38309F}"/>
              </a:ext>
              <a:ext uri="{C183D7F6-B498-43B3-948B-1728B52AA6E4}">
                <adec:decorative xmlns:adec="http://schemas.microsoft.com/office/drawing/2017/decorative" val="1"/>
              </a:ext>
            </a:extLst>
          </p:cNvPr>
          <p:cNvCxnSpPr>
            <a:stCxn id="10" idx="1"/>
          </p:cNvCxnSpPr>
          <p:nvPr/>
        </p:nvCxnSpPr>
        <p:spPr>
          <a:xfrm rot="10800000">
            <a:off x="6897933" y="3880496"/>
            <a:ext cx="573947" cy="571560"/>
          </a:xfrm>
          <a:prstGeom prst="straightConnector1">
            <a:avLst/>
          </a:prstGeom>
          <a:noFill/>
          <a:ln w="19050" cap="flat" cmpd="sng">
            <a:solidFill>
              <a:srgbClr val="9B6808"/>
            </a:solidFill>
            <a:prstDash val="solid"/>
            <a:round/>
            <a:headEnd type="none" w="med" len="med"/>
            <a:tailEnd type="none" w="med" len="med"/>
          </a:ln>
        </p:spPr>
      </p:cxnSp>
      <p:cxnSp>
        <p:nvCxnSpPr>
          <p:cNvPr id="21" name="Google Shape;195;p19">
            <a:extLst>
              <a:ext uri="{FF2B5EF4-FFF2-40B4-BE49-F238E27FC236}">
                <a16:creationId xmlns:a16="http://schemas.microsoft.com/office/drawing/2014/main" id="{7D0C5E3B-B108-AC2F-075B-7158DA9819F3}"/>
              </a:ext>
              <a:ext uri="{C183D7F6-B498-43B3-948B-1728B52AA6E4}">
                <adec:decorative xmlns:adec="http://schemas.microsoft.com/office/drawing/2017/decorative" val="1"/>
              </a:ext>
            </a:extLst>
          </p:cNvPr>
          <p:cNvCxnSpPr>
            <a:cxnSpLocks/>
          </p:cNvCxnSpPr>
          <p:nvPr/>
        </p:nvCxnSpPr>
        <p:spPr>
          <a:xfrm flipH="1" flipV="1">
            <a:off x="3750923" y="2940615"/>
            <a:ext cx="1400005" cy="295889"/>
          </a:xfrm>
          <a:prstGeom prst="straightConnector1">
            <a:avLst/>
          </a:prstGeom>
          <a:noFill/>
          <a:ln w="19050" cap="flat" cmpd="sng">
            <a:solidFill>
              <a:srgbClr val="427B2D"/>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0EE634F9-C212-3398-05A2-A3E3A795F004}"/>
              </a:ext>
              <a:ext uri="{C183D7F6-B498-43B3-948B-1728B52AA6E4}">
                <adec:decorative xmlns:adec="http://schemas.microsoft.com/office/drawing/2017/decorative" val="1"/>
              </a:ext>
            </a:extLst>
          </p:cNvPr>
          <p:cNvCxnSpPr>
            <a:cxnSpLocks/>
          </p:cNvCxnSpPr>
          <p:nvPr/>
        </p:nvCxnSpPr>
        <p:spPr>
          <a:xfrm flipH="1">
            <a:off x="6786381" y="3122125"/>
            <a:ext cx="1908518" cy="348187"/>
          </a:xfrm>
          <a:prstGeom prst="straightConnector1">
            <a:avLst/>
          </a:prstGeom>
          <a:noFill/>
          <a:ln w="19050" cap="flat" cmpd="sng">
            <a:solidFill>
              <a:srgbClr val="B51458"/>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29801793-91BA-91AD-A8A2-D90974F4CA6D}"/>
              </a:ext>
              <a:ext uri="{C183D7F6-B498-43B3-948B-1728B52AA6E4}">
                <adec:decorative xmlns:adec="http://schemas.microsoft.com/office/drawing/2017/decorative" val="1"/>
              </a:ext>
            </a:extLst>
          </p:cNvPr>
          <p:cNvCxnSpPr>
            <a:cxnSpLocks/>
            <a:endCxn id="8" idx="3"/>
          </p:cNvCxnSpPr>
          <p:nvPr/>
        </p:nvCxnSpPr>
        <p:spPr>
          <a:xfrm flipH="1">
            <a:off x="4651235" y="3843122"/>
            <a:ext cx="642834" cy="551098"/>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6A9DF9DA-7C81-28D4-0648-BE2D9CBEF9EA}"/>
              </a:ext>
              <a:ext uri="{C183D7F6-B498-43B3-948B-1728B52AA6E4}">
                <adec:decorative xmlns:adec="http://schemas.microsoft.com/office/drawing/2017/decorative" val="1"/>
              </a:ext>
            </a:extLst>
          </p:cNvPr>
          <p:cNvCxnSpPr>
            <a:cxnSpLocks/>
          </p:cNvCxnSpPr>
          <p:nvPr/>
        </p:nvCxnSpPr>
        <p:spPr>
          <a:xfrm flipH="1" flipV="1">
            <a:off x="1443591" y="1946942"/>
            <a:ext cx="1106094" cy="697514"/>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B8B7C823-DB33-8BDF-768F-78DE4A58A60E}"/>
              </a:ext>
              <a:ext uri="{C183D7F6-B498-43B3-948B-1728B52AA6E4}">
                <adec:decorative xmlns:adec="http://schemas.microsoft.com/office/drawing/2017/decorative" val="1"/>
              </a:ext>
            </a:extLst>
          </p:cNvPr>
          <p:cNvCxnSpPr>
            <a:stCxn id="7" idx="1"/>
            <a:endCxn id="11" idx="3"/>
          </p:cNvCxnSpPr>
          <p:nvPr/>
        </p:nvCxnSpPr>
        <p:spPr>
          <a:xfrm flipH="1">
            <a:off x="1870613" y="2815851"/>
            <a:ext cx="662229" cy="416558"/>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9377F7BE-34A0-770F-5A70-4626EC43FAFB}"/>
              </a:ext>
              <a:ext uri="{C183D7F6-B498-43B3-948B-1728B52AA6E4}">
                <adec:decorative xmlns:adec="http://schemas.microsoft.com/office/drawing/2017/decorative" val="1"/>
              </a:ext>
            </a:extLst>
          </p:cNvPr>
          <p:cNvCxnSpPr>
            <a:stCxn id="8" idx="1"/>
            <a:endCxn id="18" idx="3"/>
          </p:cNvCxnSpPr>
          <p:nvPr/>
        </p:nvCxnSpPr>
        <p:spPr>
          <a:xfrm flipH="1">
            <a:off x="1846190" y="4394221"/>
            <a:ext cx="1318854" cy="18968"/>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B43A41F2-3EB4-15B9-D30F-CAAD498BEA0C}"/>
              </a:ext>
              <a:ext uri="{C183D7F6-B498-43B3-948B-1728B52AA6E4}">
                <adec:decorative xmlns:adec="http://schemas.microsoft.com/office/drawing/2017/decorative" val="1"/>
              </a:ext>
            </a:extLst>
          </p:cNvPr>
          <p:cNvCxnSpPr>
            <a:cxnSpLocks/>
          </p:cNvCxnSpPr>
          <p:nvPr/>
        </p:nvCxnSpPr>
        <p:spPr>
          <a:xfrm flipH="1">
            <a:off x="2505617" y="4594710"/>
            <a:ext cx="846335" cy="864384"/>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F4090464-225E-31EC-CF24-83EAD51C690B}"/>
              </a:ext>
              <a:ext uri="{C183D7F6-B498-43B3-948B-1728B52AA6E4}">
                <adec:decorative xmlns:adec="http://schemas.microsoft.com/office/drawing/2017/decorative" val="1"/>
              </a:ext>
            </a:extLst>
          </p:cNvPr>
          <p:cNvCxnSpPr>
            <a:cxnSpLocks/>
          </p:cNvCxnSpPr>
          <p:nvPr/>
        </p:nvCxnSpPr>
        <p:spPr>
          <a:xfrm flipV="1">
            <a:off x="9083506" y="2644456"/>
            <a:ext cx="1584493" cy="454734"/>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A8CDB383-1A44-A130-EF02-B75C44DCAD2C}"/>
              </a:ext>
              <a:ext uri="{C183D7F6-B498-43B3-948B-1728B52AA6E4}">
                <adec:decorative xmlns:adec="http://schemas.microsoft.com/office/drawing/2017/decorative" val="1"/>
              </a:ext>
            </a:extLst>
          </p:cNvPr>
          <p:cNvCxnSpPr>
            <a:cxnSpLocks/>
          </p:cNvCxnSpPr>
          <p:nvPr/>
        </p:nvCxnSpPr>
        <p:spPr>
          <a:xfrm>
            <a:off x="9229209" y="3074855"/>
            <a:ext cx="1153772" cy="838259"/>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462890C4-5816-1D71-FD9D-B9E9B41B5E53}"/>
              </a:ext>
              <a:ext uri="{C183D7F6-B498-43B3-948B-1728B52AA6E4}">
                <adec:decorative xmlns:adec="http://schemas.microsoft.com/office/drawing/2017/decorative" val="1"/>
              </a:ext>
            </a:extLst>
          </p:cNvPr>
          <p:cNvCxnSpPr>
            <a:stCxn id="10" idx="3"/>
            <a:endCxn id="15" idx="1"/>
          </p:cNvCxnSpPr>
          <p:nvPr/>
        </p:nvCxnSpPr>
        <p:spPr>
          <a:xfrm>
            <a:off x="8958070" y="4452057"/>
            <a:ext cx="1215707" cy="429627"/>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9D127DC8-0F14-36A8-89FB-C4A9564E5DFA}"/>
              </a:ext>
              <a:ext uri="{C183D7F6-B498-43B3-948B-1728B52AA6E4}">
                <adec:decorative xmlns:adec="http://schemas.microsoft.com/office/drawing/2017/decorative" val="1"/>
              </a:ext>
            </a:extLst>
          </p:cNvPr>
          <p:cNvCxnSpPr>
            <a:cxnSpLocks/>
          </p:cNvCxnSpPr>
          <p:nvPr/>
        </p:nvCxnSpPr>
        <p:spPr>
          <a:xfrm>
            <a:off x="8284383" y="4767970"/>
            <a:ext cx="540526" cy="480506"/>
          </a:xfrm>
          <a:prstGeom prst="straightConnector1">
            <a:avLst/>
          </a:prstGeom>
          <a:noFill/>
          <a:ln w="19050" cap="flat" cmpd="sng">
            <a:solidFill>
              <a:srgbClr val="9B6808"/>
            </a:solidFill>
            <a:prstDash val="solid"/>
            <a:round/>
            <a:headEnd type="none" w="med" len="med"/>
            <a:tailEnd type="none" w="med" len="med"/>
          </a:ln>
        </p:spPr>
      </p:cxnSp>
      <p:cxnSp>
        <p:nvCxnSpPr>
          <p:cNvPr id="32" name="Google Shape;206;p19">
            <a:extLst>
              <a:ext uri="{FF2B5EF4-FFF2-40B4-BE49-F238E27FC236}">
                <a16:creationId xmlns:a16="http://schemas.microsoft.com/office/drawing/2014/main" id="{661E619A-4B6E-55AE-A39B-A39A86B96F8E}"/>
              </a:ext>
              <a:ext uri="{C183D7F6-B498-43B3-948B-1728B52AA6E4}">
                <adec:decorative xmlns:adec="http://schemas.microsoft.com/office/drawing/2017/decorative" val="1"/>
              </a:ext>
            </a:extLst>
          </p:cNvPr>
          <p:cNvCxnSpPr>
            <a:stCxn id="10" idx="2"/>
            <a:endCxn id="17" idx="0"/>
          </p:cNvCxnSpPr>
          <p:nvPr/>
        </p:nvCxnSpPr>
        <p:spPr>
          <a:xfrm flipH="1">
            <a:off x="7147681" y="4739030"/>
            <a:ext cx="1067294" cy="747671"/>
          </a:xfrm>
          <a:prstGeom prst="straightConnector1">
            <a:avLst/>
          </a:prstGeom>
          <a:noFill/>
          <a:ln w="19050" cap="flat" cmpd="sng">
            <a:solidFill>
              <a:srgbClr val="9B6808"/>
            </a:solidFill>
            <a:prstDash val="solid"/>
            <a:round/>
            <a:headEnd type="none" w="med" len="med"/>
            <a:tailEnd type="none" w="med" len="med"/>
          </a:ln>
        </p:spPr>
      </p:cxnSp>
      <p:sp>
        <p:nvSpPr>
          <p:cNvPr id="5" name="Google Shape;179;p19" descr="Topic">
            <a:extLst>
              <a:ext uri="{FF2B5EF4-FFF2-40B4-BE49-F238E27FC236}">
                <a16:creationId xmlns:a16="http://schemas.microsoft.com/office/drawing/2014/main" id="{6469DD7E-986E-7D3A-7ED2-E3C4A2D5064C}"/>
              </a:ext>
            </a:extLst>
          </p:cNvPr>
          <p:cNvSpPr/>
          <p:nvPr/>
        </p:nvSpPr>
        <p:spPr>
          <a:xfrm>
            <a:off x="5137596" y="3090924"/>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sz="2000" b="1" dirty="0">
                <a:solidFill>
                  <a:schemeClr val="tx1"/>
                </a:solidFill>
                <a:latin typeface="+mj-lt"/>
                <a:ea typeface="Rockwell"/>
                <a:cs typeface="Arial" panose="020B0604020202020204" pitchFamily="34" charset="0"/>
                <a:sym typeface="Rockwell"/>
              </a:rPr>
              <a:t>Chair</a:t>
            </a:r>
            <a:endParaRPr sz="2000" b="1" dirty="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75E3D10C-530E-F966-96C3-72A3F12688A7}"/>
              </a:ext>
            </a:extLst>
          </p:cNvPr>
          <p:cNvSpPr/>
          <p:nvPr/>
        </p:nvSpPr>
        <p:spPr>
          <a:xfrm>
            <a:off x="2532842" y="252887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dirty="0">
                <a:solidFill>
                  <a:schemeClr val="tx1"/>
                </a:solidFill>
                <a:latin typeface="+mn-lt"/>
                <a:ea typeface="Montserrat"/>
                <a:cs typeface="Arial" panose="020B0604020202020204" pitchFamily="34" charset="0"/>
                <a:sym typeface="Montserrat"/>
              </a:rPr>
              <a:t>Ideational</a:t>
            </a:r>
            <a:endParaRPr dirty="0">
              <a:solidFill>
                <a:schemeClr val="tx1"/>
              </a:solidFill>
              <a:latin typeface="+mn-lt"/>
              <a:ea typeface="Montserrat"/>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FAAA8363-6838-6C56-F2B7-AB1AF414C757}"/>
              </a:ext>
              <a:ext uri="{C183D7F6-B498-43B3-948B-1728B52AA6E4}">
                <adec:decorative xmlns:adec="http://schemas.microsoft.com/office/drawing/2017/decorative" val="1"/>
              </a:ext>
            </a:extLst>
          </p:cNvPr>
          <p:cNvSpPr/>
          <p:nvPr/>
        </p:nvSpPr>
        <p:spPr>
          <a:xfrm>
            <a:off x="299120" y="141941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E5C870DB-0EA5-C5BB-9CEB-B421F0ABB54B}"/>
              </a:ext>
              <a:ext uri="{C183D7F6-B498-43B3-948B-1728B52AA6E4}">
                <adec:decorative xmlns:adec="http://schemas.microsoft.com/office/drawing/2017/decorative" val="1"/>
              </a:ext>
            </a:extLst>
          </p:cNvPr>
          <p:cNvSpPr/>
          <p:nvPr/>
        </p:nvSpPr>
        <p:spPr>
          <a:xfrm>
            <a:off x="384422" y="2945435"/>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AED79210-45A0-6D20-7977-F60B205D9E3C}"/>
              </a:ext>
            </a:extLst>
          </p:cNvPr>
          <p:cNvSpPr/>
          <p:nvPr/>
        </p:nvSpPr>
        <p:spPr>
          <a:xfrm>
            <a:off x="7951803" y="2742387"/>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Auditory</a:t>
            </a:r>
            <a:endParaRPr dirty="0">
              <a:latin typeface="+mn-lt"/>
              <a:cs typeface="Arial" panose="020B0604020202020204" pitchFamily="34" charset="0"/>
              <a:sym typeface="Montserrat"/>
            </a:endParaRPr>
          </a:p>
        </p:txBody>
      </p:sp>
      <p:sp>
        <p:nvSpPr>
          <p:cNvPr id="13" name="Google Shape;187;p19">
            <a:extLst>
              <a:ext uri="{FF2B5EF4-FFF2-40B4-BE49-F238E27FC236}">
                <a16:creationId xmlns:a16="http://schemas.microsoft.com/office/drawing/2014/main" id="{07AFBD37-DBBB-4D93-6566-51192537A30C}"/>
              </a:ext>
              <a:ext uri="{C183D7F6-B498-43B3-948B-1728B52AA6E4}">
                <adec:decorative xmlns:adec="http://schemas.microsoft.com/office/drawing/2017/decorative" val="1"/>
              </a:ext>
            </a:extLst>
          </p:cNvPr>
          <p:cNvSpPr/>
          <p:nvPr/>
        </p:nvSpPr>
        <p:spPr>
          <a:xfrm>
            <a:off x="10376247" y="2428617"/>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92BE4334-1429-4814-D1E9-EDB11B7A034A}"/>
              </a:ext>
              <a:ext uri="{C183D7F6-B498-43B3-948B-1728B52AA6E4}">
                <adec:decorative xmlns:adec="http://schemas.microsoft.com/office/drawing/2017/decorative" val="1"/>
              </a:ext>
            </a:extLst>
          </p:cNvPr>
          <p:cNvSpPr/>
          <p:nvPr/>
        </p:nvSpPr>
        <p:spPr>
          <a:xfrm>
            <a:off x="10297892" y="353330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D356BC70-BCD8-C57F-6B33-EEEB9B8EA188}"/>
              </a:ext>
            </a:extLst>
          </p:cNvPr>
          <p:cNvSpPr/>
          <p:nvPr/>
        </p:nvSpPr>
        <p:spPr>
          <a:xfrm>
            <a:off x="3165044" y="4107247"/>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Kinaesthetic</a:t>
            </a:r>
            <a:endParaRPr dirty="0">
              <a:latin typeface="+mn-lt"/>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EFF0FEE6-F3B2-6916-7D03-1BF632A54CBF}"/>
              </a:ext>
              <a:ext uri="{C183D7F6-B498-43B3-948B-1728B52AA6E4}">
                <adec:decorative xmlns:adec="http://schemas.microsoft.com/office/drawing/2017/decorative" val="1"/>
              </a:ext>
            </a:extLst>
          </p:cNvPr>
          <p:cNvSpPr/>
          <p:nvPr/>
        </p:nvSpPr>
        <p:spPr>
          <a:xfrm>
            <a:off x="359999" y="4126215"/>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BCF68AF6-BA4B-3654-04BF-1B3A415273C0}"/>
              </a:ext>
              <a:ext uri="{C183D7F6-B498-43B3-948B-1728B52AA6E4}">
                <adec:decorative xmlns:adec="http://schemas.microsoft.com/office/drawing/2017/decorative" val="1"/>
              </a:ext>
            </a:extLst>
          </p:cNvPr>
          <p:cNvSpPr/>
          <p:nvPr/>
        </p:nvSpPr>
        <p:spPr>
          <a:xfrm>
            <a:off x="1765367" y="5306995"/>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F8CB1843-B8EB-756A-C389-36A0409BBF5B}"/>
              </a:ext>
            </a:extLst>
          </p:cNvPr>
          <p:cNvSpPr/>
          <p:nvPr/>
        </p:nvSpPr>
        <p:spPr>
          <a:xfrm>
            <a:off x="7471879" y="4165083"/>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Tactile</a:t>
            </a:r>
            <a:endParaRPr dirty="0">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42862DE4-E1ED-B35A-808B-C711FA876A09}"/>
              </a:ext>
              <a:ext uri="{C183D7F6-B498-43B3-948B-1728B52AA6E4}">
                <adec:decorative xmlns:adec="http://schemas.microsoft.com/office/drawing/2017/decorative" val="1"/>
              </a:ext>
            </a:extLst>
          </p:cNvPr>
          <p:cNvSpPr/>
          <p:nvPr/>
        </p:nvSpPr>
        <p:spPr>
          <a:xfrm>
            <a:off x="10173777" y="4594710"/>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D92042C3-58D4-A650-F5E1-D15BA430F8C6}"/>
              </a:ext>
              <a:ext uri="{C183D7F6-B498-43B3-948B-1728B52AA6E4}">
                <adec:decorative xmlns:adec="http://schemas.microsoft.com/office/drawing/2017/decorative" val="1"/>
              </a:ext>
            </a:extLst>
          </p:cNvPr>
          <p:cNvSpPr/>
          <p:nvPr/>
        </p:nvSpPr>
        <p:spPr>
          <a:xfrm>
            <a:off x="8701335" y="532641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F738CB4C-71CD-4EDD-FEA6-25A996543EB9}"/>
              </a:ext>
              <a:ext uri="{C183D7F6-B498-43B3-948B-1728B52AA6E4}">
                <adec:decorative xmlns:adec="http://schemas.microsoft.com/office/drawing/2017/decorative" val="1"/>
              </a:ext>
            </a:extLst>
          </p:cNvPr>
          <p:cNvSpPr/>
          <p:nvPr/>
        </p:nvSpPr>
        <p:spPr>
          <a:xfrm>
            <a:off x="6404585" y="5486701"/>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54" name="Google Shape;182;p19">
            <a:extLst>
              <a:ext uri="{FF2B5EF4-FFF2-40B4-BE49-F238E27FC236}">
                <a16:creationId xmlns:a16="http://schemas.microsoft.com/office/drawing/2014/main" id="{F2C4B1EB-9E1E-37CD-45F0-DEB8E49B3CD3}"/>
              </a:ext>
            </a:extLst>
          </p:cNvPr>
          <p:cNvSpPr/>
          <p:nvPr/>
        </p:nvSpPr>
        <p:spPr>
          <a:xfrm>
            <a:off x="5329399" y="2032584"/>
            <a:ext cx="1486191" cy="573947"/>
          </a:xfrm>
          <a:prstGeom prst="roundRect">
            <a:avLst>
              <a:gd name="adj" fmla="val 16667"/>
            </a:avLst>
          </a:prstGeom>
          <a:solidFill>
            <a:srgbClr val="CCCCFF"/>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Visual</a:t>
            </a:r>
            <a:endParaRPr dirty="0">
              <a:latin typeface="+mn-lt"/>
              <a:cs typeface="Arial" panose="020B0604020202020204" pitchFamily="34" charset="0"/>
              <a:sym typeface="Montserrat"/>
            </a:endParaRPr>
          </a:p>
        </p:txBody>
      </p:sp>
      <p:sp>
        <p:nvSpPr>
          <p:cNvPr id="55" name="Google Shape;182;p19">
            <a:extLst>
              <a:ext uri="{FF2B5EF4-FFF2-40B4-BE49-F238E27FC236}">
                <a16:creationId xmlns:a16="http://schemas.microsoft.com/office/drawing/2014/main" id="{5230C5F4-5008-3319-9401-11F81E406FDB}"/>
              </a:ext>
              <a:ext uri="{C183D7F6-B498-43B3-948B-1728B52AA6E4}">
                <adec:decorative xmlns:adec="http://schemas.microsoft.com/office/drawing/2017/decorative" val="1"/>
              </a:ext>
            </a:extLst>
          </p:cNvPr>
          <p:cNvSpPr/>
          <p:nvPr/>
        </p:nvSpPr>
        <p:spPr>
          <a:xfrm>
            <a:off x="7818687" y="1706792"/>
            <a:ext cx="1486191" cy="573947"/>
          </a:xfrm>
          <a:prstGeom prst="roundRect">
            <a:avLst>
              <a:gd name="adj" fmla="val 16667"/>
            </a:avLst>
          </a:prstGeom>
          <a:solidFill>
            <a:srgbClr val="CCCCFF"/>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56" name="Google Shape;182;p19">
            <a:extLst>
              <a:ext uri="{FF2B5EF4-FFF2-40B4-BE49-F238E27FC236}">
                <a16:creationId xmlns:a16="http://schemas.microsoft.com/office/drawing/2014/main" id="{309D1796-9792-858A-43CB-425A57147D2D}"/>
              </a:ext>
              <a:ext uri="{C183D7F6-B498-43B3-948B-1728B52AA6E4}">
                <adec:decorative xmlns:adec="http://schemas.microsoft.com/office/drawing/2017/decorative" val="1"/>
              </a:ext>
            </a:extLst>
          </p:cNvPr>
          <p:cNvSpPr/>
          <p:nvPr/>
        </p:nvSpPr>
        <p:spPr>
          <a:xfrm>
            <a:off x="4394500" y="1131839"/>
            <a:ext cx="1486191" cy="573947"/>
          </a:xfrm>
          <a:prstGeom prst="roundRect">
            <a:avLst>
              <a:gd name="adj" fmla="val 16667"/>
            </a:avLst>
          </a:prstGeom>
          <a:solidFill>
            <a:srgbClr val="CCCCFF"/>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cxnSp>
        <p:nvCxnSpPr>
          <p:cNvPr id="61" name="Google Shape;197;p19">
            <a:extLst>
              <a:ext uri="{FF2B5EF4-FFF2-40B4-BE49-F238E27FC236}">
                <a16:creationId xmlns:a16="http://schemas.microsoft.com/office/drawing/2014/main" id="{69CCAD5B-6D7C-86E2-31A7-6BAA00B6B288}"/>
              </a:ext>
              <a:ext uri="{C183D7F6-B498-43B3-948B-1728B52AA6E4}">
                <adec:decorative xmlns:adec="http://schemas.microsoft.com/office/drawing/2017/decorative" val="1"/>
              </a:ext>
            </a:extLst>
          </p:cNvPr>
          <p:cNvCxnSpPr>
            <a:cxnSpLocks/>
            <a:stCxn id="54" idx="3"/>
            <a:endCxn id="55" idx="1"/>
          </p:cNvCxnSpPr>
          <p:nvPr/>
        </p:nvCxnSpPr>
        <p:spPr>
          <a:xfrm flipV="1">
            <a:off x="6815590" y="1993766"/>
            <a:ext cx="1003097" cy="325792"/>
          </a:xfrm>
          <a:prstGeom prst="straightConnector1">
            <a:avLst/>
          </a:prstGeom>
          <a:noFill/>
          <a:ln w="19050" cap="flat" cmpd="sng">
            <a:solidFill>
              <a:srgbClr val="9999FF"/>
            </a:solidFill>
            <a:prstDash val="solid"/>
            <a:round/>
            <a:headEnd type="none" w="med" len="med"/>
            <a:tailEnd type="none" w="med" len="med"/>
          </a:ln>
        </p:spPr>
      </p:cxnSp>
      <p:sp>
        <p:nvSpPr>
          <p:cNvPr id="4" name="Google Shape;182;p19">
            <a:extLst>
              <a:ext uri="{FF2B5EF4-FFF2-40B4-BE49-F238E27FC236}">
                <a16:creationId xmlns:a16="http://schemas.microsoft.com/office/drawing/2014/main" id="{4DF42519-38A1-C0D2-47E4-545F81AEB7E9}"/>
              </a:ext>
              <a:ext uri="{C183D7F6-B498-43B3-948B-1728B52AA6E4}">
                <adec:decorative xmlns:adec="http://schemas.microsoft.com/office/drawing/2017/decorative" val="1"/>
              </a:ext>
            </a:extLst>
          </p:cNvPr>
          <p:cNvSpPr/>
          <p:nvPr/>
        </p:nvSpPr>
        <p:spPr>
          <a:xfrm>
            <a:off x="7001611" y="889710"/>
            <a:ext cx="1486191" cy="573947"/>
          </a:xfrm>
          <a:prstGeom prst="roundRect">
            <a:avLst>
              <a:gd name="adj" fmla="val 16667"/>
            </a:avLst>
          </a:prstGeom>
          <a:solidFill>
            <a:srgbClr val="CCCCFF"/>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37" name="Google Shape;187;p19">
            <a:extLst>
              <a:ext uri="{FF2B5EF4-FFF2-40B4-BE49-F238E27FC236}">
                <a16:creationId xmlns:a16="http://schemas.microsoft.com/office/drawing/2014/main" id="{1217CFF6-D33B-8777-9565-401AD4BD0EA7}"/>
              </a:ext>
              <a:ext uri="{C183D7F6-B498-43B3-948B-1728B52AA6E4}">
                <adec:decorative xmlns:adec="http://schemas.microsoft.com/office/drawing/2017/decorative" val="1"/>
              </a:ext>
            </a:extLst>
          </p:cNvPr>
          <p:cNvSpPr/>
          <p:nvPr/>
        </p:nvSpPr>
        <p:spPr>
          <a:xfrm>
            <a:off x="9856372" y="1252036"/>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50" name="Google Shape;193;p19">
            <a:extLst>
              <a:ext uri="{FF2B5EF4-FFF2-40B4-BE49-F238E27FC236}">
                <a16:creationId xmlns:a16="http://schemas.microsoft.com/office/drawing/2014/main" id="{D92198FE-17C5-F7C1-FB0A-14E226AEA280}"/>
              </a:ext>
              <a:ext uri="{C183D7F6-B498-43B3-948B-1728B52AA6E4}">
                <adec:decorative xmlns:adec="http://schemas.microsoft.com/office/drawing/2017/decorative" val="1"/>
              </a:ext>
            </a:extLst>
          </p:cNvPr>
          <p:cNvSpPr/>
          <p:nvPr/>
        </p:nvSpPr>
        <p:spPr>
          <a:xfrm>
            <a:off x="4211959" y="5444451"/>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8166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2.1b </a:t>
            </a:r>
            <a:r>
              <a:rPr lang="en-AU" dirty="0">
                <a:effectLst/>
                <a:latin typeface="+mj-lt"/>
                <a:ea typeface="Calibri" panose="020F0502020204030204" pitchFamily="34" charset="0"/>
              </a:rPr>
              <a:t>– s</a:t>
            </a:r>
            <a:r>
              <a:rPr lang="en-AU" dirty="0">
                <a:latin typeface="+mj-lt"/>
              </a:rPr>
              <a:t>ample chair as a stimulus spider map</a:t>
            </a:r>
          </a:p>
        </p:txBody>
      </p:sp>
      <p:cxnSp>
        <p:nvCxnSpPr>
          <p:cNvPr id="6" name="Google Shape;125;p17">
            <a:extLst>
              <a:ext uri="{FF2B5EF4-FFF2-40B4-BE49-F238E27FC236}">
                <a16:creationId xmlns:a16="http://schemas.microsoft.com/office/drawing/2014/main" id="{3E705808-C767-CFA5-5BCC-DD7546162A49}"/>
              </a:ext>
              <a:ext uri="{C183D7F6-B498-43B3-948B-1728B52AA6E4}">
                <adec:decorative xmlns:adec="http://schemas.microsoft.com/office/drawing/2017/decorative" val="1"/>
              </a:ext>
            </a:extLst>
          </p:cNvPr>
          <p:cNvCxnSpPr/>
          <p:nvPr/>
        </p:nvCxnSpPr>
        <p:spPr>
          <a:xfrm>
            <a:off x="3501647" y="3588700"/>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4D593D99-85C5-3753-C35F-70804D33E897}"/>
              </a:ext>
              <a:ext uri="{C183D7F6-B498-43B3-948B-1728B52AA6E4}">
                <adec:decorative xmlns:adec="http://schemas.microsoft.com/office/drawing/2017/decorative" val="1"/>
              </a:ext>
            </a:extLst>
          </p:cNvPr>
          <p:cNvCxnSpPr/>
          <p:nvPr/>
        </p:nvCxnSpPr>
        <p:spPr>
          <a:xfrm rot="10800000" flipH="1">
            <a:off x="7016136" y="3588822"/>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6241178A-8250-2EB4-990C-5E5C190B57EF}"/>
              </a:ext>
              <a:ext uri="{C183D7F6-B498-43B3-948B-1728B52AA6E4}">
                <adec:decorative xmlns:adec="http://schemas.microsoft.com/office/drawing/2017/decorative" val="1"/>
              </a:ext>
            </a:extLst>
          </p:cNvPr>
          <p:cNvCxnSpPr>
            <a:stCxn id="4" idx="4"/>
          </p:cNvCxnSpPr>
          <p:nvPr/>
        </p:nvCxnSpPr>
        <p:spPr>
          <a:xfrm>
            <a:off x="6096119" y="4336165"/>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F5AEAD7C-EBDE-0F6D-747A-69E22D2A29DE}"/>
              </a:ext>
              <a:ext uri="{C183D7F6-B498-43B3-948B-1728B52AA6E4}">
                <adec:decorative xmlns:adec="http://schemas.microsoft.com/office/drawing/2017/decorative" val="1"/>
              </a:ext>
            </a:extLst>
          </p:cNvPr>
          <p:cNvCxnSpPr>
            <a:stCxn id="4" idx="0"/>
            <a:endCxn id="42" idx="4"/>
          </p:cNvCxnSpPr>
          <p:nvPr/>
        </p:nvCxnSpPr>
        <p:spPr>
          <a:xfrm flipV="1">
            <a:off x="6096119" y="1942480"/>
            <a:ext cx="28959" cy="898728"/>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785A2CF1-95F1-A338-3D65-77D8DE66BE5A}"/>
              </a:ext>
              <a:ext uri="{C183D7F6-B498-43B3-948B-1728B52AA6E4}">
                <adec:decorative xmlns:adec="http://schemas.microsoft.com/office/drawing/2017/decorative" val="1"/>
              </a:ext>
            </a:extLst>
          </p:cNvPr>
          <p:cNvCxnSpPr>
            <a:cxnSpLocks/>
            <a:stCxn id="4" idx="3"/>
            <a:endCxn id="46" idx="7"/>
          </p:cNvCxnSpPr>
          <p:nvPr/>
        </p:nvCxnSpPr>
        <p:spPr>
          <a:xfrm flipH="1">
            <a:off x="3747692" y="4117234"/>
            <a:ext cx="1697917" cy="657826"/>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66A531BB-70E7-53AD-650E-EC53ED879874}"/>
              </a:ext>
              <a:ext uri="{C183D7F6-B498-43B3-948B-1728B52AA6E4}">
                <adec:decorative xmlns:adec="http://schemas.microsoft.com/office/drawing/2017/decorative" val="1"/>
              </a:ext>
            </a:extLst>
          </p:cNvPr>
          <p:cNvCxnSpPr>
            <a:cxnSpLocks/>
            <a:stCxn id="4" idx="1"/>
            <a:endCxn id="40" idx="5"/>
          </p:cNvCxnSpPr>
          <p:nvPr/>
        </p:nvCxnSpPr>
        <p:spPr>
          <a:xfrm flipH="1" flipV="1">
            <a:off x="3926675" y="2368189"/>
            <a:ext cx="1518934" cy="691950"/>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BB967329-4667-DDED-F05E-5823A1F34685}"/>
              </a:ext>
              <a:ext uri="{C183D7F6-B498-43B3-948B-1728B52AA6E4}">
                <adec:decorative xmlns:adec="http://schemas.microsoft.com/office/drawing/2017/decorative" val="1"/>
              </a:ext>
            </a:extLst>
          </p:cNvPr>
          <p:cNvCxnSpPr>
            <a:cxnSpLocks/>
            <a:stCxn id="4" idx="5"/>
            <a:endCxn id="47" idx="1"/>
          </p:cNvCxnSpPr>
          <p:nvPr/>
        </p:nvCxnSpPr>
        <p:spPr>
          <a:xfrm>
            <a:off x="6746628" y="4117234"/>
            <a:ext cx="1647406" cy="653521"/>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C6252BA3-DB91-FDA2-FA30-142CEADB096E}"/>
              </a:ext>
              <a:ext uri="{C183D7F6-B498-43B3-948B-1728B52AA6E4}">
                <adec:decorative xmlns:adec="http://schemas.microsoft.com/office/drawing/2017/decorative" val="1"/>
              </a:ext>
            </a:extLst>
          </p:cNvPr>
          <p:cNvCxnSpPr>
            <a:cxnSpLocks/>
            <a:stCxn id="4" idx="7"/>
            <a:endCxn id="43" idx="3"/>
          </p:cNvCxnSpPr>
          <p:nvPr/>
        </p:nvCxnSpPr>
        <p:spPr>
          <a:xfrm flipV="1">
            <a:off x="6746628" y="2280304"/>
            <a:ext cx="1392459" cy="779835"/>
          </a:xfrm>
          <a:prstGeom prst="straightConnector1">
            <a:avLst/>
          </a:prstGeom>
          <a:noFill/>
          <a:ln w="19050" cap="flat" cmpd="sng">
            <a:solidFill>
              <a:srgbClr val="007A8A"/>
            </a:solidFill>
            <a:prstDash val="solid"/>
            <a:round/>
            <a:headEnd type="none" w="med" len="med"/>
            <a:tailEnd type="none" w="med" len="med"/>
          </a:ln>
        </p:spPr>
      </p:cxnSp>
      <p:sp>
        <p:nvSpPr>
          <p:cNvPr id="4" name="Google Shape;124;p17" descr="Subject ">
            <a:extLst>
              <a:ext uri="{FF2B5EF4-FFF2-40B4-BE49-F238E27FC236}">
                <a16:creationId xmlns:a16="http://schemas.microsoft.com/office/drawing/2014/main" id="{B2F3C6A1-3F2E-1BE6-7182-F224BC265587}"/>
              </a:ext>
            </a:extLst>
          </p:cNvPr>
          <p:cNvSpPr/>
          <p:nvPr/>
        </p:nvSpPr>
        <p:spPr>
          <a:xfrm>
            <a:off x="5176159" y="2841208"/>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panose="020B0604020202020204" pitchFamily="34" charset="0"/>
                <a:sym typeface="Montserrat"/>
              </a:rPr>
              <a:t>Chair as a throne</a:t>
            </a:r>
            <a:endParaRPr sz="2000" b="1" dirty="0">
              <a:latin typeface="+mj-lt"/>
              <a:cs typeface="Arial" panose="020B0604020202020204" pitchFamily="34" charset="0"/>
              <a:sym typeface="Montserrat"/>
            </a:endParaRPr>
          </a:p>
        </p:txBody>
      </p:sp>
      <p:sp>
        <p:nvSpPr>
          <p:cNvPr id="40" name="Google Shape;133;p17" descr="Idea bubble">
            <a:extLst>
              <a:ext uri="{FF2B5EF4-FFF2-40B4-BE49-F238E27FC236}">
                <a16:creationId xmlns:a16="http://schemas.microsoft.com/office/drawing/2014/main" id="{407D636A-5897-673F-FD31-EE27AAB7F3C7}"/>
              </a:ext>
            </a:extLst>
          </p:cNvPr>
          <p:cNvSpPr/>
          <p:nvPr/>
        </p:nvSpPr>
        <p:spPr>
          <a:xfrm>
            <a:off x="1628775" y="1434056"/>
            <a:ext cx="2692157" cy="1094405"/>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Angular and direct pathways can show authority and decision making </a:t>
            </a:r>
            <a:endParaRPr sz="1400" dirty="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59AED9FD-CCFB-691A-4DC8-14C28EBD4FF2}"/>
              </a:ext>
            </a:extLst>
          </p:cNvPr>
          <p:cNvSpPr/>
          <p:nvPr/>
        </p:nvSpPr>
        <p:spPr>
          <a:xfrm>
            <a:off x="5234078" y="122414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Regal, upright movement</a:t>
            </a:r>
            <a:endParaRPr sz="1400" dirty="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E609B3AC-51FA-4119-9DF1-EB907D2C5202}"/>
              </a:ext>
            </a:extLst>
          </p:cNvPr>
          <p:cNvSpPr/>
          <p:nvPr/>
        </p:nvSpPr>
        <p:spPr>
          <a:xfrm>
            <a:off x="7878119" y="1296204"/>
            <a:ext cx="1782000" cy="1152945"/>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Angular shapes show confidence</a:t>
            </a:r>
            <a:endParaRPr sz="1400" dirty="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4E7E4470-2CA2-CE8A-1DDF-D2BB3C297511}"/>
              </a:ext>
            </a:extLst>
          </p:cNvPr>
          <p:cNvSpPr/>
          <p:nvPr/>
        </p:nvSpPr>
        <p:spPr>
          <a:xfrm>
            <a:off x="8690174" y="2841208"/>
            <a:ext cx="1782000" cy="125631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Medium to high levels to show high status</a:t>
            </a:r>
            <a:endParaRPr sz="1400" dirty="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C6846BAD-BA65-4B96-1B01-D9ADAEF0604F}"/>
              </a:ext>
            </a:extLst>
          </p:cNvPr>
          <p:cNvSpPr/>
          <p:nvPr/>
        </p:nvSpPr>
        <p:spPr>
          <a:xfrm>
            <a:off x="8100148" y="4626208"/>
            <a:ext cx="2006777" cy="987032"/>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Regular and even tempo to show power </a:t>
            </a:r>
            <a:endParaRPr sz="1400" dirty="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2996E804-9D77-BAC1-44A7-255922CD1500}"/>
              </a:ext>
            </a:extLst>
          </p:cNvPr>
          <p:cNvSpPr/>
          <p:nvPr/>
        </p:nvSpPr>
        <p:spPr>
          <a:xfrm>
            <a:off x="5176044" y="5393260"/>
            <a:ext cx="1839911" cy="839896"/>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Gestures to the head to show a crown</a:t>
            </a:r>
            <a:endParaRPr sz="1400" dirty="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08CFCCC7-A9C6-E2D1-6D1B-5EE82E902EC5}"/>
              </a:ext>
            </a:extLst>
          </p:cNvPr>
          <p:cNvSpPr/>
          <p:nvPr/>
        </p:nvSpPr>
        <p:spPr>
          <a:xfrm>
            <a:off x="2226660" y="4652060"/>
            <a:ext cx="1782000" cy="839896"/>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Open shapes show poise</a:t>
            </a:r>
            <a:endParaRPr sz="1400" dirty="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09149727-8C6F-7285-D2A2-89762FD2C111}"/>
              </a:ext>
            </a:extLst>
          </p:cNvPr>
          <p:cNvSpPr/>
          <p:nvPr/>
        </p:nvSpPr>
        <p:spPr>
          <a:xfrm>
            <a:off x="1719825" y="2897284"/>
            <a:ext cx="1782000" cy="1060135"/>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400" dirty="0">
                <a:solidFill>
                  <a:srgbClr val="000000"/>
                </a:solidFill>
                <a:cs typeface="Arial" panose="020B0604020202020204" pitchFamily="34" charset="0"/>
                <a:sym typeface="Montserrat Medium"/>
              </a:rPr>
              <a:t>Sustained dynamics to show control</a:t>
            </a:r>
            <a:endParaRPr sz="1400" dirty="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2965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2.1c </a:t>
            </a:r>
            <a:r>
              <a:rPr lang="en-AU" dirty="0">
                <a:effectLst/>
                <a:latin typeface="+mj-lt"/>
                <a:ea typeface="Calibri" panose="020F0502020204030204" pitchFamily="34" charset="0"/>
              </a:rPr>
              <a:t>– c</a:t>
            </a:r>
            <a:r>
              <a:rPr lang="en-AU" dirty="0">
                <a:latin typeface="+mj-lt"/>
              </a:rPr>
              <a:t>hair as a stimulus spider map</a:t>
            </a:r>
          </a:p>
        </p:txBody>
      </p:sp>
      <p:cxnSp>
        <p:nvCxnSpPr>
          <p:cNvPr id="6" name="Google Shape;125;p17">
            <a:extLst>
              <a:ext uri="{FF2B5EF4-FFF2-40B4-BE49-F238E27FC236}">
                <a16:creationId xmlns:a16="http://schemas.microsoft.com/office/drawing/2014/main" id="{3E705808-C767-CFA5-5BCC-DD7546162A49}"/>
              </a:ext>
              <a:ext uri="{C183D7F6-B498-43B3-948B-1728B52AA6E4}">
                <adec:decorative xmlns:adec="http://schemas.microsoft.com/office/drawing/2017/decorative" val="1"/>
              </a:ext>
            </a:extLst>
          </p:cNvPr>
          <p:cNvCxnSpPr/>
          <p:nvPr/>
        </p:nvCxnSpPr>
        <p:spPr>
          <a:xfrm>
            <a:off x="3501647" y="3588700"/>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4D593D99-85C5-3753-C35F-70804D33E897}"/>
              </a:ext>
              <a:ext uri="{C183D7F6-B498-43B3-948B-1728B52AA6E4}">
                <adec:decorative xmlns:adec="http://schemas.microsoft.com/office/drawing/2017/decorative" val="1"/>
              </a:ext>
            </a:extLst>
          </p:cNvPr>
          <p:cNvCxnSpPr/>
          <p:nvPr/>
        </p:nvCxnSpPr>
        <p:spPr>
          <a:xfrm rot="10800000" flipH="1">
            <a:off x="7016136" y="3588822"/>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6241178A-8250-2EB4-990C-5E5C190B57EF}"/>
              </a:ext>
              <a:ext uri="{C183D7F6-B498-43B3-948B-1728B52AA6E4}">
                <adec:decorative xmlns:adec="http://schemas.microsoft.com/office/drawing/2017/decorative" val="1"/>
              </a:ext>
            </a:extLst>
          </p:cNvPr>
          <p:cNvCxnSpPr>
            <a:stCxn id="4" idx="4"/>
          </p:cNvCxnSpPr>
          <p:nvPr/>
        </p:nvCxnSpPr>
        <p:spPr>
          <a:xfrm>
            <a:off x="6096119" y="4336165"/>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F5AEAD7C-EBDE-0F6D-747A-69E22D2A29DE}"/>
              </a:ext>
              <a:ext uri="{C183D7F6-B498-43B3-948B-1728B52AA6E4}">
                <adec:decorative xmlns:adec="http://schemas.microsoft.com/office/drawing/2017/decorative" val="1"/>
              </a:ext>
            </a:extLst>
          </p:cNvPr>
          <p:cNvCxnSpPr>
            <a:stCxn id="4" idx="0"/>
            <a:endCxn id="42" idx="4"/>
          </p:cNvCxnSpPr>
          <p:nvPr/>
        </p:nvCxnSpPr>
        <p:spPr>
          <a:xfrm rot="10800000">
            <a:off x="6076813" y="1814701"/>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785A2CF1-95F1-A338-3D65-77D8DE66BE5A}"/>
              </a:ext>
              <a:ext uri="{C183D7F6-B498-43B3-948B-1728B52AA6E4}">
                <adec:decorative xmlns:adec="http://schemas.microsoft.com/office/drawing/2017/decorative" val="1"/>
              </a:ext>
            </a:extLst>
          </p:cNvPr>
          <p:cNvCxnSpPr>
            <a:endCxn id="46" idx="7"/>
          </p:cNvCxnSpPr>
          <p:nvPr/>
        </p:nvCxnSpPr>
        <p:spPr>
          <a:xfrm flipH="1">
            <a:off x="4063742" y="4117156"/>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66A531BB-70E7-53AD-650E-EC53ED879874}"/>
              </a:ext>
              <a:ext uri="{C183D7F6-B498-43B3-948B-1728B52AA6E4}">
                <adec:decorative xmlns:adec="http://schemas.microsoft.com/office/drawing/2017/decorative" val="1"/>
              </a:ext>
            </a:extLst>
          </p:cNvPr>
          <p:cNvCxnSpPr>
            <a:stCxn id="4" idx="1"/>
            <a:endCxn id="40" idx="5"/>
          </p:cNvCxnSpPr>
          <p:nvPr/>
        </p:nvCxnSpPr>
        <p:spPr>
          <a:xfrm rot="10800000">
            <a:off x="4059932" y="2423399"/>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BB967329-4667-DDED-F05E-5823A1F34685}"/>
              </a:ext>
              <a:ext uri="{C183D7F6-B498-43B3-948B-1728B52AA6E4}">
                <adec:decorative xmlns:adec="http://schemas.microsoft.com/office/drawing/2017/decorative" val="1"/>
              </a:ext>
            </a:extLst>
          </p:cNvPr>
          <p:cNvCxnSpPr>
            <a:endCxn id="47" idx="1"/>
          </p:cNvCxnSpPr>
          <p:nvPr/>
        </p:nvCxnSpPr>
        <p:spPr>
          <a:xfrm>
            <a:off x="6764984" y="4105838"/>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C6252BA3-DB91-FDA2-FA30-142CEADB096E}"/>
              </a:ext>
              <a:ext uri="{C183D7F6-B498-43B3-948B-1728B52AA6E4}">
                <adec:decorative xmlns:adec="http://schemas.microsoft.com/office/drawing/2017/decorative" val="1"/>
              </a:ext>
            </a:extLst>
          </p:cNvPr>
          <p:cNvCxnSpPr>
            <a:endCxn id="43" idx="3"/>
          </p:cNvCxnSpPr>
          <p:nvPr/>
        </p:nvCxnSpPr>
        <p:spPr>
          <a:xfrm rot="10800000" flipH="1">
            <a:off x="6807967" y="2423263"/>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4" name="Google Shape;124;p17" descr="Subject ">
            <a:extLst>
              <a:ext uri="{FF2B5EF4-FFF2-40B4-BE49-F238E27FC236}">
                <a16:creationId xmlns:a16="http://schemas.microsoft.com/office/drawing/2014/main" id="{B2F3C6A1-3F2E-1BE6-7182-F224BC265587}"/>
              </a:ext>
            </a:extLst>
          </p:cNvPr>
          <p:cNvSpPr/>
          <p:nvPr/>
        </p:nvSpPr>
        <p:spPr>
          <a:xfrm>
            <a:off x="5176159" y="2841208"/>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panose="020B0604020202020204" pitchFamily="34" charset="0"/>
                <a:sym typeface="Montserrat"/>
              </a:rPr>
              <a:t>Chair</a:t>
            </a:r>
            <a:endParaRPr sz="2000" b="1" dirty="0">
              <a:latin typeface="+mj-lt"/>
              <a:cs typeface="Arial" panose="020B0604020202020204" pitchFamily="34" charset="0"/>
              <a:sym typeface="Montserrat"/>
            </a:endParaRPr>
          </a:p>
        </p:txBody>
      </p:sp>
      <p:sp>
        <p:nvSpPr>
          <p:cNvPr id="40" name="Google Shape;133;p17">
            <a:extLst>
              <a:ext uri="{FF2B5EF4-FFF2-40B4-BE49-F238E27FC236}">
                <a16:creationId xmlns:a16="http://schemas.microsoft.com/office/drawing/2014/main" id="{407D636A-5897-673F-FD31-EE27AAB7F3C7}"/>
              </a:ext>
              <a:ext uri="{C183D7F6-B498-43B3-948B-1728B52AA6E4}">
                <adec:decorative xmlns:adec="http://schemas.microsoft.com/office/drawing/2017/decorative" val="1"/>
              </a:ext>
            </a:extLst>
          </p:cNvPr>
          <p:cNvSpPr/>
          <p:nvPr/>
        </p:nvSpPr>
        <p:spPr>
          <a:xfrm>
            <a:off x="253893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59AED9FD-CCFB-691A-4DC8-14C28EBD4FF2}"/>
              </a:ext>
              <a:ext uri="{C183D7F6-B498-43B3-948B-1728B52AA6E4}">
                <adec:decorative xmlns:adec="http://schemas.microsoft.com/office/drawing/2017/decorative" val="1"/>
              </a:ext>
            </a:extLst>
          </p:cNvPr>
          <p:cNvSpPr/>
          <p:nvPr/>
        </p:nvSpPr>
        <p:spPr>
          <a:xfrm>
            <a:off x="5185729" y="109651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E609B3AC-51FA-4119-9DF1-EB907D2C5202}"/>
              </a:ext>
              <a:ext uri="{C183D7F6-B498-43B3-948B-1728B52AA6E4}">
                <adec:decorative xmlns:adec="http://schemas.microsoft.com/office/drawing/2017/decorative" val="1"/>
              </a:ext>
            </a:extLst>
          </p:cNvPr>
          <p:cNvSpPr/>
          <p:nvPr/>
        </p:nvSpPr>
        <p:spPr>
          <a:xfrm>
            <a:off x="788969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4E7E4470-2CA2-CE8A-1DDF-D2BB3C297511}"/>
              </a:ext>
              <a:ext uri="{C183D7F6-B498-43B3-948B-1728B52AA6E4}">
                <adec:decorative xmlns:adec="http://schemas.microsoft.com/office/drawing/2017/decorative" val="1"/>
              </a:ext>
            </a:extLst>
          </p:cNvPr>
          <p:cNvSpPr/>
          <p:nvPr/>
        </p:nvSpPr>
        <p:spPr>
          <a:xfrm>
            <a:off x="8690174" y="322227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C6846BAD-BA65-4B96-1B01-D9ADAEF0604F}"/>
              </a:ext>
              <a:ext uri="{C183D7F6-B498-43B3-948B-1728B52AA6E4}">
                <adec:decorative xmlns:adec="http://schemas.microsoft.com/office/drawing/2017/decorative" val="1"/>
              </a:ext>
            </a:extLst>
          </p:cNvPr>
          <p:cNvSpPr/>
          <p:nvPr/>
        </p:nvSpPr>
        <p:spPr>
          <a:xfrm>
            <a:off x="7889692" y="47736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2996E804-9D77-BAC1-44A7-255922CD1500}"/>
              </a:ext>
              <a:ext uri="{C183D7F6-B498-43B3-948B-1728B52AA6E4}">
                <adec:decorative xmlns:adec="http://schemas.microsoft.com/office/drawing/2017/decorative" val="1"/>
              </a:ext>
            </a:extLst>
          </p:cNvPr>
          <p:cNvSpPr/>
          <p:nvPr/>
        </p:nvSpPr>
        <p:spPr>
          <a:xfrm>
            <a:off x="5205237" y="53852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08CFCCC7-A9C6-E2D1-6D1B-5EE82E902EC5}"/>
              </a:ext>
              <a:ext uri="{C183D7F6-B498-43B3-948B-1728B52AA6E4}">
                <adec:decorative xmlns:adec="http://schemas.microsoft.com/office/drawing/2017/decorative" val="1"/>
              </a:ext>
            </a:extLst>
          </p:cNvPr>
          <p:cNvSpPr/>
          <p:nvPr/>
        </p:nvSpPr>
        <p:spPr>
          <a:xfrm>
            <a:off x="2542710" y="46075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09149727-8C6F-7285-D2A2-89762FD2C111}"/>
              </a:ext>
              <a:ext uri="{C183D7F6-B498-43B3-948B-1728B52AA6E4}">
                <adec:decorative xmlns:adec="http://schemas.microsoft.com/office/drawing/2017/decorative" val="1"/>
              </a:ext>
            </a:extLst>
          </p:cNvPr>
          <p:cNvSpPr/>
          <p:nvPr/>
        </p:nvSpPr>
        <p:spPr>
          <a:xfrm>
            <a:off x="1719825" y="323908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4475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A0E51-1FA6-C11F-444F-27E877803935}"/>
              </a:ext>
            </a:extLst>
          </p:cNvPr>
          <p:cNvSpPr>
            <a:spLocks noGrp="1"/>
          </p:cNvSpPr>
          <p:nvPr>
            <p:ph type="title"/>
          </p:nvPr>
        </p:nvSpPr>
        <p:spPr/>
        <p:txBody>
          <a:bodyPr/>
          <a:lstStyle/>
          <a:p>
            <a:r>
              <a:rPr lang="en-AU" dirty="0">
                <a:latin typeface="+mj-lt"/>
              </a:rPr>
              <a:t>2.2a </a:t>
            </a:r>
            <a:r>
              <a:rPr lang="en-AU" dirty="0">
                <a:effectLst/>
                <a:latin typeface="+mj-lt"/>
                <a:ea typeface="Calibri" panose="020F0502020204030204" pitchFamily="34" charset="0"/>
              </a:rPr>
              <a:t>–</a:t>
            </a:r>
            <a:r>
              <a:rPr lang="en-AU" b="1" dirty="0">
                <a:effectLst/>
                <a:latin typeface="+mj-lt"/>
                <a:ea typeface="Calibri" panose="020F0502020204030204" pitchFamily="34" charset="0"/>
              </a:rPr>
              <a:t> </a:t>
            </a:r>
            <a:r>
              <a:rPr lang="en-AU" dirty="0">
                <a:effectLst/>
                <a:latin typeface="+mj-lt"/>
                <a:ea typeface="Calibri" panose="020F0502020204030204" pitchFamily="34" charset="0"/>
              </a:rPr>
              <a:t>ex</a:t>
            </a:r>
            <a:r>
              <a:rPr lang="en-AU" dirty="0">
                <a:latin typeface="+mj-lt"/>
              </a:rPr>
              <a:t>ploring abstraction </a:t>
            </a:r>
          </a:p>
        </p:txBody>
      </p:sp>
      <p:sp>
        <p:nvSpPr>
          <p:cNvPr id="6" name="Rectangle: Rounded Corners 5" descr="A feature box that reads 'NESA defines abstraction as ‘the process of generating movement that is symbolic, or changing movement from being representational to symbolic.’&#10;(NESA 2023)'&#10;">
            <a:extLst>
              <a:ext uri="{FF2B5EF4-FFF2-40B4-BE49-F238E27FC236}">
                <a16:creationId xmlns:a16="http://schemas.microsoft.com/office/drawing/2014/main" id="{755BE50B-1001-B1E2-27D8-6F7A2FF844FA}"/>
              </a:ext>
            </a:extLst>
          </p:cNvPr>
          <p:cNvSpPr/>
          <p:nvPr/>
        </p:nvSpPr>
        <p:spPr>
          <a:xfrm>
            <a:off x="360000" y="1407955"/>
            <a:ext cx="4842637" cy="2677430"/>
          </a:xfrm>
          <a:prstGeom prst="roundRect">
            <a:avLst>
              <a:gd name="adj" fmla="val 59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solidFill>
                  <a:srgbClr val="FFFFFF"/>
                </a:solidFill>
              </a:rPr>
              <a:t>NESA defines abstraction as ‘the process of generating movement that is symbolic, or changing movement from being representational to symbolic.’</a:t>
            </a:r>
          </a:p>
          <a:p>
            <a:pPr algn="r">
              <a:lnSpc>
                <a:spcPct val="150000"/>
              </a:lnSpc>
              <a:spcAft>
                <a:spcPts val="1200"/>
              </a:spcAft>
            </a:pPr>
            <a:r>
              <a:rPr lang="en-AU" sz="2000" dirty="0">
                <a:solidFill>
                  <a:srgbClr val="FFFFFF"/>
                </a:solidFill>
              </a:rPr>
              <a:t>(NESA 2023)</a:t>
            </a:r>
          </a:p>
        </p:txBody>
      </p:sp>
      <p:sp>
        <p:nvSpPr>
          <p:cNvPr id="9" name="Rectangle: Rounded Corners 8">
            <a:extLst>
              <a:ext uri="{FF2B5EF4-FFF2-40B4-BE49-F238E27FC236}">
                <a16:creationId xmlns:a16="http://schemas.microsoft.com/office/drawing/2014/main" id="{5C5C9C18-1BD8-D079-F0F6-0D59E21D6BF1}"/>
              </a:ext>
            </a:extLst>
          </p:cNvPr>
          <p:cNvSpPr/>
          <p:nvPr/>
        </p:nvSpPr>
        <p:spPr>
          <a:xfrm>
            <a:off x="360000" y="4210019"/>
            <a:ext cx="4842637" cy="96921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spcAft>
                <a:spcPts val="1200"/>
              </a:spcAft>
            </a:pPr>
            <a:r>
              <a:rPr lang="en-AU" sz="1800" dirty="0">
                <a:solidFill>
                  <a:schemeClr val="accent1"/>
                </a:solidFill>
              </a:rPr>
              <a:t>Abstraction exists on a continuum from literal (or representational) to symbolic.</a:t>
            </a:r>
          </a:p>
        </p:txBody>
      </p:sp>
      <p:grpSp>
        <p:nvGrpSpPr>
          <p:cNvPr id="23" name="Group 22" descr="Adapted from Blom, L and Chaplin, L (1982). The intimate act of choreography. University of Pittsburgh.">
            <a:extLst>
              <a:ext uri="{FF2B5EF4-FFF2-40B4-BE49-F238E27FC236}">
                <a16:creationId xmlns:a16="http://schemas.microsoft.com/office/drawing/2014/main" id="{820820ED-CAD1-9736-025B-DFD891FA819E}"/>
              </a:ext>
            </a:extLst>
          </p:cNvPr>
          <p:cNvGrpSpPr/>
          <p:nvPr/>
        </p:nvGrpSpPr>
        <p:grpSpPr>
          <a:xfrm>
            <a:off x="5611528" y="1407955"/>
            <a:ext cx="6232472" cy="4819818"/>
            <a:chOff x="5611528" y="1407955"/>
            <a:chExt cx="6232472" cy="4819818"/>
          </a:xfrm>
        </p:grpSpPr>
        <p:grpSp>
          <p:nvGrpSpPr>
            <p:cNvPr id="17" name="Group 16">
              <a:extLst>
                <a:ext uri="{FF2B5EF4-FFF2-40B4-BE49-F238E27FC236}">
                  <a16:creationId xmlns:a16="http://schemas.microsoft.com/office/drawing/2014/main" id="{41CD4E4E-9AEE-6377-43CE-F89CB4911DFF}"/>
                </a:ext>
                <a:ext uri="{C183D7F6-B498-43B3-948B-1728B52AA6E4}">
                  <adec:decorative xmlns:adec="http://schemas.microsoft.com/office/drawing/2017/decorative" val="1"/>
                </a:ext>
              </a:extLst>
            </p:cNvPr>
            <p:cNvGrpSpPr/>
            <p:nvPr/>
          </p:nvGrpSpPr>
          <p:grpSpPr>
            <a:xfrm>
              <a:off x="5611528" y="1407955"/>
              <a:ext cx="6232472" cy="4467525"/>
              <a:chOff x="360000" y="1636295"/>
              <a:chExt cx="6348808" cy="4774130"/>
            </a:xfrm>
          </p:grpSpPr>
          <p:sp>
            <p:nvSpPr>
              <p:cNvPr id="13" name="TextBox 12">
                <a:extLst>
                  <a:ext uri="{FF2B5EF4-FFF2-40B4-BE49-F238E27FC236}">
                    <a16:creationId xmlns:a16="http://schemas.microsoft.com/office/drawing/2014/main" id="{0F8F1846-68D7-1E88-EDD0-0605A660D675}"/>
                  </a:ext>
                </a:extLst>
              </p:cNvPr>
              <p:cNvSpPr txBox="1"/>
              <p:nvPr/>
            </p:nvSpPr>
            <p:spPr>
              <a:xfrm>
                <a:off x="633214" y="3967276"/>
                <a:ext cx="2860757" cy="279132"/>
              </a:xfrm>
              <a:prstGeom prst="rect">
                <a:avLst/>
              </a:prstGeom>
              <a:solidFill>
                <a:schemeClr val="bg1"/>
              </a:solidFill>
            </p:spPr>
            <p:txBody>
              <a:bodyPr wrap="square" lIns="0" tIns="0" rIns="0" bIns="0" rtlCol="0">
                <a:noAutofit/>
              </a:bodyPr>
              <a:lstStyle/>
              <a:p>
                <a:pPr algn="l"/>
                <a:r>
                  <a:rPr lang="en-AU" sz="1800" dirty="0"/>
                  <a:t>Fairly representational</a:t>
                </a:r>
              </a:p>
            </p:txBody>
          </p:sp>
          <p:sp>
            <p:nvSpPr>
              <p:cNvPr id="5" name="Rectangle: Rounded Corners 4">
                <a:extLst>
                  <a:ext uri="{FF2B5EF4-FFF2-40B4-BE49-F238E27FC236}">
                    <a16:creationId xmlns:a16="http://schemas.microsoft.com/office/drawing/2014/main" id="{921E4696-3171-8A20-6843-B4F55EFA38C0}"/>
                  </a:ext>
                </a:extLst>
              </p:cNvPr>
              <p:cNvSpPr/>
              <p:nvPr/>
            </p:nvSpPr>
            <p:spPr>
              <a:xfrm>
                <a:off x="360000" y="1636295"/>
                <a:ext cx="6348808" cy="4774130"/>
              </a:xfrm>
              <a:prstGeom prst="roundRect">
                <a:avLst>
                  <a:gd name="adj" fmla="val 3022"/>
                </a:avLst>
              </a:prstGeom>
              <a:noFill/>
              <a:ln w="57150">
                <a:solidFill>
                  <a:schemeClr val="accent2"/>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Arrow Connector 6">
                <a:extLst>
                  <a:ext uri="{FF2B5EF4-FFF2-40B4-BE49-F238E27FC236}">
                    <a16:creationId xmlns:a16="http://schemas.microsoft.com/office/drawing/2014/main" id="{0F66FC39-B897-09B6-689E-20BB10F7FBA5}"/>
                  </a:ext>
                </a:extLst>
              </p:cNvPr>
              <p:cNvCxnSpPr>
                <a:cxnSpLocks/>
              </p:cNvCxnSpPr>
              <p:nvPr/>
            </p:nvCxnSpPr>
            <p:spPr>
              <a:xfrm>
                <a:off x="605401" y="1925697"/>
                <a:ext cx="5943206" cy="4295731"/>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643C8AC1-3311-6FEC-3348-68197DCF570A}"/>
                  </a:ext>
                </a:extLst>
              </p:cNvPr>
              <p:cNvSpPr txBox="1"/>
              <p:nvPr/>
            </p:nvSpPr>
            <p:spPr>
              <a:xfrm>
                <a:off x="818147" y="1790299"/>
                <a:ext cx="2011680" cy="279133"/>
              </a:xfrm>
              <a:prstGeom prst="rect">
                <a:avLst/>
              </a:prstGeom>
              <a:noFill/>
            </p:spPr>
            <p:txBody>
              <a:bodyPr wrap="square" lIns="0" tIns="0" rIns="0" bIns="0" rtlCol="0">
                <a:noAutofit/>
              </a:bodyPr>
              <a:lstStyle/>
              <a:p>
                <a:pPr algn="l"/>
                <a:r>
                  <a:rPr lang="en-AU" sz="1800" dirty="0"/>
                  <a:t>Representational</a:t>
                </a:r>
              </a:p>
            </p:txBody>
          </p:sp>
          <p:sp>
            <p:nvSpPr>
              <p:cNvPr id="11" name="TextBox 10">
                <a:extLst>
                  <a:ext uri="{FF2B5EF4-FFF2-40B4-BE49-F238E27FC236}">
                    <a16:creationId xmlns:a16="http://schemas.microsoft.com/office/drawing/2014/main" id="{095A927F-CDE2-4585-1802-006788CFC257}"/>
                  </a:ext>
                </a:extLst>
              </p:cNvPr>
              <p:cNvSpPr txBox="1"/>
              <p:nvPr/>
            </p:nvSpPr>
            <p:spPr>
              <a:xfrm>
                <a:off x="5157537" y="6002615"/>
                <a:ext cx="1060383" cy="279133"/>
              </a:xfrm>
              <a:prstGeom prst="rect">
                <a:avLst/>
              </a:prstGeom>
              <a:noFill/>
            </p:spPr>
            <p:txBody>
              <a:bodyPr wrap="square" lIns="0" tIns="0" rIns="0" bIns="0" rtlCol="0">
                <a:noAutofit/>
              </a:bodyPr>
              <a:lstStyle/>
              <a:p>
                <a:pPr algn="l"/>
                <a:r>
                  <a:rPr lang="en-AU" sz="1800" dirty="0"/>
                  <a:t>Symbolic</a:t>
                </a:r>
              </a:p>
            </p:txBody>
          </p:sp>
          <p:sp>
            <p:nvSpPr>
              <p:cNvPr id="12" name="TextBox 11">
                <a:extLst>
                  <a:ext uri="{FF2B5EF4-FFF2-40B4-BE49-F238E27FC236}">
                    <a16:creationId xmlns:a16="http://schemas.microsoft.com/office/drawing/2014/main" id="{5E476DDB-34D9-A7F1-F53E-81C6146005E7}"/>
                  </a:ext>
                </a:extLst>
              </p:cNvPr>
              <p:cNvSpPr txBox="1"/>
              <p:nvPr/>
            </p:nvSpPr>
            <p:spPr>
              <a:xfrm>
                <a:off x="605401" y="3170665"/>
                <a:ext cx="3538276" cy="279132"/>
              </a:xfrm>
              <a:prstGeom prst="rect">
                <a:avLst/>
              </a:prstGeom>
              <a:solidFill>
                <a:schemeClr val="bg1"/>
              </a:solidFill>
            </p:spPr>
            <p:txBody>
              <a:bodyPr wrap="square" lIns="0" tIns="0" rIns="0" bIns="0" rtlCol="0">
                <a:noAutofit/>
              </a:bodyPr>
              <a:lstStyle/>
              <a:p>
                <a:pPr algn="l"/>
                <a:r>
                  <a:rPr lang="en-AU" sz="1800" dirty="0"/>
                  <a:t>Mostly representational</a:t>
                </a:r>
              </a:p>
            </p:txBody>
          </p:sp>
          <p:sp>
            <p:nvSpPr>
              <p:cNvPr id="14" name="TextBox 13">
                <a:extLst>
                  <a:ext uri="{FF2B5EF4-FFF2-40B4-BE49-F238E27FC236}">
                    <a16:creationId xmlns:a16="http://schemas.microsoft.com/office/drawing/2014/main" id="{6009AB11-CE06-C9F0-AD7B-B6C7CEF22106}"/>
                  </a:ext>
                </a:extLst>
              </p:cNvPr>
              <p:cNvSpPr txBox="1"/>
              <p:nvPr/>
            </p:nvSpPr>
            <p:spPr>
              <a:xfrm>
                <a:off x="2069433" y="5387258"/>
                <a:ext cx="4148487" cy="279133"/>
              </a:xfrm>
              <a:prstGeom prst="rect">
                <a:avLst/>
              </a:prstGeom>
              <a:solidFill>
                <a:schemeClr val="bg1"/>
              </a:solidFill>
            </p:spPr>
            <p:txBody>
              <a:bodyPr wrap="square" lIns="0" tIns="0" rIns="0" bIns="0" rtlCol="0">
                <a:noAutofit/>
              </a:bodyPr>
              <a:lstStyle/>
              <a:p>
                <a:pPr algn="l"/>
                <a:r>
                  <a:rPr lang="en-AU" sz="1800" dirty="0"/>
                  <a:t>Nearly unrecognisable  representation</a:t>
                </a:r>
              </a:p>
            </p:txBody>
          </p:sp>
          <p:sp>
            <p:nvSpPr>
              <p:cNvPr id="15" name="TextBox 14">
                <a:extLst>
                  <a:ext uri="{FF2B5EF4-FFF2-40B4-BE49-F238E27FC236}">
                    <a16:creationId xmlns:a16="http://schemas.microsoft.com/office/drawing/2014/main" id="{095F1B75-73E2-CD6F-F2CD-81E6C17FBB98}"/>
                  </a:ext>
                </a:extLst>
              </p:cNvPr>
              <p:cNvSpPr txBox="1"/>
              <p:nvPr/>
            </p:nvSpPr>
            <p:spPr>
              <a:xfrm>
                <a:off x="4605031" y="4346549"/>
                <a:ext cx="1932075" cy="279132"/>
              </a:xfrm>
              <a:prstGeom prst="rect">
                <a:avLst/>
              </a:prstGeom>
              <a:solidFill>
                <a:schemeClr val="bg1"/>
              </a:solidFill>
            </p:spPr>
            <p:txBody>
              <a:bodyPr wrap="square" lIns="0" tIns="0" rIns="0" bIns="0" rtlCol="0">
                <a:noAutofit/>
              </a:bodyPr>
              <a:lstStyle/>
              <a:p>
                <a:pPr algn="l"/>
                <a:r>
                  <a:rPr lang="en-AU" sz="1800" dirty="0"/>
                  <a:t>Mostly symbolic</a:t>
                </a:r>
              </a:p>
            </p:txBody>
          </p:sp>
          <p:sp>
            <p:nvSpPr>
              <p:cNvPr id="16" name="TextBox 15">
                <a:extLst>
                  <a:ext uri="{FF2B5EF4-FFF2-40B4-BE49-F238E27FC236}">
                    <a16:creationId xmlns:a16="http://schemas.microsoft.com/office/drawing/2014/main" id="{1BCFD1C8-415A-F2B8-5E8B-47397404B17A}"/>
                  </a:ext>
                </a:extLst>
              </p:cNvPr>
              <p:cNvSpPr txBox="1"/>
              <p:nvPr/>
            </p:nvSpPr>
            <p:spPr>
              <a:xfrm>
                <a:off x="2867014" y="2347395"/>
                <a:ext cx="1738017" cy="279133"/>
              </a:xfrm>
              <a:prstGeom prst="rect">
                <a:avLst/>
              </a:prstGeom>
              <a:solidFill>
                <a:schemeClr val="bg1"/>
              </a:solidFill>
            </p:spPr>
            <p:txBody>
              <a:bodyPr wrap="square" lIns="0" tIns="0" rIns="0" bIns="0" rtlCol="0">
                <a:noAutofit/>
              </a:bodyPr>
              <a:lstStyle/>
              <a:p>
                <a:pPr algn="l"/>
                <a:r>
                  <a:rPr lang="en-AU" sz="1800" dirty="0"/>
                  <a:t>Pure mime</a:t>
                </a:r>
              </a:p>
            </p:txBody>
          </p:sp>
        </p:grpSp>
        <p:sp>
          <p:nvSpPr>
            <p:cNvPr id="18" name="TextBox 17">
              <a:extLst>
                <a:ext uri="{FF2B5EF4-FFF2-40B4-BE49-F238E27FC236}">
                  <a16:creationId xmlns:a16="http://schemas.microsoft.com/office/drawing/2014/main" id="{EEB89458-B075-8093-6F25-5E64E1C3F347}"/>
                </a:ext>
              </a:extLst>
            </p:cNvPr>
            <p:cNvSpPr txBox="1"/>
            <p:nvPr/>
          </p:nvSpPr>
          <p:spPr>
            <a:xfrm>
              <a:off x="5699974" y="6060357"/>
              <a:ext cx="6144026" cy="167416"/>
            </a:xfrm>
            <a:prstGeom prst="rect">
              <a:avLst/>
            </a:prstGeom>
            <a:noFill/>
          </p:spPr>
          <p:txBody>
            <a:bodyPr wrap="square" lIns="0" tIns="0" rIns="0" bIns="0" rtlCol="0">
              <a:noAutofit/>
            </a:bodyPr>
            <a:lstStyle/>
            <a:p>
              <a:pPr algn="l"/>
              <a:r>
                <a:rPr lang="en-AU" sz="1050" dirty="0"/>
                <a:t>Adapted from Blom L and Chaplin L (1982) </a:t>
              </a:r>
              <a:r>
                <a:rPr lang="en-AU" sz="1050" i="1" dirty="0"/>
                <a:t>The intimate act of choreography,</a:t>
              </a:r>
              <a:r>
                <a:rPr lang="en-AU" sz="1050" dirty="0"/>
                <a:t> University of Pittsburgh. </a:t>
              </a:r>
            </a:p>
          </p:txBody>
        </p:sp>
      </p:grpSp>
      <p:sp>
        <p:nvSpPr>
          <p:cNvPr id="2" name="Slide Number Placeholder 1">
            <a:extLst>
              <a:ext uri="{FF2B5EF4-FFF2-40B4-BE49-F238E27FC236}">
                <a16:creationId xmlns:a16="http://schemas.microsoft.com/office/drawing/2014/main" id="{4445228C-9B45-EA37-F1D1-D66023F052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32103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FCAC8-0D2C-ACDD-6164-747C5B850916}"/>
              </a:ext>
            </a:extLst>
          </p:cNvPr>
          <p:cNvSpPr>
            <a:spLocks noGrp="1"/>
          </p:cNvSpPr>
          <p:nvPr>
            <p:ph type="title"/>
          </p:nvPr>
        </p:nvSpPr>
        <p:spPr/>
        <p:txBody>
          <a:bodyPr/>
          <a:lstStyle/>
          <a:p>
            <a:r>
              <a:rPr lang="en-AU" dirty="0">
                <a:latin typeface="+mj-lt"/>
              </a:rPr>
              <a:t>2.2b </a:t>
            </a:r>
            <a:r>
              <a:rPr lang="en-AU" dirty="0">
                <a:effectLst/>
                <a:latin typeface="+mj-lt"/>
                <a:ea typeface="Calibri" panose="020F0502020204030204" pitchFamily="34" charset="0"/>
              </a:rPr>
              <a:t>–</a:t>
            </a:r>
            <a:r>
              <a:rPr lang="en-AU" b="1" dirty="0">
                <a:effectLst/>
                <a:latin typeface="+mj-lt"/>
                <a:ea typeface="Calibri" panose="020F0502020204030204" pitchFamily="34" charset="0"/>
              </a:rPr>
              <a:t> </a:t>
            </a:r>
            <a:r>
              <a:rPr lang="en-AU" dirty="0">
                <a:latin typeface="+mj-lt"/>
                <a:ea typeface="Calibri" panose="020F0502020204030204" pitchFamily="34" charset="0"/>
              </a:rPr>
              <a:t>e</a:t>
            </a:r>
            <a:r>
              <a:rPr lang="en-AU" dirty="0">
                <a:latin typeface="+mj-lt"/>
              </a:rPr>
              <a:t>xploring abstraction visually (1)</a:t>
            </a:r>
          </a:p>
        </p:txBody>
      </p:sp>
      <p:sp>
        <p:nvSpPr>
          <p:cNvPr id="11" name="Text Placeholder 10">
            <a:extLst>
              <a:ext uri="{FF2B5EF4-FFF2-40B4-BE49-F238E27FC236}">
                <a16:creationId xmlns:a16="http://schemas.microsoft.com/office/drawing/2014/main" id="{EE177E08-5A44-724C-1FFE-9CF9747714AE}"/>
              </a:ext>
            </a:extLst>
          </p:cNvPr>
          <p:cNvSpPr txBox="1">
            <a:spLocks noGrp="1"/>
          </p:cNvSpPr>
          <p:nvPr>
            <p:ph type="body" sz="quarter" idx="18"/>
          </p:nvPr>
        </p:nvSpPr>
        <p:spPr>
          <a:xfrm>
            <a:off x="360363" y="982663"/>
            <a:ext cx="11483975" cy="309562"/>
          </a:xfrm>
          <a:prstGeom prst="rect">
            <a:avLst/>
          </a:prstGeom>
          <a:noFill/>
        </p:spPr>
        <p:txBody>
          <a:bodyPr wrap="square" lIns="0" tIns="0" rIns="0" bIns="0" rtlCol="0">
            <a:noAutofit/>
          </a:bodyPr>
          <a:lstStyle/>
          <a:p>
            <a:pPr algn="l"/>
            <a:r>
              <a:rPr lang="en-AU" dirty="0">
                <a:latin typeface="+mj-lt"/>
              </a:rPr>
              <a:t>Instructions – sort the face images on slides 23 to 25 from most realistic to most abstract</a:t>
            </a:r>
          </a:p>
        </p:txBody>
      </p:sp>
      <p:pic>
        <p:nvPicPr>
          <p:cNvPr id="6" name="Picture 5" descr="line drawing of a woman's face.">
            <a:extLst>
              <a:ext uri="{FF2B5EF4-FFF2-40B4-BE49-F238E27FC236}">
                <a16:creationId xmlns:a16="http://schemas.microsoft.com/office/drawing/2014/main" id="{4CDBDA41-E7CE-1DA3-EF86-6FBF75AE7B2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998" y="1553029"/>
            <a:ext cx="4178087" cy="4178087"/>
          </a:xfrm>
          <a:prstGeom prst="rect">
            <a:avLst/>
          </a:prstGeom>
        </p:spPr>
      </p:pic>
      <p:sp>
        <p:nvSpPr>
          <p:cNvPr id="7" name="TextBox 6">
            <a:extLst>
              <a:ext uri="{FF2B5EF4-FFF2-40B4-BE49-F238E27FC236}">
                <a16:creationId xmlns:a16="http://schemas.microsoft.com/office/drawing/2014/main" id="{70A18DF2-2CEB-2720-C93B-D085E229D9B5}"/>
              </a:ext>
            </a:extLst>
          </p:cNvPr>
          <p:cNvSpPr txBox="1"/>
          <p:nvPr/>
        </p:nvSpPr>
        <p:spPr>
          <a:xfrm>
            <a:off x="348000" y="5843103"/>
            <a:ext cx="4023334" cy="458935"/>
          </a:xfrm>
          <a:prstGeom prst="rect">
            <a:avLst/>
          </a:prstGeom>
          <a:noFill/>
        </p:spPr>
        <p:txBody>
          <a:bodyPr wrap="none" lIns="0" tIns="0" rIns="0" bIns="0" rtlCol="0">
            <a:noAutofit/>
          </a:bodyPr>
          <a:lstStyle/>
          <a:p>
            <a:pPr>
              <a:lnSpc>
                <a:spcPct val="150000"/>
              </a:lnSpc>
            </a:pPr>
            <a:r>
              <a:rPr lang="en-AU" sz="1000" b="0" i="0" dirty="0">
                <a:solidFill>
                  <a:srgbClr val="000000"/>
                </a:solidFill>
                <a:effectLst/>
                <a:cs typeface="Arial" panose="020B0604020202020204" pitchFamily="34" charset="0"/>
              </a:rPr>
              <a:t>Image generated using Adobe Firefly and used in accordance with </a:t>
            </a:r>
            <a:br>
              <a:rPr lang="en-AU" sz="1000" b="0" i="0" dirty="0">
                <a:solidFill>
                  <a:srgbClr val="000000"/>
                </a:solidFill>
                <a:effectLst/>
                <a:cs typeface="Arial" panose="020B0604020202020204" pitchFamily="34" charset="0"/>
              </a:rPr>
            </a:br>
            <a:r>
              <a:rPr lang="en-AU" sz="1000" b="0" i="0" u="none" strike="noStrike" dirty="0">
                <a:solidFill>
                  <a:srgbClr val="1473E6"/>
                </a:solidFill>
                <a:effectLst/>
                <a:highlight>
                  <a:srgbClr val="FFFFFF"/>
                </a:highlight>
                <a:cs typeface="Arial" panose="020B0604020202020204" pitchFamily="34" charset="0"/>
                <a:hlinkClick r:id="rId3"/>
              </a:rPr>
              <a:t>Generative AI User Guidelines</a:t>
            </a:r>
            <a:r>
              <a:rPr lang="en-AU" sz="1000" dirty="0">
                <a:solidFill>
                  <a:srgbClr val="1473E6"/>
                </a:solidFill>
                <a:highlight>
                  <a:srgbClr val="FFFFFF"/>
                </a:highlight>
                <a:cs typeface="Arial" panose="020B0604020202020204" pitchFamily="34" charset="0"/>
              </a:rPr>
              <a:t>.</a:t>
            </a:r>
            <a:endParaRPr lang="en-AU" sz="1000" dirty="0">
              <a:cs typeface="Arial" panose="020B0604020202020204" pitchFamily="34" charset="0"/>
            </a:endParaRPr>
          </a:p>
        </p:txBody>
      </p:sp>
      <p:sp>
        <p:nvSpPr>
          <p:cNvPr id="4" name="TextBox 3">
            <a:extLst>
              <a:ext uri="{FF2B5EF4-FFF2-40B4-BE49-F238E27FC236}">
                <a16:creationId xmlns:a16="http://schemas.microsoft.com/office/drawing/2014/main" id="{536322B8-733B-0818-E69D-7DEBF721C4CC}"/>
              </a:ext>
            </a:extLst>
          </p:cNvPr>
          <p:cNvSpPr txBox="1"/>
          <p:nvPr/>
        </p:nvSpPr>
        <p:spPr>
          <a:xfrm>
            <a:off x="4781493" y="5843102"/>
            <a:ext cx="3179519" cy="458935"/>
          </a:xfrm>
          <a:prstGeom prst="rect">
            <a:avLst/>
          </a:prstGeom>
          <a:noFill/>
        </p:spPr>
        <p:txBody>
          <a:bodyPr wrap="none" lIns="0" tIns="0" rIns="0" bIns="0" rtlCol="0">
            <a:noAutofit/>
          </a:bodyPr>
          <a:lstStyle/>
          <a:p>
            <a:pPr>
              <a:lnSpc>
                <a:spcPct val="150000"/>
              </a:lnSpc>
            </a:pPr>
            <a:r>
              <a:rPr lang="fr-FR" sz="1000" b="0" i="0" dirty="0">
                <a:solidFill>
                  <a:srgbClr val="000000"/>
                </a:solidFill>
                <a:effectLst/>
                <a:cs typeface="Arial" panose="020B0604020202020204" pitchFamily="34" charset="0"/>
                <a:hlinkClick r:id="rId4"/>
              </a:rPr>
              <a:t>‘Femme dans un fauteuil (Métamorphose) (1929) - Pablo </a:t>
            </a:r>
          </a:p>
          <a:p>
            <a:pPr>
              <a:lnSpc>
                <a:spcPct val="150000"/>
              </a:lnSpc>
            </a:pPr>
            <a:r>
              <a:rPr lang="fr-FR" sz="1000" b="0" i="0" dirty="0">
                <a:solidFill>
                  <a:srgbClr val="000000"/>
                </a:solidFill>
                <a:effectLst/>
                <a:cs typeface="Arial" panose="020B0604020202020204" pitchFamily="34" charset="0"/>
                <a:hlinkClick r:id="rId4"/>
              </a:rPr>
              <a:t>Picasso (1881 - 1973)’</a:t>
            </a:r>
            <a:r>
              <a:rPr lang="fr-FR" sz="1000" b="0" i="0" dirty="0">
                <a:solidFill>
                  <a:srgbClr val="000000"/>
                </a:solidFill>
                <a:effectLst/>
                <a:cs typeface="Arial" panose="020B0604020202020204" pitchFamily="34" charset="0"/>
              </a:rPr>
              <a:t> </a:t>
            </a:r>
            <a:r>
              <a:rPr lang="en-AU" sz="1000" b="0" i="0" dirty="0">
                <a:solidFill>
                  <a:srgbClr val="000000"/>
                </a:solidFill>
                <a:effectLst/>
                <a:cs typeface="Arial" panose="020B0604020202020204" pitchFamily="34" charset="0"/>
              </a:rPr>
              <a:t>by </a:t>
            </a:r>
            <a:r>
              <a:rPr lang="en-AU" sz="1000" b="0" i="0" dirty="0">
                <a:solidFill>
                  <a:srgbClr val="000000"/>
                </a:solidFill>
                <a:effectLst/>
                <a:cs typeface="Arial" panose="020B0604020202020204" pitchFamily="34" charset="0"/>
                <a:hlinkClick r:id="rId5"/>
              </a:rPr>
              <a:t>Pedro Ribeiro Simões </a:t>
            </a:r>
            <a:r>
              <a:rPr lang="en-AU" sz="1000" b="0" i="0" dirty="0">
                <a:solidFill>
                  <a:srgbClr val="000000"/>
                </a:solidFill>
                <a:effectLst/>
                <a:cs typeface="Arial" panose="020B0604020202020204" pitchFamily="34" charset="0"/>
              </a:rPr>
              <a:t>is licensed </a:t>
            </a:r>
          </a:p>
          <a:p>
            <a:pPr>
              <a:lnSpc>
                <a:spcPct val="150000"/>
              </a:lnSpc>
            </a:pPr>
            <a:r>
              <a:rPr lang="en-AU" sz="1000" b="0" i="0" dirty="0">
                <a:solidFill>
                  <a:srgbClr val="000000"/>
                </a:solidFill>
                <a:effectLst/>
                <a:cs typeface="Arial" panose="020B0604020202020204" pitchFamily="34" charset="0"/>
              </a:rPr>
              <a:t>under </a:t>
            </a:r>
            <a:r>
              <a:rPr lang="en-AU" sz="1000" b="0" i="0" dirty="0">
                <a:solidFill>
                  <a:srgbClr val="000000"/>
                </a:solidFill>
                <a:effectLst/>
                <a:cs typeface="Arial" panose="020B0604020202020204" pitchFamily="34" charset="0"/>
                <a:hlinkClick r:id="rId6"/>
              </a:rPr>
              <a:t>CC BY 2.0</a:t>
            </a:r>
            <a:r>
              <a:rPr lang="en-AU" sz="1000" b="0" i="0" dirty="0">
                <a:solidFill>
                  <a:srgbClr val="000000"/>
                </a:solidFill>
                <a:effectLst/>
                <a:cs typeface="Arial" panose="020B0604020202020204" pitchFamily="34" charset="0"/>
              </a:rPr>
              <a:t>.</a:t>
            </a:r>
            <a:endParaRPr lang="en-AU" sz="1000" dirty="0">
              <a:cs typeface="Arial" panose="020B0604020202020204" pitchFamily="34" charset="0"/>
            </a:endParaRPr>
          </a:p>
        </p:txBody>
      </p:sp>
      <p:pic>
        <p:nvPicPr>
          <p:cNvPr id="14" name="Picture 13" descr="A line drawing of a person's face.">
            <a:extLst>
              <a:ext uri="{FF2B5EF4-FFF2-40B4-BE49-F238E27FC236}">
                <a16:creationId xmlns:a16="http://schemas.microsoft.com/office/drawing/2014/main" id="{CAEA2993-121B-57C6-F2EA-5655870D89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8629" y="1557153"/>
            <a:ext cx="3182055" cy="4258970"/>
          </a:xfrm>
          <a:prstGeom prst="rect">
            <a:avLst/>
          </a:prstGeom>
        </p:spPr>
      </p:pic>
      <p:sp>
        <p:nvSpPr>
          <p:cNvPr id="8" name="TextBox 7">
            <a:extLst>
              <a:ext uri="{FF2B5EF4-FFF2-40B4-BE49-F238E27FC236}">
                <a16:creationId xmlns:a16="http://schemas.microsoft.com/office/drawing/2014/main" id="{302BAEE4-16F2-2B18-7A88-A000D0845E69}"/>
              </a:ext>
            </a:extLst>
          </p:cNvPr>
          <p:cNvSpPr txBox="1"/>
          <p:nvPr/>
        </p:nvSpPr>
        <p:spPr>
          <a:xfrm>
            <a:off x="8380696" y="5843101"/>
            <a:ext cx="3472830" cy="510073"/>
          </a:xfrm>
          <a:prstGeom prst="rect">
            <a:avLst/>
          </a:prstGeom>
          <a:noFill/>
        </p:spPr>
        <p:txBody>
          <a:bodyPr wrap="square" lIns="0" tIns="0" rIns="0" bIns="0" rtlCol="0">
            <a:noAutofit/>
          </a:bodyPr>
          <a:lstStyle/>
          <a:p>
            <a:pPr>
              <a:lnSpc>
                <a:spcPct val="150000"/>
              </a:lnSpc>
            </a:pPr>
            <a:r>
              <a:rPr lang="en-AU" sz="1000" dirty="0">
                <a:solidFill>
                  <a:srgbClr val="146CFD"/>
                </a:solidFill>
                <a:cs typeface="Arial" panose="020B0604020202020204" pitchFamily="34" charset="0"/>
                <a:hlinkClick r:id="rId8"/>
              </a:rPr>
              <a:t>‘Zenface</a:t>
            </a:r>
            <a:r>
              <a:rPr lang="en-AU" sz="1000" dirty="0">
                <a:solidFill>
                  <a:srgbClr val="146CFD"/>
                </a:solidFill>
                <a:cs typeface="Arial" panose="020B0604020202020204" pitchFamily="34" charset="0"/>
              </a:rPr>
              <a:t>’ </a:t>
            </a:r>
            <a:r>
              <a:rPr lang="en-AU" sz="1000" dirty="0">
                <a:cs typeface="Arial" panose="020B0604020202020204" pitchFamily="34" charset="0"/>
              </a:rPr>
              <a:t>by </a:t>
            </a:r>
            <a:r>
              <a:rPr lang="en-AU" sz="1000" dirty="0">
                <a:cs typeface="Arial" panose="020B0604020202020204" pitchFamily="34" charset="0"/>
                <a:hlinkClick r:id="rId9"/>
              </a:rPr>
              <a:t>Eric.Ray</a:t>
            </a:r>
            <a:r>
              <a:rPr lang="en-AU" sz="1000" dirty="0">
                <a:cs typeface="Arial" panose="020B0604020202020204" pitchFamily="34" charset="0"/>
              </a:rPr>
              <a:t> is licensed under </a:t>
            </a:r>
            <a:r>
              <a:rPr lang="en-AU" sz="1000" b="0" i="0" u="none" strike="noStrike" dirty="0">
                <a:solidFill>
                  <a:srgbClr val="006DAC"/>
                </a:solidFill>
                <a:effectLst/>
                <a:highlight>
                  <a:srgbClr val="FFFFFF"/>
                </a:highlight>
                <a:cs typeface="Arial" panose="020B0604020202020204" pitchFamily="34" charset="0"/>
                <a:hlinkClick r:id="rId6"/>
              </a:rPr>
              <a:t>CC BY 2.0</a:t>
            </a:r>
            <a:r>
              <a:rPr lang="en-AU" sz="1000" b="0" i="0" u="none" strike="noStrike" dirty="0">
                <a:effectLst/>
                <a:highlight>
                  <a:srgbClr val="FFFFFF"/>
                </a:highlight>
                <a:cs typeface="Arial" panose="020B0604020202020204" pitchFamily="34" charset="0"/>
              </a:rPr>
              <a:t>.</a:t>
            </a:r>
          </a:p>
          <a:p>
            <a:pPr algn="l">
              <a:lnSpc>
                <a:spcPct val="150000"/>
              </a:lnSpc>
            </a:pPr>
            <a:endParaRPr lang="en-AU" sz="1000" dirty="0">
              <a:cs typeface="Arial" panose="020B0604020202020204" pitchFamily="34" charset="0"/>
            </a:endParaRPr>
          </a:p>
        </p:txBody>
      </p:sp>
      <p:sp>
        <p:nvSpPr>
          <p:cNvPr id="2" name="Slide Number Placeholder 1">
            <a:extLst>
              <a:ext uri="{FF2B5EF4-FFF2-40B4-BE49-F238E27FC236}">
                <a16:creationId xmlns:a16="http://schemas.microsoft.com/office/drawing/2014/main" id="{E4CD6F73-0B86-BF9F-6C87-2F05E00B93F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17</a:t>
            </a:fld>
            <a:endParaRPr lang="en-AU" dirty="0"/>
          </a:p>
        </p:txBody>
      </p:sp>
      <p:pic>
        <p:nvPicPr>
          <p:cNvPr id="13" name="Picture 12" descr="A close-up of a sculpture">
            <a:extLst>
              <a:ext uri="{FF2B5EF4-FFF2-40B4-BE49-F238E27FC236}">
                <a16:creationId xmlns:a16="http://schemas.microsoft.com/office/drawing/2014/main" id="{E877C96D-454E-56FB-A1A3-21080FD567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6393" y="1553029"/>
            <a:ext cx="3308961" cy="4178087"/>
          </a:xfrm>
          <a:prstGeom prst="rect">
            <a:avLst/>
          </a:prstGeom>
        </p:spPr>
      </p:pic>
    </p:spTree>
    <p:extLst>
      <p:ext uri="{BB962C8B-B14F-4D97-AF65-F5344CB8AC3E}">
        <p14:creationId xmlns:p14="http://schemas.microsoft.com/office/powerpoint/2010/main" val="323648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84FAB-8AA0-6D13-7F15-34DD3892A0A8}"/>
              </a:ext>
            </a:extLst>
          </p:cNvPr>
          <p:cNvSpPr>
            <a:spLocks noGrp="1"/>
          </p:cNvSpPr>
          <p:nvPr>
            <p:ph type="title"/>
          </p:nvPr>
        </p:nvSpPr>
        <p:spPr/>
        <p:txBody>
          <a:bodyPr/>
          <a:lstStyle/>
          <a:p>
            <a:r>
              <a:rPr lang="en-AU" dirty="0">
                <a:latin typeface="+mj-lt"/>
              </a:rPr>
              <a:t>2.2b </a:t>
            </a:r>
            <a:r>
              <a:rPr lang="en-AU" dirty="0">
                <a:effectLst/>
                <a:latin typeface="+mj-lt"/>
                <a:ea typeface="Calibri" panose="020F0502020204030204" pitchFamily="34" charset="0"/>
              </a:rPr>
              <a:t>–</a:t>
            </a:r>
            <a:r>
              <a:rPr lang="en-AU" b="1" dirty="0">
                <a:effectLst/>
                <a:latin typeface="+mj-lt"/>
                <a:ea typeface="Calibri" panose="020F0502020204030204" pitchFamily="34" charset="0"/>
              </a:rPr>
              <a:t> </a:t>
            </a:r>
            <a:r>
              <a:rPr lang="en-AU" dirty="0">
                <a:effectLst/>
                <a:latin typeface="+mj-lt"/>
                <a:ea typeface="Calibri" panose="020F0502020204030204" pitchFamily="34" charset="0"/>
              </a:rPr>
              <a:t>e</a:t>
            </a:r>
            <a:r>
              <a:rPr lang="en-AU" dirty="0">
                <a:latin typeface="+mj-lt"/>
              </a:rPr>
              <a:t>xploring abstraction visually (2)</a:t>
            </a:r>
          </a:p>
        </p:txBody>
      </p:sp>
      <p:sp>
        <p:nvSpPr>
          <p:cNvPr id="4" name="Text Placeholder 3">
            <a:extLst>
              <a:ext uri="{FF2B5EF4-FFF2-40B4-BE49-F238E27FC236}">
                <a16:creationId xmlns:a16="http://schemas.microsoft.com/office/drawing/2014/main" id="{6E5E71AD-F903-E795-71BB-CEE6A78E2E75}"/>
              </a:ext>
            </a:extLst>
          </p:cNvPr>
          <p:cNvSpPr>
            <a:spLocks noGrp="1"/>
          </p:cNvSpPr>
          <p:nvPr>
            <p:ph type="body" sz="quarter" idx="18"/>
          </p:nvPr>
        </p:nvSpPr>
        <p:spPr/>
        <p:txBody>
          <a:bodyPr/>
          <a:lstStyle/>
          <a:p>
            <a:r>
              <a:rPr lang="en-AU" sz="2000" dirty="0">
                <a:latin typeface="+mj-lt"/>
              </a:rPr>
              <a:t>Instructions – sort the face images on slides 23 to 25 from most realistic to most abstract</a:t>
            </a:r>
            <a:endParaRPr lang="en-AU" dirty="0">
              <a:latin typeface="+mj-lt"/>
            </a:endParaRPr>
          </a:p>
        </p:txBody>
      </p:sp>
      <p:pic>
        <p:nvPicPr>
          <p:cNvPr id="7" name="Picture 6" descr="A drawing of a woman's face.">
            <a:extLst>
              <a:ext uri="{FF2B5EF4-FFF2-40B4-BE49-F238E27FC236}">
                <a16:creationId xmlns:a16="http://schemas.microsoft.com/office/drawing/2014/main" id="{FF393FA5-C726-6A12-48D9-EF6B2C77C227}"/>
              </a:ext>
              <a:ext uri="{C183D7F6-B498-43B3-948B-1728B52AA6E4}">
                <adec:decorative xmlns:adec="http://schemas.microsoft.com/office/drawing/2017/decorative" val="0"/>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348000" y="1607820"/>
            <a:ext cx="3599447" cy="3599447"/>
          </a:xfrm>
          <a:prstGeom prst="rect">
            <a:avLst/>
          </a:prstGeom>
        </p:spPr>
      </p:pic>
      <p:sp>
        <p:nvSpPr>
          <p:cNvPr id="10" name="TextBox 9">
            <a:extLst>
              <a:ext uri="{FF2B5EF4-FFF2-40B4-BE49-F238E27FC236}">
                <a16:creationId xmlns:a16="http://schemas.microsoft.com/office/drawing/2014/main" id="{6ECED02D-0B17-A426-2D79-7D8B9DB27181}"/>
              </a:ext>
            </a:extLst>
          </p:cNvPr>
          <p:cNvSpPr txBox="1"/>
          <p:nvPr/>
        </p:nvSpPr>
        <p:spPr>
          <a:xfrm>
            <a:off x="361088" y="5290914"/>
            <a:ext cx="3599447" cy="509324"/>
          </a:xfrm>
          <a:prstGeom prst="rect">
            <a:avLst/>
          </a:prstGeom>
          <a:noFill/>
        </p:spPr>
        <p:txBody>
          <a:bodyPr wrap="square" lIns="0" tIns="0" rIns="0" bIns="0" rtlCol="0">
            <a:noAutofit/>
          </a:bodyPr>
          <a:lstStyle/>
          <a:p>
            <a:pPr>
              <a:lnSpc>
                <a:spcPct val="150000"/>
              </a:lnSpc>
              <a:spcAft>
                <a:spcPts val="1200"/>
              </a:spcAft>
            </a:pPr>
            <a:r>
              <a:rPr lang="en-AU" sz="1000" b="0" i="0" dirty="0">
                <a:solidFill>
                  <a:srgbClr val="000000"/>
                </a:solidFill>
                <a:effectLst/>
                <a:cs typeface="Arial" panose="020B0604020202020204" pitchFamily="34" charset="0"/>
              </a:rPr>
              <a:t>Image generated using Adobe Firefly and used in accordance with </a:t>
            </a:r>
            <a:r>
              <a:rPr lang="en-AU" sz="1000" b="0" i="0" u="none" strike="noStrike" dirty="0">
                <a:solidFill>
                  <a:srgbClr val="1473E6"/>
                </a:solidFill>
                <a:effectLst/>
                <a:highlight>
                  <a:srgbClr val="FFFFFF"/>
                </a:highlight>
                <a:cs typeface="Arial" panose="020B0604020202020204" pitchFamily="34" charset="0"/>
                <a:hlinkClick r:id="rId5"/>
              </a:rPr>
              <a:t>Generative AI User Guidelines</a:t>
            </a:r>
            <a:r>
              <a:rPr lang="en-AU" sz="1000" b="0" i="0" u="none" strike="noStrike" dirty="0">
                <a:solidFill>
                  <a:srgbClr val="1473E6"/>
                </a:solidFill>
                <a:effectLst/>
                <a:highlight>
                  <a:srgbClr val="FFFFFF"/>
                </a:highlight>
                <a:cs typeface="Arial" panose="020B0604020202020204" pitchFamily="34" charset="0"/>
              </a:rPr>
              <a:t>.</a:t>
            </a:r>
            <a:endParaRPr lang="en-AU" sz="1000" dirty="0">
              <a:cs typeface="Arial" panose="020B0604020202020204" pitchFamily="34" charset="0"/>
            </a:endParaRPr>
          </a:p>
          <a:p>
            <a:pPr algn="l">
              <a:lnSpc>
                <a:spcPct val="150000"/>
              </a:lnSpc>
              <a:spcAft>
                <a:spcPts val="1200"/>
              </a:spcAft>
            </a:pPr>
            <a:endParaRPr lang="en-AU" sz="1000" dirty="0">
              <a:cs typeface="Arial" panose="020B0604020202020204" pitchFamily="34" charset="0"/>
            </a:endParaRPr>
          </a:p>
        </p:txBody>
      </p:sp>
      <p:pic>
        <p:nvPicPr>
          <p:cNvPr id="14" name="Picture 13" descr="A dab painting">
            <a:extLst>
              <a:ext uri="{FF2B5EF4-FFF2-40B4-BE49-F238E27FC236}">
                <a16:creationId xmlns:a16="http://schemas.microsoft.com/office/drawing/2014/main" id="{5AA06AE0-2F0E-53B2-E83E-6D17BF678506}"/>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4391" y="1591580"/>
            <a:ext cx="3640181" cy="3640181"/>
          </a:xfrm>
          <a:prstGeom prst="rect">
            <a:avLst/>
          </a:prstGeom>
        </p:spPr>
      </p:pic>
      <p:sp>
        <p:nvSpPr>
          <p:cNvPr id="8" name="TextBox 7">
            <a:extLst>
              <a:ext uri="{FF2B5EF4-FFF2-40B4-BE49-F238E27FC236}">
                <a16:creationId xmlns:a16="http://schemas.microsoft.com/office/drawing/2014/main" id="{34FCC4BF-B453-FD35-494C-D86991256642}"/>
              </a:ext>
            </a:extLst>
          </p:cNvPr>
          <p:cNvSpPr txBox="1"/>
          <p:nvPr/>
        </p:nvSpPr>
        <p:spPr>
          <a:xfrm>
            <a:off x="4194391" y="5290913"/>
            <a:ext cx="3599447" cy="1043211"/>
          </a:xfrm>
          <a:prstGeom prst="rect">
            <a:avLst/>
          </a:prstGeom>
          <a:noFill/>
        </p:spPr>
        <p:txBody>
          <a:bodyPr wrap="square" lIns="0" tIns="0" rIns="0" bIns="0" rtlCol="0">
            <a:noAutofit/>
          </a:bodyPr>
          <a:lstStyle/>
          <a:p>
            <a:pPr>
              <a:lnSpc>
                <a:spcPct val="150000"/>
              </a:lnSpc>
            </a:pPr>
            <a:r>
              <a:rPr lang="en-AU" sz="1000" u="none" strike="noStrike" dirty="0">
                <a:solidFill>
                  <a:srgbClr val="006DAC"/>
                </a:solidFill>
                <a:effectLst/>
                <a:latin typeface="+mn-lt"/>
                <a:cs typeface="Arial" panose="020B0604020202020204" pitchFamily="34" charset="0"/>
                <a:hlinkClick r:id="rId7"/>
              </a:rPr>
              <a:t>'Dab dab dab’</a:t>
            </a:r>
            <a:r>
              <a:rPr lang="en-AU" sz="1000" u="none" strike="noStrike" dirty="0">
                <a:solidFill>
                  <a:srgbClr val="006DAC"/>
                </a:solidFill>
                <a:effectLst/>
                <a:latin typeface="+mn-lt"/>
                <a:cs typeface="Arial" panose="020B0604020202020204" pitchFamily="34" charset="0"/>
              </a:rPr>
              <a:t> </a:t>
            </a:r>
            <a:r>
              <a:rPr lang="en-AU" sz="1000" dirty="0">
                <a:latin typeface="+mn-lt"/>
                <a:cs typeface="Arial" panose="020B0604020202020204" pitchFamily="34" charset="0"/>
              </a:rPr>
              <a:t>by </a:t>
            </a:r>
            <a:r>
              <a:rPr lang="en-AU" sz="1000" dirty="0">
                <a:latin typeface="+mn-lt"/>
                <a:cs typeface="Arial" panose="020B0604020202020204" pitchFamily="34" charset="0"/>
                <a:hlinkClick r:id="rId8"/>
              </a:rPr>
              <a:t>readerwalker</a:t>
            </a:r>
            <a:r>
              <a:rPr lang="en-AU" sz="1000" dirty="0">
                <a:latin typeface="+mn-lt"/>
                <a:cs typeface="Arial" panose="020B0604020202020204" pitchFamily="34" charset="0"/>
              </a:rPr>
              <a:t> is licensed under </a:t>
            </a:r>
            <a:r>
              <a:rPr lang="en-AU" sz="1000" u="none" strike="noStrike" dirty="0">
                <a:solidFill>
                  <a:srgbClr val="006DAC"/>
                </a:solidFill>
                <a:effectLst/>
                <a:latin typeface="+mn-lt"/>
                <a:cs typeface="Arial" panose="020B0604020202020204" pitchFamily="34" charset="0"/>
                <a:hlinkClick r:id="rId9"/>
              </a:rPr>
              <a:t>CC BY-NC-SA 2.0</a:t>
            </a:r>
            <a:r>
              <a:rPr lang="en-AU" sz="1000" u="none" strike="noStrike" dirty="0">
                <a:effectLst/>
                <a:latin typeface="+mn-lt"/>
                <a:cs typeface="Arial" panose="020B0604020202020204" pitchFamily="34" charset="0"/>
              </a:rPr>
              <a:t>.</a:t>
            </a:r>
            <a:endParaRPr lang="en-AU" sz="1000" dirty="0">
              <a:effectLst/>
              <a:latin typeface="+mn-lt"/>
              <a:cs typeface="Arial" panose="020B0604020202020204" pitchFamily="34" charset="0"/>
            </a:endParaRPr>
          </a:p>
          <a:p>
            <a:pPr algn="l">
              <a:lnSpc>
                <a:spcPct val="150000"/>
              </a:lnSpc>
            </a:pPr>
            <a:endParaRPr lang="en-AU" sz="1000" dirty="0">
              <a:effectLst/>
              <a:latin typeface="+mn-lt"/>
              <a:cs typeface="Arial" panose="020B0604020202020204" pitchFamily="34" charset="0"/>
            </a:endParaRPr>
          </a:p>
        </p:txBody>
      </p:sp>
      <p:pic>
        <p:nvPicPr>
          <p:cNvPr id="16" name="Picture 15" descr="A person with a fur coat and jewelry">
            <a:extLst>
              <a:ext uri="{FF2B5EF4-FFF2-40B4-BE49-F238E27FC236}">
                <a16:creationId xmlns:a16="http://schemas.microsoft.com/office/drawing/2014/main" id="{40536C5A-B0B8-5517-A8FF-543D6DD5BAD6}"/>
              </a:ext>
              <a:ext uri="{C183D7F6-B498-43B3-948B-1728B52AA6E4}">
                <adec:decorative xmlns:adec="http://schemas.microsoft.com/office/drawing/2017/decorative" val="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91819" y="1587452"/>
            <a:ext cx="3640181" cy="3640181"/>
          </a:xfrm>
          <a:prstGeom prst="rect">
            <a:avLst/>
          </a:prstGeom>
        </p:spPr>
      </p:pic>
      <p:sp>
        <p:nvSpPr>
          <p:cNvPr id="9" name="TextBox 8">
            <a:extLst>
              <a:ext uri="{FF2B5EF4-FFF2-40B4-BE49-F238E27FC236}">
                <a16:creationId xmlns:a16="http://schemas.microsoft.com/office/drawing/2014/main" id="{270E6E5C-5643-9760-EE76-AF1C421391D9}"/>
              </a:ext>
            </a:extLst>
          </p:cNvPr>
          <p:cNvSpPr txBox="1"/>
          <p:nvPr/>
        </p:nvSpPr>
        <p:spPr>
          <a:xfrm>
            <a:off x="8191819" y="5290913"/>
            <a:ext cx="3599447" cy="962249"/>
          </a:xfrm>
          <a:prstGeom prst="rect">
            <a:avLst/>
          </a:prstGeom>
          <a:noFill/>
        </p:spPr>
        <p:txBody>
          <a:bodyPr wrap="square" lIns="0" tIns="0" rIns="0" bIns="0" rtlCol="0">
            <a:noAutofit/>
          </a:bodyPr>
          <a:lstStyle/>
          <a:p>
            <a:pPr algn="l">
              <a:lnSpc>
                <a:spcPct val="150000"/>
              </a:lnSpc>
            </a:pPr>
            <a:r>
              <a:rPr lang="en-AU" sz="1000" u="none" strike="noStrike" dirty="0">
                <a:solidFill>
                  <a:srgbClr val="006DAC"/>
                </a:solidFill>
                <a:effectLst/>
                <a:latin typeface="+mn-lt"/>
                <a:cs typeface="Arial" panose="020B0604020202020204" pitchFamily="34" charset="0"/>
                <a:hlinkClick r:id="rId11"/>
              </a:rPr>
              <a:t>'Fine art/Fashion'</a:t>
            </a:r>
            <a:r>
              <a:rPr lang="en-AU" sz="1000" u="none" strike="noStrike" dirty="0">
                <a:solidFill>
                  <a:srgbClr val="006DAC"/>
                </a:solidFill>
                <a:effectLst/>
                <a:latin typeface="+mn-lt"/>
                <a:cs typeface="Arial" panose="020B0604020202020204" pitchFamily="34" charset="0"/>
              </a:rPr>
              <a:t> </a:t>
            </a:r>
            <a:r>
              <a:rPr lang="en-AU" sz="1000" u="none" strike="noStrike" dirty="0">
                <a:solidFill>
                  <a:schemeClr val="tx1"/>
                </a:solidFill>
                <a:effectLst/>
                <a:latin typeface="+mn-lt"/>
                <a:cs typeface="Arial" panose="020B0604020202020204" pitchFamily="34" charset="0"/>
              </a:rPr>
              <a:t>by </a:t>
            </a:r>
            <a:r>
              <a:rPr lang="en-AU" sz="1000" u="none" strike="noStrike" dirty="0">
                <a:solidFill>
                  <a:schemeClr val="tx1"/>
                </a:solidFill>
                <a:effectLst/>
                <a:latin typeface="+mn-lt"/>
                <a:cs typeface="Arial" panose="020B0604020202020204" pitchFamily="34" charset="0"/>
                <a:hlinkClick r:id="rId12"/>
              </a:rPr>
              <a:t>NinderryStudios</a:t>
            </a:r>
            <a:r>
              <a:rPr lang="en-AU" sz="1000" u="none" strike="noStrike" dirty="0">
                <a:solidFill>
                  <a:schemeClr val="tx1"/>
                </a:solidFill>
                <a:effectLst/>
                <a:latin typeface="+mn-lt"/>
                <a:cs typeface="Arial" panose="020B0604020202020204" pitchFamily="34" charset="0"/>
              </a:rPr>
              <a:t> is licensed under </a:t>
            </a:r>
            <a:r>
              <a:rPr lang="en-AU" sz="1000" u="none" strike="noStrike" dirty="0">
                <a:solidFill>
                  <a:srgbClr val="006DAC"/>
                </a:solidFill>
                <a:effectLst/>
                <a:latin typeface="+mn-lt"/>
                <a:cs typeface="Arial" panose="020B0604020202020204" pitchFamily="34" charset="0"/>
                <a:hlinkClick r:id="rId13"/>
              </a:rPr>
              <a:t>CC BY-SA 2.0</a:t>
            </a:r>
            <a:r>
              <a:rPr lang="en-AU" sz="1000" u="none" strike="noStrike" dirty="0">
                <a:solidFill>
                  <a:srgbClr val="006DAC"/>
                </a:solidFill>
                <a:effectLst/>
                <a:latin typeface="+mn-lt"/>
                <a:cs typeface="Arial" panose="020B0604020202020204" pitchFamily="34" charset="0"/>
              </a:rPr>
              <a:t>.</a:t>
            </a:r>
            <a:endParaRPr lang="en-AU" sz="1000" dirty="0">
              <a:effectLst/>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C3D18E24-74B9-996A-AC93-D940DFB128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7050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0AA15-9E36-248B-A89F-0ADB07A81C51}"/>
              </a:ext>
            </a:extLst>
          </p:cNvPr>
          <p:cNvSpPr>
            <a:spLocks noGrp="1"/>
          </p:cNvSpPr>
          <p:nvPr>
            <p:ph type="title"/>
          </p:nvPr>
        </p:nvSpPr>
        <p:spPr/>
        <p:txBody>
          <a:bodyPr/>
          <a:lstStyle/>
          <a:p>
            <a:r>
              <a:rPr lang="en-AU" dirty="0">
                <a:latin typeface="+mj-lt"/>
              </a:rPr>
              <a:t>2.2b </a:t>
            </a:r>
            <a:r>
              <a:rPr lang="en-AU" dirty="0">
                <a:effectLst/>
                <a:latin typeface="+mj-lt"/>
                <a:ea typeface="Calibri" panose="020F0502020204030204" pitchFamily="34" charset="0"/>
              </a:rPr>
              <a:t>–</a:t>
            </a:r>
            <a:r>
              <a:rPr lang="en-AU" b="1" dirty="0">
                <a:effectLst/>
                <a:latin typeface="+mj-lt"/>
                <a:ea typeface="Calibri" panose="020F0502020204030204" pitchFamily="34" charset="0"/>
              </a:rPr>
              <a:t> </a:t>
            </a:r>
            <a:r>
              <a:rPr lang="en-AU" dirty="0">
                <a:effectLst/>
                <a:latin typeface="+mj-lt"/>
                <a:ea typeface="Calibri" panose="020F0502020204030204" pitchFamily="34" charset="0"/>
              </a:rPr>
              <a:t>e</a:t>
            </a:r>
            <a:r>
              <a:rPr lang="en-AU" dirty="0">
                <a:latin typeface="+mj-lt"/>
              </a:rPr>
              <a:t>xploring abstraction visually (3)</a:t>
            </a:r>
          </a:p>
        </p:txBody>
      </p:sp>
      <p:sp>
        <p:nvSpPr>
          <p:cNvPr id="4" name="Text Placeholder 3">
            <a:extLst>
              <a:ext uri="{FF2B5EF4-FFF2-40B4-BE49-F238E27FC236}">
                <a16:creationId xmlns:a16="http://schemas.microsoft.com/office/drawing/2014/main" id="{8941A2A5-E4FE-4DB7-DDBE-CF32D4C9A1F0}"/>
              </a:ext>
            </a:extLst>
          </p:cNvPr>
          <p:cNvSpPr>
            <a:spLocks noGrp="1"/>
          </p:cNvSpPr>
          <p:nvPr>
            <p:ph type="body" sz="quarter" idx="18"/>
          </p:nvPr>
        </p:nvSpPr>
        <p:spPr/>
        <p:txBody>
          <a:bodyPr/>
          <a:lstStyle/>
          <a:p>
            <a:r>
              <a:rPr lang="en-AU" sz="2000" dirty="0">
                <a:latin typeface="+mj-lt"/>
              </a:rPr>
              <a:t>Instructions – sort the face images on slides 23 to 25 from most realistic to most abstract</a:t>
            </a:r>
          </a:p>
        </p:txBody>
      </p:sp>
      <p:pic>
        <p:nvPicPr>
          <p:cNvPr id="8" name="Picture 7" descr="A sketch of a person's face.">
            <a:extLst>
              <a:ext uri="{FF2B5EF4-FFF2-40B4-BE49-F238E27FC236}">
                <a16:creationId xmlns:a16="http://schemas.microsoft.com/office/drawing/2014/main" id="{32ED1A28-B865-EF67-E542-2837CB18D1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559071"/>
            <a:ext cx="3100210" cy="4133613"/>
          </a:xfrm>
          <a:prstGeom prst="rect">
            <a:avLst/>
          </a:prstGeom>
        </p:spPr>
      </p:pic>
      <p:sp>
        <p:nvSpPr>
          <p:cNvPr id="15" name="TextBox 14">
            <a:extLst>
              <a:ext uri="{FF2B5EF4-FFF2-40B4-BE49-F238E27FC236}">
                <a16:creationId xmlns:a16="http://schemas.microsoft.com/office/drawing/2014/main" id="{1D38611E-325A-F078-F098-ECBFFF0005E0}"/>
              </a:ext>
            </a:extLst>
          </p:cNvPr>
          <p:cNvSpPr txBox="1"/>
          <p:nvPr/>
        </p:nvSpPr>
        <p:spPr>
          <a:xfrm>
            <a:off x="367420" y="5788826"/>
            <a:ext cx="3092790" cy="727173"/>
          </a:xfrm>
          <a:prstGeom prst="rect">
            <a:avLst/>
          </a:prstGeom>
          <a:noFill/>
        </p:spPr>
        <p:txBody>
          <a:bodyPr wrap="square" lIns="0" tIns="0" rIns="0" bIns="0" rtlCol="0">
            <a:noAutofit/>
          </a:bodyPr>
          <a:lstStyle/>
          <a:p>
            <a:pPr>
              <a:lnSpc>
                <a:spcPct val="150000"/>
              </a:lnSpc>
            </a:pPr>
            <a:r>
              <a:rPr lang="en-AU" sz="1000" dirty="0">
                <a:solidFill>
                  <a:srgbClr val="146CFD"/>
                </a:solidFill>
                <a:cs typeface="Arial" panose="020B0604020202020204" pitchFamily="34" charset="0"/>
                <a:hlinkClick r:id="rId3"/>
              </a:rPr>
              <a:t>'Abstract Face Sketch’</a:t>
            </a:r>
            <a:r>
              <a:rPr lang="en-AU" sz="1000" dirty="0">
                <a:solidFill>
                  <a:srgbClr val="146CFD"/>
                </a:solidFill>
                <a:cs typeface="Arial" panose="020B0604020202020204" pitchFamily="34" charset="0"/>
              </a:rPr>
              <a:t> </a:t>
            </a:r>
            <a:r>
              <a:rPr lang="en-AU" sz="1000" dirty="0">
                <a:cs typeface="Arial" panose="020B0604020202020204" pitchFamily="34" charset="0"/>
              </a:rPr>
              <a:t>by </a:t>
            </a:r>
            <a:r>
              <a:rPr lang="en-AU" sz="1000" dirty="0">
                <a:cs typeface="Arial" panose="020B0604020202020204" pitchFamily="34" charset="0"/>
                <a:hlinkClick r:id="rId4"/>
              </a:rPr>
              <a:t>Danny O’Connor</a:t>
            </a:r>
            <a:r>
              <a:rPr lang="en-AU" sz="1000" dirty="0">
                <a:cs typeface="Arial" panose="020B0604020202020204" pitchFamily="34" charset="0"/>
              </a:rPr>
              <a:t> is licensed under </a:t>
            </a:r>
            <a:r>
              <a:rPr lang="en-AU" sz="1000" u="none" strike="noStrike" dirty="0">
                <a:solidFill>
                  <a:srgbClr val="006DAC"/>
                </a:solidFill>
                <a:effectLst/>
                <a:cs typeface="Arial" panose="020B0604020202020204" pitchFamily="34" charset="0"/>
                <a:hlinkClick r:id="rId5"/>
              </a:rPr>
              <a:t>CC BY-NC-SA 2.0</a:t>
            </a:r>
            <a:r>
              <a:rPr lang="en-AU" sz="1000" u="none" strike="noStrike" dirty="0">
                <a:effectLst/>
                <a:cs typeface="Arial" panose="020B0604020202020204" pitchFamily="34" charset="0"/>
              </a:rPr>
              <a:t>.</a:t>
            </a:r>
            <a:endParaRPr lang="en-AU" sz="1000" dirty="0">
              <a:cs typeface="Arial" panose="020B0604020202020204" pitchFamily="34" charset="0"/>
            </a:endParaRPr>
          </a:p>
          <a:p>
            <a:pPr algn="l">
              <a:lnSpc>
                <a:spcPct val="150000"/>
              </a:lnSpc>
            </a:pPr>
            <a:endParaRPr lang="en-AU" sz="1000" dirty="0">
              <a:cs typeface="Arial" panose="020B0604020202020204" pitchFamily="34" charset="0"/>
            </a:endParaRPr>
          </a:p>
        </p:txBody>
      </p:sp>
      <p:pic>
        <p:nvPicPr>
          <p:cNvPr id="18" name="Picture 17" descr="A painting of a woman's face.">
            <a:extLst>
              <a:ext uri="{FF2B5EF4-FFF2-40B4-BE49-F238E27FC236}">
                <a16:creationId xmlns:a16="http://schemas.microsoft.com/office/drawing/2014/main" id="{0CC03610-6EF7-FE31-D8AB-F8D1876B7026}"/>
              </a:ext>
            </a:extLst>
          </p:cNvPr>
          <p:cNvPicPr>
            <a:picLocks noChangeAspect="1"/>
          </p:cNvPicPr>
          <p:nvPr/>
        </p:nvPicPr>
        <p:blipFill>
          <a:blip r:embed="rId6"/>
          <a:stretch>
            <a:fillRect/>
          </a:stretch>
        </p:blipFill>
        <p:spPr>
          <a:xfrm>
            <a:off x="3727569" y="1559071"/>
            <a:ext cx="4153301" cy="4153301"/>
          </a:xfrm>
          <a:prstGeom prst="rect">
            <a:avLst/>
          </a:prstGeom>
        </p:spPr>
      </p:pic>
      <p:sp>
        <p:nvSpPr>
          <p:cNvPr id="19" name="TextBox 18">
            <a:extLst>
              <a:ext uri="{FF2B5EF4-FFF2-40B4-BE49-F238E27FC236}">
                <a16:creationId xmlns:a16="http://schemas.microsoft.com/office/drawing/2014/main" id="{88B9F6EF-546E-2498-8983-6EDF1BF524B4}"/>
              </a:ext>
            </a:extLst>
          </p:cNvPr>
          <p:cNvSpPr txBox="1"/>
          <p:nvPr/>
        </p:nvSpPr>
        <p:spPr>
          <a:xfrm>
            <a:off x="3727569" y="5788827"/>
            <a:ext cx="4070485" cy="509324"/>
          </a:xfrm>
          <a:prstGeom prst="rect">
            <a:avLst/>
          </a:prstGeom>
          <a:noFill/>
        </p:spPr>
        <p:txBody>
          <a:bodyPr wrap="square" lIns="0" tIns="0" rIns="0" bIns="0" rtlCol="0">
            <a:noAutofit/>
          </a:bodyPr>
          <a:lstStyle/>
          <a:p>
            <a:pPr>
              <a:lnSpc>
                <a:spcPct val="150000"/>
              </a:lnSpc>
            </a:pPr>
            <a:r>
              <a:rPr lang="en-AU" sz="1000" b="0" i="0" dirty="0">
                <a:solidFill>
                  <a:srgbClr val="000000"/>
                </a:solidFill>
                <a:effectLst/>
                <a:cs typeface="Arial" panose="020B0604020202020204" pitchFamily="34" charset="0"/>
              </a:rPr>
              <a:t>Image generated using Canva and used in accordance with the </a:t>
            </a:r>
            <a:r>
              <a:rPr lang="en-AU" sz="1000" b="0" i="0" u="sng" dirty="0">
                <a:effectLst/>
                <a:highlight>
                  <a:srgbClr val="FFFFFF"/>
                </a:highlight>
                <a:cs typeface="Arial" panose="020B0604020202020204" pitchFamily="34" charset="0"/>
                <a:hlinkClick r:id="rId7"/>
              </a:rPr>
              <a:t>Acceptable Use Policy</a:t>
            </a:r>
            <a:r>
              <a:rPr lang="en-AU" sz="1000" b="0" i="0" dirty="0">
                <a:effectLst/>
                <a:highlight>
                  <a:srgbClr val="FFFFFF"/>
                </a:highlight>
                <a:cs typeface="Arial" panose="020B0604020202020204" pitchFamily="34" charset="0"/>
              </a:rPr>
              <a:t>.</a:t>
            </a:r>
            <a:endParaRPr lang="en-AU" sz="1000" dirty="0">
              <a:cs typeface="Arial" panose="020B0604020202020204" pitchFamily="34" charset="0"/>
            </a:endParaRPr>
          </a:p>
          <a:p>
            <a:pPr algn="l">
              <a:lnSpc>
                <a:spcPct val="150000"/>
              </a:lnSpc>
            </a:pPr>
            <a:endParaRPr lang="en-AU" sz="1000" dirty="0">
              <a:cs typeface="Arial" panose="020B0604020202020204" pitchFamily="34" charset="0"/>
            </a:endParaRPr>
          </a:p>
        </p:txBody>
      </p:sp>
      <p:pic>
        <p:nvPicPr>
          <p:cNvPr id="22" name="Picture 21" descr="Different types of fruits which have been arranged to represent a person's face.">
            <a:extLst>
              <a:ext uri="{FF2B5EF4-FFF2-40B4-BE49-F238E27FC236}">
                <a16:creationId xmlns:a16="http://schemas.microsoft.com/office/drawing/2014/main" id="{3E64A617-7485-9BEA-C451-B4EB8A5CE1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5669" y="1551623"/>
            <a:ext cx="3774253" cy="4161238"/>
          </a:xfrm>
          <a:prstGeom prst="rect">
            <a:avLst/>
          </a:prstGeom>
        </p:spPr>
      </p:pic>
      <p:sp>
        <p:nvSpPr>
          <p:cNvPr id="21" name="TextBox 20">
            <a:extLst>
              <a:ext uri="{FF2B5EF4-FFF2-40B4-BE49-F238E27FC236}">
                <a16:creationId xmlns:a16="http://schemas.microsoft.com/office/drawing/2014/main" id="{07118D56-9B3F-2D03-084F-F4E72FCAA1D7}"/>
              </a:ext>
            </a:extLst>
          </p:cNvPr>
          <p:cNvSpPr txBox="1"/>
          <p:nvPr/>
        </p:nvSpPr>
        <p:spPr>
          <a:xfrm>
            <a:off x="7995669" y="5730459"/>
            <a:ext cx="4326760" cy="294632"/>
          </a:xfrm>
          <a:prstGeom prst="rect">
            <a:avLst/>
          </a:prstGeom>
          <a:noFill/>
        </p:spPr>
        <p:txBody>
          <a:bodyPr wrap="square">
            <a:spAutoFit/>
          </a:bodyPr>
          <a:lstStyle/>
          <a:p>
            <a:pPr>
              <a:lnSpc>
                <a:spcPct val="150000"/>
              </a:lnSpc>
            </a:pPr>
            <a:r>
              <a:rPr lang="it-IT" sz="1000" b="0" i="0" dirty="0">
                <a:effectLst/>
                <a:highlight>
                  <a:srgbClr val="FFFFFF"/>
                </a:highlight>
                <a:cs typeface="Arial" panose="020B0604020202020204" pitchFamily="34" charset="0"/>
                <a:hlinkClick r:id="rId9"/>
              </a:rPr>
              <a:t>'Giuseppe Arcimboldo fruit face art'</a:t>
            </a:r>
            <a:r>
              <a:rPr lang="en-AU" sz="1000" b="0" i="0" dirty="0">
                <a:solidFill>
                  <a:srgbClr val="232323"/>
                </a:solidFill>
                <a:effectLst/>
                <a:highlight>
                  <a:srgbClr val="FFFFFF"/>
                </a:highlight>
                <a:cs typeface="Arial" panose="020B0604020202020204" pitchFamily="34" charset="0"/>
              </a:rPr>
              <a:t> is licensed under </a:t>
            </a:r>
            <a:r>
              <a:rPr lang="en-AU" sz="1000" b="0" i="0" dirty="0">
                <a:effectLst/>
                <a:highlight>
                  <a:srgbClr val="FFFFFF"/>
                </a:highlight>
                <a:cs typeface="Arial" panose="020B0604020202020204" pitchFamily="34" charset="0"/>
                <a:hlinkClick r:id="rId10"/>
              </a:rPr>
              <a:t>CC0 1.0</a:t>
            </a:r>
            <a:r>
              <a:rPr lang="en-AU" sz="1000" b="0" i="0" dirty="0">
                <a:solidFill>
                  <a:srgbClr val="232323"/>
                </a:solidFill>
                <a:effectLst/>
                <a:highlight>
                  <a:srgbClr val="FFFFFF"/>
                </a:highlight>
                <a:cs typeface="Arial" panose="020B0604020202020204" pitchFamily="34" charset="0"/>
              </a:rPr>
              <a:t>.</a:t>
            </a:r>
            <a:endParaRPr lang="en-AU" sz="1000" dirty="0">
              <a:cs typeface="Arial" panose="020B0604020202020204" pitchFamily="34" charset="0"/>
            </a:endParaRPr>
          </a:p>
        </p:txBody>
      </p:sp>
      <p:sp>
        <p:nvSpPr>
          <p:cNvPr id="2" name="Slide Number Placeholder 1">
            <a:extLst>
              <a:ext uri="{FF2B5EF4-FFF2-40B4-BE49-F238E27FC236}">
                <a16:creationId xmlns:a16="http://schemas.microsoft.com/office/drawing/2014/main" id="{E1D369A0-7889-EC5B-CE34-03BB858648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34949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r>
              <a:rPr lang="en-AU" dirty="0">
                <a:effectLst/>
                <a:latin typeface="+mj-lt"/>
              </a:rPr>
              <a:t>What moves you?</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dirty="0">
                <a:latin typeface="+mj-lt"/>
              </a:rPr>
              <a:t>Stage 5 dance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a:bodyPr>
          <a:lstStyle/>
          <a:p>
            <a:pPr>
              <a:lnSpc>
                <a:spcPct val="140000"/>
              </a:lnSpc>
              <a:spcAft>
                <a:spcPts val="600"/>
              </a:spcAft>
            </a:pPr>
            <a:r>
              <a:rPr lang="en-AU" dirty="0">
                <a:latin typeface="+mj-lt"/>
              </a:rPr>
              <a:t>Composition</a:t>
            </a:r>
          </a:p>
        </p:txBody>
      </p:sp>
      <p:pic>
        <p:nvPicPr>
          <p:cNvPr id="7" name="Picture Placeholder 6">
            <a:extLst>
              <a:ext uri="{FF2B5EF4-FFF2-40B4-BE49-F238E27FC236}">
                <a16:creationId xmlns:a16="http://schemas.microsoft.com/office/drawing/2014/main" id="{723D0A7F-5729-602F-3ADD-B58EC182DC4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2"/>
          <a:stretch/>
        </p:blipFill>
        <p:spPr>
          <a:xfrm>
            <a:off x="7128000" y="10"/>
            <a:ext cx="5064000" cy="6857990"/>
          </a:xfrm>
          <a:no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EC3F8-12EA-0465-BA2A-BD5AA2B97CF6}"/>
              </a:ext>
            </a:extLst>
          </p:cNvPr>
          <p:cNvSpPr>
            <a:spLocks noGrp="1"/>
          </p:cNvSpPr>
          <p:nvPr>
            <p:ph type="title"/>
          </p:nvPr>
        </p:nvSpPr>
        <p:spPr/>
        <p:txBody>
          <a:bodyPr/>
          <a:lstStyle/>
          <a:p>
            <a:r>
              <a:rPr lang="en-US" dirty="0">
                <a:latin typeface="+mj-lt"/>
              </a:rPr>
              <a:t>2.2c </a:t>
            </a:r>
            <a:r>
              <a:rPr lang="en-AU" dirty="0">
                <a:effectLst/>
                <a:latin typeface="+mj-lt"/>
                <a:ea typeface="Calibri" panose="020F0502020204030204" pitchFamily="34" charset="0"/>
              </a:rPr>
              <a:t>–</a:t>
            </a:r>
            <a:r>
              <a:rPr lang="en-AU" b="1" dirty="0">
                <a:effectLst/>
                <a:latin typeface="+mj-lt"/>
                <a:ea typeface="Calibri" panose="020F0502020204030204" pitchFamily="34" charset="0"/>
              </a:rPr>
              <a:t> </a:t>
            </a:r>
            <a:r>
              <a:rPr lang="en-AU" dirty="0">
                <a:effectLst/>
                <a:latin typeface="+mj-lt"/>
                <a:ea typeface="Calibri" panose="020F0502020204030204" pitchFamily="34" charset="0"/>
              </a:rPr>
              <a:t>e</a:t>
            </a:r>
            <a:r>
              <a:rPr lang="en-AU" dirty="0">
                <a:latin typeface="+mj-lt"/>
              </a:rPr>
              <a:t>xploring abstraction through movement</a:t>
            </a:r>
          </a:p>
        </p:txBody>
      </p:sp>
      <p:sp>
        <p:nvSpPr>
          <p:cNvPr id="5" name="Google Shape;115;p16">
            <a:extLst>
              <a:ext uri="{FF2B5EF4-FFF2-40B4-BE49-F238E27FC236}">
                <a16:creationId xmlns:a16="http://schemas.microsoft.com/office/drawing/2014/main" id="{7380F158-EC4F-2863-F1C4-FB1D082B4CE3}"/>
              </a:ext>
            </a:extLst>
          </p:cNvPr>
          <p:cNvSpPr/>
          <p:nvPr/>
        </p:nvSpPr>
        <p:spPr>
          <a:xfrm>
            <a:off x="360000" y="1568497"/>
            <a:ext cx="3130379" cy="3651203"/>
          </a:xfrm>
          <a:prstGeom prst="roundRect">
            <a:avLst>
              <a:gd name="adj" fmla="val 5556"/>
            </a:avLst>
          </a:prstGeom>
          <a:solidFill>
            <a:schemeClr val="lt1"/>
          </a:solidFill>
          <a:ln w="28575" cap="flat" cmpd="sng">
            <a:solidFill>
              <a:srgbClr val="000082"/>
            </a:solidFill>
            <a:prstDash val="solid"/>
            <a:miter lim="800000"/>
            <a:headEnd type="none" w="sm" len="sm"/>
            <a:tailEnd type="none" w="sm" len="sm"/>
          </a:ln>
        </p:spPr>
        <p:txBody>
          <a:bodyPr spcFirstLastPara="1" wrap="square" lIns="91425" tIns="45700" rIns="91425" bIns="45700" anchor="t" anchorCtr="0">
            <a:noAutofit/>
          </a:bodyPr>
          <a:lstStyle/>
          <a:p>
            <a:pPr marL="133350" lvl="0" algn="l" rtl="0">
              <a:lnSpc>
                <a:spcPct val="150000"/>
              </a:lnSpc>
              <a:spcBef>
                <a:spcPts val="0"/>
              </a:spcBef>
              <a:spcAft>
                <a:spcPts val="1200"/>
              </a:spcAft>
              <a:buClr>
                <a:srgbClr val="674EA7"/>
              </a:buClr>
              <a:buSzPts val="1500"/>
            </a:pPr>
            <a:r>
              <a:rPr lang="en-US" sz="1800" dirty="0">
                <a:solidFill>
                  <a:schemeClr val="accent1"/>
                </a:solidFill>
                <a:ea typeface="Montserrat"/>
                <a:cs typeface="Arial" panose="020B0604020202020204" pitchFamily="34" charset="0"/>
                <a:sym typeface="Montserrat"/>
              </a:rPr>
              <a:t>Select an everyday movement action:</a:t>
            </a:r>
          </a:p>
          <a:p>
            <a:pPr marL="457200" lvl="0" indent="-323850" algn="l" rtl="0">
              <a:lnSpc>
                <a:spcPct val="150000"/>
              </a:lnSpc>
              <a:spcBef>
                <a:spcPts val="0"/>
              </a:spcBef>
              <a:spcAft>
                <a:spcPts val="1200"/>
              </a:spcAft>
              <a:buClr>
                <a:schemeClr val="accent1"/>
              </a:buClr>
              <a:buSzPts val="1500"/>
              <a:buFont typeface="Montserrat"/>
              <a:buChar char="●"/>
            </a:pPr>
            <a:r>
              <a:rPr lang="en-US" sz="1800" dirty="0">
                <a:solidFill>
                  <a:schemeClr val="accent1"/>
                </a:solidFill>
                <a:ea typeface="Montserrat"/>
                <a:cs typeface="Arial" panose="020B0604020202020204" pitchFamily="34" charset="0"/>
                <a:sym typeface="Montserrat"/>
              </a:rPr>
              <a:t>Brushing your teeth</a:t>
            </a:r>
          </a:p>
          <a:p>
            <a:pPr marL="457200" lvl="0" indent="-323850" algn="l" rtl="0">
              <a:lnSpc>
                <a:spcPct val="150000"/>
              </a:lnSpc>
              <a:spcBef>
                <a:spcPts val="0"/>
              </a:spcBef>
              <a:spcAft>
                <a:spcPts val="1200"/>
              </a:spcAft>
              <a:buClr>
                <a:schemeClr val="accent1"/>
              </a:buClr>
              <a:buSzPts val="1500"/>
              <a:buFont typeface="Montserrat"/>
              <a:buChar char="●"/>
            </a:pPr>
            <a:r>
              <a:rPr lang="en-US" sz="1800" dirty="0">
                <a:solidFill>
                  <a:schemeClr val="accent1"/>
                </a:solidFill>
                <a:ea typeface="Montserrat"/>
                <a:cs typeface="Arial" panose="020B0604020202020204" pitchFamily="34" charset="0"/>
                <a:sym typeface="Montserrat"/>
              </a:rPr>
              <a:t>Checking the time on your watch</a:t>
            </a:r>
          </a:p>
          <a:p>
            <a:pPr marL="457200" lvl="0" indent="-323850" algn="l" rtl="0">
              <a:lnSpc>
                <a:spcPct val="150000"/>
              </a:lnSpc>
              <a:spcBef>
                <a:spcPts val="0"/>
              </a:spcBef>
              <a:spcAft>
                <a:spcPts val="1200"/>
              </a:spcAft>
              <a:buClr>
                <a:schemeClr val="accent1"/>
              </a:buClr>
              <a:buSzPts val="1500"/>
              <a:buFont typeface="Montserrat"/>
              <a:buChar char="●"/>
            </a:pPr>
            <a:r>
              <a:rPr lang="en-US" sz="1800" dirty="0">
                <a:solidFill>
                  <a:schemeClr val="accent1"/>
                </a:solidFill>
                <a:ea typeface="Montserrat"/>
                <a:cs typeface="Arial" panose="020B0604020202020204" pitchFamily="34" charset="0"/>
                <a:sym typeface="Montserrat"/>
              </a:rPr>
              <a:t>Trying to fall asleep</a:t>
            </a:r>
          </a:p>
          <a:p>
            <a:pPr marL="457200" lvl="0" indent="-323850" algn="l" rtl="0">
              <a:lnSpc>
                <a:spcPct val="150000"/>
              </a:lnSpc>
              <a:spcBef>
                <a:spcPts val="0"/>
              </a:spcBef>
              <a:spcAft>
                <a:spcPts val="1200"/>
              </a:spcAft>
              <a:buClr>
                <a:schemeClr val="accent1"/>
              </a:buClr>
              <a:buSzPts val="1500"/>
              <a:buFont typeface="Montserrat"/>
              <a:buChar char="●"/>
            </a:pPr>
            <a:r>
              <a:rPr lang="en-US" sz="1800" dirty="0">
                <a:solidFill>
                  <a:schemeClr val="accent1"/>
                </a:solidFill>
                <a:ea typeface="Montserrat"/>
                <a:cs typeface="Arial" panose="020B0604020202020204" pitchFamily="34" charset="0"/>
                <a:sym typeface="Montserrat"/>
              </a:rPr>
              <a:t>Putting on shoes</a:t>
            </a:r>
          </a:p>
          <a:p>
            <a:pPr marL="457200" marR="0" lvl="0" indent="0" rtl="0">
              <a:spcBef>
                <a:spcPts val="0"/>
              </a:spcBef>
              <a:spcAft>
                <a:spcPts val="1200"/>
              </a:spcAft>
              <a:buNone/>
            </a:pPr>
            <a:endParaRPr lang="en-US" sz="1300" dirty="0">
              <a:solidFill>
                <a:schemeClr val="accent1"/>
              </a:solidFill>
              <a:ea typeface="Montserrat Medium"/>
              <a:cs typeface="Arial" panose="020B0604020202020204" pitchFamily="34" charset="0"/>
              <a:sym typeface="Montserrat Medium"/>
            </a:endParaRPr>
          </a:p>
        </p:txBody>
      </p:sp>
      <p:grpSp>
        <p:nvGrpSpPr>
          <p:cNvPr id="6" name="Group 5" descr="Space icon – A silhouette of two people dancing.">
            <a:extLst>
              <a:ext uri="{FF2B5EF4-FFF2-40B4-BE49-F238E27FC236}">
                <a16:creationId xmlns:a16="http://schemas.microsoft.com/office/drawing/2014/main" id="{2D827802-A5C3-34FD-CFD9-E3736735CB6F}"/>
              </a:ext>
            </a:extLst>
          </p:cNvPr>
          <p:cNvGrpSpPr/>
          <p:nvPr/>
        </p:nvGrpSpPr>
        <p:grpSpPr>
          <a:xfrm>
            <a:off x="5248055" y="3559397"/>
            <a:ext cx="2544341" cy="2837325"/>
            <a:chOff x="5248055" y="3559397"/>
            <a:chExt cx="2544341" cy="2837325"/>
          </a:xfrm>
        </p:grpSpPr>
        <p:pic>
          <p:nvPicPr>
            <p:cNvPr id="7" name="Picture 6">
              <a:extLst>
                <a:ext uri="{FF2B5EF4-FFF2-40B4-BE49-F238E27FC236}">
                  <a16:creationId xmlns:a16="http://schemas.microsoft.com/office/drawing/2014/main" id="{94486106-75AF-EF8B-6251-E0F609644BE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8055" y="3559397"/>
              <a:ext cx="2544341" cy="2546597"/>
            </a:xfrm>
            <a:prstGeom prst="rect">
              <a:avLst/>
            </a:prstGeom>
          </p:spPr>
        </p:pic>
        <p:sp>
          <p:nvSpPr>
            <p:cNvPr id="14" name="Rectangle: Rounded Corners 13">
              <a:extLst>
                <a:ext uri="{FF2B5EF4-FFF2-40B4-BE49-F238E27FC236}">
                  <a16:creationId xmlns:a16="http://schemas.microsoft.com/office/drawing/2014/main" id="{83056E3C-F081-0525-F4D2-7A7BB2CB23B2}"/>
                </a:ext>
                <a:ext uri="{C183D7F6-B498-43B3-948B-1728B52AA6E4}">
                  <adec:decorative xmlns:adec="http://schemas.microsoft.com/office/drawing/2017/decorative" val="1"/>
                </a:ext>
              </a:extLst>
            </p:cNvPr>
            <p:cNvSpPr/>
            <p:nvPr/>
          </p:nvSpPr>
          <p:spPr>
            <a:xfrm>
              <a:off x="5978675" y="5986716"/>
              <a:ext cx="1098927" cy="410006"/>
            </a:xfrm>
            <a:prstGeom prst="roundRect">
              <a:avLst>
                <a:gd name="adj" fmla="val 1725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US" sz="1800" b="1" dirty="0">
                  <a:solidFill>
                    <a:schemeClr val="tx2"/>
                  </a:solidFill>
                  <a:latin typeface="+mj-lt"/>
                  <a:cs typeface="Arial" panose="020B0604020202020204" pitchFamily="34" charset="0"/>
                </a:rPr>
                <a:t>Space</a:t>
              </a:r>
              <a:endParaRPr lang="en-AU" sz="1800" b="1" dirty="0">
                <a:solidFill>
                  <a:schemeClr val="tx2"/>
                </a:solidFill>
                <a:latin typeface="+mj-lt"/>
                <a:cs typeface="Arial" panose="020B0604020202020204" pitchFamily="34" charset="0"/>
              </a:endParaRPr>
            </a:p>
          </p:txBody>
        </p:sp>
      </p:grpSp>
      <p:cxnSp>
        <p:nvCxnSpPr>
          <p:cNvPr id="11" name="Google Shape;202;p19">
            <a:extLst>
              <a:ext uri="{FF2B5EF4-FFF2-40B4-BE49-F238E27FC236}">
                <a16:creationId xmlns:a16="http://schemas.microsoft.com/office/drawing/2014/main" id="{392EBE38-AEAF-135B-CE3E-119825F36600}"/>
              </a:ext>
              <a:ext uri="{C183D7F6-B498-43B3-948B-1728B52AA6E4}">
                <adec:decorative xmlns:adec="http://schemas.microsoft.com/office/drawing/2017/decorative" val="1"/>
              </a:ext>
            </a:extLst>
          </p:cNvPr>
          <p:cNvCxnSpPr>
            <a:cxnSpLocks/>
          </p:cNvCxnSpPr>
          <p:nvPr/>
        </p:nvCxnSpPr>
        <p:spPr>
          <a:xfrm flipH="1" flipV="1">
            <a:off x="4860102" y="3981564"/>
            <a:ext cx="661731" cy="376854"/>
          </a:xfrm>
          <a:prstGeom prst="straightConnector1">
            <a:avLst/>
          </a:prstGeom>
          <a:noFill/>
          <a:ln w="19050" cap="flat" cmpd="sng">
            <a:solidFill>
              <a:srgbClr val="B51458"/>
            </a:solidFill>
            <a:prstDash val="solid"/>
            <a:round/>
            <a:headEnd type="none" w="med" len="med"/>
            <a:tailEnd type="none" w="med" len="med"/>
          </a:ln>
        </p:spPr>
      </p:cxnSp>
      <p:cxnSp>
        <p:nvCxnSpPr>
          <p:cNvPr id="9" name="Google Shape;202;p19">
            <a:extLst>
              <a:ext uri="{FF2B5EF4-FFF2-40B4-BE49-F238E27FC236}">
                <a16:creationId xmlns:a16="http://schemas.microsoft.com/office/drawing/2014/main" id="{7D3BC777-5762-FFC5-C29E-436F1B364BCB}"/>
              </a:ext>
              <a:ext uri="{C183D7F6-B498-43B3-948B-1728B52AA6E4}">
                <adec:decorative xmlns:adec="http://schemas.microsoft.com/office/drawing/2017/decorative" val="1"/>
              </a:ext>
            </a:extLst>
          </p:cNvPr>
          <p:cNvCxnSpPr>
            <a:cxnSpLocks/>
          </p:cNvCxnSpPr>
          <p:nvPr/>
        </p:nvCxnSpPr>
        <p:spPr>
          <a:xfrm flipH="1" flipV="1">
            <a:off x="5978675" y="3249783"/>
            <a:ext cx="174041" cy="502164"/>
          </a:xfrm>
          <a:prstGeom prst="straightConnector1">
            <a:avLst/>
          </a:prstGeom>
          <a:noFill/>
          <a:ln w="19050" cap="flat" cmpd="sng">
            <a:solidFill>
              <a:srgbClr val="B51458"/>
            </a:solidFill>
            <a:prstDash val="solid"/>
            <a:round/>
            <a:headEnd type="none" w="med" len="med"/>
            <a:tailEnd type="none" w="med" len="med"/>
          </a:ln>
        </p:spPr>
      </p:cxnSp>
      <p:cxnSp>
        <p:nvCxnSpPr>
          <p:cNvPr id="25" name="Google Shape;202;p19">
            <a:extLst>
              <a:ext uri="{FF2B5EF4-FFF2-40B4-BE49-F238E27FC236}">
                <a16:creationId xmlns:a16="http://schemas.microsoft.com/office/drawing/2014/main" id="{B78C3F83-4ECF-8B6F-1A95-F3AFA82D026C}"/>
              </a:ext>
              <a:ext uri="{C183D7F6-B498-43B3-948B-1728B52AA6E4}">
                <adec:decorative xmlns:adec="http://schemas.microsoft.com/office/drawing/2017/decorative" val="1"/>
              </a:ext>
            </a:extLst>
          </p:cNvPr>
          <p:cNvCxnSpPr>
            <a:cxnSpLocks/>
          </p:cNvCxnSpPr>
          <p:nvPr/>
        </p:nvCxnSpPr>
        <p:spPr>
          <a:xfrm flipV="1">
            <a:off x="7378441" y="3515018"/>
            <a:ext cx="444016" cy="618326"/>
          </a:xfrm>
          <a:prstGeom prst="straightConnector1">
            <a:avLst/>
          </a:prstGeom>
          <a:noFill/>
          <a:ln w="19050" cap="flat" cmpd="sng">
            <a:solidFill>
              <a:srgbClr val="B51458"/>
            </a:solidFill>
            <a:prstDash val="solid"/>
            <a:round/>
            <a:headEnd type="none" w="med" len="med"/>
            <a:tailEnd type="none" w="med" len="med"/>
          </a:ln>
        </p:spPr>
      </p:cxnSp>
      <p:sp>
        <p:nvSpPr>
          <p:cNvPr id="20" name="Google Shape;187;p19">
            <a:extLst>
              <a:ext uri="{FF2B5EF4-FFF2-40B4-BE49-F238E27FC236}">
                <a16:creationId xmlns:a16="http://schemas.microsoft.com/office/drawing/2014/main" id="{94C14BDA-2CF6-45E3-51F5-4922CAC1D936}"/>
              </a:ext>
            </a:extLst>
          </p:cNvPr>
          <p:cNvSpPr/>
          <p:nvPr/>
        </p:nvSpPr>
        <p:spPr>
          <a:xfrm>
            <a:off x="3860796" y="342900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Level</a:t>
            </a:r>
            <a:endParaRPr dirty="0">
              <a:latin typeface="+mn-lt"/>
              <a:cs typeface="Arial" panose="020B0604020202020204" pitchFamily="34" charset="0"/>
              <a:sym typeface="Montserrat"/>
            </a:endParaRPr>
          </a:p>
        </p:txBody>
      </p:sp>
      <p:sp>
        <p:nvSpPr>
          <p:cNvPr id="15" name="Google Shape;187;p19">
            <a:extLst>
              <a:ext uri="{FF2B5EF4-FFF2-40B4-BE49-F238E27FC236}">
                <a16:creationId xmlns:a16="http://schemas.microsoft.com/office/drawing/2014/main" id="{502129C7-A455-BFF8-E448-977AC2B86947}"/>
              </a:ext>
            </a:extLst>
          </p:cNvPr>
          <p:cNvSpPr/>
          <p:nvPr/>
        </p:nvSpPr>
        <p:spPr>
          <a:xfrm>
            <a:off x="5235579" y="2702827"/>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Dimension</a:t>
            </a:r>
            <a:endParaRPr dirty="0">
              <a:latin typeface="+mn-lt"/>
              <a:cs typeface="Arial" panose="020B0604020202020204" pitchFamily="34" charset="0"/>
              <a:sym typeface="Montserrat"/>
            </a:endParaRPr>
          </a:p>
        </p:txBody>
      </p:sp>
      <p:sp>
        <p:nvSpPr>
          <p:cNvPr id="24" name="Google Shape;187;p19">
            <a:extLst>
              <a:ext uri="{FF2B5EF4-FFF2-40B4-BE49-F238E27FC236}">
                <a16:creationId xmlns:a16="http://schemas.microsoft.com/office/drawing/2014/main" id="{D131D285-6002-4E46-C7D2-14CF23EECCA4}"/>
              </a:ext>
            </a:extLst>
          </p:cNvPr>
          <p:cNvSpPr/>
          <p:nvPr/>
        </p:nvSpPr>
        <p:spPr>
          <a:xfrm>
            <a:off x="7085027" y="3084224"/>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Direction</a:t>
            </a:r>
            <a:endParaRPr dirty="0">
              <a:latin typeface="+mn-lt"/>
              <a:cs typeface="Arial" panose="020B0604020202020204" pitchFamily="34" charset="0"/>
              <a:sym typeface="Montserrat"/>
            </a:endParaRPr>
          </a:p>
        </p:txBody>
      </p:sp>
      <p:grpSp>
        <p:nvGrpSpPr>
          <p:cNvPr id="10" name="Group 9" descr="Time icon – A clock with a person dancing.">
            <a:extLst>
              <a:ext uri="{FF2B5EF4-FFF2-40B4-BE49-F238E27FC236}">
                <a16:creationId xmlns:a16="http://schemas.microsoft.com/office/drawing/2014/main" id="{BDD84AF3-AC60-A903-65CA-31F573049978}"/>
              </a:ext>
            </a:extLst>
          </p:cNvPr>
          <p:cNvGrpSpPr/>
          <p:nvPr/>
        </p:nvGrpSpPr>
        <p:grpSpPr>
          <a:xfrm>
            <a:off x="8779934" y="2138487"/>
            <a:ext cx="2491287" cy="2843418"/>
            <a:chOff x="8779934" y="2138487"/>
            <a:chExt cx="2491287" cy="2843418"/>
          </a:xfrm>
        </p:grpSpPr>
        <p:pic>
          <p:nvPicPr>
            <p:cNvPr id="8" name="Picture 7">
              <a:extLst>
                <a:ext uri="{FF2B5EF4-FFF2-40B4-BE49-F238E27FC236}">
                  <a16:creationId xmlns:a16="http://schemas.microsoft.com/office/drawing/2014/main" id="{49BD146B-9B05-B935-2A77-26C297977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934" y="2138487"/>
              <a:ext cx="2491287" cy="2546598"/>
            </a:xfrm>
            <a:prstGeom prst="rect">
              <a:avLst/>
            </a:prstGeom>
          </p:spPr>
        </p:pic>
        <p:sp>
          <p:nvSpPr>
            <p:cNvPr id="13" name="Rectangle: Rounded Corners 12">
              <a:extLst>
                <a:ext uri="{FF2B5EF4-FFF2-40B4-BE49-F238E27FC236}">
                  <a16:creationId xmlns:a16="http://schemas.microsoft.com/office/drawing/2014/main" id="{5563C318-840E-A8F1-242F-C4F484B40139}"/>
                </a:ext>
                <a:ext uri="{C183D7F6-B498-43B3-948B-1728B52AA6E4}">
                  <adec:decorative xmlns:adec="http://schemas.microsoft.com/office/drawing/2017/decorative" val="1"/>
                </a:ext>
              </a:extLst>
            </p:cNvPr>
            <p:cNvSpPr/>
            <p:nvPr/>
          </p:nvSpPr>
          <p:spPr>
            <a:xfrm>
              <a:off x="9608159" y="4571899"/>
              <a:ext cx="834835" cy="4100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US" sz="1800" b="1" dirty="0">
                  <a:solidFill>
                    <a:schemeClr val="accent1"/>
                  </a:solidFill>
                  <a:latin typeface="+mj-lt"/>
                  <a:cs typeface="Arial" panose="020B0604020202020204" pitchFamily="34" charset="0"/>
                </a:rPr>
                <a:t>Time</a:t>
              </a:r>
              <a:endParaRPr lang="en-AU" sz="1800" b="1" dirty="0">
                <a:solidFill>
                  <a:schemeClr val="accent1"/>
                </a:solidFill>
                <a:latin typeface="+mj-lt"/>
                <a:cs typeface="Arial" panose="020B0604020202020204" pitchFamily="34" charset="0"/>
              </a:endParaRPr>
            </a:p>
          </p:txBody>
        </p:sp>
      </p:grpSp>
      <p:cxnSp>
        <p:nvCxnSpPr>
          <p:cNvPr id="36" name="Google Shape;197;p19">
            <a:extLst>
              <a:ext uri="{FF2B5EF4-FFF2-40B4-BE49-F238E27FC236}">
                <a16:creationId xmlns:a16="http://schemas.microsoft.com/office/drawing/2014/main" id="{7999A61A-6866-C7F7-68ED-3639925E2B4E}"/>
              </a:ext>
              <a:ext uri="{C183D7F6-B498-43B3-948B-1728B52AA6E4}">
                <adec:decorative xmlns:adec="http://schemas.microsoft.com/office/drawing/2017/decorative" val="1"/>
              </a:ext>
            </a:extLst>
          </p:cNvPr>
          <p:cNvCxnSpPr>
            <a:cxnSpLocks/>
          </p:cNvCxnSpPr>
          <p:nvPr/>
        </p:nvCxnSpPr>
        <p:spPr>
          <a:xfrm>
            <a:off x="8641541" y="2138487"/>
            <a:ext cx="612658" cy="49782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Google Shape;197;p19">
            <a:extLst>
              <a:ext uri="{FF2B5EF4-FFF2-40B4-BE49-F238E27FC236}">
                <a16:creationId xmlns:a16="http://schemas.microsoft.com/office/drawing/2014/main" id="{659786FE-68DB-1F59-8BF8-32228F115C41}"/>
              </a:ext>
              <a:ext uri="{C183D7F6-B498-43B3-948B-1728B52AA6E4}">
                <adec:decorative xmlns:adec="http://schemas.microsoft.com/office/drawing/2017/decorative" val="1"/>
              </a:ext>
            </a:extLst>
          </p:cNvPr>
          <p:cNvCxnSpPr/>
          <p:nvPr/>
        </p:nvCxnSpPr>
        <p:spPr>
          <a:xfrm flipH="1">
            <a:off x="10802583" y="2085218"/>
            <a:ext cx="642834" cy="551098"/>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Google Shape;197;p19">
            <a:extLst>
              <a:ext uri="{FF2B5EF4-FFF2-40B4-BE49-F238E27FC236}">
                <a16:creationId xmlns:a16="http://schemas.microsoft.com/office/drawing/2014/main" id="{32971D8E-94A6-C42C-3D16-84B0FFFFE5F2}"/>
              </a:ext>
              <a:ext uri="{C183D7F6-B498-43B3-948B-1728B52AA6E4}">
                <adec:decorative xmlns:adec="http://schemas.microsoft.com/office/drawing/2017/decorative" val="1"/>
              </a:ext>
            </a:extLst>
          </p:cNvPr>
          <p:cNvCxnSpPr>
            <a:cxnSpLocks/>
          </p:cNvCxnSpPr>
          <p:nvPr/>
        </p:nvCxnSpPr>
        <p:spPr>
          <a:xfrm>
            <a:off x="9848626" y="1499407"/>
            <a:ext cx="120163" cy="807339"/>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1" name="Google Shape;182;p19">
            <a:extLst>
              <a:ext uri="{FF2B5EF4-FFF2-40B4-BE49-F238E27FC236}">
                <a16:creationId xmlns:a16="http://schemas.microsoft.com/office/drawing/2014/main" id="{3FAF020E-A9DE-54AA-8CFD-E3480EDD5DE0}"/>
              </a:ext>
            </a:extLst>
          </p:cNvPr>
          <p:cNvSpPr/>
          <p:nvPr/>
        </p:nvSpPr>
        <p:spPr>
          <a:xfrm>
            <a:off x="7474094" y="168952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Stillness</a:t>
            </a:r>
            <a:endParaRPr dirty="0">
              <a:latin typeface="+mn-lt"/>
              <a:cs typeface="Arial" panose="020B0604020202020204" pitchFamily="34" charset="0"/>
              <a:sym typeface="Montserrat"/>
            </a:endParaRPr>
          </a:p>
        </p:txBody>
      </p:sp>
      <p:sp>
        <p:nvSpPr>
          <p:cNvPr id="22" name="Google Shape;182;p19">
            <a:extLst>
              <a:ext uri="{FF2B5EF4-FFF2-40B4-BE49-F238E27FC236}">
                <a16:creationId xmlns:a16="http://schemas.microsoft.com/office/drawing/2014/main" id="{A8CD7B65-8FBF-333B-87FF-411A8A08E82B}"/>
              </a:ext>
            </a:extLst>
          </p:cNvPr>
          <p:cNvSpPr/>
          <p:nvPr/>
        </p:nvSpPr>
        <p:spPr>
          <a:xfrm>
            <a:off x="8956803" y="999689"/>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Tempo</a:t>
            </a:r>
            <a:endParaRPr dirty="0">
              <a:latin typeface="+mn-lt"/>
              <a:cs typeface="Arial" panose="020B0604020202020204" pitchFamily="34" charset="0"/>
              <a:sym typeface="Montserrat"/>
            </a:endParaRPr>
          </a:p>
        </p:txBody>
      </p:sp>
      <p:sp>
        <p:nvSpPr>
          <p:cNvPr id="23" name="Google Shape;182;p19">
            <a:extLst>
              <a:ext uri="{FF2B5EF4-FFF2-40B4-BE49-F238E27FC236}">
                <a16:creationId xmlns:a16="http://schemas.microsoft.com/office/drawing/2014/main" id="{5F34F56C-9F22-EB41-9ADF-CFAAA093E9BB}"/>
              </a:ext>
            </a:extLst>
          </p:cNvPr>
          <p:cNvSpPr/>
          <p:nvPr/>
        </p:nvSpPr>
        <p:spPr>
          <a:xfrm>
            <a:off x="10528125" y="1658551"/>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latin typeface="+mn-lt"/>
                <a:cs typeface="Arial" panose="020B0604020202020204" pitchFamily="34" charset="0"/>
                <a:sym typeface="Montserrat"/>
              </a:rPr>
              <a:t>Duration</a:t>
            </a:r>
            <a:endParaRPr dirty="0">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AA063AF9-6825-14A3-1E99-714BF02797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27690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2.2d </a:t>
            </a:r>
            <a:r>
              <a:rPr lang="en-AU" dirty="0">
                <a:effectLst/>
                <a:latin typeface="+mj-lt"/>
                <a:ea typeface="Calibri" panose="020F0502020204030204" pitchFamily="34" charset="0"/>
              </a:rPr>
              <a:t>– r</a:t>
            </a:r>
            <a:r>
              <a:rPr lang="en-AU" dirty="0">
                <a:latin typeface="+mj-lt"/>
              </a:rPr>
              <a:t>eflection – 3-2-1 things I learned today</a:t>
            </a: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3</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5406746"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List 3 things you learned today about abstraction</a:t>
            </a:r>
            <a:r>
              <a:rPr lang="en" sz="160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cs typeface="Arial" panose="020B0604020202020204" pitchFamily="34" charset="0"/>
            </a:endParaRP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2</a:t>
            </a: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5" y="2822179"/>
            <a:ext cx="6895149" cy="554000"/>
          </a:xfrm>
          <a:prstGeom prst="rect">
            <a:avLst/>
          </a:prstGeom>
          <a:noFill/>
          <a:ln>
            <a:noFill/>
          </a:ln>
        </p:spPr>
        <p:txBody>
          <a:bodyPr spcFirstLastPara="1" wrap="square" lIns="121900" tIns="121900" rIns="121900" bIns="121900" anchor="t" anchorCtr="0">
            <a:noAutofit/>
          </a:bodyPr>
          <a:lstStyle/>
          <a:p>
            <a:r>
              <a:rPr lang="en" sz="1600">
                <a:latin typeface="Arial" panose="020B0604020202020204" pitchFamily="34" charset="0"/>
                <a:ea typeface="Montserrat"/>
                <a:cs typeface="Arial" panose="020B0604020202020204" pitchFamily="34" charset="0"/>
                <a:sym typeface="Montserrat"/>
              </a:rPr>
              <a:t>List 2 questions you have about abstraction</a:t>
            </a:r>
            <a:r>
              <a:rPr lang="en" sz="1600">
                <a:latin typeface="Montserrat"/>
                <a:ea typeface="Montserrat"/>
                <a:cs typeface="Montserrat"/>
                <a:sym typeface="Montserrat"/>
              </a:rPr>
              <a:t>:</a:t>
            </a:r>
            <a:endParaRPr sz="3200" dirty="0">
              <a:latin typeface="Roboto"/>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1</a:t>
            </a: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712208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one reason why it’s important to learn about abstraction in composition:</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4555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2.3a </a:t>
            </a:r>
            <a:r>
              <a:rPr lang="en-AU" dirty="0">
                <a:effectLst/>
                <a:latin typeface="+mj-lt"/>
                <a:ea typeface="Calibri" panose="020F0502020204030204" pitchFamily="34" charset="0"/>
              </a:rPr>
              <a:t>– exploring </a:t>
            </a:r>
            <a:r>
              <a:rPr lang="en-AU" dirty="0">
                <a:latin typeface="+mj-lt"/>
              </a:rPr>
              <a:t>space through visual stimulus </a:t>
            </a:r>
          </a:p>
        </p:txBody>
      </p:sp>
      <p:pic>
        <p:nvPicPr>
          <p:cNvPr id="9" name="Picture 8" descr="A person walking on a path through a desert">
            <a:extLst>
              <a:ext uri="{FF2B5EF4-FFF2-40B4-BE49-F238E27FC236}">
                <a16:creationId xmlns:a16="http://schemas.microsoft.com/office/drawing/2014/main" id="{EA4DEB58-4774-0E0A-6474-17EE03402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999" y="1019175"/>
            <a:ext cx="4832135" cy="4856305"/>
          </a:xfrm>
          <a:prstGeom prst="roundRect">
            <a:avLst>
              <a:gd name="adj" fmla="val 6154"/>
            </a:avLst>
          </a:prstGeom>
          <a:ln>
            <a:no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628AD3C-24D3-4F1D-CCBF-FA934195F77F}"/>
              </a:ext>
            </a:extLst>
          </p:cNvPr>
          <p:cNvSpPr txBox="1"/>
          <p:nvPr/>
        </p:nvSpPr>
        <p:spPr>
          <a:xfrm>
            <a:off x="359999" y="6141639"/>
            <a:ext cx="4935697" cy="173436"/>
          </a:xfrm>
          <a:prstGeom prst="rect">
            <a:avLst/>
          </a:prstGeom>
          <a:noFill/>
        </p:spPr>
        <p:txBody>
          <a:bodyPr wrap="square" lIns="0" tIns="0" rIns="0" bIns="0" rtlCol="0">
            <a:noAutofit/>
          </a:bodyPr>
          <a:lstStyle/>
          <a:p>
            <a:r>
              <a:rPr lang="en-AU" sz="1000" b="0" i="0" dirty="0">
                <a:solidFill>
                  <a:srgbClr val="000000"/>
                </a:solidFill>
                <a:effectLst/>
                <a:cs typeface="Arial" panose="020B0604020202020204" pitchFamily="34" charset="0"/>
              </a:rPr>
              <a:t>Image generated using Canva and used in accordance with the </a:t>
            </a:r>
            <a:r>
              <a:rPr lang="en-AU" sz="1000" b="0" i="0" u="sng" dirty="0">
                <a:effectLst/>
                <a:cs typeface="Arial" panose="020B0604020202020204" pitchFamily="34" charset="0"/>
                <a:hlinkClick r:id="rId4"/>
              </a:rPr>
              <a:t>Acceptable Use Policy</a:t>
            </a:r>
            <a:r>
              <a:rPr lang="en-AU" sz="1000" b="0" i="0" dirty="0">
                <a:effectLst/>
                <a:cs typeface="Arial" panose="020B0604020202020204" pitchFamily="34" charset="0"/>
              </a:rPr>
              <a:t>.</a:t>
            </a:r>
            <a:endParaRPr lang="en-AU" sz="1000" dirty="0">
              <a:cs typeface="Arial" panose="020B0604020202020204" pitchFamily="34" charset="0"/>
            </a:endParaRPr>
          </a:p>
          <a:p>
            <a:pPr algn="l"/>
            <a:endParaRPr lang="en-AU" sz="1000" dirty="0">
              <a:cs typeface="Arial" panose="020B0604020202020204" pitchFamily="34" charset="0"/>
            </a:endParaRPr>
          </a:p>
        </p:txBody>
      </p:sp>
      <p:sp>
        <p:nvSpPr>
          <p:cNvPr id="4" name="TextBox 3">
            <a:extLst>
              <a:ext uri="{FF2B5EF4-FFF2-40B4-BE49-F238E27FC236}">
                <a16:creationId xmlns:a16="http://schemas.microsoft.com/office/drawing/2014/main" id="{6CC8E460-C705-D787-1ED4-6711BF470AF0}"/>
              </a:ext>
            </a:extLst>
          </p:cNvPr>
          <p:cNvSpPr txBox="1"/>
          <p:nvPr/>
        </p:nvSpPr>
        <p:spPr>
          <a:xfrm>
            <a:off x="5419725" y="1019176"/>
            <a:ext cx="6315075" cy="5478824"/>
          </a:xfrm>
          <a:prstGeom prst="roundRect">
            <a:avLst>
              <a:gd name="adj" fmla="val 5583"/>
            </a:avLst>
          </a:prstGeom>
          <a:solidFill>
            <a:schemeClr val="accent4"/>
          </a:solidFill>
          <a:ln w="57150">
            <a:noFill/>
          </a:ln>
        </p:spPr>
        <p:txBody>
          <a:bodyPr wrap="square" lIns="108000" tIns="144000" rIns="108000" bIns="0" rtlCol="0">
            <a:noAutofit/>
          </a:bodyPr>
          <a:lstStyle/>
          <a:p>
            <a:pPr algn="l">
              <a:lnSpc>
                <a:spcPct val="114000"/>
              </a:lnSpc>
              <a:spcAft>
                <a:spcPts val="600"/>
              </a:spcAft>
            </a:pPr>
            <a:r>
              <a:rPr lang="en-AU" sz="1600" dirty="0">
                <a:cs typeface="Arial" panose="020B0604020202020204" pitchFamily="34" charset="0"/>
              </a:rPr>
              <a:t>Consider the following in the image:</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shapes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lines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colours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emotions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textures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ideas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what is the figure looking at?</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where is the figure going?</a:t>
            </a:r>
          </a:p>
          <a:p>
            <a:pPr marL="342900" indent="-342900" algn="l">
              <a:lnSpc>
                <a:spcPct val="114000"/>
              </a:lnSpc>
              <a:spcAft>
                <a:spcPts val="600"/>
              </a:spcAft>
              <a:buFont typeface="+mj-lt"/>
              <a:buAutoNum type="arabicPeriod"/>
            </a:pPr>
            <a:r>
              <a:rPr lang="en-AU" sz="1600" dirty="0">
                <a:cs typeface="Arial" panose="020B0604020202020204" pitchFamily="34" charset="0"/>
              </a:rPr>
              <a:t>In small groups, brainstorm ideas in response to the visual stimulus.</a:t>
            </a:r>
          </a:p>
          <a:p>
            <a:pPr marL="342900" indent="-342900" algn="l">
              <a:lnSpc>
                <a:spcPct val="114000"/>
              </a:lnSpc>
              <a:spcAft>
                <a:spcPts val="600"/>
              </a:spcAft>
              <a:buFont typeface="+mj-lt"/>
              <a:buAutoNum type="arabicPeriod"/>
            </a:pPr>
            <a:r>
              <a:rPr lang="en-AU" sz="1600" dirty="0">
                <a:cs typeface="Arial" panose="020B0604020202020204" pitchFamily="34" charset="0"/>
              </a:rPr>
              <a:t>Select an idea and create 3 shapes in response using shape, level, direction and/or dimension.</a:t>
            </a:r>
          </a:p>
          <a:p>
            <a:pPr marL="342900" indent="-342900" algn="l">
              <a:lnSpc>
                <a:spcPct val="114000"/>
              </a:lnSpc>
              <a:spcAft>
                <a:spcPts val="600"/>
              </a:spcAft>
              <a:buFont typeface="+mj-lt"/>
              <a:buAutoNum type="arabicPeriod"/>
            </a:pPr>
            <a:r>
              <a:rPr lang="en-AU" sz="1600" dirty="0">
                <a:cs typeface="Arial" panose="020B0604020202020204" pitchFamily="34" charset="0"/>
              </a:rPr>
              <a:t>Move and connect your 3 shapes considering pathway and the floor pattern to communicate your idea.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2136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2.3b </a:t>
            </a:r>
            <a:r>
              <a:rPr lang="en-AU" dirty="0">
                <a:effectLst/>
                <a:latin typeface="+mj-lt"/>
                <a:ea typeface="Calibri" panose="020F0502020204030204" pitchFamily="34" charset="0"/>
              </a:rPr>
              <a:t>– exploring </a:t>
            </a:r>
            <a:r>
              <a:rPr lang="en-AU" dirty="0">
                <a:latin typeface="+mj-lt"/>
              </a:rPr>
              <a:t>space through visual stimulus </a:t>
            </a:r>
          </a:p>
        </p:txBody>
      </p:sp>
      <p:pic>
        <p:nvPicPr>
          <p:cNvPr id="5" name="Picture 4" descr="A person sitting down with her head on her hand">
            <a:extLst>
              <a:ext uri="{FF2B5EF4-FFF2-40B4-BE49-F238E27FC236}">
                <a16:creationId xmlns:a16="http://schemas.microsoft.com/office/drawing/2014/main" id="{B5B7B312-9BB6-8578-74BC-9C87BF323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019176"/>
            <a:ext cx="4719259" cy="4719259"/>
          </a:xfrm>
          <a:prstGeom prst="roundRect">
            <a:avLst>
              <a:gd name="adj" fmla="val 3346"/>
            </a:avLst>
          </a:prstGeom>
        </p:spPr>
      </p:pic>
      <p:sp>
        <p:nvSpPr>
          <p:cNvPr id="8" name="TextBox 7">
            <a:extLst>
              <a:ext uri="{FF2B5EF4-FFF2-40B4-BE49-F238E27FC236}">
                <a16:creationId xmlns:a16="http://schemas.microsoft.com/office/drawing/2014/main" id="{B628AD3C-24D3-4F1D-CCBF-FA934195F77F}"/>
              </a:ext>
            </a:extLst>
          </p:cNvPr>
          <p:cNvSpPr txBox="1"/>
          <p:nvPr/>
        </p:nvSpPr>
        <p:spPr>
          <a:xfrm>
            <a:off x="359999" y="5988676"/>
            <a:ext cx="4877019" cy="237558"/>
          </a:xfrm>
          <a:prstGeom prst="rect">
            <a:avLst/>
          </a:prstGeom>
          <a:noFill/>
        </p:spPr>
        <p:txBody>
          <a:bodyPr wrap="square" lIns="0" tIns="0" rIns="0" bIns="0" rtlCol="0">
            <a:noAutofit/>
          </a:bodyPr>
          <a:lstStyle/>
          <a:p>
            <a:r>
              <a:rPr lang="en-AU" sz="1000" b="0" i="0" dirty="0">
                <a:solidFill>
                  <a:srgbClr val="000000"/>
                </a:solidFill>
                <a:effectLst/>
                <a:cs typeface="Arial" panose="020B0604020202020204" pitchFamily="34" charset="0"/>
              </a:rPr>
              <a:t>Image generated using Canva and used in accordance with the </a:t>
            </a:r>
            <a:r>
              <a:rPr lang="en-AU" sz="1000" b="0" i="0" u="sng" dirty="0">
                <a:effectLst/>
                <a:cs typeface="Arial" panose="020B0604020202020204" pitchFamily="34" charset="0"/>
                <a:hlinkClick r:id="rId4"/>
              </a:rPr>
              <a:t>Acceptable Use Policy</a:t>
            </a:r>
            <a:r>
              <a:rPr lang="en-AU" sz="1000" b="0" i="0" dirty="0">
                <a:effectLst/>
                <a:cs typeface="Arial" panose="020B0604020202020204" pitchFamily="34" charset="0"/>
              </a:rPr>
              <a:t>.</a:t>
            </a:r>
            <a:endParaRPr lang="en-AU" sz="1000" dirty="0">
              <a:cs typeface="Arial" panose="020B0604020202020204" pitchFamily="34" charset="0"/>
            </a:endParaRPr>
          </a:p>
          <a:p>
            <a:pPr algn="l"/>
            <a:endParaRPr lang="en-AU" sz="1000" dirty="0">
              <a:cs typeface="Arial" panose="020B0604020202020204" pitchFamily="34" charset="0"/>
            </a:endParaRPr>
          </a:p>
        </p:txBody>
      </p:sp>
      <p:sp>
        <p:nvSpPr>
          <p:cNvPr id="4" name="TextBox 3">
            <a:extLst>
              <a:ext uri="{FF2B5EF4-FFF2-40B4-BE49-F238E27FC236}">
                <a16:creationId xmlns:a16="http://schemas.microsoft.com/office/drawing/2014/main" id="{6CC8E460-C705-D787-1ED4-6711BF470AF0}"/>
              </a:ext>
            </a:extLst>
          </p:cNvPr>
          <p:cNvSpPr txBox="1"/>
          <p:nvPr/>
        </p:nvSpPr>
        <p:spPr>
          <a:xfrm>
            <a:off x="5419725" y="1019176"/>
            <a:ext cx="6315075" cy="5324474"/>
          </a:xfrm>
          <a:prstGeom prst="roundRect">
            <a:avLst>
              <a:gd name="adj" fmla="val 2674"/>
            </a:avLst>
          </a:prstGeom>
          <a:solidFill>
            <a:schemeClr val="accent4"/>
          </a:solidFill>
          <a:ln w="57150">
            <a:noFill/>
          </a:ln>
        </p:spPr>
        <p:txBody>
          <a:bodyPr wrap="square" lIns="108000" tIns="144000" rIns="108000" bIns="0" rtlCol="0">
            <a:noAutofit/>
          </a:bodyPr>
          <a:lstStyle/>
          <a:p>
            <a:pPr algn="l">
              <a:lnSpc>
                <a:spcPct val="114000"/>
              </a:lnSpc>
              <a:spcAft>
                <a:spcPts val="600"/>
              </a:spcAft>
            </a:pPr>
            <a:r>
              <a:rPr lang="en-AU" sz="1600" dirty="0">
                <a:cs typeface="Arial" panose="020B0604020202020204" pitchFamily="34" charset="0"/>
              </a:rPr>
              <a:t>Consider the following in the image:</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shapes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lines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colours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emotions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textures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ideas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what could the figure be feeling?</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what could the figure be thinking?</a:t>
            </a:r>
          </a:p>
          <a:p>
            <a:pPr marL="342900" indent="-342900" algn="l">
              <a:lnSpc>
                <a:spcPct val="114000"/>
              </a:lnSpc>
              <a:spcAft>
                <a:spcPts val="600"/>
              </a:spcAft>
              <a:buFont typeface="+mj-lt"/>
              <a:buAutoNum type="arabicPeriod"/>
            </a:pPr>
            <a:r>
              <a:rPr lang="en-AU" sz="1600" dirty="0">
                <a:cs typeface="Arial" panose="020B0604020202020204" pitchFamily="34" charset="0"/>
              </a:rPr>
              <a:t>In small groups, brainstorm ideas in response to the visual stimulus.</a:t>
            </a:r>
          </a:p>
          <a:p>
            <a:pPr marL="342900" indent="-342900" algn="l">
              <a:lnSpc>
                <a:spcPct val="114000"/>
              </a:lnSpc>
              <a:spcAft>
                <a:spcPts val="600"/>
              </a:spcAft>
              <a:buFont typeface="+mj-lt"/>
              <a:buAutoNum type="arabicPeriod"/>
            </a:pPr>
            <a:r>
              <a:rPr lang="en-AU" sz="1600" dirty="0">
                <a:cs typeface="Arial" panose="020B0604020202020204" pitchFamily="34" charset="0"/>
              </a:rPr>
              <a:t>Select an idea and create 3 shapes in response using shape, level, direction and/or dimension.</a:t>
            </a:r>
          </a:p>
          <a:p>
            <a:pPr marL="342900" indent="-342900" algn="l">
              <a:lnSpc>
                <a:spcPct val="114000"/>
              </a:lnSpc>
              <a:spcAft>
                <a:spcPts val="600"/>
              </a:spcAft>
              <a:buFont typeface="+mj-lt"/>
              <a:buAutoNum type="arabicPeriod"/>
            </a:pPr>
            <a:r>
              <a:rPr lang="en-AU" sz="1600" dirty="0">
                <a:cs typeface="Arial" panose="020B0604020202020204" pitchFamily="34" charset="0"/>
              </a:rPr>
              <a:t>Move and connect your 3 shapes considering pathway and the floor pattern to communicate your idea.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258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2.3c </a:t>
            </a:r>
            <a:r>
              <a:rPr lang="en-AU" dirty="0">
                <a:effectLst/>
                <a:latin typeface="+mj-lt"/>
                <a:ea typeface="Calibri" panose="020F0502020204030204" pitchFamily="34" charset="0"/>
              </a:rPr>
              <a:t>– exploring </a:t>
            </a:r>
            <a:r>
              <a:rPr lang="en-AU" dirty="0">
                <a:latin typeface="+mj-lt"/>
              </a:rPr>
              <a:t>space through visual stimulus </a:t>
            </a:r>
          </a:p>
        </p:txBody>
      </p:sp>
      <p:pic>
        <p:nvPicPr>
          <p:cNvPr id="6" name="Picture 5" descr="An abstract painting of a couple of people">
            <a:extLst>
              <a:ext uri="{FF2B5EF4-FFF2-40B4-BE49-F238E27FC236}">
                <a16:creationId xmlns:a16="http://schemas.microsoft.com/office/drawing/2014/main" id="{A97AEA72-4008-5F6E-6AB8-5563583EC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019176"/>
            <a:ext cx="4814296" cy="4814296"/>
          </a:xfrm>
          <a:prstGeom prst="roundRect">
            <a:avLst>
              <a:gd name="adj" fmla="val 2422"/>
            </a:avLst>
          </a:prstGeom>
        </p:spPr>
      </p:pic>
      <p:sp>
        <p:nvSpPr>
          <p:cNvPr id="8" name="TextBox 7">
            <a:extLst>
              <a:ext uri="{FF2B5EF4-FFF2-40B4-BE49-F238E27FC236}">
                <a16:creationId xmlns:a16="http://schemas.microsoft.com/office/drawing/2014/main" id="{B628AD3C-24D3-4F1D-CCBF-FA934195F77F}"/>
              </a:ext>
            </a:extLst>
          </p:cNvPr>
          <p:cNvSpPr txBox="1"/>
          <p:nvPr/>
        </p:nvSpPr>
        <p:spPr>
          <a:xfrm>
            <a:off x="359999" y="5988676"/>
            <a:ext cx="4916138" cy="237558"/>
          </a:xfrm>
          <a:prstGeom prst="rect">
            <a:avLst/>
          </a:prstGeom>
          <a:noFill/>
        </p:spPr>
        <p:txBody>
          <a:bodyPr wrap="square" lIns="0" tIns="0" rIns="0" bIns="0" rtlCol="0">
            <a:noAutofit/>
          </a:bodyPr>
          <a:lstStyle/>
          <a:p>
            <a:r>
              <a:rPr lang="en-AU" sz="1000" b="0" i="0" dirty="0">
                <a:solidFill>
                  <a:srgbClr val="000000"/>
                </a:solidFill>
                <a:effectLst/>
                <a:cs typeface="Arial" panose="020B0604020202020204" pitchFamily="34" charset="0"/>
              </a:rPr>
              <a:t>Image generated using Canva and used in accordance with the </a:t>
            </a:r>
            <a:r>
              <a:rPr lang="en-AU" sz="1000" b="0" i="0" u="sng" dirty="0">
                <a:effectLst/>
                <a:cs typeface="Arial" panose="020B0604020202020204" pitchFamily="34" charset="0"/>
                <a:hlinkClick r:id="rId4"/>
              </a:rPr>
              <a:t>Acceptable Use Policy</a:t>
            </a:r>
            <a:r>
              <a:rPr lang="en-AU" sz="1000" b="0" i="0" dirty="0">
                <a:effectLst/>
                <a:cs typeface="Arial" panose="020B0604020202020204" pitchFamily="34" charset="0"/>
              </a:rPr>
              <a:t>.</a:t>
            </a:r>
            <a:endParaRPr lang="en-AU" sz="1000" dirty="0">
              <a:cs typeface="Arial" panose="020B0604020202020204" pitchFamily="34" charset="0"/>
            </a:endParaRPr>
          </a:p>
          <a:p>
            <a:pPr algn="l"/>
            <a:endParaRPr lang="en-AU" sz="1000" dirty="0">
              <a:cs typeface="Arial" panose="020B0604020202020204" pitchFamily="34" charset="0"/>
            </a:endParaRPr>
          </a:p>
        </p:txBody>
      </p:sp>
      <p:sp>
        <p:nvSpPr>
          <p:cNvPr id="4" name="TextBox 3">
            <a:extLst>
              <a:ext uri="{FF2B5EF4-FFF2-40B4-BE49-F238E27FC236}">
                <a16:creationId xmlns:a16="http://schemas.microsoft.com/office/drawing/2014/main" id="{6CC8E460-C705-D787-1ED4-6711BF470AF0}"/>
              </a:ext>
            </a:extLst>
          </p:cNvPr>
          <p:cNvSpPr txBox="1"/>
          <p:nvPr/>
        </p:nvSpPr>
        <p:spPr>
          <a:xfrm>
            <a:off x="5419725" y="1019175"/>
            <a:ext cx="6315075" cy="5347757"/>
          </a:xfrm>
          <a:prstGeom prst="roundRect">
            <a:avLst>
              <a:gd name="adj" fmla="val 2141"/>
            </a:avLst>
          </a:prstGeom>
          <a:solidFill>
            <a:schemeClr val="accent4"/>
          </a:solidFill>
          <a:ln w="57150">
            <a:noFill/>
          </a:ln>
        </p:spPr>
        <p:txBody>
          <a:bodyPr wrap="square" lIns="108000" tIns="144000" rIns="108000" bIns="0" rtlCol="0">
            <a:noAutofit/>
          </a:bodyPr>
          <a:lstStyle/>
          <a:p>
            <a:pPr algn="l">
              <a:lnSpc>
                <a:spcPct val="114000"/>
              </a:lnSpc>
              <a:spcAft>
                <a:spcPts val="600"/>
              </a:spcAft>
            </a:pPr>
            <a:r>
              <a:rPr lang="en-AU" sz="1600" dirty="0">
                <a:cs typeface="Arial" panose="020B0604020202020204" pitchFamily="34" charset="0"/>
              </a:rPr>
              <a:t>Consider the following in the image:</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shapes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lines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colours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emotions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textures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ideas</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how many faces can you see?</a:t>
            </a:r>
          </a:p>
          <a:p>
            <a:pPr marL="285750" indent="-285750" algn="l">
              <a:lnSpc>
                <a:spcPct val="114000"/>
              </a:lnSpc>
              <a:spcAft>
                <a:spcPts val="600"/>
              </a:spcAft>
              <a:buFont typeface="Arial" panose="020B0604020202020204" pitchFamily="34" charset="0"/>
              <a:buChar char="•"/>
            </a:pPr>
            <a:r>
              <a:rPr lang="en-AU" sz="1600" dirty="0">
                <a:cs typeface="Arial" panose="020B0604020202020204" pitchFamily="34" charset="0"/>
              </a:rPr>
              <a:t>why are the faces painted in this way?</a:t>
            </a:r>
          </a:p>
          <a:p>
            <a:pPr marL="342900" indent="-342900" algn="l">
              <a:lnSpc>
                <a:spcPct val="114000"/>
              </a:lnSpc>
              <a:spcAft>
                <a:spcPts val="600"/>
              </a:spcAft>
              <a:buFont typeface="+mj-lt"/>
              <a:buAutoNum type="arabicPeriod"/>
            </a:pPr>
            <a:r>
              <a:rPr lang="en-AU" sz="1600" dirty="0">
                <a:cs typeface="Arial" panose="020B0604020202020204" pitchFamily="34" charset="0"/>
              </a:rPr>
              <a:t>In small groups, brainstorm ideas in response to the visual stimulus.</a:t>
            </a:r>
          </a:p>
          <a:p>
            <a:pPr marL="342900" indent="-342900" algn="l">
              <a:lnSpc>
                <a:spcPct val="114000"/>
              </a:lnSpc>
              <a:spcAft>
                <a:spcPts val="600"/>
              </a:spcAft>
              <a:buFont typeface="+mj-lt"/>
              <a:buAutoNum type="arabicPeriod"/>
            </a:pPr>
            <a:r>
              <a:rPr lang="en-AU" sz="1600" dirty="0">
                <a:cs typeface="Arial" panose="020B0604020202020204" pitchFamily="34" charset="0"/>
              </a:rPr>
              <a:t>Select an idea and create 3 shapes in response using shape, level, direction and/or dimension.</a:t>
            </a:r>
          </a:p>
          <a:p>
            <a:pPr marL="342900" indent="-342900" algn="l">
              <a:lnSpc>
                <a:spcPct val="114000"/>
              </a:lnSpc>
              <a:spcAft>
                <a:spcPts val="600"/>
              </a:spcAft>
              <a:buFont typeface="+mj-lt"/>
              <a:buAutoNum type="arabicPeriod"/>
            </a:pPr>
            <a:r>
              <a:rPr lang="en-AU" sz="1600" dirty="0">
                <a:cs typeface="Arial" panose="020B0604020202020204" pitchFamily="34" charset="0"/>
              </a:rPr>
              <a:t>Move and connect your 3 shapes considering pathway and the floor pattern to communicate your idea.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335508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2.3d </a:t>
            </a:r>
            <a:r>
              <a:rPr lang="en-AU" dirty="0">
                <a:effectLst/>
                <a:latin typeface="+mj-lt"/>
                <a:ea typeface="Calibri" panose="020F0502020204030204" pitchFamily="34" charset="0"/>
              </a:rPr>
              <a:t>–</a:t>
            </a:r>
            <a:r>
              <a:rPr lang="en-AU" dirty="0">
                <a:latin typeface="+mj-lt"/>
              </a:rPr>
              <a:t> visual stimulus concept map</a:t>
            </a:r>
          </a:p>
        </p:txBody>
      </p:sp>
      <p:cxnSp>
        <p:nvCxnSpPr>
          <p:cNvPr id="20" name="Google Shape;194;p19">
            <a:extLst>
              <a:ext uri="{FF2B5EF4-FFF2-40B4-BE49-F238E27FC236}">
                <a16:creationId xmlns:a16="http://schemas.microsoft.com/office/drawing/2014/main" id="{A69BBA5E-3816-7352-8B57-9107CC38309F}"/>
              </a:ext>
              <a:ext uri="{C183D7F6-B498-43B3-948B-1728B52AA6E4}">
                <adec:decorative xmlns:adec="http://schemas.microsoft.com/office/drawing/2017/decorative" val="1"/>
              </a:ext>
            </a:extLst>
          </p:cNvPr>
          <p:cNvCxnSpPr>
            <a:stCxn id="10" idx="1"/>
          </p:cNvCxnSpPr>
          <p:nvPr/>
        </p:nvCxnSpPr>
        <p:spPr>
          <a:xfrm rot="10800000">
            <a:off x="6897933" y="3951515"/>
            <a:ext cx="573947" cy="571560"/>
          </a:xfrm>
          <a:prstGeom prst="straightConnector1">
            <a:avLst/>
          </a:prstGeom>
          <a:noFill/>
          <a:ln w="19050" cap="flat" cmpd="sng">
            <a:solidFill>
              <a:srgbClr val="9B6808"/>
            </a:solidFill>
            <a:prstDash val="solid"/>
            <a:round/>
            <a:headEnd type="none" w="med" len="med"/>
            <a:tailEnd type="none" w="med" len="med"/>
          </a:ln>
        </p:spPr>
      </p:cxnSp>
      <p:cxnSp>
        <p:nvCxnSpPr>
          <p:cNvPr id="21" name="Google Shape;195;p19">
            <a:extLst>
              <a:ext uri="{FF2B5EF4-FFF2-40B4-BE49-F238E27FC236}">
                <a16:creationId xmlns:a16="http://schemas.microsoft.com/office/drawing/2014/main" id="{7D0C5E3B-B108-AC2F-075B-7158DA9819F3}"/>
              </a:ext>
              <a:ext uri="{C183D7F6-B498-43B3-948B-1728B52AA6E4}">
                <adec:decorative xmlns:adec="http://schemas.microsoft.com/office/drawing/2017/decorative" val="1"/>
              </a:ext>
            </a:extLst>
          </p:cNvPr>
          <p:cNvCxnSpPr>
            <a:cxnSpLocks/>
          </p:cNvCxnSpPr>
          <p:nvPr/>
        </p:nvCxnSpPr>
        <p:spPr>
          <a:xfrm rot="10800000">
            <a:off x="4572860" y="2870008"/>
            <a:ext cx="541549" cy="223372"/>
          </a:xfrm>
          <a:prstGeom prst="straightConnector1">
            <a:avLst/>
          </a:prstGeom>
          <a:noFill/>
          <a:ln w="19050" cap="flat" cmpd="sng">
            <a:solidFill>
              <a:srgbClr val="427B2D"/>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0EE634F9-C212-3398-05A2-A3E3A795F004}"/>
              </a:ext>
              <a:ext uri="{C183D7F6-B498-43B3-948B-1728B52AA6E4}">
                <adec:decorative xmlns:adec="http://schemas.microsoft.com/office/drawing/2017/decorative" val="1"/>
              </a:ext>
            </a:extLst>
          </p:cNvPr>
          <p:cNvCxnSpPr>
            <a:cxnSpLocks/>
          </p:cNvCxnSpPr>
          <p:nvPr/>
        </p:nvCxnSpPr>
        <p:spPr>
          <a:xfrm flipH="1">
            <a:off x="6973271" y="2870008"/>
            <a:ext cx="511198" cy="229511"/>
          </a:xfrm>
          <a:prstGeom prst="straightConnector1">
            <a:avLst/>
          </a:prstGeom>
          <a:noFill/>
          <a:ln w="19050" cap="flat" cmpd="sng">
            <a:solidFill>
              <a:srgbClr val="B51458"/>
            </a:solidFill>
            <a:prstDash val="solid"/>
            <a:round/>
            <a:headEnd type="none" w="med" len="med"/>
            <a:tailEnd type="none" w="med" len="med"/>
          </a:ln>
        </p:spPr>
      </p:cxnSp>
      <p:cxnSp>
        <p:nvCxnSpPr>
          <p:cNvPr id="23" name="Google Shape;197;p19">
            <a:extLst>
              <a:ext uri="{FF2B5EF4-FFF2-40B4-BE49-F238E27FC236}">
                <a16:creationId xmlns:a16="http://schemas.microsoft.com/office/drawing/2014/main" id="{29801793-91BA-91AD-A8A2-D90974F4CA6D}"/>
              </a:ext>
              <a:ext uri="{C183D7F6-B498-43B3-948B-1728B52AA6E4}">
                <adec:decorative xmlns:adec="http://schemas.microsoft.com/office/drawing/2017/decorative" val="1"/>
              </a:ext>
            </a:extLst>
          </p:cNvPr>
          <p:cNvCxnSpPr>
            <a:endCxn id="8" idx="3"/>
          </p:cNvCxnSpPr>
          <p:nvPr/>
        </p:nvCxnSpPr>
        <p:spPr>
          <a:xfrm flipH="1">
            <a:off x="4572817" y="3971977"/>
            <a:ext cx="642834" cy="551098"/>
          </a:xfrm>
          <a:prstGeom prst="straightConnector1">
            <a:avLst/>
          </a:prstGeom>
          <a:noFill/>
          <a:ln w="19050" cap="flat" cmpd="sng">
            <a:solidFill>
              <a:srgbClr val="007A8A"/>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6A9DF9DA-7C81-28D4-0648-BE2D9CBEF9EA}"/>
              </a:ext>
              <a:ext uri="{C183D7F6-B498-43B3-948B-1728B52AA6E4}">
                <adec:decorative xmlns:adec="http://schemas.microsoft.com/office/drawing/2017/decorative" val="1"/>
              </a:ext>
            </a:extLst>
          </p:cNvPr>
          <p:cNvCxnSpPr>
            <a:stCxn id="7" idx="0"/>
            <a:endCxn id="12" idx="2"/>
          </p:cNvCxnSpPr>
          <p:nvPr/>
        </p:nvCxnSpPr>
        <p:spPr>
          <a:xfrm flipH="1" flipV="1">
            <a:off x="3534581" y="1854268"/>
            <a:ext cx="295141" cy="517928"/>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B8B7C823-DB33-8BDF-768F-78DE4A58A60E}"/>
              </a:ext>
              <a:ext uri="{C183D7F6-B498-43B3-948B-1728B52AA6E4}">
                <adec:decorative xmlns:adec="http://schemas.microsoft.com/office/drawing/2017/decorative" val="1"/>
              </a:ext>
            </a:extLst>
          </p:cNvPr>
          <p:cNvCxnSpPr>
            <a:stCxn id="7" idx="1"/>
            <a:endCxn id="11" idx="3"/>
          </p:cNvCxnSpPr>
          <p:nvPr/>
        </p:nvCxnSpPr>
        <p:spPr>
          <a:xfrm flipH="1">
            <a:off x="2742190" y="2659169"/>
            <a:ext cx="344436" cy="311357"/>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9377F7BE-34A0-770F-5A70-4626EC43FAFB}"/>
              </a:ext>
              <a:ext uri="{C183D7F6-B498-43B3-948B-1728B52AA6E4}">
                <adec:decorative xmlns:adec="http://schemas.microsoft.com/office/drawing/2017/decorative" val="1"/>
              </a:ext>
            </a:extLst>
          </p:cNvPr>
          <p:cNvCxnSpPr>
            <a:stCxn id="8" idx="1"/>
            <a:endCxn id="18" idx="3"/>
          </p:cNvCxnSpPr>
          <p:nvPr/>
        </p:nvCxnSpPr>
        <p:spPr>
          <a:xfrm flipH="1">
            <a:off x="2619079" y="4523075"/>
            <a:ext cx="467547" cy="102649"/>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B43A41F2-3EB4-15B9-D30F-CAAD498BEA0C}"/>
              </a:ext>
              <a:ext uri="{C183D7F6-B498-43B3-948B-1728B52AA6E4}">
                <adec:decorative xmlns:adec="http://schemas.microsoft.com/office/drawing/2017/decorative" val="1"/>
              </a:ext>
            </a:extLst>
          </p:cNvPr>
          <p:cNvCxnSpPr>
            <a:stCxn id="8" idx="2"/>
            <a:endCxn id="19" idx="0"/>
          </p:cNvCxnSpPr>
          <p:nvPr/>
        </p:nvCxnSpPr>
        <p:spPr>
          <a:xfrm flipH="1">
            <a:off x="2821649" y="4810048"/>
            <a:ext cx="1008073" cy="545301"/>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F4090464-225E-31EC-CF24-83EAD51C690B}"/>
              </a:ext>
              <a:ext uri="{C183D7F6-B498-43B3-948B-1728B52AA6E4}">
                <adec:decorative xmlns:adec="http://schemas.microsoft.com/office/drawing/2017/decorative" val="1"/>
              </a:ext>
            </a:extLst>
          </p:cNvPr>
          <p:cNvCxnSpPr>
            <a:stCxn id="9" idx="0"/>
            <a:endCxn id="13" idx="2"/>
          </p:cNvCxnSpPr>
          <p:nvPr/>
        </p:nvCxnSpPr>
        <p:spPr>
          <a:xfrm rot="10800000" flipH="1">
            <a:off x="8214975" y="1823471"/>
            <a:ext cx="486303" cy="548711"/>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A8CDB383-1A44-A130-EF02-B75C44DCAD2C}"/>
              </a:ext>
              <a:ext uri="{C183D7F6-B498-43B3-948B-1728B52AA6E4}">
                <adec:decorative xmlns:adec="http://schemas.microsoft.com/office/drawing/2017/decorative" val="1"/>
              </a:ext>
            </a:extLst>
          </p:cNvPr>
          <p:cNvCxnSpPr>
            <a:stCxn id="9" idx="3"/>
            <a:endCxn id="14" idx="1"/>
          </p:cNvCxnSpPr>
          <p:nvPr/>
        </p:nvCxnSpPr>
        <p:spPr>
          <a:xfrm rot="10800000" flipH="1">
            <a:off x="8958071" y="2555142"/>
            <a:ext cx="486303" cy="104013"/>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462890C4-5816-1D71-FD9D-B9E9B41B5E53}"/>
              </a:ext>
              <a:ext uri="{C183D7F6-B498-43B3-948B-1728B52AA6E4}">
                <adec:decorative xmlns:adec="http://schemas.microsoft.com/office/drawing/2017/decorative" val="1"/>
              </a:ext>
            </a:extLst>
          </p:cNvPr>
          <p:cNvCxnSpPr>
            <a:stCxn id="10" idx="3"/>
            <a:endCxn id="15" idx="1"/>
          </p:cNvCxnSpPr>
          <p:nvPr/>
        </p:nvCxnSpPr>
        <p:spPr>
          <a:xfrm rot="10800000" flipH="1">
            <a:off x="8958071" y="3834544"/>
            <a:ext cx="486303" cy="688532"/>
          </a:xfrm>
          <a:prstGeom prst="straightConnector1">
            <a:avLst/>
          </a:prstGeom>
          <a:noFill/>
          <a:ln w="19050" cap="flat" cmpd="sng">
            <a:solidFill>
              <a:srgbClr val="9B680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9D127DC8-0F14-36A8-89FB-C4A9564E5DFA}"/>
              </a:ext>
              <a:ext uri="{C183D7F6-B498-43B3-948B-1728B52AA6E4}">
                <adec:decorative xmlns:adec="http://schemas.microsoft.com/office/drawing/2017/decorative" val="1"/>
              </a:ext>
            </a:extLst>
          </p:cNvPr>
          <p:cNvCxnSpPr>
            <a:endCxn id="16" idx="1"/>
          </p:cNvCxnSpPr>
          <p:nvPr/>
        </p:nvCxnSpPr>
        <p:spPr>
          <a:xfrm>
            <a:off x="8903904" y="4790241"/>
            <a:ext cx="540526" cy="480506"/>
          </a:xfrm>
          <a:prstGeom prst="straightConnector1">
            <a:avLst/>
          </a:prstGeom>
          <a:noFill/>
          <a:ln w="19050" cap="flat" cmpd="sng">
            <a:solidFill>
              <a:srgbClr val="9B6808"/>
            </a:solidFill>
            <a:prstDash val="solid"/>
            <a:round/>
            <a:headEnd type="none" w="med" len="med"/>
            <a:tailEnd type="none" w="med" len="med"/>
          </a:ln>
        </p:spPr>
      </p:cxnSp>
      <p:cxnSp>
        <p:nvCxnSpPr>
          <p:cNvPr id="32" name="Google Shape;206;p19">
            <a:extLst>
              <a:ext uri="{FF2B5EF4-FFF2-40B4-BE49-F238E27FC236}">
                <a16:creationId xmlns:a16="http://schemas.microsoft.com/office/drawing/2014/main" id="{661E619A-4B6E-55AE-A39B-A39A86B96F8E}"/>
              </a:ext>
              <a:ext uri="{C183D7F6-B498-43B3-948B-1728B52AA6E4}">
                <adec:decorative xmlns:adec="http://schemas.microsoft.com/office/drawing/2017/decorative" val="1"/>
              </a:ext>
            </a:extLst>
          </p:cNvPr>
          <p:cNvCxnSpPr>
            <a:stCxn id="10" idx="2"/>
            <a:endCxn id="17" idx="0"/>
          </p:cNvCxnSpPr>
          <p:nvPr/>
        </p:nvCxnSpPr>
        <p:spPr>
          <a:xfrm flipH="1">
            <a:off x="7720487" y="4810048"/>
            <a:ext cx="494488" cy="545301"/>
          </a:xfrm>
          <a:prstGeom prst="straightConnector1">
            <a:avLst/>
          </a:prstGeom>
          <a:noFill/>
          <a:ln w="19050" cap="flat" cmpd="sng">
            <a:solidFill>
              <a:srgbClr val="9B6808"/>
            </a:solidFill>
            <a:prstDash val="solid"/>
            <a:round/>
            <a:headEnd type="none" w="med" len="med"/>
            <a:tailEnd type="none" w="med" len="med"/>
          </a:ln>
        </p:spPr>
      </p:cxnSp>
      <p:sp>
        <p:nvSpPr>
          <p:cNvPr id="5" name="Google Shape;179;p19" descr="Topic">
            <a:extLst>
              <a:ext uri="{FF2B5EF4-FFF2-40B4-BE49-F238E27FC236}">
                <a16:creationId xmlns:a16="http://schemas.microsoft.com/office/drawing/2014/main" id="{6469DD7E-986E-7D3A-7ED2-E3C4A2D5064C}"/>
              </a:ext>
            </a:extLst>
          </p:cNvPr>
          <p:cNvSpPr/>
          <p:nvPr/>
        </p:nvSpPr>
        <p:spPr>
          <a:xfrm>
            <a:off x="5132073" y="2946142"/>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000" dirty="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75E3D10C-530E-F966-96C3-72A3F12688A7}"/>
              </a:ext>
            </a:extLst>
          </p:cNvPr>
          <p:cNvSpPr/>
          <p:nvPr/>
        </p:nvSpPr>
        <p:spPr>
          <a:xfrm>
            <a:off x="3086626" y="2372196"/>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dirty="0">
                <a:solidFill>
                  <a:schemeClr val="tx1"/>
                </a:solidFill>
                <a:latin typeface="+mn-lt"/>
                <a:ea typeface="Montserrat"/>
                <a:cs typeface="Arial" panose="020B0604020202020204" pitchFamily="34" charset="0"/>
                <a:sym typeface="Montserrat"/>
              </a:rPr>
              <a:t>Idea #1</a:t>
            </a:r>
            <a:endParaRPr dirty="0">
              <a:solidFill>
                <a:schemeClr val="tx1"/>
              </a:solidFill>
              <a:latin typeface="+mn-lt"/>
              <a:ea typeface="Montserrat"/>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FAAA8363-6838-6C56-F2B7-AB1AF414C757}"/>
              </a:ext>
              <a:ext uri="{C183D7F6-B498-43B3-948B-1728B52AA6E4}">
                <adec:decorative xmlns:adec="http://schemas.microsoft.com/office/drawing/2017/decorative" val="1"/>
              </a:ext>
            </a:extLst>
          </p:cNvPr>
          <p:cNvSpPr/>
          <p:nvPr/>
        </p:nvSpPr>
        <p:spPr>
          <a:xfrm>
            <a:off x="2791485" y="1280321"/>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E5C870DB-0EA5-C5BB-9CEB-B421F0ABB54B}"/>
              </a:ext>
              <a:ext uri="{C183D7F6-B498-43B3-948B-1728B52AA6E4}">
                <adec:decorative xmlns:adec="http://schemas.microsoft.com/office/drawing/2017/decorative" val="1"/>
              </a:ext>
            </a:extLst>
          </p:cNvPr>
          <p:cNvSpPr/>
          <p:nvPr/>
        </p:nvSpPr>
        <p:spPr>
          <a:xfrm>
            <a:off x="1256112" y="2683609"/>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AED79210-45A0-6D20-7977-F60B205D9E3C}"/>
              </a:ext>
            </a:extLst>
          </p:cNvPr>
          <p:cNvSpPr/>
          <p:nvPr/>
        </p:nvSpPr>
        <p:spPr>
          <a:xfrm>
            <a:off x="7471879" y="2372182"/>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dirty="0">
                <a:solidFill>
                  <a:schemeClr val="tx1"/>
                </a:solidFill>
                <a:latin typeface="+mn-lt"/>
                <a:ea typeface="Montserrat"/>
                <a:cs typeface="Arial" panose="020B0604020202020204" pitchFamily="34" charset="0"/>
                <a:sym typeface="Montserrat"/>
              </a:rPr>
              <a:t>Idea #2</a:t>
            </a:r>
          </a:p>
        </p:txBody>
      </p:sp>
      <p:sp>
        <p:nvSpPr>
          <p:cNvPr id="13" name="Google Shape;187;p19">
            <a:extLst>
              <a:ext uri="{FF2B5EF4-FFF2-40B4-BE49-F238E27FC236}">
                <a16:creationId xmlns:a16="http://schemas.microsoft.com/office/drawing/2014/main" id="{07AFBD37-DBBB-4D93-6566-51192537A30C}"/>
              </a:ext>
              <a:ext uri="{C183D7F6-B498-43B3-948B-1728B52AA6E4}">
                <adec:decorative xmlns:adec="http://schemas.microsoft.com/office/drawing/2017/decorative" val="1"/>
              </a:ext>
            </a:extLst>
          </p:cNvPr>
          <p:cNvSpPr/>
          <p:nvPr/>
        </p:nvSpPr>
        <p:spPr>
          <a:xfrm>
            <a:off x="7958239" y="124968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92BE4334-1429-4814-D1E9-EDB11B7A034A}"/>
              </a:ext>
              <a:ext uri="{C183D7F6-B498-43B3-948B-1728B52AA6E4}">
                <adec:decorative xmlns:adec="http://schemas.microsoft.com/office/drawing/2017/decorative" val="1"/>
              </a:ext>
            </a:extLst>
          </p:cNvPr>
          <p:cNvSpPr/>
          <p:nvPr/>
        </p:nvSpPr>
        <p:spPr>
          <a:xfrm>
            <a:off x="9444431" y="2268239"/>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D356BC70-BCD8-C57F-6B33-EEEB9B8EA188}"/>
              </a:ext>
            </a:extLst>
          </p:cNvPr>
          <p:cNvSpPr/>
          <p:nvPr/>
        </p:nvSpPr>
        <p:spPr>
          <a:xfrm>
            <a:off x="3086626" y="423610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Idea #3</a:t>
            </a:r>
          </a:p>
        </p:txBody>
      </p:sp>
      <p:sp>
        <p:nvSpPr>
          <p:cNvPr id="18" name="Google Shape;192;p19">
            <a:extLst>
              <a:ext uri="{FF2B5EF4-FFF2-40B4-BE49-F238E27FC236}">
                <a16:creationId xmlns:a16="http://schemas.microsoft.com/office/drawing/2014/main" id="{EFF0FEE6-F3B2-6916-7D03-1BF632A54CBF}"/>
              </a:ext>
              <a:ext uri="{C183D7F6-B498-43B3-948B-1728B52AA6E4}">
                <adec:decorative xmlns:adec="http://schemas.microsoft.com/office/drawing/2017/decorative" val="1"/>
              </a:ext>
            </a:extLst>
          </p:cNvPr>
          <p:cNvSpPr/>
          <p:nvPr/>
        </p:nvSpPr>
        <p:spPr>
          <a:xfrm>
            <a:off x="1132973" y="4338807"/>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BCF68AF6-BA4B-3654-04BF-1B3A415273C0}"/>
              </a:ext>
              <a:ext uri="{C183D7F6-B498-43B3-948B-1728B52AA6E4}">
                <adec:decorative xmlns:adec="http://schemas.microsoft.com/office/drawing/2017/decorative" val="1"/>
              </a:ext>
            </a:extLst>
          </p:cNvPr>
          <p:cNvSpPr/>
          <p:nvPr/>
        </p:nvSpPr>
        <p:spPr>
          <a:xfrm>
            <a:off x="2078496" y="535529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F8CB1843-B8EB-756A-C389-36A0409BBF5B}"/>
              </a:ext>
            </a:extLst>
          </p:cNvPr>
          <p:cNvSpPr/>
          <p:nvPr/>
        </p:nvSpPr>
        <p:spPr>
          <a:xfrm>
            <a:off x="7471879" y="423610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Idea #4</a:t>
            </a:r>
          </a:p>
        </p:txBody>
      </p:sp>
      <p:sp>
        <p:nvSpPr>
          <p:cNvPr id="15" name="Google Shape;189;p19">
            <a:extLst>
              <a:ext uri="{FF2B5EF4-FFF2-40B4-BE49-F238E27FC236}">
                <a16:creationId xmlns:a16="http://schemas.microsoft.com/office/drawing/2014/main" id="{42862DE4-E1ED-B35A-808B-C711FA876A09}"/>
              </a:ext>
              <a:ext uri="{C183D7F6-B498-43B3-948B-1728B52AA6E4}">
                <adec:decorative xmlns:adec="http://schemas.microsoft.com/office/drawing/2017/decorative" val="1"/>
              </a:ext>
            </a:extLst>
          </p:cNvPr>
          <p:cNvSpPr/>
          <p:nvPr/>
        </p:nvSpPr>
        <p:spPr>
          <a:xfrm>
            <a:off x="9444431" y="354771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D92042C3-58D4-A650-F5E1-D15BA430F8C6}"/>
              </a:ext>
              <a:ext uri="{C183D7F6-B498-43B3-948B-1728B52AA6E4}">
                <adec:decorative xmlns:adec="http://schemas.microsoft.com/office/drawing/2017/decorative" val="1"/>
              </a:ext>
            </a:extLst>
          </p:cNvPr>
          <p:cNvSpPr/>
          <p:nvPr/>
        </p:nvSpPr>
        <p:spPr>
          <a:xfrm>
            <a:off x="9444431" y="4983773"/>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F738CB4C-71CD-4EDD-FEA6-25A996543EB9}"/>
              </a:ext>
              <a:ext uri="{C183D7F6-B498-43B3-948B-1728B52AA6E4}">
                <adec:decorative xmlns:adec="http://schemas.microsoft.com/office/drawing/2017/decorative" val="1"/>
              </a:ext>
            </a:extLst>
          </p:cNvPr>
          <p:cNvSpPr/>
          <p:nvPr/>
        </p:nvSpPr>
        <p:spPr>
          <a:xfrm>
            <a:off x="6977363" y="5355292"/>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latin typeface="+mn-lt"/>
              <a:cs typeface="Arial" panose="020B0604020202020204" pitchFamily="34" charset="0"/>
              <a:sym typeface="Montserrat"/>
            </a:endParaRPr>
          </a:p>
        </p:txBody>
      </p:sp>
      <p:sp>
        <p:nvSpPr>
          <p:cNvPr id="4" name="Speech Bubble: Rectangle with Corners Rounded 3">
            <a:extLst>
              <a:ext uri="{FF2B5EF4-FFF2-40B4-BE49-F238E27FC236}">
                <a16:creationId xmlns:a16="http://schemas.microsoft.com/office/drawing/2014/main" id="{5B645144-B279-A23A-E623-0457611E2110}"/>
              </a:ext>
            </a:extLst>
          </p:cNvPr>
          <p:cNvSpPr/>
          <p:nvPr/>
        </p:nvSpPr>
        <p:spPr>
          <a:xfrm>
            <a:off x="5270067" y="4426285"/>
            <a:ext cx="1486191" cy="727912"/>
          </a:xfrm>
          <a:prstGeom prst="wedgeRoundRectCallout">
            <a:avLst>
              <a:gd name="adj1" fmla="val -19302"/>
              <a:gd name="adj2" fmla="val -105516"/>
              <a:gd name="adj3" fmla="val 16667"/>
            </a:avLst>
          </a:prstGeom>
          <a:solidFill>
            <a:schemeClr val="tx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solidFill>
                  <a:schemeClr val="bg1"/>
                </a:solidFill>
                <a:cs typeface="Arial" panose="020B0604020202020204" pitchFamily="34" charset="0"/>
              </a:rPr>
              <a:t>Identify the stimulus</a:t>
            </a: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Tree>
    <p:extLst>
      <p:ext uri="{BB962C8B-B14F-4D97-AF65-F5344CB8AC3E}">
        <p14:creationId xmlns:p14="http://schemas.microsoft.com/office/powerpoint/2010/main" val="345527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25F58-031C-5F70-FC14-C04E866DEB55}"/>
              </a:ext>
            </a:extLst>
          </p:cNvPr>
          <p:cNvSpPr>
            <a:spLocks noGrp="1"/>
          </p:cNvSpPr>
          <p:nvPr>
            <p:ph type="title"/>
          </p:nvPr>
        </p:nvSpPr>
        <p:spPr>
          <a:xfrm>
            <a:off x="360000" y="360000"/>
            <a:ext cx="11484000" cy="545601"/>
          </a:xfrm>
        </p:spPr>
        <p:txBody>
          <a:bodyPr/>
          <a:lstStyle/>
          <a:p>
            <a:r>
              <a:rPr lang="en-AU" dirty="0">
                <a:latin typeface="+mj-lt"/>
              </a:rPr>
              <a:t>2.3e </a:t>
            </a:r>
            <a:r>
              <a:rPr lang="en-AU" dirty="0">
                <a:effectLst/>
                <a:latin typeface="+mj-lt"/>
                <a:ea typeface="Calibri" panose="020F0502020204030204" pitchFamily="34" charset="0"/>
              </a:rPr>
              <a:t>– </a:t>
            </a:r>
            <a:r>
              <a:rPr lang="en-AU" dirty="0">
                <a:latin typeface="+mj-lt"/>
                <a:ea typeface="Calibri" panose="020F0502020204030204" pitchFamily="34" charset="0"/>
              </a:rPr>
              <a:t>r</a:t>
            </a:r>
            <a:r>
              <a:rPr lang="en-AU" dirty="0">
                <a:latin typeface="+mj-lt"/>
              </a:rPr>
              <a:t>eflection (1)</a:t>
            </a:r>
          </a:p>
        </p:txBody>
      </p:sp>
      <p:sp>
        <p:nvSpPr>
          <p:cNvPr id="21" name="Rectangle: Rounded Corners 20">
            <a:extLst>
              <a:ext uri="{FF2B5EF4-FFF2-40B4-BE49-F238E27FC236}">
                <a16:creationId xmlns:a16="http://schemas.microsoft.com/office/drawing/2014/main" id="{52D501AB-3E49-5D4C-15EA-A4332421A2D0}"/>
              </a:ext>
              <a:ext uri="{C183D7F6-B498-43B3-948B-1728B52AA6E4}">
                <adec:decorative xmlns:adec="http://schemas.microsoft.com/office/drawing/2017/decorative" val="0"/>
              </a:ext>
            </a:extLst>
          </p:cNvPr>
          <p:cNvSpPr/>
          <p:nvPr/>
        </p:nvSpPr>
        <p:spPr>
          <a:xfrm>
            <a:off x="360000" y="1054298"/>
            <a:ext cx="3617353" cy="1002708"/>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14000"/>
              </a:lnSpc>
              <a:spcAft>
                <a:spcPts val="600"/>
              </a:spcAft>
            </a:pPr>
            <a:r>
              <a:rPr lang="en-AU" sz="1600" b="1" dirty="0">
                <a:solidFill>
                  <a:schemeClr val="bg1"/>
                </a:solidFill>
                <a:latin typeface="+mj-lt"/>
              </a:rPr>
              <a:t>Shape 1 is communicating (insert specific idea) by (describe how using the language of space)</a:t>
            </a:r>
          </a:p>
        </p:txBody>
      </p:sp>
      <p:sp>
        <p:nvSpPr>
          <p:cNvPr id="12" name="Text Placeholder 11">
            <a:extLst>
              <a:ext uri="{FF2B5EF4-FFF2-40B4-BE49-F238E27FC236}">
                <a16:creationId xmlns:a16="http://schemas.microsoft.com/office/drawing/2014/main" id="{E407E15B-1AF9-A499-B2D0-3CF99787F807}"/>
              </a:ext>
            </a:extLst>
          </p:cNvPr>
          <p:cNvSpPr txBox="1">
            <a:spLocks/>
          </p:cNvSpPr>
          <p:nvPr/>
        </p:nvSpPr>
        <p:spPr>
          <a:xfrm>
            <a:off x="360000" y="2205705"/>
            <a:ext cx="3617353" cy="4490295"/>
          </a:xfrm>
          <a:prstGeom prst="roundRect">
            <a:avLst>
              <a:gd name="adj" fmla="val 4320"/>
            </a:avLst>
          </a:prstGeom>
          <a:ln w="5715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dk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dk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dk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dk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08000">
              <a:spcBef>
                <a:spcPts val="600"/>
              </a:spcBef>
              <a:spcAft>
                <a:spcPts val="600"/>
              </a:spcAft>
            </a:pPr>
            <a:r>
              <a:rPr lang="en-AU" sz="1400" dirty="0"/>
              <a:t>Insert sketch/image of shape 1</a:t>
            </a:r>
          </a:p>
        </p:txBody>
      </p:sp>
      <p:sp>
        <p:nvSpPr>
          <p:cNvPr id="7" name="Rectangle: Rounded Corners 6">
            <a:extLst>
              <a:ext uri="{FF2B5EF4-FFF2-40B4-BE49-F238E27FC236}">
                <a16:creationId xmlns:a16="http://schemas.microsoft.com/office/drawing/2014/main" id="{B77619D3-BF92-4BDB-EE7C-D0F29F039875}"/>
              </a:ext>
              <a:ext uri="{C183D7F6-B498-43B3-948B-1728B52AA6E4}">
                <adec:decorative xmlns:adec="http://schemas.microsoft.com/office/drawing/2017/decorative" val="0"/>
              </a:ext>
            </a:extLst>
          </p:cNvPr>
          <p:cNvSpPr/>
          <p:nvPr/>
        </p:nvSpPr>
        <p:spPr>
          <a:xfrm>
            <a:off x="4150950" y="1054298"/>
            <a:ext cx="3617353" cy="1002708"/>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14000"/>
              </a:lnSpc>
              <a:spcAft>
                <a:spcPts val="600"/>
              </a:spcAft>
            </a:pPr>
            <a:r>
              <a:rPr lang="en-AU" sz="1600" b="1" dirty="0">
                <a:solidFill>
                  <a:schemeClr val="bg1"/>
                </a:solidFill>
                <a:latin typeface="+mj-lt"/>
              </a:rPr>
              <a:t>Shape 2 is communicating (insert specific idea) by (describe how using the language of space)</a:t>
            </a:r>
          </a:p>
        </p:txBody>
      </p:sp>
      <p:sp>
        <p:nvSpPr>
          <p:cNvPr id="5" name="Text Placeholder 11">
            <a:extLst>
              <a:ext uri="{FF2B5EF4-FFF2-40B4-BE49-F238E27FC236}">
                <a16:creationId xmlns:a16="http://schemas.microsoft.com/office/drawing/2014/main" id="{70DF19F6-DAFC-BE21-75F1-F0426AC6BCF3}"/>
              </a:ext>
            </a:extLst>
          </p:cNvPr>
          <p:cNvSpPr txBox="1">
            <a:spLocks/>
          </p:cNvSpPr>
          <p:nvPr/>
        </p:nvSpPr>
        <p:spPr>
          <a:xfrm>
            <a:off x="4150950" y="2205705"/>
            <a:ext cx="3617353" cy="4490295"/>
          </a:xfrm>
          <a:prstGeom prst="roundRect">
            <a:avLst>
              <a:gd name="adj" fmla="val 4320"/>
            </a:avLst>
          </a:prstGeom>
          <a:ln w="5715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dk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dk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dk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dk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08000">
              <a:spcBef>
                <a:spcPts val="600"/>
              </a:spcBef>
              <a:spcAft>
                <a:spcPts val="600"/>
              </a:spcAft>
            </a:pPr>
            <a:r>
              <a:rPr lang="en-AU" sz="1400" dirty="0"/>
              <a:t>Insert sketch/image of shape 2</a:t>
            </a:r>
          </a:p>
        </p:txBody>
      </p:sp>
      <p:sp>
        <p:nvSpPr>
          <p:cNvPr id="9" name="Rectangle: Rounded Corners 8">
            <a:extLst>
              <a:ext uri="{FF2B5EF4-FFF2-40B4-BE49-F238E27FC236}">
                <a16:creationId xmlns:a16="http://schemas.microsoft.com/office/drawing/2014/main" id="{28FF106D-A4E9-ED5A-CB1E-76BC8B21EA62}"/>
              </a:ext>
              <a:ext uri="{C183D7F6-B498-43B3-948B-1728B52AA6E4}">
                <adec:decorative xmlns:adec="http://schemas.microsoft.com/office/drawing/2017/decorative" val="0"/>
              </a:ext>
            </a:extLst>
          </p:cNvPr>
          <p:cNvSpPr/>
          <p:nvPr/>
        </p:nvSpPr>
        <p:spPr>
          <a:xfrm>
            <a:off x="7941900" y="1054298"/>
            <a:ext cx="3617353" cy="1002708"/>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14000"/>
              </a:lnSpc>
              <a:spcAft>
                <a:spcPts val="600"/>
              </a:spcAft>
            </a:pPr>
            <a:r>
              <a:rPr lang="en-AU" sz="1600" b="1" dirty="0">
                <a:solidFill>
                  <a:schemeClr val="bg1"/>
                </a:solidFill>
                <a:latin typeface="+mj-lt"/>
              </a:rPr>
              <a:t>Shape 3 is communicating (insert specific idea) by (describe how using the language of space)</a:t>
            </a:r>
          </a:p>
        </p:txBody>
      </p:sp>
      <p:sp>
        <p:nvSpPr>
          <p:cNvPr id="8" name="Text Placeholder 11">
            <a:extLst>
              <a:ext uri="{FF2B5EF4-FFF2-40B4-BE49-F238E27FC236}">
                <a16:creationId xmlns:a16="http://schemas.microsoft.com/office/drawing/2014/main" id="{DDEE8D77-F6F8-E591-291F-EA5685FB937B}"/>
              </a:ext>
            </a:extLst>
          </p:cNvPr>
          <p:cNvSpPr txBox="1">
            <a:spLocks/>
          </p:cNvSpPr>
          <p:nvPr/>
        </p:nvSpPr>
        <p:spPr>
          <a:xfrm>
            <a:off x="7941900" y="2205705"/>
            <a:ext cx="3617353" cy="4490295"/>
          </a:xfrm>
          <a:prstGeom prst="roundRect">
            <a:avLst>
              <a:gd name="adj" fmla="val 4320"/>
            </a:avLst>
          </a:prstGeom>
          <a:ln w="5715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dk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dk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dk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dk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08000">
              <a:spcBef>
                <a:spcPts val="600"/>
              </a:spcBef>
              <a:spcAft>
                <a:spcPts val="600"/>
              </a:spcAft>
            </a:pPr>
            <a:r>
              <a:rPr lang="en-AU" sz="1400" dirty="0"/>
              <a:t>Insert sketch/image of shape 3</a:t>
            </a:r>
          </a:p>
        </p:txBody>
      </p:sp>
      <p:sp>
        <p:nvSpPr>
          <p:cNvPr id="2" name="Slide Number Placeholder 1">
            <a:extLst>
              <a:ext uri="{FF2B5EF4-FFF2-40B4-BE49-F238E27FC236}">
                <a16:creationId xmlns:a16="http://schemas.microsoft.com/office/drawing/2014/main" id="{9ED7B17C-4A07-2A91-A7F7-ECBC4250219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26</a:t>
            </a:fld>
            <a:endParaRPr lang="en-AU" dirty="0"/>
          </a:p>
        </p:txBody>
      </p:sp>
    </p:spTree>
    <p:extLst>
      <p:ext uri="{BB962C8B-B14F-4D97-AF65-F5344CB8AC3E}">
        <p14:creationId xmlns:p14="http://schemas.microsoft.com/office/powerpoint/2010/main" val="136767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25F58-031C-5F70-FC14-C04E866DEB55}"/>
              </a:ext>
            </a:extLst>
          </p:cNvPr>
          <p:cNvSpPr>
            <a:spLocks noGrp="1"/>
          </p:cNvSpPr>
          <p:nvPr>
            <p:ph type="title"/>
          </p:nvPr>
        </p:nvSpPr>
        <p:spPr/>
        <p:txBody>
          <a:bodyPr/>
          <a:lstStyle/>
          <a:p>
            <a:r>
              <a:rPr lang="en-AU" dirty="0">
                <a:latin typeface="+mj-lt"/>
              </a:rPr>
              <a:t>2.3e </a:t>
            </a:r>
            <a:r>
              <a:rPr lang="en-AU" dirty="0">
                <a:effectLst/>
                <a:latin typeface="+mj-lt"/>
                <a:ea typeface="Calibri" panose="020F0502020204030204" pitchFamily="34" charset="0"/>
              </a:rPr>
              <a:t>– r</a:t>
            </a:r>
            <a:r>
              <a:rPr lang="en-AU" dirty="0">
                <a:latin typeface="+mj-lt"/>
              </a:rPr>
              <a:t>eflection (2)</a:t>
            </a:r>
          </a:p>
        </p:txBody>
      </p:sp>
      <p:sp>
        <p:nvSpPr>
          <p:cNvPr id="5" name="Text Placeholder 4">
            <a:extLst>
              <a:ext uri="{FF2B5EF4-FFF2-40B4-BE49-F238E27FC236}">
                <a16:creationId xmlns:a16="http://schemas.microsoft.com/office/drawing/2014/main" id="{9AF2FEE3-0E51-9129-2B48-038DB31BD29C}"/>
              </a:ext>
            </a:extLst>
          </p:cNvPr>
          <p:cNvSpPr>
            <a:spLocks noGrp="1"/>
          </p:cNvSpPr>
          <p:nvPr>
            <p:ph type="body" sz="quarter" idx="18"/>
          </p:nvPr>
        </p:nvSpPr>
        <p:spPr/>
        <p:txBody>
          <a:bodyPr/>
          <a:lstStyle/>
          <a:p>
            <a:r>
              <a:rPr lang="en-AU" sz="2000" dirty="0">
                <a:cs typeface="Arial" panose="020B0604020202020204" pitchFamily="34" charset="0"/>
              </a:rPr>
              <a:t>Idea(s) from the visual stimuli</a:t>
            </a:r>
          </a:p>
        </p:txBody>
      </p:sp>
      <p:sp>
        <p:nvSpPr>
          <p:cNvPr id="23" name="Rectangle: Rounded Corners 22">
            <a:extLst>
              <a:ext uri="{FF2B5EF4-FFF2-40B4-BE49-F238E27FC236}">
                <a16:creationId xmlns:a16="http://schemas.microsoft.com/office/drawing/2014/main" id="{0581736A-A3D2-7AB5-4206-A03FD7CF1D8C}"/>
              </a:ext>
              <a:ext uri="{C183D7F6-B498-43B3-948B-1728B52AA6E4}">
                <adec:decorative xmlns:adec="http://schemas.microsoft.com/office/drawing/2017/decorative" val="0"/>
              </a:ext>
            </a:extLst>
          </p:cNvPr>
          <p:cNvSpPr/>
          <p:nvPr/>
        </p:nvSpPr>
        <p:spPr>
          <a:xfrm>
            <a:off x="383246" y="1551141"/>
            <a:ext cx="5331754" cy="4706252"/>
          </a:xfrm>
          <a:prstGeom prst="roundRect">
            <a:avLst>
              <a:gd name="adj" fmla="val 9768"/>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600" dirty="0">
                <a:solidFill>
                  <a:schemeClr val="tx1"/>
                </a:solidFill>
                <a:cs typeface="Arial" panose="020B0604020202020204" pitchFamily="34" charset="0"/>
              </a:rPr>
              <a:t>The components of space we explored in our phrase were (highlight or circle):</a:t>
            </a:r>
          </a:p>
          <a:p>
            <a:pPr>
              <a:lnSpc>
                <a:spcPct val="150000"/>
              </a:lnSpc>
              <a:spcAft>
                <a:spcPts val="600"/>
              </a:spcAft>
            </a:pPr>
            <a:r>
              <a:rPr lang="en-AU" sz="1600" dirty="0">
                <a:solidFill>
                  <a:schemeClr val="tx1"/>
                </a:solidFill>
                <a:effectLst/>
                <a:ea typeface="Calibri" panose="020F0502020204030204" pitchFamily="34" charset="0"/>
                <a:cs typeface="Arial" panose="020B0604020202020204" pitchFamily="34" charset="0"/>
              </a:rPr>
              <a:t>shape, level, direction, dimension, pathways, </a:t>
            </a:r>
          </a:p>
          <a:p>
            <a:pPr>
              <a:lnSpc>
                <a:spcPct val="150000"/>
              </a:lnSpc>
              <a:spcAft>
                <a:spcPts val="600"/>
              </a:spcAft>
            </a:pPr>
            <a:r>
              <a:rPr lang="en-AU" sz="1600" dirty="0">
                <a:solidFill>
                  <a:schemeClr val="tx1"/>
                </a:solidFill>
                <a:effectLst/>
                <a:ea typeface="Calibri" panose="020F0502020204030204" pitchFamily="34" charset="0"/>
                <a:cs typeface="Arial" panose="020B0604020202020204" pitchFamily="34" charset="0"/>
              </a:rPr>
              <a:t>floor patterns, stage space</a:t>
            </a:r>
            <a:endParaRPr lang="en-AU" sz="1600" dirty="0">
              <a:solidFill>
                <a:schemeClr val="tx1"/>
              </a:solidFill>
              <a:ea typeface="Calibri" panose="020F0502020204030204" pitchFamily="34" charset="0"/>
              <a:cs typeface="Arial" panose="020B0604020202020204" pitchFamily="34" charset="0"/>
            </a:endParaRPr>
          </a:p>
          <a:p>
            <a:pPr>
              <a:lnSpc>
                <a:spcPct val="150000"/>
              </a:lnSpc>
              <a:spcAft>
                <a:spcPts val="600"/>
              </a:spcAft>
            </a:pPr>
            <a:r>
              <a:rPr lang="en-AU" sz="1600" dirty="0">
                <a:solidFill>
                  <a:schemeClr val="tx1"/>
                </a:solidFill>
                <a:effectLst/>
                <a:ea typeface="Calibri" panose="020F0502020204030204" pitchFamily="34" charset="0"/>
                <a:cs typeface="Arial" panose="020B0604020202020204" pitchFamily="34" charset="0"/>
              </a:rPr>
              <a:t>Choose one component you highlighted and describe in one sentence how you used it to communicate the idea</a:t>
            </a:r>
            <a:r>
              <a:rPr lang="en-AU" sz="1600" dirty="0">
                <a:solidFill>
                  <a:schemeClr val="tx1"/>
                </a:solidFill>
                <a:ea typeface="Calibri" panose="020F0502020204030204" pitchFamily="34" charset="0"/>
                <a:cs typeface="Arial" panose="020B0604020202020204" pitchFamily="34" charset="0"/>
              </a:rPr>
              <a:t>.</a:t>
            </a:r>
            <a:endParaRPr lang="en-AU" sz="1600" dirty="0">
              <a:solidFill>
                <a:schemeClr val="tx1"/>
              </a:solidFill>
              <a:effectLst/>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81030F3-F4DA-F64D-FFBC-8D6CC0C4487C}"/>
              </a:ext>
              <a:ext uri="{C183D7F6-B498-43B3-948B-1728B52AA6E4}">
                <adec:decorative xmlns:adec="http://schemas.microsoft.com/office/drawing/2017/decorative" val="0"/>
              </a:ext>
            </a:extLst>
          </p:cNvPr>
          <p:cNvSpPr/>
          <p:nvPr/>
        </p:nvSpPr>
        <p:spPr>
          <a:xfrm>
            <a:off x="6152246" y="1551141"/>
            <a:ext cx="5331754" cy="4706252"/>
          </a:xfrm>
          <a:prstGeom prst="roundRect">
            <a:avLst>
              <a:gd name="adj" fmla="val 9768"/>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600" dirty="0">
                <a:solidFill>
                  <a:schemeClr val="tx1"/>
                </a:solidFill>
                <a:cs typeface="Arial" panose="020B0604020202020204" pitchFamily="34" charset="0"/>
              </a:rPr>
              <a:t>The components of space we explored in the transitions between our 3 shapes were (highlight or circle):</a:t>
            </a:r>
          </a:p>
          <a:p>
            <a:pPr>
              <a:lnSpc>
                <a:spcPct val="150000"/>
              </a:lnSpc>
              <a:spcAft>
                <a:spcPts val="600"/>
              </a:spcAft>
            </a:pPr>
            <a:r>
              <a:rPr lang="en-AU" sz="1600" dirty="0">
                <a:solidFill>
                  <a:schemeClr val="tx1"/>
                </a:solidFill>
                <a:cs typeface="Arial" panose="020B0604020202020204" pitchFamily="34" charset="0"/>
              </a:rPr>
              <a:t>shape, level, direction, dimension, pathways, </a:t>
            </a:r>
          </a:p>
          <a:p>
            <a:pPr>
              <a:lnSpc>
                <a:spcPct val="150000"/>
              </a:lnSpc>
              <a:spcAft>
                <a:spcPts val="600"/>
              </a:spcAft>
            </a:pPr>
            <a:r>
              <a:rPr lang="en-AU" sz="1600" dirty="0">
                <a:solidFill>
                  <a:schemeClr val="tx1"/>
                </a:solidFill>
                <a:cs typeface="Arial" panose="020B0604020202020204" pitchFamily="34" charset="0"/>
              </a:rPr>
              <a:t>floor patterns, stage space</a:t>
            </a:r>
          </a:p>
          <a:p>
            <a:pPr>
              <a:lnSpc>
                <a:spcPct val="150000"/>
              </a:lnSpc>
              <a:spcAft>
                <a:spcPts val="600"/>
              </a:spcAft>
            </a:pPr>
            <a:r>
              <a:rPr lang="en-AU" sz="1600" dirty="0">
                <a:solidFill>
                  <a:schemeClr val="tx1"/>
                </a:solidFill>
                <a:cs typeface="Arial" panose="020B0604020202020204" pitchFamily="34" charset="0"/>
              </a:rPr>
              <a:t>Choose one component you highlighted and describe in one sentence how you used it to communicate the idea.</a:t>
            </a:r>
          </a:p>
        </p:txBody>
      </p:sp>
      <p:sp>
        <p:nvSpPr>
          <p:cNvPr id="2" name="Slide Number Placeholder 1">
            <a:extLst>
              <a:ext uri="{FF2B5EF4-FFF2-40B4-BE49-F238E27FC236}">
                <a16:creationId xmlns:a16="http://schemas.microsoft.com/office/drawing/2014/main" id="{9ED7B17C-4A07-2A91-A7F7-ECBC425021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dirty="0"/>
          </a:p>
        </p:txBody>
      </p:sp>
    </p:spTree>
    <p:extLst>
      <p:ext uri="{BB962C8B-B14F-4D97-AF65-F5344CB8AC3E}">
        <p14:creationId xmlns:p14="http://schemas.microsoft.com/office/powerpoint/2010/main" val="191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279FE-9339-6738-0527-4596CF644F71}"/>
              </a:ext>
            </a:extLst>
          </p:cNvPr>
          <p:cNvSpPr>
            <a:spLocks noGrp="1"/>
          </p:cNvSpPr>
          <p:nvPr>
            <p:ph type="title"/>
          </p:nvPr>
        </p:nvSpPr>
        <p:spPr/>
        <p:txBody>
          <a:bodyPr/>
          <a:lstStyle/>
          <a:p>
            <a:r>
              <a:rPr lang="en-AU" dirty="0">
                <a:latin typeface="+mj-lt"/>
              </a:rPr>
              <a:t>2.4a </a:t>
            </a:r>
            <a:r>
              <a:rPr lang="en-AU" dirty="0">
                <a:effectLst/>
                <a:latin typeface="+mj-lt"/>
                <a:ea typeface="Calibri" panose="020F0502020204030204" pitchFamily="34" charset="0"/>
              </a:rPr>
              <a:t>– e</a:t>
            </a:r>
            <a:r>
              <a:rPr lang="en-AU" dirty="0">
                <a:latin typeface="+mj-lt"/>
              </a:rPr>
              <a:t>xploring time and dynamics through auditory stimuli (1)</a:t>
            </a:r>
          </a:p>
        </p:txBody>
      </p:sp>
      <p:sp>
        <p:nvSpPr>
          <p:cNvPr id="8" name="Freeform: Shape 7">
            <a:extLst>
              <a:ext uri="{FF2B5EF4-FFF2-40B4-BE49-F238E27FC236}">
                <a16:creationId xmlns:a16="http://schemas.microsoft.com/office/drawing/2014/main" id="{E5DB6924-0F0F-8CBC-3691-579C36EFFF07}"/>
              </a:ext>
              <a:ext uri="{C183D7F6-B498-43B3-948B-1728B52AA6E4}">
                <adec:decorative xmlns:adec="http://schemas.microsoft.com/office/drawing/2017/decorative" val="0"/>
              </a:ext>
            </a:extLst>
          </p:cNvPr>
          <p:cNvSpPr/>
          <p:nvPr/>
        </p:nvSpPr>
        <p:spPr>
          <a:xfrm>
            <a:off x="395996" y="1633868"/>
            <a:ext cx="7650723" cy="523779"/>
          </a:xfrm>
          <a:custGeom>
            <a:avLst/>
            <a:gdLst>
              <a:gd name="connsiteX0" fmla="*/ 69470 w 7650724"/>
              <a:gd name="connsiteY0" fmla="*/ 0 h 523779"/>
              <a:gd name="connsiteX1" fmla="*/ 7581255 w 7650724"/>
              <a:gd name="connsiteY1" fmla="*/ 0 h 523779"/>
              <a:gd name="connsiteX2" fmla="*/ 7650724 w 7650724"/>
              <a:gd name="connsiteY2" fmla="*/ 69469 h 523779"/>
              <a:gd name="connsiteX3" fmla="*/ 7650724 w 7650724"/>
              <a:gd name="connsiteY3" fmla="*/ 333108 h 523779"/>
              <a:gd name="connsiteX4" fmla="*/ 7645658 w 7650724"/>
              <a:gd name="connsiteY4" fmla="*/ 345338 h 523779"/>
              <a:gd name="connsiteX5" fmla="*/ 7650723 w 7650724"/>
              <a:gd name="connsiteY5" fmla="*/ 345338 h 523779"/>
              <a:gd name="connsiteX6" fmla="*/ 7650723 w 7650724"/>
              <a:gd name="connsiteY6" fmla="*/ 523779 h 523779"/>
              <a:gd name="connsiteX7" fmla="*/ 0 w 7650724"/>
              <a:gd name="connsiteY7" fmla="*/ 523779 h 523779"/>
              <a:gd name="connsiteX8" fmla="*/ 0 w 7650724"/>
              <a:gd name="connsiteY8" fmla="*/ 345338 h 523779"/>
              <a:gd name="connsiteX9" fmla="*/ 5067 w 7650724"/>
              <a:gd name="connsiteY9" fmla="*/ 345338 h 523779"/>
              <a:gd name="connsiteX10" fmla="*/ 1 w 7650724"/>
              <a:gd name="connsiteY10" fmla="*/ 333108 h 523779"/>
              <a:gd name="connsiteX11" fmla="*/ 1 w 7650724"/>
              <a:gd name="connsiteY11" fmla="*/ 69469 h 523779"/>
              <a:gd name="connsiteX12" fmla="*/ 69470 w 7650724"/>
              <a:gd name="connsiteY12" fmla="*/ 0 h 52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0724" h="523779">
                <a:moveTo>
                  <a:pt x="69470" y="0"/>
                </a:moveTo>
                <a:lnTo>
                  <a:pt x="7581255" y="0"/>
                </a:lnTo>
                <a:cubicBezTo>
                  <a:pt x="7619622" y="0"/>
                  <a:pt x="7650724" y="31102"/>
                  <a:pt x="7650724" y="69469"/>
                </a:cubicBezTo>
                <a:lnTo>
                  <a:pt x="7650724" y="333108"/>
                </a:lnTo>
                <a:lnTo>
                  <a:pt x="7645658" y="345338"/>
                </a:lnTo>
                <a:lnTo>
                  <a:pt x="7650723" y="345338"/>
                </a:lnTo>
                <a:lnTo>
                  <a:pt x="7650723" y="523779"/>
                </a:lnTo>
                <a:lnTo>
                  <a:pt x="0" y="523779"/>
                </a:lnTo>
                <a:lnTo>
                  <a:pt x="0" y="345338"/>
                </a:lnTo>
                <a:lnTo>
                  <a:pt x="5067" y="345338"/>
                </a:lnTo>
                <a:lnTo>
                  <a:pt x="1" y="333108"/>
                </a:lnTo>
                <a:lnTo>
                  <a:pt x="1" y="69469"/>
                </a:lnTo>
                <a:cubicBezTo>
                  <a:pt x="1" y="31102"/>
                  <a:pt x="31103" y="0"/>
                  <a:pt x="694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90488"/>
            <a:r>
              <a:rPr lang="en-AU" sz="2000" b="1" dirty="0">
                <a:solidFill>
                  <a:schemeClr val="bg1"/>
                </a:solidFill>
                <a:latin typeface="+mj-lt"/>
              </a:rPr>
              <a:t>Soundscapes</a:t>
            </a:r>
            <a:endParaRPr lang="en-AU" sz="1400" b="1" dirty="0">
              <a:solidFill>
                <a:schemeClr val="bg1"/>
              </a:solidFill>
              <a:latin typeface="+mj-lt"/>
            </a:endParaRPr>
          </a:p>
        </p:txBody>
      </p:sp>
      <p:sp>
        <p:nvSpPr>
          <p:cNvPr id="17" name="Freeform: Shape 16">
            <a:extLst>
              <a:ext uri="{FF2B5EF4-FFF2-40B4-BE49-F238E27FC236}">
                <a16:creationId xmlns:a16="http://schemas.microsoft.com/office/drawing/2014/main" id="{F4D54C5E-B8CE-520C-8043-B369E9BCCEF7}"/>
              </a:ext>
            </a:extLst>
          </p:cNvPr>
          <p:cNvSpPr/>
          <p:nvPr/>
        </p:nvSpPr>
        <p:spPr>
          <a:xfrm>
            <a:off x="395995" y="2157645"/>
            <a:ext cx="7650724" cy="4257438"/>
          </a:xfrm>
          <a:custGeom>
            <a:avLst/>
            <a:gdLst>
              <a:gd name="connsiteX0" fmla="*/ 0 w 7650724"/>
              <a:gd name="connsiteY0" fmla="*/ 0 h 4257436"/>
              <a:gd name="connsiteX1" fmla="*/ 183922 w 7650724"/>
              <a:gd name="connsiteY1" fmla="*/ 0 h 4257436"/>
              <a:gd name="connsiteX2" fmla="*/ 7466803 w 7650724"/>
              <a:gd name="connsiteY2" fmla="*/ 0 h 4257436"/>
              <a:gd name="connsiteX3" fmla="*/ 7650723 w 7650724"/>
              <a:gd name="connsiteY3" fmla="*/ 0 h 4257436"/>
              <a:gd name="connsiteX4" fmla="*/ 7650723 w 7650724"/>
              <a:gd name="connsiteY4" fmla="*/ 183916 h 4257436"/>
              <a:gd name="connsiteX5" fmla="*/ 7650724 w 7650724"/>
              <a:gd name="connsiteY5" fmla="*/ 183921 h 4257436"/>
              <a:gd name="connsiteX6" fmla="*/ 7650724 w 7650724"/>
              <a:gd name="connsiteY6" fmla="*/ 4073515 h 4257436"/>
              <a:gd name="connsiteX7" fmla="*/ 7466803 w 7650724"/>
              <a:gd name="connsiteY7" fmla="*/ 4257436 h 4257436"/>
              <a:gd name="connsiteX8" fmla="*/ 183922 w 7650724"/>
              <a:gd name="connsiteY8" fmla="*/ 4257436 h 4257436"/>
              <a:gd name="connsiteX9" fmla="*/ 1 w 7650724"/>
              <a:gd name="connsiteY9" fmla="*/ 4073515 h 4257436"/>
              <a:gd name="connsiteX10" fmla="*/ 1 w 7650724"/>
              <a:gd name="connsiteY10" fmla="*/ 340867 h 4257436"/>
              <a:gd name="connsiteX11" fmla="*/ 0 w 7650724"/>
              <a:gd name="connsiteY11" fmla="*/ 340867 h 42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50724" h="4257436">
                <a:moveTo>
                  <a:pt x="0" y="0"/>
                </a:moveTo>
                <a:lnTo>
                  <a:pt x="183922" y="0"/>
                </a:lnTo>
                <a:lnTo>
                  <a:pt x="7466803" y="0"/>
                </a:lnTo>
                <a:lnTo>
                  <a:pt x="7650723" y="0"/>
                </a:lnTo>
                <a:lnTo>
                  <a:pt x="7650723" y="183916"/>
                </a:lnTo>
                <a:lnTo>
                  <a:pt x="7650724" y="183921"/>
                </a:lnTo>
                <a:lnTo>
                  <a:pt x="7650724" y="4073515"/>
                </a:lnTo>
                <a:cubicBezTo>
                  <a:pt x="7650724" y="4175092"/>
                  <a:pt x="7568380" y="4257436"/>
                  <a:pt x="7466803" y="4257436"/>
                </a:cubicBezTo>
                <a:lnTo>
                  <a:pt x="183922" y="4257436"/>
                </a:lnTo>
                <a:cubicBezTo>
                  <a:pt x="82345" y="4257436"/>
                  <a:pt x="1" y="4175092"/>
                  <a:pt x="1" y="4073515"/>
                </a:cubicBezTo>
                <a:lnTo>
                  <a:pt x="1" y="340867"/>
                </a:lnTo>
                <a:lnTo>
                  <a:pt x="0" y="340867"/>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marL="542925" marR="0" lvl="2"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3"/>
              </a:rPr>
              <a:t>‘Fireplace with crackling sounds</a:t>
            </a:r>
            <a:r>
              <a:rPr lang="en-AU" sz="2000" dirty="0">
                <a:solidFill>
                  <a:srgbClr val="22272B"/>
                </a:solidFill>
                <a:latin typeface="Arial" panose="020B0604020202020204"/>
                <a:hlinkClick r:id="rId3"/>
              </a:rPr>
              <a:t>’</a:t>
            </a: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3"/>
              </a:rPr>
              <a:t> by RonKoster2023 (1:59)</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2"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4"/>
              </a:rPr>
              <a:t>‘Electronic Whale Synth’ by Prettysleepy (1:00)</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5"/>
              </a:rPr>
              <a:t>‘Acceleration’ by Alban_Gogh (0:35)</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6"/>
              </a:rPr>
              <a:t>‘Old Machine’ by Alban_Gosh (1:00)</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7"/>
              </a:rPr>
              <a:t>‘Funk’ by NRA-LAB (1:41)</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0" indent="0" algn="l" defTabSz="914377" rtl="0" eaLnBrk="1" fontAlgn="auto" latinLnBrk="0" hangingPunct="1">
              <a:lnSpc>
                <a:spcPct val="150000"/>
              </a:lnSpc>
              <a:spcBef>
                <a:spcPts val="120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hlinkClick r:id="rId8"/>
              </a:rPr>
              <a:t>‘tension’ by gradient 12345678 (2:30)</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pic>
        <p:nvPicPr>
          <p:cNvPr id="9" name="Picture 2">
            <a:hlinkClick r:id="rId3"/>
            <a:extLst>
              <a:ext uri="{FF2B5EF4-FFF2-40B4-BE49-F238E27FC236}">
                <a16:creationId xmlns:a16="http://schemas.microsoft.com/office/drawing/2014/main" id="{06DB0824-C5A6-7909-E135-3F9727CC064D}"/>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2447568"/>
            <a:ext cx="591573" cy="341797"/>
          </a:xfrm>
          <a:prstGeom prst="rect">
            <a:avLst/>
          </a:prstGeom>
          <a:noFill/>
        </p:spPr>
      </p:pic>
      <p:pic>
        <p:nvPicPr>
          <p:cNvPr id="10" name="Picture 2">
            <a:hlinkClick r:id="rId4"/>
            <a:extLst>
              <a:ext uri="{FF2B5EF4-FFF2-40B4-BE49-F238E27FC236}">
                <a16:creationId xmlns:a16="http://schemas.microsoft.com/office/drawing/2014/main" id="{909CF3BB-A2B3-115D-57F9-342E7841CA58}"/>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3139055"/>
            <a:ext cx="591573" cy="341797"/>
          </a:xfrm>
          <a:prstGeom prst="rect">
            <a:avLst/>
          </a:prstGeom>
          <a:noFill/>
        </p:spPr>
      </p:pic>
      <p:pic>
        <p:nvPicPr>
          <p:cNvPr id="11" name="Picture 2">
            <a:hlinkClick r:id="rId5"/>
            <a:extLst>
              <a:ext uri="{FF2B5EF4-FFF2-40B4-BE49-F238E27FC236}">
                <a16:creationId xmlns:a16="http://schemas.microsoft.com/office/drawing/2014/main" id="{BC33CC93-F6A3-A109-C465-965F3326E986}"/>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3824824"/>
            <a:ext cx="591573" cy="341797"/>
          </a:xfrm>
          <a:prstGeom prst="rect">
            <a:avLst/>
          </a:prstGeom>
          <a:noFill/>
        </p:spPr>
      </p:pic>
      <p:pic>
        <p:nvPicPr>
          <p:cNvPr id="12" name="Picture 2">
            <a:hlinkClick r:id="rId6"/>
            <a:extLst>
              <a:ext uri="{FF2B5EF4-FFF2-40B4-BE49-F238E27FC236}">
                <a16:creationId xmlns:a16="http://schemas.microsoft.com/office/drawing/2014/main" id="{394D6453-7FF3-ECA9-48EE-2FFF7B11BCE4}"/>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4514995"/>
            <a:ext cx="591573" cy="341797"/>
          </a:xfrm>
          <a:prstGeom prst="rect">
            <a:avLst/>
          </a:prstGeom>
          <a:noFill/>
        </p:spPr>
      </p:pic>
      <p:pic>
        <p:nvPicPr>
          <p:cNvPr id="13" name="Picture 2">
            <a:hlinkClick r:id="rId7"/>
            <a:extLst>
              <a:ext uri="{FF2B5EF4-FFF2-40B4-BE49-F238E27FC236}">
                <a16:creationId xmlns:a16="http://schemas.microsoft.com/office/drawing/2014/main" id="{6CAD504F-708D-9544-016B-83958916581E}"/>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5197659"/>
            <a:ext cx="591573" cy="341797"/>
          </a:xfrm>
          <a:prstGeom prst="rect">
            <a:avLst/>
          </a:prstGeom>
          <a:noFill/>
        </p:spPr>
      </p:pic>
      <p:pic>
        <p:nvPicPr>
          <p:cNvPr id="14" name="Picture 2">
            <a:hlinkClick r:id="rId8"/>
            <a:extLst>
              <a:ext uri="{FF2B5EF4-FFF2-40B4-BE49-F238E27FC236}">
                <a16:creationId xmlns:a16="http://schemas.microsoft.com/office/drawing/2014/main" id="{59CD73E8-B9A6-EC62-1B53-02FEAA9FFDA3}"/>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10154" y="5880323"/>
            <a:ext cx="591573" cy="341797"/>
          </a:xfrm>
          <a:prstGeom prst="rect">
            <a:avLst/>
          </a:prstGeom>
          <a:noFill/>
        </p:spPr>
      </p:pic>
      <p:pic>
        <p:nvPicPr>
          <p:cNvPr id="3" name="Picture 2" descr="Time icon – a clock with a person dancing.">
            <a:extLst>
              <a:ext uri="{FF2B5EF4-FFF2-40B4-BE49-F238E27FC236}">
                <a16:creationId xmlns:a16="http://schemas.microsoft.com/office/drawing/2014/main" id="{7E77FB74-47AE-DB3D-D45C-4F60D8329674}"/>
              </a:ext>
              <a:ext uri="{C183D7F6-B498-43B3-948B-1728B52AA6E4}">
                <adec:decorative xmlns:adec="http://schemas.microsoft.com/office/drawing/2017/decorative" val="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41350" y="1394843"/>
            <a:ext cx="2491287" cy="2546598"/>
          </a:xfrm>
          <a:prstGeom prst="rect">
            <a:avLst/>
          </a:prstGeom>
        </p:spPr>
      </p:pic>
      <p:pic>
        <p:nvPicPr>
          <p:cNvPr id="15" name="Picture 14" descr="Dynamics icon – a silhouette of people dancing.">
            <a:extLst>
              <a:ext uri="{FF2B5EF4-FFF2-40B4-BE49-F238E27FC236}">
                <a16:creationId xmlns:a16="http://schemas.microsoft.com/office/drawing/2014/main" id="{558254DC-9281-3691-CF9A-AFDEB51C7E3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41350" y="4051119"/>
            <a:ext cx="2491287" cy="2363964"/>
          </a:xfrm>
          <a:prstGeom prst="rect">
            <a:avLst/>
          </a:prstGeom>
        </p:spPr>
      </p:pic>
      <p:sp>
        <p:nvSpPr>
          <p:cNvPr id="4" name="Slide Number Placeholder 3">
            <a:extLst>
              <a:ext uri="{FF2B5EF4-FFF2-40B4-BE49-F238E27FC236}">
                <a16:creationId xmlns:a16="http://schemas.microsoft.com/office/drawing/2014/main" id="{E2E3172F-66A8-9EA3-A878-D06E73296BD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718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2500-2AFB-F056-44B4-1594470E78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B9FDDAD-DA1C-078B-3A39-9B8FAAE34278}"/>
              </a:ext>
            </a:extLst>
          </p:cNvPr>
          <p:cNvSpPr>
            <a:spLocks noGrp="1"/>
          </p:cNvSpPr>
          <p:nvPr>
            <p:ph type="title"/>
          </p:nvPr>
        </p:nvSpPr>
        <p:spPr/>
        <p:txBody>
          <a:bodyPr/>
          <a:lstStyle/>
          <a:p>
            <a:r>
              <a:rPr lang="en-AU" dirty="0"/>
              <a:t>2.4b </a:t>
            </a:r>
            <a:r>
              <a:rPr lang="en-AU" dirty="0">
                <a:effectLst/>
                <a:latin typeface="Arial" panose="020B0604020202020204" pitchFamily="34" charset="0"/>
                <a:ea typeface="Calibri" panose="020F0502020204030204" pitchFamily="34" charset="0"/>
              </a:rPr>
              <a:t>– e</a:t>
            </a:r>
            <a:r>
              <a:rPr lang="en-AU" dirty="0"/>
              <a:t>xploring time and dynamics through auditory stimuli (2)</a:t>
            </a:r>
            <a:endParaRPr lang="en-AU" dirty="0">
              <a:latin typeface="+mj-lt"/>
            </a:endParaRPr>
          </a:p>
        </p:txBody>
      </p:sp>
      <p:sp>
        <p:nvSpPr>
          <p:cNvPr id="8" name="Freeform: Shape 7">
            <a:extLst>
              <a:ext uri="{FF2B5EF4-FFF2-40B4-BE49-F238E27FC236}">
                <a16:creationId xmlns:a16="http://schemas.microsoft.com/office/drawing/2014/main" id="{DFDC3C23-25A9-C1BE-E7C8-01CB5B3AB72C}"/>
              </a:ext>
              <a:ext uri="{C183D7F6-B498-43B3-948B-1728B52AA6E4}">
                <adec:decorative xmlns:adec="http://schemas.microsoft.com/office/drawing/2017/decorative" val="0"/>
              </a:ext>
            </a:extLst>
          </p:cNvPr>
          <p:cNvSpPr/>
          <p:nvPr/>
        </p:nvSpPr>
        <p:spPr>
          <a:xfrm>
            <a:off x="395996" y="1633868"/>
            <a:ext cx="7650723" cy="523779"/>
          </a:xfrm>
          <a:custGeom>
            <a:avLst/>
            <a:gdLst>
              <a:gd name="connsiteX0" fmla="*/ 69470 w 7650724"/>
              <a:gd name="connsiteY0" fmla="*/ 0 h 523779"/>
              <a:gd name="connsiteX1" fmla="*/ 7581255 w 7650724"/>
              <a:gd name="connsiteY1" fmla="*/ 0 h 523779"/>
              <a:gd name="connsiteX2" fmla="*/ 7650724 w 7650724"/>
              <a:gd name="connsiteY2" fmla="*/ 69469 h 523779"/>
              <a:gd name="connsiteX3" fmla="*/ 7650724 w 7650724"/>
              <a:gd name="connsiteY3" fmla="*/ 333108 h 523779"/>
              <a:gd name="connsiteX4" fmla="*/ 7645658 w 7650724"/>
              <a:gd name="connsiteY4" fmla="*/ 345338 h 523779"/>
              <a:gd name="connsiteX5" fmla="*/ 7650723 w 7650724"/>
              <a:gd name="connsiteY5" fmla="*/ 345338 h 523779"/>
              <a:gd name="connsiteX6" fmla="*/ 7650723 w 7650724"/>
              <a:gd name="connsiteY6" fmla="*/ 523779 h 523779"/>
              <a:gd name="connsiteX7" fmla="*/ 0 w 7650724"/>
              <a:gd name="connsiteY7" fmla="*/ 523779 h 523779"/>
              <a:gd name="connsiteX8" fmla="*/ 0 w 7650724"/>
              <a:gd name="connsiteY8" fmla="*/ 345338 h 523779"/>
              <a:gd name="connsiteX9" fmla="*/ 5067 w 7650724"/>
              <a:gd name="connsiteY9" fmla="*/ 345338 h 523779"/>
              <a:gd name="connsiteX10" fmla="*/ 1 w 7650724"/>
              <a:gd name="connsiteY10" fmla="*/ 333108 h 523779"/>
              <a:gd name="connsiteX11" fmla="*/ 1 w 7650724"/>
              <a:gd name="connsiteY11" fmla="*/ 69469 h 523779"/>
              <a:gd name="connsiteX12" fmla="*/ 69470 w 7650724"/>
              <a:gd name="connsiteY12" fmla="*/ 0 h 52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0724" h="523779">
                <a:moveTo>
                  <a:pt x="69470" y="0"/>
                </a:moveTo>
                <a:lnTo>
                  <a:pt x="7581255" y="0"/>
                </a:lnTo>
                <a:cubicBezTo>
                  <a:pt x="7619622" y="0"/>
                  <a:pt x="7650724" y="31102"/>
                  <a:pt x="7650724" y="69469"/>
                </a:cubicBezTo>
                <a:lnTo>
                  <a:pt x="7650724" y="333108"/>
                </a:lnTo>
                <a:lnTo>
                  <a:pt x="7645658" y="345338"/>
                </a:lnTo>
                <a:lnTo>
                  <a:pt x="7650723" y="345338"/>
                </a:lnTo>
                <a:lnTo>
                  <a:pt x="7650723" y="523779"/>
                </a:lnTo>
                <a:lnTo>
                  <a:pt x="0" y="523779"/>
                </a:lnTo>
                <a:lnTo>
                  <a:pt x="0" y="345338"/>
                </a:lnTo>
                <a:lnTo>
                  <a:pt x="5067" y="345338"/>
                </a:lnTo>
                <a:lnTo>
                  <a:pt x="1" y="333108"/>
                </a:lnTo>
                <a:lnTo>
                  <a:pt x="1" y="69469"/>
                </a:lnTo>
                <a:cubicBezTo>
                  <a:pt x="1" y="31102"/>
                  <a:pt x="31103" y="0"/>
                  <a:pt x="694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90488"/>
            <a:r>
              <a:rPr lang="en-AU" sz="2000" b="1" dirty="0">
                <a:solidFill>
                  <a:schemeClr val="bg1"/>
                </a:solidFill>
                <a:latin typeface="+mj-lt"/>
              </a:rPr>
              <a:t>Music</a:t>
            </a:r>
            <a:endParaRPr lang="en-AU" sz="1400" b="1" dirty="0">
              <a:solidFill>
                <a:schemeClr val="bg1"/>
              </a:solidFill>
              <a:latin typeface="+mj-lt"/>
            </a:endParaRPr>
          </a:p>
        </p:txBody>
      </p:sp>
      <p:sp>
        <p:nvSpPr>
          <p:cNvPr id="18" name="Text Placeholder 17">
            <a:extLst>
              <a:ext uri="{FF2B5EF4-FFF2-40B4-BE49-F238E27FC236}">
                <a16:creationId xmlns:a16="http://schemas.microsoft.com/office/drawing/2014/main" id="{43A25B3B-E3A1-6DD9-4659-01E5F97E7448}"/>
              </a:ext>
            </a:extLst>
          </p:cNvPr>
          <p:cNvSpPr>
            <a:spLocks noGrp="1"/>
          </p:cNvSpPr>
          <p:nvPr>
            <p:ph type="body" sz="quarter" idx="17"/>
          </p:nvPr>
        </p:nvSpPr>
        <p:spPr>
          <a:xfrm>
            <a:off x="403075" y="2157647"/>
            <a:ext cx="7650723" cy="3709753"/>
          </a:xfrm>
          <a:custGeom>
            <a:avLst/>
            <a:gdLst>
              <a:gd name="connsiteX0" fmla="*/ 0 w 7650723"/>
              <a:gd name="connsiteY0" fmla="*/ 0 h 4257436"/>
              <a:gd name="connsiteX1" fmla="*/ 183921 w 7650723"/>
              <a:gd name="connsiteY1" fmla="*/ 0 h 4257436"/>
              <a:gd name="connsiteX2" fmla="*/ 7466802 w 7650723"/>
              <a:gd name="connsiteY2" fmla="*/ 0 h 4257436"/>
              <a:gd name="connsiteX3" fmla="*/ 7650723 w 7650723"/>
              <a:gd name="connsiteY3" fmla="*/ 0 h 4257436"/>
              <a:gd name="connsiteX4" fmla="*/ 7650723 w 7650723"/>
              <a:gd name="connsiteY4" fmla="*/ 183921 h 4257436"/>
              <a:gd name="connsiteX5" fmla="*/ 7650723 w 7650723"/>
              <a:gd name="connsiteY5" fmla="*/ 523779 h 4257436"/>
              <a:gd name="connsiteX6" fmla="*/ 7650723 w 7650723"/>
              <a:gd name="connsiteY6" fmla="*/ 4073515 h 4257436"/>
              <a:gd name="connsiteX7" fmla="*/ 7466802 w 7650723"/>
              <a:gd name="connsiteY7" fmla="*/ 4257436 h 4257436"/>
              <a:gd name="connsiteX8" fmla="*/ 183921 w 7650723"/>
              <a:gd name="connsiteY8" fmla="*/ 4257436 h 4257436"/>
              <a:gd name="connsiteX9" fmla="*/ 0 w 7650723"/>
              <a:gd name="connsiteY9" fmla="*/ 4073515 h 4257436"/>
              <a:gd name="connsiteX10" fmla="*/ 0 w 7650723"/>
              <a:gd name="connsiteY10" fmla="*/ 523779 h 4257436"/>
              <a:gd name="connsiteX11" fmla="*/ 0 w 7650723"/>
              <a:gd name="connsiteY11" fmla="*/ 183921 h 42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50723" h="4257436">
                <a:moveTo>
                  <a:pt x="0" y="0"/>
                </a:moveTo>
                <a:lnTo>
                  <a:pt x="183921" y="0"/>
                </a:lnTo>
                <a:lnTo>
                  <a:pt x="7466802" y="0"/>
                </a:lnTo>
                <a:lnTo>
                  <a:pt x="7650723" y="0"/>
                </a:lnTo>
                <a:lnTo>
                  <a:pt x="7650723" y="183921"/>
                </a:lnTo>
                <a:lnTo>
                  <a:pt x="7650723" y="523779"/>
                </a:lnTo>
                <a:lnTo>
                  <a:pt x="7650723" y="4073515"/>
                </a:lnTo>
                <a:cubicBezTo>
                  <a:pt x="7650723" y="4175092"/>
                  <a:pt x="7568379" y="4257436"/>
                  <a:pt x="7466802" y="4257436"/>
                </a:cubicBezTo>
                <a:lnTo>
                  <a:pt x="183921" y="4257436"/>
                </a:lnTo>
                <a:cubicBezTo>
                  <a:pt x="82344" y="4257436"/>
                  <a:pt x="0" y="4175092"/>
                  <a:pt x="0" y="4073515"/>
                </a:cubicBezTo>
                <a:lnTo>
                  <a:pt x="0" y="523779"/>
                </a:lnTo>
                <a:lnTo>
                  <a:pt x="0" y="183921"/>
                </a:lnTo>
                <a:close/>
              </a:path>
            </a:pathLst>
          </a:custGeom>
          <a:solidFill>
            <a:schemeClr val="accent4"/>
          </a:solidFill>
          <a:ln w="57150">
            <a:noFill/>
          </a:ln>
        </p:spPr>
        <p:style>
          <a:lnRef idx="2">
            <a:schemeClr val="accent2"/>
          </a:lnRef>
          <a:fillRef idx="1">
            <a:schemeClr val="lt1"/>
          </a:fillRef>
          <a:effectRef idx="0">
            <a:schemeClr val="accent2"/>
          </a:effectRef>
          <a:fontRef idx="minor">
            <a:schemeClr val="dk1"/>
          </a:fontRef>
        </p:style>
        <p:txBody>
          <a:bodyPr wrap="square" anchor="t">
            <a:noAutofit/>
          </a:bodyPr>
          <a:lstStyle/>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sng" strike="noStrike" kern="1200" cap="none" spc="0" normalizeH="0" baseline="0" noProof="0" dirty="0">
                <a:ln>
                  <a:noFill/>
                </a:ln>
                <a:solidFill>
                  <a:srgbClr val="2F5496"/>
                </a:solidFill>
                <a:effectLst/>
                <a:uLnTx/>
                <a:uFillTx/>
                <a:latin typeface="Arial" panose="020B0604020202020204"/>
                <a:ea typeface="Calibri" panose="020F0502020204030204" pitchFamily="34" charset="0"/>
                <a:cs typeface="+mn-cs"/>
                <a:hlinkClick r:id="rId3"/>
              </a:rPr>
              <a:t>‘Jazzy Frenchy’ by Benjamin Tissot (1:44)</a:t>
            </a:r>
            <a:endParaRPr kumimoji="0" lang="en-AU" sz="1800" b="0" i="0" u="sng" strike="noStrike" kern="1200" cap="none" spc="0" normalizeH="0" baseline="0" noProof="0" dirty="0">
              <a:ln>
                <a:noFill/>
              </a:ln>
              <a:solidFill>
                <a:srgbClr val="2F5496"/>
              </a:solidFill>
              <a:effectLst/>
              <a:uLnTx/>
              <a:uFillTx/>
              <a:latin typeface="Arial" panose="020B0604020202020204"/>
              <a:ea typeface="Calibri" panose="020F0502020204030204" pitchFamily="34" charset="0"/>
              <a:cs typeface="+mn-cs"/>
            </a:endParaRPr>
          </a:p>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sng" strike="noStrike" kern="1200" cap="none" spc="0" normalizeH="0" baseline="0" noProof="0" dirty="0">
                <a:ln>
                  <a:noFill/>
                </a:ln>
                <a:solidFill>
                  <a:srgbClr val="2F5496"/>
                </a:solidFill>
                <a:effectLst/>
                <a:uLnTx/>
                <a:uFillTx/>
                <a:latin typeface="Arial" panose="020B0604020202020204"/>
                <a:ea typeface="Calibri" panose="020F0502020204030204" pitchFamily="34" charset="0"/>
                <a:cs typeface="+mn-cs"/>
                <a:hlinkClick r:id="rId4"/>
              </a:rPr>
              <a:t>‘The Duel’ by Benjamin Tissot (1:58)</a:t>
            </a:r>
            <a:endParaRPr kumimoji="0" lang="en-AU" sz="1800" b="0" i="0" u="sng" strike="noStrike" kern="1200" cap="none" spc="0" normalizeH="0" baseline="0" noProof="0" dirty="0">
              <a:ln>
                <a:noFill/>
              </a:ln>
              <a:solidFill>
                <a:srgbClr val="2F5496"/>
              </a:solidFill>
              <a:effectLst/>
              <a:uLnTx/>
              <a:uFillTx/>
              <a:latin typeface="Arial" panose="020B0604020202020204"/>
              <a:ea typeface="Calibri" panose="020F0502020204030204" pitchFamily="34" charset="0"/>
              <a:cs typeface="+mn-cs"/>
            </a:endParaRPr>
          </a:p>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mn-cs"/>
                <a:hlinkClick r:id="rId5"/>
              </a:rPr>
              <a:t>‘Hope’ by Hugo Dujarin (1:53)</a:t>
            </a:r>
            <a:endParaRPr kumimoji="0" lang="en-AU" sz="18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mn-cs"/>
            </a:endParaRPr>
          </a:p>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mn-cs"/>
                <a:hlinkClick r:id="rId6"/>
              </a:rPr>
              <a:t>‘Against all Odds’ by Nick Petrov (2:37)</a:t>
            </a:r>
            <a:endParaRPr kumimoji="0" lang="en-AU" sz="18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mn-cs"/>
            </a:endParaRPr>
          </a:p>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hlinkClick r:id="rId7"/>
              </a:rPr>
              <a:t>‘Struol’ by BesteMu-NoCopyrightMu (1:15)</a:t>
            </a:r>
            <a:endPar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endParaRPr>
          </a:p>
          <a:p>
            <a:pPr marL="542925" marR="0" lvl="0" indent="0" algn="l" defTabSz="914377" rtl="0" eaLnBrk="1" fontAlgn="auto" latinLnBrk="0" hangingPunct="1">
              <a:lnSpc>
                <a:spcPct val="150000"/>
              </a:lnSpc>
              <a:spcBef>
                <a:spcPts val="0"/>
              </a:spcBef>
              <a:spcAft>
                <a:spcPts val="18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hlinkClick r:id="rId8"/>
              </a:rPr>
              <a:t>‘Holiday Paradise’ by FASSouds (2:15)</a:t>
            </a:r>
            <a:endParaRPr kumimoji="0" lang="en-AU" sz="1800" b="0" i="0" u="none" strike="noStrike" kern="1200" cap="none" spc="0" normalizeH="0" baseline="0" noProof="0" dirty="0">
              <a:ln>
                <a:noFill/>
              </a:ln>
              <a:solidFill>
                <a:srgbClr val="22272B"/>
              </a:solidFill>
              <a:effectLst/>
              <a:uLnTx/>
              <a:uFillTx/>
              <a:latin typeface="Arial" panose="020B0604020202020204"/>
              <a:ea typeface="Calibri" panose="020F0502020204030204" pitchFamily="34" charset="0"/>
              <a:cs typeface="+mn-cs"/>
            </a:endParaRPr>
          </a:p>
        </p:txBody>
      </p:sp>
      <p:pic>
        <p:nvPicPr>
          <p:cNvPr id="9" name="Picture 2">
            <a:hlinkClick r:id="rId3"/>
            <a:extLst>
              <a:ext uri="{FF2B5EF4-FFF2-40B4-BE49-F238E27FC236}">
                <a16:creationId xmlns:a16="http://schemas.microsoft.com/office/drawing/2014/main" id="{370BC1E8-B03D-DFCE-1A33-864363FA0920}"/>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7965" y="2231095"/>
            <a:ext cx="591573" cy="341797"/>
          </a:xfrm>
          <a:prstGeom prst="rect">
            <a:avLst/>
          </a:prstGeom>
          <a:noFill/>
        </p:spPr>
      </p:pic>
      <p:pic>
        <p:nvPicPr>
          <p:cNvPr id="6" name="Picture 2">
            <a:hlinkClick r:id="rId4"/>
            <a:extLst>
              <a:ext uri="{FF2B5EF4-FFF2-40B4-BE49-F238E27FC236}">
                <a16:creationId xmlns:a16="http://schemas.microsoft.com/office/drawing/2014/main" id="{3E25792C-0C4D-ADF6-701B-E43980A463E2}"/>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3075" y="2867376"/>
            <a:ext cx="591573" cy="341797"/>
          </a:xfrm>
          <a:prstGeom prst="rect">
            <a:avLst/>
          </a:prstGeom>
          <a:noFill/>
        </p:spPr>
      </p:pic>
      <p:pic>
        <p:nvPicPr>
          <p:cNvPr id="10" name="Picture 2">
            <a:hlinkClick r:id="rId5"/>
            <a:extLst>
              <a:ext uri="{FF2B5EF4-FFF2-40B4-BE49-F238E27FC236}">
                <a16:creationId xmlns:a16="http://schemas.microsoft.com/office/drawing/2014/main" id="{53AB634F-630F-2385-9A8A-ECEED1A206A8}"/>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3075" y="3503657"/>
            <a:ext cx="591573" cy="341797"/>
          </a:xfrm>
          <a:prstGeom prst="rect">
            <a:avLst/>
          </a:prstGeom>
          <a:noFill/>
        </p:spPr>
      </p:pic>
      <p:pic>
        <p:nvPicPr>
          <p:cNvPr id="11" name="Picture 2">
            <a:hlinkClick r:id="rId6"/>
            <a:extLst>
              <a:ext uri="{FF2B5EF4-FFF2-40B4-BE49-F238E27FC236}">
                <a16:creationId xmlns:a16="http://schemas.microsoft.com/office/drawing/2014/main" id="{3D8FC78A-6958-64B5-B567-8370D7ACD1A7}"/>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3075" y="4139938"/>
            <a:ext cx="591573" cy="341797"/>
          </a:xfrm>
          <a:prstGeom prst="rect">
            <a:avLst/>
          </a:prstGeom>
          <a:noFill/>
        </p:spPr>
      </p:pic>
      <p:pic>
        <p:nvPicPr>
          <p:cNvPr id="12" name="Picture 2">
            <a:hlinkClick r:id="rId7"/>
            <a:extLst>
              <a:ext uri="{FF2B5EF4-FFF2-40B4-BE49-F238E27FC236}">
                <a16:creationId xmlns:a16="http://schemas.microsoft.com/office/drawing/2014/main" id="{E55F88CC-2BD3-109C-B7B4-2FDFE6058AAD}"/>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3075" y="4776219"/>
            <a:ext cx="591573" cy="341797"/>
          </a:xfrm>
          <a:prstGeom prst="rect">
            <a:avLst/>
          </a:prstGeom>
          <a:noFill/>
        </p:spPr>
      </p:pic>
      <p:pic>
        <p:nvPicPr>
          <p:cNvPr id="13" name="Picture 2">
            <a:hlinkClick r:id="rId8"/>
            <a:extLst>
              <a:ext uri="{FF2B5EF4-FFF2-40B4-BE49-F238E27FC236}">
                <a16:creationId xmlns:a16="http://schemas.microsoft.com/office/drawing/2014/main" id="{98DE66DB-758E-BD94-BE9B-8CCFA2BABE26}"/>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03075" y="5412498"/>
            <a:ext cx="591573" cy="341797"/>
          </a:xfrm>
          <a:prstGeom prst="rect">
            <a:avLst/>
          </a:prstGeom>
          <a:noFill/>
        </p:spPr>
      </p:pic>
      <p:pic>
        <p:nvPicPr>
          <p:cNvPr id="3" name="Picture 2" descr="Time icon – clock with a person dancing">
            <a:extLst>
              <a:ext uri="{FF2B5EF4-FFF2-40B4-BE49-F238E27FC236}">
                <a16:creationId xmlns:a16="http://schemas.microsoft.com/office/drawing/2014/main" id="{B2A3DA0F-9891-313C-7ADF-022513D9355F}"/>
              </a:ext>
              <a:ext uri="{C183D7F6-B498-43B3-948B-1728B52AA6E4}">
                <adec:decorative xmlns:adec="http://schemas.microsoft.com/office/drawing/2017/decorative" val="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41350" y="1394843"/>
            <a:ext cx="2491287" cy="2546598"/>
          </a:xfrm>
          <a:prstGeom prst="rect">
            <a:avLst/>
          </a:prstGeom>
        </p:spPr>
      </p:pic>
      <p:pic>
        <p:nvPicPr>
          <p:cNvPr id="15" name="Picture 14" descr="Dynamics icon – silhouette of a person dancing">
            <a:extLst>
              <a:ext uri="{FF2B5EF4-FFF2-40B4-BE49-F238E27FC236}">
                <a16:creationId xmlns:a16="http://schemas.microsoft.com/office/drawing/2014/main" id="{06857C22-0067-4A04-B28E-1CE0F088968D}"/>
              </a:ext>
              <a:ext uri="{C183D7F6-B498-43B3-948B-1728B52AA6E4}">
                <adec:decorative xmlns:adec="http://schemas.microsoft.com/office/drawing/2017/decorative" val="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41350" y="4051119"/>
            <a:ext cx="2491287" cy="2363964"/>
          </a:xfrm>
          <a:prstGeom prst="rect">
            <a:avLst/>
          </a:prstGeom>
        </p:spPr>
      </p:pic>
      <p:sp>
        <p:nvSpPr>
          <p:cNvPr id="4" name="Slide Number Placeholder 3">
            <a:extLst>
              <a:ext uri="{FF2B5EF4-FFF2-40B4-BE49-F238E27FC236}">
                <a16:creationId xmlns:a16="http://schemas.microsoft.com/office/drawing/2014/main" id="{8969EEA8-6EE5-572D-4440-FAD9E3434AF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5183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60000"/>
            <a:ext cx="11484000" cy="545601"/>
          </a:xfrm>
        </p:spPr>
        <p:txBody>
          <a:bodyPr/>
          <a:lstStyle/>
          <a:p>
            <a:r>
              <a:rPr lang="en-GB" dirty="0"/>
              <a:t>Learning sequences</a:t>
            </a:r>
          </a:p>
        </p:txBody>
      </p:sp>
      <p:grpSp>
        <p:nvGrpSpPr>
          <p:cNvPr id="6" name="Group 5" descr="1. Introduction to choreographic practice">
            <a:extLst>
              <a:ext uri="{FF2B5EF4-FFF2-40B4-BE49-F238E27FC236}">
                <a16:creationId xmlns:a16="http://schemas.microsoft.com/office/drawing/2014/main" id="{AF38ADC4-1113-34B3-37CC-F0F146CCB22B}"/>
              </a:ext>
            </a:extLst>
          </p:cNvPr>
          <p:cNvGrpSpPr/>
          <p:nvPr/>
        </p:nvGrpSpPr>
        <p:grpSpPr>
          <a:xfrm>
            <a:off x="360000" y="1266959"/>
            <a:ext cx="7463699" cy="1045440"/>
            <a:chOff x="360000" y="1266959"/>
            <a:chExt cx="7463699" cy="1045440"/>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980213" y="1330982"/>
              <a:ext cx="684348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GB" sz="2000" b="1" dirty="0">
                  <a:solidFill>
                    <a:schemeClr val="accent1"/>
                  </a:solidFill>
                  <a:cs typeface="Arial" panose="020B0604020202020204" pitchFamily="34" charset="0"/>
                </a:rPr>
                <a:t>Introduction to choreographic practice</a:t>
              </a: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360000" y="1266959"/>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8" name="Group 7" descr="2. Generating personalised movement&#10;">
            <a:extLst>
              <a:ext uri="{FF2B5EF4-FFF2-40B4-BE49-F238E27FC236}">
                <a16:creationId xmlns:a16="http://schemas.microsoft.com/office/drawing/2014/main" id="{CDE87EC1-B2EA-205D-CB22-E9A1BEC01A97}"/>
              </a:ext>
            </a:extLst>
          </p:cNvPr>
          <p:cNvGrpSpPr/>
          <p:nvPr/>
        </p:nvGrpSpPr>
        <p:grpSpPr>
          <a:xfrm>
            <a:off x="360000" y="2463906"/>
            <a:ext cx="7449311" cy="1045440"/>
            <a:chOff x="360000" y="2463906"/>
            <a:chExt cx="7449311" cy="1045440"/>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980213" y="2523236"/>
              <a:ext cx="682909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GB" sz="2000" b="1" dirty="0">
                  <a:solidFill>
                    <a:schemeClr val="accent1"/>
                  </a:solidFill>
                  <a:cs typeface="Arial" panose="020B0604020202020204" pitchFamily="34" charset="0"/>
                </a:rPr>
                <a:t>Generating personalised movement</a:t>
              </a: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360000" y="2463906"/>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9" name="Group 8" descr="3. From idea to intent&#10;">
            <a:extLst>
              <a:ext uri="{FF2B5EF4-FFF2-40B4-BE49-F238E27FC236}">
                <a16:creationId xmlns:a16="http://schemas.microsoft.com/office/drawing/2014/main" id="{128F0619-4923-98E1-A6A0-7411049F9EA9}"/>
              </a:ext>
            </a:extLst>
          </p:cNvPr>
          <p:cNvGrpSpPr/>
          <p:nvPr/>
        </p:nvGrpSpPr>
        <p:grpSpPr>
          <a:xfrm>
            <a:off x="360000" y="3660853"/>
            <a:ext cx="7449311" cy="1045440"/>
            <a:chOff x="360000" y="3660853"/>
            <a:chExt cx="7449311" cy="1045440"/>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980213" y="3724875"/>
              <a:ext cx="682909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628650"/>
              <a:r>
                <a:rPr lang="en-GB" sz="2000" b="1" dirty="0">
                  <a:solidFill>
                    <a:schemeClr val="accent1"/>
                  </a:solidFill>
                  <a:cs typeface="Arial" panose="020B0604020202020204" pitchFamily="34" charset="0"/>
                </a:rPr>
                <a:t>From idea to intent</a:t>
              </a: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360000" y="3660853"/>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a:t>
              </a:r>
              <a:endParaRPr lang="en-AU" sz="3000" b="1" dirty="0">
                <a:solidFill>
                  <a:schemeClr val="bg1"/>
                </a:solidFill>
                <a:latin typeface="Arial" panose="020B0604020202020204" pitchFamily="34" charset="0"/>
                <a:cs typeface="Arial" panose="020B0604020202020204" pitchFamily="34" charset="0"/>
              </a:endParaRPr>
            </a:p>
          </p:txBody>
        </p:sp>
      </p:grpSp>
      <p:grpSp>
        <p:nvGrpSpPr>
          <p:cNvPr id="10" name="Group 9" descr="4. Structuring motifs and phrases">
            <a:extLst>
              <a:ext uri="{FF2B5EF4-FFF2-40B4-BE49-F238E27FC236}">
                <a16:creationId xmlns:a16="http://schemas.microsoft.com/office/drawing/2014/main" id="{18D893E7-13AE-1FD7-1138-DBF9B8296FB8}"/>
              </a:ext>
            </a:extLst>
          </p:cNvPr>
          <p:cNvGrpSpPr/>
          <p:nvPr/>
        </p:nvGrpSpPr>
        <p:grpSpPr>
          <a:xfrm>
            <a:off x="360000" y="4857799"/>
            <a:ext cx="7443974" cy="1045440"/>
            <a:chOff x="360000" y="4857799"/>
            <a:chExt cx="7443974" cy="1045440"/>
          </a:xfrm>
        </p:grpSpPr>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980213" y="4921822"/>
              <a:ext cx="6823761"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41338"/>
              <a:r>
                <a:rPr lang="en-GB" sz="2000" b="1" dirty="0">
                  <a:solidFill>
                    <a:schemeClr val="accent1"/>
                  </a:solidFill>
                  <a:cs typeface="Arial" panose="020B0604020202020204" pitchFamily="34" charset="0"/>
                </a:rPr>
                <a:t>Structuring motifs and phrases</a:t>
              </a:r>
            </a:p>
          </p:txBody>
        </p:sp>
        <p:sp>
          <p:nvSpPr>
            <p:cNvPr id="27" name="Oval 26">
              <a:hlinkClick r:id="rId3" action="ppaction://hlinksldjump"/>
              <a:extLst>
                <a:ext uri="{FF2B5EF4-FFF2-40B4-BE49-F238E27FC236}">
                  <a16:creationId xmlns:a16="http://schemas.microsoft.com/office/drawing/2014/main" id="{30E4BF03-C9A7-EAE3-FC01-51CE829A6E7A}"/>
                </a:ext>
              </a:extLst>
            </p:cNvPr>
            <p:cNvSpPr/>
            <p:nvPr/>
          </p:nvSpPr>
          <p:spPr>
            <a:xfrm>
              <a:off x="360000" y="4857799"/>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4</a:t>
              </a:r>
              <a:endParaRPr lang="en-AU" sz="30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2.4c</a:t>
            </a:r>
            <a:r>
              <a:rPr lang="en-AU" dirty="0">
                <a:effectLst/>
                <a:latin typeface="+mj-lt"/>
                <a:ea typeface="Calibri" panose="020F0502020204030204" pitchFamily="34" charset="0"/>
              </a:rPr>
              <a:t> – </a:t>
            </a:r>
            <a:r>
              <a:rPr lang="en-AU" dirty="0">
                <a:latin typeface="+mj-lt"/>
                <a:ea typeface="Calibri" panose="020F0502020204030204" pitchFamily="34" charset="0"/>
              </a:rPr>
              <a:t>r</a:t>
            </a:r>
            <a:r>
              <a:rPr lang="en-AU" dirty="0">
                <a:latin typeface="+mj-lt"/>
              </a:rPr>
              <a:t>eflection </a:t>
            </a: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7F5F762-6359-639C-2F98-02E82A6F70C4}"/>
              </a:ext>
              <a:ext uri="{C183D7F6-B498-43B3-948B-1728B52AA6E4}">
                <adec:decorative xmlns:adec="http://schemas.microsoft.com/office/drawing/2017/decorative" val="1"/>
              </a:ext>
            </a:extLst>
          </p:cNvPr>
          <p:cNvSpPr/>
          <p:nvPr/>
        </p:nvSpPr>
        <p:spPr>
          <a:xfrm>
            <a:off x="224568" y="1116775"/>
            <a:ext cx="1434935"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b="1" dirty="0">
              <a:latin typeface="Arial" panose="020B0604020202020204" pitchFamily="34" charset="0"/>
              <a:cs typeface="Arial" panose="020B0604020202020204" pitchFamily="34" charset="0"/>
            </a:endParaRP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4" y="950571"/>
            <a:ext cx="9048937"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Describe an example of how you used tempo and accents in your phrase of movement.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Tempo</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Accents</a:t>
            </a:r>
            <a:endParaRPr sz="1600" dirty="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panose="020B0604020202020204" pitchFamily="34" charset="0"/>
              <a:cs typeface="Arial" panose="020B0604020202020204" pitchFamily="34" charset="0"/>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5849214"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Identify 2 dynamic qualities you explored.</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5" y="4666965"/>
            <a:ext cx="8282453"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have learned using an auditory stimulus in composition.</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5" name="Google Shape;93;p15">
            <a:extLst>
              <a:ext uri="{FF2B5EF4-FFF2-40B4-BE49-F238E27FC236}">
                <a16:creationId xmlns:a16="http://schemas.microsoft.com/office/drawing/2014/main" id="{E89A186D-F13A-86F8-B1B5-CC4D0509927F}"/>
              </a:ext>
            </a:extLst>
          </p:cNvPr>
          <p:cNvSpPr txBox="1"/>
          <p:nvPr/>
        </p:nvSpPr>
        <p:spPr>
          <a:xfrm>
            <a:off x="5285289" y="5147953"/>
            <a:ext cx="3018000" cy="1168603"/>
          </a:xfrm>
          <a:prstGeom prst="rect">
            <a:avLst/>
          </a:prstGeom>
          <a:solidFill>
            <a:schemeClr val="bg1"/>
          </a:solidFill>
          <a:ln w="19050" cap="flat" cmpd="sng">
            <a:solidFill>
              <a:schemeClr val="tx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12" name="Google Shape;94;p15">
            <a:extLst>
              <a:ext uri="{FF2B5EF4-FFF2-40B4-BE49-F238E27FC236}">
                <a16:creationId xmlns:a16="http://schemas.microsoft.com/office/drawing/2014/main" id="{BE293C34-7C4E-506F-2ED9-F50A0D99717C}"/>
              </a:ext>
            </a:extLst>
          </p:cNvPr>
          <p:cNvSpPr txBox="1"/>
          <p:nvPr/>
        </p:nvSpPr>
        <p:spPr>
          <a:xfrm>
            <a:off x="8694422" y="5147952"/>
            <a:ext cx="3018000" cy="1168603"/>
          </a:xfrm>
          <a:prstGeom prst="rect">
            <a:avLst/>
          </a:prstGeom>
          <a:solidFill>
            <a:schemeClr val="bg1"/>
          </a:solidFill>
          <a:ln w="19050" cap="flat" cmpd="sng">
            <a:solidFill>
              <a:schemeClr val="tx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dirty="0"/>
          </a:p>
        </p:txBody>
      </p:sp>
    </p:spTree>
    <p:extLst>
      <p:ext uri="{BB962C8B-B14F-4D97-AF65-F5344CB8AC3E}">
        <p14:creationId xmlns:p14="http://schemas.microsoft.com/office/powerpoint/2010/main" val="16940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2769-C072-4E24-0282-415FE6B46F1E}"/>
              </a:ext>
            </a:extLst>
          </p:cNvPr>
          <p:cNvSpPr>
            <a:spLocks noGrp="1"/>
          </p:cNvSpPr>
          <p:nvPr>
            <p:ph type="title"/>
          </p:nvPr>
        </p:nvSpPr>
        <p:spPr>
          <a:xfrm>
            <a:off x="360000" y="360000"/>
            <a:ext cx="11736750" cy="545601"/>
          </a:xfrm>
        </p:spPr>
        <p:txBody>
          <a:bodyPr/>
          <a:lstStyle/>
          <a:p>
            <a:r>
              <a:rPr lang="en-AU" sz="3000" dirty="0">
                <a:latin typeface="+mj-lt"/>
              </a:rPr>
              <a:t>2.5a </a:t>
            </a:r>
            <a:r>
              <a:rPr lang="en-AU" sz="3000" dirty="0">
                <a:effectLst/>
                <a:latin typeface="+mj-lt"/>
                <a:ea typeface="Calibri" panose="020F0502020204030204" pitchFamily="34" charset="0"/>
              </a:rPr>
              <a:t>– exploring the elements of dance through ideational stimulus</a:t>
            </a:r>
            <a:endParaRPr lang="en-AU" sz="3000" dirty="0">
              <a:latin typeface="+mj-lt"/>
            </a:endParaRPr>
          </a:p>
        </p:txBody>
      </p:sp>
      <p:sp>
        <p:nvSpPr>
          <p:cNvPr id="14" name="TextBox 13">
            <a:extLst>
              <a:ext uri="{FF2B5EF4-FFF2-40B4-BE49-F238E27FC236}">
                <a16:creationId xmlns:a16="http://schemas.microsoft.com/office/drawing/2014/main" id="{A897E41F-DD68-EA55-9438-0D68A026792D}"/>
              </a:ext>
            </a:extLst>
          </p:cNvPr>
          <p:cNvSpPr txBox="1"/>
          <p:nvPr/>
        </p:nvSpPr>
        <p:spPr>
          <a:xfrm>
            <a:off x="360000" y="1010203"/>
            <a:ext cx="11333408" cy="666197"/>
          </a:xfrm>
          <a:prstGeom prst="rect">
            <a:avLst/>
          </a:prstGeom>
          <a:solidFill>
            <a:schemeClr val="accent4"/>
          </a:solidFill>
        </p:spPr>
        <p:txBody>
          <a:bodyPr wrap="square" lIns="0" tIns="0" rIns="0" bIns="0" rtlCol="0" anchor="ctr">
            <a:noAutofit/>
          </a:bodyPr>
          <a:lstStyle/>
          <a:p>
            <a:pPr marL="180975" algn="l"/>
            <a:r>
              <a:rPr lang="en-AU" sz="1800" dirty="0"/>
              <a:t>Our idea to explore from the ideational stimulus of the </a:t>
            </a:r>
            <a:r>
              <a:rPr lang="en-AU" sz="1800" u="sng" dirty="0">
                <a:solidFill>
                  <a:srgbClr val="2F5496"/>
                </a:solidFill>
                <a:effectLst/>
                <a:ea typeface="Calibri" panose="020F0502020204030204" pitchFamily="34" charset="0"/>
                <a:hlinkClick r:id="rId2"/>
              </a:rPr>
              <a:t>Greek myth of Icarus</a:t>
            </a:r>
            <a:r>
              <a:rPr lang="en-AU" sz="1800" dirty="0"/>
              <a:t> is:</a:t>
            </a:r>
          </a:p>
        </p:txBody>
      </p:sp>
      <p:sp>
        <p:nvSpPr>
          <p:cNvPr id="4" name="TextBox 3">
            <a:extLst>
              <a:ext uri="{FF2B5EF4-FFF2-40B4-BE49-F238E27FC236}">
                <a16:creationId xmlns:a16="http://schemas.microsoft.com/office/drawing/2014/main" id="{0B47F1C3-B843-4070-0AFC-72D4A0A6CB5B}"/>
              </a:ext>
            </a:extLst>
          </p:cNvPr>
          <p:cNvSpPr txBox="1"/>
          <p:nvPr/>
        </p:nvSpPr>
        <p:spPr>
          <a:xfrm>
            <a:off x="5532279" y="1774049"/>
            <a:ext cx="899692" cy="332522"/>
          </a:xfrm>
          <a:prstGeom prst="rect">
            <a:avLst/>
          </a:prstGeom>
          <a:solidFill>
            <a:srgbClr val="CCCCFF"/>
          </a:solidFill>
        </p:spPr>
        <p:txBody>
          <a:bodyPr wrap="square" lIns="0" tIns="0" rIns="0" bIns="0" rtlCol="0">
            <a:noAutofit/>
          </a:bodyPr>
          <a:lstStyle/>
          <a:p>
            <a:pPr algn="ctr"/>
            <a:r>
              <a:rPr lang="en-AU" sz="1800" b="1" dirty="0">
                <a:latin typeface="+mj-lt"/>
              </a:rPr>
              <a:t>Space</a:t>
            </a:r>
          </a:p>
        </p:txBody>
      </p:sp>
      <p:sp>
        <p:nvSpPr>
          <p:cNvPr id="13" name="TextBox 12">
            <a:extLst>
              <a:ext uri="{FF2B5EF4-FFF2-40B4-BE49-F238E27FC236}">
                <a16:creationId xmlns:a16="http://schemas.microsoft.com/office/drawing/2014/main" id="{9C4CC3A5-6D9D-F1DD-BE00-F14EDE818C9F}"/>
              </a:ext>
            </a:extLst>
          </p:cNvPr>
          <p:cNvSpPr txBox="1"/>
          <p:nvPr/>
        </p:nvSpPr>
        <p:spPr>
          <a:xfrm>
            <a:off x="4699313" y="6125796"/>
            <a:ext cx="1165916" cy="332522"/>
          </a:xfrm>
          <a:prstGeom prst="rect">
            <a:avLst/>
          </a:prstGeom>
          <a:solidFill>
            <a:srgbClr val="CCCCFF"/>
          </a:solidFill>
        </p:spPr>
        <p:txBody>
          <a:bodyPr wrap="square" lIns="0" tIns="0" rIns="0" bIns="0" rtlCol="0">
            <a:noAutofit/>
          </a:bodyPr>
          <a:lstStyle/>
          <a:p>
            <a:pPr algn="ctr"/>
            <a:r>
              <a:rPr lang="en-AU" sz="1800" b="1" dirty="0">
                <a:latin typeface="+mj-lt"/>
              </a:rPr>
              <a:t>Dynamics</a:t>
            </a:r>
          </a:p>
        </p:txBody>
      </p:sp>
      <p:sp>
        <p:nvSpPr>
          <p:cNvPr id="12" name="TextBox 11">
            <a:extLst>
              <a:ext uri="{FF2B5EF4-FFF2-40B4-BE49-F238E27FC236}">
                <a16:creationId xmlns:a16="http://schemas.microsoft.com/office/drawing/2014/main" id="{53293517-9B08-59A5-A928-00DA77E07741}"/>
              </a:ext>
            </a:extLst>
          </p:cNvPr>
          <p:cNvSpPr txBox="1"/>
          <p:nvPr/>
        </p:nvSpPr>
        <p:spPr>
          <a:xfrm>
            <a:off x="6096000" y="6125796"/>
            <a:ext cx="899692" cy="332522"/>
          </a:xfrm>
          <a:prstGeom prst="rect">
            <a:avLst/>
          </a:prstGeom>
          <a:solidFill>
            <a:srgbClr val="CCCCFF"/>
          </a:solidFill>
        </p:spPr>
        <p:txBody>
          <a:bodyPr wrap="square" lIns="0" tIns="0" rIns="0" bIns="0" rtlCol="0">
            <a:noAutofit/>
          </a:bodyPr>
          <a:lstStyle/>
          <a:p>
            <a:pPr algn="ctr"/>
            <a:r>
              <a:rPr lang="en-AU" sz="1800" b="1" dirty="0">
                <a:latin typeface="+mj-lt"/>
              </a:rPr>
              <a:t>Time</a:t>
            </a:r>
          </a:p>
        </p:txBody>
      </p:sp>
      <p:grpSp>
        <p:nvGrpSpPr>
          <p:cNvPr id="5" name="Group 4">
            <a:extLst>
              <a:ext uri="{FF2B5EF4-FFF2-40B4-BE49-F238E27FC236}">
                <a16:creationId xmlns:a16="http://schemas.microsoft.com/office/drawing/2014/main" id="{AD95A844-D9CC-F2C5-4042-F1F7AC1E7139}"/>
              </a:ext>
              <a:ext uri="{C183D7F6-B498-43B3-948B-1728B52AA6E4}">
                <adec:decorative xmlns:adec="http://schemas.microsoft.com/office/drawing/2017/decorative" val="1"/>
              </a:ext>
            </a:extLst>
          </p:cNvPr>
          <p:cNvGrpSpPr/>
          <p:nvPr/>
        </p:nvGrpSpPr>
        <p:grpSpPr>
          <a:xfrm>
            <a:off x="466725" y="1940310"/>
            <a:ext cx="11077575" cy="4518008"/>
            <a:chOff x="2595200" y="2198467"/>
            <a:chExt cx="6977233" cy="4587504"/>
          </a:xfrm>
        </p:grpSpPr>
        <p:cxnSp>
          <p:nvCxnSpPr>
            <p:cNvPr id="6" name="Google Shape;84;p15">
              <a:extLst>
                <a:ext uri="{FF2B5EF4-FFF2-40B4-BE49-F238E27FC236}">
                  <a16:creationId xmlns:a16="http://schemas.microsoft.com/office/drawing/2014/main" id="{20CDBC76-88CF-B631-B4EB-4AF80B8B066D}"/>
                </a:ext>
                <a:ext uri="{C183D7F6-B498-43B3-948B-1728B52AA6E4}">
                  <adec:decorative xmlns:adec="http://schemas.microsoft.com/office/drawing/2017/decorative" val="1"/>
                </a:ext>
              </a:extLst>
            </p:cNvPr>
            <p:cNvCxnSpPr>
              <a:cxnSpLocks/>
            </p:cNvCxnSpPr>
            <p:nvPr/>
          </p:nvCxnSpPr>
          <p:spPr>
            <a:xfrm flipH="1">
              <a:off x="6069086" y="4609507"/>
              <a:ext cx="8196" cy="2176464"/>
            </a:xfrm>
            <a:prstGeom prst="straightConnector1">
              <a:avLst/>
            </a:prstGeom>
            <a:noFill/>
            <a:ln w="38100" cap="flat" cmpd="sng">
              <a:solidFill>
                <a:srgbClr val="007A8A"/>
              </a:solidFill>
              <a:prstDash val="solid"/>
              <a:round/>
              <a:headEnd type="none" w="sm" len="sm"/>
              <a:tailEnd type="none" w="sm" len="sm"/>
            </a:ln>
          </p:spPr>
        </p:cxnSp>
        <p:cxnSp>
          <p:nvCxnSpPr>
            <p:cNvPr id="7" name="Google Shape;85;p15">
              <a:extLst>
                <a:ext uri="{FF2B5EF4-FFF2-40B4-BE49-F238E27FC236}">
                  <a16:creationId xmlns:a16="http://schemas.microsoft.com/office/drawing/2014/main" id="{A52083FA-2C84-0A3E-DFBE-451C0A965B17}"/>
                </a:ext>
                <a:ext uri="{C183D7F6-B498-43B3-948B-1728B52AA6E4}">
                  <adec:decorative xmlns:adec="http://schemas.microsoft.com/office/drawing/2017/decorative" val="1"/>
                </a:ext>
              </a:extLst>
            </p:cNvPr>
            <p:cNvCxnSpPr>
              <a:cxnSpLocks/>
            </p:cNvCxnSpPr>
            <p:nvPr/>
          </p:nvCxnSpPr>
          <p:spPr>
            <a:xfrm flipH="1">
              <a:off x="6077282" y="2198467"/>
              <a:ext cx="3495151" cy="2411040"/>
            </a:xfrm>
            <a:prstGeom prst="straightConnector1">
              <a:avLst/>
            </a:prstGeom>
            <a:noFill/>
            <a:ln w="38100" cap="flat" cmpd="sng">
              <a:solidFill>
                <a:srgbClr val="007A8A"/>
              </a:solidFill>
              <a:prstDash val="solid"/>
              <a:round/>
              <a:headEnd type="none" w="sm" len="sm"/>
              <a:tailEnd type="none" w="sm" len="sm"/>
            </a:ln>
          </p:spPr>
        </p:cxnSp>
        <p:cxnSp>
          <p:nvCxnSpPr>
            <p:cNvPr id="8" name="Google Shape;86;p15">
              <a:extLst>
                <a:ext uri="{FF2B5EF4-FFF2-40B4-BE49-F238E27FC236}">
                  <a16:creationId xmlns:a16="http://schemas.microsoft.com/office/drawing/2014/main" id="{C0F6AAA0-094C-0365-0721-6EAF9DD2CD64}"/>
                </a:ext>
                <a:ext uri="{C183D7F6-B498-43B3-948B-1728B52AA6E4}">
                  <adec:decorative xmlns:adec="http://schemas.microsoft.com/office/drawing/2017/decorative" val="1"/>
                </a:ext>
              </a:extLst>
            </p:cNvPr>
            <p:cNvCxnSpPr>
              <a:cxnSpLocks/>
            </p:cNvCxnSpPr>
            <p:nvPr/>
          </p:nvCxnSpPr>
          <p:spPr>
            <a:xfrm>
              <a:off x="2595200" y="2198467"/>
              <a:ext cx="3482082" cy="2411040"/>
            </a:xfrm>
            <a:prstGeom prst="straightConnector1">
              <a:avLst/>
            </a:prstGeom>
            <a:noFill/>
            <a:ln w="38100" cap="flat" cmpd="sng">
              <a:solidFill>
                <a:srgbClr val="007A8A"/>
              </a:solidFill>
              <a:prstDash val="solid"/>
              <a:round/>
              <a:headEnd type="none" w="sm" len="sm"/>
              <a:tailEnd type="none" w="sm" len="sm"/>
            </a:ln>
          </p:spPr>
        </p:cxnSp>
      </p:grpSp>
      <p:sp>
        <p:nvSpPr>
          <p:cNvPr id="2" name="Slide Number Placeholder 1">
            <a:extLst>
              <a:ext uri="{FF2B5EF4-FFF2-40B4-BE49-F238E27FC236}">
                <a16:creationId xmlns:a16="http://schemas.microsoft.com/office/drawing/2014/main" id="{0858677E-26AA-AD7C-3537-E8CE080468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dirty="0"/>
          </a:p>
        </p:txBody>
      </p:sp>
    </p:spTree>
    <p:extLst>
      <p:ext uri="{BB962C8B-B14F-4D97-AF65-F5344CB8AC3E}">
        <p14:creationId xmlns:p14="http://schemas.microsoft.com/office/powerpoint/2010/main" val="3143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sz="3600" dirty="0">
                <a:latin typeface="+mj-lt"/>
              </a:rPr>
              <a:t>2.5b </a:t>
            </a:r>
            <a:r>
              <a:rPr lang="en-AU" sz="3600" dirty="0">
                <a:effectLst/>
                <a:latin typeface="+mj-lt"/>
                <a:ea typeface="Calibri" panose="020F0502020204030204" pitchFamily="34" charset="0"/>
              </a:rPr>
              <a:t>– </a:t>
            </a:r>
            <a:r>
              <a:rPr lang="en-AU" dirty="0">
                <a:latin typeface="+mj-lt"/>
              </a:rPr>
              <a:t>3-2-1 things I learned this week</a:t>
            </a: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3</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5" y="950571"/>
            <a:ext cx="6144371"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this week about composition.</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2</a:t>
            </a: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5" y="2822179"/>
            <a:ext cx="5750271"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composition.</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800" b="1" dirty="0">
                <a:latin typeface="+mj-lt"/>
                <a:cs typeface="Arial" panose="020B0604020202020204" pitchFamily="34" charset="0"/>
              </a:rPr>
              <a:t>1</a:t>
            </a: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716634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one reason why it’s important to learn about composition in dance.</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dirty="0"/>
          </a:p>
        </p:txBody>
      </p:sp>
    </p:spTree>
    <p:extLst>
      <p:ext uri="{BB962C8B-B14F-4D97-AF65-F5344CB8AC3E}">
        <p14:creationId xmlns:p14="http://schemas.microsoft.com/office/powerpoint/2010/main" val="299157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3 – from idea to intent</a:t>
            </a:r>
          </a:p>
        </p:txBody>
      </p:sp>
    </p:spTree>
    <p:extLst>
      <p:ext uri="{BB962C8B-B14F-4D97-AF65-F5344CB8AC3E}">
        <p14:creationId xmlns:p14="http://schemas.microsoft.com/office/powerpoint/2010/main" val="39816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(3)</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consider achievable ideas for dance composition</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that ideas can be derived from stimulus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collaborate to generate ideas and movement for dance composition.</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identify an achievable idea for a dance composition</a:t>
            </a:r>
          </a:p>
          <a:p>
            <a:pPr marL="342900" indent="-342900">
              <a:lnSpc>
                <a:spcPct val="150000"/>
              </a:lnSpc>
              <a:spcAft>
                <a:spcPts val="1200"/>
              </a:spcAft>
              <a:buFont typeface="Arial"/>
              <a:buChar char="•"/>
            </a:pPr>
            <a:r>
              <a:rPr lang="en-AU" sz="2000" dirty="0">
                <a:cs typeface="Arial" panose="020B0604020202020204" pitchFamily="34" charset="0"/>
              </a:rPr>
              <a:t>explore stimuli to select appropriate ideas and movement for a dance composition</a:t>
            </a:r>
          </a:p>
          <a:p>
            <a:pPr marL="342900" indent="-342900">
              <a:lnSpc>
                <a:spcPct val="150000"/>
              </a:lnSpc>
              <a:spcAft>
                <a:spcPts val="1200"/>
              </a:spcAft>
              <a:buFont typeface="Arial"/>
              <a:buChar char="•"/>
            </a:pPr>
            <a:r>
              <a:rPr lang="en-AU" sz="2000" dirty="0">
                <a:cs typeface="Arial" panose="020B0604020202020204" pitchFamily="34" charset="0"/>
              </a:rPr>
              <a:t>collaborate to develop a clear statement of intent for a dance composition.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dirty="0"/>
          </a:p>
        </p:txBody>
      </p:sp>
    </p:spTree>
    <p:extLst>
      <p:ext uri="{BB962C8B-B14F-4D97-AF65-F5344CB8AC3E}">
        <p14:creationId xmlns:p14="http://schemas.microsoft.com/office/powerpoint/2010/main" val="319048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91289-EFA1-2A0B-F525-10593DC34D0E}"/>
              </a:ext>
            </a:extLst>
          </p:cNvPr>
          <p:cNvSpPr>
            <a:spLocks noGrp="1"/>
          </p:cNvSpPr>
          <p:nvPr>
            <p:ph type="title"/>
          </p:nvPr>
        </p:nvSpPr>
        <p:spPr/>
        <p:txBody>
          <a:bodyPr/>
          <a:lstStyle/>
          <a:p>
            <a:r>
              <a:rPr lang="en-AU" dirty="0">
                <a:latin typeface="+mj-lt"/>
              </a:rPr>
              <a:t>3.1 </a:t>
            </a:r>
            <a:r>
              <a:rPr lang="en-AU" dirty="0">
                <a:effectLst/>
                <a:latin typeface="+mj-lt"/>
                <a:ea typeface="Calibri" panose="020F0502020204030204" pitchFamily="34" charset="0"/>
              </a:rPr>
              <a:t>– d</a:t>
            </a:r>
            <a:r>
              <a:rPr lang="en-AU" dirty="0">
                <a:latin typeface="+mj-lt"/>
              </a:rPr>
              <a:t>ance to communicate meaning</a:t>
            </a:r>
          </a:p>
        </p:txBody>
      </p:sp>
      <p:sp>
        <p:nvSpPr>
          <p:cNvPr id="5" name="Google Shape;72;p15">
            <a:extLst>
              <a:ext uri="{FF2B5EF4-FFF2-40B4-BE49-F238E27FC236}">
                <a16:creationId xmlns:a16="http://schemas.microsoft.com/office/drawing/2014/main" id="{B9D6B4E5-9E93-B797-C630-047A8AA7C573}"/>
              </a:ext>
              <a:ext uri="{C183D7F6-B498-43B3-948B-1728B52AA6E4}">
                <adec:decorative xmlns:adec="http://schemas.microsoft.com/office/drawing/2017/decorative" val="1"/>
              </a:ext>
            </a:extLst>
          </p:cNvPr>
          <p:cNvSpPr/>
          <p:nvPr/>
        </p:nvSpPr>
        <p:spPr>
          <a:xfrm rot="16200000">
            <a:off x="1941235" y="-507214"/>
            <a:ext cx="2525626" cy="5688095"/>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p>
            <a:endParaRPr sz="3200" dirty="0">
              <a:latin typeface="Arial" panose="020B0604020202020204" pitchFamily="34" charset="0"/>
              <a:cs typeface="Arial" panose="020B0604020202020204" pitchFamily="34" charset="0"/>
            </a:endParaRPr>
          </a:p>
        </p:txBody>
      </p:sp>
      <p:sp>
        <p:nvSpPr>
          <p:cNvPr id="6" name="Google Shape;73;p15">
            <a:extLst>
              <a:ext uri="{FF2B5EF4-FFF2-40B4-BE49-F238E27FC236}">
                <a16:creationId xmlns:a16="http://schemas.microsoft.com/office/drawing/2014/main" id="{155B17CE-58EE-4032-EBBD-41AA0AD38601}"/>
              </a:ext>
            </a:extLst>
          </p:cNvPr>
          <p:cNvSpPr txBox="1"/>
          <p:nvPr/>
        </p:nvSpPr>
        <p:spPr>
          <a:xfrm>
            <a:off x="359999" y="1074256"/>
            <a:ext cx="5688096" cy="2022942"/>
          </a:xfrm>
          <a:prstGeom prst="rect">
            <a:avLst/>
          </a:prstGeom>
          <a:noFill/>
          <a:ln>
            <a:noFill/>
          </a:ln>
        </p:spPr>
        <p:txBody>
          <a:bodyPr spcFirstLastPara="1" wrap="square" lIns="151700" tIns="151700" rIns="151700" bIns="151700" anchor="t" anchorCtr="0">
            <a:noAutofit/>
          </a:bodyPr>
          <a:lstStyle/>
          <a:p>
            <a:pPr>
              <a:lnSpc>
                <a:spcPct val="90000"/>
              </a:lnSpc>
              <a:buClr>
                <a:srgbClr val="1E4E79"/>
              </a:buClr>
              <a:buSzPts val="1600"/>
            </a:pPr>
            <a:r>
              <a:rPr lang="en" sz="2000" b="1" dirty="0">
                <a:ea typeface="Calibri"/>
                <a:cs typeface="Arial" panose="020B0604020202020204" pitchFamily="34" charset="0"/>
                <a:sym typeface="Calibri"/>
              </a:rPr>
              <a:t>Use of theatrical elements (music, costume and/or lighting)</a:t>
            </a:r>
          </a:p>
          <a:p>
            <a:pPr>
              <a:lnSpc>
                <a:spcPct val="90000"/>
              </a:lnSpc>
              <a:buClr>
                <a:srgbClr val="1E4E79"/>
              </a:buClr>
              <a:buSzPts val="1600"/>
            </a:pPr>
            <a:br>
              <a:rPr lang="en" sz="2000" dirty="0">
                <a:ea typeface="Calibri"/>
                <a:cs typeface="Arial" panose="020B0604020202020204" pitchFamily="34" charset="0"/>
                <a:sym typeface="Calibri"/>
              </a:rPr>
            </a:br>
            <a:endParaRPr sz="2000" dirty="0">
              <a:cs typeface="Arial" panose="020B0604020202020204" pitchFamily="34" charset="0"/>
            </a:endParaRPr>
          </a:p>
        </p:txBody>
      </p:sp>
      <p:sp>
        <p:nvSpPr>
          <p:cNvPr id="7" name="Google Shape;74;p15">
            <a:extLst>
              <a:ext uri="{FF2B5EF4-FFF2-40B4-BE49-F238E27FC236}">
                <a16:creationId xmlns:a16="http://schemas.microsoft.com/office/drawing/2014/main" id="{ACE9AFB6-504F-E966-D3E6-0982C9D9B403}"/>
              </a:ext>
              <a:ext uri="{C183D7F6-B498-43B3-948B-1728B52AA6E4}">
                <adec:decorative xmlns:adec="http://schemas.microsoft.com/office/drawing/2017/decorative" val="1"/>
              </a:ext>
            </a:extLst>
          </p:cNvPr>
          <p:cNvSpPr/>
          <p:nvPr/>
        </p:nvSpPr>
        <p:spPr>
          <a:xfrm>
            <a:off x="6198194" y="1059232"/>
            <a:ext cx="549048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a:outerShdw blurRad="50800" dist="38100" dir="18900000" algn="bl" rotWithShape="0">
              <a:prstClr val="black">
                <a:alpha val="40000"/>
              </a:prstClr>
            </a:outerShdw>
          </a:effectLst>
        </p:spPr>
        <p:txBody>
          <a:bodyPr spcFirstLastPara="1" wrap="square" lIns="121900" tIns="121900" rIns="121900" bIns="121900" anchor="ctr" anchorCtr="0">
            <a:noAutofit/>
          </a:bodyPr>
          <a:lstStyle/>
          <a:p>
            <a:endParaRPr sz="3200" dirty="0">
              <a:latin typeface="Arial" panose="020B0604020202020204" pitchFamily="34" charset="0"/>
              <a:cs typeface="Arial" panose="020B0604020202020204" pitchFamily="34" charset="0"/>
              <a:sym typeface="Calibri"/>
            </a:endParaRPr>
          </a:p>
        </p:txBody>
      </p:sp>
      <p:sp>
        <p:nvSpPr>
          <p:cNvPr id="8" name="Google Shape;75;p15">
            <a:extLst>
              <a:ext uri="{FF2B5EF4-FFF2-40B4-BE49-F238E27FC236}">
                <a16:creationId xmlns:a16="http://schemas.microsoft.com/office/drawing/2014/main" id="{EAA24362-2F3E-5787-7000-91A7ADFA07E0}"/>
              </a:ext>
            </a:extLst>
          </p:cNvPr>
          <p:cNvSpPr txBox="1"/>
          <p:nvPr/>
        </p:nvSpPr>
        <p:spPr>
          <a:xfrm>
            <a:off x="7356865" y="1021333"/>
            <a:ext cx="4331812" cy="1896422"/>
          </a:xfrm>
          <a:prstGeom prst="rect">
            <a:avLst/>
          </a:prstGeom>
          <a:noFill/>
          <a:ln>
            <a:noFill/>
          </a:ln>
        </p:spPr>
        <p:txBody>
          <a:bodyPr spcFirstLastPara="1" wrap="square" lIns="0" tIns="170667" rIns="170667" bIns="170667" anchor="t" anchorCtr="0">
            <a:noAutofit/>
          </a:bodyPr>
          <a:lstStyle/>
          <a:p>
            <a:pPr marL="479988" algn="r">
              <a:lnSpc>
                <a:spcPct val="90000"/>
              </a:lnSpc>
              <a:buClr>
                <a:srgbClr val="1E4E79"/>
              </a:buClr>
              <a:buSzPts val="1800"/>
            </a:pPr>
            <a:r>
              <a:rPr lang="en" sz="2000" b="1" dirty="0">
                <a:ea typeface="Calibri"/>
                <a:cs typeface="Arial" panose="020B0604020202020204" pitchFamily="34" charset="0"/>
                <a:sym typeface="Calibri"/>
              </a:rPr>
              <a:t>Use of space</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9" name="Google Shape;76;p15">
            <a:extLst>
              <a:ext uri="{FF2B5EF4-FFF2-40B4-BE49-F238E27FC236}">
                <a16:creationId xmlns:a16="http://schemas.microsoft.com/office/drawing/2014/main" id="{654479C0-7B02-5005-0AF7-67C0EE900317}"/>
              </a:ext>
              <a:ext uri="{C183D7F6-B498-43B3-948B-1728B52AA6E4}">
                <adec:decorative xmlns:adec="http://schemas.microsoft.com/office/drawing/2017/decorative" val="1"/>
              </a:ext>
            </a:extLst>
          </p:cNvPr>
          <p:cNvSpPr/>
          <p:nvPr/>
        </p:nvSpPr>
        <p:spPr>
          <a:xfrm rot="10800000">
            <a:off x="359673" y="3693916"/>
            <a:ext cx="5688095"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a:outerShdw blurRad="50800" dist="38100" dir="10800000" algn="r" rotWithShape="0">
              <a:prstClr val="black">
                <a:alpha val="40000"/>
              </a:prstClr>
            </a:outerShdw>
          </a:effectLst>
        </p:spPr>
        <p:txBody>
          <a:bodyPr spcFirstLastPara="1" wrap="square" lIns="121900" tIns="121900" rIns="121900" bIns="121900" anchor="ctr" anchorCtr="0">
            <a:noAutofit/>
          </a:bodyPr>
          <a:lstStyle/>
          <a:p>
            <a:endParaRPr sz="3200" dirty="0">
              <a:latin typeface="Arial" panose="020B0604020202020204" pitchFamily="34" charset="0"/>
              <a:cs typeface="Arial" panose="020B0604020202020204" pitchFamily="34" charset="0"/>
            </a:endParaRPr>
          </a:p>
        </p:txBody>
      </p:sp>
      <p:sp>
        <p:nvSpPr>
          <p:cNvPr id="10" name="Google Shape;77;p15">
            <a:extLst>
              <a:ext uri="{FF2B5EF4-FFF2-40B4-BE49-F238E27FC236}">
                <a16:creationId xmlns:a16="http://schemas.microsoft.com/office/drawing/2014/main" id="{2CCF9001-759D-8324-2DF9-1254DE857686}"/>
              </a:ext>
            </a:extLst>
          </p:cNvPr>
          <p:cNvSpPr txBox="1"/>
          <p:nvPr/>
        </p:nvSpPr>
        <p:spPr>
          <a:xfrm>
            <a:off x="428625" y="3768066"/>
            <a:ext cx="5612174" cy="1973512"/>
          </a:xfrm>
          <a:prstGeom prst="rect">
            <a:avLst/>
          </a:prstGeom>
          <a:noFill/>
          <a:ln>
            <a:noFill/>
          </a:ln>
        </p:spPr>
        <p:txBody>
          <a:bodyPr spcFirstLastPara="1" wrap="square" lIns="151700" tIns="0" rIns="151700" bIns="151700" anchor="t" anchorCtr="0">
            <a:noAutofit/>
          </a:bodyPr>
          <a:lstStyle/>
          <a:p>
            <a:pPr>
              <a:buClr>
                <a:srgbClr val="1E4E79"/>
              </a:buClr>
              <a:buSzPts val="1600"/>
            </a:pPr>
            <a:r>
              <a:rPr lang="en" sz="2000" b="1" dirty="0">
                <a:ea typeface="Calibri"/>
                <a:cs typeface="Arial" panose="020B0604020202020204" pitchFamily="34" charset="0"/>
                <a:sym typeface="Calibri"/>
              </a:rPr>
              <a:t>Use of time</a:t>
            </a:r>
          </a:p>
          <a:p>
            <a:pPr>
              <a:buClr>
                <a:srgbClr val="1E4E79"/>
              </a:buClr>
              <a:buSzPts val="1600"/>
            </a:pPr>
            <a:endParaRPr sz="1800" dirty="0">
              <a:ea typeface="Calibri"/>
              <a:cs typeface="Arial" panose="020B0604020202020204" pitchFamily="34" charset="0"/>
              <a:sym typeface="Calibri"/>
            </a:endParaRPr>
          </a:p>
        </p:txBody>
      </p:sp>
      <p:sp>
        <p:nvSpPr>
          <p:cNvPr id="11" name="Google Shape;78;p15">
            <a:extLst>
              <a:ext uri="{FF2B5EF4-FFF2-40B4-BE49-F238E27FC236}">
                <a16:creationId xmlns:a16="http://schemas.microsoft.com/office/drawing/2014/main" id="{A70112CF-B458-EE21-D197-F749A960826E}"/>
              </a:ext>
              <a:ext uri="{C183D7F6-B498-43B3-948B-1728B52AA6E4}">
                <adec:decorative xmlns:adec="http://schemas.microsoft.com/office/drawing/2017/decorative" val="1"/>
              </a:ext>
            </a:extLst>
          </p:cNvPr>
          <p:cNvSpPr/>
          <p:nvPr/>
        </p:nvSpPr>
        <p:spPr>
          <a:xfrm rot="5400000">
            <a:off x="7632707" y="2268282"/>
            <a:ext cx="2628413" cy="5483525"/>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a:outerShdw blurRad="50800" dist="38100" dir="18900000" algn="bl" rotWithShape="0">
              <a:prstClr val="black">
                <a:alpha val="40000"/>
              </a:prstClr>
            </a:outerShdw>
          </a:effectLst>
        </p:spPr>
        <p:txBody>
          <a:bodyPr spcFirstLastPara="1" wrap="square" lIns="121900" tIns="121900" rIns="121900" bIns="121900" anchor="ctr" anchorCtr="0">
            <a:noAutofit/>
          </a:bodyPr>
          <a:lstStyle/>
          <a:p>
            <a:endParaRPr sz="3200" dirty="0">
              <a:latin typeface="Arial" panose="020B0604020202020204" pitchFamily="34" charset="0"/>
              <a:cs typeface="Arial" panose="020B0604020202020204" pitchFamily="34" charset="0"/>
            </a:endParaRPr>
          </a:p>
        </p:txBody>
      </p:sp>
      <p:sp>
        <p:nvSpPr>
          <p:cNvPr id="12" name="Google Shape;79;p15">
            <a:extLst>
              <a:ext uri="{FF2B5EF4-FFF2-40B4-BE49-F238E27FC236}">
                <a16:creationId xmlns:a16="http://schemas.microsoft.com/office/drawing/2014/main" id="{33005813-EAC2-1551-6AB4-22EBA739B63E}"/>
              </a:ext>
            </a:extLst>
          </p:cNvPr>
          <p:cNvSpPr txBox="1"/>
          <p:nvPr/>
        </p:nvSpPr>
        <p:spPr>
          <a:xfrm>
            <a:off x="7191374" y="3770635"/>
            <a:ext cx="4497302" cy="2430140"/>
          </a:xfrm>
          <a:prstGeom prst="rect">
            <a:avLst/>
          </a:prstGeom>
          <a:noFill/>
          <a:ln>
            <a:noFill/>
          </a:ln>
        </p:spPr>
        <p:txBody>
          <a:bodyPr spcFirstLastPara="1" wrap="square" lIns="0" tIns="0" rIns="151700" bIns="151700" anchor="t" anchorCtr="0">
            <a:noAutofit/>
          </a:bodyPr>
          <a:lstStyle/>
          <a:p>
            <a:pPr marL="479988" algn="r">
              <a:lnSpc>
                <a:spcPct val="90000"/>
              </a:lnSpc>
              <a:buClr>
                <a:srgbClr val="1E4E79"/>
              </a:buClr>
              <a:buSzPts val="1600"/>
            </a:pPr>
            <a:r>
              <a:rPr lang="en" sz="2000" b="1" dirty="0">
                <a:ea typeface="Calibri"/>
                <a:cs typeface="Arial" panose="020B0604020202020204" pitchFamily="34" charset="0"/>
                <a:sym typeface="Calibri"/>
              </a:rPr>
              <a:t>Use of dynamics</a:t>
            </a:r>
          </a:p>
          <a:p>
            <a:pPr marL="479988" algn="r">
              <a:lnSpc>
                <a:spcPct val="90000"/>
              </a:lnSpc>
              <a:buClr>
                <a:srgbClr val="1E4E79"/>
              </a:buClr>
              <a:buSzPts val="1600"/>
            </a:pPr>
            <a:endParaRPr lang="en" sz="1800" dirty="0">
              <a:ea typeface="Calibri"/>
              <a:cs typeface="Arial" panose="020B0604020202020204" pitchFamily="34" charset="0"/>
              <a:sym typeface="Calibri"/>
            </a:endParaRPr>
          </a:p>
          <a:p>
            <a:pPr marL="479988" algn="r">
              <a:lnSpc>
                <a:spcPct val="90000"/>
              </a:lnSpc>
              <a:buClr>
                <a:srgbClr val="1E4E79"/>
              </a:buClr>
              <a:buSzPts val="1600"/>
            </a:pPr>
            <a:endParaRPr sz="1800" dirty="0">
              <a:ea typeface="Calibri"/>
              <a:cs typeface="Arial" panose="020B0604020202020204" pitchFamily="34" charset="0"/>
              <a:sym typeface="Calibri"/>
            </a:endParaRPr>
          </a:p>
        </p:txBody>
      </p:sp>
      <p:sp>
        <p:nvSpPr>
          <p:cNvPr id="13" name="Google Shape;80;p15">
            <a:extLst>
              <a:ext uri="{FF2B5EF4-FFF2-40B4-BE49-F238E27FC236}">
                <a16:creationId xmlns:a16="http://schemas.microsoft.com/office/drawing/2014/main" id="{A62C944F-23E5-C8E7-9836-BD34D0F59ABD}"/>
              </a:ext>
              <a:ext uri="{C183D7F6-B498-43B3-948B-1728B52AA6E4}">
                <adec:decorative xmlns:adec="http://schemas.microsoft.com/office/drawing/2017/decorative" val="0"/>
              </a:ext>
            </a:extLst>
          </p:cNvPr>
          <p:cNvSpPr/>
          <p:nvPr/>
        </p:nvSpPr>
        <p:spPr>
          <a:xfrm>
            <a:off x="4812432" y="1933575"/>
            <a:ext cx="2594640" cy="308610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79125" tIns="39550" rIns="79125" bIns="39550" anchor="ctr" anchorCtr="0">
            <a:noAutofit/>
          </a:bodyPr>
          <a:lstStyle/>
          <a:p>
            <a:pPr algn="ctr">
              <a:buClr>
                <a:srgbClr val="000000"/>
              </a:buClr>
            </a:pPr>
            <a:r>
              <a:rPr lang="en-AU" b="1" dirty="0">
                <a:latin typeface="+mj-lt"/>
                <a:ea typeface="Calibri"/>
                <a:cs typeface="Arial" panose="020B0604020202020204" pitchFamily="34" charset="0"/>
                <a:sym typeface="Calibri"/>
              </a:rPr>
              <a:t>What is the dance about?</a:t>
            </a:r>
            <a:endParaRPr lang="en-AU"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A4070155-F260-7BBF-5A58-0C4E16363B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35</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mj-lt"/>
              </a:rPr>
              <a:t>3.3a </a:t>
            </a:r>
            <a:r>
              <a:rPr lang="en-AU" dirty="0">
                <a:effectLst/>
                <a:latin typeface="+mj-lt"/>
                <a:ea typeface="Calibri" panose="020F0502020204030204" pitchFamily="34" charset="0"/>
              </a:rPr>
              <a:t>– </a:t>
            </a:r>
            <a:r>
              <a:rPr lang="en-AU" dirty="0">
                <a:latin typeface="+mj-lt"/>
              </a:rPr>
              <a:t>What moves you? assessment task</a:t>
            </a:r>
          </a:p>
        </p:txBody>
      </p:sp>
      <p:sp>
        <p:nvSpPr>
          <p:cNvPr id="7" name="Rectangle: Rounded Corners 6">
            <a:extLst>
              <a:ext uri="{FF2B5EF4-FFF2-40B4-BE49-F238E27FC236}">
                <a16:creationId xmlns:a16="http://schemas.microsoft.com/office/drawing/2014/main" id="{31418690-855C-7A2E-7F4A-BB2A8DA98AAF}"/>
              </a:ext>
              <a:ext uri="{C183D7F6-B498-43B3-948B-1728B52AA6E4}">
                <adec:decorative xmlns:adec="http://schemas.microsoft.com/office/drawing/2017/decorative" val="0"/>
              </a:ext>
            </a:extLst>
          </p:cNvPr>
          <p:cNvSpPr/>
          <p:nvPr/>
        </p:nvSpPr>
        <p:spPr>
          <a:xfrm>
            <a:off x="359999" y="950945"/>
            <a:ext cx="11308125" cy="545601"/>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b="1" dirty="0">
                <a:solidFill>
                  <a:schemeClr val="bg1"/>
                </a:solidFill>
                <a:latin typeface="+mj-lt"/>
              </a:rPr>
              <a:t>Part A – composition</a:t>
            </a:r>
          </a:p>
        </p:txBody>
      </p:sp>
      <p:sp>
        <p:nvSpPr>
          <p:cNvPr id="9" name="Rectangle: Rounded Corners 8">
            <a:extLst>
              <a:ext uri="{FF2B5EF4-FFF2-40B4-BE49-F238E27FC236}">
                <a16:creationId xmlns:a16="http://schemas.microsoft.com/office/drawing/2014/main" id="{E2DDED7D-11E3-6042-8B11-BBDC537E18C7}"/>
              </a:ext>
              <a:ext uri="{C183D7F6-B498-43B3-948B-1728B52AA6E4}">
                <adec:decorative xmlns:adec="http://schemas.microsoft.com/office/drawing/2017/decorative" val="0"/>
              </a:ext>
            </a:extLst>
          </p:cNvPr>
          <p:cNvSpPr/>
          <p:nvPr/>
        </p:nvSpPr>
        <p:spPr>
          <a:xfrm>
            <a:off x="360000" y="1620000"/>
            <a:ext cx="11308125" cy="4824000"/>
          </a:xfrm>
          <a:prstGeom prst="roundRect">
            <a:avLst>
              <a:gd name="adj" fmla="val 2635"/>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tx1"/>
                </a:solidFill>
                <a:effectLst/>
                <a:ea typeface="Calibri" panose="020F0502020204030204" pitchFamily="34" charset="0"/>
              </a:rPr>
              <a:t>This group task is an opportunity for you to collaborate and devise new movement using more than one dancer. Your teacher will provide you with stimulus material(s) and a selection of music for your group to choose from. Your composition must:</a:t>
            </a:r>
          </a:p>
          <a:p>
            <a:pPr marL="285750" lvl="0" indent="-285750">
              <a:lnSpc>
                <a:spcPct val="150000"/>
              </a:lnSpc>
              <a:spcAft>
                <a:spcPts val="1200"/>
              </a:spcAft>
              <a:buFont typeface="Arial" panose="020B0604020202020204" pitchFamily="34" charset="0"/>
              <a:buChar char="•"/>
            </a:pPr>
            <a:r>
              <a:rPr lang="en-AU" sz="1800" dirty="0">
                <a:solidFill>
                  <a:schemeClr val="tx1"/>
                </a:solidFill>
                <a:effectLst/>
                <a:ea typeface="Calibri" panose="020F0502020204030204" pitchFamily="34" charset="0"/>
              </a:rPr>
              <a:t>be between 1 minute and 1 minute, 30 seconds in length</a:t>
            </a:r>
          </a:p>
          <a:p>
            <a:pPr marL="285750" lvl="0" indent="-285750">
              <a:lnSpc>
                <a:spcPct val="150000"/>
              </a:lnSpc>
              <a:spcAft>
                <a:spcPts val="1200"/>
              </a:spcAft>
              <a:buFont typeface="Arial" panose="020B0604020202020204" pitchFamily="34" charset="0"/>
              <a:buChar char="•"/>
            </a:pPr>
            <a:r>
              <a:rPr lang="en-AU" sz="1800" dirty="0">
                <a:solidFill>
                  <a:schemeClr val="tx1"/>
                </a:solidFill>
                <a:effectLst/>
                <a:ea typeface="Calibri" panose="020F0502020204030204" pitchFamily="34" charset="0"/>
              </a:rPr>
              <a:t>have a clear intent that has been developed from the stimulus</a:t>
            </a:r>
          </a:p>
          <a:p>
            <a:pPr marL="285750" lvl="0" indent="-285750">
              <a:lnSpc>
                <a:spcPct val="150000"/>
              </a:lnSpc>
              <a:spcAft>
                <a:spcPts val="1200"/>
              </a:spcAft>
              <a:buFont typeface="Arial" panose="020B0604020202020204" pitchFamily="34" charset="0"/>
              <a:buChar char="•"/>
            </a:pPr>
            <a:r>
              <a:rPr lang="en-AU" sz="1800" dirty="0">
                <a:solidFill>
                  <a:schemeClr val="tx1"/>
                </a:solidFill>
                <a:effectLst/>
                <a:ea typeface="Calibri" panose="020F0502020204030204" pitchFamily="34" charset="0"/>
              </a:rPr>
              <a:t>use the elements of dance to generate phrases of movement in a personal style</a:t>
            </a:r>
          </a:p>
          <a:p>
            <a:pPr marL="285750" lvl="0" indent="-285750">
              <a:lnSpc>
                <a:spcPct val="150000"/>
              </a:lnSpc>
              <a:spcAft>
                <a:spcPts val="1200"/>
              </a:spcAft>
              <a:buFont typeface="Arial" panose="020B0604020202020204" pitchFamily="34" charset="0"/>
              <a:buChar char="•"/>
            </a:pPr>
            <a:r>
              <a:rPr lang="en-AU" sz="1800" dirty="0">
                <a:solidFill>
                  <a:schemeClr val="tx1"/>
                </a:solidFill>
                <a:effectLst/>
                <a:ea typeface="Calibri" panose="020F0502020204030204" pitchFamily="34" charset="0"/>
              </a:rPr>
              <a:t>develop and manipulate motif(s) to create phrases of movement</a:t>
            </a:r>
          </a:p>
          <a:p>
            <a:pPr marL="285750" lvl="0" indent="-285750">
              <a:lnSpc>
                <a:spcPct val="150000"/>
              </a:lnSpc>
              <a:spcAft>
                <a:spcPts val="1200"/>
              </a:spcAft>
              <a:buFont typeface="Arial" panose="020B0604020202020204" pitchFamily="34" charset="0"/>
              <a:buChar char="•"/>
            </a:pPr>
            <a:r>
              <a:rPr lang="en-AU" sz="1800" dirty="0">
                <a:solidFill>
                  <a:schemeClr val="tx1"/>
                </a:solidFill>
                <a:effectLst/>
                <a:ea typeface="Calibri" panose="020F0502020204030204" pitchFamily="34" charset="0"/>
              </a:rPr>
              <a:t>structure phrases to support the communication of the intent.</a:t>
            </a:r>
            <a:endParaRPr lang="en-AU" sz="1800" dirty="0">
              <a:solidFill>
                <a:schemeClr val="tx1"/>
              </a:solidFill>
              <a:ea typeface="Calibri" panose="020F0502020204030204" pitchFamily="34" charset="0"/>
            </a:endParaRPr>
          </a:p>
          <a:p>
            <a:pPr lvl="0">
              <a:lnSpc>
                <a:spcPct val="150000"/>
              </a:lnSpc>
              <a:spcAft>
                <a:spcPts val="1200"/>
              </a:spcAft>
            </a:pPr>
            <a:r>
              <a:rPr lang="en-AU" sz="1800" b="1" dirty="0">
                <a:solidFill>
                  <a:schemeClr val="tx1"/>
                </a:solidFill>
                <a:effectLst/>
                <a:ea typeface="Calibri" panose="020F0502020204030204" pitchFamily="34" charset="0"/>
              </a:rPr>
              <a:t>Note</a:t>
            </a:r>
            <a:r>
              <a:rPr lang="en-AU" sz="1800" dirty="0">
                <a:solidFill>
                  <a:schemeClr val="tx1"/>
                </a:solidFill>
                <a:effectLst/>
                <a:ea typeface="Calibri" panose="020F0502020204030204" pitchFamily="34" charset="0"/>
              </a:rPr>
              <a:t> – you will be marked individually on the group composition.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7E7CB4E-0848-4774-9F85-B38117CB1B54}" type="slidenum">
              <a:rPr lang="en-AU" smtClean="0"/>
              <a:pPr/>
              <a:t>36</a:t>
            </a:fld>
            <a:endParaRPr lang="en-AU" dirty="0"/>
          </a:p>
        </p:txBody>
      </p:sp>
    </p:spTree>
    <p:extLst>
      <p:ext uri="{BB962C8B-B14F-4D97-AF65-F5344CB8AC3E}">
        <p14:creationId xmlns:p14="http://schemas.microsoft.com/office/powerpoint/2010/main" val="36152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mj-lt"/>
              </a:rPr>
              <a:t>3.3b </a:t>
            </a:r>
            <a:r>
              <a:rPr lang="en-AU" dirty="0">
                <a:effectLst/>
                <a:latin typeface="+mj-lt"/>
                <a:ea typeface="Calibri" panose="020F0502020204030204" pitchFamily="34" charset="0"/>
              </a:rPr>
              <a:t>– </a:t>
            </a:r>
            <a:r>
              <a:rPr lang="en-AU" dirty="0">
                <a:latin typeface="+mj-lt"/>
              </a:rPr>
              <a:t>What moves you? assessment task</a:t>
            </a:r>
          </a:p>
        </p:txBody>
      </p:sp>
      <p:sp>
        <p:nvSpPr>
          <p:cNvPr id="3" name="Text Placeholder 2">
            <a:extLst>
              <a:ext uri="{FF2B5EF4-FFF2-40B4-BE49-F238E27FC236}">
                <a16:creationId xmlns:a16="http://schemas.microsoft.com/office/drawing/2014/main" id="{8B99FD5F-2A0B-AE95-6CB6-EB60113B2BF7}"/>
              </a:ext>
            </a:extLst>
          </p:cNvPr>
          <p:cNvSpPr>
            <a:spLocks noGrp="1"/>
          </p:cNvSpPr>
          <p:nvPr>
            <p:ph type="body" sz="quarter" idx="18"/>
          </p:nvPr>
        </p:nvSpPr>
        <p:spPr/>
        <p:txBody>
          <a:bodyPr/>
          <a:lstStyle/>
          <a:p>
            <a:endParaRPr lang="en-AU" dirty="0"/>
          </a:p>
        </p:txBody>
      </p:sp>
      <p:sp>
        <p:nvSpPr>
          <p:cNvPr id="12" name="Rectangle: Rounded Corners 11">
            <a:extLst>
              <a:ext uri="{FF2B5EF4-FFF2-40B4-BE49-F238E27FC236}">
                <a16:creationId xmlns:a16="http://schemas.microsoft.com/office/drawing/2014/main" id="{1009D326-CD69-06A6-D829-AC474ECFA400}"/>
              </a:ext>
              <a:ext uri="{C183D7F6-B498-43B3-948B-1728B52AA6E4}">
                <adec:decorative xmlns:adec="http://schemas.microsoft.com/office/drawing/2017/decorative" val="0"/>
              </a:ext>
            </a:extLst>
          </p:cNvPr>
          <p:cNvSpPr/>
          <p:nvPr/>
        </p:nvSpPr>
        <p:spPr>
          <a:xfrm>
            <a:off x="360001" y="950945"/>
            <a:ext cx="11484002" cy="545601"/>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spcBef>
                <a:spcPts val="600"/>
              </a:spcBef>
            </a:pPr>
            <a:r>
              <a:rPr lang="en-AU" b="1" dirty="0">
                <a:latin typeface="+mj-lt"/>
              </a:rPr>
              <a:t>Part B – process diary</a:t>
            </a:r>
          </a:p>
        </p:txBody>
      </p:sp>
      <p:sp>
        <p:nvSpPr>
          <p:cNvPr id="13" name="Rectangle: Rounded Corners 12">
            <a:extLst>
              <a:ext uri="{FF2B5EF4-FFF2-40B4-BE49-F238E27FC236}">
                <a16:creationId xmlns:a16="http://schemas.microsoft.com/office/drawing/2014/main" id="{20335817-7C5C-EAB7-FD8E-B2FDAB4035AE}"/>
              </a:ext>
              <a:ext uri="{C183D7F6-B498-43B3-948B-1728B52AA6E4}">
                <adec:decorative xmlns:adec="http://schemas.microsoft.com/office/drawing/2017/decorative" val="0"/>
              </a:ext>
            </a:extLst>
          </p:cNvPr>
          <p:cNvSpPr/>
          <p:nvPr/>
        </p:nvSpPr>
        <p:spPr>
          <a:xfrm>
            <a:off x="360000" y="1620000"/>
            <a:ext cx="11484002" cy="3870761"/>
          </a:xfrm>
          <a:prstGeom prst="roundRect">
            <a:avLst>
              <a:gd name="adj" fmla="val 2635"/>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l">
              <a:lnSpc>
                <a:spcPct val="150000"/>
              </a:lnSpc>
              <a:spcAft>
                <a:spcPts val="1200"/>
              </a:spcAft>
            </a:pPr>
            <a:r>
              <a:rPr lang="en-AU" sz="1800" dirty="0">
                <a:solidFill>
                  <a:schemeClr val="tx1"/>
                </a:solidFill>
                <a:cs typeface="Arial" panose="020B0604020202020204" pitchFamily="34" charset="0"/>
              </a:rPr>
              <a:t>The process diary is your opportunity to individually document and reflect on your process of creating the group composition. Your teacher will guide you to select the best format for your process diary. You will complete reflective responses about how your group:</a:t>
            </a:r>
          </a:p>
          <a:p>
            <a:pPr marL="285750" indent="-285750" algn="l">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explored stimuli to generate your ideas, intent and movement</a:t>
            </a:r>
          </a:p>
          <a:p>
            <a:pPr marL="285750" indent="-285750" algn="l">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used the elements of dance to develop motif(s) </a:t>
            </a:r>
          </a:p>
          <a:p>
            <a:pPr marL="285750" indent="-285750" algn="l">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manipulated your motif(s) using the elements of dance to create and structure phrases of movement</a:t>
            </a:r>
          </a:p>
          <a:p>
            <a:pPr marL="285750" indent="-285750" algn="l">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used creative problem-solving to overcome challenges.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7E7CB4E-0848-4774-9F85-B38117CB1B54}" type="slidenum">
              <a:rPr lang="en-AU" smtClean="0"/>
              <a:pPr/>
              <a:t>37</a:t>
            </a:fld>
            <a:endParaRPr lang="en-AU" dirty="0"/>
          </a:p>
        </p:txBody>
      </p:sp>
    </p:spTree>
    <p:extLst>
      <p:ext uri="{BB962C8B-B14F-4D97-AF65-F5344CB8AC3E}">
        <p14:creationId xmlns:p14="http://schemas.microsoft.com/office/powerpoint/2010/main" val="31326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mj-lt"/>
              </a:rPr>
              <a:t>3.3c </a:t>
            </a:r>
            <a:r>
              <a:rPr lang="en-AU" dirty="0">
                <a:effectLst/>
                <a:latin typeface="+mj-lt"/>
                <a:ea typeface="Calibri" panose="020F0502020204030204" pitchFamily="34" charset="0"/>
              </a:rPr>
              <a:t>– </a:t>
            </a:r>
            <a:r>
              <a:rPr lang="en-AU" dirty="0">
                <a:latin typeface="+mj-lt"/>
              </a:rPr>
              <a:t>What moves you? assessment task</a:t>
            </a:r>
          </a:p>
        </p:txBody>
      </p:sp>
      <p:sp>
        <p:nvSpPr>
          <p:cNvPr id="3" name="Text Placeholder 2">
            <a:extLst>
              <a:ext uri="{FF2B5EF4-FFF2-40B4-BE49-F238E27FC236}">
                <a16:creationId xmlns:a16="http://schemas.microsoft.com/office/drawing/2014/main" id="{6DDC0134-E9DF-DA11-4925-76D8C75204C6}"/>
              </a:ext>
            </a:extLst>
          </p:cNvPr>
          <p:cNvSpPr>
            <a:spLocks noGrp="1"/>
          </p:cNvSpPr>
          <p:nvPr>
            <p:ph type="body" sz="quarter" idx="18"/>
          </p:nvPr>
        </p:nvSpPr>
        <p:spPr/>
        <p:txBody>
          <a:bodyPr/>
          <a:lstStyle/>
          <a:p>
            <a:endParaRPr lang="en-AU" dirty="0"/>
          </a:p>
        </p:txBody>
      </p:sp>
      <p:sp>
        <p:nvSpPr>
          <p:cNvPr id="12" name="Rectangle: Rounded Corners 11">
            <a:extLst>
              <a:ext uri="{FF2B5EF4-FFF2-40B4-BE49-F238E27FC236}">
                <a16:creationId xmlns:a16="http://schemas.microsoft.com/office/drawing/2014/main" id="{1009D326-CD69-06A6-D829-AC474ECFA400}"/>
              </a:ext>
              <a:ext uri="{C183D7F6-B498-43B3-948B-1728B52AA6E4}">
                <adec:decorative xmlns:adec="http://schemas.microsoft.com/office/drawing/2017/decorative" val="0"/>
              </a:ext>
            </a:extLst>
          </p:cNvPr>
          <p:cNvSpPr/>
          <p:nvPr/>
        </p:nvSpPr>
        <p:spPr>
          <a:xfrm>
            <a:off x="360001" y="950945"/>
            <a:ext cx="11484002" cy="545601"/>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spcBef>
                <a:spcPts val="600"/>
              </a:spcBef>
            </a:pPr>
            <a:r>
              <a:rPr lang="en-AU" b="1" dirty="0">
                <a:latin typeface="+mj-lt"/>
              </a:rPr>
              <a:t>Part B – process diary submission options</a:t>
            </a:r>
          </a:p>
        </p:txBody>
      </p:sp>
      <p:sp>
        <p:nvSpPr>
          <p:cNvPr id="13" name="Rectangle: Rounded Corners 12">
            <a:extLst>
              <a:ext uri="{FF2B5EF4-FFF2-40B4-BE49-F238E27FC236}">
                <a16:creationId xmlns:a16="http://schemas.microsoft.com/office/drawing/2014/main" id="{20335817-7C5C-EAB7-FD8E-B2FDAB4035AE}"/>
              </a:ext>
              <a:ext uri="{C183D7F6-B498-43B3-948B-1728B52AA6E4}">
                <adec:decorative xmlns:adec="http://schemas.microsoft.com/office/drawing/2017/decorative" val="0"/>
              </a:ext>
            </a:extLst>
          </p:cNvPr>
          <p:cNvSpPr/>
          <p:nvPr/>
        </p:nvSpPr>
        <p:spPr>
          <a:xfrm>
            <a:off x="360000" y="1620000"/>
            <a:ext cx="11484002" cy="2719294"/>
          </a:xfrm>
          <a:prstGeom prst="roundRect">
            <a:avLst>
              <a:gd name="adj" fmla="val 2635"/>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l">
              <a:lnSpc>
                <a:spcPct val="150000"/>
              </a:lnSpc>
              <a:spcAft>
                <a:spcPts val="1200"/>
              </a:spcAft>
            </a:pPr>
            <a:r>
              <a:rPr lang="en-AU" sz="1800" dirty="0">
                <a:solidFill>
                  <a:schemeClr val="tx1"/>
                </a:solidFill>
                <a:cs typeface="Arial" panose="020B0604020202020204" pitchFamily="34" charset="0"/>
              </a:rPr>
              <a:t>Your process diary could be submitted in the following ways:</a:t>
            </a:r>
          </a:p>
          <a:p>
            <a:pPr marL="285750" indent="-285750" algn="l">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in your dance workbook – identify the pages and activities relevant to the process diary task</a:t>
            </a:r>
          </a:p>
          <a:p>
            <a:pPr marL="285750" indent="-285750">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in digital format – such as a google doc that may include photos and images or blog</a:t>
            </a:r>
          </a:p>
          <a:p>
            <a:pPr marL="285750" indent="-285750">
              <a:lnSpc>
                <a:spcPct val="150000"/>
              </a:lnSpc>
              <a:spcAft>
                <a:spcPts val="1200"/>
              </a:spcAft>
              <a:buFont typeface="Arial" panose="020B0604020202020204" pitchFamily="34" charset="0"/>
              <a:buChar char="•"/>
            </a:pPr>
            <a:r>
              <a:rPr lang="en-AU" sz="1800" dirty="0">
                <a:solidFill>
                  <a:schemeClr val="tx1"/>
                </a:solidFill>
                <a:cs typeface="Arial" panose="020B0604020202020204" pitchFamily="34" charset="0"/>
              </a:rPr>
              <a:t>verbal discussion – share and discuss your reflective responses from throughout the process. Your teacher may ask questions to clarify your responses.</a:t>
            </a:r>
          </a:p>
          <a:p>
            <a:pPr marL="285750" indent="-285750" algn="l">
              <a:lnSpc>
                <a:spcPct val="150000"/>
              </a:lnSpc>
              <a:spcAft>
                <a:spcPts val="1200"/>
              </a:spcAft>
              <a:buFont typeface="Arial" panose="020B0604020202020204" pitchFamily="34" charset="0"/>
              <a:buChar char="•"/>
            </a:pPr>
            <a:endParaRPr lang="en-AU" sz="1800" dirty="0">
              <a:solidFill>
                <a:schemeClr val="tx1"/>
              </a:solidFill>
              <a:cs typeface="Arial" panose="020B0604020202020204" pitchFamily="34"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7E7CB4E-0848-4774-9F85-B38117CB1B54}" type="slidenum">
              <a:rPr lang="en-AU" smtClean="0"/>
              <a:pPr/>
              <a:t>38</a:t>
            </a:fld>
            <a:endParaRPr lang="en-AU" dirty="0"/>
          </a:p>
        </p:txBody>
      </p:sp>
    </p:spTree>
    <p:extLst>
      <p:ext uri="{BB962C8B-B14F-4D97-AF65-F5344CB8AC3E}">
        <p14:creationId xmlns:p14="http://schemas.microsoft.com/office/powerpoint/2010/main" val="37554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42949-EB74-F407-6B11-88FB46AED766}"/>
              </a:ext>
            </a:extLst>
          </p:cNvPr>
          <p:cNvSpPr>
            <a:spLocks noGrp="1"/>
          </p:cNvSpPr>
          <p:nvPr>
            <p:ph type="title"/>
          </p:nvPr>
        </p:nvSpPr>
        <p:spPr/>
        <p:txBody>
          <a:bodyPr/>
          <a:lstStyle/>
          <a:p>
            <a:r>
              <a:rPr lang="en-AU" dirty="0">
                <a:latin typeface="+mj-lt"/>
              </a:rPr>
              <a:t>3.3d </a:t>
            </a:r>
            <a:r>
              <a:rPr lang="en-AU" dirty="0">
                <a:effectLst/>
                <a:latin typeface="+mj-lt"/>
                <a:ea typeface="Calibri" panose="020F0502020204030204" pitchFamily="34" charset="0"/>
              </a:rPr>
              <a:t>– s</a:t>
            </a:r>
            <a:r>
              <a:rPr lang="en-AU" dirty="0">
                <a:latin typeface="+mj-lt"/>
              </a:rPr>
              <a:t>teps to success </a:t>
            </a:r>
          </a:p>
        </p:txBody>
      </p:sp>
      <p:sp>
        <p:nvSpPr>
          <p:cNvPr id="4" name="Text Placeholder 3">
            <a:extLst>
              <a:ext uri="{FF2B5EF4-FFF2-40B4-BE49-F238E27FC236}">
                <a16:creationId xmlns:a16="http://schemas.microsoft.com/office/drawing/2014/main" id="{6BE53DDB-2351-9586-CE44-F22B469A03E0}"/>
              </a:ext>
            </a:extLst>
          </p:cNvPr>
          <p:cNvSpPr>
            <a:spLocks noGrp="1"/>
          </p:cNvSpPr>
          <p:nvPr>
            <p:ph type="body" sz="quarter" idx="18"/>
          </p:nvPr>
        </p:nvSpPr>
        <p:spPr/>
        <p:txBody>
          <a:bodyPr/>
          <a:lstStyle/>
          <a:p>
            <a:r>
              <a:rPr lang="en-AU" dirty="0">
                <a:latin typeface="+mj-lt"/>
              </a:rPr>
              <a:t>What moves you? – assessment task</a:t>
            </a:r>
          </a:p>
        </p:txBody>
      </p:sp>
      <p:graphicFrame>
        <p:nvGraphicFramePr>
          <p:cNvPr id="9" name="Table 8">
            <a:extLst>
              <a:ext uri="{FF2B5EF4-FFF2-40B4-BE49-F238E27FC236}">
                <a16:creationId xmlns:a16="http://schemas.microsoft.com/office/drawing/2014/main" id="{5B2379B3-EF84-2CFC-8C27-B0CECD233169}"/>
              </a:ext>
            </a:extLst>
          </p:cNvPr>
          <p:cNvGraphicFramePr>
            <a:graphicFrameLocks noGrp="1"/>
          </p:cNvGraphicFramePr>
          <p:nvPr>
            <p:extLst>
              <p:ext uri="{D42A27DB-BD31-4B8C-83A1-F6EECF244321}">
                <p14:modId xmlns:p14="http://schemas.microsoft.com/office/powerpoint/2010/main" val="4048971015"/>
              </p:ext>
            </p:extLst>
          </p:nvPr>
        </p:nvGraphicFramePr>
        <p:xfrm>
          <a:off x="348000" y="1323859"/>
          <a:ext cx="11177956" cy="5394452"/>
        </p:xfrm>
        <a:graphic>
          <a:graphicData uri="http://schemas.openxmlformats.org/drawingml/2006/table">
            <a:tbl>
              <a:tblPr firstRow="1" firstCol="1" bandRow="1">
                <a:tableStyleId>{69012ECD-51FC-41F1-AA8D-1B2483CD663E}</a:tableStyleId>
              </a:tblPr>
              <a:tblGrid>
                <a:gridCol w="2635144">
                  <a:extLst>
                    <a:ext uri="{9D8B030D-6E8A-4147-A177-3AD203B41FA5}">
                      <a16:colId xmlns:a16="http://schemas.microsoft.com/office/drawing/2014/main" val="1954085456"/>
                    </a:ext>
                  </a:extLst>
                </a:gridCol>
                <a:gridCol w="8542812">
                  <a:extLst>
                    <a:ext uri="{9D8B030D-6E8A-4147-A177-3AD203B41FA5}">
                      <a16:colId xmlns:a16="http://schemas.microsoft.com/office/drawing/2014/main" val="325058388"/>
                    </a:ext>
                  </a:extLst>
                </a:gridCol>
              </a:tblGrid>
              <a:tr h="183150">
                <a:tc>
                  <a:txBody>
                    <a:bodyPr/>
                    <a:lstStyle/>
                    <a:p>
                      <a:r>
                        <a:rPr lang="en-US" sz="1600" dirty="0">
                          <a:latin typeface="+mj-lt"/>
                          <a:cs typeface="Arial" panose="020B0604020202020204" pitchFamily="34" charset="0"/>
                        </a:rPr>
                        <a:t>What I need to do</a:t>
                      </a:r>
                    </a:p>
                  </a:txBody>
                  <a:tcPr marL="68580" marR="68580" marT="0" marB="0"/>
                </a:tc>
                <a:tc>
                  <a:txBody>
                    <a:bodyPr/>
                    <a:lstStyle/>
                    <a:p>
                      <a:r>
                        <a:rPr lang="en-US" sz="1600" dirty="0">
                          <a:latin typeface="+mj-lt"/>
                          <a:cs typeface="Arial" panose="020B0604020202020204" pitchFamily="34" charset="0"/>
                        </a:rPr>
                        <a:t>Ways I can do this</a:t>
                      </a:r>
                    </a:p>
                  </a:txBody>
                  <a:tcPr marL="68580" marR="68580" marT="0" marB="0"/>
                </a:tc>
                <a:extLst>
                  <a:ext uri="{0D108BD9-81ED-4DB2-BD59-A6C34878D82A}">
                    <a16:rowId xmlns:a16="http://schemas.microsoft.com/office/drawing/2014/main" val="3560850422"/>
                  </a:ext>
                </a:extLst>
              </a:tr>
              <a:tr h="796500">
                <a:tc>
                  <a:txBody>
                    <a:bodyPr/>
                    <a:lstStyle/>
                    <a:p>
                      <a:pPr>
                        <a:lnSpc>
                          <a:spcPct val="114000"/>
                        </a:lnSpc>
                        <a:spcBef>
                          <a:spcPts val="1200"/>
                        </a:spcBef>
                        <a:spcAft>
                          <a:spcPts val="400"/>
                        </a:spcAft>
                      </a:pPr>
                      <a:r>
                        <a:rPr lang="en-AU" sz="1600" b="0" dirty="0">
                          <a:solidFill>
                            <a:schemeClr val="tx1"/>
                          </a:solidFill>
                          <a:effectLst/>
                          <a:latin typeface="+mn-lt"/>
                          <a:ea typeface="Calibri" panose="020F0502020204030204" pitchFamily="34" charset="0"/>
                          <a:cs typeface="Arial" panose="020B0604020202020204" pitchFamily="34" charset="0"/>
                        </a:rPr>
                        <a:t>Prepare for, participate and contribute to composition lessons</a:t>
                      </a:r>
                    </a:p>
                  </a:txBody>
                  <a:tcPr marL="68580" marR="68580" marT="0" marB="0"/>
                </a:tc>
                <a:tc>
                  <a:txBody>
                    <a:bodyPr/>
                    <a:lstStyle/>
                    <a:p>
                      <a:pPr marL="342900" lvl="0" indent="-342900">
                        <a:lnSpc>
                          <a:spcPct val="114000"/>
                        </a:lnSpc>
                        <a:spcAft>
                          <a:spcPts val="400"/>
                        </a:spcAft>
                        <a:buFont typeface="Arial" panose="020B0604020202020204" pitchFamily="34" charset="0"/>
                        <a:buChar char="•"/>
                      </a:pPr>
                      <a:r>
                        <a:rPr lang="en-AU" sz="1600" dirty="0">
                          <a:latin typeface="+mn-lt"/>
                          <a:cs typeface="Arial" panose="020B0604020202020204" pitchFamily="34" charset="0"/>
                        </a:rPr>
                        <a:t>Come to class prepared to create movement, including bringing appropriate dance attire</a:t>
                      </a:r>
                    </a:p>
                    <a:p>
                      <a:pPr marL="342900" lvl="0" indent="-342900">
                        <a:lnSpc>
                          <a:spcPct val="114000"/>
                        </a:lnSpc>
                        <a:spcAft>
                          <a:spcPts val="400"/>
                        </a:spcAft>
                        <a:buFont typeface="Arial" panose="020B0604020202020204" pitchFamily="34" charset="0"/>
                        <a:buChar char="•"/>
                      </a:pPr>
                      <a:r>
                        <a:rPr lang="en-AU" sz="1600" dirty="0">
                          <a:latin typeface="+mn-lt"/>
                          <a:cs typeface="Arial" panose="020B0604020202020204" pitchFamily="34" charset="0"/>
                        </a:rPr>
                        <a:t>Try my best to participate fully in all lessons</a:t>
                      </a:r>
                    </a:p>
                    <a:p>
                      <a:pPr marL="342900" lvl="0" indent="-342900">
                        <a:lnSpc>
                          <a:spcPct val="114000"/>
                        </a:lnSpc>
                        <a:spcAft>
                          <a:spcPts val="400"/>
                        </a:spcAft>
                        <a:buFont typeface="Arial" panose="020B0604020202020204" pitchFamily="34" charset="0"/>
                        <a:buChar char="•"/>
                      </a:pPr>
                      <a:r>
                        <a:rPr lang="en-AU" sz="1600" dirty="0">
                          <a:latin typeface="+mn-lt"/>
                          <a:cs typeface="Arial" panose="020B0604020202020204" pitchFamily="34" charset="0"/>
                        </a:rPr>
                        <a:t>Contribute ideas to the class and to my group</a:t>
                      </a:r>
                    </a:p>
                  </a:txBody>
                  <a:tcPr marL="68580" marR="68580" marT="0" marB="0"/>
                </a:tc>
                <a:extLst>
                  <a:ext uri="{0D108BD9-81ED-4DB2-BD59-A6C34878D82A}">
                    <a16:rowId xmlns:a16="http://schemas.microsoft.com/office/drawing/2014/main" val="3489144188"/>
                  </a:ext>
                </a:extLst>
              </a:tr>
              <a:tr h="856546">
                <a:tc>
                  <a:txBody>
                    <a:bodyPr/>
                    <a:lstStyle/>
                    <a:p>
                      <a:pPr>
                        <a:lnSpc>
                          <a:spcPct val="114000"/>
                        </a:lnSpc>
                        <a:spcBef>
                          <a:spcPts val="1200"/>
                        </a:spcBef>
                        <a:spcAft>
                          <a:spcPts val="400"/>
                        </a:spcAft>
                      </a:pPr>
                      <a:r>
                        <a:rPr lang="en-AU" sz="1600" b="0" dirty="0">
                          <a:solidFill>
                            <a:schemeClr val="tx1"/>
                          </a:solidFill>
                          <a:effectLst/>
                          <a:latin typeface="+mn-lt"/>
                          <a:ea typeface="Calibri" panose="020F0502020204030204" pitchFamily="34" charset="0"/>
                          <a:cs typeface="Arial" panose="020B0604020202020204" pitchFamily="34" charset="0"/>
                        </a:rPr>
                        <a:t>Explore and experiment using a range of stimuli to generate ideas and intent </a:t>
                      </a:r>
                    </a:p>
                  </a:txBody>
                  <a:tcPr marL="68580" marR="68580" marT="0" marB="0"/>
                </a:tc>
                <a:tc>
                  <a:txBody>
                    <a:bodyPr/>
                    <a:lstStyle/>
                    <a:p>
                      <a:pPr marL="342900" lvl="0" indent="-342900">
                        <a:lnSpc>
                          <a:spcPct val="114000"/>
                        </a:lnSpc>
                        <a:spcAft>
                          <a:spcPts val="400"/>
                        </a:spcAft>
                        <a:buFont typeface="Arial"/>
                        <a:buChar char="•"/>
                      </a:pPr>
                      <a:r>
                        <a:rPr lang="en-AU" sz="1600" dirty="0">
                          <a:latin typeface="+mn-lt"/>
                          <a:cs typeface="Arial" panose="020B0604020202020204" pitchFamily="34" charset="0"/>
                        </a:rPr>
                        <a:t>Brainstorm ideas from a range of stimuli</a:t>
                      </a:r>
                    </a:p>
                    <a:p>
                      <a:pPr marL="342900" lvl="0" indent="-342900">
                        <a:lnSpc>
                          <a:spcPct val="114000"/>
                        </a:lnSpc>
                        <a:spcAft>
                          <a:spcPts val="400"/>
                        </a:spcAft>
                        <a:buFont typeface="Arial"/>
                        <a:buChar char="•"/>
                      </a:pPr>
                      <a:r>
                        <a:rPr lang="en-AU" sz="1600" dirty="0">
                          <a:latin typeface="+mn-lt"/>
                          <a:cs typeface="Arial" panose="020B0604020202020204" pitchFamily="34" charset="0"/>
                        </a:rPr>
                        <a:t>Conduct further research and find other stimuli if necessary</a:t>
                      </a:r>
                    </a:p>
                    <a:p>
                      <a:pPr marL="342900" lvl="0" indent="-342900">
                        <a:lnSpc>
                          <a:spcPct val="114000"/>
                        </a:lnSpc>
                        <a:spcAft>
                          <a:spcPts val="400"/>
                        </a:spcAft>
                        <a:buFont typeface="Arial"/>
                        <a:buChar char="•"/>
                      </a:pPr>
                      <a:r>
                        <a:rPr lang="en-AU" sz="1600" dirty="0">
                          <a:latin typeface="+mn-lt"/>
                          <a:cs typeface="Arial" panose="020B0604020202020204" pitchFamily="34" charset="0"/>
                        </a:rPr>
                        <a:t>Make graphic organisers with ideas</a:t>
                      </a:r>
                    </a:p>
                    <a:p>
                      <a:pPr marL="342900" lvl="0" indent="-342900">
                        <a:lnSpc>
                          <a:spcPct val="114000"/>
                        </a:lnSpc>
                        <a:spcAft>
                          <a:spcPts val="400"/>
                        </a:spcAft>
                        <a:buFont typeface="Arial"/>
                        <a:buChar char="•"/>
                      </a:pPr>
                      <a:r>
                        <a:rPr lang="en-AU" sz="1600" dirty="0">
                          <a:latin typeface="+mn-lt"/>
                          <a:cs typeface="Arial" panose="020B0604020202020204" pitchFamily="34" charset="0"/>
                        </a:rPr>
                        <a:t>Select and refine ideas from the graphic organiser into a clear statement of intent for the composition</a:t>
                      </a:r>
                    </a:p>
                  </a:txBody>
                  <a:tcPr marL="68580" marR="68580" marT="0" marB="0"/>
                </a:tc>
                <a:extLst>
                  <a:ext uri="{0D108BD9-81ED-4DB2-BD59-A6C34878D82A}">
                    <a16:rowId xmlns:a16="http://schemas.microsoft.com/office/drawing/2014/main" val="2619868978"/>
                  </a:ext>
                </a:extLst>
              </a:tr>
              <a:tr h="796500">
                <a:tc>
                  <a:txBody>
                    <a:bodyPr/>
                    <a:lstStyle/>
                    <a:p>
                      <a:pPr>
                        <a:lnSpc>
                          <a:spcPct val="114000"/>
                        </a:lnSpc>
                        <a:spcBef>
                          <a:spcPts val="1200"/>
                        </a:spcBef>
                        <a:spcAft>
                          <a:spcPts val="400"/>
                        </a:spcAft>
                      </a:pPr>
                      <a:r>
                        <a:rPr lang="en-AU" sz="1600" b="0" dirty="0">
                          <a:solidFill>
                            <a:schemeClr val="tx1"/>
                          </a:solidFill>
                          <a:effectLst/>
                          <a:latin typeface="+mn-lt"/>
                          <a:ea typeface="Calibri" panose="020F0502020204030204" pitchFamily="34" charset="0"/>
                          <a:cs typeface="Arial" panose="020B0604020202020204" pitchFamily="34" charset="0"/>
                        </a:rPr>
                        <a:t>Create personalised movement using a range of stimuli to communicate ideas and intent</a:t>
                      </a:r>
                    </a:p>
                  </a:txBody>
                  <a:tcPr marL="68580" marR="68580" marT="0" marB="0"/>
                </a:tc>
                <a:tc>
                  <a:txBody>
                    <a:bodyPr/>
                    <a:lstStyle/>
                    <a:p>
                      <a:pPr marL="342900" lvl="0" indent="-342900">
                        <a:lnSpc>
                          <a:spcPct val="114000"/>
                        </a:lnSpc>
                        <a:spcAft>
                          <a:spcPts val="400"/>
                        </a:spcAft>
                        <a:buFont typeface="Arial"/>
                        <a:buChar char="•"/>
                      </a:pPr>
                      <a:r>
                        <a:rPr lang="en-AU" sz="1600" dirty="0">
                          <a:latin typeface="+mn-lt"/>
                          <a:cs typeface="Arial" panose="020B0604020202020204" pitchFamily="34" charset="0"/>
                        </a:rPr>
                        <a:t>Improvise using a range of stimulus using the elements of dance</a:t>
                      </a:r>
                    </a:p>
                    <a:p>
                      <a:pPr marL="342900" lvl="0" indent="-342900">
                        <a:lnSpc>
                          <a:spcPct val="114000"/>
                        </a:lnSpc>
                        <a:spcAft>
                          <a:spcPts val="400"/>
                        </a:spcAft>
                        <a:buFont typeface="Arial"/>
                        <a:buChar char="•"/>
                      </a:pPr>
                      <a:r>
                        <a:rPr lang="en-AU" sz="1600" dirty="0">
                          <a:latin typeface="+mn-lt"/>
                          <a:cs typeface="Arial" panose="020B0604020202020204" pitchFamily="34" charset="0"/>
                        </a:rPr>
                        <a:t>Use abstraction to explore personalised movement</a:t>
                      </a:r>
                    </a:p>
                    <a:p>
                      <a:pPr marL="342900" lvl="0" indent="-342900">
                        <a:lnSpc>
                          <a:spcPct val="114000"/>
                        </a:lnSpc>
                        <a:spcAft>
                          <a:spcPts val="400"/>
                        </a:spcAft>
                        <a:buFont typeface="Arial"/>
                        <a:buChar char="•"/>
                      </a:pPr>
                      <a:r>
                        <a:rPr lang="en-AU" sz="1600" dirty="0">
                          <a:latin typeface="+mn-lt"/>
                          <a:cs typeface="Arial" panose="020B0604020202020204" pitchFamily="34" charset="0"/>
                        </a:rPr>
                        <a:t>Select and refine movement choices to support the ideas and intent</a:t>
                      </a:r>
                    </a:p>
                    <a:p>
                      <a:pPr marL="342900" lvl="0" indent="-342900">
                        <a:lnSpc>
                          <a:spcPct val="114000"/>
                        </a:lnSpc>
                        <a:spcAft>
                          <a:spcPts val="400"/>
                        </a:spcAft>
                        <a:buFont typeface="Arial"/>
                        <a:buChar char="•"/>
                      </a:pPr>
                      <a:endParaRPr lang="en-US" sz="1600" dirty="0">
                        <a:latin typeface="+mn-lt"/>
                        <a:cs typeface="Arial" panose="020B0604020202020204" pitchFamily="34" charset="0"/>
                      </a:endParaRPr>
                    </a:p>
                  </a:txBody>
                  <a:tcPr marL="68580" marR="68580" marT="0" marB="0"/>
                </a:tc>
                <a:extLst>
                  <a:ext uri="{0D108BD9-81ED-4DB2-BD59-A6C34878D82A}">
                    <a16:rowId xmlns:a16="http://schemas.microsoft.com/office/drawing/2014/main" val="1021787429"/>
                  </a:ext>
                </a:extLst>
              </a:tr>
              <a:tr h="1010123">
                <a:tc>
                  <a:txBody>
                    <a:bodyPr/>
                    <a:lstStyle/>
                    <a:p>
                      <a:pPr>
                        <a:lnSpc>
                          <a:spcPct val="114000"/>
                        </a:lnSpc>
                        <a:spcBef>
                          <a:spcPts val="1200"/>
                        </a:spcBef>
                        <a:spcAft>
                          <a:spcPts val="400"/>
                        </a:spcAft>
                      </a:pPr>
                      <a:r>
                        <a:rPr lang="en-AU" sz="1600" b="0" dirty="0">
                          <a:solidFill>
                            <a:schemeClr val="tx1"/>
                          </a:solidFill>
                          <a:effectLst/>
                          <a:latin typeface="+mn-lt"/>
                          <a:ea typeface="Calibri" panose="020F0502020204030204" pitchFamily="34" charset="0"/>
                          <a:cs typeface="Arial" panose="020B0604020202020204" pitchFamily="34" charset="0"/>
                        </a:rPr>
                        <a:t>Develop a relevant motif(s) for the idea and intent</a:t>
                      </a:r>
                    </a:p>
                  </a:txBody>
                  <a:tcPr marL="68580" marR="68580" marT="0" marB="0"/>
                </a:tc>
                <a:tc>
                  <a:txBody>
                    <a:bodyPr/>
                    <a:lstStyle/>
                    <a:p>
                      <a:pPr marL="342900" lvl="0" indent="-342900" algn="l" defTabSz="914377" rtl="0" eaLnBrk="1" latinLnBrk="0" hangingPunct="1">
                        <a:lnSpc>
                          <a:spcPct val="114000"/>
                        </a:lnSpc>
                        <a:spcBef>
                          <a:spcPts val="0"/>
                        </a:spcBef>
                        <a:spcAft>
                          <a:spcPts val="400"/>
                        </a:spcAft>
                        <a:buFont typeface="Arial" panose="020B0604020202020204" pitchFamily="34" charset="0"/>
                        <a:buChar char="•"/>
                        <a:tabLst>
                          <a:tab pos="457200" algn="l"/>
                        </a:tabLst>
                      </a:pPr>
                      <a:r>
                        <a:rPr lang="en-AU" sz="1600" dirty="0">
                          <a:latin typeface="+mn-lt"/>
                          <a:cs typeface="Arial" panose="020B0604020202020204" pitchFamily="34" charset="0"/>
                        </a:rPr>
                        <a:t>Identify key/signature word(s) from the stimuli to explore for your motif</a:t>
                      </a:r>
                    </a:p>
                    <a:p>
                      <a:pPr marL="342900" lvl="0" indent="-342900" algn="l" defTabSz="914377" rtl="0" eaLnBrk="1" latinLnBrk="0" hangingPunct="1">
                        <a:lnSpc>
                          <a:spcPct val="114000"/>
                        </a:lnSpc>
                        <a:spcBef>
                          <a:spcPts val="0"/>
                        </a:spcBef>
                        <a:spcAft>
                          <a:spcPts val="400"/>
                        </a:spcAft>
                        <a:buFont typeface="Arial" panose="020B0604020202020204" pitchFamily="34" charset="0"/>
                        <a:buChar char="•"/>
                        <a:tabLst>
                          <a:tab pos="457200" algn="l"/>
                        </a:tabLst>
                      </a:pPr>
                      <a:r>
                        <a:rPr lang="en-AU" sz="1600" dirty="0">
                          <a:latin typeface="+mn-lt"/>
                          <a:cs typeface="Arial" panose="020B0604020202020204" pitchFamily="34" charset="0"/>
                        </a:rPr>
                        <a:t>Experiment with the elements of dance to develop  motif(s) that support the ideas and intent</a:t>
                      </a:r>
                    </a:p>
                    <a:p>
                      <a:pPr marL="342900" lvl="0" indent="-342900" algn="l" defTabSz="914377" rtl="0" eaLnBrk="1" latinLnBrk="0" hangingPunct="1">
                        <a:lnSpc>
                          <a:spcPct val="114000"/>
                        </a:lnSpc>
                        <a:spcBef>
                          <a:spcPts val="0"/>
                        </a:spcBef>
                        <a:spcAft>
                          <a:spcPts val="400"/>
                        </a:spcAft>
                        <a:buFont typeface="Arial" panose="020B0604020202020204" pitchFamily="34" charset="0"/>
                        <a:buChar char="•"/>
                        <a:tabLst>
                          <a:tab pos="457200" algn="l"/>
                        </a:tabLst>
                      </a:pPr>
                      <a:r>
                        <a:rPr lang="en-AU" sz="1600" dirty="0">
                          <a:latin typeface="+mn-lt"/>
                          <a:cs typeface="Arial" panose="020B0604020202020204" pitchFamily="34" charset="0"/>
                        </a:rPr>
                        <a:t>Select and refine the most relevant components of the elements of dance to generate motif(s) which clearly support the ideas and intent</a:t>
                      </a:r>
                    </a:p>
                  </a:txBody>
                  <a:tcPr marL="68580" marR="68580" marT="9525" marB="0"/>
                </a:tc>
                <a:extLst>
                  <a:ext uri="{0D108BD9-81ED-4DB2-BD59-A6C34878D82A}">
                    <a16:rowId xmlns:a16="http://schemas.microsoft.com/office/drawing/2014/main" val="3694749308"/>
                  </a:ext>
                </a:extLst>
              </a:tr>
            </a:tbl>
          </a:graphicData>
        </a:graphic>
      </p:graphicFrame>
      <p:sp>
        <p:nvSpPr>
          <p:cNvPr id="2" name="Slide Number Placeholder 1">
            <a:extLst>
              <a:ext uri="{FF2B5EF4-FFF2-40B4-BE49-F238E27FC236}">
                <a16:creationId xmlns:a16="http://schemas.microsoft.com/office/drawing/2014/main" id="{5FD1F639-8D73-8D8D-F8C8-B46FB2001B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dirty="0"/>
          </a:p>
        </p:txBody>
      </p:sp>
    </p:spTree>
    <p:extLst>
      <p:ext uri="{BB962C8B-B14F-4D97-AF65-F5344CB8AC3E}">
        <p14:creationId xmlns:p14="http://schemas.microsoft.com/office/powerpoint/2010/main" val="27560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1 – introduction to choreographic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72125-05DC-71F9-FF91-56723983BE42}"/>
              </a:ext>
            </a:extLst>
          </p:cNvPr>
          <p:cNvSpPr>
            <a:spLocks noGrp="1"/>
          </p:cNvSpPr>
          <p:nvPr>
            <p:ph type="title"/>
          </p:nvPr>
        </p:nvSpPr>
        <p:spPr>
          <a:xfrm>
            <a:off x="359999" y="360000"/>
            <a:ext cx="11484000" cy="545601"/>
          </a:xfrm>
        </p:spPr>
        <p:txBody>
          <a:bodyPr/>
          <a:lstStyle/>
          <a:p>
            <a:r>
              <a:rPr lang="en-AU" dirty="0">
                <a:latin typeface="+mj-lt"/>
              </a:rPr>
              <a:t>3.4a </a:t>
            </a:r>
            <a:r>
              <a:rPr lang="en-AU" dirty="0">
                <a:effectLst/>
                <a:latin typeface="+mj-lt"/>
                <a:ea typeface="Calibri" panose="020F0502020204030204" pitchFamily="34" charset="0"/>
              </a:rPr>
              <a:t>– s</a:t>
            </a:r>
            <a:r>
              <a:rPr lang="en-AU" dirty="0">
                <a:latin typeface="+mj-lt"/>
              </a:rPr>
              <a:t>timuli for assessment</a:t>
            </a:r>
          </a:p>
        </p:txBody>
      </p:sp>
      <p:sp>
        <p:nvSpPr>
          <p:cNvPr id="4" name="Text Placeholder 3">
            <a:extLst>
              <a:ext uri="{FF2B5EF4-FFF2-40B4-BE49-F238E27FC236}">
                <a16:creationId xmlns:a16="http://schemas.microsoft.com/office/drawing/2014/main" id="{740D1F17-E882-4ADE-549B-E618A8B3F638}"/>
              </a:ext>
            </a:extLst>
          </p:cNvPr>
          <p:cNvSpPr>
            <a:spLocks noGrp="1"/>
          </p:cNvSpPr>
          <p:nvPr>
            <p:ph type="body" sz="quarter" idx="18"/>
          </p:nvPr>
        </p:nvSpPr>
        <p:spPr>
          <a:xfrm>
            <a:off x="359999" y="982520"/>
            <a:ext cx="11483999" cy="310015"/>
          </a:xfrm>
        </p:spPr>
        <p:txBody>
          <a:bodyPr/>
          <a:lstStyle/>
          <a:p>
            <a:r>
              <a:rPr lang="en-AU" dirty="0">
                <a:latin typeface="+mj-lt"/>
              </a:rPr>
              <a:t>Sample 1</a:t>
            </a:r>
          </a:p>
        </p:txBody>
      </p:sp>
      <p:pic>
        <p:nvPicPr>
          <p:cNvPr id="11" name="Picture 10" descr="Two men sitting at a table playing chess">
            <a:extLst>
              <a:ext uri="{FF2B5EF4-FFF2-40B4-BE49-F238E27FC236}">
                <a16:creationId xmlns:a16="http://schemas.microsoft.com/office/drawing/2014/main" id="{82EAF07A-653F-73F7-882F-F698307FB19E}"/>
              </a:ext>
            </a:extLst>
          </p:cNvPr>
          <p:cNvPicPr>
            <a:picLocks noChangeAspect="1"/>
          </p:cNvPicPr>
          <p:nvPr/>
        </p:nvPicPr>
        <p:blipFill>
          <a:blip r:embed="rId3"/>
          <a:stretch>
            <a:fillRect/>
          </a:stretch>
        </p:blipFill>
        <p:spPr>
          <a:xfrm>
            <a:off x="359999" y="1388617"/>
            <a:ext cx="4585739" cy="4585739"/>
          </a:xfrm>
          <a:prstGeom prst="rect">
            <a:avLst/>
          </a:prstGeom>
        </p:spPr>
      </p:pic>
      <p:pic>
        <p:nvPicPr>
          <p:cNvPr id="13" name="Picture 12" descr="A chess board with chess pieces on it">
            <a:extLst>
              <a:ext uri="{FF2B5EF4-FFF2-40B4-BE49-F238E27FC236}">
                <a16:creationId xmlns:a16="http://schemas.microsoft.com/office/drawing/2014/main" id="{AC6AC3E7-9C7E-AED7-E3DE-8D9AD228E877}"/>
              </a:ext>
            </a:extLst>
          </p:cNvPr>
          <p:cNvPicPr>
            <a:picLocks noChangeAspect="1"/>
          </p:cNvPicPr>
          <p:nvPr/>
        </p:nvPicPr>
        <p:blipFill>
          <a:blip r:embed="rId4"/>
          <a:stretch>
            <a:fillRect/>
          </a:stretch>
        </p:blipFill>
        <p:spPr>
          <a:xfrm>
            <a:off x="5500432" y="1369455"/>
            <a:ext cx="4585740" cy="4604900"/>
          </a:xfrm>
          <a:prstGeom prst="rect">
            <a:avLst/>
          </a:prstGeom>
        </p:spPr>
      </p:pic>
      <p:sp>
        <p:nvSpPr>
          <p:cNvPr id="15" name="TextBox 14">
            <a:extLst>
              <a:ext uri="{FF2B5EF4-FFF2-40B4-BE49-F238E27FC236}">
                <a16:creationId xmlns:a16="http://schemas.microsoft.com/office/drawing/2014/main" id="{34DA547D-3C56-1A3D-3E36-9CA0EB1898BD}"/>
              </a:ext>
            </a:extLst>
          </p:cNvPr>
          <p:cNvSpPr txBox="1"/>
          <p:nvPr/>
        </p:nvSpPr>
        <p:spPr>
          <a:xfrm>
            <a:off x="356851" y="6434390"/>
            <a:ext cx="9167993" cy="246221"/>
          </a:xfrm>
          <a:prstGeom prst="rect">
            <a:avLst/>
          </a:prstGeom>
          <a:noFill/>
        </p:spPr>
        <p:txBody>
          <a:bodyPr wrap="square">
            <a:spAutoFit/>
          </a:bodyPr>
          <a:lstStyle/>
          <a:p>
            <a:r>
              <a:rPr lang="en-AU" sz="1000" b="0" i="0" dirty="0">
                <a:solidFill>
                  <a:srgbClr val="000000"/>
                </a:solidFill>
                <a:effectLst/>
                <a:cs typeface="Arial" panose="020B0604020202020204" pitchFamily="34" charset="0"/>
              </a:rPr>
              <a:t>Images generated using Canva and used in accordance with the </a:t>
            </a:r>
            <a:r>
              <a:rPr lang="en-AU" sz="1000" b="0" i="0" u="sng" dirty="0">
                <a:effectLst/>
                <a:cs typeface="Arial" panose="020B0604020202020204" pitchFamily="34" charset="0"/>
                <a:hlinkClick r:id="rId5"/>
              </a:rPr>
              <a:t>Acceptable Use Policy</a:t>
            </a:r>
            <a:r>
              <a:rPr lang="en-AU" sz="1000" b="0" i="0" dirty="0">
                <a:effectLst/>
                <a:cs typeface="Arial" panose="020B0604020202020204" pitchFamily="34" charset="0"/>
              </a:rPr>
              <a:t>.</a:t>
            </a:r>
            <a:endParaRPr lang="en-AU" sz="1000" dirty="0">
              <a:cs typeface="Arial" panose="020B0604020202020204" pitchFamily="34" charset="0"/>
            </a:endParaRPr>
          </a:p>
        </p:txBody>
      </p:sp>
      <p:sp>
        <p:nvSpPr>
          <p:cNvPr id="2" name="Slide Number Placeholder 1">
            <a:extLst>
              <a:ext uri="{FF2B5EF4-FFF2-40B4-BE49-F238E27FC236}">
                <a16:creationId xmlns:a16="http://schemas.microsoft.com/office/drawing/2014/main" id="{64D13881-DE43-72E3-DEFF-BBF200527FB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dirty="0"/>
          </a:p>
        </p:txBody>
      </p:sp>
    </p:spTree>
    <p:extLst>
      <p:ext uri="{BB962C8B-B14F-4D97-AF65-F5344CB8AC3E}">
        <p14:creationId xmlns:p14="http://schemas.microsoft.com/office/powerpoint/2010/main" val="10914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72125-05DC-71F9-FF91-56723983BE42}"/>
              </a:ext>
            </a:extLst>
          </p:cNvPr>
          <p:cNvSpPr>
            <a:spLocks noGrp="1"/>
          </p:cNvSpPr>
          <p:nvPr>
            <p:ph type="title"/>
          </p:nvPr>
        </p:nvSpPr>
        <p:spPr>
          <a:xfrm>
            <a:off x="359999" y="360000"/>
            <a:ext cx="11484000" cy="545601"/>
          </a:xfrm>
        </p:spPr>
        <p:txBody>
          <a:bodyPr/>
          <a:lstStyle/>
          <a:p>
            <a:r>
              <a:rPr lang="en-AU" dirty="0"/>
              <a:t>3.4b </a:t>
            </a:r>
            <a:r>
              <a:rPr lang="en-AU" dirty="0">
                <a:effectLst/>
                <a:latin typeface="Arial" panose="020B0604020202020204" pitchFamily="34" charset="0"/>
                <a:ea typeface="Calibri" panose="020F0502020204030204" pitchFamily="34" charset="0"/>
              </a:rPr>
              <a:t>– s</a:t>
            </a:r>
            <a:r>
              <a:rPr lang="en-AU" dirty="0"/>
              <a:t>timuli for assessment </a:t>
            </a:r>
          </a:p>
        </p:txBody>
      </p:sp>
      <p:sp>
        <p:nvSpPr>
          <p:cNvPr id="4" name="Text Placeholder 3">
            <a:extLst>
              <a:ext uri="{FF2B5EF4-FFF2-40B4-BE49-F238E27FC236}">
                <a16:creationId xmlns:a16="http://schemas.microsoft.com/office/drawing/2014/main" id="{740D1F17-E882-4ADE-549B-E618A8B3F638}"/>
              </a:ext>
            </a:extLst>
          </p:cNvPr>
          <p:cNvSpPr>
            <a:spLocks noGrp="1"/>
          </p:cNvSpPr>
          <p:nvPr>
            <p:ph type="body" sz="quarter" idx="18"/>
          </p:nvPr>
        </p:nvSpPr>
        <p:spPr>
          <a:xfrm>
            <a:off x="359999" y="982520"/>
            <a:ext cx="11483999" cy="310015"/>
          </a:xfrm>
        </p:spPr>
        <p:txBody>
          <a:bodyPr/>
          <a:lstStyle/>
          <a:p>
            <a:r>
              <a:rPr lang="en-AU" dirty="0"/>
              <a:t>Sample 2</a:t>
            </a:r>
          </a:p>
        </p:txBody>
      </p:sp>
      <p:pic>
        <p:nvPicPr>
          <p:cNvPr id="16" name="Picture 15" descr="A large tree in a field">
            <a:extLst>
              <a:ext uri="{FF2B5EF4-FFF2-40B4-BE49-F238E27FC236}">
                <a16:creationId xmlns:a16="http://schemas.microsoft.com/office/drawing/2014/main" id="{5A862E1B-8391-BF52-82AF-FDD3E642F0AF}"/>
              </a:ext>
            </a:extLst>
          </p:cNvPr>
          <p:cNvPicPr>
            <a:picLocks noChangeAspect="1"/>
          </p:cNvPicPr>
          <p:nvPr/>
        </p:nvPicPr>
        <p:blipFill>
          <a:blip r:embed="rId3" cstate="screen">
            <a:extLst>
              <a:ext uri="{28A0092B-C50C-407E-A947-70E740481C1C}">
                <a14:useLocalDpi xmlns:a14="http://schemas.microsoft.com/office/drawing/2010/main"/>
              </a:ext>
            </a:extLst>
          </a:blip>
          <a:srcRect b="10016"/>
          <a:stretch/>
        </p:blipFill>
        <p:spPr>
          <a:xfrm>
            <a:off x="359999" y="1945735"/>
            <a:ext cx="3975453" cy="3544980"/>
          </a:xfrm>
          <a:prstGeom prst="rect">
            <a:avLst/>
          </a:prstGeom>
        </p:spPr>
      </p:pic>
      <p:pic>
        <p:nvPicPr>
          <p:cNvPr id="6" name="Picture 5" descr="A large tree with orange leaves">
            <a:extLst>
              <a:ext uri="{FF2B5EF4-FFF2-40B4-BE49-F238E27FC236}">
                <a16:creationId xmlns:a16="http://schemas.microsoft.com/office/drawing/2014/main" id="{246FAA10-6C9D-E73A-AE3A-C06A14A11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8301" y="1930886"/>
            <a:ext cx="3544980" cy="3544980"/>
          </a:xfrm>
          <a:prstGeom prst="rect">
            <a:avLst/>
          </a:prstGeom>
        </p:spPr>
      </p:pic>
      <p:pic>
        <p:nvPicPr>
          <p:cNvPr id="11" name="Picture 10" descr="A large tree in a snowy field">
            <a:extLst>
              <a:ext uri="{FF2B5EF4-FFF2-40B4-BE49-F238E27FC236}">
                <a16:creationId xmlns:a16="http://schemas.microsoft.com/office/drawing/2014/main" id="{B77058F8-672B-9A57-3950-5107281F98DE}"/>
              </a:ext>
            </a:extLst>
          </p:cNvPr>
          <p:cNvPicPr>
            <a:picLocks noChangeAspect="1"/>
          </p:cNvPicPr>
          <p:nvPr/>
        </p:nvPicPr>
        <p:blipFill>
          <a:blip r:embed="rId5"/>
          <a:stretch>
            <a:fillRect/>
          </a:stretch>
        </p:blipFill>
        <p:spPr>
          <a:xfrm>
            <a:off x="8286130" y="1930887"/>
            <a:ext cx="3557870" cy="3544980"/>
          </a:xfrm>
          <a:prstGeom prst="rect">
            <a:avLst/>
          </a:prstGeom>
        </p:spPr>
      </p:pic>
      <p:sp>
        <p:nvSpPr>
          <p:cNvPr id="14" name="TextBox 13">
            <a:extLst>
              <a:ext uri="{FF2B5EF4-FFF2-40B4-BE49-F238E27FC236}">
                <a16:creationId xmlns:a16="http://schemas.microsoft.com/office/drawing/2014/main" id="{3A813E3A-6AFB-786C-549E-8D4D5FC8AAA6}"/>
              </a:ext>
            </a:extLst>
          </p:cNvPr>
          <p:cNvSpPr txBox="1"/>
          <p:nvPr/>
        </p:nvSpPr>
        <p:spPr>
          <a:xfrm>
            <a:off x="355135" y="6388223"/>
            <a:ext cx="9167993" cy="246221"/>
          </a:xfrm>
          <a:prstGeom prst="rect">
            <a:avLst/>
          </a:prstGeom>
          <a:noFill/>
        </p:spPr>
        <p:txBody>
          <a:bodyPr wrap="square">
            <a:spAutoFit/>
          </a:bodyPr>
          <a:lstStyle/>
          <a:p>
            <a:r>
              <a:rPr lang="en-AU" sz="1000" b="0" i="0" dirty="0">
                <a:solidFill>
                  <a:srgbClr val="000000"/>
                </a:solidFill>
                <a:effectLst/>
                <a:cs typeface="Arial" panose="020B0604020202020204" pitchFamily="34" charset="0"/>
              </a:rPr>
              <a:t>Images generated using Canva and used in accordance with the </a:t>
            </a:r>
            <a:r>
              <a:rPr lang="en-AU" sz="1000" b="0" i="0" u="sng" dirty="0">
                <a:effectLst/>
                <a:cs typeface="Arial" panose="020B0604020202020204" pitchFamily="34" charset="0"/>
                <a:hlinkClick r:id="rId6"/>
              </a:rPr>
              <a:t>Acceptable Use Policy</a:t>
            </a:r>
            <a:r>
              <a:rPr lang="en-AU" sz="1000" b="0" i="0" dirty="0">
                <a:effectLst/>
                <a:cs typeface="Arial" panose="020B0604020202020204" pitchFamily="34" charset="0"/>
              </a:rPr>
              <a:t>.</a:t>
            </a:r>
            <a:endParaRPr lang="en-AU" sz="1000" dirty="0">
              <a:cs typeface="Arial" panose="020B0604020202020204" pitchFamily="34" charset="0"/>
            </a:endParaRPr>
          </a:p>
        </p:txBody>
      </p:sp>
      <p:sp>
        <p:nvSpPr>
          <p:cNvPr id="2" name="Slide Number Placeholder 1">
            <a:extLst>
              <a:ext uri="{FF2B5EF4-FFF2-40B4-BE49-F238E27FC236}">
                <a16:creationId xmlns:a16="http://schemas.microsoft.com/office/drawing/2014/main" id="{64D13881-DE43-72E3-DEFF-BBF200527FB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41</a:t>
            </a:fld>
            <a:endParaRPr lang="en-AU" dirty="0"/>
          </a:p>
        </p:txBody>
      </p:sp>
    </p:spTree>
    <p:extLst>
      <p:ext uri="{BB962C8B-B14F-4D97-AF65-F5344CB8AC3E}">
        <p14:creationId xmlns:p14="http://schemas.microsoft.com/office/powerpoint/2010/main" val="2345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72125-05DC-71F9-FF91-56723983BE42}"/>
              </a:ext>
            </a:extLst>
          </p:cNvPr>
          <p:cNvSpPr>
            <a:spLocks noGrp="1"/>
          </p:cNvSpPr>
          <p:nvPr>
            <p:ph type="title"/>
          </p:nvPr>
        </p:nvSpPr>
        <p:spPr>
          <a:xfrm>
            <a:off x="359999" y="360000"/>
            <a:ext cx="11484000" cy="545601"/>
          </a:xfrm>
        </p:spPr>
        <p:txBody>
          <a:bodyPr/>
          <a:lstStyle/>
          <a:p>
            <a:r>
              <a:rPr lang="en-AU" dirty="0">
                <a:latin typeface="+mj-lt"/>
              </a:rPr>
              <a:t>3.4c </a:t>
            </a:r>
            <a:r>
              <a:rPr lang="en-AU" dirty="0">
                <a:effectLst/>
                <a:latin typeface="+mj-lt"/>
                <a:ea typeface="Calibri" panose="020F0502020204030204" pitchFamily="34" charset="0"/>
              </a:rPr>
              <a:t>– s</a:t>
            </a:r>
            <a:r>
              <a:rPr lang="en-AU" dirty="0">
                <a:latin typeface="+mj-lt"/>
              </a:rPr>
              <a:t>timuli for assessment </a:t>
            </a:r>
          </a:p>
        </p:txBody>
      </p:sp>
      <p:sp>
        <p:nvSpPr>
          <p:cNvPr id="4" name="Text Placeholder 3">
            <a:extLst>
              <a:ext uri="{FF2B5EF4-FFF2-40B4-BE49-F238E27FC236}">
                <a16:creationId xmlns:a16="http://schemas.microsoft.com/office/drawing/2014/main" id="{740D1F17-E882-4ADE-549B-E618A8B3F638}"/>
              </a:ext>
            </a:extLst>
          </p:cNvPr>
          <p:cNvSpPr>
            <a:spLocks noGrp="1"/>
          </p:cNvSpPr>
          <p:nvPr>
            <p:ph type="body" sz="quarter" idx="18"/>
          </p:nvPr>
        </p:nvSpPr>
        <p:spPr>
          <a:xfrm>
            <a:off x="359999" y="982520"/>
            <a:ext cx="11483999" cy="310015"/>
          </a:xfrm>
        </p:spPr>
        <p:txBody>
          <a:bodyPr/>
          <a:lstStyle/>
          <a:p>
            <a:r>
              <a:rPr lang="en-AU" dirty="0">
                <a:latin typeface="+mj-lt"/>
              </a:rPr>
              <a:t>Sample 3</a:t>
            </a:r>
          </a:p>
        </p:txBody>
      </p:sp>
      <p:pic>
        <p:nvPicPr>
          <p:cNvPr id="14" name="Picture 13" descr="A leopard walking on a rock">
            <a:extLst>
              <a:ext uri="{FF2B5EF4-FFF2-40B4-BE49-F238E27FC236}">
                <a16:creationId xmlns:a16="http://schemas.microsoft.com/office/drawing/2014/main" id="{FCDD1FFB-DE00-BFC2-F747-4963CBA5D2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9999" y="1427644"/>
            <a:ext cx="2906824" cy="4632986"/>
          </a:xfrm>
          <a:prstGeom prst="rect">
            <a:avLst/>
          </a:prstGeom>
        </p:spPr>
      </p:pic>
      <p:sp>
        <p:nvSpPr>
          <p:cNvPr id="15" name="TextBox 14">
            <a:extLst>
              <a:ext uri="{FF2B5EF4-FFF2-40B4-BE49-F238E27FC236}">
                <a16:creationId xmlns:a16="http://schemas.microsoft.com/office/drawing/2014/main" id="{181AD045-C131-C6EE-C3B4-C2DA8FBD63C4}"/>
              </a:ext>
            </a:extLst>
          </p:cNvPr>
          <p:cNvSpPr txBox="1"/>
          <p:nvPr/>
        </p:nvSpPr>
        <p:spPr>
          <a:xfrm>
            <a:off x="359999" y="6092894"/>
            <a:ext cx="2966562" cy="320259"/>
          </a:xfrm>
          <a:prstGeom prst="rect">
            <a:avLst/>
          </a:prstGeom>
          <a:noFill/>
        </p:spPr>
        <p:txBody>
          <a:bodyPr wrap="square" lIns="0" tIns="0" rIns="0" bIns="0" rtlCol="0">
            <a:noAutofit/>
          </a:bodyPr>
          <a:lstStyle/>
          <a:p>
            <a:pPr algn="l">
              <a:lnSpc>
                <a:spcPct val="150000"/>
              </a:lnSpc>
            </a:pPr>
            <a:r>
              <a:rPr lang="en-AU" sz="1000" dirty="0">
                <a:hlinkClick r:id="rId4"/>
              </a:rPr>
              <a:t>'Leopard Walking at the Zoo'</a:t>
            </a:r>
            <a:r>
              <a:rPr lang="en-AU" sz="1000" dirty="0"/>
              <a:t> by </a:t>
            </a:r>
            <a:r>
              <a:rPr lang="en-AU" sz="1000" dirty="0">
                <a:hlinkClick r:id="rId5"/>
              </a:rPr>
              <a:t>Ekam Juneja</a:t>
            </a:r>
            <a:r>
              <a:rPr lang="en-AU" sz="1000" dirty="0"/>
              <a:t> is licensed under the under the </a:t>
            </a:r>
            <a:r>
              <a:rPr lang="en-AU" sz="1000" dirty="0">
                <a:solidFill>
                  <a:srgbClr val="146CFD"/>
                </a:solidFill>
                <a:hlinkClick r:id="rId6"/>
              </a:rPr>
              <a:t>Pexels License</a:t>
            </a:r>
            <a:r>
              <a:rPr lang="en-AU" sz="1000" dirty="0"/>
              <a:t>.</a:t>
            </a:r>
          </a:p>
        </p:txBody>
      </p:sp>
      <p:pic>
        <p:nvPicPr>
          <p:cNvPr id="21" name="Picture 20" descr="A lynx with its mother">
            <a:extLst>
              <a:ext uri="{FF2B5EF4-FFF2-40B4-BE49-F238E27FC236}">
                <a16:creationId xmlns:a16="http://schemas.microsoft.com/office/drawing/2014/main" id="{147737AB-04B9-2285-4C2E-FDA1C3F3214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603487" y="1433840"/>
            <a:ext cx="4514525" cy="4626789"/>
          </a:xfrm>
          <a:prstGeom prst="rect">
            <a:avLst/>
          </a:prstGeom>
        </p:spPr>
      </p:pic>
      <p:sp>
        <p:nvSpPr>
          <p:cNvPr id="23" name="TextBox 22">
            <a:extLst>
              <a:ext uri="{FF2B5EF4-FFF2-40B4-BE49-F238E27FC236}">
                <a16:creationId xmlns:a16="http://schemas.microsoft.com/office/drawing/2014/main" id="{997D3962-4D2E-7490-1554-D828BD2E5FEE}"/>
              </a:ext>
            </a:extLst>
          </p:cNvPr>
          <p:cNvSpPr txBox="1"/>
          <p:nvPr/>
        </p:nvSpPr>
        <p:spPr>
          <a:xfrm>
            <a:off x="3523641" y="6092894"/>
            <a:ext cx="4437104" cy="525465"/>
          </a:xfrm>
          <a:prstGeom prst="rect">
            <a:avLst/>
          </a:prstGeom>
          <a:noFill/>
        </p:spPr>
        <p:txBody>
          <a:bodyPr wrap="square">
            <a:spAutoFit/>
          </a:bodyPr>
          <a:lstStyle/>
          <a:p>
            <a:pPr algn="l">
              <a:lnSpc>
                <a:spcPct val="150000"/>
              </a:lnSpc>
            </a:pPr>
            <a:r>
              <a:rPr lang="en-AU" sz="1000" dirty="0">
                <a:hlinkClick r:id="rId8"/>
              </a:rPr>
              <a:t>'Iberian Lynx and Cub in Spanish Wilderness’</a:t>
            </a:r>
            <a:r>
              <a:rPr lang="en-AU" sz="1000" dirty="0"/>
              <a:t> by </a:t>
            </a:r>
            <a:r>
              <a:rPr lang="en-AU" sz="1000" dirty="0">
                <a:hlinkClick r:id="rId9"/>
              </a:rPr>
              <a:t>Bharath Kumar Venkatesh Mihailova</a:t>
            </a:r>
            <a:r>
              <a:rPr lang="en-AU" sz="1000" dirty="0"/>
              <a:t> is licensed under the </a:t>
            </a:r>
            <a:r>
              <a:rPr lang="en-AU" sz="1000" dirty="0">
                <a:hlinkClick r:id="rId6"/>
              </a:rPr>
              <a:t>Pexels License</a:t>
            </a:r>
            <a:r>
              <a:rPr lang="en-AU" sz="1000" dirty="0"/>
              <a:t>.</a:t>
            </a:r>
          </a:p>
        </p:txBody>
      </p:sp>
      <p:pic>
        <p:nvPicPr>
          <p:cNvPr id="11" name="Picture 10" descr="A cat and mouse on the floor">
            <a:extLst>
              <a:ext uri="{FF2B5EF4-FFF2-40B4-BE49-F238E27FC236}">
                <a16:creationId xmlns:a16="http://schemas.microsoft.com/office/drawing/2014/main" id="{289C0F1A-5320-D526-8CBD-F20BA93CDE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54675" y="1427644"/>
            <a:ext cx="3084526" cy="4626789"/>
          </a:xfrm>
          <a:prstGeom prst="rect">
            <a:avLst/>
          </a:prstGeom>
        </p:spPr>
      </p:pic>
      <p:sp>
        <p:nvSpPr>
          <p:cNvPr id="12" name="TextBox 11">
            <a:extLst>
              <a:ext uri="{FF2B5EF4-FFF2-40B4-BE49-F238E27FC236}">
                <a16:creationId xmlns:a16="http://schemas.microsoft.com/office/drawing/2014/main" id="{FFB2D851-CB1F-28F0-90F5-F738D5A4FA17}"/>
              </a:ext>
            </a:extLst>
          </p:cNvPr>
          <p:cNvSpPr txBox="1"/>
          <p:nvPr/>
        </p:nvSpPr>
        <p:spPr>
          <a:xfrm>
            <a:off x="8462625" y="6092894"/>
            <a:ext cx="3076575" cy="320259"/>
          </a:xfrm>
          <a:prstGeom prst="rect">
            <a:avLst/>
          </a:prstGeom>
          <a:noFill/>
        </p:spPr>
        <p:txBody>
          <a:bodyPr wrap="square" lIns="0" tIns="0" rIns="0" bIns="0" rtlCol="0">
            <a:noAutofit/>
          </a:bodyPr>
          <a:lstStyle/>
          <a:p>
            <a:pPr algn="l">
              <a:lnSpc>
                <a:spcPct val="150000"/>
              </a:lnSpc>
            </a:pPr>
            <a:r>
              <a:rPr lang="en-AU" sz="1000" dirty="0">
                <a:hlinkClick r:id="rId11"/>
              </a:rPr>
              <a:t>'Shallow Focus Photo of a Rat Stared Down’</a:t>
            </a:r>
            <a:r>
              <a:rPr lang="en-AU" sz="1000" dirty="0"/>
              <a:t> by a Cat by </a:t>
            </a:r>
            <a:r>
              <a:rPr lang="en-AU" sz="1000" dirty="0">
                <a:hlinkClick r:id="rId12"/>
              </a:rPr>
              <a:t>Katherine Mihailova</a:t>
            </a:r>
            <a:r>
              <a:rPr lang="en-AU" sz="1000" dirty="0"/>
              <a:t> is licensed under the </a:t>
            </a:r>
            <a:r>
              <a:rPr lang="en-AU" sz="1000" dirty="0">
                <a:hlinkClick r:id="rId6"/>
              </a:rPr>
              <a:t>Pexels License</a:t>
            </a:r>
            <a:r>
              <a:rPr lang="en-AU" sz="1000" dirty="0"/>
              <a:t>.</a:t>
            </a:r>
          </a:p>
        </p:txBody>
      </p:sp>
      <p:sp>
        <p:nvSpPr>
          <p:cNvPr id="2" name="Slide Number Placeholder 1">
            <a:extLst>
              <a:ext uri="{FF2B5EF4-FFF2-40B4-BE49-F238E27FC236}">
                <a16:creationId xmlns:a16="http://schemas.microsoft.com/office/drawing/2014/main" id="{64D13881-DE43-72E3-DEFF-BBF200527FB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42</a:t>
            </a:fld>
            <a:endParaRPr lang="en-AU" dirty="0"/>
          </a:p>
        </p:txBody>
      </p:sp>
    </p:spTree>
    <p:extLst>
      <p:ext uri="{BB962C8B-B14F-4D97-AF65-F5344CB8AC3E}">
        <p14:creationId xmlns:p14="http://schemas.microsoft.com/office/powerpoint/2010/main" val="24377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307064-BD2C-D01B-4683-AA5C209A6FF3}"/>
              </a:ext>
            </a:extLst>
          </p:cNvPr>
          <p:cNvSpPr>
            <a:spLocks noGrp="1"/>
          </p:cNvSpPr>
          <p:nvPr>
            <p:ph type="title"/>
          </p:nvPr>
        </p:nvSpPr>
        <p:spPr/>
        <p:txBody>
          <a:bodyPr/>
          <a:lstStyle/>
          <a:p>
            <a:r>
              <a:rPr lang="en-AU" dirty="0">
                <a:latin typeface="+mj-lt"/>
              </a:rPr>
              <a:t>3.5 </a:t>
            </a:r>
            <a:r>
              <a:rPr lang="en-AU" sz="3600" dirty="0">
                <a:effectLst/>
                <a:latin typeface="+mj-lt"/>
                <a:ea typeface="Calibri" panose="020F0502020204030204" pitchFamily="34" charset="0"/>
              </a:rPr>
              <a:t>– m</a:t>
            </a:r>
            <a:r>
              <a:rPr lang="en-AU" dirty="0">
                <a:latin typeface="+mj-lt"/>
              </a:rPr>
              <a:t>ovement as research</a:t>
            </a:r>
          </a:p>
        </p:txBody>
      </p:sp>
      <p:sp>
        <p:nvSpPr>
          <p:cNvPr id="4" name="Text Placeholder 3">
            <a:extLst>
              <a:ext uri="{FF2B5EF4-FFF2-40B4-BE49-F238E27FC236}">
                <a16:creationId xmlns:a16="http://schemas.microsoft.com/office/drawing/2014/main" id="{FA818A74-82A8-5263-2C41-FE2857DD39F9}"/>
              </a:ext>
            </a:extLst>
          </p:cNvPr>
          <p:cNvSpPr>
            <a:spLocks noGrp="1"/>
          </p:cNvSpPr>
          <p:nvPr>
            <p:ph type="body" sz="quarter" idx="18"/>
          </p:nvPr>
        </p:nvSpPr>
        <p:spPr/>
        <p:txBody>
          <a:bodyPr/>
          <a:lstStyle/>
          <a:p>
            <a:r>
              <a:rPr lang="en-AU" dirty="0">
                <a:latin typeface="+mj-lt"/>
              </a:rPr>
              <a:t>Parameters for collaborative improvisation using your group stimulus idea</a:t>
            </a:r>
          </a:p>
        </p:txBody>
      </p:sp>
      <p:sp>
        <p:nvSpPr>
          <p:cNvPr id="5" name="Text Placeholder 11">
            <a:extLst>
              <a:ext uri="{FF2B5EF4-FFF2-40B4-BE49-F238E27FC236}">
                <a16:creationId xmlns:a16="http://schemas.microsoft.com/office/drawing/2014/main" id="{B4318791-DC7C-C133-02D8-04BD91953EB2}"/>
              </a:ext>
            </a:extLst>
          </p:cNvPr>
          <p:cNvSpPr txBox="1">
            <a:spLocks/>
          </p:cNvSpPr>
          <p:nvPr/>
        </p:nvSpPr>
        <p:spPr>
          <a:xfrm>
            <a:off x="359998" y="1550049"/>
            <a:ext cx="11193479" cy="3879908"/>
          </a:xfrm>
          <a:prstGeom prst="roundRect">
            <a:avLst>
              <a:gd name="adj" fmla="val 4320"/>
            </a:avLst>
          </a:prstGeom>
          <a:ln w="5715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anchor="t"/>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dk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dk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dk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dk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lvl="0" indent="-342900">
              <a:lnSpc>
                <a:spcPct val="150000"/>
              </a:lnSpc>
              <a:buFont typeface="+mj-lt"/>
              <a:buAutoNum type="arabicPeriod"/>
              <a:tabLst>
                <a:tab pos="228600" algn="l"/>
              </a:tabLst>
            </a:pPr>
            <a:r>
              <a:rPr lang="en-AU" sz="1800" dirty="0">
                <a:ea typeface="Calibri" panose="020F0502020204030204" pitchFamily="34" charset="0"/>
              </a:rPr>
              <a:t>D</a:t>
            </a:r>
            <a:r>
              <a:rPr lang="en-AU" sz="1800" dirty="0">
                <a:effectLst/>
                <a:ea typeface="Calibri" panose="020F0502020204030204" pitchFamily="34" charset="0"/>
              </a:rPr>
              <a:t>evelop 3 shapes using varying levels and relationships between bodies (for example, close, far, towards, away) to communicate your idea.</a:t>
            </a:r>
          </a:p>
          <a:p>
            <a:pPr marL="342900" lvl="0" indent="-342900">
              <a:lnSpc>
                <a:spcPct val="150000"/>
              </a:lnSpc>
              <a:buFont typeface="+mj-lt"/>
              <a:buAutoNum type="arabicPeriod"/>
              <a:tabLst>
                <a:tab pos="228600" algn="l"/>
              </a:tabLst>
            </a:pPr>
            <a:r>
              <a:rPr lang="en-AU" sz="1800" dirty="0">
                <a:ea typeface="Calibri" panose="020F0502020204030204" pitchFamily="34" charset="0"/>
              </a:rPr>
              <a:t>D</a:t>
            </a:r>
            <a:r>
              <a:rPr lang="en-AU" sz="1800" dirty="0">
                <a:effectLst/>
                <a:ea typeface="Calibri" panose="020F0502020204030204" pitchFamily="34" charset="0"/>
              </a:rPr>
              <a:t>evise a locomotor transition from shape 1 to shape 2.</a:t>
            </a:r>
          </a:p>
          <a:p>
            <a:pPr marL="342900" lvl="0" indent="-342900">
              <a:lnSpc>
                <a:spcPct val="150000"/>
              </a:lnSpc>
              <a:buFont typeface="+mj-lt"/>
              <a:buAutoNum type="arabicPeriod"/>
              <a:tabLst>
                <a:tab pos="228600" algn="l"/>
              </a:tabLst>
            </a:pPr>
            <a:r>
              <a:rPr lang="en-AU" sz="1800" dirty="0">
                <a:ea typeface="Calibri" panose="020F0502020204030204" pitchFamily="34" charset="0"/>
              </a:rPr>
              <a:t>D</a:t>
            </a:r>
            <a:r>
              <a:rPr lang="en-AU" sz="1800" dirty="0">
                <a:effectLst/>
                <a:ea typeface="Calibri" panose="020F0502020204030204" pitchFamily="34" charset="0"/>
              </a:rPr>
              <a:t>evise a slow, purposeful movement for one dancer while the others remain in stillness in shape 2.</a:t>
            </a:r>
          </a:p>
          <a:p>
            <a:pPr marL="342900" lvl="0" indent="-342900">
              <a:lnSpc>
                <a:spcPct val="150000"/>
              </a:lnSpc>
              <a:buFont typeface="+mj-lt"/>
              <a:buAutoNum type="arabicPeriod"/>
              <a:tabLst>
                <a:tab pos="228600" algn="l"/>
              </a:tabLst>
            </a:pPr>
            <a:r>
              <a:rPr lang="en-AU" sz="1800" dirty="0">
                <a:ea typeface="Calibri" panose="020F0502020204030204" pitchFamily="34" charset="0"/>
              </a:rPr>
              <a:t>D</a:t>
            </a:r>
            <a:r>
              <a:rPr lang="en-AU" sz="1800" dirty="0">
                <a:effectLst/>
                <a:ea typeface="Calibri" panose="020F0502020204030204" pitchFamily="34" charset="0"/>
              </a:rPr>
              <a:t>evise locomotor movement to travel from shape 2 to 3, with a different use of tempo.</a:t>
            </a:r>
          </a:p>
          <a:p>
            <a:pPr marL="342900" lvl="0" indent="-342900">
              <a:lnSpc>
                <a:spcPct val="150000"/>
              </a:lnSpc>
              <a:buFont typeface="+mj-lt"/>
              <a:buAutoNum type="arabicPeriod"/>
              <a:tabLst>
                <a:tab pos="228600" algn="l"/>
              </a:tabLst>
            </a:pPr>
            <a:r>
              <a:rPr lang="en-AU" sz="1800" dirty="0">
                <a:ea typeface="Calibri" panose="020F0502020204030204" pitchFamily="34" charset="0"/>
              </a:rPr>
              <a:t>D</a:t>
            </a:r>
            <a:r>
              <a:rPr lang="en-AU" sz="1800" dirty="0">
                <a:effectLst/>
                <a:ea typeface="Calibri" panose="020F0502020204030204" pitchFamily="34" charset="0"/>
              </a:rPr>
              <a:t>ecide whether to finish in shape 3 or return to shape 1 in a creative way.</a:t>
            </a:r>
          </a:p>
          <a:p>
            <a:pPr marL="342900" lvl="0" indent="-342900">
              <a:lnSpc>
                <a:spcPct val="150000"/>
              </a:lnSpc>
              <a:buFont typeface="+mj-lt"/>
              <a:buAutoNum type="arabicPeriod"/>
              <a:tabLst>
                <a:tab pos="228600" algn="l"/>
              </a:tabLst>
            </a:pPr>
            <a:r>
              <a:rPr lang="en-AU" sz="1800" dirty="0">
                <a:ea typeface="Calibri" panose="020F0502020204030204" pitchFamily="34" charset="0"/>
              </a:rPr>
              <a:t>Perform your movement phrase for the teacher or another group for feedback.</a:t>
            </a:r>
          </a:p>
        </p:txBody>
      </p:sp>
      <p:sp>
        <p:nvSpPr>
          <p:cNvPr id="2" name="Slide Number Placeholder 1">
            <a:extLst>
              <a:ext uri="{FF2B5EF4-FFF2-40B4-BE49-F238E27FC236}">
                <a16:creationId xmlns:a16="http://schemas.microsoft.com/office/drawing/2014/main" id="{F07D0909-D261-6CDA-D5D5-429FBF33CC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dirty="0"/>
          </a:p>
        </p:txBody>
      </p:sp>
    </p:spTree>
    <p:extLst>
      <p:ext uri="{BB962C8B-B14F-4D97-AF65-F5344CB8AC3E}">
        <p14:creationId xmlns:p14="http://schemas.microsoft.com/office/powerpoint/2010/main" val="1095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AC168-34C6-0526-7A6F-56EF01EF8D7E}"/>
              </a:ext>
            </a:extLst>
          </p:cNvPr>
          <p:cNvSpPr>
            <a:spLocks noGrp="1"/>
          </p:cNvSpPr>
          <p:nvPr>
            <p:ph type="title"/>
          </p:nvPr>
        </p:nvSpPr>
        <p:spPr>
          <a:xfrm>
            <a:off x="360000" y="360000"/>
            <a:ext cx="9528583" cy="545601"/>
          </a:xfrm>
        </p:spPr>
        <p:txBody>
          <a:bodyPr/>
          <a:lstStyle/>
          <a:p>
            <a:r>
              <a:rPr lang="en-AU" sz="3400" dirty="0">
                <a:latin typeface="+mj-lt"/>
              </a:rPr>
              <a:t>3.6a </a:t>
            </a:r>
            <a:r>
              <a:rPr lang="en-AU" sz="3400" dirty="0">
                <a:effectLst/>
                <a:latin typeface="+mj-lt"/>
                <a:ea typeface="Calibri" panose="020F0502020204030204" pitchFamily="34" charset="0"/>
              </a:rPr>
              <a:t>– a</a:t>
            </a:r>
            <a:r>
              <a:rPr lang="en-AU" sz="3400" dirty="0">
                <a:latin typeface="+mj-lt"/>
              </a:rPr>
              <a:t>dding music, moving from ideas to intent </a:t>
            </a:r>
          </a:p>
        </p:txBody>
      </p:sp>
      <p:sp>
        <p:nvSpPr>
          <p:cNvPr id="47" name="Text Placeholder 3">
            <a:extLst>
              <a:ext uri="{FF2B5EF4-FFF2-40B4-BE49-F238E27FC236}">
                <a16:creationId xmlns:a16="http://schemas.microsoft.com/office/drawing/2014/main" id="{1D5B842F-73AB-D0D7-362B-F3DBC79264F3}"/>
              </a:ext>
            </a:extLst>
          </p:cNvPr>
          <p:cNvSpPr>
            <a:spLocks noGrp="1"/>
          </p:cNvSpPr>
          <p:nvPr>
            <p:ph type="body" sz="quarter" idx="18"/>
          </p:nvPr>
        </p:nvSpPr>
        <p:spPr/>
        <p:txBody>
          <a:bodyPr/>
          <a:lstStyle/>
          <a:p>
            <a:r>
              <a:rPr lang="en-AU" dirty="0">
                <a:latin typeface="+mj-lt"/>
              </a:rPr>
              <a:t>Completing the following:</a:t>
            </a:r>
          </a:p>
        </p:txBody>
      </p:sp>
      <p:grpSp>
        <p:nvGrpSpPr>
          <p:cNvPr id="12" name="Group 11" descr="1. listen">
            <a:extLst>
              <a:ext uri="{FF2B5EF4-FFF2-40B4-BE49-F238E27FC236}">
                <a16:creationId xmlns:a16="http://schemas.microsoft.com/office/drawing/2014/main" id="{F0336FA0-42DF-3185-BBD7-30385F8100D2}"/>
              </a:ext>
            </a:extLst>
          </p:cNvPr>
          <p:cNvGrpSpPr/>
          <p:nvPr/>
        </p:nvGrpSpPr>
        <p:grpSpPr>
          <a:xfrm>
            <a:off x="269280" y="1334982"/>
            <a:ext cx="3425817" cy="1045440"/>
            <a:chOff x="269280" y="1491735"/>
            <a:chExt cx="3425817" cy="1045440"/>
          </a:xfrm>
        </p:grpSpPr>
        <p:sp>
          <p:nvSpPr>
            <p:cNvPr id="24" name="Rectangle: Rounded Corners 23">
              <a:extLst>
                <a:ext uri="{FF2B5EF4-FFF2-40B4-BE49-F238E27FC236}">
                  <a16:creationId xmlns:a16="http://schemas.microsoft.com/office/drawing/2014/main" id="{10BB5B4C-F548-1FE7-5C9B-517181B0A1F2}"/>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Listen </a:t>
              </a:r>
            </a:p>
          </p:txBody>
        </p:sp>
        <p:sp>
          <p:nvSpPr>
            <p:cNvPr id="25" name="Oval 24">
              <a:extLst>
                <a:ext uri="{FF2B5EF4-FFF2-40B4-BE49-F238E27FC236}">
                  <a16:creationId xmlns:a16="http://schemas.microsoft.com/office/drawing/2014/main" id="{4C3450E6-13B9-B7E3-59CD-548A7D3E6EEA}"/>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sp>
        <p:nvSpPr>
          <p:cNvPr id="7" name="Rectangle: Rounded Corners 6">
            <a:extLst>
              <a:ext uri="{FF2B5EF4-FFF2-40B4-BE49-F238E27FC236}">
                <a16:creationId xmlns:a16="http://schemas.microsoft.com/office/drawing/2014/main" id="{0F9FF505-948C-80FF-D6A2-AF28E8D67125}"/>
              </a:ext>
              <a:ext uri="{C183D7F6-B498-43B3-948B-1728B52AA6E4}">
                <adec:decorative xmlns:adec="http://schemas.microsoft.com/office/drawing/2017/decorative" val="0"/>
              </a:ext>
            </a:extLst>
          </p:cNvPr>
          <p:cNvSpPr/>
          <p:nvPr/>
        </p:nvSpPr>
        <p:spPr>
          <a:xfrm>
            <a:off x="3755121" y="1420703"/>
            <a:ext cx="6873690" cy="914042"/>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GB" sz="1800" dirty="0">
                <a:solidFill>
                  <a:schemeClr val="accent1"/>
                </a:solidFill>
                <a:cs typeface="Arial" panose="020B0604020202020204" pitchFamily="34" charset="0"/>
              </a:rPr>
              <a:t>Individually document your ideas, thoughts and feelings.</a:t>
            </a:r>
          </a:p>
        </p:txBody>
      </p:sp>
      <p:sp>
        <p:nvSpPr>
          <p:cNvPr id="16" name="Rectangle: Rounded Corners 15">
            <a:extLst>
              <a:ext uri="{FF2B5EF4-FFF2-40B4-BE49-F238E27FC236}">
                <a16:creationId xmlns:a16="http://schemas.microsoft.com/office/drawing/2014/main" id="{1F197D39-73D1-54FF-E21E-A83B55DB2ED5}"/>
              </a:ext>
              <a:ext uri="{C183D7F6-B498-43B3-948B-1728B52AA6E4}">
                <adec:decorative xmlns:adec="http://schemas.microsoft.com/office/drawing/2017/decorative" val="0"/>
              </a:ext>
            </a:extLst>
          </p:cNvPr>
          <p:cNvSpPr/>
          <p:nvPr/>
        </p:nvSpPr>
        <p:spPr>
          <a:xfrm>
            <a:off x="3755120" y="2459714"/>
            <a:ext cx="6873689" cy="93360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GB" sz="1800" dirty="0">
                <a:solidFill>
                  <a:schemeClr val="accent1"/>
                </a:solidFill>
                <a:cs typeface="Arial" panose="020B0604020202020204" pitchFamily="34" charset="0"/>
              </a:rPr>
              <a:t>Individually evaluate how the music may support your intent and record your thoughts.</a:t>
            </a:r>
          </a:p>
        </p:txBody>
      </p:sp>
      <p:sp>
        <p:nvSpPr>
          <p:cNvPr id="18" name="Rectangle: Rounded Corners 17">
            <a:extLst>
              <a:ext uri="{FF2B5EF4-FFF2-40B4-BE49-F238E27FC236}">
                <a16:creationId xmlns:a16="http://schemas.microsoft.com/office/drawing/2014/main" id="{7E038ED9-F3D4-90C4-0EAA-975586F762F2}"/>
              </a:ext>
              <a:ext uri="{C183D7F6-B498-43B3-948B-1728B52AA6E4}">
                <adec:decorative xmlns:adec="http://schemas.microsoft.com/office/drawing/2017/decorative" val="0"/>
              </a:ext>
            </a:extLst>
          </p:cNvPr>
          <p:cNvSpPr/>
          <p:nvPr/>
        </p:nvSpPr>
        <p:spPr>
          <a:xfrm>
            <a:off x="3755121" y="3523170"/>
            <a:ext cx="6873688" cy="912213"/>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GB" sz="1800" dirty="0">
                <a:solidFill>
                  <a:schemeClr val="accent1"/>
                </a:solidFill>
                <a:cs typeface="Arial" panose="020B0604020202020204" pitchFamily="34" charset="0"/>
              </a:rPr>
              <a:t>As a group, discuss each of the pieces and make a group decision to select one music track.</a:t>
            </a:r>
          </a:p>
        </p:txBody>
      </p:sp>
      <p:sp>
        <p:nvSpPr>
          <p:cNvPr id="20" name="Rectangle: Rounded Corners 19">
            <a:extLst>
              <a:ext uri="{FF2B5EF4-FFF2-40B4-BE49-F238E27FC236}">
                <a16:creationId xmlns:a16="http://schemas.microsoft.com/office/drawing/2014/main" id="{D14E3647-7373-C1AA-A20E-CD8BF476BC4C}"/>
              </a:ext>
              <a:ext uri="{C183D7F6-B498-43B3-948B-1728B52AA6E4}">
                <adec:decorative xmlns:adec="http://schemas.microsoft.com/office/drawing/2017/decorative" val="0"/>
              </a:ext>
            </a:extLst>
          </p:cNvPr>
          <p:cNvSpPr/>
          <p:nvPr/>
        </p:nvSpPr>
        <p:spPr>
          <a:xfrm>
            <a:off x="3755121" y="4565238"/>
            <a:ext cx="6873688" cy="923735"/>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GB" sz="1800" dirty="0">
                <a:solidFill>
                  <a:schemeClr val="accent1"/>
                </a:solidFill>
                <a:cs typeface="Arial" panose="020B0604020202020204" pitchFamily="34" charset="0"/>
              </a:rPr>
              <a:t>As a group, find and plan for opportunities in the music to complement the use of the elements of dance.</a:t>
            </a:r>
          </a:p>
        </p:txBody>
      </p:sp>
      <p:sp>
        <p:nvSpPr>
          <p:cNvPr id="22" name="Rectangle: Rounded Corners 21">
            <a:extLst>
              <a:ext uri="{FF2B5EF4-FFF2-40B4-BE49-F238E27FC236}">
                <a16:creationId xmlns:a16="http://schemas.microsoft.com/office/drawing/2014/main" id="{5561392B-565D-4689-D5E2-BD9138668E50}"/>
              </a:ext>
              <a:ext uri="{C183D7F6-B498-43B3-948B-1728B52AA6E4}">
                <adec:decorative xmlns:adec="http://schemas.microsoft.com/office/drawing/2017/decorative" val="0"/>
              </a:ext>
            </a:extLst>
          </p:cNvPr>
          <p:cNvSpPr/>
          <p:nvPr/>
        </p:nvSpPr>
        <p:spPr>
          <a:xfrm>
            <a:off x="3755121" y="5607601"/>
            <a:ext cx="6873688" cy="923735"/>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GB" sz="1800" dirty="0">
                <a:solidFill>
                  <a:schemeClr val="accent1"/>
                </a:solidFill>
                <a:cs typeface="Arial" panose="020B0604020202020204" pitchFamily="34" charset="0"/>
              </a:rPr>
              <a:t>As a group, improvise and refine movement using your music, intent and ideas for use of the elements of dance.</a:t>
            </a:r>
          </a:p>
        </p:txBody>
      </p:sp>
      <p:sp>
        <p:nvSpPr>
          <p:cNvPr id="2" name="Slide Number Placeholder 1">
            <a:extLst>
              <a:ext uri="{FF2B5EF4-FFF2-40B4-BE49-F238E27FC236}">
                <a16:creationId xmlns:a16="http://schemas.microsoft.com/office/drawing/2014/main" id="{98C2CC84-278C-A677-D537-A8C5F9948B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44</a:t>
            </a:fld>
            <a:endParaRPr lang="en-AU" dirty="0"/>
          </a:p>
        </p:txBody>
      </p:sp>
      <p:grpSp>
        <p:nvGrpSpPr>
          <p:cNvPr id="4" name="Group 3" descr="1. listen">
            <a:extLst>
              <a:ext uri="{FF2B5EF4-FFF2-40B4-BE49-F238E27FC236}">
                <a16:creationId xmlns:a16="http://schemas.microsoft.com/office/drawing/2014/main" id="{A2B07A06-8BFD-5AFB-E2E8-A97CE146352F}"/>
              </a:ext>
            </a:extLst>
          </p:cNvPr>
          <p:cNvGrpSpPr/>
          <p:nvPr/>
        </p:nvGrpSpPr>
        <p:grpSpPr>
          <a:xfrm>
            <a:off x="269280" y="2394924"/>
            <a:ext cx="3425817" cy="1045440"/>
            <a:chOff x="269280" y="1491735"/>
            <a:chExt cx="3425817" cy="1045440"/>
          </a:xfrm>
        </p:grpSpPr>
        <p:sp>
          <p:nvSpPr>
            <p:cNvPr id="5" name="Rectangle: Rounded Corners 4">
              <a:extLst>
                <a:ext uri="{FF2B5EF4-FFF2-40B4-BE49-F238E27FC236}">
                  <a16:creationId xmlns:a16="http://schemas.microsoft.com/office/drawing/2014/main" id="{7EC876A7-B2A2-C39E-9B39-E45389FC815C}"/>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Evaluate </a:t>
              </a:r>
            </a:p>
          </p:txBody>
        </p:sp>
        <p:sp>
          <p:nvSpPr>
            <p:cNvPr id="6" name="Oval 5">
              <a:extLst>
                <a:ext uri="{FF2B5EF4-FFF2-40B4-BE49-F238E27FC236}">
                  <a16:creationId xmlns:a16="http://schemas.microsoft.com/office/drawing/2014/main" id="{C264224D-A262-39B9-CD4E-2DBD97BE9CA8}"/>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8" name="Group 7" descr="1. listen">
            <a:extLst>
              <a:ext uri="{FF2B5EF4-FFF2-40B4-BE49-F238E27FC236}">
                <a16:creationId xmlns:a16="http://schemas.microsoft.com/office/drawing/2014/main" id="{61F587EF-8734-2A31-FB37-701BC8E2CF93}"/>
              </a:ext>
            </a:extLst>
          </p:cNvPr>
          <p:cNvGrpSpPr/>
          <p:nvPr/>
        </p:nvGrpSpPr>
        <p:grpSpPr>
          <a:xfrm>
            <a:off x="269280" y="3446158"/>
            <a:ext cx="3425817" cy="1045440"/>
            <a:chOff x="269280" y="1491735"/>
            <a:chExt cx="3425817" cy="1045440"/>
          </a:xfrm>
        </p:grpSpPr>
        <p:sp>
          <p:nvSpPr>
            <p:cNvPr id="9" name="Rectangle: Rounded Corners 8">
              <a:extLst>
                <a:ext uri="{FF2B5EF4-FFF2-40B4-BE49-F238E27FC236}">
                  <a16:creationId xmlns:a16="http://schemas.microsoft.com/office/drawing/2014/main" id="{A3456447-9993-814E-B539-67379EEBED0B}"/>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Select </a:t>
              </a:r>
            </a:p>
          </p:txBody>
        </p:sp>
        <p:sp>
          <p:nvSpPr>
            <p:cNvPr id="10" name="Oval 9">
              <a:extLst>
                <a:ext uri="{FF2B5EF4-FFF2-40B4-BE49-F238E27FC236}">
                  <a16:creationId xmlns:a16="http://schemas.microsoft.com/office/drawing/2014/main" id="{3D6E62C8-C389-7C09-0853-F7E1BCCCA182}"/>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11" name="Group 10" descr="1. listen">
            <a:extLst>
              <a:ext uri="{FF2B5EF4-FFF2-40B4-BE49-F238E27FC236}">
                <a16:creationId xmlns:a16="http://schemas.microsoft.com/office/drawing/2014/main" id="{A263A075-C6F0-69B3-5CD2-A3D9EC449682}"/>
              </a:ext>
            </a:extLst>
          </p:cNvPr>
          <p:cNvGrpSpPr/>
          <p:nvPr/>
        </p:nvGrpSpPr>
        <p:grpSpPr>
          <a:xfrm>
            <a:off x="269280" y="4497392"/>
            <a:ext cx="3425817" cy="1045440"/>
            <a:chOff x="269280" y="1491735"/>
            <a:chExt cx="3425817" cy="1045440"/>
          </a:xfrm>
        </p:grpSpPr>
        <p:sp>
          <p:nvSpPr>
            <p:cNvPr id="15" name="Rectangle: Rounded Corners 14">
              <a:extLst>
                <a:ext uri="{FF2B5EF4-FFF2-40B4-BE49-F238E27FC236}">
                  <a16:creationId xmlns:a16="http://schemas.microsoft.com/office/drawing/2014/main" id="{7266F052-8470-B6A6-B4A1-D51114E2179B}"/>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Brainstorm </a:t>
              </a:r>
            </a:p>
          </p:txBody>
        </p:sp>
        <p:sp>
          <p:nvSpPr>
            <p:cNvPr id="17" name="Oval 16">
              <a:extLst>
                <a:ext uri="{FF2B5EF4-FFF2-40B4-BE49-F238E27FC236}">
                  <a16:creationId xmlns:a16="http://schemas.microsoft.com/office/drawing/2014/main" id="{C0570461-3080-02BE-057B-32282CBEB807}"/>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26" name="Group 25" descr="1. listen">
            <a:extLst>
              <a:ext uri="{FF2B5EF4-FFF2-40B4-BE49-F238E27FC236}">
                <a16:creationId xmlns:a16="http://schemas.microsoft.com/office/drawing/2014/main" id="{40283872-3E41-02EA-2060-7F03F58C8DC2}"/>
              </a:ext>
            </a:extLst>
          </p:cNvPr>
          <p:cNvGrpSpPr/>
          <p:nvPr/>
        </p:nvGrpSpPr>
        <p:grpSpPr>
          <a:xfrm>
            <a:off x="269280" y="1343690"/>
            <a:ext cx="3425817" cy="1045440"/>
            <a:chOff x="269280" y="1491735"/>
            <a:chExt cx="3425817" cy="1045440"/>
          </a:xfrm>
        </p:grpSpPr>
        <p:sp>
          <p:nvSpPr>
            <p:cNvPr id="29" name="Rectangle: Rounded Corners 28">
              <a:extLst>
                <a:ext uri="{FF2B5EF4-FFF2-40B4-BE49-F238E27FC236}">
                  <a16:creationId xmlns:a16="http://schemas.microsoft.com/office/drawing/2014/main" id="{B55CC282-AD45-5D21-994E-2FB8656F3090}"/>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Listen </a:t>
              </a:r>
            </a:p>
          </p:txBody>
        </p:sp>
        <p:sp>
          <p:nvSpPr>
            <p:cNvPr id="32" name="Oval 31">
              <a:extLst>
                <a:ext uri="{FF2B5EF4-FFF2-40B4-BE49-F238E27FC236}">
                  <a16:creationId xmlns:a16="http://schemas.microsoft.com/office/drawing/2014/main" id="{1DEE99F7-995A-635D-0128-87F4E0E4FFCC}"/>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35" name="Group 34" descr="1. listen">
            <a:extLst>
              <a:ext uri="{FF2B5EF4-FFF2-40B4-BE49-F238E27FC236}">
                <a16:creationId xmlns:a16="http://schemas.microsoft.com/office/drawing/2014/main" id="{484F4630-CCF1-A85A-30FC-C3E044B48878}"/>
              </a:ext>
            </a:extLst>
          </p:cNvPr>
          <p:cNvGrpSpPr/>
          <p:nvPr/>
        </p:nvGrpSpPr>
        <p:grpSpPr>
          <a:xfrm>
            <a:off x="269280" y="5548627"/>
            <a:ext cx="3425817" cy="1045440"/>
            <a:chOff x="269280" y="1491735"/>
            <a:chExt cx="3425817" cy="1045440"/>
          </a:xfrm>
        </p:grpSpPr>
        <p:sp>
          <p:nvSpPr>
            <p:cNvPr id="38" name="Rectangle: Rounded Corners 37">
              <a:extLst>
                <a:ext uri="{FF2B5EF4-FFF2-40B4-BE49-F238E27FC236}">
                  <a16:creationId xmlns:a16="http://schemas.microsoft.com/office/drawing/2014/main" id="{4C97E496-F76E-E6B6-8601-9AF646809265}"/>
                </a:ext>
                <a:ext uri="{C183D7F6-B498-43B3-948B-1728B52AA6E4}">
                  <adec:decorative xmlns:adec="http://schemas.microsoft.com/office/drawing/2017/decorative" val="1"/>
                </a:ext>
              </a:extLst>
            </p:cNvPr>
            <p:cNvSpPr/>
            <p:nvPr/>
          </p:nvSpPr>
          <p:spPr>
            <a:xfrm>
              <a:off x="1045518" y="1568748"/>
              <a:ext cx="2649579" cy="917394"/>
            </a:xfrm>
            <a:prstGeom prst="roundRect">
              <a:avLst>
                <a:gd name="adj" fmla="val 172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1950"/>
              <a:r>
                <a:rPr lang="en-GB" sz="1800" b="1" dirty="0">
                  <a:solidFill>
                    <a:schemeClr val="bg1"/>
                  </a:solidFill>
                  <a:latin typeface="+mj-lt"/>
                  <a:cs typeface="Arial" panose="020B0604020202020204" pitchFamily="34" charset="0"/>
                </a:rPr>
                <a:t>Improvise and refine </a:t>
              </a:r>
            </a:p>
          </p:txBody>
        </p:sp>
        <p:sp>
          <p:nvSpPr>
            <p:cNvPr id="39" name="Oval 38">
              <a:extLst>
                <a:ext uri="{FF2B5EF4-FFF2-40B4-BE49-F238E27FC236}">
                  <a16:creationId xmlns:a16="http://schemas.microsoft.com/office/drawing/2014/main" id="{D3E46DB2-C7C7-2AED-348E-7B4F113A15EE}"/>
                </a:ext>
              </a:extLst>
            </p:cNvPr>
            <p:cNvSpPr/>
            <p:nvPr/>
          </p:nvSpPr>
          <p:spPr>
            <a:xfrm>
              <a:off x="269280" y="1491735"/>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Tree>
    <p:extLst>
      <p:ext uri="{BB962C8B-B14F-4D97-AF65-F5344CB8AC3E}">
        <p14:creationId xmlns:p14="http://schemas.microsoft.com/office/powerpoint/2010/main" val="39036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AC168-34C6-0526-7A6F-56EF01EF8D7E}"/>
              </a:ext>
            </a:extLst>
          </p:cNvPr>
          <p:cNvSpPr>
            <a:spLocks noGrp="1"/>
          </p:cNvSpPr>
          <p:nvPr>
            <p:ph type="title"/>
          </p:nvPr>
        </p:nvSpPr>
        <p:spPr/>
        <p:txBody>
          <a:bodyPr/>
          <a:lstStyle/>
          <a:p>
            <a:r>
              <a:rPr lang="en-AU" sz="3400" dirty="0">
                <a:latin typeface="+mj-lt"/>
              </a:rPr>
              <a:t>3.6b </a:t>
            </a:r>
            <a:r>
              <a:rPr lang="en-AU" sz="3400" dirty="0">
                <a:effectLst/>
                <a:latin typeface="+mj-lt"/>
                <a:ea typeface="Calibri" panose="020F0502020204030204" pitchFamily="34" charset="0"/>
              </a:rPr>
              <a:t>– </a:t>
            </a:r>
            <a:r>
              <a:rPr lang="en-AU" sz="3400" dirty="0">
                <a:latin typeface="+mj-lt"/>
                <a:ea typeface="Calibri" panose="020F0502020204030204" pitchFamily="34" charset="0"/>
              </a:rPr>
              <a:t>ad</a:t>
            </a:r>
            <a:r>
              <a:rPr lang="en-AU" sz="3400" dirty="0">
                <a:latin typeface="+mj-lt"/>
              </a:rPr>
              <a:t>ding music, moving from ideas to intent </a:t>
            </a:r>
          </a:p>
        </p:txBody>
      </p:sp>
      <p:sp>
        <p:nvSpPr>
          <p:cNvPr id="4" name="Text Placeholder 3">
            <a:extLst>
              <a:ext uri="{FF2B5EF4-FFF2-40B4-BE49-F238E27FC236}">
                <a16:creationId xmlns:a16="http://schemas.microsoft.com/office/drawing/2014/main" id="{2D81FF14-C6BF-543F-ECBC-58712565FAED}"/>
              </a:ext>
            </a:extLst>
          </p:cNvPr>
          <p:cNvSpPr>
            <a:spLocks noGrp="1"/>
          </p:cNvSpPr>
          <p:nvPr>
            <p:ph type="body" sz="quarter" idx="18"/>
          </p:nvPr>
        </p:nvSpPr>
        <p:spPr/>
        <p:txBody>
          <a:bodyPr/>
          <a:lstStyle/>
          <a:p>
            <a:r>
              <a:rPr lang="en-AU" dirty="0">
                <a:latin typeface="+mj-lt"/>
              </a:rPr>
              <a:t>Music samples to choose from include the following:</a:t>
            </a:r>
          </a:p>
        </p:txBody>
      </p:sp>
      <p:sp>
        <p:nvSpPr>
          <p:cNvPr id="8" name="Text Placeholder 11">
            <a:extLst>
              <a:ext uri="{FF2B5EF4-FFF2-40B4-BE49-F238E27FC236}">
                <a16:creationId xmlns:a16="http://schemas.microsoft.com/office/drawing/2014/main" id="{4F3B4EB8-E559-FF2E-A5F4-EDF33A96FA05}"/>
              </a:ext>
            </a:extLst>
          </p:cNvPr>
          <p:cNvSpPr txBox="1">
            <a:spLocks/>
          </p:cNvSpPr>
          <p:nvPr/>
        </p:nvSpPr>
        <p:spPr>
          <a:xfrm>
            <a:off x="395998" y="1714499"/>
            <a:ext cx="6928728" cy="4700583"/>
          </a:xfrm>
          <a:prstGeom prst="roundRect">
            <a:avLst>
              <a:gd name="adj" fmla="val 4320"/>
            </a:avLst>
          </a:prstGeom>
          <a:solidFill>
            <a:schemeClr val="accent4"/>
          </a:solidFill>
          <a:ln w="5715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dk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dk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dk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dk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625475"/>
            <a:r>
              <a:rPr lang="en-AU" dirty="0">
                <a:ea typeface="Calibri" panose="020F0502020204030204" pitchFamily="34" charset="0"/>
                <a:cs typeface="Arial" panose="020B0604020202020204" pitchFamily="34" charset="0"/>
                <a:hlinkClick r:id="rId3"/>
              </a:rPr>
              <a:t>‘Evolution’ by Benjamin Tissot (2:45)</a:t>
            </a:r>
            <a:endParaRPr lang="en-AU" dirty="0">
              <a:ea typeface="Calibri" panose="020F0502020204030204" pitchFamily="34" charset="0"/>
              <a:cs typeface="Arial" panose="020B0604020202020204" pitchFamily="34" charset="0"/>
            </a:endParaRPr>
          </a:p>
          <a:p>
            <a:pPr marL="625475"/>
            <a:r>
              <a:rPr lang="en-AU" u="sng" dirty="0">
                <a:solidFill>
                  <a:srgbClr val="146CFD"/>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‘Fragments of S</a:t>
            </a:r>
            <a:r>
              <a:rPr lang="en-AU" u="sng" dirty="0">
                <a:solidFill>
                  <a:schemeClr val="accent2"/>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unlight</a:t>
            </a:r>
            <a:r>
              <a:rPr lang="en-AU" u="sng" dirty="0">
                <a:solidFill>
                  <a:schemeClr val="accent2"/>
                </a:solidFill>
                <a:effectLst/>
                <a:ea typeface="Calibri" panose="020F0502020204030204" pitchFamily="34" charset="0"/>
                <a:cs typeface="Arial" panose="020B0604020202020204" pitchFamily="34" charset="0"/>
              </a:rPr>
              <a:t>’ by Nick Petrov (2:33)</a:t>
            </a:r>
          </a:p>
          <a:p>
            <a:pPr marL="625475">
              <a:spcBef>
                <a:spcPts val="1200"/>
              </a:spcBef>
            </a:pPr>
            <a:r>
              <a:rPr lang="en-AU" dirty="0">
                <a:effectLst/>
                <a:ea typeface="Calibri" panose="020F0502020204030204" pitchFamily="34" charset="0"/>
                <a:cs typeface="Arial" panose="020B0604020202020204" pitchFamily="34" charset="0"/>
                <a:hlinkClick r:id="rId5"/>
              </a:rPr>
              <a:t>‘Echo of Sadness’ by TURNIQUE (2:19)</a:t>
            </a:r>
            <a:endParaRPr lang="en-AU" dirty="0">
              <a:effectLst/>
              <a:ea typeface="Calibri" panose="020F0502020204030204" pitchFamily="34" charset="0"/>
              <a:cs typeface="Arial" panose="020B0604020202020204" pitchFamily="34" charset="0"/>
            </a:endParaRPr>
          </a:p>
          <a:p>
            <a:pPr marL="625475">
              <a:spcBef>
                <a:spcPts val="1200"/>
              </a:spcBef>
            </a:pPr>
            <a:r>
              <a:rPr lang="en-AU" dirty="0">
                <a:effectLst/>
                <a:ea typeface="Calibri" panose="020F0502020204030204" pitchFamily="34" charset="0"/>
                <a:cs typeface="Arial" panose="020B0604020202020204" pitchFamily="34" charset="0"/>
                <a:hlinkClick r:id="rId6"/>
              </a:rPr>
              <a:t>‘Adventure’ by Benjamin Tissot (2:59)</a:t>
            </a:r>
            <a:endParaRPr lang="en-AU" dirty="0">
              <a:effectLst/>
              <a:ea typeface="Calibri" panose="020F0502020204030204" pitchFamily="34" charset="0"/>
              <a:cs typeface="Arial" panose="020B0604020202020204" pitchFamily="34" charset="0"/>
            </a:endParaRPr>
          </a:p>
          <a:p>
            <a:pPr marL="625475">
              <a:spcBef>
                <a:spcPts val="1200"/>
              </a:spcBef>
            </a:pPr>
            <a:r>
              <a:rPr lang="en-AU" dirty="0">
                <a:ea typeface="Calibri" panose="020F0502020204030204" pitchFamily="34" charset="0"/>
                <a:cs typeface="Arial" panose="020B0604020202020204" pitchFamily="34" charset="0"/>
                <a:hlinkClick r:id="rId7"/>
              </a:rPr>
              <a:t>‘</a:t>
            </a:r>
            <a:r>
              <a:rPr lang="en-AU" dirty="0">
                <a:effectLst/>
                <a:ea typeface="Calibri" panose="020F0502020204030204" pitchFamily="34" charset="0"/>
                <a:cs typeface="Arial" panose="020B0604020202020204" pitchFamily="34" charset="0"/>
                <a:hlinkClick r:id="rId7"/>
              </a:rPr>
              <a:t>Slow Life’ by Benjamin Lazzarus (3:57)</a:t>
            </a:r>
            <a:endParaRPr lang="en-AU" dirty="0">
              <a:effectLst/>
              <a:ea typeface="Calibri" panose="020F0502020204030204" pitchFamily="34" charset="0"/>
              <a:cs typeface="Arial" panose="020B0604020202020204" pitchFamily="34" charset="0"/>
            </a:endParaRPr>
          </a:p>
          <a:p>
            <a:pPr marL="625475">
              <a:spcBef>
                <a:spcPts val="1200"/>
              </a:spcBef>
            </a:pPr>
            <a:r>
              <a:rPr lang="en-AU" dirty="0">
                <a:cs typeface="Arial" panose="020B0604020202020204" pitchFamily="34" charset="0"/>
                <a:hlinkClick r:id="rId8"/>
              </a:rPr>
              <a:t>‘Event Horizon’ by Lunar Years (2:36)</a:t>
            </a:r>
            <a:endParaRPr lang="en-AU" dirty="0">
              <a:ea typeface="Calibri" panose="020F0502020204030204" pitchFamily="34" charset="0"/>
              <a:cs typeface="Arial" panose="020B0604020202020204" pitchFamily="34" charset="0"/>
            </a:endParaRPr>
          </a:p>
        </p:txBody>
      </p:sp>
      <p:pic>
        <p:nvPicPr>
          <p:cNvPr id="9" name="Picture 2">
            <a:hlinkClick r:id="rId3"/>
            <a:extLst>
              <a:ext uri="{FF2B5EF4-FFF2-40B4-BE49-F238E27FC236}">
                <a16:creationId xmlns:a16="http://schemas.microsoft.com/office/drawing/2014/main" id="{2FD4F004-E2E7-A40E-740D-2C96E2AA3113}"/>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7" y="2109415"/>
            <a:ext cx="591573" cy="341797"/>
          </a:xfrm>
          <a:prstGeom prst="rect">
            <a:avLst/>
          </a:prstGeom>
          <a:noFill/>
        </p:spPr>
      </p:pic>
      <p:pic>
        <p:nvPicPr>
          <p:cNvPr id="10" name="Picture 2">
            <a:hlinkClick r:id="rId4"/>
            <a:extLst>
              <a:ext uri="{FF2B5EF4-FFF2-40B4-BE49-F238E27FC236}">
                <a16:creationId xmlns:a16="http://schemas.microsoft.com/office/drawing/2014/main" id="{0BBCFD98-830E-4B0D-EF75-E780AEBBD32F}"/>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6" y="2797355"/>
            <a:ext cx="591573" cy="341797"/>
          </a:xfrm>
          <a:prstGeom prst="rect">
            <a:avLst/>
          </a:prstGeom>
          <a:noFill/>
        </p:spPr>
      </p:pic>
      <p:pic>
        <p:nvPicPr>
          <p:cNvPr id="11" name="Picture 2">
            <a:hlinkClick r:id="rId5"/>
            <a:extLst>
              <a:ext uri="{FF2B5EF4-FFF2-40B4-BE49-F238E27FC236}">
                <a16:creationId xmlns:a16="http://schemas.microsoft.com/office/drawing/2014/main" id="{BC0A5D38-DB26-5502-64AF-1F096CB71292}"/>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7" y="3485295"/>
            <a:ext cx="591573" cy="341797"/>
          </a:xfrm>
          <a:prstGeom prst="rect">
            <a:avLst/>
          </a:prstGeom>
          <a:noFill/>
        </p:spPr>
      </p:pic>
      <p:pic>
        <p:nvPicPr>
          <p:cNvPr id="12" name="Picture 2">
            <a:hlinkClick r:id="rId6"/>
            <a:extLst>
              <a:ext uri="{FF2B5EF4-FFF2-40B4-BE49-F238E27FC236}">
                <a16:creationId xmlns:a16="http://schemas.microsoft.com/office/drawing/2014/main" id="{E2E2E777-1033-3F4D-1E5A-E4A7B3C2F0D4}"/>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7" y="4247695"/>
            <a:ext cx="591573" cy="341797"/>
          </a:xfrm>
          <a:prstGeom prst="rect">
            <a:avLst/>
          </a:prstGeom>
          <a:noFill/>
        </p:spPr>
      </p:pic>
      <p:pic>
        <p:nvPicPr>
          <p:cNvPr id="13" name="Picture 2">
            <a:hlinkClick r:id="rId7"/>
            <a:extLst>
              <a:ext uri="{FF2B5EF4-FFF2-40B4-BE49-F238E27FC236}">
                <a16:creationId xmlns:a16="http://schemas.microsoft.com/office/drawing/2014/main" id="{0ED90FC5-96CE-DCC2-8FAE-2659C20BAEF5}"/>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7" y="5004328"/>
            <a:ext cx="591573" cy="341797"/>
          </a:xfrm>
          <a:prstGeom prst="rect">
            <a:avLst/>
          </a:prstGeom>
          <a:noFill/>
        </p:spPr>
      </p:pic>
      <p:pic>
        <p:nvPicPr>
          <p:cNvPr id="14" name="Picture 2">
            <a:hlinkClick r:id="rId8"/>
            <a:extLst>
              <a:ext uri="{FF2B5EF4-FFF2-40B4-BE49-F238E27FC236}">
                <a16:creationId xmlns:a16="http://schemas.microsoft.com/office/drawing/2014/main" id="{6243ADA0-4141-7B43-8C75-4CB8E953261D}"/>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463967" y="5782148"/>
            <a:ext cx="591573" cy="341797"/>
          </a:xfrm>
          <a:prstGeom prst="rect">
            <a:avLst/>
          </a:prstGeom>
          <a:noFill/>
        </p:spPr>
      </p:pic>
      <p:sp>
        <p:nvSpPr>
          <p:cNvPr id="2" name="Slide Number Placeholder 1">
            <a:extLst>
              <a:ext uri="{FF2B5EF4-FFF2-40B4-BE49-F238E27FC236}">
                <a16:creationId xmlns:a16="http://schemas.microsoft.com/office/drawing/2014/main" id="{98C2CC84-278C-A677-D537-A8C5F9948B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dirty="0"/>
          </a:p>
        </p:txBody>
      </p:sp>
    </p:spTree>
    <p:extLst>
      <p:ext uri="{BB962C8B-B14F-4D97-AF65-F5344CB8AC3E}">
        <p14:creationId xmlns:p14="http://schemas.microsoft.com/office/powerpoint/2010/main" val="339050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279FE-9339-6738-0527-4596CF644F71}"/>
              </a:ext>
            </a:extLst>
          </p:cNvPr>
          <p:cNvSpPr>
            <a:spLocks noGrp="1"/>
          </p:cNvSpPr>
          <p:nvPr>
            <p:ph type="title"/>
          </p:nvPr>
        </p:nvSpPr>
        <p:spPr/>
        <p:txBody>
          <a:bodyPr/>
          <a:lstStyle/>
          <a:p>
            <a:r>
              <a:rPr lang="en-AU" sz="3400" dirty="0">
                <a:latin typeface="+mj-lt"/>
              </a:rPr>
              <a:t>3.6c </a:t>
            </a:r>
            <a:r>
              <a:rPr lang="en-AU" sz="3400" dirty="0">
                <a:effectLst/>
                <a:latin typeface="+mj-lt"/>
                <a:ea typeface="Calibri" panose="020F0502020204030204" pitchFamily="34" charset="0"/>
              </a:rPr>
              <a:t>– </a:t>
            </a:r>
            <a:r>
              <a:rPr lang="en-AU" sz="3400" dirty="0">
                <a:latin typeface="+mj-lt"/>
              </a:rPr>
              <a:t>adding music, moving from ideas to intent </a:t>
            </a:r>
          </a:p>
        </p:txBody>
      </p:sp>
      <p:sp>
        <p:nvSpPr>
          <p:cNvPr id="3" name="Text Placeholder 2">
            <a:extLst>
              <a:ext uri="{FF2B5EF4-FFF2-40B4-BE49-F238E27FC236}">
                <a16:creationId xmlns:a16="http://schemas.microsoft.com/office/drawing/2014/main" id="{1023A974-3699-5D5A-DE21-CC1E3B1911B6}"/>
              </a:ext>
            </a:extLst>
          </p:cNvPr>
          <p:cNvSpPr>
            <a:spLocks noGrp="1"/>
          </p:cNvSpPr>
          <p:nvPr>
            <p:ph type="body" sz="quarter" idx="18"/>
          </p:nvPr>
        </p:nvSpPr>
        <p:spPr/>
        <p:txBody>
          <a:bodyPr anchor="ctr"/>
          <a:lstStyle/>
          <a:p>
            <a:r>
              <a:rPr lang="en-AU" dirty="0">
                <a:latin typeface="+mj-lt"/>
              </a:rPr>
              <a:t>Group brainstorm and planning scaffold</a:t>
            </a:r>
          </a:p>
        </p:txBody>
      </p:sp>
      <p:sp>
        <p:nvSpPr>
          <p:cNvPr id="2" name="Rectangle: Rounded Corners 1">
            <a:extLst>
              <a:ext uri="{FF2B5EF4-FFF2-40B4-BE49-F238E27FC236}">
                <a16:creationId xmlns:a16="http://schemas.microsoft.com/office/drawing/2014/main" id="{28BB273A-892C-51FC-9ACE-0F833A27D186}"/>
              </a:ext>
              <a:ext uri="{C183D7F6-B498-43B3-948B-1728B52AA6E4}">
                <adec:decorative xmlns:adec="http://schemas.microsoft.com/office/drawing/2017/decorative" val="0"/>
              </a:ext>
            </a:extLst>
          </p:cNvPr>
          <p:cNvSpPr/>
          <p:nvPr/>
        </p:nvSpPr>
        <p:spPr>
          <a:xfrm>
            <a:off x="359998" y="1424226"/>
            <a:ext cx="11462241" cy="555315"/>
          </a:xfrm>
          <a:prstGeom prst="roundRect">
            <a:avLst>
              <a:gd name="adj" fmla="val 17256"/>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800" dirty="0">
                <a:solidFill>
                  <a:schemeClr val="bg1"/>
                </a:solidFill>
                <a:latin typeface="Arial" panose="020B0604020202020204" pitchFamily="34" charset="0"/>
                <a:cs typeface="Arial" panose="020B0604020202020204" pitchFamily="34" charset="0"/>
              </a:rPr>
              <a:t>The intent of our dance is:</a:t>
            </a:r>
          </a:p>
        </p:txBody>
      </p:sp>
      <p:sp>
        <p:nvSpPr>
          <p:cNvPr id="19" name="Freeform: Shape 18">
            <a:extLst>
              <a:ext uri="{FF2B5EF4-FFF2-40B4-BE49-F238E27FC236}">
                <a16:creationId xmlns:a16="http://schemas.microsoft.com/office/drawing/2014/main" id="{2EB5C2FB-9369-4149-D012-F7EF186045E6}"/>
              </a:ext>
            </a:extLst>
          </p:cNvPr>
          <p:cNvSpPr/>
          <p:nvPr/>
        </p:nvSpPr>
        <p:spPr>
          <a:xfrm>
            <a:off x="361586" y="2066076"/>
            <a:ext cx="3447665" cy="473469"/>
          </a:xfrm>
          <a:custGeom>
            <a:avLst/>
            <a:gdLst>
              <a:gd name="connsiteX0" fmla="*/ 66769 w 3447665"/>
              <a:gd name="connsiteY0" fmla="*/ 0 h 473469"/>
              <a:gd name="connsiteX1" fmla="*/ 3380896 w 3447665"/>
              <a:gd name="connsiteY1" fmla="*/ 0 h 473469"/>
              <a:gd name="connsiteX2" fmla="*/ 3447665 w 3447665"/>
              <a:gd name="connsiteY2" fmla="*/ 66769 h 473469"/>
              <a:gd name="connsiteX3" fmla="*/ 3447665 w 3447665"/>
              <a:gd name="connsiteY3" fmla="*/ 131729 h 473469"/>
              <a:gd name="connsiteX4" fmla="*/ 3447665 w 3447665"/>
              <a:gd name="connsiteY4" fmla="*/ 320165 h 473469"/>
              <a:gd name="connsiteX5" fmla="*/ 3447665 w 3447665"/>
              <a:gd name="connsiteY5" fmla="*/ 473469 h 473469"/>
              <a:gd name="connsiteX6" fmla="*/ 0 w 3447665"/>
              <a:gd name="connsiteY6" fmla="*/ 473469 h 473469"/>
              <a:gd name="connsiteX7" fmla="*/ 0 w 3447665"/>
              <a:gd name="connsiteY7" fmla="*/ 320165 h 473469"/>
              <a:gd name="connsiteX8" fmla="*/ 0 w 3447665"/>
              <a:gd name="connsiteY8" fmla="*/ 131729 h 473469"/>
              <a:gd name="connsiteX9" fmla="*/ 0 w 3447665"/>
              <a:gd name="connsiteY9" fmla="*/ 66769 h 473469"/>
              <a:gd name="connsiteX10" fmla="*/ 66769 w 3447665"/>
              <a:gd name="connsiteY10" fmla="*/ 0 h 47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7665" h="473469">
                <a:moveTo>
                  <a:pt x="66769" y="0"/>
                </a:moveTo>
                <a:lnTo>
                  <a:pt x="3380896" y="0"/>
                </a:lnTo>
                <a:cubicBezTo>
                  <a:pt x="3417772" y="0"/>
                  <a:pt x="3447665" y="29893"/>
                  <a:pt x="3447665" y="66769"/>
                </a:cubicBezTo>
                <a:lnTo>
                  <a:pt x="3447665" y="131729"/>
                </a:lnTo>
                <a:lnTo>
                  <a:pt x="3447665" y="320165"/>
                </a:lnTo>
                <a:lnTo>
                  <a:pt x="3447665" y="473469"/>
                </a:lnTo>
                <a:lnTo>
                  <a:pt x="0" y="473469"/>
                </a:lnTo>
                <a:lnTo>
                  <a:pt x="0" y="320165"/>
                </a:lnTo>
                <a:lnTo>
                  <a:pt x="0" y="131729"/>
                </a:lnTo>
                <a:lnTo>
                  <a:pt x="0" y="66769"/>
                </a:lnTo>
                <a:cubicBezTo>
                  <a:pt x="0" y="29893"/>
                  <a:pt x="29893" y="0"/>
                  <a:pt x="66769"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975"/>
            <a:r>
              <a:rPr lang="en-US" sz="1800" b="1" dirty="0"/>
              <a:t>Beginning</a:t>
            </a:r>
            <a:endParaRPr lang="en-AU" sz="1800" b="1" dirty="0"/>
          </a:p>
        </p:txBody>
      </p:sp>
      <p:sp>
        <p:nvSpPr>
          <p:cNvPr id="20" name="Freeform: Shape 19">
            <a:extLst>
              <a:ext uri="{FF2B5EF4-FFF2-40B4-BE49-F238E27FC236}">
                <a16:creationId xmlns:a16="http://schemas.microsoft.com/office/drawing/2014/main" id="{3B56165C-433C-580B-E5DC-C8F22A4BDC74}"/>
              </a:ext>
              <a:ext uri="{C183D7F6-B498-43B3-948B-1728B52AA6E4}">
                <adec:decorative xmlns:adec="http://schemas.microsoft.com/office/drawing/2017/decorative" val="1"/>
              </a:ext>
            </a:extLst>
          </p:cNvPr>
          <p:cNvSpPr/>
          <p:nvPr/>
        </p:nvSpPr>
        <p:spPr>
          <a:xfrm>
            <a:off x="359998" y="2539544"/>
            <a:ext cx="3447665" cy="3920693"/>
          </a:xfrm>
          <a:custGeom>
            <a:avLst/>
            <a:gdLst>
              <a:gd name="connsiteX0" fmla="*/ 0 w 3452663"/>
              <a:gd name="connsiteY0" fmla="*/ 0 h 3920694"/>
              <a:gd name="connsiteX1" fmla="*/ 149156 w 3452663"/>
              <a:gd name="connsiteY1" fmla="*/ 0 h 3920694"/>
              <a:gd name="connsiteX2" fmla="*/ 3303508 w 3452663"/>
              <a:gd name="connsiteY2" fmla="*/ 0 h 3920694"/>
              <a:gd name="connsiteX3" fmla="*/ 3452663 w 3452663"/>
              <a:gd name="connsiteY3" fmla="*/ 0 h 3920694"/>
              <a:gd name="connsiteX4" fmla="*/ 3452663 w 3452663"/>
              <a:gd name="connsiteY4" fmla="*/ 149155 h 3920694"/>
              <a:gd name="connsiteX5" fmla="*/ 3452663 w 3452663"/>
              <a:gd name="connsiteY5" fmla="*/ 378351 h 3920694"/>
              <a:gd name="connsiteX6" fmla="*/ 3452663 w 3452663"/>
              <a:gd name="connsiteY6" fmla="*/ 3771539 h 3920694"/>
              <a:gd name="connsiteX7" fmla="*/ 3303508 w 3452663"/>
              <a:gd name="connsiteY7" fmla="*/ 3920694 h 3920694"/>
              <a:gd name="connsiteX8" fmla="*/ 149156 w 3452663"/>
              <a:gd name="connsiteY8" fmla="*/ 3920694 h 3920694"/>
              <a:gd name="connsiteX9" fmla="*/ 1 w 3452663"/>
              <a:gd name="connsiteY9" fmla="*/ 3771539 h 3920694"/>
              <a:gd name="connsiteX10" fmla="*/ 1 w 3452663"/>
              <a:gd name="connsiteY10" fmla="*/ 378351 h 3920694"/>
              <a:gd name="connsiteX11" fmla="*/ 0 w 3452663"/>
              <a:gd name="connsiteY11" fmla="*/ 378351 h 39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2663" h="3920694">
                <a:moveTo>
                  <a:pt x="0" y="0"/>
                </a:moveTo>
                <a:lnTo>
                  <a:pt x="149156" y="0"/>
                </a:lnTo>
                <a:lnTo>
                  <a:pt x="3303508" y="0"/>
                </a:lnTo>
                <a:lnTo>
                  <a:pt x="3452663" y="0"/>
                </a:lnTo>
                <a:lnTo>
                  <a:pt x="3452663" y="149155"/>
                </a:lnTo>
                <a:lnTo>
                  <a:pt x="3452663" y="378351"/>
                </a:lnTo>
                <a:lnTo>
                  <a:pt x="3452663" y="3771539"/>
                </a:lnTo>
                <a:cubicBezTo>
                  <a:pt x="3452663" y="3853915"/>
                  <a:pt x="3385884" y="3920694"/>
                  <a:pt x="3303508" y="3920694"/>
                </a:cubicBezTo>
                <a:lnTo>
                  <a:pt x="149156" y="3920694"/>
                </a:lnTo>
                <a:cubicBezTo>
                  <a:pt x="66780" y="3920694"/>
                  <a:pt x="1" y="3853915"/>
                  <a:pt x="1" y="3771539"/>
                </a:cubicBezTo>
                <a:lnTo>
                  <a:pt x="1" y="378351"/>
                </a:lnTo>
                <a:lnTo>
                  <a:pt x="0" y="37835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TextBox 22">
            <a:extLst>
              <a:ext uri="{FF2B5EF4-FFF2-40B4-BE49-F238E27FC236}">
                <a16:creationId xmlns:a16="http://schemas.microsoft.com/office/drawing/2014/main" id="{415F9002-4A44-B017-1DAB-9E575DDE6E59}"/>
              </a:ext>
            </a:extLst>
          </p:cNvPr>
          <p:cNvSpPr txBox="1"/>
          <p:nvPr/>
        </p:nvSpPr>
        <p:spPr>
          <a:xfrm>
            <a:off x="459817" y="2626080"/>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Description of the music:</a:t>
            </a:r>
            <a:endParaRPr lang="en-AU" sz="1600" dirty="0"/>
          </a:p>
        </p:txBody>
      </p:sp>
      <p:sp>
        <p:nvSpPr>
          <p:cNvPr id="24" name="TextBox 23">
            <a:extLst>
              <a:ext uri="{FF2B5EF4-FFF2-40B4-BE49-F238E27FC236}">
                <a16:creationId xmlns:a16="http://schemas.microsoft.com/office/drawing/2014/main" id="{C2E9A934-86DB-BDD2-1316-C58B743E895C}"/>
              </a:ext>
            </a:extLst>
          </p:cNvPr>
          <p:cNvSpPr txBox="1"/>
          <p:nvPr/>
        </p:nvSpPr>
        <p:spPr>
          <a:xfrm>
            <a:off x="459817" y="3879894"/>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Elements of dance we could use:</a:t>
            </a:r>
            <a:endParaRPr lang="en-AU" sz="1600" dirty="0"/>
          </a:p>
        </p:txBody>
      </p:sp>
      <p:sp>
        <p:nvSpPr>
          <p:cNvPr id="25" name="TextBox 24">
            <a:extLst>
              <a:ext uri="{FF2B5EF4-FFF2-40B4-BE49-F238E27FC236}">
                <a16:creationId xmlns:a16="http://schemas.microsoft.com/office/drawing/2014/main" id="{B47FAABB-9230-7F86-C852-228575FF1415}"/>
              </a:ext>
            </a:extLst>
          </p:cNvPr>
          <p:cNvSpPr txBox="1"/>
          <p:nvPr/>
        </p:nvSpPr>
        <p:spPr>
          <a:xfrm>
            <a:off x="459817" y="5133708"/>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Relevance to the intent:</a:t>
            </a:r>
            <a:endParaRPr lang="en-AU" sz="1600" dirty="0"/>
          </a:p>
        </p:txBody>
      </p:sp>
      <p:sp>
        <p:nvSpPr>
          <p:cNvPr id="14" name="Freeform: Shape 13">
            <a:extLst>
              <a:ext uri="{FF2B5EF4-FFF2-40B4-BE49-F238E27FC236}">
                <a16:creationId xmlns:a16="http://schemas.microsoft.com/office/drawing/2014/main" id="{5492441E-FF9A-3869-50A5-CE409799E329}"/>
              </a:ext>
            </a:extLst>
          </p:cNvPr>
          <p:cNvSpPr/>
          <p:nvPr/>
        </p:nvSpPr>
        <p:spPr>
          <a:xfrm>
            <a:off x="4363097" y="2066076"/>
            <a:ext cx="3447665" cy="473469"/>
          </a:xfrm>
          <a:custGeom>
            <a:avLst/>
            <a:gdLst>
              <a:gd name="connsiteX0" fmla="*/ 66769 w 3447665"/>
              <a:gd name="connsiteY0" fmla="*/ 0 h 473469"/>
              <a:gd name="connsiteX1" fmla="*/ 3380896 w 3447665"/>
              <a:gd name="connsiteY1" fmla="*/ 0 h 473469"/>
              <a:gd name="connsiteX2" fmla="*/ 3447665 w 3447665"/>
              <a:gd name="connsiteY2" fmla="*/ 66769 h 473469"/>
              <a:gd name="connsiteX3" fmla="*/ 3447665 w 3447665"/>
              <a:gd name="connsiteY3" fmla="*/ 131729 h 473469"/>
              <a:gd name="connsiteX4" fmla="*/ 3447665 w 3447665"/>
              <a:gd name="connsiteY4" fmla="*/ 320165 h 473469"/>
              <a:gd name="connsiteX5" fmla="*/ 3447665 w 3447665"/>
              <a:gd name="connsiteY5" fmla="*/ 473469 h 473469"/>
              <a:gd name="connsiteX6" fmla="*/ 0 w 3447665"/>
              <a:gd name="connsiteY6" fmla="*/ 473469 h 473469"/>
              <a:gd name="connsiteX7" fmla="*/ 0 w 3447665"/>
              <a:gd name="connsiteY7" fmla="*/ 320165 h 473469"/>
              <a:gd name="connsiteX8" fmla="*/ 0 w 3447665"/>
              <a:gd name="connsiteY8" fmla="*/ 131729 h 473469"/>
              <a:gd name="connsiteX9" fmla="*/ 0 w 3447665"/>
              <a:gd name="connsiteY9" fmla="*/ 66769 h 473469"/>
              <a:gd name="connsiteX10" fmla="*/ 66769 w 3447665"/>
              <a:gd name="connsiteY10" fmla="*/ 0 h 47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7665" h="473469">
                <a:moveTo>
                  <a:pt x="66769" y="0"/>
                </a:moveTo>
                <a:lnTo>
                  <a:pt x="3380896" y="0"/>
                </a:lnTo>
                <a:cubicBezTo>
                  <a:pt x="3417772" y="0"/>
                  <a:pt x="3447665" y="29893"/>
                  <a:pt x="3447665" y="66769"/>
                </a:cubicBezTo>
                <a:lnTo>
                  <a:pt x="3447665" y="131729"/>
                </a:lnTo>
                <a:lnTo>
                  <a:pt x="3447665" y="320165"/>
                </a:lnTo>
                <a:lnTo>
                  <a:pt x="3447665" y="473469"/>
                </a:lnTo>
                <a:lnTo>
                  <a:pt x="0" y="473469"/>
                </a:lnTo>
                <a:lnTo>
                  <a:pt x="0" y="320165"/>
                </a:lnTo>
                <a:lnTo>
                  <a:pt x="0" y="131729"/>
                </a:lnTo>
                <a:lnTo>
                  <a:pt x="0" y="66769"/>
                </a:lnTo>
                <a:cubicBezTo>
                  <a:pt x="0" y="29893"/>
                  <a:pt x="29893" y="0"/>
                  <a:pt x="66769"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975"/>
            <a:r>
              <a:rPr lang="en-US" sz="1800" b="1" dirty="0"/>
              <a:t>Middle</a:t>
            </a:r>
            <a:endParaRPr lang="en-AU" sz="1800" b="1" dirty="0"/>
          </a:p>
        </p:txBody>
      </p:sp>
      <p:sp>
        <p:nvSpPr>
          <p:cNvPr id="18" name="Freeform: Shape 17">
            <a:extLst>
              <a:ext uri="{FF2B5EF4-FFF2-40B4-BE49-F238E27FC236}">
                <a16:creationId xmlns:a16="http://schemas.microsoft.com/office/drawing/2014/main" id="{D91F5FEC-B230-4E1A-4D39-6A240EB050A5}"/>
              </a:ext>
              <a:ext uri="{C183D7F6-B498-43B3-948B-1728B52AA6E4}">
                <adec:decorative xmlns:adec="http://schemas.microsoft.com/office/drawing/2017/decorative" val="1"/>
              </a:ext>
            </a:extLst>
          </p:cNvPr>
          <p:cNvSpPr/>
          <p:nvPr/>
        </p:nvSpPr>
        <p:spPr>
          <a:xfrm>
            <a:off x="4361509" y="2539544"/>
            <a:ext cx="3447665" cy="3920693"/>
          </a:xfrm>
          <a:custGeom>
            <a:avLst/>
            <a:gdLst>
              <a:gd name="connsiteX0" fmla="*/ 0 w 3452663"/>
              <a:gd name="connsiteY0" fmla="*/ 0 h 3920694"/>
              <a:gd name="connsiteX1" fmla="*/ 149156 w 3452663"/>
              <a:gd name="connsiteY1" fmla="*/ 0 h 3920694"/>
              <a:gd name="connsiteX2" fmla="*/ 3303508 w 3452663"/>
              <a:gd name="connsiteY2" fmla="*/ 0 h 3920694"/>
              <a:gd name="connsiteX3" fmla="*/ 3452663 w 3452663"/>
              <a:gd name="connsiteY3" fmla="*/ 0 h 3920694"/>
              <a:gd name="connsiteX4" fmla="*/ 3452663 w 3452663"/>
              <a:gd name="connsiteY4" fmla="*/ 149155 h 3920694"/>
              <a:gd name="connsiteX5" fmla="*/ 3452663 w 3452663"/>
              <a:gd name="connsiteY5" fmla="*/ 378351 h 3920694"/>
              <a:gd name="connsiteX6" fmla="*/ 3452663 w 3452663"/>
              <a:gd name="connsiteY6" fmla="*/ 3771539 h 3920694"/>
              <a:gd name="connsiteX7" fmla="*/ 3303508 w 3452663"/>
              <a:gd name="connsiteY7" fmla="*/ 3920694 h 3920694"/>
              <a:gd name="connsiteX8" fmla="*/ 149156 w 3452663"/>
              <a:gd name="connsiteY8" fmla="*/ 3920694 h 3920694"/>
              <a:gd name="connsiteX9" fmla="*/ 1 w 3452663"/>
              <a:gd name="connsiteY9" fmla="*/ 3771539 h 3920694"/>
              <a:gd name="connsiteX10" fmla="*/ 1 w 3452663"/>
              <a:gd name="connsiteY10" fmla="*/ 378351 h 3920694"/>
              <a:gd name="connsiteX11" fmla="*/ 0 w 3452663"/>
              <a:gd name="connsiteY11" fmla="*/ 378351 h 39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2663" h="3920694">
                <a:moveTo>
                  <a:pt x="0" y="0"/>
                </a:moveTo>
                <a:lnTo>
                  <a:pt x="149156" y="0"/>
                </a:lnTo>
                <a:lnTo>
                  <a:pt x="3303508" y="0"/>
                </a:lnTo>
                <a:lnTo>
                  <a:pt x="3452663" y="0"/>
                </a:lnTo>
                <a:lnTo>
                  <a:pt x="3452663" y="149155"/>
                </a:lnTo>
                <a:lnTo>
                  <a:pt x="3452663" y="378351"/>
                </a:lnTo>
                <a:lnTo>
                  <a:pt x="3452663" y="3771539"/>
                </a:lnTo>
                <a:cubicBezTo>
                  <a:pt x="3452663" y="3853915"/>
                  <a:pt x="3385884" y="3920694"/>
                  <a:pt x="3303508" y="3920694"/>
                </a:cubicBezTo>
                <a:lnTo>
                  <a:pt x="149156" y="3920694"/>
                </a:lnTo>
                <a:cubicBezTo>
                  <a:pt x="66780" y="3920694"/>
                  <a:pt x="1" y="3853915"/>
                  <a:pt x="1" y="3771539"/>
                </a:cubicBezTo>
                <a:lnTo>
                  <a:pt x="1" y="378351"/>
                </a:lnTo>
                <a:lnTo>
                  <a:pt x="0" y="37835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6" name="TextBox 25">
            <a:extLst>
              <a:ext uri="{FF2B5EF4-FFF2-40B4-BE49-F238E27FC236}">
                <a16:creationId xmlns:a16="http://schemas.microsoft.com/office/drawing/2014/main" id="{AAA0341A-66A8-FD23-FE84-2A6496C0D74B}"/>
              </a:ext>
            </a:extLst>
          </p:cNvPr>
          <p:cNvSpPr txBox="1"/>
          <p:nvPr/>
        </p:nvSpPr>
        <p:spPr>
          <a:xfrm>
            <a:off x="4471987" y="2626080"/>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Description of the music:</a:t>
            </a:r>
            <a:endParaRPr lang="en-AU" sz="1600" dirty="0"/>
          </a:p>
        </p:txBody>
      </p:sp>
      <p:sp>
        <p:nvSpPr>
          <p:cNvPr id="27" name="TextBox 26">
            <a:extLst>
              <a:ext uri="{FF2B5EF4-FFF2-40B4-BE49-F238E27FC236}">
                <a16:creationId xmlns:a16="http://schemas.microsoft.com/office/drawing/2014/main" id="{E36C3F3A-2F1E-1BD6-EA33-AE3BBBE8F6FE}"/>
              </a:ext>
            </a:extLst>
          </p:cNvPr>
          <p:cNvSpPr txBox="1"/>
          <p:nvPr/>
        </p:nvSpPr>
        <p:spPr>
          <a:xfrm>
            <a:off x="4471987" y="3879894"/>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Elements of dance we could use:</a:t>
            </a:r>
            <a:endParaRPr lang="en-AU" sz="1600" dirty="0"/>
          </a:p>
        </p:txBody>
      </p:sp>
      <p:sp>
        <p:nvSpPr>
          <p:cNvPr id="28" name="TextBox 27">
            <a:extLst>
              <a:ext uri="{FF2B5EF4-FFF2-40B4-BE49-F238E27FC236}">
                <a16:creationId xmlns:a16="http://schemas.microsoft.com/office/drawing/2014/main" id="{545967AA-FA45-A992-3F7A-66FBABD61620}"/>
              </a:ext>
            </a:extLst>
          </p:cNvPr>
          <p:cNvSpPr txBox="1"/>
          <p:nvPr/>
        </p:nvSpPr>
        <p:spPr>
          <a:xfrm>
            <a:off x="4471987" y="5133708"/>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Relevance to the intent:</a:t>
            </a:r>
            <a:endParaRPr lang="en-AU" sz="1600" dirty="0"/>
          </a:p>
        </p:txBody>
      </p:sp>
      <p:sp>
        <p:nvSpPr>
          <p:cNvPr id="21" name="Freeform: Shape 20">
            <a:extLst>
              <a:ext uri="{FF2B5EF4-FFF2-40B4-BE49-F238E27FC236}">
                <a16:creationId xmlns:a16="http://schemas.microsoft.com/office/drawing/2014/main" id="{D296FD1B-F9AF-CA2A-D141-FADA9B09D28C}"/>
              </a:ext>
            </a:extLst>
          </p:cNvPr>
          <p:cNvSpPr/>
          <p:nvPr/>
        </p:nvSpPr>
        <p:spPr>
          <a:xfrm>
            <a:off x="8363020" y="2066076"/>
            <a:ext cx="3447665" cy="473469"/>
          </a:xfrm>
          <a:custGeom>
            <a:avLst/>
            <a:gdLst>
              <a:gd name="connsiteX0" fmla="*/ 66769 w 3447665"/>
              <a:gd name="connsiteY0" fmla="*/ 0 h 473469"/>
              <a:gd name="connsiteX1" fmla="*/ 3380896 w 3447665"/>
              <a:gd name="connsiteY1" fmla="*/ 0 h 473469"/>
              <a:gd name="connsiteX2" fmla="*/ 3447665 w 3447665"/>
              <a:gd name="connsiteY2" fmla="*/ 66769 h 473469"/>
              <a:gd name="connsiteX3" fmla="*/ 3447665 w 3447665"/>
              <a:gd name="connsiteY3" fmla="*/ 131729 h 473469"/>
              <a:gd name="connsiteX4" fmla="*/ 3447665 w 3447665"/>
              <a:gd name="connsiteY4" fmla="*/ 320165 h 473469"/>
              <a:gd name="connsiteX5" fmla="*/ 3447665 w 3447665"/>
              <a:gd name="connsiteY5" fmla="*/ 473469 h 473469"/>
              <a:gd name="connsiteX6" fmla="*/ 0 w 3447665"/>
              <a:gd name="connsiteY6" fmla="*/ 473469 h 473469"/>
              <a:gd name="connsiteX7" fmla="*/ 0 w 3447665"/>
              <a:gd name="connsiteY7" fmla="*/ 320165 h 473469"/>
              <a:gd name="connsiteX8" fmla="*/ 0 w 3447665"/>
              <a:gd name="connsiteY8" fmla="*/ 131729 h 473469"/>
              <a:gd name="connsiteX9" fmla="*/ 0 w 3447665"/>
              <a:gd name="connsiteY9" fmla="*/ 66769 h 473469"/>
              <a:gd name="connsiteX10" fmla="*/ 66769 w 3447665"/>
              <a:gd name="connsiteY10" fmla="*/ 0 h 47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7665" h="473469">
                <a:moveTo>
                  <a:pt x="66769" y="0"/>
                </a:moveTo>
                <a:lnTo>
                  <a:pt x="3380896" y="0"/>
                </a:lnTo>
                <a:cubicBezTo>
                  <a:pt x="3417772" y="0"/>
                  <a:pt x="3447665" y="29893"/>
                  <a:pt x="3447665" y="66769"/>
                </a:cubicBezTo>
                <a:lnTo>
                  <a:pt x="3447665" y="131729"/>
                </a:lnTo>
                <a:lnTo>
                  <a:pt x="3447665" y="320165"/>
                </a:lnTo>
                <a:lnTo>
                  <a:pt x="3447665" y="473469"/>
                </a:lnTo>
                <a:lnTo>
                  <a:pt x="0" y="473469"/>
                </a:lnTo>
                <a:lnTo>
                  <a:pt x="0" y="320165"/>
                </a:lnTo>
                <a:lnTo>
                  <a:pt x="0" y="131729"/>
                </a:lnTo>
                <a:lnTo>
                  <a:pt x="0" y="66769"/>
                </a:lnTo>
                <a:cubicBezTo>
                  <a:pt x="0" y="29893"/>
                  <a:pt x="29893" y="0"/>
                  <a:pt x="66769"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80975"/>
            <a:r>
              <a:rPr lang="en-US" sz="1800" b="1" dirty="0"/>
              <a:t>End</a:t>
            </a:r>
            <a:endParaRPr lang="en-AU" sz="1800" b="1" dirty="0"/>
          </a:p>
        </p:txBody>
      </p:sp>
      <p:sp>
        <p:nvSpPr>
          <p:cNvPr id="22" name="Freeform: Shape 21">
            <a:extLst>
              <a:ext uri="{FF2B5EF4-FFF2-40B4-BE49-F238E27FC236}">
                <a16:creationId xmlns:a16="http://schemas.microsoft.com/office/drawing/2014/main" id="{C13E11B6-842F-6688-830F-845AA6B87091}"/>
              </a:ext>
              <a:ext uri="{C183D7F6-B498-43B3-948B-1728B52AA6E4}">
                <adec:decorative xmlns:adec="http://schemas.microsoft.com/office/drawing/2017/decorative" val="1"/>
              </a:ext>
            </a:extLst>
          </p:cNvPr>
          <p:cNvSpPr/>
          <p:nvPr/>
        </p:nvSpPr>
        <p:spPr>
          <a:xfrm>
            <a:off x="8361432" y="2539544"/>
            <a:ext cx="3447665" cy="3920693"/>
          </a:xfrm>
          <a:custGeom>
            <a:avLst/>
            <a:gdLst>
              <a:gd name="connsiteX0" fmla="*/ 0 w 3452663"/>
              <a:gd name="connsiteY0" fmla="*/ 0 h 3920694"/>
              <a:gd name="connsiteX1" fmla="*/ 149156 w 3452663"/>
              <a:gd name="connsiteY1" fmla="*/ 0 h 3920694"/>
              <a:gd name="connsiteX2" fmla="*/ 3303508 w 3452663"/>
              <a:gd name="connsiteY2" fmla="*/ 0 h 3920694"/>
              <a:gd name="connsiteX3" fmla="*/ 3452663 w 3452663"/>
              <a:gd name="connsiteY3" fmla="*/ 0 h 3920694"/>
              <a:gd name="connsiteX4" fmla="*/ 3452663 w 3452663"/>
              <a:gd name="connsiteY4" fmla="*/ 149155 h 3920694"/>
              <a:gd name="connsiteX5" fmla="*/ 3452663 w 3452663"/>
              <a:gd name="connsiteY5" fmla="*/ 378351 h 3920694"/>
              <a:gd name="connsiteX6" fmla="*/ 3452663 w 3452663"/>
              <a:gd name="connsiteY6" fmla="*/ 3771539 h 3920694"/>
              <a:gd name="connsiteX7" fmla="*/ 3303508 w 3452663"/>
              <a:gd name="connsiteY7" fmla="*/ 3920694 h 3920694"/>
              <a:gd name="connsiteX8" fmla="*/ 149156 w 3452663"/>
              <a:gd name="connsiteY8" fmla="*/ 3920694 h 3920694"/>
              <a:gd name="connsiteX9" fmla="*/ 1 w 3452663"/>
              <a:gd name="connsiteY9" fmla="*/ 3771539 h 3920694"/>
              <a:gd name="connsiteX10" fmla="*/ 1 w 3452663"/>
              <a:gd name="connsiteY10" fmla="*/ 378351 h 3920694"/>
              <a:gd name="connsiteX11" fmla="*/ 0 w 3452663"/>
              <a:gd name="connsiteY11" fmla="*/ 378351 h 39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2663" h="3920694">
                <a:moveTo>
                  <a:pt x="0" y="0"/>
                </a:moveTo>
                <a:lnTo>
                  <a:pt x="149156" y="0"/>
                </a:lnTo>
                <a:lnTo>
                  <a:pt x="3303508" y="0"/>
                </a:lnTo>
                <a:lnTo>
                  <a:pt x="3452663" y="0"/>
                </a:lnTo>
                <a:lnTo>
                  <a:pt x="3452663" y="149155"/>
                </a:lnTo>
                <a:lnTo>
                  <a:pt x="3452663" y="378351"/>
                </a:lnTo>
                <a:lnTo>
                  <a:pt x="3452663" y="3771539"/>
                </a:lnTo>
                <a:cubicBezTo>
                  <a:pt x="3452663" y="3853915"/>
                  <a:pt x="3385884" y="3920694"/>
                  <a:pt x="3303508" y="3920694"/>
                </a:cubicBezTo>
                <a:lnTo>
                  <a:pt x="149156" y="3920694"/>
                </a:lnTo>
                <a:cubicBezTo>
                  <a:pt x="66780" y="3920694"/>
                  <a:pt x="1" y="3853915"/>
                  <a:pt x="1" y="3771539"/>
                </a:cubicBezTo>
                <a:lnTo>
                  <a:pt x="1" y="378351"/>
                </a:lnTo>
                <a:lnTo>
                  <a:pt x="0" y="37835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TextBox 28">
            <a:extLst>
              <a:ext uri="{FF2B5EF4-FFF2-40B4-BE49-F238E27FC236}">
                <a16:creationId xmlns:a16="http://schemas.microsoft.com/office/drawing/2014/main" id="{6EC9EB1B-43A7-D6EC-6252-891E4537331B}"/>
              </a:ext>
            </a:extLst>
          </p:cNvPr>
          <p:cNvSpPr txBox="1"/>
          <p:nvPr/>
        </p:nvSpPr>
        <p:spPr>
          <a:xfrm>
            <a:off x="8461252" y="2626080"/>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Description of the music:</a:t>
            </a:r>
            <a:endParaRPr lang="en-AU" sz="1600" dirty="0"/>
          </a:p>
        </p:txBody>
      </p:sp>
      <p:sp>
        <p:nvSpPr>
          <p:cNvPr id="30" name="TextBox 29">
            <a:extLst>
              <a:ext uri="{FF2B5EF4-FFF2-40B4-BE49-F238E27FC236}">
                <a16:creationId xmlns:a16="http://schemas.microsoft.com/office/drawing/2014/main" id="{488117D1-B795-953C-F98E-A6F9055506C6}"/>
              </a:ext>
            </a:extLst>
          </p:cNvPr>
          <p:cNvSpPr txBox="1"/>
          <p:nvPr/>
        </p:nvSpPr>
        <p:spPr>
          <a:xfrm>
            <a:off x="8461252" y="3879894"/>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Elements of dance we could use:</a:t>
            </a:r>
            <a:endParaRPr lang="en-AU" sz="1600" dirty="0"/>
          </a:p>
        </p:txBody>
      </p:sp>
      <p:sp>
        <p:nvSpPr>
          <p:cNvPr id="31" name="TextBox 30">
            <a:extLst>
              <a:ext uri="{FF2B5EF4-FFF2-40B4-BE49-F238E27FC236}">
                <a16:creationId xmlns:a16="http://schemas.microsoft.com/office/drawing/2014/main" id="{D4A585DA-3DF8-8CB0-E652-40BA507520C2}"/>
              </a:ext>
            </a:extLst>
          </p:cNvPr>
          <p:cNvSpPr txBox="1"/>
          <p:nvPr/>
        </p:nvSpPr>
        <p:spPr>
          <a:xfrm>
            <a:off x="8461252" y="5133708"/>
            <a:ext cx="3248025" cy="1171926"/>
          </a:xfrm>
          <a:prstGeom prst="rect">
            <a:avLst/>
          </a:prstGeom>
          <a:noFill/>
        </p:spPr>
        <p:txBody>
          <a:bodyPr wrap="square" lIns="0" tIns="0" rIns="0" bIns="0" rtlCol="0">
            <a:noAutofit/>
          </a:bodyPr>
          <a:lstStyle/>
          <a:p>
            <a:pPr algn="l">
              <a:lnSpc>
                <a:spcPct val="114000"/>
              </a:lnSpc>
              <a:spcAft>
                <a:spcPts val="600"/>
              </a:spcAft>
            </a:pPr>
            <a:r>
              <a:rPr lang="en-US" sz="1600" dirty="0"/>
              <a:t>Relevance to the intent:</a:t>
            </a:r>
            <a:endParaRPr lang="en-AU" sz="1600" dirty="0"/>
          </a:p>
        </p:txBody>
      </p:sp>
      <p:sp>
        <p:nvSpPr>
          <p:cNvPr id="4" name="Slide Number Placeholder 3">
            <a:extLst>
              <a:ext uri="{FF2B5EF4-FFF2-40B4-BE49-F238E27FC236}">
                <a16:creationId xmlns:a16="http://schemas.microsoft.com/office/drawing/2014/main" id="{E2E3172F-66A8-9EA3-A878-D06E73296BD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39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B198D-E523-949F-B66C-2748C6030450}"/>
              </a:ext>
            </a:extLst>
          </p:cNvPr>
          <p:cNvSpPr>
            <a:spLocks noGrp="1"/>
          </p:cNvSpPr>
          <p:nvPr>
            <p:ph type="title"/>
          </p:nvPr>
        </p:nvSpPr>
        <p:spPr/>
        <p:txBody>
          <a:bodyPr/>
          <a:lstStyle/>
          <a:p>
            <a:r>
              <a:rPr lang="en-AU" dirty="0">
                <a:latin typeface="+mj-lt"/>
              </a:rPr>
              <a:t>3.8a </a:t>
            </a:r>
            <a:r>
              <a:rPr lang="en-AU" sz="3600" dirty="0">
                <a:effectLst/>
                <a:latin typeface="+mj-lt"/>
                <a:ea typeface="Calibri" panose="020F0502020204030204" pitchFamily="34" charset="0"/>
              </a:rPr>
              <a:t>– f</a:t>
            </a:r>
            <a:r>
              <a:rPr lang="en-AU" dirty="0">
                <a:latin typeface="+mj-lt"/>
              </a:rPr>
              <a:t>ormative check-in opportunity 1</a:t>
            </a:r>
          </a:p>
        </p:txBody>
      </p:sp>
      <p:sp>
        <p:nvSpPr>
          <p:cNvPr id="5" name="Text Placeholder 4">
            <a:extLst>
              <a:ext uri="{FF2B5EF4-FFF2-40B4-BE49-F238E27FC236}">
                <a16:creationId xmlns:a16="http://schemas.microsoft.com/office/drawing/2014/main" id="{FE91B471-8FF1-1BD5-231D-387399E23FB0}"/>
              </a:ext>
            </a:extLst>
          </p:cNvPr>
          <p:cNvSpPr>
            <a:spLocks noGrp="1"/>
          </p:cNvSpPr>
          <p:nvPr>
            <p:ph type="body" sz="quarter" idx="18"/>
          </p:nvPr>
        </p:nvSpPr>
        <p:spPr/>
        <p:txBody>
          <a:bodyPr/>
          <a:lstStyle/>
          <a:p>
            <a:r>
              <a:rPr lang="en-AU" dirty="0">
                <a:latin typeface="+mj-lt"/>
              </a:rPr>
              <a:t>Proposal of intent</a:t>
            </a:r>
          </a:p>
        </p:txBody>
      </p:sp>
      <p:sp>
        <p:nvSpPr>
          <p:cNvPr id="2" name="Picture Placeholder 1">
            <a:extLst>
              <a:ext uri="{FF2B5EF4-FFF2-40B4-BE49-F238E27FC236}">
                <a16:creationId xmlns:a16="http://schemas.microsoft.com/office/drawing/2014/main" id="{02D716BF-14E9-6A4A-BFFA-7735911F2C5B}"/>
              </a:ext>
            </a:extLst>
          </p:cNvPr>
          <p:cNvSpPr>
            <a:spLocks noGrp="1"/>
          </p:cNvSpPr>
          <p:nvPr>
            <p:ph type="pic" sz="quarter" idx="13"/>
          </p:nvPr>
        </p:nvSpPr>
        <p:spPr/>
        <p:txBody>
          <a:bodyPr/>
          <a:lstStyle/>
          <a:p>
            <a:r>
              <a:rPr lang="en-AU" dirty="0">
                <a:latin typeface="+mn-lt"/>
              </a:rPr>
              <a:t>Your group will present a verbal and/or written proposal of your intent and explain how you have used stimuli to generate ideas. Your teacher and peers will provide feedback on the proposed intent including whether it is clear, achievable and/or suggest ways to further explore and refine the idea and intent. Ways to receive feedback and reflect may include combinations of physical, verbal or written responses.</a:t>
            </a:r>
          </a:p>
        </p:txBody>
      </p:sp>
      <p:sp>
        <p:nvSpPr>
          <p:cNvPr id="3" name="Slide Number Placeholder 2">
            <a:extLst>
              <a:ext uri="{FF2B5EF4-FFF2-40B4-BE49-F238E27FC236}">
                <a16:creationId xmlns:a16="http://schemas.microsoft.com/office/drawing/2014/main" id="{24715BA4-378D-0183-D52A-098E541F70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dirty="0"/>
          </a:p>
        </p:txBody>
      </p:sp>
    </p:spTree>
    <p:extLst>
      <p:ext uri="{BB962C8B-B14F-4D97-AF65-F5344CB8AC3E}">
        <p14:creationId xmlns:p14="http://schemas.microsoft.com/office/powerpoint/2010/main" val="4092339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E562C-95D2-B321-6723-B803F0461E56}"/>
              </a:ext>
            </a:extLst>
          </p:cNvPr>
          <p:cNvSpPr>
            <a:spLocks noGrp="1"/>
          </p:cNvSpPr>
          <p:nvPr>
            <p:ph type="title"/>
          </p:nvPr>
        </p:nvSpPr>
        <p:spPr/>
        <p:txBody>
          <a:bodyPr/>
          <a:lstStyle/>
          <a:p>
            <a:r>
              <a:rPr lang="en-AU" dirty="0">
                <a:latin typeface="+mj-lt"/>
              </a:rPr>
              <a:t>3.8b </a:t>
            </a:r>
            <a:r>
              <a:rPr lang="en-AU" sz="3600" dirty="0">
                <a:effectLst/>
                <a:latin typeface="+mj-lt"/>
                <a:ea typeface="Calibri" panose="020F0502020204030204" pitchFamily="34" charset="0"/>
              </a:rPr>
              <a:t>– </a:t>
            </a:r>
            <a:r>
              <a:rPr lang="en-AU" dirty="0">
                <a:latin typeface="+mj-lt"/>
              </a:rPr>
              <a:t>guide for your composition proposal</a:t>
            </a:r>
          </a:p>
        </p:txBody>
      </p:sp>
      <p:sp>
        <p:nvSpPr>
          <p:cNvPr id="6" name="TextBox 5">
            <a:extLst>
              <a:ext uri="{FF2B5EF4-FFF2-40B4-BE49-F238E27FC236}">
                <a16:creationId xmlns:a16="http://schemas.microsoft.com/office/drawing/2014/main" id="{B1B112F0-CF61-6A7B-EC71-C1DE1C0674B9}"/>
              </a:ext>
            </a:extLst>
          </p:cNvPr>
          <p:cNvSpPr txBox="1"/>
          <p:nvPr/>
        </p:nvSpPr>
        <p:spPr>
          <a:xfrm>
            <a:off x="438846" y="1284823"/>
            <a:ext cx="11405154" cy="4288353"/>
          </a:xfrm>
          <a:prstGeom prst="rect">
            <a:avLst/>
          </a:prstGeom>
          <a:noFill/>
        </p:spPr>
        <p:txBody>
          <a:bodyPr wrap="square">
            <a:spAutoFit/>
          </a:bodyPr>
          <a:lstStyle/>
          <a:p>
            <a:pPr lvl="0">
              <a:lnSpc>
                <a:spcPct val="150000"/>
              </a:lnSpc>
              <a:spcAft>
                <a:spcPts val="1200"/>
              </a:spcAft>
              <a:tabLst>
                <a:tab pos="228600" algn="l"/>
              </a:tabLst>
            </a:pPr>
            <a:r>
              <a:rPr lang="en-AU" sz="1800" dirty="0">
                <a:ea typeface="Calibri" panose="020F0502020204030204" pitchFamily="34" charset="0"/>
                <a:cs typeface="Arial" panose="020B0604020202020204" pitchFamily="34" charset="0"/>
              </a:rPr>
              <a:t>Outline of the intent: </a:t>
            </a:r>
          </a:p>
          <a:p>
            <a:pPr lvl="0">
              <a:lnSpc>
                <a:spcPct val="150000"/>
              </a:lnSpc>
              <a:spcAft>
                <a:spcPts val="1200"/>
              </a:spcAft>
              <a:tabLst>
                <a:tab pos="228600" algn="l"/>
              </a:tabLst>
            </a:pPr>
            <a:r>
              <a:rPr lang="en-AU" sz="1800" dirty="0">
                <a:ea typeface="Calibri" panose="020F0502020204030204" pitchFamily="34" charset="0"/>
                <a:cs typeface="Arial" panose="020B0604020202020204" pitchFamily="34" charset="0"/>
              </a:rPr>
              <a:t>For example, </a:t>
            </a:r>
            <a:r>
              <a:rPr lang="en-AU" sz="1800" i="1" dirty="0">
                <a:ea typeface="Calibri" panose="020F0502020204030204" pitchFamily="34" charset="0"/>
                <a:cs typeface="Arial" panose="020B0604020202020204" pitchFamily="34" charset="0"/>
              </a:rPr>
              <a:t>to demonstrate the physical impact of the changing of seasons on an oak tree.</a:t>
            </a:r>
            <a:endParaRPr lang="en-AU" sz="1800" dirty="0">
              <a:ea typeface="Calibri" panose="020F0502020204030204" pitchFamily="34" charset="0"/>
              <a:cs typeface="Arial" panose="020B0604020202020204" pitchFamily="34" charset="0"/>
            </a:endParaRPr>
          </a:p>
          <a:p>
            <a:pPr lvl="0">
              <a:lnSpc>
                <a:spcPct val="150000"/>
              </a:lnSpc>
              <a:spcAft>
                <a:spcPts val="1200"/>
              </a:spcAft>
              <a:tabLst>
                <a:tab pos="228600" algn="l"/>
              </a:tabLst>
            </a:pPr>
            <a:r>
              <a:rPr lang="en-AU" sz="1800" dirty="0">
                <a:effectLst/>
                <a:ea typeface="Calibri" panose="020F0502020204030204" pitchFamily="34" charset="0"/>
                <a:cs typeface="Arial" panose="020B0604020202020204" pitchFamily="34" charset="0"/>
              </a:rPr>
              <a:t>Ways you can add to your proposal:</a:t>
            </a:r>
          </a:p>
          <a:p>
            <a:pPr marL="285750" lvl="0" indent="-285750">
              <a:lnSpc>
                <a:spcPct val="150000"/>
              </a:lnSpc>
              <a:spcAft>
                <a:spcPts val="1200"/>
              </a:spcAft>
              <a:buFont typeface="Arial" panose="020B0604020202020204" pitchFamily="34" charset="0"/>
              <a:buChar char="•"/>
              <a:tabLst>
                <a:tab pos="228600" algn="l"/>
              </a:tabLst>
            </a:pPr>
            <a:r>
              <a:rPr lang="en-AU" sz="1800" dirty="0">
                <a:ea typeface="Calibri" panose="020F0502020204030204" pitchFamily="34" charset="0"/>
                <a:cs typeface="Arial" panose="020B0604020202020204" pitchFamily="34" charset="0"/>
              </a:rPr>
              <a:t>show and discuss your original brainstorm from first accessing the stimulus</a:t>
            </a:r>
          </a:p>
          <a:p>
            <a:pPr marL="285750" lvl="0" indent="-285750">
              <a:lnSpc>
                <a:spcPct val="150000"/>
              </a:lnSpc>
              <a:spcAft>
                <a:spcPts val="1200"/>
              </a:spcAft>
              <a:buFont typeface="Arial" panose="020B0604020202020204" pitchFamily="34" charset="0"/>
              <a:buChar char="•"/>
              <a:tabLst>
                <a:tab pos="228600" algn="l"/>
              </a:tabLst>
            </a:pPr>
            <a:r>
              <a:rPr lang="en-AU" sz="1800" dirty="0">
                <a:ea typeface="Calibri" panose="020F0502020204030204" pitchFamily="34" charset="0"/>
                <a:cs typeface="Arial" panose="020B0604020202020204" pitchFamily="34" charset="0"/>
              </a:rPr>
              <a:t>demonstrate shapes or movement phrases you have developed during your movement as research phase</a:t>
            </a:r>
          </a:p>
          <a:p>
            <a:pPr marL="285750" lvl="0" indent="-285750">
              <a:lnSpc>
                <a:spcPct val="150000"/>
              </a:lnSpc>
              <a:spcAft>
                <a:spcPts val="1200"/>
              </a:spcAft>
              <a:buFont typeface="Arial" panose="020B0604020202020204" pitchFamily="34" charset="0"/>
              <a:buChar char="•"/>
              <a:tabLst>
                <a:tab pos="228600" algn="l"/>
              </a:tabLst>
            </a:pPr>
            <a:r>
              <a:rPr lang="en-AU" sz="1800" dirty="0">
                <a:ea typeface="Calibri" panose="020F0502020204030204" pitchFamily="34" charset="0"/>
                <a:cs typeface="Arial" panose="020B0604020202020204" pitchFamily="34" charset="0"/>
              </a:rPr>
              <a:t>explain how space, time and dynamics could be used and manipulated across more than one body to communicate your intent</a:t>
            </a:r>
          </a:p>
          <a:p>
            <a:pPr marL="285750" lvl="0" indent="-285750">
              <a:lnSpc>
                <a:spcPct val="150000"/>
              </a:lnSpc>
              <a:spcAft>
                <a:spcPts val="1200"/>
              </a:spcAft>
              <a:buFont typeface="Arial" panose="020B0604020202020204" pitchFamily="34" charset="0"/>
              <a:buChar char="•"/>
              <a:tabLst>
                <a:tab pos="228600" algn="l"/>
              </a:tabLst>
            </a:pPr>
            <a:r>
              <a:rPr lang="en-AU" sz="1800" dirty="0">
                <a:ea typeface="Calibri" panose="020F0502020204030204" pitchFamily="34" charset="0"/>
                <a:cs typeface="Arial" panose="020B0604020202020204" pitchFamily="34" charset="0"/>
              </a:rPr>
              <a:t>play selected music and discuss the relationship between the idea and the music.</a:t>
            </a:r>
          </a:p>
        </p:txBody>
      </p:sp>
      <p:sp>
        <p:nvSpPr>
          <p:cNvPr id="2" name="Slide Number Placeholder 1">
            <a:extLst>
              <a:ext uri="{FF2B5EF4-FFF2-40B4-BE49-F238E27FC236}">
                <a16:creationId xmlns:a16="http://schemas.microsoft.com/office/drawing/2014/main" id="{3D19222D-8EF5-9604-E818-C5944D5C7C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dirty="0"/>
          </a:p>
        </p:txBody>
      </p:sp>
    </p:spTree>
    <p:extLst>
      <p:ext uri="{BB962C8B-B14F-4D97-AF65-F5344CB8AC3E}">
        <p14:creationId xmlns:p14="http://schemas.microsoft.com/office/powerpoint/2010/main" val="42908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4 – structuring motifs and phrases</a:t>
            </a:r>
          </a:p>
        </p:txBody>
      </p:sp>
    </p:spTree>
    <p:extLst>
      <p:ext uri="{BB962C8B-B14F-4D97-AF65-F5344CB8AC3E}">
        <p14:creationId xmlns:p14="http://schemas.microsoft.com/office/powerpoint/2010/main" val="63502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37101"/>
            <a:ext cx="11303000" cy="4765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know about protocols and responsibilities of working safely and respectfully with others in composition</a:t>
            </a: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understand the ethics and conventions of choreographic practice including plagiarism and misappropriation</a:t>
            </a:r>
          </a:p>
          <a:p>
            <a:pPr marL="342900" indent="-342900">
              <a:lnSpc>
                <a:spcPct val="150000"/>
              </a:lnSpc>
              <a:spcAft>
                <a:spcPts val="1200"/>
              </a:spcAft>
              <a:buFont typeface="Arial" panose="020B0604020202020204" pitchFamily="34" charset="0"/>
              <a:buChar char="•"/>
            </a:pPr>
            <a:r>
              <a:rPr lang="en-AU" sz="1800" dirty="0">
                <a:cs typeface="Arial" panose="020B0604020202020204" pitchFamily="34" charset="0"/>
              </a:rPr>
              <a:t>create a safe composition classroom.</a:t>
            </a:r>
          </a:p>
          <a:p>
            <a:pPr>
              <a:lnSpc>
                <a:spcPct val="150000"/>
              </a:lnSpc>
              <a:spcAft>
                <a:spcPts val="1200"/>
              </a:spcAft>
            </a:pPr>
            <a:r>
              <a:rPr lang="en-AU" sz="1800" b="1" dirty="0">
                <a:solidFill>
                  <a:schemeClr val="accent1"/>
                </a:solidFill>
                <a:latin typeface="+mj-lt"/>
                <a:cs typeface="Arial" panose="020B0604020202020204" pitchFamily="34" charset="0"/>
              </a:rPr>
              <a:t>I can</a:t>
            </a:r>
            <a:endParaRPr lang="en-US" sz="18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1800" dirty="0">
                <a:cs typeface="Arial" panose="020B0604020202020204" pitchFamily="34" charset="0"/>
              </a:rPr>
              <a:t>identify how to work safely and respectfully with others including gaining and/or denying consent, making valuable contributions, valuing opinions, being considerate of other’s thoughts and feelings</a:t>
            </a:r>
          </a:p>
          <a:p>
            <a:pPr marL="342900" indent="-342900">
              <a:lnSpc>
                <a:spcPct val="150000"/>
              </a:lnSpc>
              <a:spcAft>
                <a:spcPts val="1200"/>
              </a:spcAft>
              <a:buFont typeface="Arial"/>
              <a:buChar char="•"/>
            </a:pPr>
            <a:r>
              <a:rPr lang="en-AU" sz="1800" dirty="0">
                <a:cs typeface="Arial" panose="020B0604020202020204" pitchFamily="34" charset="0"/>
              </a:rPr>
              <a:t>explore my own personalised movement using a range of stimulus </a:t>
            </a:r>
          </a:p>
          <a:p>
            <a:pPr marL="342900" indent="-342900">
              <a:lnSpc>
                <a:spcPct val="150000"/>
              </a:lnSpc>
              <a:spcAft>
                <a:spcPts val="1200"/>
              </a:spcAft>
              <a:buFont typeface="Arial"/>
              <a:buChar char="•"/>
            </a:pPr>
            <a:r>
              <a:rPr lang="en-AU" sz="1800" dirty="0">
                <a:effectLst/>
                <a:ea typeface="Calibri" panose="020F0502020204030204" pitchFamily="34" charset="0"/>
              </a:rPr>
              <a:t>contribute to a safe composition classroom through positive engagement.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(4)</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 know about compositional structure including motif and phrase</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 understand how compositional structures can support the communication of ideas and intent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 manipulate the elements of dance to generate motif(s) and phrases.</a:t>
            </a:r>
          </a:p>
          <a:p>
            <a:pPr>
              <a:lnSpc>
                <a:spcPct val="150000"/>
              </a:lnSpc>
              <a:spcAft>
                <a:spcPts val="6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identify compositional structures including motif(s) and phrases</a:t>
            </a:r>
          </a:p>
          <a:p>
            <a:pPr marL="342900" indent="-342900">
              <a:lnSpc>
                <a:spcPct val="150000"/>
              </a:lnSpc>
              <a:spcAft>
                <a:spcPts val="600"/>
              </a:spcAft>
              <a:buFont typeface="Arial"/>
              <a:buChar char="•"/>
            </a:pPr>
            <a:r>
              <a:rPr lang="en-AU" sz="2000" dirty="0">
                <a:cs typeface="Arial" panose="020B0604020202020204" pitchFamily="34" charset="0"/>
              </a:rPr>
              <a:t>experiment with compositional structures to communicate an intent in a group composition </a:t>
            </a:r>
          </a:p>
          <a:p>
            <a:pPr marL="342900" indent="-342900">
              <a:lnSpc>
                <a:spcPct val="150000"/>
              </a:lnSpc>
              <a:spcAft>
                <a:spcPts val="600"/>
              </a:spcAft>
              <a:buFont typeface="Arial"/>
              <a:buChar char="•"/>
            </a:pPr>
            <a:r>
              <a:rPr lang="en-AU" sz="2000" dirty="0">
                <a:cs typeface="Arial" panose="020B0604020202020204" pitchFamily="34" charset="0"/>
              </a:rPr>
              <a:t>develop and refine the use of the elements of dance, motif(s) and phrase to communicate intent in a group composition.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50</a:t>
            </a:fld>
            <a:endParaRPr lang="en-AU" dirty="0"/>
          </a:p>
        </p:txBody>
      </p:sp>
    </p:spTree>
    <p:extLst>
      <p:ext uri="{BB962C8B-B14F-4D97-AF65-F5344CB8AC3E}">
        <p14:creationId xmlns:p14="http://schemas.microsoft.com/office/powerpoint/2010/main" val="2212309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E12FE9-DB17-CC31-F774-2BF4949A9328}"/>
              </a:ext>
            </a:extLst>
          </p:cNvPr>
          <p:cNvSpPr>
            <a:spLocks noGrp="1"/>
          </p:cNvSpPr>
          <p:nvPr>
            <p:ph type="title"/>
          </p:nvPr>
        </p:nvSpPr>
        <p:spPr/>
        <p:txBody>
          <a:bodyPr/>
          <a:lstStyle/>
          <a:p>
            <a:r>
              <a:rPr lang="en-AU" dirty="0">
                <a:latin typeface="+mj-lt"/>
              </a:rPr>
              <a:t>4.1b </a:t>
            </a:r>
            <a:r>
              <a:rPr lang="en-AU" dirty="0">
                <a:effectLst/>
                <a:latin typeface="+mj-lt"/>
                <a:ea typeface="Calibri" panose="020F0502020204030204" pitchFamily="34" charset="0"/>
              </a:rPr>
              <a:t>– W</a:t>
            </a:r>
            <a:r>
              <a:rPr lang="en-AU" dirty="0">
                <a:latin typeface="+mj-lt"/>
              </a:rPr>
              <a:t>hat is a motif? </a:t>
            </a:r>
          </a:p>
        </p:txBody>
      </p:sp>
      <p:sp>
        <p:nvSpPr>
          <p:cNvPr id="7" name="Text Placeholder 6">
            <a:extLst>
              <a:ext uri="{FF2B5EF4-FFF2-40B4-BE49-F238E27FC236}">
                <a16:creationId xmlns:a16="http://schemas.microsoft.com/office/drawing/2014/main" id="{4CEF4DF6-8CAA-36CD-7FB1-F1C30F47A6D2}"/>
              </a:ext>
            </a:extLst>
          </p:cNvPr>
          <p:cNvSpPr>
            <a:spLocks noGrp="1"/>
          </p:cNvSpPr>
          <p:nvPr>
            <p:ph type="body" sz="quarter" idx="18"/>
          </p:nvPr>
        </p:nvSpPr>
        <p:spPr/>
        <p:txBody>
          <a:bodyPr/>
          <a:lstStyle/>
          <a:p>
            <a:r>
              <a:rPr lang="en-AU" dirty="0">
                <a:latin typeface="+mj-lt"/>
              </a:rPr>
              <a:t>Visual art examples</a:t>
            </a:r>
          </a:p>
        </p:txBody>
      </p:sp>
      <p:pic>
        <p:nvPicPr>
          <p:cNvPr id="15" name="Picture 14" descr="Birds flying over a lake.">
            <a:extLst>
              <a:ext uri="{FF2B5EF4-FFF2-40B4-BE49-F238E27FC236}">
                <a16:creationId xmlns:a16="http://schemas.microsoft.com/office/drawing/2014/main" id="{6548F7C3-AF7F-D6E8-CFFF-0F60E65BBE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1605912"/>
            <a:ext cx="6339304" cy="3778889"/>
          </a:xfrm>
          <a:prstGeom prst="rect">
            <a:avLst/>
          </a:prstGeom>
        </p:spPr>
      </p:pic>
      <p:sp>
        <p:nvSpPr>
          <p:cNvPr id="8" name="Content Placeholder 7">
            <a:extLst>
              <a:ext uri="{FF2B5EF4-FFF2-40B4-BE49-F238E27FC236}">
                <a16:creationId xmlns:a16="http://schemas.microsoft.com/office/drawing/2014/main" id="{31AFF37C-8F9F-85E2-544C-8E9E50E4546A}"/>
              </a:ext>
            </a:extLst>
          </p:cNvPr>
          <p:cNvSpPr>
            <a:spLocks noGrp="1"/>
          </p:cNvSpPr>
          <p:nvPr>
            <p:ph sz="quarter" idx="19"/>
          </p:nvPr>
        </p:nvSpPr>
        <p:spPr>
          <a:xfrm>
            <a:off x="359999" y="5609066"/>
            <a:ext cx="5916612" cy="445109"/>
          </a:xfrm>
        </p:spPr>
        <p:txBody>
          <a:bodyPr/>
          <a:lstStyle/>
          <a:p>
            <a:r>
              <a:rPr lang="en-AU" sz="1000" i="0" dirty="0">
                <a:solidFill>
                  <a:srgbClr val="212124"/>
                </a:solidFill>
                <a:effectLst/>
                <a:latin typeface="+mn-lt"/>
                <a:hlinkClick r:id="rId3"/>
              </a:rPr>
              <a:t>'Day and night (1938) - Maurits Cornelis Escher (1898 - 1972)'</a:t>
            </a:r>
            <a:r>
              <a:rPr lang="en-AU" sz="1000" i="0" dirty="0">
                <a:solidFill>
                  <a:srgbClr val="212124"/>
                </a:solidFill>
                <a:effectLst/>
                <a:latin typeface="+mn-lt"/>
              </a:rPr>
              <a:t> by </a:t>
            </a:r>
            <a:r>
              <a:rPr lang="en-AU" sz="1000" i="0" dirty="0">
                <a:solidFill>
                  <a:srgbClr val="212124"/>
                </a:solidFill>
                <a:effectLst/>
                <a:latin typeface="+mn-lt"/>
                <a:hlinkClick r:id="rId4"/>
              </a:rPr>
              <a:t>Pedro Ribeiro Simões</a:t>
            </a:r>
            <a:r>
              <a:rPr lang="en-AU" sz="1000" i="0" dirty="0">
                <a:solidFill>
                  <a:srgbClr val="212124"/>
                </a:solidFill>
                <a:effectLst/>
                <a:latin typeface="+mn-lt"/>
              </a:rPr>
              <a:t> is licensed under </a:t>
            </a:r>
            <a:r>
              <a:rPr lang="en-AU" sz="1000" dirty="0">
                <a:solidFill>
                  <a:srgbClr val="006DAC"/>
                </a:solidFill>
                <a:latin typeface="+mn-lt"/>
                <a:hlinkClick r:id="rId4"/>
              </a:rPr>
              <a:t>CC BY 2.0</a:t>
            </a:r>
            <a:r>
              <a:rPr lang="en-AU" sz="1000" dirty="0">
                <a:latin typeface="+mn-lt"/>
              </a:rPr>
              <a:t>.</a:t>
            </a:r>
          </a:p>
        </p:txBody>
      </p:sp>
      <p:pic>
        <p:nvPicPr>
          <p:cNvPr id="10" name="Picture 9" descr="A painting of a starry night.">
            <a:extLst>
              <a:ext uri="{FF2B5EF4-FFF2-40B4-BE49-F238E27FC236}">
                <a16:creationId xmlns:a16="http://schemas.microsoft.com/office/drawing/2014/main" id="{DD861466-A6F3-7B5E-1340-27B05AF4A2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3087" y="1605912"/>
            <a:ext cx="4773333" cy="3778889"/>
          </a:xfrm>
          <a:prstGeom prst="rect">
            <a:avLst/>
          </a:prstGeom>
        </p:spPr>
      </p:pic>
      <p:sp>
        <p:nvSpPr>
          <p:cNvPr id="5" name="TextBox 4">
            <a:extLst>
              <a:ext uri="{FF2B5EF4-FFF2-40B4-BE49-F238E27FC236}">
                <a16:creationId xmlns:a16="http://schemas.microsoft.com/office/drawing/2014/main" id="{E84F01B6-116F-6169-820A-A2D05E2BE3D8}"/>
              </a:ext>
            </a:extLst>
          </p:cNvPr>
          <p:cNvSpPr txBox="1"/>
          <p:nvPr/>
        </p:nvSpPr>
        <p:spPr>
          <a:xfrm>
            <a:off x="6933087" y="5561436"/>
            <a:ext cx="4773333" cy="525465"/>
          </a:xfrm>
          <a:prstGeom prst="rect">
            <a:avLst/>
          </a:prstGeom>
          <a:noFill/>
        </p:spPr>
        <p:txBody>
          <a:bodyPr wrap="square">
            <a:spAutoFit/>
          </a:bodyPr>
          <a:lstStyle/>
          <a:p>
            <a:pPr>
              <a:lnSpc>
                <a:spcPct val="150000"/>
              </a:lnSpc>
            </a:pPr>
            <a:r>
              <a:rPr lang="en-AU" sz="1000" dirty="0">
                <a:solidFill>
                  <a:srgbClr val="146CFD"/>
                </a:solidFill>
                <a:cs typeface="Arial" panose="020B0604020202020204" pitchFamily="34" charset="0"/>
                <a:hlinkClick r:id="rId6"/>
              </a:rPr>
              <a:t>'The Starry Night’</a:t>
            </a:r>
            <a:r>
              <a:rPr lang="en-AU" sz="1000" dirty="0">
                <a:solidFill>
                  <a:srgbClr val="146CFD"/>
                </a:solidFill>
                <a:cs typeface="Arial" panose="020B0604020202020204" pitchFamily="34" charset="0"/>
              </a:rPr>
              <a:t> </a:t>
            </a:r>
            <a:r>
              <a:rPr lang="en-AU" sz="1000" dirty="0">
                <a:cs typeface="Arial" panose="020B0604020202020204" pitchFamily="34" charset="0"/>
              </a:rPr>
              <a:t>by Vincent van Gogh (1853–1890) on Wikimedia is available in the Public Domain.</a:t>
            </a:r>
          </a:p>
        </p:txBody>
      </p:sp>
      <p:sp>
        <p:nvSpPr>
          <p:cNvPr id="3" name="Slide Number Placeholder 2">
            <a:extLst>
              <a:ext uri="{FF2B5EF4-FFF2-40B4-BE49-F238E27FC236}">
                <a16:creationId xmlns:a16="http://schemas.microsoft.com/office/drawing/2014/main" id="{F8B0BD2B-BB08-5378-F514-7B246FD68D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51</a:t>
            </a:fld>
            <a:endParaRPr lang="en-AU" dirty="0"/>
          </a:p>
        </p:txBody>
      </p:sp>
    </p:spTree>
    <p:extLst>
      <p:ext uri="{BB962C8B-B14F-4D97-AF65-F5344CB8AC3E}">
        <p14:creationId xmlns:p14="http://schemas.microsoft.com/office/powerpoint/2010/main" val="349178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675C2-E877-FD56-5C14-CB010141B81F}"/>
              </a:ext>
            </a:extLst>
          </p:cNvPr>
          <p:cNvSpPr>
            <a:spLocks noGrp="1"/>
          </p:cNvSpPr>
          <p:nvPr>
            <p:ph type="title"/>
          </p:nvPr>
        </p:nvSpPr>
        <p:spPr>
          <a:xfrm>
            <a:off x="360000" y="360000"/>
            <a:ext cx="11484000" cy="545601"/>
          </a:xfrm>
        </p:spPr>
        <p:txBody>
          <a:bodyPr/>
          <a:lstStyle/>
          <a:p>
            <a:pPr algn="l"/>
            <a:r>
              <a:rPr lang="en-AU" dirty="0">
                <a:latin typeface="+mj-lt"/>
              </a:rPr>
              <a:t>4.1c – What is a motif? </a:t>
            </a:r>
            <a:br>
              <a:rPr lang="en-AU" b="1" i="0" dirty="0">
                <a:solidFill>
                  <a:srgbClr val="0F0F0F"/>
                </a:solidFill>
                <a:effectLst/>
                <a:latin typeface="+mj-lt"/>
              </a:rPr>
            </a:br>
            <a:endParaRPr lang="en-AU" dirty="0">
              <a:latin typeface="+mj-lt"/>
            </a:endParaRPr>
          </a:p>
        </p:txBody>
      </p:sp>
      <p:sp>
        <p:nvSpPr>
          <p:cNvPr id="12" name="Text Placeholder 11">
            <a:extLst>
              <a:ext uri="{FF2B5EF4-FFF2-40B4-BE49-F238E27FC236}">
                <a16:creationId xmlns:a16="http://schemas.microsoft.com/office/drawing/2014/main" id="{D73A65E4-807F-A1E4-7532-72843DE8AAF5}"/>
              </a:ext>
            </a:extLst>
          </p:cNvPr>
          <p:cNvSpPr>
            <a:spLocks noGrp="1"/>
          </p:cNvSpPr>
          <p:nvPr>
            <p:ph type="body" sz="quarter" idx="18"/>
          </p:nvPr>
        </p:nvSpPr>
        <p:spPr>
          <a:xfrm>
            <a:off x="360000" y="982520"/>
            <a:ext cx="11484000" cy="310015"/>
          </a:xfrm>
        </p:spPr>
        <p:txBody>
          <a:bodyPr/>
          <a:lstStyle/>
          <a:p>
            <a:r>
              <a:rPr lang="en-AU" dirty="0">
                <a:latin typeface="+mj-lt"/>
              </a:rPr>
              <a:t>Music examples </a:t>
            </a:r>
          </a:p>
        </p:txBody>
      </p:sp>
      <p:sp>
        <p:nvSpPr>
          <p:cNvPr id="17" name="TextBox 16">
            <a:extLst>
              <a:ext uri="{FF2B5EF4-FFF2-40B4-BE49-F238E27FC236}">
                <a16:creationId xmlns:a16="http://schemas.microsoft.com/office/drawing/2014/main" id="{B172F777-C736-2AA6-CA7B-5F077FE5C1B8}"/>
              </a:ext>
            </a:extLst>
          </p:cNvPr>
          <p:cNvSpPr txBox="1"/>
          <p:nvPr/>
        </p:nvSpPr>
        <p:spPr>
          <a:xfrm>
            <a:off x="360000" y="5329518"/>
            <a:ext cx="4814550" cy="276999"/>
          </a:xfrm>
          <a:prstGeom prst="rect">
            <a:avLst/>
          </a:prstGeom>
          <a:noFill/>
        </p:spPr>
        <p:txBody>
          <a:bodyPr wrap="square">
            <a:spAutoFit/>
          </a:bodyPr>
          <a:lstStyle/>
          <a:p>
            <a:pPr algn="l"/>
            <a:r>
              <a:rPr lang="en-AU" sz="1200" i="0" dirty="0">
                <a:solidFill>
                  <a:srgbClr val="0F0F0F"/>
                </a:solidFill>
                <a:effectLst/>
                <a:latin typeface="Arial" panose="020B0604020202020204" pitchFamily="34" charset="0"/>
                <a:cs typeface="Arial" panose="020B0604020202020204" pitchFamily="34" charset="0"/>
                <a:hlinkClick r:id="rId5"/>
              </a:rPr>
              <a:t>Beethoven, Symphony 5, 1st movement (7:37)</a:t>
            </a:r>
            <a:endParaRPr lang="en-AU" sz="1200" i="0" dirty="0">
              <a:solidFill>
                <a:srgbClr val="0F0F0F"/>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A6C49DD-F04A-3D5F-C2FB-E3B3FB6E7C29}"/>
              </a:ext>
            </a:extLst>
          </p:cNvPr>
          <p:cNvSpPr txBox="1"/>
          <p:nvPr/>
        </p:nvSpPr>
        <p:spPr>
          <a:xfrm>
            <a:off x="6136578" y="5335162"/>
            <a:ext cx="5231794" cy="276999"/>
          </a:xfrm>
          <a:prstGeom prst="rect">
            <a:avLst/>
          </a:prstGeom>
          <a:noFill/>
        </p:spPr>
        <p:txBody>
          <a:bodyPr wrap="square">
            <a:spAutoFit/>
          </a:bodyPr>
          <a:lstStyle/>
          <a:p>
            <a:pPr algn="l"/>
            <a:r>
              <a:rPr lang="en-AU" sz="1200" i="0" dirty="0">
                <a:solidFill>
                  <a:srgbClr val="0F0F0F"/>
                </a:solidFill>
                <a:effectLst/>
                <a:latin typeface="Arial" panose="020B0604020202020204" pitchFamily="34" charset="0"/>
                <a:cs typeface="Arial" panose="020B0604020202020204" pitchFamily="34" charset="0"/>
                <a:hlinkClick r:id="rId6"/>
              </a:rPr>
              <a:t>14 Motifs, Themes, and Analysis of Time Inception Theme song (9:34)</a:t>
            </a:r>
            <a:endParaRPr lang="en-AU" sz="1200" i="0" dirty="0">
              <a:solidFill>
                <a:srgbClr val="0F0F0F"/>
              </a:solidFill>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329898F-25D1-E035-4330-B5C1B45BCC7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52</a:t>
            </a:fld>
            <a:endParaRPr lang="en-AU" dirty="0"/>
          </a:p>
        </p:txBody>
      </p:sp>
      <p:pic>
        <p:nvPicPr>
          <p:cNvPr id="4" name="Online Media 3" title="Beethoven, Symphony 5, 1st movement">
            <a:hlinkClick r:id="" action="ppaction://media"/>
            <a:extLst>
              <a:ext uri="{FF2B5EF4-FFF2-40B4-BE49-F238E27FC236}">
                <a16:creationId xmlns:a16="http://schemas.microsoft.com/office/drawing/2014/main" id="{39BFF843-481A-6BA5-A4D3-F4CD06FC767B}"/>
              </a:ext>
            </a:extLst>
          </p:cNvPr>
          <p:cNvPicPr>
            <a:picLocks noRot="1" noChangeAspect="1"/>
          </p:cNvPicPr>
          <p:nvPr>
            <a:videoFile r:link="rId1"/>
          </p:nvPr>
        </p:nvPicPr>
        <p:blipFill>
          <a:blip r:embed="rId7"/>
          <a:stretch>
            <a:fillRect/>
          </a:stretch>
        </p:blipFill>
        <p:spPr>
          <a:xfrm>
            <a:off x="408725" y="1955800"/>
            <a:ext cx="5525409" cy="3121856"/>
          </a:xfrm>
          <a:prstGeom prst="rect">
            <a:avLst/>
          </a:prstGeom>
        </p:spPr>
      </p:pic>
      <p:pic>
        <p:nvPicPr>
          <p:cNvPr id="5" name="Online Media 4" title="14  Motifs, Themes, and Analysis of Time Inception Theme song">
            <a:hlinkClick r:id="" action="ppaction://media"/>
            <a:extLst>
              <a:ext uri="{FF2B5EF4-FFF2-40B4-BE49-F238E27FC236}">
                <a16:creationId xmlns:a16="http://schemas.microsoft.com/office/drawing/2014/main" id="{22E577D7-6722-8A2B-60AA-0E48D65E083F}"/>
              </a:ext>
            </a:extLst>
          </p:cNvPr>
          <p:cNvPicPr>
            <a:picLocks noRot="1" noChangeAspect="1"/>
          </p:cNvPicPr>
          <p:nvPr>
            <a:videoFile r:link="rId2"/>
          </p:nvPr>
        </p:nvPicPr>
        <p:blipFill>
          <a:blip r:embed="rId8"/>
          <a:stretch>
            <a:fillRect/>
          </a:stretch>
        </p:blipFill>
        <p:spPr>
          <a:xfrm>
            <a:off x="6167058" y="1955800"/>
            <a:ext cx="5525409" cy="3121856"/>
          </a:xfrm>
          <a:prstGeom prst="rect">
            <a:avLst/>
          </a:prstGeom>
        </p:spPr>
      </p:pic>
    </p:spTree>
    <p:extLst>
      <p:ext uri="{BB962C8B-B14F-4D97-AF65-F5344CB8AC3E}">
        <p14:creationId xmlns:p14="http://schemas.microsoft.com/office/powerpoint/2010/main" val="128028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3CE41-4CEA-E7C3-56EF-9A82D72DA70C}"/>
              </a:ext>
            </a:extLst>
          </p:cNvPr>
          <p:cNvSpPr>
            <a:spLocks noGrp="1"/>
          </p:cNvSpPr>
          <p:nvPr>
            <p:ph type="title"/>
          </p:nvPr>
        </p:nvSpPr>
        <p:spPr/>
        <p:txBody>
          <a:bodyPr/>
          <a:lstStyle/>
          <a:p>
            <a:r>
              <a:rPr lang="en-AU" dirty="0">
                <a:latin typeface="+mj-lt"/>
              </a:rPr>
              <a:t>4.1d </a:t>
            </a:r>
            <a:r>
              <a:rPr lang="en-AU" dirty="0">
                <a:effectLst/>
                <a:latin typeface="+mj-lt"/>
                <a:ea typeface="Calibri" panose="020F0502020204030204" pitchFamily="34" charset="0"/>
              </a:rPr>
              <a:t>– W</a:t>
            </a:r>
            <a:r>
              <a:rPr lang="en-AU" dirty="0">
                <a:latin typeface="+mj-lt"/>
              </a:rPr>
              <a:t>hat is a motif? </a:t>
            </a:r>
          </a:p>
        </p:txBody>
      </p:sp>
      <p:sp>
        <p:nvSpPr>
          <p:cNvPr id="4" name="Text Placeholder 3">
            <a:extLst>
              <a:ext uri="{FF2B5EF4-FFF2-40B4-BE49-F238E27FC236}">
                <a16:creationId xmlns:a16="http://schemas.microsoft.com/office/drawing/2014/main" id="{B4958636-1E21-5055-F0C9-815BE19B2C77}"/>
              </a:ext>
            </a:extLst>
          </p:cNvPr>
          <p:cNvSpPr>
            <a:spLocks noGrp="1"/>
          </p:cNvSpPr>
          <p:nvPr>
            <p:ph type="body" sz="quarter" idx="18"/>
          </p:nvPr>
        </p:nvSpPr>
        <p:spPr>
          <a:xfrm>
            <a:off x="348003" y="987974"/>
            <a:ext cx="5005876" cy="310015"/>
          </a:xfrm>
        </p:spPr>
        <p:txBody>
          <a:bodyPr/>
          <a:lstStyle/>
          <a:p>
            <a:r>
              <a:rPr lang="en-AU" dirty="0">
                <a:latin typeface="+mj-lt"/>
              </a:rPr>
              <a:t>Dance examples</a:t>
            </a:r>
          </a:p>
        </p:txBody>
      </p:sp>
      <p:sp>
        <p:nvSpPr>
          <p:cNvPr id="5" name="Text Placeholder 4">
            <a:extLst>
              <a:ext uri="{FF2B5EF4-FFF2-40B4-BE49-F238E27FC236}">
                <a16:creationId xmlns:a16="http://schemas.microsoft.com/office/drawing/2014/main" id="{C036CB52-7AD6-922E-85F7-B4C0E5244A64}"/>
              </a:ext>
            </a:extLst>
          </p:cNvPr>
          <p:cNvSpPr>
            <a:spLocks noGrp="1"/>
          </p:cNvSpPr>
          <p:nvPr>
            <p:ph type="body" sz="quarter" idx="17"/>
          </p:nvPr>
        </p:nvSpPr>
        <p:spPr>
          <a:xfrm>
            <a:off x="360000" y="1567086"/>
            <a:ext cx="6692982" cy="4807835"/>
          </a:xfrm>
        </p:spPr>
        <p:txBody>
          <a:bodyPr/>
          <a:lstStyle/>
          <a:p>
            <a:r>
              <a:rPr lang="en-AU" sz="1800" dirty="0">
                <a:latin typeface="+mn-lt"/>
              </a:rPr>
              <a:t>Access one or more video samples of motif in a dance work and discuss the following questions:</a:t>
            </a:r>
          </a:p>
          <a:p>
            <a:pPr marL="342900" indent="-342900">
              <a:buFont typeface="Arial" panose="020B0604020202020204" pitchFamily="34" charset="0"/>
              <a:buChar char="•"/>
            </a:pPr>
            <a:r>
              <a:rPr lang="en-AU" sz="1800" dirty="0">
                <a:latin typeface="+mn-lt"/>
              </a:rPr>
              <a:t>What movement(s) or components of the elements of dance do you see repeated throughout?</a:t>
            </a:r>
          </a:p>
          <a:p>
            <a:pPr marL="342900" indent="-342900">
              <a:buFont typeface="Arial" panose="020B0604020202020204" pitchFamily="34" charset="0"/>
              <a:buChar char="•"/>
            </a:pPr>
            <a:r>
              <a:rPr lang="en-AU" sz="1800" dirty="0">
                <a:latin typeface="+mn-lt"/>
              </a:rPr>
              <a:t>Can you identify the motif(s)? How would you describe it?</a:t>
            </a:r>
          </a:p>
          <a:p>
            <a:pPr marL="342900" indent="-342900">
              <a:buFont typeface="Arial" panose="020B0604020202020204" pitchFamily="34" charset="0"/>
              <a:buChar char="•"/>
            </a:pPr>
            <a:r>
              <a:rPr lang="en-AU" sz="1800" dirty="0">
                <a:latin typeface="+mn-lt"/>
              </a:rPr>
              <a:t>What do you think this motif(s) means? Why?</a:t>
            </a:r>
          </a:p>
          <a:p>
            <a:pPr marL="342900" indent="-342900">
              <a:buFont typeface="Arial" panose="020B0604020202020204" pitchFamily="34" charset="0"/>
              <a:buChar char="•"/>
            </a:pPr>
            <a:r>
              <a:rPr lang="en-AU" sz="1800" dirty="0">
                <a:latin typeface="+mn-lt"/>
              </a:rPr>
              <a:t>How have you seen the motif(s) being manipulated in different ways? Consider the elements of dance. </a:t>
            </a:r>
          </a:p>
        </p:txBody>
      </p:sp>
      <p:sp>
        <p:nvSpPr>
          <p:cNvPr id="10" name="TextBox 9">
            <a:extLst>
              <a:ext uri="{FF2B5EF4-FFF2-40B4-BE49-F238E27FC236}">
                <a16:creationId xmlns:a16="http://schemas.microsoft.com/office/drawing/2014/main" id="{3C7E027D-C18D-9AFF-85B2-FC6FDB23BCE9}"/>
              </a:ext>
            </a:extLst>
          </p:cNvPr>
          <p:cNvSpPr txBox="1"/>
          <p:nvPr/>
        </p:nvSpPr>
        <p:spPr>
          <a:xfrm>
            <a:off x="7727791" y="2033276"/>
            <a:ext cx="3291934" cy="128319"/>
          </a:xfrm>
          <a:prstGeom prst="rect">
            <a:avLst/>
          </a:prstGeom>
          <a:noFill/>
        </p:spPr>
        <p:txBody>
          <a:bodyPr wrap="square" lIns="0" tIns="0" rIns="0" bIns="0" rtlCol="0">
            <a:noAutofit/>
          </a:bodyPr>
          <a:lstStyle/>
          <a:p>
            <a:pPr algn="l"/>
            <a:r>
              <a:rPr lang="en-AU" sz="1000" u="sng" dirty="0">
                <a:solidFill>
                  <a:srgbClr val="2F5496"/>
                </a:solidFill>
                <a:effectLst/>
                <a:ea typeface="Calibri" panose="020F0502020204030204" pitchFamily="34" charset="0"/>
                <a:hlinkClick r:id="rId4"/>
              </a:rPr>
              <a:t>Falling Angels choreographed by Jiří Kylián (15:31)</a:t>
            </a:r>
            <a:endParaRPr lang="en-AU" sz="1000" dirty="0"/>
          </a:p>
        </p:txBody>
      </p:sp>
      <p:sp>
        <p:nvSpPr>
          <p:cNvPr id="19" name="TextBox 18">
            <a:extLst>
              <a:ext uri="{FF2B5EF4-FFF2-40B4-BE49-F238E27FC236}">
                <a16:creationId xmlns:a16="http://schemas.microsoft.com/office/drawing/2014/main" id="{5E0A875F-FFE4-3BC3-113E-BB44E38BCC4D}"/>
              </a:ext>
            </a:extLst>
          </p:cNvPr>
          <p:cNvSpPr txBox="1"/>
          <p:nvPr/>
        </p:nvSpPr>
        <p:spPr>
          <a:xfrm>
            <a:off x="7640814" y="4187029"/>
            <a:ext cx="6097112" cy="246221"/>
          </a:xfrm>
          <a:prstGeom prst="rect">
            <a:avLst/>
          </a:prstGeom>
          <a:noFill/>
        </p:spPr>
        <p:txBody>
          <a:bodyPr wrap="square">
            <a:spAutoFit/>
          </a:bodyPr>
          <a:lstStyle/>
          <a:p>
            <a:pPr algn="l"/>
            <a:r>
              <a:rPr lang="en-AU" sz="1000" u="sng" dirty="0">
                <a:solidFill>
                  <a:srgbClr val="2F5496"/>
                </a:solidFill>
                <a:effectLst/>
                <a:ea typeface="Calibri" panose="020F0502020204030204" pitchFamily="34" charset="0"/>
                <a:hlinkClick r:id="rId5"/>
              </a:rPr>
              <a:t>MOTH Bangarra Dance Theatre Education Resource (4:45)</a:t>
            </a:r>
            <a:r>
              <a:rPr lang="en-AU" sz="1000" dirty="0">
                <a:effectLst/>
                <a:ea typeface="Calibri" panose="020F0502020204030204" pitchFamily="34" charset="0"/>
              </a:rPr>
              <a:t> </a:t>
            </a:r>
            <a:endParaRPr lang="en-AU" sz="1000" dirty="0"/>
          </a:p>
        </p:txBody>
      </p:sp>
      <p:sp>
        <p:nvSpPr>
          <p:cNvPr id="21" name="TextBox 20">
            <a:extLst>
              <a:ext uri="{FF2B5EF4-FFF2-40B4-BE49-F238E27FC236}">
                <a16:creationId xmlns:a16="http://schemas.microsoft.com/office/drawing/2014/main" id="{12F49CE8-7CFB-CC73-A155-BB50670A5841}"/>
              </a:ext>
            </a:extLst>
          </p:cNvPr>
          <p:cNvSpPr txBox="1"/>
          <p:nvPr/>
        </p:nvSpPr>
        <p:spPr>
          <a:xfrm>
            <a:off x="7640814" y="6401368"/>
            <a:ext cx="6966372" cy="294632"/>
          </a:xfrm>
          <a:prstGeom prst="rect">
            <a:avLst/>
          </a:prstGeom>
          <a:noFill/>
        </p:spPr>
        <p:txBody>
          <a:bodyPr wrap="square">
            <a:spAutoFit/>
          </a:bodyPr>
          <a:lstStyle/>
          <a:p>
            <a:pPr lvl="0">
              <a:lnSpc>
                <a:spcPct val="150000"/>
              </a:lnSpc>
              <a:spcBef>
                <a:spcPts val="1200"/>
              </a:spcBef>
              <a:spcAft>
                <a:spcPts val="600"/>
              </a:spcAft>
              <a:tabLst>
                <a:tab pos="228600" algn="l"/>
              </a:tabLst>
            </a:pPr>
            <a:r>
              <a:rPr lang="en-AU" sz="1000" u="sng" dirty="0">
                <a:solidFill>
                  <a:srgbClr val="2F5496"/>
                </a:solidFill>
                <a:effectLst/>
                <a:ea typeface="Calibri" panose="020F0502020204030204" pitchFamily="34" charset="0"/>
                <a:hlinkClick r:id="rId6"/>
              </a:rPr>
              <a:t>[EXTRAIT] IN YOUR ROOMS by Hofesh Shechter (3:03)</a:t>
            </a:r>
            <a:endParaRPr lang="en-AU" sz="10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A4023DED-27E9-ED88-1A3A-17F969083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dirty="0"/>
          </a:p>
        </p:txBody>
      </p:sp>
      <p:pic>
        <p:nvPicPr>
          <p:cNvPr id="6" name="Online Media 5" descr="MOTH Bangarra Dance Theatre Education Resource.">
            <a:hlinkClick r:id="" action="ppaction://media"/>
            <a:extLst>
              <a:ext uri="{FF2B5EF4-FFF2-40B4-BE49-F238E27FC236}">
                <a16:creationId xmlns:a16="http://schemas.microsoft.com/office/drawing/2014/main" id="{F4484BB3-C455-E325-382B-63F40DCC531D}"/>
              </a:ext>
            </a:extLst>
          </p:cNvPr>
          <p:cNvPicPr>
            <a:picLocks noRot="1" noChangeAspect="1"/>
          </p:cNvPicPr>
          <p:nvPr>
            <a:videoFile r:link="rId1"/>
          </p:nvPr>
        </p:nvPicPr>
        <p:blipFill>
          <a:blip r:embed="rId7"/>
          <a:stretch>
            <a:fillRect/>
          </a:stretch>
        </p:blipFill>
        <p:spPr>
          <a:xfrm>
            <a:off x="7727791" y="2326341"/>
            <a:ext cx="3287990" cy="1857714"/>
          </a:xfrm>
          <a:prstGeom prst="rect">
            <a:avLst/>
          </a:prstGeom>
        </p:spPr>
      </p:pic>
      <p:pic>
        <p:nvPicPr>
          <p:cNvPr id="7" name="Online Media 6" descr="[EXTRAIT] IN YOUR ROOMS by Hofesh Shechter.">
            <a:hlinkClick r:id="" action="ppaction://media"/>
            <a:extLst>
              <a:ext uri="{FF2B5EF4-FFF2-40B4-BE49-F238E27FC236}">
                <a16:creationId xmlns:a16="http://schemas.microsoft.com/office/drawing/2014/main" id="{D202D8C0-3FC7-0A75-7009-C10E1006261A}"/>
              </a:ext>
            </a:extLst>
          </p:cNvPr>
          <p:cNvPicPr>
            <a:picLocks noRot="1" noChangeAspect="1"/>
          </p:cNvPicPr>
          <p:nvPr>
            <a:videoFile r:link="rId2"/>
          </p:nvPr>
        </p:nvPicPr>
        <p:blipFill>
          <a:blip r:embed="rId8"/>
          <a:stretch>
            <a:fillRect/>
          </a:stretch>
        </p:blipFill>
        <p:spPr>
          <a:xfrm>
            <a:off x="7727791" y="4547682"/>
            <a:ext cx="3287990" cy="1857714"/>
          </a:xfrm>
          <a:prstGeom prst="rect">
            <a:avLst/>
          </a:prstGeom>
        </p:spPr>
      </p:pic>
      <p:pic>
        <p:nvPicPr>
          <p:cNvPr id="24" name="Picture 23" descr="White angel wings.">
            <a:hlinkClick r:id="rId4"/>
            <a:extLst>
              <a:ext uri="{FF2B5EF4-FFF2-40B4-BE49-F238E27FC236}">
                <a16:creationId xmlns:a16="http://schemas.microsoft.com/office/drawing/2014/main" id="{F6C4713E-645A-833D-C84B-23EC9430E7CB}"/>
              </a:ext>
            </a:extLst>
          </p:cNvPr>
          <p:cNvPicPr>
            <a:picLocks noChangeAspect="1"/>
          </p:cNvPicPr>
          <p:nvPr/>
        </p:nvPicPr>
        <p:blipFill>
          <a:blip r:embed="rId9"/>
          <a:stretch>
            <a:fillRect/>
          </a:stretch>
        </p:blipFill>
        <p:spPr>
          <a:xfrm>
            <a:off x="7727791" y="124556"/>
            <a:ext cx="3287990" cy="1826347"/>
          </a:xfrm>
          <a:prstGeom prst="rect">
            <a:avLst/>
          </a:prstGeom>
        </p:spPr>
      </p:pic>
      <p:grpSp>
        <p:nvGrpSpPr>
          <p:cNvPr id="11" name="Group 10">
            <a:extLst>
              <a:ext uri="{FF2B5EF4-FFF2-40B4-BE49-F238E27FC236}">
                <a16:creationId xmlns:a16="http://schemas.microsoft.com/office/drawing/2014/main" id="{CAFBBE7B-6ADB-F5FB-5A33-565D5614D84D}"/>
              </a:ext>
              <a:ext uri="{C183D7F6-B498-43B3-948B-1728B52AA6E4}">
                <adec:decorative xmlns:adec="http://schemas.microsoft.com/office/drawing/2017/decorative" val="1"/>
              </a:ext>
            </a:extLst>
          </p:cNvPr>
          <p:cNvGrpSpPr/>
          <p:nvPr/>
        </p:nvGrpSpPr>
        <p:grpSpPr>
          <a:xfrm>
            <a:off x="9011477" y="613898"/>
            <a:ext cx="671445" cy="684091"/>
            <a:chOff x="5564702" y="748001"/>
            <a:chExt cx="763919" cy="730453"/>
          </a:xfrm>
        </p:grpSpPr>
        <p:sp>
          <p:nvSpPr>
            <p:cNvPr id="8" name="Flowchart: Connector 7">
              <a:hlinkClick r:id="rId4"/>
              <a:extLst>
                <a:ext uri="{FF2B5EF4-FFF2-40B4-BE49-F238E27FC236}">
                  <a16:creationId xmlns:a16="http://schemas.microsoft.com/office/drawing/2014/main" id="{32F900CE-BA12-26DD-663D-AD52706A9DE8}"/>
                </a:ext>
              </a:extLst>
            </p:cNvPr>
            <p:cNvSpPr/>
            <p:nvPr/>
          </p:nvSpPr>
          <p:spPr>
            <a:xfrm>
              <a:off x="5564702" y="748001"/>
              <a:ext cx="763919" cy="730453"/>
            </a:xfrm>
            <a:prstGeom prst="flowChartConnector">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9" name="Isosceles Triangle 8">
              <a:hlinkClick r:id="rId4"/>
              <a:extLst>
                <a:ext uri="{FF2B5EF4-FFF2-40B4-BE49-F238E27FC236}">
                  <a16:creationId xmlns:a16="http://schemas.microsoft.com/office/drawing/2014/main" id="{3034115F-5B2B-FA79-4851-03DBC42B093F}"/>
                </a:ext>
              </a:extLst>
            </p:cNvPr>
            <p:cNvSpPr/>
            <p:nvPr/>
          </p:nvSpPr>
          <p:spPr>
            <a:xfrm rot="5400000">
              <a:off x="5808849" y="954992"/>
              <a:ext cx="369522" cy="31647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58805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E12FE9-DB17-CC31-F774-2BF4949A9328}"/>
              </a:ext>
            </a:extLst>
          </p:cNvPr>
          <p:cNvSpPr>
            <a:spLocks noGrp="1"/>
          </p:cNvSpPr>
          <p:nvPr>
            <p:ph type="title"/>
          </p:nvPr>
        </p:nvSpPr>
        <p:spPr/>
        <p:txBody>
          <a:bodyPr/>
          <a:lstStyle/>
          <a:p>
            <a:r>
              <a:rPr lang="en-AU" dirty="0">
                <a:latin typeface="+mj-lt"/>
              </a:rPr>
              <a:t>4.3 </a:t>
            </a:r>
            <a:r>
              <a:rPr lang="en-AU" dirty="0">
                <a:effectLst/>
                <a:latin typeface="+mj-lt"/>
                <a:ea typeface="Calibri" panose="020F0502020204030204" pitchFamily="34" charset="0"/>
              </a:rPr>
              <a:t>– W</a:t>
            </a:r>
            <a:r>
              <a:rPr lang="en-AU" dirty="0">
                <a:latin typeface="+mj-lt"/>
              </a:rPr>
              <a:t>hat is a phrase? </a:t>
            </a:r>
          </a:p>
        </p:txBody>
      </p:sp>
      <p:sp>
        <p:nvSpPr>
          <p:cNvPr id="12" name="Rectangle: Rounded Corners 11" descr="A feature box that reads '‘The fundamental unit of structure in dance. It consists of a series of movements linked by thematic intent which has a beginning, middle and end.’&#10;&#10;(NESA 2023)'">
            <a:extLst>
              <a:ext uri="{FF2B5EF4-FFF2-40B4-BE49-F238E27FC236}">
                <a16:creationId xmlns:a16="http://schemas.microsoft.com/office/drawing/2014/main" id="{A778123C-5497-6526-FB1F-6C4E4B9479ED}"/>
              </a:ext>
            </a:extLst>
          </p:cNvPr>
          <p:cNvSpPr/>
          <p:nvPr/>
        </p:nvSpPr>
        <p:spPr>
          <a:xfrm>
            <a:off x="360000" y="1178968"/>
            <a:ext cx="5145013" cy="4500065"/>
          </a:xfrm>
          <a:prstGeom prst="roundRect">
            <a:avLst>
              <a:gd name="adj" fmla="val 96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200" dirty="0"/>
              <a:t>NESA defines phrase as ‘the fundamental unit of structure in dance. It consists of a series of movements linked by thematic intent which has a beginning, middle and end.’</a:t>
            </a:r>
          </a:p>
          <a:p>
            <a:pPr>
              <a:lnSpc>
                <a:spcPct val="150000"/>
              </a:lnSpc>
              <a:spcAft>
                <a:spcPts val="1200"/>
              </a:spcAft>
            </a:pPr>
            <a:endParaRPr lang="en-AU" dirty="0"/>
          </a:p>
          <a:p>
            <a:pPr algn="r">
              <a:lnSpc>
                <a:spcPct val="150000"/>
              </a:lnSpc>
              <a:spcAft>
                <a:spcPts val="1200"/>
              </a:spcAft>
            </a:pPr>
            <a:r>
              <a:rPr lang="en-AU" dirty="0"/>
              <a:t>(NESA 2023)</a:t>
            </a:r>
          </a:p>
        </p:txBody>
      </p:sp>
      <p:sp>
        <p:nvSpPr>
          <p:cNvPr id="13" name="Rectangle: Rounded Corners 12" descr="A feature box that reads 'A phrase is like a sentence. &#10;A phrase makes a clear statement about something and has a beginning, middle and end. &#10;Sentences vary in length depending on what is required to communicate to the reader. So do phrases in a dance work. '">
            <a:extLst>
              <a:ext uri="{FF2B5EF4-FFF2-40B4-BE49-F238E27FC236}">
                <a16:creationId xmlns:a16="http://schemas.microsoft.com/office/drawing/2014/main" id="{2463FA67-70B1-D9DB-49CA-536AA90A9B8A}"/>
              </a:ext>
            </a:extLst>
          </p:cNvPr>
          <p:cNvSpPr/>
          <p:nvPr/>
        </p:nvSpPr>
        <p:spPr>
          <a:xfrm>
            <a:off x="5768622" y="1178969"/>
            <a:ext cx="5145013" cy="450006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t"/>
          <a:lstStyle/>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A phrase is like a sentence.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A phrase makes a clear statement about something and has a beginning, middle and end.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Sentences vary in length depending on what is required to be communicated to the reader. So do phrases in a dance work. </a:t>
            </a:r>
          </a:p>
        </p:txBody>
      </p:sp>
      <p:sp>
        <p:nvSpPr>
          <p:cNvPr id="3" name="Slide Number Placeholder 2">
            <a:extLst>
              <a:ext uri="{FF2B5EF4-FFF2-40B4-BE49-F238E27FC236}">
                <a16:creationId xmlns:a16="http://schemas.microsoft.com/office/drawing/2014/main" id="{F8B0BD2B-BB08-5378-F514-7B246FD68D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54</a:t>
            </a:fld>
            <a:endParaRPr lang="en-AU" dirty="0"/>
          </a:p>
        </p:txBody>
      </p:sp>
    </p:spTree>
    <p:extLst>
      <p:ext uri="{BB962C8B-B14F-4D97-AF65-F5344CB8AC3E}">
        <p14:creationId xmlns:p14="http://schemas.microsoft.com/office/powerpoint/2010/main" val="42377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B198D-E523-949F-B66C-2748C6030450}"/>
              </a:ext>
            </a:extLst>
          </p:cNvPr>
          <p:cNvSpPr>
            <a:spLocks noGrp="1"/>
          </p:cNvSpPr>
          <p:nvPr>
            <p:ph type="title"/>
          </p:nvPr>
        </p:nvSpPr>
        <p:spPr/>
        <p:txBody>
          <a:bodyPr/>
          <a:lstStyle/>
          <a:p>
            <a:r>
              <a:rPr lang="en-AU" dirty="0">
                <a:latin typeface="+mj-lt"/>
              </a:rPr>
              <a:t>4.5 </a:t>
            </a:r>
            <a:r>
              <a:rPr lang="en-AU" dirty="0">
                <a:effectLst/>
                <a:latin typeface="+mj-lt"/>
                <a:ea typeface="Calibri" panose="020F0502020204030204" pitchFamily="34" charset="0"/>
              </a:rPr>
              <a:t>– f</a:t>
            </a:r>
            <a:r>
              <a:rPr lang="en-AU" dirty="0">
                <a:latin typeface="+mj-lt"/>
              </a:rPr>
              <a:t>ormative check-in opportunity 2</a:t>
            </a:r>
          </a:p>
        </p:txBody>
      </p:sp>
      <p:sp>
        <p:nvSpPr>
          <p:cNvPr id="5" name="Text Placeholder 4">
            <a:extLst>
              <a:ext uri="{FF2B5EF4-FFF2-40B4-BE49-F238E27FC236}">
                <a16:creationId xmlns:a16="http://schemas.microsoft.com/office/drawing/2014/main" id="{FE91B471-8FF1-1BD5-231D-387399E23FB0}"/>
              </a:ext>
            </a:extLst>
          </p:cNvPr>
          <p:cNvSpPr>
            <a:spLocks noGrp="1"/>
          </p:cNvSpPr>
          <p:nvPr>
            <p:ph type="body" sz="quarter" idx="18"/>
          </p:nvPr>
        </p:nvSpPr>
        <p:spPr/>
        <p:txBody>
          <a:bodyPr/>
          <a:lstStyle/>
          <a:p>
            <a:r>
              <a:rPr lang="en-AU" dirty="0">
                <a:latin typeface="+mj-lt"/>
              </a:rPr>
              <a:t>Evaluate motifs in progress</a:t>
            </a:r>
          </a:p>
        </p:txBody>
      </p:sp>
      <p:sp>
        <p:nvSpPr>
          <p:cNvPr id="2" name="Picture Placeholder 1">
            <a:extLst>
              <a:ext uri="{FF2B5EF4-FFF2-40B4-BE49-F238E27FC236}">
                <a16:creationId xmlns:a16="http://schemas.microsoft.com/office/drawing/2014/main" id="{02D716BF-14E9-6A4A-BFFA-7735911F2C5B}"/>
              </a:ext>
            </a:extLst>
          </p:cNvPr>
          <p:cNvSpPr>
            <a:spLocks noGrp="1"/>
          </p:cNvSpPr>
          <p:nvPr>
            <p:ph type="pic" sz="quarter" idx="13"/>
          </p:nvPr>
        </p:nvSpPr>
        <p:spPr/>
        <p:txBody>
          <a:bodyPr/>
          <a:lstStyle/>
          <a:p>
            <a:pPr marL="285750" indent="-285750">
              <a:lnSpc>
                <a:spcPct val="150000"/>
              </a:lnSpc>
              <a:buFont typeface="Arial" panose="020B0604020202020204" pitchFamily="34" charset="0"/>
              <a:buChar char="•"/>
            </a:pPr>
            <a:r>
              <a:rPr lang="en-AU" dirty="0">
                <a:effectLst/>
                <a:latin typeface="+mn-lt"/>
                <a:ea typeface="Calibri" panose="020F0502020204030204" pitchFamily="34" charset="0"/>
              </a:rPr>
              <a:t>Your group will review video footage of a phrase of movement from </a:t>
            </a:r>
            <a:r>
              <a:rPr lang="en-AU" dirty="0">
                <a:latin typeface="+mn-lt"/>
                <a:ea typeface="Calibri" panose="020F0502020204030204" pitchFamily="34" charset="0"/>
              </a:rPr>
              <a:t>your</a:t>
            </a:r>
            <a:r>
              <a:rPr lang="en-AU" dirty="0">
                <a:effectLst/>
                <a:latin typeface="+mn-lt"/>
                <a:ea typeface="Calibri" panose="020F0502020204030204" pitchFamily="34" charset="0"/>
              </a:rPr>
              <a:t> composition. Individually, you will evaluate and reflect on the motif(s) developed and the clarity of the intent in relation to choices in either space, or time/dynamics using the prompt 'How has (select space or time/dynamics) been manipulated to communicate the intent?'.  For example, the exploration of motif through stage space, direction, level and floor pattern. </a:t>
            </a:r>
            <a:endParaRPr lang="en-AU" dirty="0">
              <a:latin typeface="+mn-lt"/>
              <a:ea typeface="Calibri" panose="020F0502020204030204" pitchFamily="34" charset="0"/>
            </a:endParaRPr>
          </a:p>
          <a:p>
            <a:pPr marL="285750" indent="-285750">
              <a:lnSpc>
                <a:spcPct val="150000"/>
              </a:lnSpc>
              <a:buFont typeface="Arial" panose="020B0604020202020204" pitchFamily="34" charset="0"/>
              <a:buChar char="•"/>
            </a:pPr>
            <a:r>
              <a:rPr lang="en-AU" dirty="0">
                <a:effectLst/>
                <a:latin typeface="+mn-lt"/>
                <a:ea typeface="Calibri" panose="020F0502020204030204" pitchFamily="34" charset="0"/>
              </a:rPr>
              <a:t>You will document the feedback in </a:t>
            </a:r>
            <a:r>
              <a:rPr lang="en-AU" dirty="0">
                <a:latin typeface="+mn-lt"/>
                <a:ea typeface="Calibri" panose="020F0502020204030204" pitchFamily="34" charset="0"/>
              </a:rPr>
              <a:t>your </a:t>
            </a:r>
            <a:r>
              <a:rPr lang="en-AU" dirty="0">
                <a:effectLst/>
                <a:latin typeface="+mn-lt"/>
                <a:ea typeface="Calibri" panose="020F0502020204030204" pitchFamily="34" charset="0"/>
              </a:rPr>
              <a:t>process diary and present </a:t>
            </a:r>
            <a:r>
              <a:rPr lang="en-AU" dirty="0">
                <a:latin typeface="+mn-lt"/>
                <a:ea typeface="Calibri" panose="020F0502020204030204" pitchFamily="34" charset="0"/>
              </a:rPr>
              <a:t>your</a:t>
            </a:r>
            <a:r>
              <a:rPr lang="en-AU" dirty="0">
                <a:effectLst/>
                <a:latin typeface="+mn-lt"/>
                <a:ea typeface="Calibri" panose="020F0502020204030204" pitchFamily="34" charset="0"/>
              </a:rPr>
              <a:t> feedback to the group.  </a:t>
            </a:r>
          </a:p>
          <a:p>
            <a:pPr marL="285750" indent="-285750">
              <a:lnSpc>
                <a:spcPct val="150000"/>
              </a:lnSpc>
              <a:buFont typeface="Arial" panose="020B0604020202020204" pitchFamily="34" charset="0"/>
              <a:buChar char="•"/>
            </a:pPr>
            <a:r>
              <a:rPr lang="en-AU" dirty="0">
                <a:effectLst/>
                <a:latin typeface="+mn-lt"/>
                <a:ea typeface="Calibri" panose="020F0502020204030204" pitchFamily="34" charset="0"/>
              </a:rPr>
              <a:t>As a group, you will experiment applying the feedback to further refine the phrase. </a:t>
            </a:r>
          </a:p>
        </p:txBody>
      </p:sp>
      <p:sp>
        <p:nvSpPr>
          <p:cNvPr id="3" name="Slide Number Placeholder 2">
            <a:extLst>
              <a:ext uri="{FF2B5EF4-FFF2-40B4-BE49-F238E27FC236}">
                <a16:creationId xmlns:a16="http://schemas.microsoft.com/office/drawing/2014/main" id="{24715BA4-378D-0183-D52A-098E541F70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dirty="0"/>
          </a:p>
        </p:txBody>
      </p:sp>
    </p:spTree>
    <p:extLst>
      <p:ext uri="{BB962C8B-B14F-4D97-AF65-F5344CB8AC3E}">
        <p14:creationId xmlns:p14="http://schemas.microsoft.com/office/powerpoint/2010/main" val="3191741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E960D-9C2D-2ABE-4C84-4B30CC887790}"/>
              </a:ext>
            </a:extLst>
          </p:cNvPr>
          <p:cNvSpPr>
            <a:spLocks noGrp="1"/>
          </p:cNvSpPr>
          <p:nvPr>
            <p:ph type="title"/>
          </p:nvPr>
        </p:nvSpPr>
        <p:spPr/>
        <p:txBody>
          <a:bodyPr/>
          <a:lstStyle/>
          <a:p>
            <a:r>
              <a:rPr lang="en-AU" dirty="0">
                <a:latin typeface="+mj-lt"/>
              </a:rPr>
              <a:t>4.6 </a:t>
            </a:r>
            <a:r>
              <a:rPr lang="en-AU" dirty="0">
                <a:effectLst/>
                <a:latin typeface="+mj-lt"/>
                <a:ea typeface="Calibri" panose="020F0502020204030204" pitchFamily="34" charset="0"/>
              </a:rPr>
              <a:t>– p</a:t>
            </a:r>
            <a:r>
              <a:rPr lang="en-AU" dirty="0">
                <a:latin typeface="+mj-lt"/>
              </a:rPr>
              <a:t>iecing it all together</a:t>
            </a:r>
          </a:p>
        </p:txBody>
      </p:sp>
      <p:sp>
        <p:nvSpPr>
          <p:cNvPr id="4" name="TextBox 3">
            <a:extLst>
              <a:ext uri="{FF2B5EF4-FFF2-40B4-BE49-F238E27FC236}">
                <a16:creationId xmlns:a16="http://schemas.microsoft.com/office/drawing/2014/main" id="{96BF5696-8A52-67E4-117C-E0C916C996D3}"/>
              </a:ext>
            </a:extLst>
          </p:cNvPr>
          <p:cNvSpPr txBox="1"/>
          <p:nvPr/>
        </p:nvSpPr>
        <p:spPr>
          <a:xfrm>
            <a:off x="360000" y="1332349"/>
            <a:ext cx="10764000" cy="954587"/>
          </a:xfrm>
          <a:prstGeom prst="rect">
            <a:avLst/>
          </a:prstGeom>
          <a:noFill/>
        </p:spPr>
        <p:txBody>
          <a:bodyPr wrap="square" lIns="0" tIns="0" rIns="0" bIns="0" rtlCol="0">
            <a:noAutofit/>
          </a:bodyPr>
          <a:lstStyle/>
          <a:p>
            <a:pPr algn="l"/>
            <a:r>
              <a:rPr lang="en-AU" sz="1800" dirty="0">
                <a:cs typeface="Arial" panose="020B0604020202020204" pitchFamily="34" charset="0"/>
              </a:rPr>
              <a:t>Experiment with the order of your phrases using the timeline below.  </a:t>
            </a:r>
          </a:p>
        </p:txBody>
      </p:sp>
      <p:sp>
        <p:nvSpPr>
          <p:cNvPr id="5" name="Google Shape;157;p17">
            <a:extLst>
              <a:ext uri="{FF2B5EF4-FFF2-40B4-BE49-F238E27FC236}">
                <a16:creationId xmlns:a16="http://schemas.microsoft.com/office/drawing/2014/main" id="{99DB61E7-8AA7-ACF0-4D64-75BA648AB9A3}"/>
              </a:ext>
              <a:ext uri="{C183D7F6-B498-43B3-948B-1728B52AA6E4}">
                <adec:decorative xmlns:adec="http://schemas.microsoft.com/office/drawing/2017/decorative" val="1"/>
              </a:ext>
            </a:extLst>
          </p:cNvPr>
          <p:cNvSpPr/>
          <p:nvPr/>
        </p:nvSpPr>
        <p:spPr>
          <a:xfrm>
            <a:off x="360000" y="2166818"/>
            <a:ext cx="11425200" cy="1227200"/>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p:spPr>
        <p:txBody>
          <a:bodyPr spcFirstLastPara="1" wrap="square" lIns="121900" tIns="60933" rIns="121900" bIns="60933" anchor="ctr" anchorCtr="0">
            <a:noAutofit/>
          </a:bodyPr>
          <a:lstStyle/>
          <a:p>
            <a:pPr algn="ctr"/>
            <a:endParaRPr sz="1867" dirty="0">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7F1EB844-4665-02DA-BFAA-08669BB4D4C1}"/>
              </a:ext>
            </a:extLst>
          </p:cNvPr>
          <p:cNvSpPr txBox="1"/>
          <p:nvPr/>
        </p:nvSpPr>
        <p:spPr>
          <a:xfrm>
            <a:off x="817723" y="2567903"/>
            <a:ext cx="1609595" cy="416338"/>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Start</a:t>
            </a:r>
            <a:endParaRPr dirty="0">
              <a:latin typeface="+mj-lt"/>
            </a:endParaRPr>
          </a:p>
        </p:txBody>
      </p:sp>
      <p:sp>
        <p:nvSpPr>
          <p:cNvPr id="8" name="Google Shape;150;p17">
            <a:extLst>
              <a:ext uri="{FF2B5EF4-FFF2-40B4-BE49-F238E27FC236}">
                <a16:creationId xmlns:a16="http://schemas.microsoft.com/office/drawing/2014/main" id="{234BDE74-7DD4-C755-F683-2C37F4D2F388}"/>
              </a:ext>
              <a:ext uri="{C183D7F6-B498-43B3-948B-1728B52AA6E4}">
                <adec:decorative xmlns:adec="http://schemas.microsoft.com/office/drawing/2017/decorative" val="1"/>
              </a:ext>
            </a:extLst>
          </p:cNvPr>
          <p:cNvSpPr/>
          <p:nvPr/>
        </p:nvSpPr>
        <p:spPr>
          <a:xfrm>
            <a:off x="360000" y="3970718"/>
            <a:ext cx="1487200" cy="474400"/>
          </a:xfrm>
          <a:prstGeom prst="roundRect">
            <a:avLst>
              <a:gd name="adj" fmla="val 10628"/>
            </a:avLst>
          </a:prstGeom>
          <a:noFill/>
          <a:ln w="19050" cap="flat" cmpd="sng">
            <a:solidFill>
              <a:srgbClr val="0E9DBE"/>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5" name="Google Shape;150;p17">
            <a:extLst>
              <a:ext uri="{FF2B5EF4-FFF2-40B4-BE49-F238E27FC236}">
                <a16:creationId xmlns:a16="http://schemas.microsoft.com/office/drawing/2014/main" id="{2C8D5980-E31C-D116-C526-1E9BD2B1A7E5}"/>
              </a:ext>
              <a:ext uri="{C183D7F6-B498-43B3-948B-1728B52AA6E4}">
                <adec:decorative xmlns:adec="http://schemas.microsoft.com/office/drawing/2017/decorative" val="1"/>
              </a:ext>
            </a:extLst>
          </p:cNvPr>
          <p:cNvSpPr/>
          <p:nvPr/>
        </p:nvSpPr>
        <p:spPr>
          <a:xfrm>
            <a:off x="1355372" y="4751748"/>
            <a:ext cx="1487200" cy="474400"/>
          </a:xfrm>
          <a:prstGeom prst="roundRect">
            <a:avLst>
              <a:gd name="adj" fmla="val 10628"/>
            </a:avLst>
          </a:prstGeom>
          <a:noFill/>
          <a:ln w="19050" cap="flat" cmpd="sng">
            <a:solidFill>
              <a:srgbClr val="2088B8"/>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4" name="Google Shape;150;p17">
            <a:extLst>
              <a:ext uri="{FF2B5EF4-FFF2-40B4-BE49-F238E27FC236}">
                <a16:creationId xmlns:a16="http://schemas.microsoft.com/office/drawing/2014/main" id="{87964B53-2E38-3E11-BE23-36598CC6123F}"/>
              </a:ext>
              <a:ext uri="{C183D7F6-B498-43B3-948B-1728B52AA6E4}">
                <adec:decorative xmlns:adec="http://schemas.microsoft.com/office/drawing/2017/decorative" val="1"/>
              </a:ext>
            </a:extLst>
          </p:cNvPr>
          <p:cNvSpPr/>
          <p:nvPr/>
        </p:nvSpPr>
        <p:spPr>
          <a:xfrm>
            <a:off x="2347600" y="3970718"/>
            <a:ext cx="1487200" cy="4744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3" name="Google Shape;150;p17">
            <a:extLst>
              <a:ext uri="{FF2B5EF4-FFF2-40B4-BE49-F238E27FC236}">
                <a16:creationId xmlns:a16="http://schemas.microsoft.com/office/drawing/2014/main" id="{859882BF-8E8C-13EE-6E19-3CA8744A567B}"/>
              </a:ext>
              <a:ext uri="{C183D7F6-B498-43B3-948B-1728B52AA6E4}">
                <adec:decorative xmlns:adec="http://schemas.microsoft.com/office/drawing/2017/decorative" val="1"/>
              </a:ext>
            </a:extLst>
          </p:cNvPr>
          <p:cNvSpPr/>
          <p:nvPr/>
        </p:nvSpPr>
        <p:spPr>
          <a:xfrm>
            <a:off x="4335200" y="3970718"/>
            <a:ext cx="1487200" cy="47440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7" name="Google Shape;150;p17">
            <a:extLst>
              <a:ext uri="{FF2B5EF4-FFF2-40B4-BE49-F238E27FC236}">
                <a16:creationId xmlns:a16="http://schemas.microsoft.com/office/drawing/2014/main" id="{52A0090A-7B72-4B94-D8D5-8C494E77D834}"/>
              </a:ext>
              <a:ext uri="{C183D7F6-B498-43B3-948B-1728B52AA6E4}">
                <adec:decorative xmlns:adec="http://schemas.microsoft.com/office/drawing/2017/decorative" val="1"/>
              </a:ext>
            </a:extLst>
          </p:cNvPr>
          <p:cNvSpPr/>
          <p:nvPr/>
        </p:nvSpPr>
        <p:spPr>
          <a:xfrm>
            <a:off x="5324036" y="4751748"/>
            <a:ext cx="1487200" cy="474400"/>
          </a:xfrm>
          <a:prstGeom prst="roundRect">
            <a:avLst>
              <a:gd name="adj" fmla="val 10628"/>
            </a:avLst>
          </a:prstGeom>
          <a:noFill/>
          <a:ln w="19050" cap="flat" cmpd="sng">
            <a:solidFill>
              <a:srgbClr val="6A37A2"/>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2" name="Google Shape;150;p17">
            <a:extLst>
              <a:ext uri="{FF2B5EF4-FFF2-40B4-BE49-F238E27FC236}">
                <a16:creationId xmlns:a16="http://schemas.microsoft.com/office/drawing/2014/main" id="{7757179D-2318-0202-844F-FDD1F4E647B7}"/>
              </a:ext>
              <a:ext uri="{C183D7F6-B498-43B3-948B-1728B52AA6E4}">
                <adec:decorative xmlns:adec="http://schemas.microsoft.com/office/drawing/2017/decorative" val="1"/>
              </a:ext>
            </a:extLst>
          </p:cNvPr>
          <p:cNvSpPr/>
          <p:nvPr/>
        </p:nvSpPr>
        <p:spPr>
          <a:xfrm>
            <a:off x="6322800" y="3970718"/>
            <a:ext cx="1487200" cy="47440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1" name="Google Shape;150;p17">
            <a:extLst>
              <a:ext uri="{FF2B5EF4-FFF2-40B4-BE49-F238E27FC236}">
                <a16:creationId xmlns:a16="http://schemas.microsoft.com/office/drawing/2014/main" id="{3EE05D73-B371-2EFF-C6AF-F2E7494886E7}"/>
              </a:ext>
              <a:ext uri="{C183D7F6-B498-43B3-948B-1728B52AA6E4}">
                <adec:decorative xmlns:adec="http://schemas.microsoft.com/office/drawing/2017/decorative" val="1"/>
              </a:ext>
            </a:extLst>
          </p:cNvPr>
          <p:cNvSpPr/>
          <p:nvPr/>
        </p:nvSpPr>
        <p:spPr>
          <a:xfrm>
            <a:off x="8310400" y="3970718"/>
            <a:ext cx="1487200" cy="47440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9" name="Google Shape;150;p17">
            <a:extLst>
              <a:ext uri="{FF2B5EF4-FFF2-40B4-BE49-F238E27FC236}">
                <a16:creationId xmlns:a16="http://schemas.microsoft.com/office/drawing/2014/main" id="{82718AA7-663D-43F6-0B00-AECAE20F87E3}"/>
              </a:ext>
              <a:ext uri="{C183D7F6-B498-43B3-948B-1728B52AA6E4}">
                <adec:decorative xmlns:adec="http://schemas.microsoft.com/office/drawing/2017/decorative" val="1"/>
              </a:ext>
            </a:extLst>
          </p:cNvPr>
          <p:cNvSpPr/>
          <p:nvPr/>
        </p:nvSpPr>
        <p:spPr>
          <a:xfrm>
            <a:off x="9292701" y="4751748"/>
            <a:ext cx="1487200" cy="474400"/>
          </a:xfrm>
          <a:prstGeom prst="roundRect">
            <a:avLst>
              <a:gd name="adj" fmla="val 10628"/>
            </a:avLst>
          </a:prstGeom>
          <a:noFill/>
          <a:ln w="19050" cap="flat" cmpd="sng">
            <a:solidFill>
              <a:srgbClr val="9E1D70"/>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sp>
        <p:nvSpPr>
          <p:cNvPr id="30" name="Google Shape;150;p17">
            <a:extLst>
              <a:ext uri="{FF2B5EF4-FFF2-40B4-BE49-F238E27FC236}">
                <a16:creationId xmlns:a16="http://schemas.microsoft.com/office/drawing/2014/main" id="{44268CD6-EF93-44FB-A19C-DFABBA4D507B}"/>
              </a:ext>
              <a:ext uri="{C183D7F6-B498-43B3-948B-1728B52AA6E4}">
                <adec:decorative xmlns:adec="http://schemas.microsoft.com/office/drawing/2017/decorative" val="1"/>
              </a:ext>
            </a:extLst>
          </p:cNvPr>
          <p:cNvSpPr/>
          <p:nvPr/>
        </p:nvSpPr>
        <p:spPr>
          <a:xfrm>
            <a:off x="10298000" y="3970718"/>
            <a:ext cx="1487200" cy="474400"/>
          </a:xfrm>
          <a:prstGeom prst="roundRect">
            <a:avLst>
              <a:gd name="adj" fmla="val 10628"/>
            </a:avLst>
          </a:prstGeom>
          <a:noFill/>
          <a:ln w="19050" cap="flat" cmpd="sng">
            <a:solidFill>
              <a:srgbClr val="AB1862"/>
            </a:solidFill>
            <a:prstDash val="solid"/>
            <a:round/>
            <a:headEnd type="none" w="med" len="med"/>
            <a:tailEnd type="none" w="med" len="med"/>
          </a:ln>
        </p:spPr>
        <p:txBody>
          <a:bodyPr spcFirstLastPara="1" wrap="square" lIns="144000" tIns="0" rIns="144000" bIns="60933" anchor="b" anchorCtr="0">
            <a:noAutofit/>
          </a:bodyPr>
          <a:lstStyle/>
          <a:p>
            <a:pPr algn="ctr"/>
            <a:endParaRPr sz="1800" dirty="0">
              <a:cs typeface="Arial" panose="020B0604020202020204" pitchFamily="34" charset="0"/>
            </a:endParaRPr>
          </a:p>
        </p:txBody>
      </p:sp>
      <p:cxnSp>
        <p:nvCxnSpPr>
          <p:cNvPr id="41" name="Straight Connector 40">
            <a:extLst>
              <a:ext uri="{FF2B5EF4-FFF2-40B4-BE49-F238E27FC236}">
                <a16:creationId xmlns:a16="http://schemas.microsoft.com/office/drawing/2014/main" id="{5C705940-5DA3-4CCF-20E1-1974290A6F40}"/>
              </a:ext>
              <a:ext uri="{C183D7F6-B498-43B3-948B-1728B52AA6E4}">
                <adec:decorative xmlns:adec="http://schemas.microsoft.com/office/drawing/2017/decorative" val="1"/>
              </a:ext>
            </a:extLst>
          </p:cNvPr>
          <p:cNvCxnSpPr>
            <a:cxnSpLocks/>
          </p:cNvCxnSpPr>
          <p:nvPr/>
        </p:nvCxnSpPr>
        <p:spPr>
          <a:xfrm>
            <a:off x="1103600" y="3070860"/>
            <a:ext cx="0" cy="899858"/>
          </a:xfrm>
          <a:prstGeom prst="line">
            <a:avLst/>
          </a:prstGeom>
          <a:noFill/>
          <a:ln w="19050" cap="flat" cmpd="sng">
            <a:solidFill>
              <a:srgbClr val="0E9DBE"/>
            </a:solidFill>
            <a:prstDash val="solid"/>
            <a:round/>
            <a:headEnd type="none" w="med" len="med"/>
            <a:tailEnd type="none" w="med" len="med"/>
          </a:ln>
        </p:spPr>
      </p:cxnSp>
      <p:cxnSp>
        <p:nvCxnSpPr>
          <p:cNvPr id="43" name="Straight Connector 42">
            <a:extLst>
              <a:ext uri="{FF2B5EF4-FFF2-40B4-BE49-F238E27FC236}">
                <a16:creationId xmlns:a16="http://schemas.microsoft.com/office/drawing/2014/main" id="{EA1B2EBF-C936-8ED3-1FEC-2A5062F21443}"/>
              </a:ext>
              <a:ext uri="{C183D7F6-B498-43B3-948B-1728B52AA6E4}">
                <adec:decorative xmlns:adec="http://schemas.microsoft.com/office/drawing/2017/decorative" val="1"/>
              </a:ext>
            </a:extLst>
          </p:cNvPr>
          <p:cNvCxnSpPr>
            <a:cxnSpLocks/>
          </p:cNvCxnSpPr>
          <p:nvPr/>
        </p:nvCxnSpPr>
        <p:spPr>
          <a:xfrm>
            <a:off x="3089208" y="3062108"/>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D504782-E17D-4247-6DEF-607613663E13}"/>
              </a:ext>
              <a:ext uri="{C183D7F6-B498-43B3-948B-1728B52AA6E4}">
                <adec:decorative xmlns:adec="http://schemas.microsoft.com/office/drawing/2017/decorative" val="1"/>
              </a:ext>
            </a:extLst>
          </p:cNvPr>
          <p:cNvCxnSpPr>
            <a:cxnSpLocks/>
          </p:cNvCxnSpPr>
          <p:nvPr/>
        </p:nvCxnSpPr>
        <p:spPr>
          <a:xfrm>
            <a:off x="5074816"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D048D39B-ACB7-E88A-C258-0EBBA09AA163}"/>
              </a:ext>
              <a:ext uri="{C183D7F6-B498-43B3-948B-1728B52AA6E4}">
                <adec:decorative xmlns:adec="http://schemas.microsoft.com/office/drawing/2017/decorative" val="1"/>
              </a:ext>
            </a:extLst>
          </p:cNvPr>
          <p:cNvCxnSpPr>
            <a:cxnSpLocks/>
          </p:cNvCxnSpPr>
          <p:nvPr/>
        </p:nvCxnSpPr>
        <p:spPr>
          <a:xfrm>
            <a:off x="706042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E134792E-AB91-324D-C639-768AB3FFDE1B}"/>
              </a:ext>
              <a:ext uri="{C183D7F6-B498-43B3-948B-1728B52AA6E4}">
                <adec:decorative xmlns:adec="http://schemas.microsoft.com/office/drawing/2017/decorative" val="1"/>
              </a:ext>
            </a:extLst>
          </p:cNvPr>
          <p:cNvCxnSpPr>
            <a:cxnSpLocks/>
          </p:cNvCxnSpPr>
          <p:nvPr/>
        </p:nvCxnSpPr>
        <p:spPr>
          <a:xfrm>
            <a:off x="9046032" y="3070860"/>
            <a:ext cx="0" cy="899858"/>
          </a:xfrm>
          <a:prstGeom prst="line">
            <a:avLst/>
          </a:prstGeom>
          <a:noFill/>
          <a:ln w="19050" cap="flat" cmpd="sng">
            <a:solidFill>
              <a:srgbClr val="92227D"/>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E20DF637-B3E1-F115-5DF5-7491960661C3}"/>
              </a:ext>
              <a:ext uri="{C183D7F6-B498-43B3-948B-1728B52AA6E4}">
                <adec:decorative xmlns:adec="http://schemas.microsoft.com/office/drawing/2017/decorative" val="1"/>
              </a:ext>
            </a:extLst>
          </p:cNvPr>
          <p:cNvCxnSpPr>
            <a:cxnSpLocks/>
          </p:cNvCxnSpPr>
          <p:nvPr/>
        </p:nvCxnSpPr>
        <p:spPr>
          <a:xfrm>
            <a:off x="11031642" y="3070860"/>
            <a:ext cx="0" cy="899858"/>
          </a:xfrm>
          <a:prstGeom prst="line">
            <a:avLst/>
          </a:prstGeom>
          <a:noFill/>
          <a:ln w="19050" cap="flat" cmpd="sng">
            <a:solidFill>
              <a:srgbClr val="AB1862"/>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01A9A4E2-2672-096C-711E-54ED66A32AE6}"/>
              </a:ext>
              <a:ext uri="{C183D7F6-B498-43B3-948B-1728B52AA6E4}">
                <adec:decorative xmlns:adec="http://schemas.microsoft.com/office/drawing/2017/decorative" val="1"/>
              </a:ext>
            </a:extLst>
          </p:cNvPr>
          <p:cNvCxnSpPr>
            <a:cxnSpLocks/>
          </p:cNvCxnSpPr>
          <p:nvPr/>
        </p:nvCxnSpPr>
        <p:spPr>
          <a:xfrm>
            <a:off x="2096404" y="3073978"/>
            <a:ext cx="0" cy="1677770"/>
          </a:xfrm>
          <a:prstGeom prst="line">
            <a:avLst/>
          </a:prstGeom>
          <a:noFill/>
          <a:ln w="19050" cap="flat" cmpd="sng">
            <a:solidFill>
              <a:srgbClr val="2088B8"/>
            </a:solidFill>
            <a:prstDash val="solid"/>
            <a:round/>
            <a:headEnd type="none" w="med" len="med"/>
            <a:tailEnd type="none" w="med" len="med"/>
          </a:ln>
        </p:spPr>
      </p:cxnSp>
      <p:cxnSp>
        <p:nvCxnSpPr>
          <p:cNvPr id="50" name="Straight Connector 49">
            <a:extLst>
              <a:ext uri="{FF2B5EF4-FFF2-40B4-BE49-F238E27FC236}">
                <a16:creationId xmlns:a16="http://schemas.microsoft.com/office/drawing/2014/main" id="{A0D9E4C2-4E4F-7ADE-E43C-6578BB5CCB22}"/>
              </a:ext>
              <a:ext uri="{C183D7F6-B498-43B3-948B-1728B52AA6E4}">
                <adec:decorative xmlns:adec="http://schemas.microsoft.com/office/drawing/2017/decorative" val="1"/>
              </a:ext>
            </a:extLst>
          </p:cNvPr>
          <p:cNvCxnSpPr>
            <a:cxnSpLocks/>
          </p:cNvCxnSpPr>
          <p:nvPr/>
        </p:nvCxnSpPr>
        <p:spPr>
          <a:xfrm>
            <a:off x="10038837" y="3067468"/>
            <a:ext cx="0" cy="1677770"/>
          </a:xfrm>
          <a:prstGeom prst="line">
            <a:avLst/>
          </a:prstGeom>
          <a:noFill/>
          <a:ln w="19050" cap="flat" cmpd="sng">
            <a:solidFill>
              <a:srgbClr val="9E1D70"/>
            </a:solidFill>
            <a:prstDash val="solid"/>
            <a:round/>
            <a:headEnd type="none" w="med" len="med"/>
            <a:tailEnd type="none" w="med" len="med"/>
          </a:ln>
        </p:spPr>
      </p:cxnSp>
      <p:cxnSp>
        <p:nvCxnSpPr>
          <p:cNvPr id="52" name="Straight Connector 51">
            <a:extLst>
              <a:ext uri="{FF2B5EF4-FFF2-40B4-BE49-F238E27FC236}">
                <a16:creationId xmlns:a16="http://schemas.microsoft.com/office/drawing/2014/main" id="{799951D6-C396-497D-17A7-EF7D59083970}"/>
              </a:ext>
              <a:ext uri="{C183D7F6-B498-43B3-948B-1728B52AA6E4}">
                <adec:decorative xmlns:adec="http://schemas.microsoft.com/office/drawing/2017/decorative" val="1"/>
              </a:ext>
            </a:extLst>
          </p:cNvPr>
          <p:cNvCxnSpPr>
            <a:cxnSpLocks/>
          </p:cNvCxnSpPr>
          <p:nvPr/>
        </p:nvCxnSpPr>
        <p:spPr>
          <a:xfrm>
            <a:off x="6067620" y="3064448"/>
            <a:ext cx="0" cy="1677770"/>
          </a:xfrm>
          <a:prstGeom prst="line">
            <a:avLst/>
          </a:prstGeom>
          <a:noFill/>
          <a:ln w="19050" cap="flat" cmpd="sng">
            <a:solidFill>
              <a:srgbClr val="6A37A2"/>
            </a:solidFill>
            <a:prstDash val="solid"/>
            <a:round/>
            <a:headEnd type="none" w="med" len="med"/>
            <a:tailEnd type="none" w="med" len="med"/>
          </a:ln>
        </p:spPr>
      </p:cxnSp>
      <p:sp>
        <p:nvSpPr>
          <p:cNvPr id="54" name="Google Shape;159;p17">
            <a:extLst>
              <a:ext uri="{FF2B5EF4-FFF2-40B4-BE49-F238E27FC236}">
                <a16:creationId xmlns:a16="http://schemas.microsoft.com/office/drawing/2014/main" id="{32D4B2C4-C319-BC2D-5FDC-EC18B2446EB0}"/>
              </a:ext>
            </a:extLst>
          </p:cNvPr>
          <p:cNvSpPr txBox="1"/>
          <p:nvPr/>
        </p:nvSpPr>
        <p:spPr>
          <a:xfrm>
            <a:off x="9733613" y="2570961"/>
            <a:ext cx="1609595" cy="416338"/>
          </a:xfrm>
          <a:prstGeom prst="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End</a:t>
            </a:r>
            <a:endParaRPr dirty="0">
              <a:latin typeface="+mj-lt"/>
            </a:endParaRPr>
          </a:p>
        </p:txBody>
      </p:sp>
      <p:sp>
        <p:nvSpPr>
          <p:cNvPr id="2" name="Slide Number Placeholder 1">
            <a:extLst>
              <a:ext uri="{FF2B5EF4-FFF2-40B4-BE49-F238E27FC236}">
                <a16:creationId xmlns:a16="http://schemas.microsoft.com/office/drawing/2014/main" id="{DEEC3785-2D83-C31F-CCD2-1FEB61AE39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56</a:t>
            </a:fld>
            <a:endParaRPr lang="en-AU" dirty="0"/>
          </a:p>
        </p:txBody>
      </p:sp>
    </p:spTree>
    <p:extLst>
      <p:ext uri="{BB962C8B-B14F-4D97-AF65-F5344CB8AC3E}">
        <p14:creationId xmlns:p14="http://schemas.microsoft.com/office/powerpoint/2010/main" val="3368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B198D-E523-949F-B66C-2748C6030450}"/>
              </a:ext>
            </a:extLst>
          </p:cNvPr>
          <p:cNvSpPr>
            <a:spLocks noGrp="1"/>
          </p:cNvSpPr>
          <p:nvPr>
            <p:ph type="title"/>
          </p:nvPr>
        </p:nvSpPr>
        <p:spPr/>
        <p:txBody>
          <a:bodyPr/>
          <a:lstStyle/>
          <a:p>
            <a:r>
              <a:rPr lang="en-AU" dirty="0">
                <a:latin typeface="+mj-lt"/>
              </a:rPr>
              <a:t>4.7 </a:t>
            </a:r>
            <a:r>
              <a:rPr lang="en-AU" dirty="0">
                <a:effectLst/>
                <a:latin typeface="+mj-lt"/>
                <a:ea typeface="Calibri" panose="020F0502020204030204" pitchFamily="34" charset="0"/>
              </a:rPr>
              <a:t>– f</a:t>
            </a:r>
            <a:r>
              <a:rPr lang="en-AU" dirty="0">
                <a:latin typeface="+mj-lt"/>
              </a:rPr>
              <a:t>ormative check-in opportunity 3 </a:t>
            </a:r>
          </a:p>
        </p:txBody>
      </p:sp>
      <p:sp>
        <p:nvSpPr>
          <p:cNvPr id="5" name="Text Placeholder 4">
            <a:extLst>
              <a:ext uri="{FF2B5EF4-FFF2-40B4-BE49-F238E27FC236}">
                <a16:creationId xmlns:a16="http://schemas.microsoft.com/office/drawing/2014/main" id="{FE91B471-8FF1-1BD5-231D-387399E23FB0}"/>
              </a:ext>
            </a:extLst>
          </p:cNvPr>
          <p:cNvSpPr>
            <a:spLocks noGrp="1"/>
          </p:cNvSpPr>
          <p:nvPr>
            <p:ph type="body" sz="quarter" idx="18"/>
          </p:nvPr>
        </p:nvSpPr>
        <p:spPr/>
        <p:txBody>
          <a:bodyPr/>
          <a:lstStyle/>
          <a:p>
            <a:r>
              <a:rPr lang="en-AU" dirty="0">
                <a:latin typeface="+mj-lt"/>
              </a:rPr>
              <a:t>Demonstrate phrases for feedback</a:t>
            </a:r>
          </a:p>
        </p:txBody>
      </p:sp>
      <p:sp>
        <p:nvSpPr>
          <p:cNvPr id="2" name="Picture Placeholder 1">
            <a:extLst>
              <a:ext uri="{FF2B5EF4-FFF2-40B4-BE49-F238E27FC236}">
                <a16:creationId xmlns:a16="http://schemas.microsoft.com/office/drawing/2014/main" id="{02D716BF-14E9-6A4A-BFFA-7735911F2C5B}"/>
              </a:ext>
            </a:extLst>
          </p:cNvPr>
          <p:cNvSpPr>
            <a:spLocks noGrp="1"/>
          </p:cNvSpPr>
          <p:nvPr>
            <p:ph type="pic" sz="quarter" idx="13"/>
          </p:nvPr>
        </p:nvSpPr>
        <p:spPr/>
        <p:txBody>
          <a:bodyPr/>
          <a:lstStyle/>
          <a:p>
            <a:pPr marL="342900" indent="-342900">
              <a:buFont typeface="Arial" panose="020B0604020202020204" pitchFamily="34" charset="0"/>
              <a:buChar char="•"/>
            </a:pPr>
            <a:r>
              <a:rPr lang="en-AU" dirty="0">
                <a:latin typeface="+mn-lt"/>
              </a:rPr>
              <a:t>Your group will demonstrate 2 phrases of movement to another group for feedback. One phrase should be selected from the beginning and the other from the end of the composition. </a:t>
            </a:r>
          </a:p>
          <a:p>
            <a:pPr marL="342900" indent="-342900">
              <a:buFont typeface="Arial" panose="020B0604020202020204" pitchFamily="34" charset="0"/>
              <a:buChar char="•"/>
            </a:pPr>
            <a:r>
              <a:rPr lang="en-AU" dirty="0">
                <a:latin typeface="+mn-lt"/>
              </a:rPr>
              <a:t>The group verbally explains the choices of the elements of dance to manipulate motif(s) and phrases to communicate the intent. </a:t>
            </a:r>
          </a:p>
          <a:p>
            <a:pPr marL="342900" indent="-342900">
              <a:buFont typeface="Arial" panose="020B0604020202020204" pitchFamily="34" charset="0"/>
              <a:buChar char="•"/>
            </a:pPr>
            <a:r>
              <a:rPr lang="en-AU" dirty="0">
                <a:latin typeface="+mn-lt"/>
              </a:rPr>
              <a:t>Peer feedback should reflect on strengths and opportunities to communicate the intent through the elements of dance, motif(s) and phrases. </a:t>
            </a:r>
          </a:p>
        </p:txBody>
      </p:sp>
      <p:sp>
        <p:nvSpPr>
          <p:cNvPr id="3" name="Slide Number Placeholder 2">
            <a:extLst>
              <a:ext uri="{FF2B5EF4-FFF2-40B4-BE49-F238E27FC236}">
                <a16:creationId xmlns:a16="http://schemas.microsoft.com/office/drawing/2014/main" id="{24715BA4-378D-0183-D52A-098E541F70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dirty="0"/>
          </a:p>
        </p:txBody>
      </p:sp>
    </p:spTree>
    <p:extLst>
      <p:ext uri="{BB962C8B-B14F-4D97-AF65-F5344CB8AC3E}">
        <p14:creationId xmlns:p14="http://schemas.microsoft.com/office/powerpoint/2010/main" val="2970099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208A6-EF91-A15B-A6DC-142D54751111}"/>
              </a:ext>
            </a:extLst>
          </p:cNvPr>
          <p:cNvSpPr>
            <a:spLocks noGrp="1"/>
          </p:cNvSpPr>
          <p:nvPr>
            <p:ph type="title"/>
          </p:nvPr>
        </p:nvSpPr>
        <p:spPr/>
        <p:txBody>
          <a:bodyPr/>
          <a:lstStyle/>
          <a:p>
            <a:r>
              <a:rPr lang="en-AU" dirty="0">
                <a:latin typeface="+mj-lt"/>
              </a:rPr>
              <a:t>4.8a </a:t>
            </a:r>
            <a:r>
              <a:rPr lang="en-AU" dirty="0">
                <a:effectLst/>
                <a:latin typeface="+mj-lt"/>
                <a:ea typeface="Calibri" panose="020F0502020204030204" pitchFamily="34" charset="0"/>
              </a:rPr>
              <a:t>– presenting your composition</a:t>
            </a:r>
            <a:endParaRPr lang="en-AU" dirty="0">
              <a:latin typeface="+mj-lt"/>
            </a:endParaRPr>
          </a:p>
        </p:txBody>
      </p:sp>
      <p:sp>
        <p:nvSpPr>
          <p:cNvPr id="4" name="Text Placeholder 3">
            <a:extLst>
              <a:ext uri="{FF2B5EF4-FFF2-40B4-BE49-F238E27FC236}">
                <a16:creationId xmlns:a16="http://schemas.microsoft.com/office/drawing/2014/main" id="{F26367C3-9D0D-869E-573C-4FAC00A2CF3B}"/>
              </a:ext>
            </a:extLst>
          </p:cNvPr>
          <p:cNvSpPr>
            <a:spLocks noGrp="1"/>
          </p:cNvSpPr>
          <p:nvPr>
            <p:ph type="body" sz="quarter" idx="18"/>
          </p:nvPr>
        </p:nvSpPr>
        <p:spPr/>
        <p:txBody>
          <a:bodyPr/>
          <a:lstStyle/>
          <a:p>
            <a:r>
              <a:rPr lang="en-AU" dirty="0">
                <a:latin typeface="+mj-lt"/>
              </a:rPr>
              <a:t>Prompts for written or verbal explanation </a:t>
            </a:r>
          </a:p>
        </p:txBody>
      </p:sp>
      <p:sp>
        <p:nvSpPr>
          <p:cNvPr id="5" name="Text Placeholder 4">
            <a:extLst>
              <a:ext uri="{FF2B5EF4-FFF2-40B4-BE49-F238E27FC236}">
                <a16:creationId xmlns:a16="http://schemas.microsoft.com/office/drawing/2014/main" id="{C8A04026-673C-AC71-611F-A84D11761224}"/>
              </a:ext>
            </a:extLst>
          </p:cNvPr>
          <p:cNvSpPr txBox="1">
            <a:spLocks/>
          </p:cNvSpPr>
          <p:nvPr/>
        </p:nvSpPr>
        <p:spPr>
          <a:xfrm>
            <a:off x="359999" y="1567086"/>
            <a:ext cx="11280245"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latin typeface="+mn-lt"/>
              </a:rPr>
              <a:t>The stimulus for our dance composition was….</a:t>
            </a:r>
          </a:p>
          <a:p>
            <a:pPr marL="342900" indent="-342900">
              <a:buFont typeface="Arial" panose="020B0604020202020204" pitchFamily="34" charset="0"/>
              <a:buChar char="•"/>
            </a:pPr>
            <a:r>
              <a:rPr lang="en-AU" dirty="0">
                <a:latin typeface="+mn-lt"/>
              </a:rPr>
              <a:t>The intent of our dance is….</a:t>
            </a:r>
          </a:p>
          <a:p>
            <a:pPr marL="342900" indent="-342900">
              <a:buFont typeface="Arial" panose="020B0604020202020204" pitchFamily="34" charset="0"/>
              <a:buChar char="•"/>
            </a:pPr>
            <a:r>
              <a:rPr lang="en-AU" dirty="0">
                <a:latin typeface="+mn-lt"/>
              </a:rPr>
              <a:t>We have ‘x’ motif(s) (these could be demonstrated one at a time with a description of how and why the elements of dance have been used)</a:t>
            </a:r>
          </a:p>
          <a:p>
            <a:pPr marL="342900" indent="-342900">
              <a:buFont typeface="Arial" panose="020B0604020202020204" pitchFamily="34" charset="0"/>
              <a:buChar char="•"/>
            </a:pPr>
            <a:r>
              <a:rPr lang="en-AU" dirty="0">
                <a:latin typeface="+mn-lt"/>
              </a:rPr>
              <a:t>Components of space that are important to communicating our intent include…</a:t>
            </a:r>
          </a:p>
          <a:p>
            <a:pPr marL="342900" indent="-342900">
              <a:buFont typeface="Arial" panose="020B0604020202020204" pitchFamily="34" charset="0"/>
              <a:buChar char="•"/>
            </a:pPr>
            <a:r>
              <a:rPr lang="en-AU" dirty="0">
                <a:latin typeface="+mn-lt"/>
              </a:rPr>
              <a:t>Components of time that are important to communicating our intent include….</a:t>
            </a:r>
          </a:p>
          <a:p>
            <a:pPr marL="342900" indent="-342900">
              <a:buFont typeface="Arial" panose="020B0604020202020204" pitchFamily="34" charset="0"/>
              <a:buChar char="•"/>
            </a:pPr>
            <a:r>
              <a:rPr lang="en-AU" dirty="0">
                <a:latin typeface="+mn-lt"/>
              </a:rPr>
              <a:t>The use of dynamics that are important to communicating our intent include…</a:t>
            </a:r>
          </a:p>
        </p:txBody>
      </p:sp>
      <p:sp>
        <p:nvSpPr>
          <p:cNvPr id="2" name="Slide Number Placeholder 1">
            <a:extLst>
              <a:ext uri="{FF2B5EF4-FFF2-40B4-BE49-F238E27FC236}">
                <a16:creationId xmlns:a16="http://schemas.microsoft.com/office/drawing/2014/main" id="{5354B9EB-7D6B-8824-436E-4239A32A72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58</a:t>
            </a:fld>
            <a:endParaRPr lang="en-AU" dirty="0"/>
          </a:p>
        </p:txBody>
      </p:sp>
    </p:spTree>
    <p:extLst>
      <p:ext uri="{BB962C8B-B14F-4D97-AF65-F5344CB8AC3E}">
        <p14:creationId xmlns:p14="http://schemas.microsoft.com/office/powerpoint/2010/main" val="324507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9B20-33D1-CD32-124E-E9D46DE8B620}"/>
              </a:ext>
            </a:extLst>
          </p:cNvPr>
          <p:cNvSpPr>
            <a:spLocks noGrp="1"/>
          </p:cNvSpPr>
          <p:nvPr>
            <p:ph type="title"/>
          </p:nvPr>
        </p:nvSpPr>
        <p:spPr/>
        <p:txBody>
          <a:bodyPr/>
          <a:lstStyle/>
          <a:p>
            <a:r>
              <a:rPr lang="en-AU" dirty="0">
                <a:latin typeface="+mj-lt"/>
              </a:rPr>
              <a:t>4.8b – reflection</a:t>
            </a:r>
          </a:p>
        </p:txBody>
      </p:sp>
      <p:sp>
        <p:nvSpPr>
          <p:cNvPr id="6" name="Oval 5" descr="feature box that says: Class discussion:&#10;&#10;What makes a good entrance and exit? &#10;&#10;How does a strong entrance or exit increase audience engagement in drama?&#10;">
            <a:extLst>
              <a:ext uri="{FF2B5EF4-FFF2-40B4-BE49-F238E27FC236}">
                <a16:creationId xmlns:a16="http://schemas.microsoft.com/office/drawing/2014/main" id="{900532E6-9CE7-698E-DDD3-F98099AF7644}"/>
              </a:ext>
            </a:extLst>
          </p:cNvPr>
          <p:cNvSpPr/>
          <p:nvPr/>
        </p:nvSpPr>
        <p:spPr>
          <a:xfrm>
            <a:off x="953753" y="1170000"/>
            <a:ext cx="5410200" cy="513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07000"/>
              </a:lnSpc>
              <a:spcAft>
                <a:spcPts val="800"/>
              </a:spcAft>
              <a:buAutoNum type="arabicPeriod"/>
            </a:pPr>
            <a:r>
              <a:rPr lang="en-AU" sz="1800" dirty="0">
                <a:solidFill>
                  <a:schemeClr val="accent1"/>
                </a:solidFill>
                <a:cs typeface="Arial" panose="020B0604020202020204" pitchFamily="34" charset="0"/>
              </a:rPr>
              <a:t>Using an example from your composition, explain how space can be used to communicate ideas and intent.</a:t>
            </a:r>
          </a:p>
          <a:p>
            <a:pPr marL="342900" indent="-342900">
              <a:lnSpc>
                <a:spcPct val="107000"/>
              </a:lnSpc>
              <a:spcAft>
                <a:spcPts val="800"/>
              </a:spcAft>
              <a:buAutoNum type="arabicPeriod"/>
            </a:pPr>
            <a:r>
              <a:rPr lang="en-AU" sz="1800" dirty="0">
                <a:solidFill>
                  <a:schemeClr val="accent1"/>
                </a:solidFill>
                <a:cs typeface="Arial" panose="020B0604020202020204" pitchFamily="34" charset="0"/>
              </a:rPr>
              <a:t>Using an example from your composition, explain how time and dynamics can be used to communicate ideas and intent.</a:t>
            </a:r>
          </a:p>
          <a:p>
            <a:pPr marL="342900" indent="-342900">
              <a:lnSpc>
                <a:spcPct val="107000"/>
              </a:lnSpc>
              <a:spcAft>
                <a:spcPts val="800"/>
              </a:spcAft>
              <a:buFont typeface="+mj-lt"/>
              <a:buAutoNum type="arabicPeriod"/>
            </a:pPr>
            <a:r>
              <a:rPr lang="en-AU" sz="1800" dirty="0">
                <a:solidFill>
                  <a:schemeClr val="accent1"/>
                </a:solidFill>
                <a:cs typeface="Arial" panose="020B0604020202020204" pitchFamily="34" charset="0"/>
              </a:rPr>
              <a:t>Using an example from your composition, explain how a motif can be manipulated to develop a phrase of movement.</a:t>
            </a:r>
          </a:p>
        </p:txBody>
      </p:sp>
      <p:sp>
        <p:nvSpPr>
          <p:cNvPr id="7" name="Oval 6" descr="Feature box that says: Record your ideas and the ideas shared in discussion in your logbook.&#10;&#10;Recording could be: &#10;annotated sketches&#10;writing&#10;voice clip/ transcript ">
            <a:extLst>
              <a:ext uri="{FF2B5EF4-FFF2-40B4-BE49-F238E27FC236}">
                <a16:creationId xmlns:a16="http://schemas.microsoft.com/office/drawing/2014/main" id="{7003842A-1A8F-E017-B717-D6BC870BD1C4}"/>
              </a:ext>
            </a:extLst>
          </p:cNvPr>
          <p:cNvSpPr/>
          <p:nvPr/>
        </p:nvSpPr>
        <p:spPr>
          <a:xfrm>
            <a:off x="5828048" y="1170000"/>
            <a:ext cx="5410200" cy="5130000"/>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solidFill>
                  <a:sysClr val="windowText" lastClr="000000"/>
                </a:solidFill>
                <a:cs typeface="Arial" panose="020B0604020202020204" pitchFamily="34" charset="0"/>
              </a:rPr>
              <a:t>In your composition group, consider these 3 prompts when watching a digital recording of your dance composition. </a:t>
            </a:r>
          </a:p>
          <a:p>
            <a:pPr>
              <a:lnSpc>
                <a:spcPct val="150000"/>
              </a:lnSpc>
              <a:spcAft>
                <a:spcPts val="1200"/>
              </a:spcAft>
            </a:pPr>
            <a:r>
              <a:rPr lang="en-AU" sz="1800" dirty="0">
                <a:solidFill>
                  <a:sysClr val="windowText" lastClr="000000"/>
                </a:solidFill>
                <a:cs typeface="Arial" panose="020B0604020202020204" pitchFamily="34" charset="0"/>
              </a:rPr>
              <a:t>Your group can present your responses to the class in written, verbal or multimodal formats. </a:t>
            </a:r>
            <a:endParaRPr lang="en-AU" sz="1800" dirty="0">
              <a:cs typeface="Arial" panose="020B0604020202020204" pitchFamily="34" charset="0"/>
            </a:endParaRPr>
          </a:p>
        </p:txBody>
      </p:sp>
      <p:sp>
        <p:nvSpPr>
          <p:cNvPr id="5" name="Slide Number Placeholder 4">
            <a:extLst>
              <a:ext uri="{FF2B5EF4-FFF2-40B4-BE49-F238E27FC236}">
                <a16:creationId xmlns:a16="http://schemas.microsoft.com/office/drawing/2014/main" id="{09F32E79-CA02-1D36-165C-028B26B69F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dirty="0"/>
          </a:p>
        </p:txBody>
      </p:sp>
    </p:spTree>
    <p:extLst>
      <p:ext uri="{BB962C8B-B14F-4D97-AF65-F5344CB8AC3E}">
        <p14:creationId xmlns:p14="http://schemas.microsoft.com/office/powerpoint/2010/main" val="153606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28FD8-81D4-8845-64A3-49B6C436A77A}"/>
              </a:ext>
            </a:extLst>
          </p:cNvPr>
          <p:cNvSpPr>
            <a:spLocks noGrp="1"/>
          </p:cNvSpPr>
          <p:nvPr>
            <p:ph type="title"/>
          </p:nvPr>
        </p:nvSpPr>
        <p:spPr>
          <a:xfrm>
            <a:off x="359999" y="360000"/>
            <a:ext cx="11484000" cy="545601"/>
          </a:xfrm>
        </p:spPr>
        <p:txBody>
          <a:bodyPr/>
          <a:lstStyle/>
          <a:p>
            <a:r>
              <a:rPr lang="en-AU" dirty="0">
                <a:latin typeface="+mj-lt"/>
              </a:rPr>
              <a:t>1.1</a:t>
            </a:r>
            <a:r>
              <a:rPr lang="en-AU" sz="3600" dirty="0">
                <a:effectLst/>
                <a:latin typeface="+mj-lt"/>
                <a:ea typeface="Calibri" panose="020F0502020204030204" pitchFamily="34" charset="0"/>
              </a:rPr>
              <a:t> –</a:t>
            </a:r>
            <a:r>
              <a:rPr lang="en-AU" dirty="0">
                <a:latin typeface="+mj-lt"/>
              </a:rPr>
              <a:t> working safely in composition</a:t>
            </a:r>
          </a:p>
        </p:txBody>
      </p:sp>
      <p:sp>
        <p:nvSpPr>
          <p:cNvPr id="8" name="Text Placeholder 7">
            <a:extLst>
              <a:ext uri="{FF2B5EF4-FFF2-40B4-BE49-F238E27FC236}">
                <a16:creationId xmlns:a16="http://schemas.microsoft.com/office/drawing/2014/main" id="{DE56380E-846C-EEB4-77B8-3114E9130A5E}"/>
              </a:ext>
            </a:extLst>
          </p:cNvPr>
          <p:cNvSpPr>
            <a:spLocks noGrp="1"/>
          </p:cNvSpPr>
          <p:nvPr>
            <p:ph type="body" sz="quarter" idx="18"/>
          </p:nvPr>
        </p:nvSpPr>
        <p:spPr>
          <a:xfrm>
            <a:off x="359999" y="982520"/>
            <a:ext cx="11484000" cy="310015"/>
          </a:xfrm>
        </p:spPr>
        <p:txBody>
          <a:bodyPr/>
          <a:lstStyle/>
          <a:p>
            <a:r>
              <a:rPr lang="en-AU" dirty="0">
                <a:latin typeface="+mj-lt"/>
              </a:rPr>
              <a:t>Discussion</a:t>
            </a:r>
          </a:p>
        </p:txBody>
      </p:sp>
      <p:sp>
        <p:nvSpPr>
          <p:cNvPr id="4" name="Rectangle: Rounded Corners 3" descr="A feature box that reads: 'How can we work safely and respectfully in dance composition?'">
            <a:extLst>
              <a:ext uri="{FF2B5EF4-FFF2-40B4-BE49-F238E27FC236}">
                <a16:creationId xmlns:a16="http://schemas.microsoft.com/office/drawing/2014/main" id="{7D1F5B73-1723-9B8C-3BCB-F08C7091D50E}"/>
              </a:ext>
              <a:ext uri="{C183D7F6-B498-43B3-948B-1728B52AA6E4}">
                <adec:decorative xmlns:adec="http://schemas.microsoft.com/office/drawing/2017/decorative" val="0"/>
              </a:ext>
            </a:extLst>
          </p:cNvPr>
          <p:cNvSpPr/>
          <p:nvPr/>
        </p:nvSpPr>
        <p:spPr>
          <a:xfrm>
            <a:off x="359999" y="1547090"/>
            <a:ext cx="2201510" cy="2532353"/>
          </a:xfrm>
          <a:prstGeom prst="roundRect">
            <a:avLst>
              <a:gd name="adj" fmla="val 17256"/>
            </a:avLst>
          </a:prstGeom>
          <a:solidFill>
            <a:schemeClr val="accent4"/>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chemeClr val="tx1"/>
                </a:solidFill>
                <a:effectLst/>
                <a:uLnTx/>
                <a:uFillTx/>
                <a:ea typeface="+mn-ea"/>
                <a:cs typeface="Arial" panose="020B0604020202020204" pitchFamily="34" charset="0"/>
              </a:rPr>
              <a:t>How can we work safely and respectfully in dance composition?</a:t>
            </a:r>
          </a:p>
        </p:txBody>
      </p:sp>
      <p:pic>
        <p:nvPicPr>
          <p:cNvPr id="6" name="Picture 5" descr="A blue and white poster with images of people and text about working safely and respectfully in dance.">
            <a:extLst>
              <a:ext uri="{FF2B5EF4-FFF2-40B4-BE49-F238E27FC236}">
                <a16:creationId xmlns:a16="http://schemas.microsoft.com/office/drawing/2014/main" id="{54F1C56C-F05A-4CEE-5CD3-6D3C43CA9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73" y="1547090"/>
            <a:ext cx="7323166" cy="5177437"/>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81C5E93A-9459-66BE-FA38-B7204A77A3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89052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Glossary (1)</a:t>
            </a:r>
          </a:p>
        </p:txBody>
      </p:sp>
      <p:graphicFrame>
        <p:nvGraphicFramePr>
          <p:cNvPr id="4" name="Content Placeholder 3">
            <a:extLst>
              <a:ext uri="{FF2B5EF4-FFF2-40B4-BE49-F238E27FC236}">
                <a16:creationId xmlns:a16="http://schemas.microsoft.com/office/drawing/2014/main" id="{769D16F0-CC7C-30A9-581D-BC770AB781B8}"/>
              </a:ext>
            </a:extLst>
          </p:cNvPr>
          <p:cNvGraphicFramePr>
            <a:graphicFrameLocks noGrp="1"/>
          </p:cNvGraphicFramePr>
          <p:nvPr>
            <p:ph sz="quarter" idx="19"/>
            <p:extLst>
              <p:ext uri="{D42A27DB-BD31-4B8C-83A1-F6EECF244321}">
                <p14:modId xmlns:p14="http://schemas.microsoft.com/office/powerpoint/2010/main" val="362880989"/>
              </p:ext>
            </p:extLst>
          </p:nvPr>
        </p:nvGraphicFramePr>
        <p:xfrm>
          <a:off x="359999" y="1080000"/>
          <a:ext cx="11483997" cy="4951476"/>
        </p:xfrm>
        <a:graphic>
          <a:graphicData uri="http://schemas.openxmlformats.org/drawingml/2006/table">
            <a:tbl>
              <a:tblPr firstRow="1" firstCol="1" bandRow="1">
                <a:tableStyleId>{5A111915-BE36-4E01-A7E5-04B1672EAD32}</a:tableStyleId>
              </a:tblPr>
              <a:tblGrid>
                <a:gridCol w="2134845">
                  <a:extLst>
                    <a:ext uri="{9D8B030D-6E8A-4147-A177-3AD203B41FA5}">
                      <a16:colId xmlns:a16="http://schemas.microsoft.com/office/drawing/2014/main" val="1400911816"/>
                    </a:ext>
                  </a:extLst>
                </a:gridCol>
                <a:gridCol w="9349152">
                  <a:extLst>
                    <a:ext uri="{9D8B030D-6E8A-4147-A177-3AD203B41FA5}">
                      <a16:colId xmlns:a16="http://schemas.microsoft.com/office/drawing/2014/main" val="1411772726"/>
                    </a:ext>
                  </a:extLst>
                </a:gridCol>
              </a:tblGrid>
              <a:tr h="370840">
                <a:tc>
                  <a:txBody>
                    <a:bodyPr/>
                    <a:lstStyle/>
                    <a:p>
                      <a:pPr>
                        <a:lnSpc>
                          <a:spcPct val="150000"/>
                        </a:lnSpc>
                        <a:spcAft>
                          <a:spcPts val="1200"/>
                        </a:spcAft>
                      </a:pPr>
                      <a:r>
                        <a:rPr lang="en-AU" dirty="0">
                          <a:latin typeface="+mj-lt"/>
                          <a:cs typeface="Arial" panose="020B0604020202020204" pitchFamily="34" charset="0"/>
                        </a:rPr>
                        <a:t>Term</a:t>
                      </a:r>
                    </a:p>
                  </a:txBody>
                  <a:tcPr/>
                </a:tc>
                <a:tc>
                  <a:txBody>
                    <a:bodyPr/>
                    <a:lstStyle/>
                    <a:p>
                      <a:pPr>
                        <a:lnSpc>
                          <a:spcPct val="150000"/>
                        </a:lnSpc>
                        <a:spcAft>
                          <a:spcPts val="1200"/>
                        </a:spcAft>
                      </a:pPr>
                      <a:r>
                        <a:rPr lang="en-AU" dirty="0">
                          <a:latin typeface="+mj-lt"/>
                          <a:cs typeface="Arial" panose="020B0604020202020204" pitchFamily="34" charset="0"/>
                        </a:rPr>
                        <a:t>Definition</a:t>
                      </a:r>
                    </a:p>
                  </a:txBody>
                  <a:tcPr/>
                </a:tc>
                <a:extLst>
                  <a:ext uri="{0D108BD9-81ED-4DB2-BD59-A6C34878D82A}">
                    <a16:rowId xmlns:a16="http://schemas.microsoft.com/office/drawing/2014/main" val="3837029805"/>
                  </a:ext>
                </a:extLst>
              </a:tr>
              <a:tr h="370840">
                <a:tc>
                  <a:txBody>
                    <a:bodyPr/>
                    <a:lstStyle/>
                    <a:p>
                      <a:pPr>
                        <a:lnSpc>
                          <a:spcPct val="150000"/>
                        </a:lnSpc>
                        <a:spcAft>
                          <a:spcPts val="1200"/>
                        </a:spcAft>
                      </a:pPr>
                      <a:r>
                        <a:rPr lang="en-AU" sz="1600" dirty="0">
                          <a:latin typeface="+mj-lt"/>
                          <a:cs typeface="Arial" panose="020B0604020202020204" pitchFamily="34" charset="0"/>
                        </a:rPr>
                        <a:t>Abstraction</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The process of generating movement that is symbolic, or changing movement from being representational to symbolic.</a:t>
                      </a:r>
                      <a:endParaRPr lang="en-AU" sz="1600" dirty="0">
                        <a:latin typeface="+mn-lt"/>
                        <a:cs typeface="Arial" panose="020B0604020202020204" pitchFamily="34" charset="0"/>
                      </a:endParaRPr>
                    </a:p>
                  </a:txBody>
                  <a:tcPr/>
                </a:tc>
                <a:extLst>
                  <a:ext uri="{0D108BD9-81ED-4DB2-BD59-A6C34878D82A}">
                    <a16:rowId xmlns:a16="http://schemas.microsoft.com/office/drawing/2014/main" val="491865797"/>
                  </a:ext>
                </a:extLst>
              </a:tr>
              <a:tr h="370840">
                <a:tc>
                  <a:txBody>
                    <a:bodyPr/>
                    <a:lstStyle/>
                    <a:p>
                      <a:pPr>
                        <a:lnSpc>
                          <a:spcPct val="150000"/>
                        </a:lnSpc>
                        <a:spcAft>
                          <a:spcPts val="1200"/>
                        </a:spcAft>
                      </a:pPr>
                      <a:r>
                        <a:rPr lang="en-AU" sz="1600" dirty="0">
                          <a:latin typeface="+mj-lt"/>
                          <a:cs typeface="Arial" panose="020B0604020202020204" pitchFamily="34" charset="0"/>
                        </a:rPr>
                        <a:t>Dynamics</a:t>
                      </a: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sz="1600" b="0" i="0" kern="1200" dirty="0">
                          <a:solidFill>
                            <a:schemeClr val="tx1"/>
                          </a:solidFill>
                          <a:effectLst/>
                          <a:latin typeface="+mn-lt"/>
                          <a:ea typeface="+mn-ea"/>
                          <a:cs typeface="Arial" panose="020B0604020202020204" pitchFamily="34" charset="0"/>
                        </a:rPr>
                        <a:t>The release of energy, weight and/or force over a period of time to create movement qualities.</a:t>
                      </a:r>
                      <a:endParaRPr lang="en-AU" sz="1600" dirty="0">
                        <a:latin typeface="+mn-lt"/>
                        <a:cs typeface="Arial" panose="020B0604020202020204" pitchFamily="34" charset="0"/>
                      </a:endParaRPr>
                    </a:p>
                  </a:txBody>
                  <a:tcPr/>
                </a:tc>
                <a:extLst>
                  <a:ext uri="{0D108BD9-81ED-4DB2-BD59-A6C34878D82A}">
                    <a16:rowId xmlns:a16="http://schemas.microsoft.com/office/drawing/2014/main" val="1242922297"/>
                  </a:ext>
                </a:extLst>
              </a:tr>
              <a:tr h="370840">
                <a:tc>
                  <a:txBody>
                    <a:bodyPr/>
                    <a:lstStyle/>
                    <a:p>
                      <a:pPr>
                        <a:lnSpc>
                          <a:spcPct val="150000"/>
                        </a:lnSpc>
                        <a:spcAft>
                          <a:spcPts val="1200"/>
                        </a:spcAft>
                      </a:pPr>
                      <a:r>
                        <a:rPr lang="en-AU" sz="1600" dirty="0">
                          <a:latin typeface="+mj-lt"/>
                          <a:cs typeface="Arial" panose="020B0604020202020204" pitchFamily="34" charset="0"/>
                        </a:rPr>
                        <a:t>Generating movement</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A process that begins with stimulus, idea and intent, and is developed through improvisation, abstraction, selection and refinement.</a:t>
                      </a:r>
                      <a:endParaRPr lang="en-AU" sz="1600" dirty="0">
                        <a:latin typeface="+mn-lt"/>
                        <a:cs typeface="Arial" panose="020B0604020202020204" pitchFamily="34" charset="0"/>
                      </a:endParaRPr>
                    </a:p>
                  </a:txBody>
                  <a:tcPr/>
                </a:tc>
                <a:extLst>
                  <a:ext uri="{0D108BD9-81ED-4DB2-BD59-A6C34878D82A}">
                    <a16:rowId xmlns:a16="http://schemas.microsoft.com/office/drawing/2014/main" val="2084804793"/>
                  </a:ext>
                </a:extLst>
              </a:tr>
              <a:tr h="370840">
                <a:tc>
                  <a:txBody>
                    <a:bodyPr/>
                    <a:lstStyle/>
                    <a:p>
                      <a:pPr>
                        <a:lnSpc>
                          <a:spcPct val="150000"/>
                        </a:lnSpc>
                        <a:spcAft>
                          <a:spcPts val="1200"/>
                        </a:spcAft>
                      </a:pPr>
                      <a:r>
                        <a:rPr lang="en-AU" sz="1600" dirty="0">
                          <a:latin typeface="+mj-lt"/>
                          <a:cs typeface="Arial" panose="020B0604020202020204" pitchFamily="34" charset="0"/>
                        </a:rPr>
                        <a:t>Intent</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The purpose or message a choreographer or performer aims to communicate.</a:t>
                      </a:r>
                      <a:endParaRPr lang="en-AU" sz="1600" dirty="0">
                        <a:latin typeface="+mn-lt"/>
                        <a:cs typeface="Arial" panose="020B0604020202020204" pitchFamily="34" charset="0"/>
                      </a:endParaRPr>
                    </a:p>
                  </a:txBody>
                  <a:tcPr/>
                </a:tc>
                <a:extLst>
                  <a:ext uri="{0D108BD9-81ED-4DB2-BD59-A6C34878D82A}">
                    <a16:rowId xmlns:a16="http://schemas.microsoft.com/office/drawing/2014/main" val="829318083"/>
                  </a:ext>
                </a:extLst>
              </a:tr>
              <a:tr h="370840">
                <a:tc>
                  <a:txBody>
                    <a:bodyPr/>
                    <a:lstStyle/>
                    <a:p>
                      <a:pPr>
                        <a:lnSpc>
                          <a:spcPct val="150000"/>
                        </a:lnSpc>
                        <a:spcAft>
                          <a:spcPts val="1200"/>
                        </a:spcAft>
                      </a:pPr>
                      <a:r>
                        <a:rPr lang="en-AU" sz="1600" dirty="0">
                          <a:latin typeface="+mj-lt"/>
                          <a:cs typeface="Arial" panose="020B0604020202020204" pitchFamily="34" charset="0"/>
                        </a:rPr>
                        <a:t>Improvise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Generate spontaneous movement in response to a stimulus.</a:t>
                      </a:r>
                      <a:endParaRPr lang="en-AU" sz="1600" dirty="0">
                        <a:latin typeface="+mn-lt"/>
                        <a:cs typeface="Arial" panose="020B0604020202020204" pitchFamily="34" charset="0"/>
                      </a:endParaRPr>
                    </a:p>
                  </a:txBody>
                  <a:tcPr/>
                </a:tc>
                <a:extLst>
                  <a:ext uri="{0D108BD9-81ED-4DB2-BD59-A6C34878D82A}">
                    <a16:rowId xmlns:a16="http://schemas.microsoft.com/office/drawing/2014/main" val="4201533465"/>
                  </a:ext>
                </a:extLst>
              </a:tr>
              <a:tr h="370840">
                <a:tc>
                  <a:txBody>
                    <a:bodyPr/>
                    <a:lstStyle/>
                    <a:p>
                      <a:pPr>
                        <a:lnSpc>
                          <a:spcPct val="150000"/>
                        </a:lnSpc>
                        <a:spcAft>
                          <a:spcPts val="1200"/>
                        </a:spcAft>
                      </a:pPr>
                      <a:r>
                        <a:rPr lang="en-AU" sz="1600" dirty="0">
                          <a:latin typeface="+mj-lt"/>
                        </a:rPr>
                        <a:t>Misappropriation</a:t>
                      </a:r>
                    </a:p>
                  </a:txBody>
                  <a:tcPr/>
                </a:tc>
                <a:tc>
                  <a:txBody>
                    <a:bodyPr/>
                    <a:lstStyle/>
                    <a:p>
                      <a:pPr>
                        <a:lnSpc>
                          <a:spcPct val="150000"/>
                        </a:lnSpc>
                        <a:spcAft>
                          <a:spcPts val="1200"/>
                        </a:spcAft>
                      </a:pPr>
                      <a:r>
                        <a:rPr lang="en-AU" sz="1600" dirty="0"/>
                        <a:t>The act of stealing something that you have been trusted to take care of and using it for yourself.</a:t>
                      </a:r>
                    </a:p>
                  </a:txBody>
                  <a:tcPr/>
                </a:tc>
                <a:extLst>
                  <a:ext uri="{0D108BD9-81ED-4DB2-BD59-A6C34878D82A}">
                    <a16:rowId xmlns:a16="http://schemas.microsoft.com/office/drawing/2014/main" val="4108590588"/>
                  </a:ext>
                </a:extLst>
              </a:tr>
              <a:tr h="370840">
                <a:tc>
                  <a:txBody>
                    <a:bodyPr/>
                    <a:lstStyle/>
                    <a:p>
                      <a:pPr>
                        <a:lnSpc>
                          <a:spcPct val="150000"/>
                        </a:lnSpc>
                        <a:spcAft>
                          <a:spcPts val="1200"/>
                        </a:spcAft>
                      </a:pPr>
                      <a:r>
                        <a:rPr lang="en-AU" sz="1600" dirty="0">
                          <a:latin typeface="+mj-lt"/>
                          <a:cs typeface="Arial" panose="020B0604020202020204" pitchFamily="34" charset="0"/>
                        </a:rPr>
                        <a:t>Motif</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A thematic device.   </a:t>
                      </a:r>
                    </a:p>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A distinctive, recognisable movement or pattern of movements that introduces and develops the idea and intent in a dance phrase and work.</a:t>
                      </a:r>
                      <a:endParaRPr lang="en-AU" sz="1600" dirty="0">
                        <a:latin typeface="+mn-lt"/>
                        <a:cs typeface="Arial" panose="020B0604020202020204" pitchFamily="34" charset="0"/>
                      </a:endParaRPr>
                    </a:p>
                  </a:txBody>
                  <a:tcPr/>
                </a:tc>
                <a:extLst>
                  <a:ext uri="{0D108BD9-81ED-4DB2-BD59-A6C34878D82A}">
                    <a16:rowId xmlns:a16="http://schemas.microsoft.com/office/drawing/2014/main" val="3151538477"/>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Glossary (2)</a:t>
            </a:r>
          </a:p>
        </p:txBody>
      </p:sp>
      <p:graphicFrame>
        <p:nvGraphicFramePr>
          <p:cNvPr id="4" name="Content Placeholder 3">
            <a:extLst>
              <a:ext uri="{FF2B5EF4-FFF2-40B4-BE49-F238E27FC236}">
                <a16:creationId xmlns:a16="http://schemas.microsoft.com/office/drawing/2014/main" id="{769D16F0-CC7C-30A9-581D-BC770AB781B8}"/>
              </a:ext>
            </a:extLst>
          </p:cNvPr>
          <p:cNvGraphicFramePr>
            <a:graphicFrameLocks noGrp="1"/>
          </p:cNvGraphicFramePr>
          <p:nvPr>
            <p:ph sz="quarter" idx="19"/>
            <p:extLst>
              <p:ext uri="{D42A27DB-BD31-4B8C-83A1-F6EECF244321}">
                <p14:modId xmlns:p14="http://schemas.microsoft.com/office/powerpoint/2010/main" val="3635920118"/>
              </p:ext>
            </p:extLst>
          </p:nvPr>
        </p:nvGraphicFramePr>
        <p:xfrm>
          <a:off x="360001" y="1059903"/>
          <a:ext cx="11483997" cy="5193242"/>
        </p:xfrm>
        <a:graphic>
          <a:graphicData uri="http://schemas.openxmlformats.org/drawingml/2006/table">
            <a:tbl>
              <a:tblPr firstRow="1" firstCol="1" bandRow="1">
                <a:tableStyleId>{5A111915-BE36-4E01-A7E5-04B1672EAD32}</a:tableStyleId>
              </a:tblPr>
              <a:tblGrid>
                <a:gridCol w="2445974">
                  <a:extLst>
                    <a:ext uri="{9D8B030D-6E8A-4147-A177-3AD203B41FA5}">
                      <a16:colId xmlns:a16="http://schemas.microsoft.com/office/drawing/2014/main" val="1400911816"/>
                    </a:ext>
                  </a:extLst>
                </a:gridCol>
                <a:gridCol w="9038023">
                  <a:extLst>
                    <a:ext uri="{9D8B030D-6E8A-4147-A177-3AD203B41FA5}">
                      <a16:colId xmlns:a16="http://schemas.microsoft.com/office/drawing/2014/main" val="1411772726"/>
                    </a:ext>
                  </a:extLst>
                </a:gridCol>
              </a:tblGrid>
              <a:tr h="370840">
                <a:tc>
                  <a:txBody>
                    <a:bodyPr/>
                    <a:lstStyle/>
                    <a:p>
                      <a:pPr>
                        <a:lnSpc>
                          <a:spcPct val="150000"/>
                        </a:lnSpc>
                        <a:spcAft>
                          <a:spcPts val="1200"/>
                        </a:spcAft>
                      </a:pPr>
                      <a:r>
                        <a:rPr lang="en-US" dirty="0">
                          <a:latin typeface="+mj-lt"/>
                          <a:cs typeface="Arial" panose="020B0604020202020204" pitchFamily="34" charset="0"/>
                        </a:rPr>
                        <a:t>Term</a:t>
                      </a:r>
                      <a:endParaRPr lang="en-AU" dirty="0">
                        <a:latin typeface="+mj-lt"/>
                        <a:cs typeface="Arial" panose="020B0604020202020204" pitchFamily="34" charset="0"/>
                      </a:endParaRPr>
                    </a:p>
                  </a:txBody>
                  <a:tcPr/>
                </a:tc>
                <a:tc>
                  <a:txBody>
                    <a:bodyPr/>
                    <a:lstStyle/>
                    <a:p>
                      <a:pPr>
                        <a:lnSpc>
                          <a:spcPct val="150000"/>
                        </a:lnSpc>
                        <a:spcAft>
                          <a:spcPts val="1200"/>
                        </a:spcAft>
                      </a:pPr>
                      <a:r>
                        <a:rPr lang="en-US" dirty="0">
                          <a:latin typeface="+mj-lt"/>
                          <a:cs typeface="Arial" panose="020B0604020202020204" pitchFamily="34" charset="0"/>
                        </a:rPr>
                        <a:t>Definition</a:t>
                      </a:r>
                      <a:endParaRPr lang="en-AU" dirty="0">
                        <a:latin typeface="+mj-lt"/>
                        <a:cs typeface="Arial" panose="020B0604020202020204" pitchFamily="34" charset="0"/>
                      </a:endParaRPr>
                    </a:p>
                  </a:txBody>
                  <a:tcPr/>
                </a:tc>
                <a:extLst>
                  <a:ext uri="{0D108BD9-81ED-4DB2-BD59-A6C34878D82A}">
                    <a16:rowId xmlns:a16="http://schemas.microsoft.com/office/drawing/2014/main" val="3837029805"/>
                  </a:ext>
                </a:extLst>
              </a:tr>
              <a:tr h="370840">
                <a:tc>
                  <a:txBody>
                    <a:bodyPr/>
                    <a:lstStyle/>
                    <a:p>
                      <a:pPr>
                        <a:lnSpc>
                          <a:spcPct val="150000"/>
                        </a:lnSpc>
                        <a:spcAft>
                          <a:spcPts val="1200"/>
                        </a:spcAft>
                      </a:pPr>
                      <a:r>
                        <a:rPr lang="en-AU" sz="1600" dirty="0">
                          <a:latin typeface="+mj-lt"/>
                          <a:cs typeface="Arial" panose="020B0604020202020204" pitchFamily="34" charset="0"/>
                        </a:rPr>
                        <a:t>Personalised movement vocabulary</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Individualised movements created in response to a stimulus or task that are free from misappropriation and communicate the intent.</a:t>
                      </a:r>
                      <a:endParaRPr lang="en-AU" sz="1600" dirty="0">
                        <a:latin typeface="+mn-lt"/>
                        <a:cs typeface="Arial" panose="020B0604020202020204" pitchFamily="34" charset="0"/>
                      </a:endParaRPr>
                    </a:p>
                  </a:txBody>
                  <a:tcPr/>
                </a:tc>
                <a:extLst>
                  <a:ext uri="{0D108BD9-81ED-4DB2-BD59-A6C34878D82A}">
                    <a16:rowId xmlns:a16="http://schemas.microsoft.com/office/drawing/2014/main" val="787825141"/>
                  </a:ext>
                </a:extLst>
              </a:tr>
              <a:tr h="370840">
                <a:tc>
                  <a:txBody>
                    <a:bodyPr/>
                    <a:lstStyle/>
                    <a:p>
                      <a:pPr>
                        <a:lnSpc>
                          <a:spcPct val="150000"/>
                        </a:lnSpc>
                        <a:spcAft>
                          <a:spcPts val="1200"/>
                        </a:spcAft>
                      </a:pPr>
                      <a:r>
                        <a:rPr lang="en-AU" sz="1600" dirty="0">
                          <a:latin typeface="+mj-lt"/>
                          <a:cs typeface="Arial" panose="020B0604020202020204" pitchFamily="34" charset="0"/>
                        </a:rPr>
                        <a:t>Phrase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The fundamental unit of structure in dance. It consists of a series of movements linked by thematic intent which has a beginning, middle and end.</a:t>
                      </a:r>
                      <a:endParaRPr lang="en-AU" sz="1600" dirty="0">
                        <a:latin typeface="+mn-lt"/>
                        <a:cs typeface="Arial" panose="020B0604020202020204" pitchFamily="34" charset="0"/>
                      </a:endParaRPr>
                    </a:p>
                  </a:txBody>
                  <a:tcPr/>
                </a:tc>
                <a:extLst>
                  <a:ext uri="{0D108BD9-81ED-4DB2-BD59-A6C34878D82A}">
                    <a16:rowId xmlns:a16="http://schemas.microsoft.com/office/drawing/2014/main" val="1517392178"/>
                  </a:ext>
                </a:extLst>
              </a:tr>
              <a:tr h="370840">
                <a:tc>
                  <a:txBody>
                    <a:bodyPr/>
                    <a:lstStyle/>
                    <a:p>
                      <a:pPr>
                        <a:lnSpc>
                          <a:spcPct val="150000"/>
                        </a:lnSpc>
                        <a:spcAft>
                          <a:spcPts val="1200"/>
                        </a:spcAft>
                      </a:pPr>
                      <a:r>
                        <a:rPr lang="en-AU" sz="1600" dirty="0">
                          <a:latin typeface="+mj-lt"/>
                          <a:cs typeface="Arial" panose="020B0604020202020204" pitchFamily="34" charset="0"/>
                        </a:rPr>
                        <a:t>Plagiarism</a:t>
                      </a:r>
                    </a:p>
                  </a:txBody>
                  <a:tcPr/>
                </a:tc>
                <a:tc>
                  <a:txBody>
                    <a:bodyPr/>
                    <a:lstStyle/>
                    <a:p>
                      <a:pPr>
                        <a:lnSpc>
                          <a:spcPct val="150000"/>
                        </a:lnSpc>
                        <a:spcAft>
                          <a:spcPts val="1200"/>
                        </a:spcAft>
                      </a:pPr>
                      <a:r>
                        <a:rPr lang="en-AU" sz="1600" dirty="0">
                          <a:latin typeface="+mn-lt"/>
                          <a:cs typeface="Arial" panose="020B0604020202020204" pitchFamily="34" charset="0"/>
                        </a:rPr>
                        <a:t>The process or practice of using another person's ideas or work and pretending that it is your own.</a:t>
                      </a:r>
                    </a:p>
                  </a:txBody>
                  <a:tcPr/>
                </a:tc>
                <a:extLst>
                  <a:ext uri="{0D108BD9-81ED-4DB2-BD59-A6C34878D82A}">
                    <a16:rowId xmlns:a16="http://schemas.microsoft.com/office/drawing/2014/main" val="745504839"/>
                  </a:ext>
                </a:extLst>
              </a:tr>
              <a:tr h="370840">
                <a:tc>
                  <a:txBody>
                    <a:bodyPr/>
                    <a:lstStyle/>
                    <a:p>
                      <a:pPr>
                        <a:lnSpc>
                          <a:spcPct val="150000"/>
                        </a:lnSpc>
                        <a:spcAft>
                          <a:spcPts val="1200"/>
                        </a:spcAft>
                      </a:pPr>
                      <a:r>
                        <a:rPr lang="en-AU" sz="1600" dirty="0">
                          <a:latin typeface="+mj-lt"/>
                          <a:cs typeface="Arial" panose="020B0604020202020204" pitchFamily="34" charset="0"/>
                        </a:rPr>
                        <a:t>Sequence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A series of kinaesthetically linked dance movements not necessarily based on a compositional idea and intent.</a:t>
                      </a:r>
                      <a:endParaRPr lang="en-AU" sz="1600" dirty="0">
                        <a:latin typeface="+mn-lt"/>
                        <a:cs typeface="Arial" panose="020B0604020202020204" pitchFamily="34" charset="0"/>
                      </a:endParaRPr>
                    </a:p>
                  </a:txBody>
                  <a:tcPr/>
                </a:tc>
                <a:extLst>
                  <a:ext uri="{0D108BD9-81ED-4DB2-BD59-A6C34878D82A}">
                    <a16:rowId xmlns:a16="http://schemas.microsoft.com/office/drawing/2014/main" val="2581714534"/>
                  </a:ext>
                </a:extLst>
              </a:tr>
              <a:tr h="370840">
                <a:tc>
                  <a:txBody>
                    <a:bodyPr/>
                    <a:lstStyle/>
                    <a:p>
                      <a:pPr>
                        <a:lnSpc>
                          <a:spcPct val="150000"/>
                        </a:lnSpc>
                        <a:spcAft>
                          <a:spcPts val="1200"/>
                        </a:spcAft>
                      </a:pPr>
                      <a:r>
                        <a:rPr lang="en-AU" sz="1600" dirty="0">
                          <a:latin typeface="+mj-lt"/>
                          <a:cs typeface="Arial" panose="020B0604020202020204" pitchFamily="34" charset="0"/>
                        </a:rPr>
                        <a:t>Space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The components of space including shape, level, direction, dimension, pathways, floor patterns and stage space.</a:t>
                      </a:r>
                      <a:endParaRPr lang="en-AU" sz="1600" dirty="0">
                        <a:latin typeface="+mn-lt"/>
                        <a:cs typeface="Arial" panose="020B0604020202020204" pitchFamily="34" charset="0"/>
                      </a:endParaRPr>
                    </a:p>
                  </a:txBody>
                  <a:tcPr/>
                </a:tc>
                <a:extLst>
                  <a:ext uri="{0D108BD9-81ED-4DB2-BD59-A6C34878D82A}">
                    <a16:rowId xmlns:a16="http://schemas.microsoft.com/office/drawing/2014/main" val="2265798624"/>
                  </a:ext>
                </a:extLst>
              </a:tr>
              <a:tr h="440394">
                <a:tc>
                  <a:txBody>
                    <a:bodyPr/>
                    <a:lstStyle/>
                    <a:p>
                      <a:pPr>
                        <a:lnSpc>
                          <a:spcPct val="150000"/>
                        </a:lnSpc>
                        <a:spcAft>
                          <a:spcPts val="1200"/>
                        </a:spcAft>
                      </a:pPr>
                      <a:r>
                        <a:rPr lang="en-AU" sz="1600" dirty="0">
                          <a:latin typeface="+mj-lt"/>
                        </a:rPr>
                        <a:t>Stimulus</a:t>
                      </a:r>
                    </a:p>
                  </a:txBody>
                  <a:tcPr/>
                </a:tc>
                <a:tc>
                  <a:txBody>
                    <a:bodyPr/>
                    <a:lstStyle/>
                    <a:p>
                      <a:pPr>
                        <a:lnSpc>
                          <a:spcPct val="150000"/>
                        </a:lnSpc>
                        <a:spcAft>
                          <a:spcPts val="1200"/>
                        </a:spcAft>
                      </a:pPr>
                      <a:r>
                        <a:rPr lang="en-AU" sz="1600" dirty="0"/>
                        <a:t>The starting point for ideas and/or generating movement.</a:t>
                      </a:r>
                    </a:p>
                  </a:txBody>
                  <a:tcPr/>
                </a:tc>
                <a:extLst>
                  <a:ext uri="{0D108BD9-81ED-4DB2-BD59-A6C34878D82A}">
                    <a16:rowId xmlns:a16="http://schemas.microsoft.com/office/drawing/2014/main" val="3918277369"/>
                  </a:ext>
                </a:extLst>
              </a:tr>
              <a:tr h="370840">
                <a:tc>
                  <a:txBody>
                    <a:bodyPr/>
                    <a:lstStyle/>
                    <a:p>
                      <a:pPr>
                        <a:lnSpc>
                          <a:spcPct val="150000"/>
                        </a:lnSpc>
                        <a:spcAft>
                          <a:spcPts val="1200"/>
                        </a:spcAft>
                      </a:pPr>
                      <a:r>
                        <a:rPr lang="en-AU" sz="1600" dirty="0">
                          <a:latin typeface="+mj-lt"/>
                          <a:cs typeface="Arial" panose="020B0604020202020204" pitchFamily="34" charset="0"/>
                        </a:rPr>
                        <a:t>Structure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Part of the forming process in composition and choreography. There are 2 main parts; organising the movement; and organising the dance.</a:t>
                      </a:r>
                      <a:endParaRPr lang="en-AU" sz="1600" dirty="0">
                        <a:latin typeface="+mn-lt"/>
                        <a:cs typeface="Arial" panose="020B0604020202020204" pitchFamily="34" charset="0"/>
                      </a:endParaRPr>
                    </a:p>
                  </a:txBody>
                  <a:tcPr/>
                </a:tc>
                <a:extLst>
                  <a:ext uri="{0D108BD9-81ED-4DB2-BD59-A6C34878D82A}">
                    <a16:rowId xmlns:a16="http://schemas.microsoft.com/office/drawing/2014/main" val="3442832338"/>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61</a:t>
            </a:fld>
            <a:endParaRPr lang="en-AU" dirty="0"/>
          </a:p>
        </p:txBody>
      </p:sp>
    </p:spTree>
    <p:extLst>
      <p:ext uri="{BB962C8B-B14F-4D97-AF65-F5344CB8AC3E}">
        <p14:creationId xmlns:p14="http://schemas.microsoft.com/office/powerpoint/2010/main" val="312746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Glossary (3)</a:t>
            </a:r>
          </a:p>
        </p:txBody>
      </p:sp>
      <p:graphicFrame>
        <p:nvGraphicFramePr>
          <p:cNvPr id="4" name="Content Placeholder 3">
            <a:extLst>
              <a:ext uri="{FF2B5EF4-FFF2-40B4-BE49-F238E27FC236}">
                <a16:creationId xmlns:a16="http://schemas.microsoft.com/office/drawing/2014/main" id="{769D16F0-CC7C-30A9-581D-BC770AB781B8}"/>
              </a:ext>
            </a:extLst>
          </p:cNvPr>
          <p:cNvGraphicFramePr>
            <a:graphicFrameLocks noGrp="1"/>
          </p:cNvGraphicFramePr>
          <p:nvPr>
            <p:ph sz="quarter" idx="19"/>
            <p:extLst>
              <p:ext uri="{D42A27DB-BD31-4B8C-83A1-F6EECF244321}">
                <p14:modId xmlns:p14="http://schemas.microsoft.com/office/powerpoint/2010/main" val="3585373245"/>
              </p:ext>
            </p:extLst>
          </p:nvPr>
        </p:nvGraphicFramePr>
        <p:xfrm>
          <a:off x="360362" y="1080000"/>
          <a:ext cx="11364000" cy="1235964"/>
        </p:xfrm>
        <a:graphic>
          <a:graphicData uri="http://schemas.openxmlformats.org/drawingml/2006/table">
            <a:tbl>
              <a:tblPr firstRow="1" firstCol="1" bandRow="1">
                <a:tableStyleId>{5A111915-BE36-4E01-A7E5-04B1672EAD32}</a:tableStyleId>
              </a:tblPr>
              <a:tblGrid>
                <a:gridCol w="2420416">
                  <a:extLst>
                    <a:ext uri="{9D8B030D-6E8A-4147-A177-3AD203B41FA5}">
                      <a16:colId xmlns:a16="http://schemas.microsoft.com/office/drawing/2014/main" val="1400911816"/>
                    </a:ext>
                  </a:extLst>
                </a:gridCol>
                <a:gridCol w="8943584">
                  <a:extLst>
                    <a:ext uri="{9D8B030D-6E8A-4147-A177-3AD203B41FA5}">
                      <a16:colId xmlns:a16="http://schemas.microsoft.com/office/drawing/2014/main" val="1411772726"/>
                    </a:ext>
                  </a:extLst>
                </a:gridCol>
              </a:tblGrid>
              <a:tr h="370840">
                <a:tc>
                  <a:txBody>
                    <a:bodyPr/>
                    <a:lstStyle/>
                    <a:p>
                      <a:pPr>
                        <a:lnSpc>
                          <a:spcPct val="150000"/>
                        </a:lnSpc>
                        <a:spcAft>
                          <a:spcPts val="1200"/>
                        </a:spcAft>
                      </a:pPr>
                      <a:r>
                        <a:rPr lang="en-US" sz="1600" dirty="0">
                          <a:latin typeface="+mj-lt"/>
                        </a:rPr>
                        <a:t>Term</a:t>
                      </a:r>
                      <a:endParaRPr lang="en-AU" sz="1600" dirty="0">
                        <a:latin typeface="+mj-lt"/>
                      </a:endParaRPr>
                    </a:p>
                  </a:txBody>
                  <a:tcPr/>
                </a:tc>
                <a:tc>
                  <a:txBody>
                    <a:bodyPr/>
                    <a:lstStyle/>
                    <a:p>
                      <a:pPr>
                        <a:lnSpc>
                          <a:spcPct val="150000"/>
                        </a:lnSpc>
                        <a:spcAft>
                          <a:spcPts val="1200"/>
                        </a:spcAft>
                      </a:pPr>
                      <a:r>
                        <a:rPr lang="en-US" sz="1600" dirty="0">
                          <a:latin typeface="+mj-lt"/>
                        </a:rPr>
                        <a:t>Definition</a:t>
                      </a:r>
                      <a:endParaRPr lang="en-AU" sz="1600" dirty="0">
                        <a:latin typeface="+mj-lt"/>
                      </a:endParaRPr>
                    </a:p>
                  </a:txBody>
                  <a:tcPr/>
                </a:tc>
                <a:extLst>
                  <a:ext uri="{0D108BD9-81ED-4DB2-BD59-A6C34878D82A}">
                    <a16:rowId xmlns:a16="http://schemas.microsoft.com/office/drawing/2014/main" val="3837029805"/>
                  </a:ext>
                </a:extLst>
              </a:tr>
              <a:tr h="370840">
                <a:tc>
                  <a:txBody>
                    <a:bodyPr/>
                    <a:lstStyle/>
                    <a:p>
                      <a:pPr>
                        <a:lnSpc>
                          <a:spcPct val="150000"/>
                        </a:lnSpc>
                        <a:spcAft>
                          <a:spcPts val="1200"/>
                        </a:spcAft>
                      </a:pPr>
                      <a:r>
                        <a:rPr lang="en-AU" sz="1600" dirty="0">
                          <a:latin typeface="+mj-lt"/>
                          <a:cs typeface="Arial" panose="020B0604020202020204" pitchFamily="34" charset="0"/>
                        </a:rPr>
                        <a:t>The elements of dance</a:t>
                      </a:r>
                    </a:p>
                  </a:txBody>
                  <a:tcPr/>
                </a:tc>
                <a:tc>
                  <a:txBody>
                    <a:bodyPr/>
                    <a:lstStyle/>
                    <a:p>
                      <a:pPr>
                        <a:lnSpc>
                          <a:spcPct val="150000"/>
                        </a:lnSpc>
                        <a:spcAft>
                          <a:spcPts val="1200"/>
                        </a:spcAft>
                      </a:pPr>
                      <a:r>
                        <a:rPr lang="en-AU" sz="1600" dirty="0">
                          <a:latin typeface="+mn-lt"/>
                          <a:cs typeface="Arial" panose="020B0604020202020204" pitchFamily="34" charset="0"/>
                        </a:rPr>
                        <a:t>Space, time and dynamics.</a:t>
                      </a:r>
                    </a:p>
                  </a:txBody>
                  <a:tcPr/>
                </a:tc>
                <a:extLst>
                  <a:ext uri="{0D108BD9-81ED-4DB2-BD59-A6C34878D82A}">
                    <a16:rowId xmlns:a16="http://schemas.microsoft.com/office/drawing/2014/main" val="2480157829"/>
                  </a:ext>
                </a:extLst>
              </a:tr>
              <a:tr h="370840">
                <a:tc>
                  <a:txBody>
                    <a:bodyPr/>
                    <a:lstStyle/>
                    <a:p>
                      <a:pPr>
                        <a:lnSpc>
                          <a:spcPct val="150000"/>
                        </a:lnSpc>
                        <a:spcAft>
                          <a:spcPts val="1200"/>
                        </a:spcAft>
                      </a:pPr>
                      <a:r>
                        <a:rPr lang="en-AU" sz="1600" dirty="0">
                          <a:latin typeface="+mj-lt"/>
                          <a:cs typeface="Arial" panose="020B0604020202020204" pitchFamily="34" charset="0"/>
                        </a:rPr>
                        <a:t>Time</a:t>
                      </a:r>
                    </a:p>
                  </a:txBody>
                  <a:tcPr/>
                </a:tc>
                <a:tc>
                  <a:txBody>
                    <a:bodyPr/>
                    <a:lstStyle/>
                    <a:p>
                      <a:pPr>
                        <a:lnSpc>
                          <a:spcPct val="150000"/>
                        </a:lnSpc>
                        <a:spcAft>
                          <a:spcPts val="1200"/>
                        </a:spcAft>
                      </a:pPr>
                      <a:r>
                        <a:rPr lang="en-AU" sz="1600" b="0" i="0" kern="1200" dirty="0">
                          <a:solidFill>
                            <a:schemeClr val="tx1"/>
                          </a:solidFill>
                          <a:effectLst/>
                          <a:latin typeface="+mn-lt"/>
                          <a:ea typeface="+mn-ea"/>
                          <a:cs typeface="Arial" panose="020B0604020202020204" pitchFamily="34" charset="0"/>
                        </a:rPr>
                        <a:t>The components of time including metre, rhythm, accent, tempo, duration and stillness.</a:t>
                      </a:r>
                      <a:endParaRPr lang="en-AU" sz="1600" dirty="0">
                        <a:latin typeface="+mn-lt"/>
                        <a:cs typeface="Arial" panose="020B0604020202020204" pitchFamily="34" charset="0"/>
                      </a:endParaRPr>
                    </a:p>
                  </a:txBody>
                  <a:tcPr/>
                </a:tc>
                <a:extLst>
                  <a:ext uri="{0D108BD9-81ED-4DB2-BD59-A6C34878D82A}">
                    <a16:rowId xmlns:a16="http://schemas.microsoft.com/office/drawing/2014/main" val="1852305720"/>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62</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6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64C6-9F0E-7999-3DA4-6EB5D0796E2B}"/>
              </a:ext>
            </a:extLst>
          </p:cNvPr>
          <p:cNvSpPr>
            <a:spLocks noGrp="1"/>
          </p:cNvSpPr>
          <p:nvPr>
            <p:ph type="title"/>
          </p:nvPr>
        </p:nvSpPr>
        <p:spPr/>
        <p:txBody>
          <a:bodyPr/>
          <a:lstStyle/>
          <a:p>
            <a:r>
              <a:rPr lang="en-AU" dirty="0">
                <a:latin typeface="+mj-lt"/>
              </a:rPr>
              <a:t>Glossary (4)</a:t>
            </a:r>
          </a:p>
        </p:txBody>
      </p:sp>
      <p:sp>
        <p:nvSpPr>
          <p:cNvPr id="7" name="Content Placeholder 6">
            <a:extLst>
              <a:ext uri="{FF2B5EF4-FFF2-40B4-BE49-F238E27FC236}">
                <a16:creationId xmlns:a16="http://schemas.microsoft.com/office/drawing/2014/main" id="{EF476870-951E-A1EC-6E7C-1DD462C18EF6}"/>
              </a:ext>
            </a:extLst>
          </p:cNvPr>
          <p:cNvSpPr>
            <a:spLocks noGrp="1"/>
          </p:cNvSpPr>
          <p:nvPr>
            <p:ph type="body" sz="quarter" idx="18"/>
          </p:nvPr>
        </p:nvSpPr>
        <p:spPr/>
        <p:txBody>
          <a:bodyPr/>
          <a:lstStyle/>
          <a:p>
            <a:r>
              <a:rPr lang="en-US" dirty="0">
                <a:latin typeface="+mj-lt"/>
              </a:rPr>
              <a:t>The elements of dance – definitions and examples</a:t>
            </a:r>
            <a:endParaRPr lang="en-AU" dirty="0">
              <a:latin typeface="+mj-lt"/>
            </a:endParaRPr>
          </a:p>
        </p:txBody>
      </p:sp>
      <p:sp>
        <p:nvSpPr>
          <p:cNvPr id="5" name="Text Placeholder 4">
            <a:extLst>
              <a:ext uri="{FF2B5EF4-FFF2-40B4-BE49-F238E27FC236}">
                <a16:creationId xmlns:a16="http://schemas.microsoft.com/office/drawing/2014/main" id="{426E107A-F0A3-1045-E8D2-E5BF43BB285B}"/>
              </a:ext>
            </a:extLst>
          </p:cNvPr>
          <p:cNvSpPr>
            <a:spLocks noGrp="1"/>
          </p:cNvSpPr>
          <p:nvPr>
            <p:ph type="body" sz="quarter" idx="17"/>
          </p:nvPr>
        </p:nvSpPr>
        <p:spPr>
          <a:xfrm>
            <a:off x="360000" y="1567086"/>
            <a:ext cx="5250578" cy="4807835"/>
          </a:xfrm>
        </p:spPr>
        <p:txBody>
          <a:bodyPr/>
          <a:lstStyle/>
          <a:p>
            <a:r>
              <a:rPr lang="en-US" sz="1800" dirty="0">
                <a:latin typeface="+mn-lt"/>
              </a:rPr>
              <a:t>The </a:t>
            </a:r>
            <a:r>
              <a:rPr lang="en-US" sz="1800" dirty="0">
                <a:latin typeface="+mn-lt"/>
                <a:hlinkClick r:id="rId2"/>
              </a:rPr>
              <a:t>Elements of dance – definitions and examples </a:t>
            </a:r>
            <a:r>
              <a:rPr lang="en-US" sz="1800" dirty="0">
                <a:latin typeface="+mn-lt"/>
              </a:rPr>
              <a:t>resource can be used to support this unit.</a:t>
            </a:r>
            <a:endParaRPr lang="en-AU" sz="1800" dirty="0">
              <a:latin typeface="+mn-lt"/>
            </a:endParaRPr>
          </a:p>
        </p:txBody>
      </p:sp>
      <p:pic>
        <p:nvPicPr>
          <p:cNvPr id="12" name="Picture Placeholder 11" descr="A screenshot of a document for the elements of dance">
            <a:extLst>
              <a:ext uri="{FF2B5EF4-FFF2-40B4-BE49-F238E27FC236}">
                <a16:creationId xmlns:a16="http://schemas.microsoft.com/office/drawing/2014/main" id="{BF7B250F-B4CA-AD04-8EB6-A24F7A934E64}"/>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3339" y="513415"/>
            <a:ext cx="4089458" cy="583117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174D9AA-788F-CBDD-A3BA-FFBCF91099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63</a:t>
            </a:fld>
            <a:endParaRPr lang="en-AU" dirty="0"/>
          </a:p>
        </p:txBody>
      </p:sp>
    </p:spTree>
    <p:extLst>
      <p:ext uri="{BB962C8B-B14F-4D97-AF65-F5344CB8AC3E}">
        <p14:creationId xmlns:p14="http://schemas.microsoft.com/office/powerpoint/2010/main" val="385868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64C6-9F0E-7999-3DA4-6EB5D0796E2B}"/>
              </a:ext>
            </a:extLst>
          </p:cNvPr>
          <p:cNvSpPr>
            <a:spLocks noGrp="1"/>
          </p:cNvSpPr>
          <p:nvPr>
            <p:ph type="title"/>
          </p:nvPr>
        </p:nvSpPr>
        <p:spPr/>
        <p:txBody>
          <a:bodyPr/>
          <a:lstStyle/>
          <a:p>
            <a:r>
              <a:rPr lang="en-AU" dirty="0">
                <a:latin typeface="+mj-lt"/>
              </a:rPr>
              <a:t>Glossary (5)</a:t>
            </a:r>
          </a:p>
        </p:txBody>
      </p:sp>
      <p:sp>
        <p:nvSpPr>
          <p:cNvPr id="3" name="Text Placeholder 2">
            <a:extLst>
              <a:ext uri="{FF2B5EF4-FFF2-40B4-BE49-F238E27FC236}">
                <a16:creationId xmlns:a16="http://schemas.microsoft.com/office/drawing/2014/main" id="{96BE8224-41C7-1908-CDE7-8E0FB197744B}"/>
              </a:ext>
            </a:extLst>
          </p:cNvPr>
          <p:cNvSpPr>
            <a:spLocks noGrp="1"/>
          </p:cNvSpPr>
          <p:nvPr>
            <p:ph type="body" sz="quarter" idx="18"/>
          </p:nvPr>
        </p:nvSpPr>
        <p:spPr/>
        <p:txBody>
          <a:bodyPr/>
          <a:lstStyle/>
          <a:p>
            <a:r>
              <a:rPr lang="en-AU" dirty="0">
                <a:latin typeface="+mj-lt"/>
              </a:rPr>
              <a:t>The elements of dance – posters</a:t>
            </a:r>
          </a:p>
        </p:txBody>
      </p:sp>
      <p:pic>
        <p:nvPicPr>
          <p:cNvPr id="9" name="Picture 8" descr="Elements of dance. Space poster.">
            <a:hlinkClick r:id="rId2"/>
            <a:extLst>
              <a:ext uri="{FF2B5EF4-FFF2-40B4-BE49-F238E27FC236}">
                <a16:creationId xmlns:a16="http://schemas.microsoft.com/office/drawing/2014/main" id="{F42CAE3E-4C63-535F-45C5-2C5962D30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445695"/>
            <a:ext cx="3507151" cy="4947101"/>
          </a:xfrm>
          <a:prstGeom prst="rect">
            <a:avLst/>
          </a:prstGeom>
          <a:effectLst>
            <a:outerShdw blurRad="50800" dist="38100" dir="2700000" algn="tl" rotWithShape="0">
              <a:prstClr val="black">
                <a:alpha val="40000"/>
              </a:prstClr>
            </a:outerShdw>
          </a:effectLst>
        </p:spPr>
      </p:pic>
      <p:pic>
        <p:nvPicPr>
          <p:cNvPr id="11" name="Picture 10" descr="Elements of dance. Time poster.">
            <a:hlinkClick r:id="rId2"/>
            <a:extLst>
              <a:ext uri="{FF2B5EF4-FFF2-40B4-BE49-F238E27FC236}">
                <a16:creationId xmlns:a16="http://schemas.microsoft.com/office/drawing/2014/main" id="{89BE2DB7-4B85-86D4-6B51-77834F551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5"/>
          <a:stretch/>
        </p:blipFill>
        <p:spPr>
          <a:xfrm>
            <a:off x="4348423" y="1445695"/>
            <a:ext cx="3507151" cy="4958008"/>
          </a:xfrm>
          <a:prstGeom prst="rect">
            <a:avLst/>
          </a:prstGeom>
          <a:effectLst>
            <a:outerShdw blurRad="50800" dist="38100" dir="2700000" algn="tl" rotWithShape="0">
              <a:prstClr val="black">
                <a:alpha val="40000"/>
              </a:prstClr>
            </a:outerShdw>
          </a:effectLst>
        </p:spPr>
      </p:pic>
      <p:pic>
        <p:nvPicPr>
          <p:cNvPr id="13" name="Picture 12" descr="Elements of dance. Dynamics poster.">
            <a:hlinkClick r:id="rId2"/>
            <a:extLst>
              <a:ext uri="{FF2B5EF4-FFF2-40B4-BE49-F238E27FC236}">
                <a16:creationId xmlns:a16="http://schemas.microsoft.com/office/drawing/2014/main" id="{0C8539D7-EE0B-FDEC-E45D-BA101415A6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6847" y="1445695"/>
            <a:ext cx="3507151" cy="4964811"/>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174D9AA-788F-CBDD-A3BA-FFBCF91099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64</a:t>
            </a:fld>
            <a:endParaRPr lang="en-AU" dirty="0"/>
          </a:p>
        </p:txBody>
      </p:sp>
    </p:spTree>
    <p:extLst>
      <p:ext uri="{BB962C8B-B14F-4D97-AF65-F5344CB8AC3E}">
        <p14:creationId xmlns:p14="http://schemas.microsoft.com/office/powerpoint/2010/main" val="6534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48999"/>
            <a:ext cx="11484000" cy="3447001"/>
          </a:xfrm>
        </p:spPr>
        <p:txBody>
          <a:bodyPr/>
          <a:lstStyle/>
          <a:p>
            <a:r>
              <a:rPr lang="en-AU" dirty="0">
                <a:latin typeface="+mn-lt"/>
                <a:hlinkClick r:id="rId5"/>
              </a:rPr>
              <a:t>Dance 7–10 (2023) </a:t>
            </a:r>
            <a:r>
              <a:rPr lang="en-AU" dirty="0">
                <a:latin typeface="+mn-lt"/>
              </a:rPr>
              <a:t>© Syllabus NSW Education Standards Authority (NESA) for and on behalf of the Crown in right of the State of New South Wales, 2023.</a:t>
            </a:r>
          </a:p>
          <a:p>
            <a:r>
              <a:rPr lang="en-AU" dirty="0">
                <a:latin typeface="+mn-lt"/>
              </a:rPr>
              <a:t>Bangarra Dance Theatre (27 August 2013) </a:t>
            </a:r>
            <a:r>
              <a:rPr lang="en-AU" u="sng" dirty="0">
                <a:solidFill>
                  <a:srgbClr val="2F5496"/>
                </a:solidFill>
                <a:effectLst/>
                <a:latin typeface="+mn-lt"/>
                <a:ea typeface="Calibri" panose="020F0502020204030204" pitchFamily="34" charset="0"/>
                <a:hlinkClick r:id="rId6"/>
              </a:rPr>
              <a:t>'MOTH Bangarra Dance Theatre Education Resource' [video]</a:t>
            </a:r>
            <a:r>
              <a:rPr lang="en-AU" dirty="0">
                <a:latin typeface="+mn-lt"/>
              </a:rPr>
              <a:t>, </a:t>
            </a:r>
            <a:r>
              <a:rPr lang="en-AU" i="1" dirty="0">
                <a:latin typeface="+mn-lt"/>
              </a:rPr>
              <a:t>Bangarra Dance Theatre, </a:t>
            </a:r>
            <a:r>
              <a:rPr lang="en-AU" dirty="0">
                <a:latin typeface="+mn-lt"/>
              </a:rPr>
              <a:t>YouTube, accessed 25 October 2024.</a:t>
            </a:r>
            <a:endParaRPr lang="en-AU" dirty="0">
              <a:effectLst/>
              <a:latin typeface="+mn-lt"/>
              <a:ea typeface="Calibri" panose="020F0502020204030204" pitchFamily="34" charset="0"/>
            </a:endParaRPr>
          </a:p>
          <a:p>
            <a:r>
              <a:rPr lang="en-AU" kern="100" dirty="0">
                <a:effectLst/>
                <a:latin typeface="+mn-lt"/>
                <a:ea typeface="Aptos" panose="020B0004020202020204" pitchFamily="34" charset="0"/>
              </a:rPr>
              <a:t>BesteMu-NoCopyrightMu (2022) </a:t>
            </a:r>
            <a:r>
              <a:rPr lang="en-AU" u="sng" kern="100" dirty="0">
                <a:solidFill>
                  <a:srgbClr val="467886"/>
                </a:solidFill>
                <a:effectLst/>
                <a:latin typeface="+mn-lt"/>
                <a:ea typeface="Aptos" panose="020B0004020202020204" pitchFamily="34" charset="0"/>
                <a:hlinkClick r:id="rId7"/>
              </a:rPr>
              <a:t>'Struol’</a:t>
            </a:r>
            <a:r>
              <a:rPr lang="en-AU" kern="100" dirty="0">
                <a:effectLst/>
                <a:latin typeface="+mn-lt"/>
                <a:ea typeface="Aptos" panose="020B0004020202020204" pitchFamily="34" charset="0"/>
              </a:rPr>
              <a:t> </a:t>
            </a:r>
            <a:r>
              <a:rPr lang="en-AU" kern="100" dirty="0">
                <a:latin typeface="+mn-lt"/>
                <a:ea typeface="Aptos" panose="020B0004020202020204" pitchFamily="34" charset="0"/>
              </a:rPr>
              <a:t>[sound effect</a:t>
            </a:r>
            <a:r>
              <a:rPr lang="en-AU" kern="100" dirty="0">
                <a:effectLst/>
                <a:latin typeface="+mn-lt"/>
                <a:ea typeface="Aptos" panose="020B0004020202020204" pitchFamily="34" charset="0"/>
              </a:rPr>
              <a:t>], </a:t>
            </a:r>
            <a:r>
              <a:rPr lang="en-AU" i="1" kern="100" dirty="0">
                <a:effectLst/>
                <a:latin typeface="+mn-lt"/>
                <a:ea typeface="Aptos" panose="020B0004020202020204" pitchFamily="34" charset="0"/>
              </a:rPr>
              <a:t>BesteMu-NoCopyrightMu,</a:t>
            </a:r>
            <a:r>
              <a:rPr lang="en-AU" kern="100" dirty="0">
                <a:effectLst/>
                <a:latin typeface="+mn-lt"/>
                <a:ea typeface="Aptos" panose="020B0004020202020204" pitchFamily="34" charset="0"/>
              </a:rPr>
              <a:t> Pixabay.</a:t>
            </a:r>
          </a:p>
          <a:p>
            <a:r>
              <a:rPr lang="en-AU" dirty="0">
                <a:latin typeface="+mn-lt"/>
              </a:rPr>
              <a:t>Blom L and Chaplin L (1982) </a:t>
            </a:r>
            <a:r>
              <a:rPr lang="en-AU" i="1" dirty="0">
                <a:latin typeface="+mn-lt"/>
              </a:rPr>
              <a:t>The Intimate Act of Choreography,</a:t>
            </a:r>
            <a:r>
              <a:rPr lang="en-AU" dirty="0">
                <a:latin typeface="+mn-lt"/>
              </a:rPr>
              <a:t> University of Pittsburgh Press, Pittsburgh, PA.</a:t>
            </a:r>
          </a:p>
          <a:p>
            <a:r>
              <a:rPr lang="en-AU" sz="1200" dirty="0">
                <a:latin typeface="+mn-lt"/>
              </a:rPr>
              <a:t>Cambridge University Press &amp; Assessment 2024 </a:t>
            </a:r>
            <a:r>
              <a:rPr lang="en-AU" sz="1200" i="1" dirty="0">
                <a:latin typeface="+mn-lt"/>
                <a:hlinkClick r:id="rId8"/>
              </a:rPr>
              <a:t>plagiarism</a:t>
            </a:r>
            <a:r>
              <a:rPr lang="en-AU" sz="1200" dirty="0">
                <a:latin typeface="+mn-lt"/>
              </a:rPr>
              <a:t>, Cambridge Advanced Learner's Dictionary &amp; Thesaurus website, accessed 25 October 2024.</a:t>
            </a:r>
          </a:p>
          <a:p>
            <a:r>
              <a:rPr lang="en-AU" sz="1200" dirty="0">
                <a:latin typeface="+mn-lt"/>
              </a:rPr>
              <a:t>Cambridge University Press &amp; Assessment 2024, </a:t>
            </a:r>
            <a:r>
              <a:rPr lang="en-AU" sz="1200" i="1" dirty="0">
                <a:latin typeface="+mn-lt"/>
                <a:hlinkClick r:id="rId9"/>
              </a:rPr>
              <a:t>misappropriation</a:t>
            </a:r>
            <a:r>
              <a:rPr lang="en-AU" sz="1200" dirty="0">
                <a:latin typeface="+mn-lt"/>
              </a:rPr>
              <a:t>, Cambridge Advanced Learner's Dictionary &amp; Thesaurus website, accessed 25 October 2024. </a:t>
            </a:r>
          </a:p>
          <a:p>
            <a:r>
              <a:rPr lang="en-AU" sz="1200" kern="100" dirty="0">
                <a:effectLst/>
                <a:latin typeface="+mn-lt"/>
                <a:ea typeface="Aptos" panose="020B0004020202020204" pitchFamily="34" charset="0"/>
              </a:rPr>
              <a:t>Dujarin H (n.d.) </a:t>
            </a:r>
            <a:r>
              <a:rPr lang="en-AU" sz="1200" u="sng" kern="100" dirty="0">
                <a:solidFill>
                  <a:srgbClr val="467886"/>
                </a:solidFill>
                <a:effectLst/>
                <a:latin typeface="+mn-lt"/>
                <a:ea typeface="Aptos" panose="020B0004020202020204" pitchFamily="34" charset="0"/>
                <a:hlinkClick r:id="rId10"/>
              </a:rPr>
              <a:t>'Hope'</a:t>
            </a:r>
            <a:r>
              <a:rPr lang="en-AU" sz="1200" kern="100" dirty="0">
                <a:effectLst/>
                <a:latin typeface="+mn-lt"/>
                <a:ea typeface="Aptos" panose="020B0004020202020204" pitchFamily="34" charset="0"/>
              </a:rPr>
              <a:t> [</a:t>
            </a:r>
            <a:r>
              <a:rPr lang="en-AU" sz="1200" kern="100" dirty="0">
                <a:latin typeface="+mn-lt"/>
                <a:ea typeface="Aptos" panose="020B0004020202020204" pitchFamily="34" charset="0"/>
              </a:rPr>
              <a:t>soundtrack</a:t>
            </a:r>
            <a:r>
              <a:rPr lang="en-AU" sz="1200" kern="100" dirty="0">
                <a:effectLst/>
                <a:latin typeface="+mn-lt"/>
                <a:ea typeface="Aptos" panose="020B0004020202020204" pitchFamily="34" charset="0"/>
              </a:rPr>
              <a:t>], </a:t>
            </a:r>
            <a:r>
              <a:rPr lang="en-AU" sz="1200" i="1" kern="100" dirty="0">
                <a:effectLst/>
                <a:latin typeface="+mn-lt"/>
                <a:ea typeface="Aptos" panose="020B0004020202020204" pitchFamily="34" charset="0"/>
              </a:rPr>
              <a:t>Hugo Dujardin</a:t>
            </a:r>
            <a:r>
              <a:rPr lang="en-AU" sz="1200" kern="100" dirty="0">
                <a:effectLst/>
                <a:latin typeface="+mn-lt"/>
                <a:ea typeface="Aptos" panose="020B0004020202020204" pitchFamily="34" charset="0"/>
              </a:rPr>
              <a:t>, Bensound.</a:t>
            </a:r>
          </a:p>
          <a:p>
            <a:r>
              <a:rPr lang="en-AU" sz="1200" kern="100" dirty="0">
                <a:effectLst/>
                <a:latin typeface="+mn-lt"/>
                <a:ea typeface="Aptos" panose="020B0004020202020204" pitchFamily="34" charset="0"/>
              </a:rPr>
              <a:t>FASSouds (2024) </a:t>
            </a:r>
            <a:r>
              <a:rPr lang="en-AU" sz="1200" u="sng" kern="100" dirty="0">
                <a:solidFill>
                  <a:srgbClr val="467886"/>
                </a:solidFill>
                <a:effectLst/>
                <a:latin typeface="+mn-lt"/>
                <a:ea typeface="Aptos" panose="020B0004020202020204" pitchFamily="34" charset="0"/>
                <a:hlinkClick r:id="rId11"/>
              </a:rPr>
              <a:t>'Holiday Paradise – Fun Tropical Beach Music’</a:t>
            </a:r>
            <a:r>
              <a:rPr lang="en-AU" sz="1200" kern="100" dirty="0">
                <a:effectLst/>
                <a:latin typeface="+mn-lt"/>
                <a:ea typeface="Aptos" panose="020B0004020202020204" pitchFamily="34" charset="0"/>
              </a:rPr>
              <a:t> [sound effect], </a:t>
            </a:r>
            <a:r>
              <a:rPr lang="en-AU" sz="1200" i="1" kern="100" dirty="0">
                <a:effectLst/>
                <a:latin typeface="+mn-lt"/>
                <a:ea typeface="Aptos" panose="020B0004020202020204" pitchFamily="34" charset="0"/>
              </a:rPr>
              <a:t>FASSouds</a:t>
            </a:r>
            <a:r>
              <a:rPr lang="en-AU" sz="1200" kern="100" dirty="0">
                <a:effectLst/>
                <a:latin typeface="+mn-lt"/>
                <a:ea typeface="Aptos" panose="020B0004020202020204" pitchFamily="34" charset="0"/>
              </a:rPr>
              <a:t>, Pixabay.</a:t>
            </a:r>
            <a:endParaRPr lang="en-AU" sz="1200" dirty="0">
              <a:solidFill>
                <a:srgbClr val="0F0F0F"/>
              </a:solidFill>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(2)</a:t>
            </a:r>
          </a:p>
        </p:txBody>
      </p:sp>
      <p:sp>
        <p:nvSpPr>
          <p:cNvPr id="5" name="Picture Placeholder 4">
            <a:extLst>
              <a:ext uri="{FF2B5EF4-FFF2-40B4-BE49-F238E27FC236}">
                <a16:creationId xmlns:a16="http://schemas.microsoft.com/office/drawing/2014/main" id="{451A4F82-A3C0-0997-1873-B0DA93A30F46}"/>
              </a:ext>
            </a:extLst>
          </p:cNvPr>
          <p:cNvSpPr>
            <a:spLocks noGrp="1"/>
          </p:cNvSpPr>
          <p:nvPr>
            <p:ph type="pic" sz="quarter" idx="13"/>
          </p:nvPr>
        </p:nvSpPr>
        <p:spPr>
          <a:xfrm>
            <a:off x="349237" y="1919948"/>
            <a:ext cx="11483999" cy="4596051"/>
          </a:xfrm>
        </p:spPr>
        <p:txBody>
          <a:bodyPr/>
          <a:lstStyle/>
          <a:p>
            <a:r>
              <a:rPr lang="en-AU" sz="1200" kern="100" dirty="0">
                <a:latin typeface="+mn-lt"/>
                <a:ea typeface="Aptos" panose="020B0004020202020204" pitchFamily="34" charset="0"/>
              </a:rPr>
              <a:t>Gogh A (2024) </a:t>
            </a:r>
            <a:r>
              <a:rPr lang="en-AU" sz="1200" kern="100" dirty="0">
                <a:latin typeface="+mn-lt"/>
                <a:ea typeface="Aptos" panose="020B0004020202020204" pitchFamily="34" charset="0"/>
                <a:hlinkClick r:id="rId2"/>
              </a:rPr>
              <a:t>'Acceleration’</a:t>
            </a:r>
            <a:r>
              <a:rPr lang="en-AU" sz="1200" kern="100" dirty="0">
                <a:latin typeface="+mn-lt"/>
                <a:ea typeface="Aptos" panose="020B0004020202020204" pitchFamily="34" charset="0"/>
              </a:rPr>
              <a:t> [sound effect], </a:t>
            </a:r>
            <a:r>
              <a:rPr lang="en-AU" sz="1200" i="1" kern="100" dirty="0">
                <a:latin typeface="+mn-lt"/>
                <a:ea typeface="Aptos" panose="020B0004020202020204" pitchFamily="34" charset="0"/>
              </a:rPr>
              <a:t>Alban_Gogh</a:t>
            </a:r>
            <a:r>
              <a:rPr lang="en-AU" sz="1200" kern="100" dirty="0">
                <a:latin typeface="+mn-lt"/>
                <a:ea typeface="Aptos" panose="020B0004020202020204" pitchFamily="34" charset="0"/>
              </a:rPr>
              <a:t>, Pixabay.</a:t>
            </a:r>
          </a:p>
          <a:p>
            <a:r>
              <a:rPr lang="en-AU" sz="1200" kern="100" dirty="0">
                <a:latin typeface="+mn-lt"/>
                <a:ea typeface="Aptos" panose="020B0004020202020204" pitchFamily="34" charset="0"/>
              </a:rPr>
              <a:t>Gogh A (2024) </a:t>
            </a:r>
            <a:r>
              <a:rPr lang="en-AU" sz="1200" kern="100" dirty="0">
                <a:latin typeface="+mn-lt"/>
                <a:ea typeface="Aptos" panose="020B0004020202020204" pitchFamily="34" charset="0"/>
                <a:hlinkClick r:id="rId3"/>
              </a:rPr>
              <a:t>‘Old Machine’</a:t>
            </a:r>
            <a:r>
              <a:rPr lang="en-AU" sz="1200" kern="100" dirty="0">
                <a:latin typeface="+mn-lt"/>
                <a:ea typeface="Aptos" panose="020B0004020202020204" pitchFamily="34" charset="0"/>
              </a:rPr>
              <a:t> [sound effect], </a:t>
            </a:r>
            <a:r>
              <a:rPr lang="en-AU" sz="1200" i="1" kern="100" dirty="0">
                <a:latin typeface="+mn-lt"/>
                <a:ea typeface="Aptos" panose="020B0004020202020204" pitchFamily="34" charset="0"/>
              </a:rPr>
              <a:t>Alban_Gogh</a:t>
            </a:r>
            <a:r>
              <a:rPr lang="en-AU" sz="1200" kern="100" dirty="0">
                <a:latin typeface="+mn-lt"/>
                <a:ea typeface="Aptos" panose="020B0004020202020204" pitchFamily="34" charset="0"/>
              </a:rPr>
              <a:t>, Pixabay.</a:t>
            </a:r>
          </a:p>
          <a:p>
            <a:r>
              <a:rPr lang="en-AU" sz="1200" kern="100" dirty="0">
                <a:latin typeface="+mn-lt"/>
                <a:ea typeface="Aptos" panose="020B0004020202020204" pitchFamily="34" charset="0"/>
              </a:rPr>
              <a:t>Gradient 12345678 (2023) </a:t>
            </a:r>
            <a:r>
              <a:rPr lang="en-AU" sz="1200" kern="100" dirty="0">
                <a:solidFill>
                  <a:srgbClr val="467886"/>
                </a:solidFill>
                <a:latin typeface="+mn-lt"/>
                <a:ea typeface="Aptos" panose="020B0004020202020204" pitchFamily="34" charset="0"/>
                <a:hlinkClick r:id="rId4"/>
              </a:rPr>
              <a:t>'Tension’</a:t>
            </a:r>
            <a:r>
              <a:rPr lang="en-AU" sz="1200" kern="100" dirty="0">
                <a:solidFill>
                  <a:srgbClr val="467886"/>
                </a:solidFill>
                <a:latin typeface="+mn-lt"/>
                <a:ea typeface="Aptos" panose="020B0004020202020204" pitchFamily="34" charset="0"/>
              </a:rPr>
              <a:t> </a:t>
            </a:r>
            <a:r>
              <a:rPr lang="en-AU" sz="1200" kern="100" dirty="0">
                <a:latin typeface="+mn-lt"/>
                <a:ea typeface="Aptos" panose="020B0004020202020204" pitchFamily="34" charset="0"/>
              </a:rPr>
              <a:t>[sound effect], </a:t>
            </a:r>
            <a:r>
              <a:rPr lang="en-AU" sz="1200" i="1" kern="100" dirty="0">
                <a:latin typeface="+mn-lt"/>
                <a:ea typeface="Aptos" panose="020B0004020202020204" pitchFamily="34" charset="0"/>
              </a:rPr>
              <a:t>Gradient 12345678, </a:t>
            </a:r>
            <a:r>
              <a:rPr lang="en-AU" sz="1200" kern="100" dirty="0">
                <a:latin typeface="+mn-lt"/>
                <a:ea typeface="Aptos" panose="020B0004020202020204" pitchFamily="34" charset="0"/>
              </a:rPr>
              <a:t>Pixabay.</a:t>
            </a:r>
          </a:p>
          <a:p>
            <a:r>
              <a:rPr lang="en-AU" sz="1200" i="0" dirty="0">
                <a:solidFill>
                  <a:srgbClr val="0F0F0F"/>
                </a:solidFill>
                <a:effectLst/>
                <a:latin typeface="+mn-lt"/>
                <a:cs typeface="Arial" panose="020B0604020202020204" pitchFamily="34" charset="0"/>
              </a:rPr>
              <a:t>Kumar G (15 August 2018) </a:t>
            </a:r>
            <a:r>
              <a:rPr lang="en-AU" sz="1200" i="0" dirty="0">
                <a:solidFill>
                  <a:srgbClr val="0F0F0F"/>
                </a:solidFill>
                <a:effectLst/>
                <a:latin typeface="+mn-lt"/>
                <a:cs typeface="Arial" panose="020B0604020202020204" pitchFamily="34" charset="0"/>
                <a:hlinkClick r:id="rId5"/>
              </a:rPr>
              <a:t>14 Motifs, Themes, and Analysis of Time Inception Theme song</a:t>
            </a:r>
            <a:r>
              <a:rPr lang="en-AU" sz="1200" i="0" dirty="0">
                <a:solidFill>
                  <a:srgbClr val="0F0F0F"/>
                </a:solidFill>
                <a:effectLst/>
                <a:latin typeface="+mn-lt"/>
                <a:cs typeface="Arial" panose="020B0604020202020204" pitchFamily="34" charset="0"/>
              </a:rPr>
              <a:t>, g</a:t>
            </a:r>
            <a:r>
              <a:rPr lang="en-AU" sz="1200" i="1" dirty="0">
                <a:solidFill>
                  <a:srgbClr val="0F0F0F"/>
                </a:solidFill>
                <a:effectLst/>
                <a:latin typeface="+mn-lt"/>
                <a:cs typeface="Arial" panose="020B0604020202020204" pitchFamily="34" charset="0"/>
              </a:rPr>
              <a:t>anesh kumar, </a:t>
            </a:r>
            <a:r>
              <a:rPr lang="en-AU" sz="1200" i="0" dirty="0">
                <a:solidFill>
                  <a:srgbClr val="0F0F0F"/>
                </a:solidFill>
                <a:effectLst/>
                <a:latin typeface="+mn-lt"/>
                <a:cs typeface="Arial" panose="020B0604020202020204" pitchFamily="34" charset="0"/>
              </a:rPr>
              <a:t>YouTube, accessed 24 October 2024.</a:t>
            </a:r>
          </a:p>
          <a:p>
            <a:r>
              <a:rPr lang="en-AU" sz="1200" dirty="0">
                <a:latin typeface="+mn-lt"/>
              </a:rPr>
              <a:t>Kylián J (1996) </a:t>
            </a:r>
            <a:r>
              <a:rPr lang="en-AU" sz="1200" u="sng" dirty="0">
                <a:solidFill>
                  <a:srgbClr val="2F5496"/>
                </a:solidFill>
                <a:latin typeface="+mn-lt"/>
                <a:ea typeface="Calibri" panose="020F0502020204030204" pitchFamily="34" charset="0"/>
                <a:hlinkClick r:id="rId6"/>
              </a:rPr>
              <a:t>'Falling Angels' [video]</a:t>
            </a:r>
            <a:r>
              <a:rPr lang="en-AU" sz="1200" i="1" dirty="0">
                <a:latin typeface="+mn-lt"/>
              </a:rPr>
              <a:t>, </a:t>
            </a:r>
            <a:r>
              <a:rPr lang="en-AU" sz="1200" dirty="0">
                <a:latin typeface="+mn-lt"/>
              </a:rPr>
              <a:t>Numeridanse, accessed 25 October 2024.</a:t>
            </a:r>
          </a:p>
          <a:p>
            <a:r>
              <a:rPr lang="en-AU" sz="1200" kern="100" dirty="0">
                <a:effectLst/>
                <a:latin typeface="+mn-lt"/>
                <a:ea typeface="Aptos" panose="020B0004020202020204" pitchFamily="34" charset="0"/>
              </a:rPr>
              <a:t>Lazzarus B (n.d.) </a:t>
            </a:r>
            <a:r>
              <a:rPr lang="en-AU" sz="1200" kern="100" dirty="0">
                <a:solidFill>
                  <a:srgbClr val="467886"/>
                </a:solidFill>
                <a:effectLst/>
                <a:latin typeface="+mn-lt"/>
                <a:ea typeface="Aptos" panose="020B0004020202020204" pitchFamily="34" charset="0"/>
                <a:hlinkClick r:id="rId7"/>
              </a:rPr>
              <a:t>'Slow life’</a:t>
            </a:r>
            <a:r>
              <a:rPr lang="en-AU" sz="1200" kern="100" dirty="0">
                <a:effectLst/>
                <a:latin typeface="+mn-lt"/>
                <a:ea typeface="Aptos" panose="020B0004020202020204" pitchFamily="34" charset="0"/>
              </a:rPr>
              <a:t> [soundtrack], </a:t>
            </a:r>
            <a:r>
              <a:rPr lang="en-AU" sz="1200" i="1" kern="100" dirty="0">
                <a:effectLst/>
                <a:latin typeface="+mn-lt"/>
                <a:ea typeface="Aptos" panose="020B0004020202020204" pitchFamily="34" charset="0"/>
              </a:rPr>
              <a:t>Lazzarus B, </a:t>
            </a:r>
            <a:r>
              <a:rPr lang="en-AU" sz="1200" kern="100" dirty="0">
                <a:effectLst/>
                <a:latin typeface="+mn-lt"/>
                <a:ea typeface="Aptos" panose="020B0004020202020204" pitchFamily="34" charset="0"/>
              </a:rPr>
              <a:t>BenSound</a:t>
            </a:r>
            <a:r>
              <a:rPr lang="en-AU" sz="1200" kern="100" dirty="0">
                <a:latin typeface="+mn-lt"/>
                <a:ea typeface="Aptos" panose="020B0004020202020204" pitchFamily="34" charset="0"/>
              </a:rPr>
              <a:t>. </a:t>
            </a:r>
          </a:p>
          <a:p>
            <a:r>
              <a:rPr lang="en-AU" sz="1200" dirty="0">
                <a:effectLst/>
                <a:latin typeface="Arial" panose="020B0604020202020204" pitchFamily="34" charset="0"/>
                <a:ea typeface="Calibri" panose="020F0502020204030204" pitchFamily="34" charset="0"/>
              </a:rPr>
              <a:t>NESA (NSW Education Standards Authority) (2023) ‘</a:t>
            </a:r>
            <a:r>
              <a:rPr lang="en-AU" sz="1200" u="sng" dirty="0">
                <a:solidFill>
                  <a:srgbClr val="2F5496"/>
                </a:solidFill>
                <a:effectLst/>
                <a:latin typeface="Arial" panose="020B0604020202020204" pitchFamily="34" charset="0"/>
                <a:ea typeface="Calibri" panose="020F0502020204030204" pitchFamily="34" charset="0"/>
                <a:hlinkClick r:id="rId8"/>
              </a:rPr>
              <a:t>Dance 7–10 Syllabus: Glossary</a:t>
            </a:r>
            <a:r>
              <a:rPr lang="en-AU" sz="1200" dirty="0">
                <a:effectLst/>
                <a:latin typeface="Arial" panose="020B0604020202020204" pitchFamily="34" charset="0"/>
                <a:ea typeface="Calibri" panose="020F0502020204030204" pitchFamily="34" charset="0"/>
              </a:rPr>
              <a:t>’, </a:t>
            </a:r>
            <a:r>
              <a:rPr lang="en-AU" sz="1200" i="1" dirty="0">
                <a:effectLst/>
                <a:latin typeface="Arial" panose="020B0604020202020204" pitchFamily="34" charset="0"/>
                <a:ea typeface="Calibri" panose="020F0502020204030204" pitchFamily="34" charset="0"/>
              </a:rPr>
              <a:t>Resources</a:t>
            </a:r>
            <a:r>
              <a:rPr lang="en-AU" sz="1200" dirty="0">
                <a:effectLst/>
                <a:latin typeface="Arial" panose="020B0604020202020204" pitchFamily="34" charset="0"/>
                <a:ea typeface="Calibri" panose="020F0502020204030204" pitchFamily="34" charset="0"/>
              </a:rPr>
              <a:t>, NESA website, accessed 24 October 2024.</a:t>
            </a:r>
          </a:p>
          <a:p>
            <a:r>
              <a:rPr lang="en-AU" sz="1200" kern="100" dirty="0">
                <a:effectLst/>
                <a:latin typeface="+mn-lt"/>
                <a:ea typeface="Aptos" panose="020B0004020202020204" pitchFamily="34" charset="0"/>
              </a:rPr>
              <a:t>NRA-LAB (2024) </a:t>
            </a:r>
            <a:r>
              <a:rPr lang="en-AU" sz="1200" u="sng" kern="100" dirty="0">
                <a:solidFill>
                  <a:srgbClr val="467886"/>
                </a:solidFill>
                <a:effectLst/>
                <a:latin typeface="+mn-lt"/>
                <a:ea typeface="Aptos" panose="020B0004020202020204" pitchFamily="34" charset="0"/>
                <a:hlinkClick r:id="rId9"/>
              </a:rPr>
              <a:t>'Funk’</a:t>
            </a:r>
            <a:r>
              <a:rPr lang="en-AU" sz="1200" kern="100" dirty="0">
                <a:effectLst/>
                <a:latin typeface="+mn-lt"/>
                <a:ea typeface="Aptos" panose="020B0004020202020204" pitchFamily="34" charset="0"/>
              </a:rPr>
              <a:t> [sound effect], </a:t>
            </a:r>
            <a:r>
              <a:rPr lang="en-AU" sz="1200" i="1" kern="100" dirty="0">
                <a:effectLst/>
                <a:latin typeface="+mn-lt"/>
                <a:ea typeface="Aptos" panose="020B0004020202020204" pitchFamily="34" charset="0"/>
              </a:rPr>
              <a:t>NRA-LAB</a:t>
            </a:r>
            <a:r>
              <a:rPr lang="en-AU" sz="1200" kern="100" dirty="0">
                <a:effectLst/>
                <a:latin typeface="+mn-lt"/>
                <a:ea typeface="Aptos" panose="020B0004020202020204" pitchFamily="34" charset="0"/>
              </a:rPr>
              <a:t>, Pixabay.</a:t>
            </a:r>
          </a:p>
          <a:p>
            <a:r>
              <a:rPr lang="en-AU" sz="1200" dirty="0">
                <a:latin typeface="+mn-lt"/>
              </a:rPr>
              <a:t>Opéra national de Paris (25 March 2022), </a:t>
            </a:r>
            <a:r>
              <a:rPr lang="en-AU" sz="1200" u="sng" dirty="0">
                <a:solidFill>
                  <a:srgbClr val="2F5496"/>
                </a:solidFill>
                <a:effectLst/>
                <a:latin typeface="+mn-lt"/>
                <a:ea typeface="Calibri" panose="020F0502020204030204" pitchFamily="34" charset="0"/>
                <a:hlinkClick r:id="rId10"/>
              </a:rPr>
              <a:t>'[EXTRAIT] IN YOUR ROOMS by Hofesh Shechter' [video]</a:t>
            </a:r>
            <a:r>
              <a:rPr lang="en-AU" sz="1200" dirty="0">
                <a:latin typeface="+mn-lt"/>
              </a:rPr>
              <a:t>, </a:t>
            </a:r>
            <a:r>
              <a:rPr lang="en-AU" sz="1200" i="1" dirty="0">
                <a:latin typeface="+mn-lt"/>
              </a:rPr>
              <a:t>Hofesh Shechter</a:t>
            </a:r>
            <a:r>
              <a:rPr lang="en-AU" sz="1200" dirty="0">
                <a:latin typeface="+mn-lt"/>
              </a:rPr>
              <a:t>, YouTube, accessed 25 October 2024.</a:t>
            </a:r>
          </a:p>
          <a:p>
            <a:r>
              <a:rPr lang="en-AU" sz="1200" kern="100" dirty="0">
                <a:effectLst/>
                <a:latin typeface="+mn-lt"/>
                <a:ea typeface="Aptos" panose="020B0004020202020204" pitchFamily="34" charset="0"/>
              </a:rPr>
              <a:t>Petrov N (n.d.) </a:t>
            </a:r>
            <a:r>
              <a:rPr lang="en-AU" sz="1200" u="sng" kern="100" dirty="0">
                <a:solidFill>
                  <a:srgbClr val="467886"/>
                </a:solidFill>
                <a:effectLst/>
                <a:latin typeface="+mn-lt"/>
                <a:ea typeface="Aptos" panose="020B0004020202020204" pitchFamily="34" charset="0"/>
                <a:hlinkClick r:id="rId11"/>
              </a:rPr>
              <a:t>'Against All Odds’</a:t>
            </a:r>
            <a:r>
              <a:rPr lang="en-AU" sz="1200" kern="100" dirty="0">
                <a:solidFill>
                  <a:srgbClr val="467886"/>
                </a:solidFill>
                <a:effectLst/>
                <a:latin typeface="+mn-lt"/>
                <a:ea typeface="Aptos" panose="020B0004020202020204" pitchFamily="34" charset="0"/>
              </a:rPr>
              <a:t> </a:t>
            </a:r>
            <a:r>
              <a:rPr lang="en-AU" sz="1200" kern="100" dirty="0">
                <a:effectLst/>
                <a:latin typeface="+mn-lt"/>
                <a:ea typeface="Aptos" panose="020B0004020202020204" pitchFamily="34" charset="0"/>
              </a:rPr>
              <a:t>[soundtrack], </a:t>
            </a:r>
            <a:r>
              <a:rPr lang="en-AU" sz="1200" i="1" kern="100" dirty="0">
                <a:effectLst/>
                <a:latin typeface="+mn-lt"/>
                <a:ea typeface="Aptos" panose="020B0004020202020204" pitchFamily="34" charset="0"/>
              </a:rPr>
              <a:t>Nick Petrov</a:t>
            </a:r>
            <a:r>
              <a:rPr lang="en-AU" sz="1200" kern="100" dirty="0">
                <a:effectLst/>
                <a:latin typeface="+mn-lt"/>
                <a:ea typeface="Aptos" panose="020B0004020202020204" pitchFamily="34" charset="0"/>
              </a:rPr>
              <a:t>, Bensound.</a:t>
            </a:r>
          </a:p>
          <a:p>
            <a:r>
              <a:rPr lang="en-AU" sz="1200" kern="100" dirty="0">
                <a:effectLst/>
                <a:latin typeface="+mn-lt"/>
                <a:ea typeface="Aptos" panose="020B0004020202020204" pitchFamily="34" charset="0"/>
              </a:rPr>
              <a:t>Petrov N (n.d.) </a:t>
            </a:r>
            <a:r>
              <a:rPr lang="en-AU" sz="1200" u="sng" kern="100" dirty="0">
                <a:solidFill>
                  <a:srgbClr val="467886"/>
                </a:solidFill>
                <a:effectLst/>
                <a:latin typeface="+mn-lt"/>
                <a:ea typeface="Aptos" panose="020B0004020202020204" pitchFamily="34" charset="0"/>
                <a:hlinkClick r:id="rId12"/>
              </a:rPr>
              <a:t>'Fragments Of Sunlight'</a:t>
            </a:r>
            <a:r>
              <a:rPr lang="en-AU" sz="1200" kern="100" dirty="0">
                <a:effectLst/>
                <a:latin typeface="+mn-lt"/>
                <a:ea typeface="Aptos" panose="020B0004020202020204" pitchFamily="34" charset="0"/>
              </a:rPr>
              <a:t> [soundtrack], </a:t>
            </a:r>
            <a:r>
              <a:rPr lang="en-AU" sz="1200" i="1" kern="100" dirty="0">
                <a:effectLst/>
                <a:latin typeface="+mn-lt"/>
                <a:ea typeface="Aptos" panose="020B0004020202020204" pitchFamily="34" charset="0"/>
              </a:rPr>
              <a:t>Nick Petrov, </a:t>
            </a:r>
            <a:r>
              <a:rPr lang="en-AU" sz="1200" kern="100" dirty="0">
                <a:effectLst/>
                <a:latin typeface="+mn-lt"/>
                <a:ea typeface="Aptos" panose="020B0004020202020204" pitchFamily="34" charset="0"/>
              </a:rPr>
              <a:t>Bensound.</a:t>
            </a:r>
          </a:p>
          <a:p>
            <a:endParaRPr lang="en-AU" sz="1200"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66</a:t>
            </a:fld>
            <a:endParaRPr lang="en-AU" dirty="0"/>
          </a:p>
        </p:txBody>
      </p:sp>
    </p:spTree>
    <p:extLst>
      <p:ext uri="{BB962C8B-B14F-4D97-AF65-F5344CB8AC3E}">
        <p14:creationId xmlns:p14="http://schemas.microsoft.com/office/powerpoint/2010/main" val="21336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(3)</a:t>
            </a:r>
          </a:p>
        </p:txBody>
      </p:sp>
      <p:sp>
        <p:nvSpPr>
          <p:cNvPr id="5" name="Picture Placeholder 4">
            <a:extLst>
              <a:ext uri="{FF2B5EF4-FFF2-40B4-BE49-F238E27FC236}">
                <a16:creationId xmlns:a16="http://schemas.microsoft.com/office/drawing/2014/main" id="{73E69391-266D-4E93-AF48-349B339E0B96}"/>
              </a:ext>
            </a:extLst>
          </p:cNvPr>
          <p:cNvSpPr>
            <a:spLocks noGrp="1"/>
          </p:cNvSpPr>
          <p:nvPr>
            <p:ph type="pic" sz="quarter" idx="13"/>
          </p:nvPr>
        </p:nvSpPr>
        <p:spPr/>
        <p:txBody>
          <a:bodyPr/>
          <a:lstStyle/>
          <a:p>
            <a:r>
              <a:rPr lang="en-AU" sz="1200" kern="100" dirty="0">
                <a:effectLst/>
                <a:latin typeface="+mn-lt"/>
                <a:ea typeface="Aptos" panose="020B0004020202020204" pitchFamily="34" charset="0"/>
              </a:rPr>
              <a:t>Prettysleepy (2021) </a:t>
            </a:r>
            <a:r>
              <a:rPr lang="en-AU" sz="1200" u="sng" kern="100" dirty="0">
                <a:solidFill>
                  <a:srgbClr val="467886"/>
                </a:solidFill>
                <a:effectLst/>
                <a:latin typeface="+mn-lt"/>
                <a:ea typeface="Aptos" panose="020B0004020202020204" pitchFamily="34" charset="0"/>
                <a:hlinkClick r:id="rId2"/>
              </a:rPr>
              <a:t>'Electronic Whale Synth by Prettysleepy’</a:t>
            </a:r>
            <a:r>
              <a:rPr lang="en-AU" sz="1200" kern="100" dirty="0">
                <a:effectLst/>
                <a:latin typeface="+mn-lt"/>
                <a:ea typeface="Aptos" panose="020B0004020202020204" pitchFamily="34" charset="0"/>
              </a:rPr>
              <a:t> [sound effect], </a:t>
            </a:r>
            <a:r>
              <a:rPr lang="en-AU" sz="1200" i="1" kern="100" dirty="0">
                <a:effectLst/>
                <a:latin typeface="+mn-lt"/>
                <a:ea typeface="Aptos" panose="020B0004020202020204" pitchFamily="34" charset="0"/>
              </a:rPr>
              <a:t>Prettysleepy</a:t>
            </a:r>
            <a:r>
              <a:rPr lang="en-AU" sz="1200" kern="100" dirty="0">
                <a:effectLst/>
                <a:latin typeface="+mn-lt"/>
                <a:ea typeface="Aptos" panose="020B0004020202020204" pitchFamily="34" charset="0"/>
              </a:rPr>
              <a:t>, Pixabay.</a:t>
            </a:r>
          </a:p>
          <a:p>
            <a:r>
              <a:rPr lang="en-AU" sz="1200" kern="100" dirty="0">
                <a:effectLst/>
                <a:latin typeface="+mn-lt"/>
                <a:ea typeface="Aptos" panose="020B0004020202020204" pitchFamily="34" charset="0"/>
              </a:rPr>
              <a:t>RonKoster2023 (2023) </a:t>
            </a:r>
            <a:r>
              <a:rPr lang="en-AU" sz="1200" u="sng" kern="100" dirty="0">
                <a:solidFill>
                  <a:srgbClr val="467886"/>
                </a:solidFill>
                <a:latin typeface="+mn-lt"/>
                <a:ea typeface="Aptos" panose="020B0004020202020204" pitchFamily="34" charset="0"/>
                <a:hlinkClick r:id="rId3"/>
              </a:rPr>
              <a:t>'Fireplace with crackling sounds’</a:t>
            </a:r>
            <a:r>
              <a:rPr lang="en-AU" sz="1200" kern="100" dirty="0">
                <a:effectLst/>
                <a:latin typeface="+mn-lt"/>
                <a:ea typeface="Aptos" panose="020B0004020202020204" pitchFamily="34" charset="0"/>
              </a:rPr>
              <a:t> [sound effect],</a:t>
            </a:r>
            <a:r>
              <a:rPr lang="en-AU" sz="1200" i="1" kern="100" dirty="0">
                <a:effectLst/>
                <a:latin typeface="+mn-lt"/>
                <a:ea typeface="Aptos" panose="020B0004020202020204" pitchFamily="34" charset="0"/>
              </a:rPr>
              <a:t> RonKoster2023</a:t>
            </a:r>
            <a:r>
              <a:rPr lang="en-AU" sz="1200" kern="100" dirty="0">
                <a:effectLst/>
                <a:latin typeface="+mn-lt"/>
                <a:ea typeface="Aptos" panose="020B0004020202020204" pitchFamily="34" charset="0"/>
              </a:rPr>
              <a:t>, Pixabay.</a:t>
            </a:r>
            <a:endParaRPr lang="en-AU" sz="1200" dirty="0">
              <a:solidFill>
                <a:srgbClr val="0F0F0F"/>
              </a:solidFill>
              <a:latin typeface="+mn-lt"/>
            </a:endParaRPr>
          </a:p>
          <a:p>
            <a:r>
              <a:rPr lang="en-AU" sz="1200" i="0" dirty="0">
                <a:solidFill>
                  <a:srgbClr val="0F0F0F"/>
                </a:solidFill>
                <a:effectLst/>
                <a:latin typeface="+mn-lt"/>
                <a:cs typeface="Arial" panose="020B0604020202020204" pitchFamily="34" charset="0"/>
              </a:rPr>
              <a:t>smalin (15 July 2009) </a:t>
            </a:r>
            <a:r>
              <a:rPr lang="en-AU" sz="1200" i="0" dirty="0">
                <a:solidFill>
                  <a:srgbClr val="0F0F0F"/>
                </a:solidFill>
                <a:effectLst/>
                <a:latin typeface="+mn-lt"/>
                <a:cs typeface="Arial" panose="020B0604020202020204" pitchFamily="34" charset="0"/>
                <a:hlinkClick r:id="rId4"/>
              </a:rPr>
              <a:t>'Beethoven, Symphony 5, 1st movement' [video]</a:t>
            </a:r>
            <a:r>
              <a:rPr lang="en-AU" sz="1200" i="0" dirty="0">
                <a:solidFill>
                  <a:srgbClr val="0F0F0F"/>
                </a:solidFill>
                <a:effectLst/>
                <a:latin typeface="+mn-lt"/>
                <a:cs typeface="Arial" panose="020B0604020202020204" pitchFamily="34" charset="0"/>
              </a:rPr>
              <a:t>, </a:t>
            </a:r>
            <a:r>
              <a:rPr lang="en-AU" sz="1200" i="1" dirty="0">
                <a:solidFill>
                  <a:srgbClr val="0F0F0F"/>
                </a:solidFill>
                <a:effectLst/>
                <a:latin typeface="+mn-lt"/>
                <a:cs typeface="Arial" panose="020B0604020202020204" pitchFamily="34" charset="0"/>
              </a:rPr>
              <a:t>smalin</a:t>
            </a:r>
            <a:r>
              <a:rPr lang="en-AU" sz="1200" i="0" dirty="0">
                <a:solidFill>
                  <a:srgbClr val="0F0F0F"/>
                </a:solidFill>
                <a:effectLst/>
                <a:latin typeface="+mn-lt"/>
                <a:cs typeface="Arial" panose="020B0604020202020204" pitchFamily="34" charset="0"/>
              </a:rPr>
              <a:t>, YouTube, accessed 24 October 2024.</a:t>
            </a:r>
            <a:br>
              <a:rPr lang="en-AU" sz="1200" i="0" dirty="0">
                <a:solidFill>
                  <a:srgbClr val="0F0F0F"/>
                </a:solidFill>
                <a:effectLst/>
                <a:latin typeface="+mn-lt"/>
                <a:cs typeface="Arial" panose="020B0604020202020204" pitchFamily="34" charset="0"/>
              </a:rPr>
            </a:br>
            <a:r>
              <a:rPr lang="en-AU" sz="1200" kern="100" dirty="0">
                <a:effectLst/>
                <a:latin typeface="+mn-lt"/>
                <a:ea typeface="Aptos" panose="020B0004020202020204" pitchFamily="34" charset="0"/>
              </a:rPr>
              <a:t>Tissot B (n.d.) </a:t>
            </a:r>
            <a:r>
              <a:rPr lang="en-AU" sz="1200" u="sng" kern="100" dirty="0">
                <a:solidFill>
                  <a:srgbClr val="467886"/>
                </a:solidFill>
                <a:effectLst/>
                <a:latin typeface="+mn-lt"/>
                <a:ea typeface="Aptos" panose="020B0004020202020204" pitchFamily="34" charset="0"/>
                <a:hlinkClick r:id="rId5"/>
              </a:rPr>
              <a:t>'Adventure’</a:t>
            </a:r>
            <a:r>
              <a:rPr lang="en-AU" dirty="0"/>
              <a:t> </a:t>
            </a:r>
            <a:r>
              <a:rPr lang="en-AU" sz="1200" kern="100" dirty="0">
                <a:effectLst/>
                <a:latin typeface="+mn-lt"/>
                <a:ea typeface="Aptos" panose="020B0004020202020204" pitchFamily="34" charset="0"/>
              </a:rPr>
              <a:t>[soundtrack], </a:t>
            </a:r>
            <a:r>
              <a:rPr lang="en-AU" sz="1200" i="1" kern="100" dirty="0">
                <a:effectLst/>
                <a:latin typeface="+mn-lt"/>
                <a:ea typeface="Aptos" panose="020B0004020202020204" pitchFamily="34" charset="0"/>
              </a:rPr>
              <a:t>Benjamin Tissot</a:t>
            </a:r>
            <a:r>
              <a:rPr lang="en-AU" sz="1200" kern="100" dirty="0">
                <a:effectLst/>
                <a:latin typeface="+mn-lt"/>
                <a:ea typeface="Aptos" panose="020B0004020202020204" pitchFamily="34" charset="0"/>
              </a:rPr>
              <a:t>, Bensound.</a:t>
            </a:r>
            <a:br>
              <a:rPr lang="en-AU" sz="1200" kern="100" dirty="0">
                <a:latin typeface="+mn-lt"/>
                <a:ea typeface="Aptos" panose="020B0004020202020204" pitchFamily="34" charset="0"/>
              </a:rPr>
            </a:br>
            <a:r>
              <a:rPr lang="en-AU" sz="1200" kern="100" dirty="0">
                <a:effectLst/>
                <a:latin typeface="+mn-lt"/>
                <a:ea typeface="Aptos" panose="020B0004020202020204" pitchFamily="34" charset="0"/>
              </a:rPr>
              <a:t>Tissot B (n.d.) </a:t>
            </a:r>
            <a:r>
              <a:rPr lang="en-AU" sz="1200" u="sng" kern="100" dirty="0">
                <a:solidFill>
                  <a:srgbClr val="467886"/>
                </a:solidFill>
                <a:effectLst/>
                <a:latin typeface="+mn-lt"/>
                <a:ea typeface="Aptos" panose="020B0004020202020204" pitchFamily="34" charset="0"/>
                <a:hlinkClick r:id="rId6"/>
              </a:rPr>
              <a:t>'Evolution’</a:t>
            </a:r>
            <a:r>
              <a:rPr lang="en-AU" dirty="0"/>
              <a:t> </a:t>
            </a:r>
            <a:r>
              <a:rPr lang="en-AU" sz="1200" kern="100" dirty="0">
                <a:effectLst/>
                <a:latin typeface="+mn-lt"/>
                <a:ea typeface="Aptos" panose="020B0004020202020204" pitchFamily="34" charset="0"/>
              </a:rPr>
              <a:t>[soundtrack], </a:t>
            </a:r>
            <a:r>
              <a:rPr lang="en-AU" sz="1200" i="1" kern="100" dirty="0">
                <a:effectLst/>
                <a:latin typeface="+mn-lt"/>
                <a:ea typeface="Aptos" panose="020B0004020202020204" pitchFamily="34" charset="0"/>
              </a:rPr>
              <a:t>Benjamin Tissot, </a:t>
            </a:r>
            <a:r>
              <a:rPr lang="en-AU" sz="1200" kern="100" dirty="0">
                <a:effectLst/>
                <a:latin typeface="+mn-lt"/>
                <a:ea typeface="Aptos" panose="020B0004020202020204" pitchFamily="34" charset="0"/>
              </a:rPr>
              <a:t>Bensound.</a:t>
            </a:r>
          </a:p>
          <a:p>
            <a:r>
              <a:rPr lang="en-AU" sz="1200" kern="100" dirty="0">
                <a:effectLst/>
                <a:latin typeface="+mn-lt"/>
                <a:ea typeface="Aptos" panose="020B0004020202020204" pitchFamily="34" charset="0"/>
              </a:rPr>
              <a:t>Tissot B (n.d.) </a:t>
            </a:r>
            <a:r>
              <a:rPr lang="en-AU" sz="1200" u="sng" kern="100" dirty="0">
                <a:solidFill>
                  <a:srgbClr val="467886"/>
                </a:solidFill>
                <a:effectLst/>
                <a:latin typeface="+mn-lt"/>
                <a:ea typeface="Aptos" panose="020B0004020202020204" pitchFamily="34" charset="0"/>
                <a:hlinkClick r:id="rId7"/>
              </a:rPr>
              <a:t>'Jazzy Frenchy'</a:t>
            </a:r>
            <a:r>
              <a:rPr lang="en-AU" sz="1200" kern="100" dirty="0">
                <a:effectLst/>
                <a:latin typeface="+mn-lt"/>
                <a:ea typeface="Aptos" panose="020B0004020202020204" pitchFamily="34" charset="0"/>
              </a:rPr>
              <a:t> [soundtrack],</a:t>
            </a:r>
            <a:r>
              <a:rPr lang="en-AU" sz="1200" i="1" kern="100" dirty="0">
                <a:effectLst/>
                <a:latin typeface="+mn-lt"/>
                <a:ea typeface="Aptos" panose="020B0004020202020204" pitchFamily="34" charset="0"/>
              </a:rPr>
              <a:t> Benjamin Tissot,</a:t>
            </a:r>
            <a:r>
              <a:rPr lang="en-AU" sz="1200" kern="100" dirty="0">
                <a:effectLst/>
                <a:latin typeface="+mn-lt"/>
                <a:ea typeface="Aptos" panose="020B0004020202020204" pitchFamily="34" charset="0"/>
              </a:rPr>
              <a:t> Bensound.</a:t>
            </a:r>
          </a:p>
          <a:p>
            <a:r>
              <a:rPr lang="en-AU" sz="1200" kern="100" dirty="0">
                <a:effectLst/>
                <a:latin typeface="+mn-lt"/>
                <a:ea typeface="Aptos" panose="020B0004020202020204" pitchFamily="34" charset="0"/>
              </a:rPr>
              <a:t>Tissot B (n.d.) </a:t>
            </a:r>
            <a:r>
              <a:rPr lang="en-AU" sz="1200" u="sng" kern="100" dirty="0">
                <a:solidFill>
                  <a:srgbClr val="467886"/>
                </a:solidFill>
                <a:effectLst/>
                <a:latin typeface="+mn-lt"/>
                <a:ea typeface="Aptos" panose="020B0004020202020204" pitchFamily="34" charset="0"/>
                <a:hlinkClick r:id="rId8"/>
              </a:rPr>
              <a:t>'The Duel'</a:t>
            </a:r>
            <a:r>
              <a:rPr lang="en-AU" sz="1200" kern="100" dirty="0">
                <a:effectLst/>
                <a:latin typeface="+mn-lt"/>
                <a:ea typeface="Aptos" panose="020B0004020202020204" pitchFamily="34" charset="0"/>
              </a:rPr>
              <a:t> [soundtrack], </a:t>
            </a:r>
            <a:r>
              <a:rPr lang="en-AU" sz="1200" i="1" kern="100" dirty="0">
                <a:effectLst/>
                <a:latin typeface="+mn-lt"/>
                <a:ea typeface="Aptos" panose="020B0004020202020204" pitchFamily="34" charset="0"/>
              </a:rPr>
              <a:t>Benjamin Tissot, </a:t>
            </a:r>
            <a:r>
              <a:rPr lang="en-AU" sz="1200" kern="100" dirty="0">
                <a:effectLst/>
                <a:latin typeface="+mn-lt"/>
                <a:ea typeface="Aptos" panose="020B0004020202020204" pitchFamily="34" charset="0"/>
              </a:rPr>
              <a:t>Bensound.</a:t>
            </a:r>
            <a:br>
              <a:rPr lang="en-AU" sz="1200" kern="100" dirty="0">
                <a:effectLst/>
                <a:latin typeface="+mn-lt"/>
                <a:ea typeface="Aptos" panose="020B0004020202020204" pitchFamily="34" charset="0"/>
              </a:rPr>
            </a:br>
            <a:r>
              <a:rPr lang="en-AU" sz="1200" kern="100" dirty="0">
                <a:effectLst/>
                <a:latin typeface="+mn-lt"/>
                <a:ea typeface="Aptos" panose="020B0004020202020204" pitchFamily="34" charset="0"/>
              </a:rPr>
              <a:t>TURNIQUE (n.d.) </a:t>
            </a:r>
            <a:r>
              <a:rPr lang="en-AU" sz="1200" u="sng" kern="100" dirty="0">
                <a:solidFill>
                  <a:srgbClr val="467886"/>
                </a:solidFill>
                <a:effectLst/>
                <a:latin typeface="+mn-lt"/>
                <a:ea typeface="Aptos" panose="020B0004020202020204" pitchFamily="34" charset="0"/>
                <a:hlinkClick r:id="rId9"/>
              </a:rPr>
              <a:t>Echo of 'Echo of Sadness’</a:t>
            </a:r>
            <a:r>
              <a:rPr lang="en-AU" dirty="0"/>
              <a:t> </a:t>
            </a:r>
            <a:r>
              <a:rPr lang="en-AU" sz="1200" kern="100" dirty="0">
                <a:effectLst/>
                <a:latin typeface="+mn-lt"/>
                <a:ea typeface="Aptos" panose="020B0004020202020204" pitchFamily="34" charset="0"/>
              </a:rPr>
              <a:t>[soundtrack],</a:t>
            </a:r>
            <a:r>
              <a:rPr lang="en-AU" sz="1200" i="1" kern="100" dirty="0">
                <a:effectLst/>
                <a:latin typeface="+mn-lt"/>
                <a:ea typeface="Aptos" panose="020B0004020202020204" pitchFamily="34" charset="0"/>
              </a:rPr>
              <a:t> TURNIQUE</a:t>
            </a:r>
            <a:r>
              <a:rPr lang="en-AU" sz="1200" kern="100" dirty="0">
                <a:effectLst/>
                <a:latin typeface="+mn-lt"/>
                <a:ea typeface="Aptos" panose="020B0004020202020204" pitchFamily="34" charset="0"/>
              </a:rPr>
              <a:t>, Bensound.</a:t>
            </a:r>
            <a:endParaRPr lang="en-AU" sz="1200"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67</a:t>
            </a:fld>
            <a:endParaRPr lang="en-AU" dirty="0"/>
          </a:p>
        </p:txBody>
      </p:sp>
    </p:spTree>
    <p:extLst>
      <p:ext uri="{BB962C8B-B14F-4D97-AF65-F5344CB8AC3E}">
        <p14:creationId xmlns:p14="http://schemas.microsoft.com/office/powerpoint/2010/main" val="288670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dirty="0">
                <a:latin typeface="+mj-lt"/>
              </a:rPr>
              <a:t>1.3 </a:t>
            </a:r>
            <a:r>
              <a:rPr lang="en-AU" sz="3600" dirty="0">
                <a:effectLst/>
                <a:latin typeface="+mj-lt"/>
                <a:ea typeface="Calibri" panose="020F0502020204030204" pitchFamily="34" charset="0"/>
              </a:rPr>
              <a:t>– e</a:t>
            </a:r>
            <a:r>
              <a:rPr lang="en-AU" dirty="0">
                <a:latin typeface="+mj-lt"/>
              </a:rPr>
              <a:t>xit ticket</a:t>
            </a:r>
          </a:p>
        </p:txBody>
      </p:sp>
      <p:sp>
        <p:nvSpPr>
          <p:cNvPr id="7" name="Rectangle: Rounded Corners 6" descr="A feature box with the heading 'A positive success or highlight'">
            <a:extLst>
              <a:ext uri="{FF2B5EF4-FFF2-40B4-BE49-F238E27FC236}">
                <a16:creationId xmlns:a16="http://schemas.microsoft.com/office/drawing/2014/main" id="{89786DAC-25E1-915F-1CDB-4F3CC720F4AE}"/>
              </a:ext>
              <a:ext uri="{C183D7F6-B498-43B3-948B-1728B52AA6E4}">
                <adec:decorative xmlns:adec="http://schemas.microsoft.com/office/drawing/2017/decorative" val="0"/>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97412" cy="732971"/>
          </a:xfrm>
          <a:prstGeom prst="rect">
            <a:avLst/>
          </a:prstGeom>
          <a:noFill/>
          <a:ln>
            <a:noFill/>
          </a:ln>
        </p:spPr>
        <p:txBody>
          <a:bodyPr wrap="square" lIns="0" tIns="0" rIns="0" bIns="0" rtlCol="0">
            <a:noAutofit/>
          </a:bodyPr>
          <a:lstStyle/>
          <a:p>
            <a:pPr algn="l">
              <a:lnSpc>
                <a:spcPct val="130000"/>
              </a:lnSpc>
            </a:pPr>
            <a:r>
              <a:rPr lang="en-AU" sz="2000" dirty="0">
                <a:cs typeface="Arial" panose="020B0604020202020204" pitchFamily="34" charset="0"/>
              </a:rPr>
              <a:t>A positive success or highlight</a:t>
            </a:r>
          </a:p>
        </p:txBody>
      </p:sp>
      <p:sp>
        <p:nvSpPr>
          <p:cNvPr id="6" name="Rectangle: Rounded Corners 5" descr="A feature box that reads 'Something you are looking forward to'">
            <a:extLst>
              <a:ext uri="{FF2B5EF4-FFF2-40B4-BE49-F238E27FC236}">
                <a16:creationId xmlns:a16="http://schemas.microsoft.com/office/drawing/2014/main" id="{B9F8BBA4-1475-DDF1-64A2-98F0198DE022}"/>
              </a:ext>
              <a:ext uri="{C183D7F6-B498-43B3-948B-1728B52AA6E4}">
                <adec:decorative xmlns:adec="http://schemas.microsoft.com/office/drawing/2017/decorative" val="0"/>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850939"/>
          </a:xfrm>
          <a:prstGeom prst="rect">
            <a:avLst/>
          </a:prstGeom>
          <a:noFill/>
        </p:spPr>
        <p:txBody>
          <a:bodyPr wrap="square">
            <a:spAutoFit/>
          </a:bodyPr>
          <a:lstStyle/>
          <a:p>
            <a:pPr algn="l">
              <a:lnSpc>
                <a:spcPct val="130000"/>
              </a:lnSpc>
            </a:pPr>
            <a:r>
              <a:rPr lang="en-AU" sz="2000" dirty="0">
                <a:cs typeface="Arial" panose="020B0604020202020204" pitchFamily="34" charset="0"/>
              </a:rPr>
              <a:t>Something you are looking forward to</a:t>
            </a:r>
          </a:p>
        </p:txBody>
      </p:sp>
      <p:sp>
        <p:nvSpPr>
          <p:cNvPr id="8" name="Rectangle: Rounded Corners 7" descr="A feature box that reads 'A challenge experienced'">
            <a:extLst>
              <a:ext uri="{FF2B5EF4-FFF2-40B4-BE49-F238E27FC236}">
                <a16:creationId xmlns:a16="http://schemas.microsoft.com/office/drawing/2014/main" id="{434B013E-7C0A-BE67-55B2-B9EE6CC76F9A}"/>
              </a:ext>
              <a:ext uri="{C183D7F6-B498-43B3-948B-1728B52AA6E4}">
                <adec:decorative xmlns:adec="http://schemas.microsoft.com/office/drawing/2017/decorative" val="0"/>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660307" cy="850939"/>
          </a:xfrm>
          <a:prstGeom prst="rect">
            <a:avLst/>
          </a:prstGeom>
          <a:noFill/>
        </p:spPr>
        <p:txBody>
          <a:bodyPr wrap="square">
            <a:spAutoFit/>
          </a:bodyPr>
          <a:lstStyle/>
          <a:p>
            <a:pPr algn="l">
              <a:lnSpc>
                <a:spcPct val="130000"/>
              </a:lnSpc>
            </a:pPr>
            <a:r>
              <a:rPr lang="en-AU" sz="2000" dirty="0">
                <a:cs typeface="Arial" panose="020B0604020202020204" pitchFamily="34" charset="0"/>
              </a:rPr>
              <a:t>A challenge experienced</a:t>
            </a: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41975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9EE9D-E4A6-88A3-6FF4-C64A9942E507}"/>
              </a:ext>
            </a:extLst>
          </p:cNvPr>
          <p:cNvSpPr>
            <a:spLocks noGrp="1"/>
          </p:cNvSpPr>
          <p:nvPr>
            <p:ph type="title"/>
          </p:nvPr>
        </p:nvSpPr>
        <p:spPr>
          <a:xfrm>
            <a:off x="360000" y="369939"/>
            <a:ext cx="11484000" cy="545601"/>
          </a:xfrm>
        </p:spPr>
        <p:txBody>
          <a:bodyPr/>
          <a:lstStyle/>
          <a:p>
            <a:r>
              <a:rPr lang="en-AU" dirty="0">
                <a:latin typeface="+mj-lt"/>
              </a:rPr>
              <a:t>1.4 </a:t>
            </a:r>
            <a:r>
              <a:rPr lang="en-AU" sz="3600" dirty="0">
                <a:effectLst/>
                <a:latin typeface="+mj-lt"/>
                <a:ea typeface="Calibri" panose="020F0502020204030204" pitchFamily="34" charset="0"/>
              </a:rPr>
              <a:t>– </a:t>
            </a:r>
            <a:r>
              <a:rPr lang="en-AU" dirty="0">
                <a:latin typeface="+mj-lt"/>
                <a:ea typeface="Calibri" panose="020F0502020204030204" pitchFamily="34" charset="0"/>
              </a:rPr>
              <a:t>W</a:t>
            </a:r>
            <a:r>
              <a:rPr lang="en-AU" dirty="0">
                <a:latin typeface="+mj-lt"/>
              </a:rPr>
              <a:t>hat is choreographic practice?</a:t>
            </a:r>
          </a:p>
        </p:txBody>
      </p:sp>
      <p:sp>
        <p:nvSpPr>
          <p:cNvPr id="4" name="Text Placeholder 3">
            <a:extLst>
              <a:ext uri="{FF2B5EF4-FFF2-40B4-BE49-F238E27FC236}">
                <a16:creationId xmlns:a16="http://schemas.microsoft.com/office/drawing/2014/main" id="{E1556860-AA58-CEDA-AE9E-048E8656E31A}"/>
              </a:ext>
            </a:extLst>
          </p:cNvPr>
          <p:cNvSpPr>
            <a:spLocks noGrp="1"/>
          </p:cNvSpPr>
          <p:nvPr>
            <p:ph type="body" sz="quarter" idx="18"/>
          </p:nvPr>
        </p:nvSpPr>
        <p:spPr>
          <a:xfrm>
            <a:off x="359999" y="890315"/>
            <a:ext cx="11483999" cy="310015"/>
          </a:xfrm>
        </p:spPr>
        <p:txBody>
          <a:bodyPr/>
          <a:lstStyle/>
          <a:p>
            <a:r>
              <a:rPr lang="en-AU" dirty="0">
                <a:latin typeface="+mj-lt"/>
              </a:rPr>
              <a:t>Personal reflection scaffold</a:t>
            </a:r>
          </a:p>
        </p:txBody>
      </p:sp>
      <p:sp>
        <p:nvSpPr>
          <p:cNvPr id="25" name="Text Placeholder 11">
            <a:extLst>
              <a:ext uri="{FF2B5EF4-FFF2-40B4-BE49-F238E27FC236}">
                <a16:creationId xmlns:a16="http://schemas.microsoft.com/office/drawing/2014/main" id="{A4CBAB7E-8002-E4C8-3A8F-7614ED6B5E35}"/>
              </a:ext>
            </a:extLst>
          </p:cNvPr>
          <p:cNvSpPr>
            <a:spLocks noGrp="1"/>
          </p:cNvSpPr>
          <p:nvPr>
            <p:ph type="body" sz="quarter" idx="17"/>
          </p:nvPr>
        </p:nvSpPr>
        <p:spPr>
          <a:xfrm>
            <a:off x="348002" y="1285673"/>
            <a:ext cx="6081373" cy="4579868"/>
          </a:xfrm>
          <a:prstGeom prst="roundRect">
            <a:avLst>
              <a:gd name="adj" fmla="val 4320"/>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a:lstStyle/>
          <a:p>
            <a:pPr marL="176213">
              <a:spcBef>
                <a:spcPts val="600"/>
              </a:spcBef>
              <a:spcAft>
                <a:spcPts val="600"/>
              </a:spcAft>
            </a:pPr>
            <a:r>
              <a:rPr lang="en-AU" b="1" dirty="0">
                <a:latin typeface="Arial" panose="020B0604020202020204" pitchFamily="34" charset="0"/>
                <a:cs typeface="Arial" panose="020B0604020202020204" pitchFamily="34" charset="0"/>
              </a:rPr>
              <a:t>Respond to the following questions using a scale of 1 to 10.</a:t>
            </a:r>
          </a:p>
          <a:p>
            <a:pPr marL="541338" lvl="0" indent="-342900">
              <a:lnSpc>
                <a:spcPct val="150000"/>
              </a:lnSpc>
              <a:spcBef>
                <a:spcPts val="1200"/>
              </a:spcBef>
              <a:buFont typeface="+mj-lt"/>
              <a:buAutoNum type="arabicPeriod"/>
              <a:tabLst>
                <a:tab pos="228600" algn="l"/>
              </a:tabLst>
            </a:pPr>
            <a:r>
              <a:rPr lang="en-AU" sz="1800" dirty="0">
                <a:effectLst/>
                <a:ea typeface="Calibri" panose="020F0502020204030204" pitchFamily="34" charset="0"/>
                <a:cs typeface="Arial" panose="020B0604020202020204" pitchFamily="34" charset="0"/>
              </a:rPr>
              <a:t>How familiar are you with the word ‘composition’ related to dance? (1 – least familiar, 10 – most familiar)</a:t>
            </a:r>
          </a:p>
          <a:p>
            <a:pPr marL="541338" lvl="0" indent="-342900">
              <a:lnSpc>
                <a:spcPct val="150000"/>
              </a:lnSpc>
              <a:spcBef>
                <a:spcPts val="1200"/>
              </a:spcBef>
              <a:buFont typeface="+mj-lt"/>
              <a:buAutoNum type="arabicPeriod"/>
              <a:tabLst>
                <a:tab pos="228600" algn="l"/>
              </a:tabLst>
            </a:pPr>
            <a:r>
              <a:rPr lang="en-AU" sz="1800" dirty="0">
                <a:effectLst/>
                <a:ea typeface="Calibri" panose="020F0502020204030204" pitchFamily="34" charset="0"/>
                <a:cs typeface="Arial" panose="020B0604020202020204" pitchFamily="34" charset="0"/>
              </a:rPr>
              <a:t>Have you ever created a dance before? </a:t>
            </a:r>
            <a:br>
              <a:rPr lang="en-AU" sz="1800" dirty="0">
                <a:ea typeface="Calibri" panose="020F0502020204030204" pitchFamily="34" charset="0"/>
                <a:cs typeface="Arial" panose="020B0604020202020204" pitchFamily="34" charset="0"/>
              </a:rPr>
            </a:br>
            <a:r>
              <a:rPr lang="en-AU" sz="1800" dirty="0">
                <a:effectLst/>
                <a:ea typeface="Calibri" panose="020F0502020204030204" pitchFamily="34" charset="0"/>
                <a:cs typeface="Arial" panose="020B0604020202020204" pitchFamily="34" charset="0"/>
              </a:rPr>
              <a:t>(1 – never, 10 – all the time)</a:t>
            </a:r>
          </a:p>
          <a:p>
            <a:pPr marL="541338" indent="-342900" algn="l" rtl="0" eaLnBrk="1" fontAlgn="ctr" latinLnBrk="0" hangingPunct="1">
              <a:spcBef>
                <a:spcPts val="0"/>
              </a:spcBef>
              <a:buFont typeface="+mj-lt"/>
              <a:buAutoNum type="arabicPeriod"/>
            </a:pPr>
            <a:r>
              <a:rPr lang="en-AU" sz="1800" dirty="0">
                <a:effectLst/>
                <a:ea typeface="Calibri" panose="020F0502020204030204" pitchFamily="34" charset="0"/>
                <a:cs typeface="Arial" panose="020B0604020202020204" pitchFamily="34" charset="0"/>
              </a:rPr>
              <a:t>How do you feel about dance composition? </a:t>
            </a:r>
            <a:br>
              <a:rPr lang="en-AU" sz="1800" dirty="0">
                <a:effectLst/>
                <a:ea typeface="Calibri" panose="020F0502020204030204" pitchFamily="34" charset="0"/>
                <a:cs typeface="Arial" panose="020B0604020202020204" pitchFamily="34" charset="0"/>
              </a:rPr>
            </a:br>
            <a:r>
              <a:rPr lang="en-AU" sz="1800" dirty="0">
                <a:effectLst/>
                <a:ea typeface="Calibri" panose="020F0502020204030204" pitchFamily="34" charset="0"/>
                <a:cs typeface="Arial" panose="020B0604020202020204" pitchFamily="34" charset="0"/>
              </a:rPr>
              <a:t>(1 – dreading it, 10 – so excited)</a:t>
            </a:r>
          </a:p>
        </p:txBody>
      </p:sp>
      <p:grpSp>
        <p:nvGrpSpPr>
          <p:cNvPr id="24" name="Group 23">
            <a:extLst>
              <a:ext uri="{FF2B5EF4-FFF2-40B4-BE49-F238E27FC236}">
                <a16:creationId xmlns:a16="http://schemas.microsoft.com/office/drawing/2014/main" id="{C2AB8A47-55D7-451E-527A-6464A6A6754A}"/>
              </a:ext>
              <a:ext uri="{C183D7F6-B498-43B3-948B-1728B52AA6E4}">
                <adec:decorative xmlns:adec="http://schemas.microsoft.com/office/drawing/2017/decorative" val="1"/>
              </a:ext>
            </a:extLst>
          </p:cNvPr>
          <p:cNvGrpSpPr/>
          <p:nvPr/>
        </p:nvGrpSpPr>
        <p:grpSpPr>
          <a:xfrm>
            <a:off x="141899" y="5888096"/>
            <a:ext cx="6505575" cy="637843"/>
            <a:chOff x="638175" y="2062004"/>
            <a:chExt cx="10616313" cy="808884"/>
          </a:xfrm>
        </p:grpSpPr>
        <p:grpSp>
          <p:nvGrpSpPr>
            <p:cNvPr id="20" name="Group 19">
              <a:extLst>
                <a:ext uri="{FF2B5EF4-FFF2-40B4-BE49-F238E27FC236}">
                  <a16:creationId xmlns:a16="http://schemas.microsoft.com/office/drawing/2014/main" id="{47E09050-BB82-3B0B-A571-5250B2533BBD}"/>
                </a:ext>
              </a:extLst>
            </p:cNvPr>
            <p:cNvGrpSpPr/>
            <p:nvPr/>
          </p:nvGrpSpPr>
          <p:grpSpPr>
            <a:xfrm>
              <a:off x="638175" y="2560880"/>
              <a:ext cx="10616313" cy="310008"/>
              <a:chOff x="1650218" y="2909802"/>
              <a:chExt cx="8828991" cy="223920"/>
            </a:xfrm>
          </p:grpSpPr>
          <p:sp>
            <p:nvSpPr>
              <p:cNvPr id="9" name="TextBox 8">
                <a:extLst>
                  <a:ext uri="{FF2B5EF4-FFF2-40B4-BE49-F238E27FC236}">
                    <a16:creationId xmlns:a16="http://schemas.microsoft.com/office/drawing/2014/main" id="{6FE50EAB-70F2-BFDD-6168-EA087E28E647}"/>
                  </a:ext>
                </a:extLst>
              </p:cNvPr>
              <p:cNvSpPr txBox="1"/>
              <p:nvPr/>
            </p:nvSpPr>
            <p:spPr>
              <a:xfrm>
                <a:off x="1650218" y="2914647"/>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114D9A7C-EAD0-91AA-45CE-DA7152EA6013}"/>
                  </a:ext>
                </a:extLst>
              </p:cNvPr>
              <p:cNvSpPr txBox="1"/>
              <p:nvPr/>
            </p:nvSpPr>
            <p:spPr>
              <a:xfrm>
                <a:off x="2518712" y="2914455"/>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6770AAE8-D065-52E2-60AD-F8CAC9111C91}"/>
                  </a:ext>
                </a:extLst>
              </p:cNvPr>
              <p:cNvSpPr txBox="1"/>
              <p:nvPr/>
            </p:nvSpPr>
            <p:spPr>
              <a:xfrm>
                <a:off x="3371212" y="2914455"/>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24F432FF-2DA4-E8DF-8F5A-576448ED9DB9}"/>
                  </a:ext>
                </a:extLst>
              </p:cNvPr>
              <p:cNvSpPr txBox="1"/>
              <p:nvPr/>
            </p:nvSpPr>
            <p:spPr>
              <a:xfrm>
                <a:off x="4268738" y="2914454"/>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E41A9379-9C96-725D-9D75-5FC880B80E9D}"/>
                  </a:ext>
                </a:extLst>
              </p:cNvPr>
              <p:cNvSpPr txBox="1"/>
              <p:nvPr/>
            </p:nvSpPr>
            <p:spPr>
              <a:xfrm>
                <a:off x="5241460" y="2914454"/>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89B4A67E-C3CA-5301-5033-155CFA724C74}"/>
                  </a:ext>
                </a:extLst>
              </p:cNvPr>
              <p:cNvSpPr txBox="1"/>
              <p:nvPr/>
            </p:nvSpPr>
            <p:spPr>
              <a:xfrm>
                <a:off x="6075887" y="2909804"/>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6</a:t>
                </a:r>
              </a:p>
            </p:txBody>
          </p:sp>
          <p:sp>
            <p:nvSpPr>
              <p:cNvPr id="16" name="TextBox 15">
                <a:extLst>
                  <a:ext uri="{FF2B5EF4-FFF2-40B4-BE49-F238E27FC236}">
                    <a16:creationId xmlns:a16="http://schemas.microsoft.com/office/drawing/2014/main" id="{29A0CA78-156A-FDCE-7418-C3F7132D92B7}"/>
                  </a:ext>
                </a:extLst>
              </p:cNvPr>
              <p:cNvSpPr txBox="1"/>
              <p:nvPr/>
            </p:nvSpPr>
            <p:spPr>
              <a:xfrm>
                <a:off x="6974268" y="2909804"/>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7</a:t>
                </a:r>
              </a:p>
            </p:txBody>
          </p:sp>
          <p:sp>
            <p:nvSpPr>
              <p:cNvPr id="17" name="TextBox 16">
                <a:extLst>
                  <a:ext uri="{FF2B5EF4-FFF2-40B4-BE49-F238E27FC236}">
                    <a16:creationId xmlns:a16="http://schemas.microsoft.com/office/drawing/2014/main" id="{6AA6598F-8706-30D4-4225-596EB559672B}"/>
                  </a:ext>
                </a:extLst>
              </p:cNvPr>
              <p:cNvSpPr txBox="1"/>
              <p:nvPr/>
            </p:nvSpPr>
            <p:spPr>
              <a:xfrm>
                <a:off x="7914940" y="2909803"/>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8</a:t>
                </a:r>
              </a:p>
            </p:txBody>
          </p:sp>
          <p:sp>
            <p:nvSpPr>
              <p:cNvPr id="18" name="TextBox 17">
                <a:extLst>
                  <a:ext uri="{FF2B5EF4-FFF2-40B4-BE49-F238E27FC236}">
                    <a16:creationId xmlns:a16="http://schemas.microsoft.com/office/drawing/2014/main" id="{BEC72E82-5D20-E202-D623-7D8AFE50B41F}"/>
                  </a:ext>
                </a:extLst>
              </p:cNvPr>
              <p:cNvSpPr txBox="1"/>
              <p:nvPr/>
            </p:nvSpPr>
            <p:spPr>
              <a:xfrm>
                <a:off x="8776998" y="2909803"/>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9</a:t>
                </a:r>
              </a:p>
            </p:txBody>
          </p:sp>
          <p:sp>
            <p:nvSpPr>
              <p:cNvPr id="19" name="TextBox 18">
                <a:extLst>
                  <a:ext uri="{FF2B5EF4-FFF2-40B4-BE49-F238E27FC236}">
                    <a16:creationId xmlns:a16="http://schemas.microsoft.com/office/drawing/2014/main" id="{FF450274-04F1-623C-27E6-DD628F1F59FD}"/>
                  </a:ext>
                </a:extLst>
              </p:cNvPr>
              <p:cNvSpPr txBox="1"/>
              <p:nvPr/>
            </p:nvSpPr>
            <p:spPr>
              <a:xfrm>
                <a:off x="9660059" y="2909802"/>
                <a:ext cx="819150" cy="219075"/>
              </a:xfrm>
              <a:prstGeom prst="rect">
                <a:avLst/>
              </a:prstGeom>
              <a:noFill/>
            </p:spPr>
            <p:txBody>
              <a:bodyPr wrap="square" lIns="0" tIns="0" rIns="0" bIns="0" rtlCol="0">
                <a:noAutofit/>
              </a:bodyPr>
              <a:lstStyle/>
              <a:p>
                <a:pPr algn="ctr"/>
                <a:r>
                  <a:rPr lang="en-AU" sz="1800" dirty="0">
                    <a:latin typeface="Arial" panose="020B0604020202020204" pitchFamily="34" charset="0"/>
                    <a:cs typeface="Arial" panose="020B0604020202020204" pitchFamily="34" charset="0"/>
                  </a:rPr>
                  <a:t>10</a:t>
                </a:r>
              </a:p>
            </p:txBody>
          </p:sp>
        </p:grpSp>
        <p:pic>
          <p:nvPicPr>
            <p:cNvPr id="23" name="Picture 22">
              <a:extLst>
                <a:ext uri="{FF2B5EF4-FFF2-40B4-BE49-F238E27FC236}">
                  <a16:creationId xmlns:a16="http://schemas.microsoft.com/office/drawing/2014/main" id="{9266018F-704F-0665-6AD3-B3CDF8E12701}"/>
                </a:ext>
              </a:extLst>
            </p:cNvPr>
            <p:cNvPicPr>
              <a:picLocks noChangeAspect="1"/>
            </p:cNvPicPr>
            <p:nvPr/>
          </p:nvPicPr>
          <p:blipFill>
            <a:blip r:embed="rId2"/>
            <a:stretch>
              <a:fillRect/>
            </a:stretch>
          </p:blipFill>
          <p:spPr>
            <a:xfrm>
              <a:off x="937511" y="2062004"/>
              <a:ext cx="10050278" cy="523948"/>
            </a:xfrm>
            <a:prstGeom prst="rect">
              <a:avLst/>
            </a:prstGeom>
          </p:spPr>
        </p:pic>
      </p:grpSp>
      <p:graphicFrame>
        <p:nvGraphicFramePr>
          <p:cNvPr id="29" name="Table 28">
            <a:extLst>
              <a:ext uri="{FF2B5EF4-FFF2-40B4-BE49-F238E27FC236}">
                <a16:creationId xmlns:a16="http://schemas.microsoft.com/office/drawing/2014/main" id="{0C6D38E8-56E8-C489-B5F7-6EF1A61E80FE}"/>
              </a:ext>
            </a:extLst>
          </p:cNvPr>
          <p:cNvGraphicFramePr>
            <a:graphicFrameLocks noGrp="1"/>
          </p:cNvGraphicFramePr>
          <p:nvPr>
            <p:extLst>
              <p:ext uri="{D42A27DB-BD31-4B8C-83A1-F6EECF244321}">
                <p14:modId xmlns:p14="http://schemas.microsoft.com/office/powerpoint/2010/main" val="3739820718"/>
              </p:ext>
            </p:extLst>
          </p:nvPr>
        </p:nvGraphicFramePr>
        <p:xfrm>
          <a:off x="6701831" y="1559987"/>
          <a:ext cx="5322603" cy="4734560"/>
        </p:xfrm>
        <a:graphic>
          <a:graphicData uri="http://schemas.openxmlformats.org/drawingml/2006/table">
            <a:tbl>
              <a:tblPr firstRow="1" bandRow="1">
                <a:tableStyleId>{72833802-FEF1-4C79-8D5D-14CF1EAF98D9}</a:tableStyleId>
              </a:tblPr>
              <a:tblGrid>
                <a:gridCol w="1422994">
                  <a:extLst>
                    <a:ext uri="{9D8B030D-6E8A-4147-A177-3AD203B41FA5}">
                      <a16:colId xmlns:a16="http://schemas.microsoft.com/office/drawing/2014/main" val="1948343066"/>
                    </a:ext>
                  </a:extLst>
                </a:gridCol>
                <a:gridCol w="3899609">
                  <a:extLst>
                    <a:ext uri="{9D8B030D-6E8A-4147-A177-3AD203B41FA5}">
                      <a16:colId xmlns:a16="http://schemas.microsoft.com/office/drawing/2014/main" val="3034038956"/>
                    </a:ext>
                  </a:extLst>
                </a:gridCol>
              </a:tblGrid>
              <a:tr h="729054">
                <a:tc>
                  <a:txBody>
                    <a:bodyPr/>
                    <a:lstStyle/>
                    <a:p>
                      <a:pPr>
                        <a:lnSpc>
                          <a:spcPct val="150000"/>
                        </a:lnSpc>
                        <a:spcAft>
                          <a:spcPts val="1200"/>
                        </a:spcAft>
                      </a:pPr>
                      <a:r>
                        <a:rPr lang="en-AU" dirty="0">
                          <a:latin typeface="+mj-lt"/>
                          <a:cs typeface="Arial" panose="020B0604020202020204" pitchFamily="34" charset="0"/>
                        </a:rPr>
                        <a:t>Ways to reflect</a:t>
                      </a:r>
                    </a:p>
                  </a:txBody>
                  <a:tcPr anchor="ctr"/>
                </a:tc>
                <a:tc>
                  <a:txBody>
                    <a:bodyPr/>
                    <a:lstStyle/>
                    <a:p>
                      <a:pPr>
                        <a:lnSpc>
                          <a:spcPct val="150000"/>
                        </a:lnSpc>
                        <a:spcAft>
                          <a:spcPts val="1200"/>
                        </a:spcAft>
                      </a:pPr>
                      <a:r>
                        <a:rPr lang="en-AU" dirty="0">
                          <a:latin typeface="+mj-lt"/>
                          <a:cs typeface="Arial" panose="020B0604020202020204" pitchFamily="34" charset="0"/>
                        </a:rPr>
                        <a:t>Examples</a:t>
                      </a:r>
                    </a:p>
                  </a:txBody>
                  <a:tcPr anchor="ctr"/>
                </a:tc>
                <a:extLst>
                  <a:ext uri="{0D108BD9-81ED-4DB2-BD59-A6C34878D82A}">
                    <a16:rowId xmlns:a16="http://schemas.microsoft.com/office/drawing/2014/main" val="1973648667"/>
                  </a:ext>
                </a:extLst>
              </a:tr>
              <a:tr h="729054">
                <a:tc>
                  <a:txBody>
                    <a:bodyPr/>
                    <a:lstStyle/>
                    <a:p>
                      <a:pPr>
                        <a:lnSpc>
                          <a:spcPct val="150000"/>
                        </a:lnSpc>
                        <a:spcAft>
                          <a:spcPts val="1200"/>
                        </a:spcAft>
                      </a:pPr>
                      <a:r>
                        <a:rPr lang="en-AU" dirty="0">
                          <a:latin typeface="+mn-lt"/>
                          <a:cs typeface="Arial" panose="020B0604020202020204" pitchFamily="34" charset="0"/>
                        </a:rPr>
                        <a:t>Verbally</a:t>
                      </a:r>
                    </a:p>
                  </a:txBody>
                  <a:tcPr/>
                </a:tc>
                <a:tc>
                  <a:txBody>
                    <a:bodyPr/>
                    <a:lstStyle/>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have a discussion </a:t>
                      </a:r>
                    </a:p>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audio record your own personal reflection</a:t>
                      </a:r>
                    </a:p>
                  </a:txBody>
                  <a:tcPr/>
                </a:tc>
                <a:extLst>
                  <a:ext uri="{0D108BD9-81ED-4DB2-BD59-A6C34878D82A}">
                    <a16:rowId xmlns:a16="http://schemas.microsoft.com/office/drawing/2014/main" val="3918379546"/>
                  </a:ext>
                </a:extLst>
              </a:tr>
              <a:tr h="729054">
                <a:tc>
                  <a:txBody>
                    <a:bodyPr/>
                    <a:lstStyle/>
                    <a:p>
                      <a:pPr>
                        <a:lnSpc>
                          <a:spcPct val="150000"/>
                        </a:lnSpc>
                        <a:spcAft>
                          <a:spcPts val="1200"/>
                        </a:spcAft>
                      </a:pPr>
                      <a:r>
                        <a:rPr lang="en-AU" dirty="0">
                          <a:latin typeface="+mn-lt"/>
                          <a:cs typeface="Arial" panose="020B0604020202020204" pitchFamily="34" charset="0"/>
                        </a:rPr>
                        <a:t>Written</a:t>
                      </a:r>
                    </a:p>
                  </a:txBody>
                  <a:tcPr/>
                </a:tc>
                <a:tc>
                  <a:txBody>
                    <a:bodyPr/>
                    <a:lstStyle/>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write a paragraph</a:t>
                      </a:r>
                    </a:p>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draw a mind map</a:t>
                      </a:r>
                    </a:p>
                  </a:txBody>
                  <a:tcPr/>
                </a:tc>
                <a:extLst>
                  <a:ext uri="{0D108BD9-81ED-4DB2-BD59-A6C34878D82A}">
                    <a16:rowId xmlns:a16="http://schemas.microsoft.com/office/drawing/2014/main" val="2026255511"/>
                  </a:ext>
                </a:extLst>
              </a:tr>
              <a:tr h="729054">
                <a:tc>
                  <a:txBody>
                    <a:bodyPr/>
                    <a:lstStyle/>
                    <a:p>
                      <a:pPr>
                        <a:lnSpc>
                          <a:spcPct val="150000"/>
                        </a:lnSpc>
                        <a:spcAft>
                          <a:spcPts val="1200"/>
                        </a:spcAft>
                      </a:pPr>
                      <a:r>
                        <a:rPr lang="en-AU" dirty="0">
                          <a:latin typeface="+mn-lt"/>
                          <a:cs typeface="Arial" panose="020B0604020202020204" pitchFamily="34" charset="0"/>
                        </a:rPr>
                        <a:t>Multimodal</a:t>
                      </a:r>
                    </a:p>
                  </a:txBody>
                  <a:tcPr/>
                </a:tc>
                <a:tc>
                  <a:txBody>
                    <a:bodyPr/>
                    <a:lstStyle/>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draw a picture with written annotation </a:t>
                      </a:r>
                    </a:p>
                    <a:p>
                      <a:pPr marL="285750" indent="-285750">
                        <a:lnSpc>
                          <a:spcPct val="150000"/>
                        </a:lnSpc>
                        <a:spcAft>
                          <a:spcPts val="1200"/>
                        </a:spcAft>
                        <a:buFont typeface="Arial" panose="020B0604020202020204" pitchFamily="34" charset="0"/>
                        <a:buChar char="•"/>
                      </a:pPr>
                      <a:r>
                        <a:rPr lang="en-AU" dirty="0">
                          <a:latin typeface="+mn-lt"/>
                          <a:cs typeface="Arial" panose="020B0604020202020204" pitchFamily="34" charset="0"/>
                        </a:rPr>
                        <a:t>perform your response.</a:t>
                      </a:r>
                    </a:p>
                  </a:txBody>
                  <a:tcPr/>
                </a:tc>
                <a:extLst>
                  <a:ext uri="{0D108BD9-81ED-4DB2-BD59-A6C34878D82A}">
                    <a16:rowId xmlns:a16="http://schemas.microsoft.com/office/drawing/2014/main" val="3551185445"/>
                  </a:ext>
                </a:extLst>
              </a:tr>
            </a:tbl>
          </a:graphicData>
        </a:graphic>
      </p:graphicFrame>
      <p:sp>
        <p:nvSpPr>
          <p:cNvPr id="2" name="Slide Number Placeholder 1">
            <a:extLst>
              <a:ext uri="{FF2B5EF4-FFF2-40B4-BE49-F238E27FC236}">
                <a16:creationId xmlns:a16="http://schemas.microsoft.com/office/drawing/2014/main" id="{574FACF7-BAED-B424-DD31-A9B3E9E27E54}"/>
              </a:ext>
              <a:ext uri="{C183D7F6-B498-43B3-948B-1728B52AA6E4}">
                <adec:decorative xmlns:adec="http://schemas.microsoft.com/office/drawing/2017/decorative" val="1"/>
              </a:ext>
            </a:extLst>
          </p:cNvPr>
          <p:cNvSpPr>
            <a:spLocks noGrp="1"/>
          </p:cNvSpPr>
          <p:nvPr>
            <p:ph type="sldNum" sz="quarter" idx="12"/>
          </p:nvPr>
        </p:nvSpPr>
        <p:spPr>
          <a:xfrm>
            <a:off x="11124000" y="6525939"/>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0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A1030C54-7693-2385-7905-A3901D79D918}"/>
              </a:ext>
            </a:extLst>
          </p:cNvPr>
          <p:cNvSpPr>
            <a:spLocks noGrp="1"/>
          </p:cNvSpPr>
          <p:nvPr>
            <p:ph type="title"/>
          </p:nvPr>
        </p:nvSpPr>
        <p:spPr>
          <a:xfrm>
            <a:off x="359999" y="360000"/>
            <a:ext cx="11654015" cy="545601"/>
          </a:xfrm>
        </p:spPr>
        <p:txBody>
          <a:bodyPr/>
          <a:lstStyle/>
          <a:p>
            <a:r>
              <a:rPr lang="en-AU" sz="3200" dirty="0">
                <a:latin typeface="+mj-lt"/>
                <a:cs typeface="Arial" panose="020B0604020202020204" pitchFamily="34" charset="0"/>
                <a:sym typeface="Montserrat SemiBold"/>
              </a:rPr>
              <a:t>1.5 </a:t>
            </a:r>
            <a:r>
              <a:rPr lang="en-AU" sz="3200" dirty="0">
                <a:latin typeface="+mj-lt"/>
                <a:cs typeface="Arial" panose="020B0604020202020204" pitchFamily="34" charset="0"/>
              </a:rPr>
              <a:t>– </a:t>
            </a:r>
            <a:r>
              <a:rPr lang="en-AU" sz="3200" dirty="0">
                <a:latin typeface="+mj-lt"/>
                <a:cs typeface="Arial" panose="020B0604020202020204" pitchFamily="34" charset="0"/>
                <a:sym typeface="Montserrat SemiBold"/>
              </a:rPr>
              <a:t>Think </a:t>
            </a:r>
            <a:r>
              <a:rPr lang="en-AU" sz="3200" dirty="0">
                <a:latin typeface="+mj-lt"/>
                <a:ea typeface="Montserrat SemiBold"/>
                <a:cs typeface="Arial" panose="020B0604020202020204" pitchFamily="34" charset="0"/>
                <a:sym typeface="Montserrat SemiBold"/>
              </a:rPr>
              <a:t>Pair Share – plagiarism and misappropriation</a:t>
            </a:r>
            <a:endParaRPr lang="en-AU" sz="3200" dirty="0">
              <a:latin typeface="+mj-lt"/>
            </a:endParaRPr>
          </a:p>
        </p:txBody>
      </p:sp>
      <p:sp>
        <p:nvSpPr>
          <p:cNvPr id="119" name="Google Shape;119;p16"/>
          <p:cNvSpPr/>
          <p:nvPr/>
        </p:nvSpPr>
        <p:spPr>
          <a:xfrm>
            <a:off x="359999" y="973072"/>
            <a:ext cx="5580973" cy="491400"/>
          </a:xfrm>
          <a:prstGeom prst="roundRect">
            <a:avLst/>
          </a:prstGeom>
          <a:solidFill>
            <a:schemeClr val="accent1"/>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r>
              <a:rPr lang="en-AU" sz="1800" b="1" dirty="0">
                <a:solidFill>
                  <a:schemeClr val="bg1"/>
                </a:solidFill>
                <a:latin typeface="+mj-lt"/>
                <a:ea typeface="Montserrat"/>
                <a:cs typeface="Arial" panose="020B0604020202020204" pitchFamily="34" charset="0"/>
                <a:sym typeface="Montserrat"/>
              </a:rPr>
              <a:t>Topic: </a:t>
            </a:r>
            <a:r>
              <a:rPr lang="en-AU" sz="1800" dirty="0">
                <a:solidFill>
                  <a:schemeClr val="bg1"/>
                </a:solidFill>
                <a:latin typeface="+mj-lt"/>
                <a:ea typeface="Montserrat"/>
                <a:cs typeface="Arial" panose="020B0604020202020204" pitchFamily="34" charset="0"/>
                <a:sym typeface="Montserrat"/>
              </a:rPr>
              <a:t>plagiarism and misappropriation in dance</a:t>
            </a:r>
            <a:endParaRPr lang="en-AU" sz="1800" dirty="0">
              <a:solidFill>
                <a:schemeClr val="bg1"/>
              </a:solidFill>
              <a:latin typeface="+mj-lt"/>
              <a:ea typeface="Montserrat Medium"/>
              <a:cs typeface="Arial" panose="020B0604020202020204" pitchFamily="34" charset="0"/>
              <a:sym typeface="Montserrat Medium"/>
            </a:endParaRPr>
          </a:p>
        </p:txBody>
      </p:sp>
      <p:sp>
        <p:nvSpPr>
          <p:cNvPr id="121" name="Google Shape;121;p16"/>
          <p:cNvSpPr/>
          <p:nvPr/>
        </p:nvSpPr>
        <p:spPr>
          <a:xfrm>
            <a:off x="6096000" y="973070"/>
            <a:ext cx="2669100" cy="491400"/>
          </a:xfrm>
          <a:prstGeom prst="roundRect">
            <a:avLst/>
          </a:prstGeom>
          <a:solidFill>
            <a:schemeClr val="accent1"/>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b="1" dirty="0">
                <a:solidFill>
                  <a:schemeClr val="bg1"/>
                </a:solidFill>
                <a:latin typeface="+mj-lt"/>
                <a:ea typeface="Montserrat"/>
                <a:cs typeface="Arial" panose="020B0604020202020204" pitchFamily="34" charset="0"/>
                <a:sym typeface="Montserrat"/>
              </a:rPr>
              <a:t>Name:</a:t>
            </a:r>
            <a:endParaRPr lang="en-AU" sz="1800" dirty="0">
              <a:solidFill>
                <a:schemeClr val="bg1"/>
              </a:solidFill>
              <a:latin typeface="+mj-lt"/>
              <a:ea typeface="Montserrat Medium"/>
              <a:cs typeface="Arial" panose="020B0604020202020204" pitchFamily="34" charset="0"/>
              <a:sym typeface="Montserrat Medium"/>
            </a:endParaRPr>
          </a:p>
        </p:txBody>
      </p:sp>
      <p:sp>
        <p:nvSpPr>
          <p:cNvPr id="120" name="Google Shape;120;p16"/>
          <p:cNvSpPr/>
          <p:nvPr/>
        </p:nvSpPr>
        <p:spPr>
          <a:xfrm>
            <a:off x="9128966" y="973071"/>
            <a:ext cx="2703035" cy="491400"/>
          </a:xfrm>
          <a:prstGeom prst="roundRect">
            <a:avLst/>
          </a:prstGeom>
          <a:solidFill>
            <a:schemeClr val="accent1"/>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1800" b="1" dirty="0">
                <a:solidFill>
                  <a:schemeClr val="bg1"/>
                </a:solidFill>
                <a:latin typeface="+mj-lt"/>
                <a:ea typeface="Montserrat"/>
                <a:cs typeface="Arial" panose="020B0604020202020204" pitchFamily="34" charset="0"/>
                <a:sym typeface="Montserrat"/>
              </a:rPr>
              <a:t>Partner:</a:t>
            </a:r>
            <a:endParaRPr lang="en-AU" sz="1800" dirty="0">
              <a:solidFill>
                <a:schemeClr val="bg1"/>
              </a:solidFill>
              <a:latin typeface="+mj-lt"/>
              <a:ea typeface="Montserrat Medium"/>
              <a:cs typeface="Arial" panose="020B0604020202020204" pitchFamily="34" charset="0"/>
              <a:sym typeface="Montserrat Medium"/>
            </a:endParaRPr>
          </a:p>
        </p:txBody>
      </p:sp>
      <p:sp>
        <p:nvSpPr>
          <p:cNvPr id="6" name="Freeform: Shape 5">
            <a:extLst>
              <a:ext uri="{FF2B5EF4-FFF2-40B4-BE49-F238E27FC236}">
                <a16:creationId xmlns:a16="http://schemas.microsoft.com/office/drawing/2014/main" id="{00E82BAD-0184-E7BB-1C0B-F2404C493C4B}"/>
              </a:ext>
            </a:extLst>
          </p:cNvPr>
          <p:cNvSpPr/>
          <p:nvPr/>
        </p:nvSpPr>
        <p:spPr>
          <a:xfrm>
            <a:off x="359998" y="1571202"/>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t>Think</a:t>
            </a:r>
            <a:endParaRPr lang="en-AU" sz="1800" b="1" dirty="0"/>
          </a:p>
        </p:txBody>
      </p:sp>
      <p:sp>
        <p:nvSpPr>
          <p:cNvPr id="3" name="Freeform: Shape 2">
            <a:extLst>
              <a:ext uri="{FF2B5EF4-FFF2-40B4-BE49-F238E27FC236}">
                <a16:creationId xmlns:a16="http://schemas.microsoft.com/office/drawing/2014/main" id="{F776C5F9-1D34-229C-2212-03642F0AC314}"/>
              </a:ext>
              <a:ext uri="{C183D7F6-B498-43B3-948B-1728B52AA6E4}">
                <adec:decorative xmlns:adec="http://schemas.microsoft.com/office/drawing/2017/decorative" val="1"/>
              </a:ext>
            </a:extLst>
          </p:cNvPr>
          <p:cNvSpPr/>
          <p:nvPr/>
        </p:nvSpPr>
        <p:spPr>
          <a:xfrm>
            <a:off x="359998" y="2169332"/>
            <a:ext cx="3453976" cy="4299721"/>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lang="en-AU" sz="1800" b="1" dirty="0">
              <a:solidFill>
                <a:schemeClr val="accent1"/>
              </a:solidFill>
              <a:latin typeface="+mj-lt"/>
              <a:ea typeface="Montserrat Medium"/>
              <a:cs typeface="Arial" panose="020B0604020202020204" pitchFamily="34" charset="0"/>
              <a:sym typeface="Montserrat Medium"/>
            </a:endParaRPr>
          </a:p>
        </p:txBody>
      </p:sp>
      <p:sp>
        <p:nvSpPr>
          <p:cNvPr id="8" name="Freeform: Shape 7">
            <a:extLst>
              <a:ext uri="{FF2B5EF4-FFF2-40B4-BE49-F238E27FC236}">
                <a16:creationId xmlns:a16="http://schemas.microsoft.com/office/drawing/2014/main" id="{8412258B-48FC-8C91-4F72-C85FE0600176}"/>
              </a:ext>
            </a:extLst>
          </p:cNvPr>
          <p:cNvSpPr/>
          <p:nvPr/>
        </p:nvSpPr>
        <p:spPr>
          <a:xfrm>
            <a:off x="4369012" y="1571202"/>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t>Pair</a:t>
            </a:r>
            <a:endParaRPr lang="en-AU" sz="1800" b="1" dirty="0"/>
          </a:p>
        </p:txBody>
      </p:sp>
      <p:sp>
        <p:nvSpPr>
          <p:cNvPr id="7" name="Freeform: Shape 6">
            <a:extLst>
              <a:ext uri="{FF2B5EF4-FFF2-40B4-BE49-F238E27FC236}">
                <a16:creationId xmlns:a16="http://schemas.microsoft.com/office/drawing/2014/main" id="{EE7E3180-67F6-5D5C-26A0-D4D07C2F9C4C}"/>
              </a:ext>
              <a:ext uri="{C183D7F6-B498-43B3-948B-1728B52AA6E4}">
                <adec:decorative xmlns:adec="http://schemas.microsoft.com/office/drawing/2017/decorative" val="1"/>
              </a:ext>
            </a:extLst>
          </p:cNvPr>
          <p:cNvSpPr/>
          <p:nvPr/>
        </p:nvSpPr>
        <p:spPr>
          <a:xfrm>
            <a:off x="4369012" y="2169332"/>
            <a:ext cx="3453976" cy="4299721"/>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lang="en-AU" sz="1800" b="1" dirty="0">
              <a:solidFill>
                <a:schemeClr val="accent1"/>
              </a:solidFill>
              <a:latin typeface="+mj-lt"/>
              <a:ea typeface="Montserrat Medium"/>
              <a:cs typeface="Arial" panose="020B0604020202020204" pitchFamily="34" charset="0"/>
              <a:sym typeface="Montserrat Medium"/>
            </a:endParaRPr>
          </a:p>
        </p:txBody>
      </p:sp>
      <p:sp>
        <p:nvSpPr>
          <p:cNvPr id="10" name="Freeform: Shape 9">
            <a:extLst>
              <a:ext uri="{FF2B5EF4-FFF2-40B4-BE49-F238E27FC236}">
                <a16:creationId xmlns:a16="http://schemas.microsoft.com/office/drawing/2014/main" id="{D83DAFB0-B016-1C61-7449-763E3D86FC26}"/>
              </a:ext>
            </a:extLst>
          </p:cNvPr>
          <p:cNvSpPr/>
          <p:nvPr/>
        </p:nvSpPr>
        <p:spPr>
          <a:xfrm>
            <a:off x="8378026" y="1571202"/>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t>Share</a:t>
            </a:r>
            <a:endParaRPr lang="en-AU" sz="1800" b="1" dirty="0"/>
          </a:p>
        </p:txBody>
      </p:sp>
      <p:sp>
        <p:nvSpPr>
          <p:cNvPr id="9" name="Freeform: Shape 8">
            <a:extLst>
              <a:ext uri="{FF2B5EF4-FFF2-40B4-BE49-F238E27FC236}">
                <a16:creationId xmlns:a16="http://schemas.microsoft.com/office/drawing/2014/main" id="{45E18903-0539-57D3-BF3B-56E1AEBC257F}"/>
              </a:ext>
              <a:ext uri="{C183D7F6-B498-43B3-948B-1728B52AA6E4}">
                <adec:decorative xmlns:adec="http://schemas.microsoft.com/office/drawing/2017/decorative" val="1"/>
              </a:ext>
            </a:extLst>
          </p:cNvPr>
          <p:cNvSpPr/>
          <p:nvPr/>
        </p:nvSpPr>
        <p:spPr>
          <a:xfrm>
            <a:off x="8378026" y="2169332"/>
            <a:ext cx="3453976" cy="4299721"/>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lang="en-AU" sz="1800" b="1" dirty="0">
              <a:solidFill>
                <a:schemeClr val="accent1"/>
              </a:solidFill>
              <a:latin typeface="+mj-lt"/>
              <a:ea typeface="Montserrat Medium"/>
              <a:cs typeface="Arial" panose="020B0604020202020204" pitchFamily="34" charset="0"/>
              <a:sym typeface="Montserrat Medium"/>
            </a:endParaRPr>
          </a:p>
        </p:txBody>
      </p:sp>
      <p:sp>
        <p:nvSpPr>
          <p:cNvPr id="14" name="Slide Number Placeholder 13">
            <a:extLst>
              <a:ext uri="{FF2B5EF4-FFF2-40B4-BE49-F238E27FC236}">
                <a16:creationId xmlns:a16="http://schemas.microsoft.com/office/drawing/2014/main" id="{4730748C-5F13-27BA-7BF8-F1F7811E41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6071</Words>
  <Application>Microsoft Office PowerPoint</Application>
  <PresentationFormat>Widescreen</PresentationFormat>
  <Paragraphs>692</Paragraphs>
  <Slides>68</Slides>
  <Notes>32</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Roboto</vt:lpstr>
      <vt:lpstr>Public Sans</vt:lpstr>
      <vt:lpstr>Calibri</vt:lpstr>
      <vt:lpstr>Public Sans Light</vt:lpstr>
      <vt:lpstr>Times New Roman</vt:lpstr>
      <vt:lpstr>Arial</vt:lpstr>
      <vt:lpstr>Montserrat Medium</vt:lpstr>
      <vt:lpstr>Montserrat</vt:lpstr>
      <vt:lpstr>NSWG Corporate</vt:lpstr>
      <vt:lpstr>Instructions for use</vt:lpstr>
      <vt:lpstr>What moves you?</vt:lpstr>
      <vt:lpstr>Learning sequences</vt:lpstr>
      <vt:lpstr>Learning sequence 1 – introduction to choreographic practice</vt:lpstr>
      <vt:lpstr>Learning intentions and success criteria (1)</vt:lpstr>
      <vt:lpstr>1.1 – working safely in composition</vt:lpstr>
      <vt:lpstr>1.3 – exit ticket</vt:lpstr>
      <vt:lpstr>1.4 – What is choreographic practice?</vt:lpstr>
      <vt:lpstr>1.5 – Think Pair Share – plagiarism and misappropriation</vt:lpstr>
      <vt:lpstr>1.6 – the composition process diary </vt:lpstr>
      <vt:lpstr>Learning sequence 2 – generating personalised movement</vt:lpstr>
      <vt:lpstr>Learning intentions and success criteria (2)</vt:lpstr>
      <vt:lpstr>2.1a – stimulus concept map</vt:lpstr>
      <vt:lpstr>2.1b – sample chair as a stimulus spider map</vt:lpstr>
      <vt:lpstr>2.1c – chair as a stimulus spider map</vt:lpstr>
      <vt:lpstr>2.2a – exploring abstraction </vt:lpstr>
      <vt:lpstr>2.2b – exploring abstraction visually (1)</vt:lpstr>
      <vt:lpstr>2.2b – exploring abstraction visually (2)</vt:lpstr>
      <vt:lpstr>2.2b – exploring abstraction visually (3)</vt:lpstr>
      <vt:lpstr>2.2c – exploring abstraction through movement</vt:lpstr>
      <vt:lpstr>2.2d – reflection – 3-2-1 things I learned today</vt:lpstr>
      <vt:lpstr>2.3a – exploring space through visual stimulus </vt:lpstr>
      <vt:lpstr>2.3b – exploring space through visual stimulus </vt:lpstr>
      <vt:lpstr>2.3c – exploring space through visual stimulus </vt:lpstr>
      <vt:lpstr>2.3d – visual stimulus concept map</vt:lpstr>
      <vt:lpstr>2.3e – reflection (1)</vt:lpstr>
      <vt:lpstr>2.3e – reflection (2)</vt:lpstr>
      <vt:lpstr>2.4a – exploring time and dynamics through auditory stimuli (1)</vt:lpstr>
      <vt:lpstr>2.4b – exploring time and dynamics through auditory stimuli (2)</vt:lpstr>
      <vt:lpstr>2.4c – reflection </vt:lpstr>
      <vt:lpstr>2.5a – exploring the elements of dance through ideational stimulus</vt:lpstr>
      <vt:lpstr>2.5b – 3-2-1 things I learned this week</vt:lpstr>
      <vt:lpstr>Learning sequence 3 – from idea to intent</vt:lpstr>
      <vt:lpstr>Learning intentions and success criteria (3)</vt:lpstr>
      <vt:lpstr>3.1 – dance to communicate meaning</vt:lpstr>
      <vt:lpstr>3.3a – What moves you? assessment task</vt:lpstr>
      <vt:lpstr>3.3b – What moves you? assessment task</vt:lpstr>
      <vt:lpstr>3.3c – What moves you? assessment task</vt:lpstr>
      <vt:lpstr>3.3d – steps to success </vt:lpstr>
      <vt:lpstr>3.4a – stimuli for assessment</vt:lpstr>
      <vt:lpstr>3.4b – stimuli for assessment </vt:lpstr>
      <vt:lpstr>3.4c – stimuli for assessment </vt:lpstr>
      <vt:lpstr>3.5 – movement as research</vt:lpstr>
      <vt:lpstr>3.6a – adding music, moving from ideas to intent </vt:lpstr>
      <vt:lpstr>3.6b – adding music, moving from ideas to intent </vt:lpstr>
      <vt:lpstr>3.6c – adding music, moving from ideas to intent </vt:lpstr>
      <vt:lpstr>3.8a – formative check-in opportunity 1</vt:lpstr>
      <vt:lpstr>3.8b – guide for your composition proposal</vt:lpstr>
      <vt:lpstr>Learning sequence 4 – structuring motifs and phrases</vt:lpstr>
      <vt:lpstr>Learning intentions and success criteria (4)</vt:lpstr>
      <vt:lpstr>4.1b – What is a motif? </vt:lpstr>
      <vt:lpstr>4.1c – What is a motif?  </vt:lpstr>
      <vt:lpstr>4.1d – What is a motif? </vt:lpstr>
      <vt:lpstr>4.3 – What is a phrase? </vt:lpstr>
      <vt:lpstr>4.5 – formative check-in opportunity 2</vt:lpstr>
      <vt:lpstr>4.6 – piecing it all together</vt:lpstr>
      <vt:lpstr>4.7 – formative check-in opportunity 3 </vt:lpstr>
      <vt:lpstr>4.8a – presenting your composition</vt:lpstr>
      <vt:lpstr>4.8b – reflection</vt:lpstr>
      <vt:lpstr>Glossary (1)</vt:lpstr>
      <vt:lpstr>Glossary (2)</vt:lpstr>
      <vt:lpstr>Glossary (3)</vt:lpstr>
      <vt:lpstr>Glossary (4)</vt:lpstr>
      <vt:lpstr>Glossary (5)</vt:lpstr>
      <vt:lpstr>References (1)</vt:lpstr>
      <vt:lpstr>References (2)</vt:lpstr>
      <vt:lpstr>References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moves you slide deck – dance Stage 5</dc:title>
  <dc:creator>NSW Department of Education</dc:creator>
  <dcterms:created xsi:type="dcterms:W3CDTF">2024-11-21T04:56:51Z</dcterms:created>
  <dcterms:modified xsi:type="dcterms:W3CDTF">2024-11-21T04:58:06Z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2024-11-21T04:57:00Z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e77a462e-2abc-45fc-9dca-9b833d6e0827</vt:lpwstr>
  </property>
  <property fmtid="{D5CDD505-2E9C-101B-9397-08002B2CF9AE}" pid="8" name="MSIP_Label_b603dfd7-d93a-4381-a340-2995d8282205_ContentBits">
    <vt:lpwstr>0</vt:lpwstr>
  </property>
</Properties>
</file>