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79"/>
  </p:notesMasterIdLst>
  <p:handoutMasterIdLst>
    <p:handoutMasterId r:id="rId80"/>
  </p:handoutMasterIdLst>
  <p:sldIdLst>
    <p:sldId id="26381" r:id="rId2"/>
    <p:sldId id="266" r:id="rId3"/>
    <p:sldId id="26359" r:id="rId4"/>
    <p:sldId id="271" r:id="rId5"/>
    <p:sldId id="26383" r:id="rId6"/>
    <p:sldId id="26384" r:id="rId7"/>
    <p:sldId id="289" r:id="rId8"/>
    <p:sldId id="26394" r:id="rId9"/>
    <p:sldId id="26415" r:id="rId10"/>
    <p:sldId id="26416" r:id="rId11"/>
    <p:sldId id="26417" r:id="rId12"/>
    <p:sldId id="26418" r:id="rId13"/>
    <p:sldId id="26421" r:id="rId14"/>
    <p:sldId id="26422" r:id="rId15"/>
    <p:sldId id="26423" r:id="rId16"/>
    <p:sldId id="26425" r:id="rId17"/>
    <p:sldId id="26405" r:id="rId18"/>
    <p:sldId id="26406" r:id="rId19"/>
    <p:sldId id="26426" r:id="rId20"/>
    <p:sldId id="26427" r:id="rId21"/>
    <p:sldId id="26429" r:id="rId22"/>
    <p:sldId id="26404" r:id="rId23"/>
    <p:sldId id="26407" r:id="rId24"/>
    <p:sldId id="26463" r:id="rId25"/>
    <p:sldId id="26403" r:id="rId26"/>
    <p:sldId id="26408" r:id="rId27"/>
    <p:sldId id="26430" r:id="rId28"/>
    <p:sldId id="26431" r:id="rId29"/>
    <p:sldId id="26432" r:id="rId30"/>
    <p:sldId id="26433" r:id="rId31"/>
    <p:sldId id="26434" r:id="rId32"/>
    <p:sldId id="26435" r:id="rId33"/>
    <p:sldId id="26436" r:id="rId34"/>
    <p:sldId id="26437" r:id="rId35"/>
    <p:sldId id="26438" r:id="rId36"/>
    <p:sldId id="26439" r:id="rId37"/>
    <p:sldId id="26440" r:id="rId38"/>
    <p:sldId id="26402" r:id="rId39"/>
    <p:sldId id="26409" r:id="rId40"/>
    <p:sldId id="26441" r:id="rId41"/>
    <p:sldId id="26442" r:id="rId42"/>
    <p:sldId id="26445" r:id="rId43"/>
    <p:sldId id="26446" r:id="rId44"/>
    <p:sldId id="26447" r:id="rId45"/>
    <p:sldId id="26443" r:id="rId46"/>
    <p:sldId id="26401" r:id="rId47"/>
    <p:sldId id="26414" r:id="rId48"/>
    <p:sldId id="26444" r:id="rId49"/>
    <p:sldId id="26448" r:id="rId50"/>
    <p:sldId id="26400" r:id="rId51"/>
    <p:sldId id="26413" r:id="rId52"/>
    <p:sldId id="26449" r:id="rId53"/>
    <p:sldId id="26450" r:id="rId54"/>
    <p:sldId id="26451" r:id="rId55"/>
    <p:sldId id="26452" r:id="rId56"/>
    <p:sldId id="26453" r:id="rId57"/>
    <p:sldId id="26454" r:id="rId58"/>
    <p:sldId id="26399" r:id="rId59"/>
    <p:sldId id="26412" r:id="rId60"/>
    <p:sldId id="26455" r:id="rId61"/>
    <p:sldId id="26456" r:id="rId62"/>
    <p:sldId id="26459" r:id="rId63"/>
    <p:sldId id="26457" r:id="rId64"/>
    <p:sldId id="26397" r:id="rId65"/>
    <p:sldId id="26411" r:id="rId66"/>
    <p:sldId id="26462" r:id="rId67"/>
    <p:sldId id="26458" r:id="rId68"/>
    <p:sldId id="26460" r:id="rId69"/>
    <p:sldId id="26461" r:id="rId70"/>
    <p:sldId id="26398" r:id="rId71"/>
    <p:sldId id="26410" r:id="rId72"/>
    <p:sldId id="26395" r:id="rId73"/>
    <p:sldId id="26396" r:id="rId74"/>
    <p:sldId id="26365" r:id="rId75"/>
    <p:sldId id="360" r:id="rId76"/>
    <p:sldId id="26464" r:id="rId77"/>
    <p:sldId id="361" r:id="rId78"/>
  </p:sldIdLst>
  <p:sldSz cx="12192000" cy="6858000"/>
  <p:notesSz cx="6858000" cy="9144000"/>
  <p:embeddedFontLst>
    <p:embeddedFont>
      <p:font typeface="Cambria Math" panose="02040503050406030204" pitchFamily="18" charset="0"/>
      <p:regular r:id="rId81"/>
    </p:embeddedFont>
    <p:embeddedFont>
      <p:font typeface="Public Sans" panose="020B0604020202020204" charset="0"/>
      <p:regular r:id="rId82"/>
      <p:bold r:id="rId83"/>
      <p:italic r:id="rId84"/>
      <p:boldItalic r:id="rId85"/>
    </p:embeddedFont>
    <p:embeddedFont>
      <p:font typeface="Public Sans Light" panose="020B0604020202020204" charset="0"/>
      <p:regular r:id="rId86"/>
      <p:italic r:id="rId8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2" pos="7446"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93AA43-3EA3-AA46-AD7C-CF0707FDD22A}" v="2" dt="2024-10-11T02:48:53.969"/>
    <p1510:client id="{85B7C839-6C16-40B1-B2DC-23F67FCB8C37}" v="9" dt="2024-10-11T04:49:46.774"/>
    <p1510:client id="{9F97E44A-905F-A443-80B1-1A1CBE688C75}" v="29" dt="2024-10-11T01:39:27.225"/>
    <p1510:client id="{EF02D493-FD8C-247C-19C1-9D6308056565}" v="81" dt="2024-10-10T04:53:15.917"/>
    <p1510:client id="{F9412DE4-AE25-8442-8E9A-E22E7DBF5737}" v="11" dt="2024-10-11T04:12:31.62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pos="7446"/>
        <p:guide orient="horz" pos="2160"/>
      </p:guideLst>
    </p:cSldViewPr>
  </p:slide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font" Target="fonts/font5.fntdata"/><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11/10/2024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11/10/2024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958529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1660900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1166524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932630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1566543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608414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criteria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r>
              <a:rPr lang="en-AU"/>
              <a:t>.</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18</a:t>
            </a:fld>
            <a:endParaRPr lang="en-AU"/>
          </a:p>
        </p:txBody>
      </p:sp>
    </p:spTree>
    <p:extLst>
      <p:ext uri="{BB962C8B-B14F-4D97-AF65-F5344CB8AC3E}">
        <p14:creationId xmlns:p14="http://schemas.microsoft.com/office/powerpoint/2010/main" val="1641569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4114661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criteria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r>
              <a:rPr lang="en-AU"/>
              <a:t>.</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23</a:t>
            </a:fld>
            <a:endParaRPr lang="en-AU"/>
          </a:p>
        </p:txBody>
      </p:sp>
    </p:spTree>
    <p:extLst>
      <p:ext uri="{BB962C8B-B14F-4D97-AF65-F5344CB8AC3E}">
        <p14:creationId xmlns:p14="http://schemas.microsoft.com/office/powerpoint/2010/main" val="266320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26511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191091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criteria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r>
              <a:rPr lang="en-AU"/>
              <a:t>.</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26</a:t>
            </a:fld>
            <a:endParaRPr lang="en-AU"/>
          </a:p>
        </p:txBody>
      </p:sp>
    </p:spTree>
    <p:extLst>
      <p:ext uri="{BB962C8B-B14F-4D97-AF65-F5344CB8AC3E}">
        <p14:creationId xmlns:p14="http://schemas.microsoft.com/office/powerpoint/2010/main" val="1657413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462647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2987369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criteria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r>
              <a:rPr lang="en-AU"/>
              <a:t>.</a:t>
            </a:r>
          </a:p>
          <a:p>
            <a:pPr marL="171450" indent="-171450">
              <a:buFont typeface="Arial"/>
              <a:buChar char="•"/>
            </a:pPr>
            <a:r>
              <a:rPr lang="en-AU"/>
              <a:t>LISC is not necessarily presented at the beginning of the lesson. Teacher needs to consider most effectual time to introduce.</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39</a:t>
            </a:fld>
            <a:endParaRPr lang="en-AU"/>
          </a:p>
        </p:txBody>
      </p:sp>
    </p:spTree>
    <p:extLst>
      <p:ext uri="{BB962C8B-B14F-4D97-AF65-F5344CB8AC3E}">
        <p14:creationId xmlns:p14="http://schemas.microsoft.com/office/powerpoint/2010/main" val="2711137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666313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criteria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r>
              <a:rPr lang="en-AU"/>
              <a:t>.</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47</a:t>
            </a:fld>
            <a:endParaRPr lang="en-AU"/>
          </a:p>
        </p:txBody>
      </p:sp>
    </p:spTree>
    <p:extLst>
      <p:ext uri="{BB962C8B-B14F-4D97-AF65-F5344CB8AC3E}">
        <p14:creationId xmlns:p14="http://schemas.microsoft.com/office/powerpoint/2010/main" val="2381099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criteria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r>
              <a:rPr lang="en-AU"/>
              <a:t>.</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51</a:t>
            </a:fld>
            <a:endParaRPr lang="en-AU"/>
          </a:p>
        </p:txBody>
      </p:sp>
    </p:spTree>
    <p:extLst>
      <p:ext uri="{BB962C8B-B14F-4D97-AF65-F5344CB8AC3E}">
        <p14:creationId xmlns:p14="http://schemas.microsoft.com/office/powerpoint/2010/main" val="3463222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395899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criteria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r>
              <a:rPr lang="en-AU"/>
              <a:t>.</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59</a:t>
            </a:fld>
            <a:endParaRPr lang="en-AU"/>
          </a:p>
        </p:txBody>
      </p:sp>
    </p:spTree>
    <p:extLst>
      <p:ext uri="{BB962C8B-B14F-4D97-AF65-F5344CB8AC3E}">
        <p14:creationId xmlns:p14="http://schemas.microsoft.com/office/powerpoint/2010/main" val="471167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Notes for teachers:</a:t>
            </a:r>
            <a:endParaRPr lang="en-AU" sz="1200"/>
          </a:p>
          <a:p>
            <a:pPr marL="171450" indent="-171450">
              <a:buFont typeface="Arial"/>
              <a:buChar char="•"/>
            </a:pPr>
            <a:r>
              <a:rPr lang="en-AU" sz="1200"/>
              <a:t>Learning intentions and success </a:t>
            </a:r>
            <a:r>
              <a:rPr lang="en-AU" sz="1200" err="1"/>
              <a:t>critera</a:t>
            </a:r>
            <a:r>
              <a:rPr lang="en-AU" sz="1200"/>
              <a:t> are best co-constructed with students. Adapt the learning intention as required and add matching success criteria.</a:t>
            </a:r>
          </a:p>
          <a:p>
            <a:pPr marL="171450" indent="-171450">
              <a:buFont typeface="Arial"/>
              <a:buChar char="•"/>
            </a:pPr>
            <a:r>
              <a:rPr lang="en-AU" sz="1200"/>
              <a:t>For more information see ⁠</a:t>
            </a:r>
            <a:r>
              <a:rPr lang="en-AU" sz="1200">
                <a:hlinkClick r:id="rId3" tooltip="https://www.aitsl.edu.au/docs/default-source/feedback/aitsl-learning-intentions-and-success-criteria-strategy.pdf?sfvrsn=382dec3c_2"/>
              </a:rPr>
              <a:t>AITSL</a:t>
            </a:r>
            <a:r>
              <a:rPr lang="en-AU" sz="1200"/>
              <a:t> or the NSW Department of Education explicit teaching strategies, ⁠</a:t>
            </a:r>
            <a:r>
              <a:rPr lang="en-AU" sz="1200">
                <a:hlinkClick r:id="rId4" tooltip="https://education.nsw.gov.au/teaching-and-learning/curriculum/explicit-teaching/explicit-teaching-strategies/sharing-learning-intentions"/>
              </a:rPr>
              <a:t>Sharing learning intentions</a:t>
            </a:r>
            <a:r>
              <a:rPr lang="en-AU" sz="1200"/>
              <a:t> and ⁠</a:t>
            </a:r>
            <a:r>
              <a:rPr lang="en-AU" sz="1200">
                <a:hlinkClick r:id="rId5" tooltip="https://education.nsw.gov.au/teaching-and-learning/curriculum/explicit-teaching/explicit-teaching-strategies/sharing-success-criteria"/>
              </a:rPr>
              <a:t>Sharing success criteria</a:t>
            </a:r>
            <a:r>
              <a:rPr lang="en-AU" sz="1200"/>
              <a:t>.</a:t>
            </a:r>
          </a:p>
          <a:p>
            <a:pPr marL="171450" indent="-171450">
              <a:buFont typeface="Arial"/>
              <a:buChar char="•"/>
            </a:pPr>
            <a:r>
              <a:rPr lang="en-AU" sz="1200"/>
              <a:t>LISC is not necessarily presented at the beginning of the lesson. Teacher needs to consider most effectual time to introduce. </a:t>
            </a:r>
          </a:p>
          <a:p>
            <a:pPr marL="171450" indent="-171450">
              <a:buFont typeface="Arial"/>
              <a:buChar char="•"/>
            </a:pPr>
            <a:r>
              <a:rPr lang="en-AU" sz="1200"/>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65</a:t>
            </a:fld>
            <a:endParaRPr lang="en-AU"/>
          </a:p>
        </p:txBody>
      </p:sp>
    </p:spTree>
    <p:extLst>
      <p:ext uri="{BB962C8B-B14F-4D97-AF65-F5344CB8AC3E}">
        <p14:creationId xmlns:p14="http://schemas.microsoft.com/office/powerpoint/2010/main" val="3707572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endParaRPr lang="en-US"/>
          </a:p>
          <a:p>
            <a:pPr marL="171450" indent="-171450">
              <a:buFont typeface="Arial"/>
              <a:buChar char="•"/>
            </a:pPr>
            <a:r>
              <a:rPr lang="en-AU"/>
              <a:t>Click lesson numbers to go to specific lessons.</a:t>
            </a:r>
          </a:p>
          <a:p>
            <a:pPr marL="171450" indent="-171450">
              <a:buFont typeface="Arial"/>
              <a:buChar char="•"/>
            </a:pPr>
            <a:r>
              <a:rPr lang="en-AU">
                <a:cs typeface="Calibri"/>
              </a:rPr>
              <a:t>Interactive features can be viewed in slide show.</a:t>
            </a:r>
          </a:p>
          <a:p>
            <a:pPr marL="0" indent="0">
              <a:buFont typeface="Arial"/>
              <a:buNone/>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3722633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400"/>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2270076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3713603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criteria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r>
              <a:rPr lang="en-AU"/>
              <a:t>.</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71</a:t>
            </a:fld>
            <a:endParaRPr lang="en-AU"/>
          </a:p>
        </p:txBody>
      </p:sp>
    </p:spTree>
    <p:extLst>
      <p:ext uri="{BB962C8B-B14F-4D97-AF65-F5344CB8AC3E}">
        <p14:creationId xmlns:p14="http://schemas.microsoft.com/office/powerpoint/2010/main" val="814932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1782744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criteria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r>
              <a:rPr lang="en-AU"/>
              <a:t>.</a:t>
            </a:r>
          </a:p>
          <a:p>
            <a:pPr marL="171450" indent="-171450">
              <a:buFont typeface="Arial"/>
              <a:buChar char="•"/>
            </a:pPr>
            <a:r>
              <a:rPr lang="en-AU"/>
              <a:t>LISC is not necessarily presented at the beginning of the lesson. Teacher needs to consider most effectual time to introduce.</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402797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636023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4205981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299173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438859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I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46" r:id="rId7"/>
    <p:sldLayoutId id="2147483725" r:id="rId8"/>
    <p:sldLayoutId id="2147483743" r:id="rId9"/>
    <p:sldLayoutId id="2147483744"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music-7-1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2.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13.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61.png"/><Relationship Id="rId21" Type="http://schemas.openxmlformats.org/officeDocument/2006/relationships/image" Target="../media/image69.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notesSlide" Target="../notesSlides/notesSlide14.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72.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71.png"/><Relationship Id="rId10" Type="http://schemas.openxmlformats.org/officeDocument/2006/relationships/image" Target="../media/image44.png"/><Relationship Id="rId19"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43.png"/><Relationship Id="rId14" Type="http://schemas.openxmlformats.org/officeDocument/2006/relationships/image" Target="../media/image63.png"/><Relationship Id="rId22" Type="http://schemas.openxmlformats.org/officeDocument/2006/relationships/image" Target="../media/image70.png"/><Relationship Id="rId27"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youtube.com/watch?v=OPtM9PByK_4" TargetMode="External"/><Relationship Id="rId1" Type="http://schemas.openxmlformats.org/officeDocument/2006/relationships/slideLayout" Target="../slideLayouts/slideLayout4.xml"/><Relationship Id="rId5" Type="http://schemas.openxmlformats.org/officeDocument/2006/relationships/hyperlink" Target="https://youtu.be/OPtM9PByK_4?si=ZqzezJk60E9YPj2G" TargetMode="Externa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hyperlink" Target="https://flat.io/" TargetMode="External"/><Relationship Id="rId2" Type="http://schemas.openxmlformats.org/officeDocument/2006/relationships/hyperlink" Target="https://musescore.org/en" TargetMode="Externa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hyperlink" Target="https://my.avid.com/get/sibelius-firs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7lKo6TYDXCQ" TargetMode="External"/><Relationship Id="rId2" Type="http://schemas.openxmlformats.org/officeDocument/2006/relationships/hyperlink" Target="https://www.youtube.com/watch?v=AUGU3Son8D8" TargetMode="External"/><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hyperlink" Target="https://www.youtube.com/watch?v=um8uHPC0Ty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incredibox.com/demo/" TargetMode="Externa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SwXpgZv_f2w"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youtu.be/SwXpgZv_f2w?si=uzxQ3LGq2cOTshws" TargetMode="External"/><Relationship Id="rId5" Type="http://schemas.openxmlformats.org/officeDocument/2006/relationships/image" Target="../media/image78.pn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Z5cYi1q24JU" TargetMode="External"/><Relationship Id="rId2" Type="http://schemas.openxmlformats.org/officeDocument/2006/relationships/hyperlink" Target="https://youtu.be/OqvHWUZZdP0?si=Xnj3ziPDQGldASKc"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BOyO8sZOaOQ" TargetMode="External"/><Relationship Id="rId2" Type="http://schemas.openxmlformats.org/officeDocument/2006/relationships/hyperlink" Target="https://www.youtube.com/watch?v=NIQTOruSrng" TargetMode="External"/><Relationship Id="rId1" Type="http://schemas.openxmlformats.org/officeDocument/2006/relationships/slideLayout" Target="../slideLayouts/slideLayout4.xml"/><Relationship Id="rId4" Type="http://schemas.openxmlformats.org/officeDocument/2006/relationships/hyperlink" Target="https://www.youtube.com/watch?v=BY_XwvKogC8"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edu.bandlab.com/"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11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75.xml.rels><?xml version="1.0" encoding="UTF-8" standalone="yes"?>
<Relationships xmlns="http://schemas.openxmlformats.org/package/2006/relationships"><Relationship Id="rId8" Type="http://schemas.openxmlformats.org/officeDocument/2006/relationships/hyperlink" Target="https://www.youtube.com/watch?v=BY_XwvKogC8"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youtube.com/watch?v=OPtM9PByK_4" TargetMode="External"/><Relationship Id="rId12" Type="http://schemas.openxmlformats.org/officeDocument/2006/relationships/hyperlink" Target="https://youtu.be/OqvHWUZZdP0?si=J7WOjHTef0Bo8DM9"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9.xml"/><Relationship Id="rId6" Type="http://schemas.openxmlformats.org/officeDocument/2006/relationships/hyperlink" Target="https://edu.bandlab.com/" TargetMode="External"/><Relationship Id="rId11" Type="http://schemas.openxmlformats.org/officeDocument/2006/relationships/hyperlink" Target="https://www.youtube.com/watch?v=BOyO8sZOaOQ" TargetMode="External"/><Relationship Id="rId5" Type="http://schemas.openxmlformats.org/officeDocument/2006/relationships/hyperlink" Target="https://curriculum.nsw.edu.au/learning-areas/creative-arts/music-7-10-2024/overview" TargetMode="External"/><Relationship Id="rId10" Type="http://schemas.openxmlformats.org/officeDocument/2006/relationships/hyperlink" Target="https://www.incredibox.com/demo/" TargetMode="External"/><Relationship Id="rId4" Type="http://schemas.openxmlformats.org/officeDocument/2006/relationships/hyperlink" Target="https://curriculum.nsw.edu.au/" TargetMode="External"/><Relationship Id="rId9" Type="http://schemas.openxmlformats.org/officeDocument/2006/relationships/hyperlink" Target="https://www.youtube.com/watch?v=NIQTOruSrng"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www.youtube.com/watch?v=Z5cYi1q24JU" TargetMode="External"/><Relationship Id="rId3" Type="http://schemas.openxmlformats.org/officeDocument/2006/relationships/hyperlink" Target="https://musescore.org/en" TargetMode="External"/><Relationship Id="rId7" Type="http://schemas.openxmlformats.org/officeDocument/2006/relationships/hyperlink" Target="https://www.youtube.com/watch?v=7lKo6TYDXCQ" TargetMode="External"/><Relationship Id="rId2" Type="http://schemas.openxmlformats.org/officeDocument/2006/relationships/hyperlink" Target="https://youtu.be/SwXpgZv_f2w?si=uzxQ3LGq2cOTshws" TargetMode="External"/><Relationship Id="rId1" Type="http://schemas.openxmlformats.org/officeDocument/2006/relationships/slideLayout" Target="../slideLayouts/slideLayout9.xml"/><Relationship Id="rId6" Type="http://schemas.openxmlformats.org/officeDocument/2006/relationships/hyperlink" Target="https://www.youtube.com/watch?v=AUGU3Son8D8" TargetMode="External"/><Relationship Id="rId5" Type="http://schemas.openxmlformats.org/officeDocument/2006/relationships/hyperlink" Target="https://www.youtube.com/watch?v=um8uHPC0TyM" TargetMode="External"/><Relationship Id="rId4" Type="http://schemas.openxmlformats.org/officeDocument/2006/relationships/hyperlink" Target="https://my.avid.com/get/sibelius-first" TargetMode="External"/><Relationship Id="rId9" Type="http://schemas.openxmlformats.org/officeDocument/2006/relationships/hyperlink" Target="https://flat.io/" TargetMode="External"/></Relationships>
</file>

<file path=ppt/slides/_rels/slide77.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buFont typeface="Arial"/>
              <a:buChar char="•"/>
            </a:pPr>
            <a:r>
              <a:rPr lang="en-AU" sz="1800">
                <a:latin typeface="Arial"/>
                <a:ea typeface="+mn-lt"/>
                <a:cs typeface="+mn-lt"/>
              </a:rPr>
              <a:t>This resource is not a teaching and learning program. It should be used in conjunction with the Music Stage 4 sample unit ‘Sound lab’, found on the </a:t>
            </a:r>
            <a:r>
              <a:rPr lang="en-AU" sz="1800">
                <a:latin typeface="Arial"/>
                <a:ea typeface="+mn-lt"/>
                <a:cs typeface="+mn-lt"/>
                <a:hlinkClick r:id="rId3"/>
              </a:rPr>
              <a:t>Planning, programming and assessing music 7–10 (2024)</a:t>
            </a:r>
            <a:r>
              <a:rPr lang="en-AU" sz="1800">
                <a:latin typeface="Arial"/>
                <a:ea typeface="+mn-lt"/>
                <a:cs typeface="+mn-lt"/>
              </a:rPr>
              <a:t> webpage.  </a:t>
            </a:r>
            <a:endParaRPr lang="en-AU" sz="1800">
              <a:ea typeface="+mn-lt"/>
              <a:cs typeface="+mn-lt"/>
            </a:endParaRPr>
          </a:p>
          <a:p>
            <a:pPr marL="342900" indent="-342900">
              <a:lnSpc>
                <a:spcPct val="150000"/>
              </a:lnSpc>
              <a:buFont typeface="Arial"/>
              <a:buChar char="•"/>
            </a:pPr>
            <a:r>
              <a:rPr lang="en-AU" sz="1800">
                <a:solidFill>
                  <a:srgbClr val="22272B"/>
                </a:solidFill>
                <a:latin typeface="Arial"/>
                <a:cs typeface="Arial"/>
              </a:rPr>
              <a:t>Classroom teachers are encouraged to </a:t>
            </a:r>
            <a:r>
              <a:rPr lang="en-AU" sz="1800" b="1">
                <a:solidFill>
                  <a:srgbClr val="22272B"/>
                </a:solidFill>
                <a:latin typeface="Arial"/>
                <a:cs typeface="Arial"/>
              </a:rPr>
              <a:t>add and adapt</a:t>
            </a:r>
            <a:r>
              <a:rPr lang="en-AU" sz="1800">
                <a:solidFill>
                  <a:srgbClr val="22272B"/>
                </a:solidFill>
                <a:latin typeface="Arial"/>
                <a:cs typeface="Arial"/>
              </a:rPr>
              <a:t> slides as required to meet the needs of their students.</a:t>
            </a:r>
          </a:p>
          <a:p>
            <a:pPr marL="342900" indent="-342900">
              <a:lnSpc>
                <a:spcPct val="150000"/>
              </a:lnSpc>
              <a:buFont typeface="Arial"/>
              <a:buChar char="•"/>
            </a:pPr>
            <a:r>
              <a:rPr lang="en-AU" sz="1800">
                <a:solidFill>
                  <a:srgbClr val="22272B"/>
                </a:solidFill>
                <a:latin typeface="Arial"/>
                <a:cs typeface="Arial"/>
              </a:rPr>
              <a:t>Save a copy of the file to make changes to the slide deck. Go to </a:t>
            </a:r>
            <a:r>
              <a:rPr lang="en-AU" sz="1800" b="1">
                <a:solidFill>
                  <a:srgbClr val="22272B"/>
                </a:solidFill>
                <a:latin typeface="Arial"/>
                <a:cs typeface="Arial"/>
              </a:rPr>
              <a:t>File</a:t>
            </a:r>
            <a:r>
              <a:rPr lang="en-AU" sz="1800">
                <a:solidFill>
                  <a:srgbClr val="22272B"/>
                </a:solidFill>
                <a:latin typeface="Arial"/>
                <a:cs typeface="Arial"/>
              </a:rPr>
              <a:t> &gt; </a:t>
            </a:r>
            <a:r>
              <a:rPr lang="en-AU" sz="1800" b="1">
                <a:solidFill>
                  <a:srgbClr val="22272B"/>
                </a:solidFill>
                <a:latin typeface="Arial"/>
                <a:cs typeface="Arial"/>
              </a:rPr>
              <a:t>Download a Copy </a:t>
            </a:r>
            <a:r>
              <a:rPr lang="en-AU" sz="1800">
                <a:solidFill>
                  <a:srgbClr val="22272B"/>
                </a:solidFill>
                <a:latin typeface="Arial"/>
                <a:cs typeface="Arial"/>
              </a:rPr>
              <a:t>(this downloads a copy to the computer to edit in the PowerPoint app).</a:t>
            </a:r>
          </a:p>
          <a:p>
            <a:pPr marL="342900" indent="-342900">
              <a:lnSpc>
                <a:spcPct val="150000"/>
              </a:lnSpc>
              <a:buFont typeface="Arial"/>
              <a:buChar char="•"/>
            </a:pPr>
            <a:r>
              <a:rPr lang="en-AU" sz="1800">
                <a:solidFill>
                  <a:srgbClr val="22272B"/>
                </a:solidFill>
              </a:rPr>
              <a:t>To convert the PowerPoint to Google Slides:</a:t>
            </a:r>
          </a:p>
          <a:p>
            <a:pPr marL="913765" lvl="1" indent="-457200">
              <a:lnSpc>
                <a:spcPct val="150000"/>
              </a:lnSpc>
              <a:buFont typeface="+mj-lt"/>
              <a:buAutoNum type="arabicPeriod"/>
            </a:pPr>
            <a:r>
              <a:rPr lang="en-AU">
                <a:solidFill>
                  <a:srgbClr val="22272B"/>
                </a:solidFill>
              </a:rPr>
              <a:t>Upload the file into Google Drive and open it.</a:t>
            </a:r>
          </a:p>
          <a:p>
            <a:pPr marL="913765" lvl="1" indent="-457200">
              <a:lnSpc>
                <a:spcPct val="150000"/>
              </a:lnSpc>
              <a:buFont typeface="+mj-lt"/>
              <a:buAutoNum type="arabicPeriod"/>
            </a:pPr>
            <a:r>
              <a:rPr lang="en-AU">
                <a:solidFill>
                  <a:srgbClr val="22272B"/>
                </a:solidFill>
              </a:rPr>
              <a:t>Go to </a:t>
            </a:r>
            <a:r>
              <a:rPr lang="en-AU" b="1">
                <a:solidFill>
                  <a:srgbClr val="22272B"/>
                </a:solidFill>
              </a:rPr>
              <a:t>File</a:t>
            </a:r>
            <a:r>
              <a:rPr lang="en-AU">
                <a:solidFill>
                  <a:srgbClr val="22272B"/>
                </a:solidFill>
              </a:rPr>
              <a:t> &gt; </a:t>
            </a:r>
            <a:r>
              <a:rPr lang="en-AU" b="1">
                <a:solidFill>
                  <a:srgbClr val="22272B"/>
                </a:solidFill>
              </a:rPr>
              <a:t>Save as </a:t>
            </a:r>
            <a:r>
              <a:rPr lang="en-AU">
                <a:solidFill>
                  <a:srgbClr val="22272B"/>
                </a:solidFill>
              </a:rPr>
              <a:t>Google Slides.</a:t>
            </a:r>
          </a:p>
          <a:p>
            <a:pPr marL="456565" lvl="1">
              <a:lnSpc>
                <a:spcPct val="150000"/>
              </a:lnSpc>
            </a:pPr>
            <a:r>
              <a:rPr lang="en-AU" sz="1600">
                <a:solidFill>
                  <a:srgbClr val="22272B"/>
                </a:solidFill>
              </a:rPr>
              <a:t>(</a:t>
            </a:r>
            <a:r>
              <a:rPr lang="en-AU" sz="1600" b="1">
                <a:solidFill>
                  <a:srgbClr val="22272B"/>
                </a:solidFill>
              </a:rPr>
              <a:t>Note</a:t>
            </a:r>
            <a:r>
              <a:rPr lang="en-AU" sz="1600">
                <a:solidFill>
                  <a:srgbClr val="22272B"/>
                </a:solidFill>
              </a:rPr>
              <a:t>: conversion may cause formatting changes in the slides.)</a:t>
            </a:r>
          </a:p>
          <a:p>
            <a:endParaRPr lang="en-AU" sz="1800"/>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Soundwalk – connecting to Country</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a:t>Graphic score example</a:t>
            </a:r>
          </a:p>
        </p:txBody>
      </p:sp>
      <p:sp>
        <p:nvSpPr>
          <p:cNvPr id="15" name="Text Placeholder 11">
            <a:extLst>
              <a:ext uri="{FF2B5EF4-FFF2-40B4-BE49-F238E27FC236}">
                <a16:creationId xmlns:a16="http://schemas.microsoft.com/office/drawing/2014/main" id="{F4644105-CB42-621A-108F-182752B7C654}"/>
              </a:ext>
            </a:extLst>
          </p:cNvPr>
          <p:cNvSpPr txBox="1">
            <a:spLocks/>
          </p:cNvSpPr>
          <p:nvPr/>
        </p:nvSpPr>
        <p:spPr>
          <a:xfrm>
            <a:off x="359999" y="1787562"/>
            <a:ext cx="688423" cy="696746"/>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a:ea typeface="Calibri" panose="020F0502020204030204" pitchFamily="34" charset="0"/>
              </a:rPr>
              <a:t>Key</a:t>
            </a:r>
          </a:p>
          <a:p>
            <a:endParaRPr lang="en-AU"/>
          </a:p>
        </p:txBody>
      </p:sp>
      <p:graphicFrame>
        <p:nvGraphicFramePr>
          <p:cNvPr id="9" name="Table 8">
            <a:extLst>
              <a:ext uri="{FF2B5EF4-FFF2-40B4-BE49-F238E27FC236}">
                <a16:creationId xmlns:a16="http://schemas.microsoft.com/office/drawing/2014/main" id="{9BD7A122-8B01-0058-A3FC-4E418BD10C9B}"/>
              </a:ext>
            </a:extLst>
          </p:cNvPr>
          <p:cNvGraphicFramePr>
            <a:graphicFrameLocks noGrp="1"/>
          </p:cNvGraphicFramePr>
          <p:nvPr>
            <p:extLst>
              <p:ext uri="{D42A27DB-BD31-4B8C-83A1-F6EECF244321}">
                <p14:modId xmlns:p14="http://schemas.microsoft.com/office/powerpoint/2010/main" val="597736658"/>
              </p:ext>
            </p:extLst>
          </p:nvPr>
        </p:nvGraphicFramePr>
        <p:xfrm>
          <a:off x="359999" y="2457248"/>
          <a:ext cx="4295454" cy="3906205"/>
        </p:xfrm>
        <a:graphic>
          <a:graphicData uri="http://schemas.openxmlformats.org/drawingml/2006/table">
            <a:tbl>
              <a:tblPr firstRow="1" bandRow="1">
                <a:tableStyleId>{72833802-FEF1-4C79-8D5D-14CF1EAF98D9}</a:tableStyleId>
              </a:tblPr>
              <a:tblGrid>
                <a:gridCol w="2147727">
                  <a:extLst>
                    <a:ext uri="{9D8B030D-6E8A-4147-A177-3AD203B41FA5}">
                      <a16:colId xmlns:a16="http://schemas.microsoft.com/office/drawing/2014/main" val="1159640370"/>
                    </a:ext>
                  </a:extLst>
                </a:gridCol>
                <a:gridCol w="2147727">
                  <a:extLst>
                    <a:ext uri="{9D8B030D-6E8A-4147-A177-3AD203B41FA5}">
                      <a16:colId xmlns:a16="http://schemas.microsoft.com/office/drawing/2014/main" val="4179177113"/>
                    </a:ext>
                  </a:extLst>
                </a:gridCol>
              </a:tblGrid>
              <a:tr h="370840">
                <a:tc>
                  <a:txBody>
                    <a:bodyPr/>
                    <a:lstStyle/>
                    <a:p>
                      <a:pPr>
                        <a:lnSpc>
                          <a:spcPct val="150000"/>
                        </a:lnSpc>
                      </a:pPr>
                      <a:r>
                        <a:rPr lang="en-AU">
                          <a:latin typeface="Arial" panose="020B0604020202020204" pitchFamily="34" charset="0"/>
                          <a:cs typeface="Arial" panose="020B0604020202020204" pitchFamily="34" charset="0"/>
                        </a:rPr>
                        <a:t>Sound</a:t>
                      </a:r>
                    </a:p>
                  </a:txBody>
                  <a:tcPr/>
                </a:tc>
                <a:tc>
                  <a:txBody>
                    <a:bodyPr/>
                    <a:lstStyle/>
                    <a:p>
                      <a:pPr>
                        <a:lnSpc>
                          <a:spcPct val="150000"/>
                        </a:lnSpc>
                      </a:pPr>
                      <a:r>
                        <a:rPr lang="en-AU">
                          <a:latin typeface="Arial" panose="020B0604020202020204" pitchFamily="34" charset="0"/>
                          <a:cs typeface="Arial" panose="020B0604020202020204" pitchFamily="34" charset="0"/>
                        </a:rPr>
                        <a:t>Symbol</a:t>
                      </a:r>
                    </a:p>
                  </a:txBody>
                  <a:tcPr/>
                </a:tc>
                <a:extLst>
                  <a:ext uri="{0D108BD9-81ED-4DB2-BD59-A6C34878D82A}">
                    <a16:rowId xmlns:a16="http://schemas.microsoft.com/office/drawing/2014/main" val="1410706683"/>
                  </a:ext>
                </a:extLst>
              </a:tr>
              <a:tr h="370840">
                <a:tc>
                  <a:txBody>
                    <a:bodyPr/>
                    <a:lstStyle/>
                    <a:p>
                      <a:pPr>
                        <a:lnSpc>
                          <a:spcPct val="150000"/>
                        </a:lnSpc>
                      </a:pPr>
                      <a:r>
                        <a:rPr lang="en-AU">
                          <a:latin typeface="Arial" panose="020B0604020202020204" pitchFamily="34" charset="0"/>
                          <a:cs typeface="Arial" panose="020B0604020202020204" pitchFamily="34" charset="0"/>
                        </a:rPr>
                        <a:t>Kookaburra</a:t>
                      </a:r>
                    </a:p>
                    <a:p>
                      <a:pPr>
                        <a:lnSpc>
                          <a:spcPct val="150000"/>
                        </a:lnSpc>
                      </a:pPr>
                      <a:endParaRPr lang="en-AU">
                        <a:latin typeface="Arial" panose="020B0604020202020204" pitchFamily="34" charset="0"/>
                        <a:cs typeface="Arial" panose="020B0604020202020204" pitchFamily="34" charset="0"/>
                      </a:endParaRPr>
                    </a:p>
                  </a:txBody>
                  <a:tcPr/>
                </a:tc>
                <a:tc>
                  <a:txBody>
                    <a:bodyPr/>
                    <a:lstStyle/>
                    <a:p>
                      <a:pPr>
                        <a:lnSpc>
                          <a:spcPct val="150000"/>
                        </a:lnSpc>
                      </a:pPr>
                      <a:endParaRPr lang="en-AU">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34033190"/>
                  </a:ext>
                </a:extLst>
              </a:tr>
              <a:tr h="370840">
                <a:tc>
                  <a:txBody>
                    <a:bodyPr/>
                    <a:lstStyle/>
                    <a:p>
                      <a:pPr>
                        <a:lnSpc>
                          <a:spcPct val="150000"/>
                        </a:lnSpc>
                      </a:pPr>
                      <a:r>
                        <a:rPr lang="en-AU">
                          <a:latin typeface="Arial" panose="020B0604020202020204" pitchFamily="34" charset="0"/>
                          <a:cs typeface="Arial" panose="020B0604020202020204" pitchFamily="34" charset="0"/>
                        </a:rPr>
                        <a:t>Drainpipe</a:t>
                      </a:r>
                    </a:p>
                    <a:p>
                      <a:pPr>
                        <a:lnSpc>
                          <a:spcPct val="150000"/>
                        </a:lnSpc>
                      </a:pPr>
                      <a:endParaRPr lang="en-AU">
                        <a:latin typeface="Arial" panose="020B0604020202020204" pitchFamily="34" charset="0"/>
                        <a:cs typeface="Arial" panose="020B0604020202020204" pitchFamily="34" charset="0"/>
                      </a:endParaRPr>
                    </a:p>
                  </a:txBody>
                  <a:tcPr/>
                </a:tc>
                <a:tc>
                  <a:txBody>
                    <a:bodyPr/>
                    <a:lstStyle/>
                    <a:p>
                      <a:pPr>
                        <a:lnSpc>
                          <a:spcPct val="150000"/>
                        </a:lnSpc>
                      </a:pPr>
                      <a:endParaRPr lang="en-AU">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78900921"/>
                  </a:ext>
                </a:extLst>
              </a:tr>
              <a:tr h="370840">
                <a:tc>
                  <a:txBody>
                    <a:bodyPr/>
                    <a:lstStyle/>
                    <a:p>
                      <a:pPr>
                        <a:lnSpc>
                          <a:spcPct val="150000"/>
                        </a:lnSpc>
                      </a:pPr>
                      <a:r>
                        <a:rPr lang="en-AU">
                          <a:latin typeface="Arial" panose="020B0604020202020204" pitchFamily="34" charset="0"/>
                          <a:cs typeface="Arial" panose="020B0604020202020204" pitchFamily="34" charset="0"/>
                        </a:rPr>
                        <a:t>Plane rumbling overhead</a:t>
                      </a:r>
                    </a:p>
                  </a:txBody>
                  <a:tcPr/>
                </a:tc>
                <a:tc>
                  <a:txBody>
                    <a:bodyPr/>
                    <a:lstStyle/>
                    <a:p>
                      <a:pPr>
                        <a:lnSpc>
                          <a:spcPct val="150000"/>
                        </a:lnSpc>
                      </a:pPr>
                      <a:endParaRPr lang="en-AU">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29826882"/>
                  </a:ext>
                </a:extLst>
              </a:tr>
              <a:tr h="370840">
                <a:tc>
                  <a:txBody>
                    <a:bodyPr/>
                    <a:lstStyle/>
                    <a:p>
                      <a:pPr>
                        <a:lnSpc>
                          <a:spcPct val="150000"/>
                        </a:lnSpc>
                      </a:pPr>
                      <a:r>
                        <a:rPr lang="en-AU">
                          <a:latin typeface="Arial" panose="020B0604020202020204" pitchFamily="34" charset="0"/>
                          <a:cs typeface="Arial" panose="020B0604020202020204" pitchFamily="34" charset="0"/>
                        </a:rPr>
                        <a:t>Rain</a:t>
                      </a:r>
                    </a:p>
                    <a:p>
                      <a:pPr>
                        <a:lnSpc>
                          <a:spcPct val="150000"/>
                        </a:lnSpc>
                      </a:pPr>
                      <a:endParaRPr lang="en-AU">
                        <a:latin typeface="Arial" panose="020B0604020202020204" pitchFamily="34" charset="0"/>
                        <a:cs typeface="Arial" panose="020B0604020202020204" pitchFamily="34" charset="0"/>
                      </a:endParaRPr>
                    </a:p>
                  </a:txBody>
                  <a:tcPr/>
                </a:tc>
                <a:tc>
                  <a:txBody>
                    <a:bodyPr/>
                    <a:lstStyle/>
                    <a:p>
                      <a:pPr>
                        <a:lnSpc>
                          <a:spcPct val="150000"/>
                        </a:lnSpc>
                      </a:pPr>
                      <a:endParaRPr lang="en-AU">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24237339"/>
                  </a:ext>
                </a:extLst>
              </a:tr>
            </a:tbl>
          </a:graphicData>
        </a:graphic>
      </p:graphicFrame>
      <p:pic>
        <p:nvPicPr>
          <p:cNvPr id="16" name="Picture 15" descr="kookaburra sound represented in graphic notation by a large pink asterix">
            <a:extLst>
              <a:ext uri="{FF2B5EF4-FFF2-40B4-BE49-F238E27FC236}">
                <a16:creationId xmlns:a16="http://schemas.microsoft.com/office/drawing/2014/main" id="{1293FBC4-659E-C792-072F-E080C46A186D}"/>
              </a:ext>
            </a:extLst>
          </p:cNvPr>
          <p:cNvPicPr>
            <a:picLocks noChangeAspect="1"/>
          </p:cNvPicPr>
          <p:nvPr/>
        </p:nvPicPr>
        <p:blipFill>
          <a:blip r:embed="rId3"/>
          <a:stretch>
            <a:fillRect/>
          </a:stretch>
        </p:blipFill>
        <p:spPr>
          <a:xfrm>
            <a:off x="2528774" y="3083206"/>
            <a:ext cx="562881" cy="522027"/>
          </a:xfrm>
          <a:prstGeom prst="rect">
            <a:avLst/>
          </a:prstGeom>
        </p:spPr>
      </p:pic>
      <p:pic>
        <p:nvPicPr>
          <p:cNvPr id="18" name="Picture 17" descr="drainpipe sound represented in graphic notation by a yellow line with dots above and below">
            <a:extLst>
              <a:ext uri="{FF2B5EF4-FFF2-40B4-BE49-F238E27FC236}">
                <a16:creationId xmlns:a16="http://schemas.microsoft.com/office/drawing/2014/main" id="{968F8FFA-82B1-E1BE-C399-D52D99106F6D}"/>
              </a:ext>
            </a:extLst>
          </p:cNvPr>
          <p:cNvPicPr>
            <a:picLocks noChangeAspect="1"/>
          </p:cNvPicPr>
          <p:nvPr/>
        </p:nvPicPr>
        <p:blipFill>
          <a:blip r:embed="rId4"/>
          <a:stretch>
            <a:fillRect/>
          </a:stretch>
        </p:blipFill>
        <p:spPr>
          <a:xfrm>
            <a:off x="2518594" y="3975084"/>
            <a:ext cx="987096" cy="470385"/>
          </a:xfrm>
          <a:prstGeom prst="rect">
            <a:avLst/>
          </a:prstGeom>
        </p:spPr>
      </p:pic>
      <p:pic>
        <p:nvPicPr>
          <p:cNvPr id="20" name="Picture 19" descr="plane rumbling overhead sound represented in graphic notation by a purple dot connected to a diamond shape that starts thin, gets thick and returns to thin and is followed but a purple dot that is connect to the diamond.">
            <a:extLst>
              <a:ext uri="{FF2B5EF4-FFF2-40B4-BE49-F238E27FC236}">
                <a16:creationId xmlns:a16="http://schemas.microsoft.com/office/drawing/2014/main" id="{6F22F55D-A6F4-A3C9-68E2-084ADCD1B16F}"/>
              </a:ext>
            </a:extLst>
          </p:cNvPr>
          <p:cNvPicPr>
            <a:picLocks noChangeAspect="1"/>
          </p:cNvPicPr>
          <p:nvPr/>
        </p:nvPicPr>
        <p:blipFill>
          <a:blip r:embed="rId5"/>
          <a:stretch>
            <a:fillRect/>
          </a:stretch>
        </p:blipFill>
        <p:spPr>
          <a:xfrm>
            <a:off x="2511216" y="4861377"/>
            <a:ext cx="1988947" cy="388438"/>
          </a:xfrm>
          <a:prstGeom prst="rect">
            <a:avLst/>
          </a:prstGeom>
        </p:spPr>
      </p:pic>
      <p:pic>
        <p:nvPicPr>
          <p:cNvPr id="22" name="Picture 21" descr="rain sound represented in graphic notation by random but regular green dots">
            <a:extLst>
              <a:ext uri="{FF2B5EF4-FFF2-40B4-BE49-F238E27FC236}">
                <a16:creationId xmlns:a16="http://schemas.microsoft.com/office/drawing/2014/main" id="{17C9B9DE-E481-EF1F-63AB-0524160A9E00}"/>
              </a:ext>
            </a:extLst>
          </p:cNvPr>
          <p:cNvPicPr>
            <a:picLocks noChangeAspect="1"/>
          </p:cNvPicPr>
          <p:nvPr/>
        </p:nvPicPr>
        <p:blipFill>
          <a:blip r:embed="rId6"/>
          <a:stretch>
            <a:fillRect/>
          </a:stretch>
        </p:blipFill>
        <p:spPr>
          <a:xfrm>
            <a:off x="2716371" y="5696760"/>
            <a:ext cx="742972" cy="517166"/>
          </a:xfrm>
          <a:prstGeom prst="rect">
            <a:avLst/>
          </a:prstGeom>
        </p:spPr>
      </p:pic>
      <p:pic>
        <p:nvPicPr>
          <p:cNvPr id="10" name="Picture 9" descr="This is a graphic score consisting of 4 layers of sound. Layer 1 - drainpipe dripping Layer 2 - kookaburra with 2 sounds at the end, Layer 3 - Plane rumbling overhead before the kookaburra makes a sound, Layer 4 - Rain - constant. Coloured squiggles, dots and lines are used to show the musical material of each part.">
            <a:extLst>
              <a:ext uri="{FF2B5EF4-FFF2-40B4-BE49-F238E27FC236}">
                <a16:creationId xmlns:a16="http://schemas.microsoft.com/office/drawing/2014/main" id="{EA425ABC-8D5E-5AD1-4433-522F9FD06FF0}"/>
              </a:ext>
            </a:extLst>
          </p:cNvPr>
          <p:cNvPicPr>
            <a:picLocks noChangeAspect="1"/>
          </p:cNvPicPr>
          <p:nvPr/>
        </p:nvPicPr>
        <p:blipFill>
          <a:blip r:embed="rId7"/>
          <a:stretch>
            <a:fillRect/>
          </a:stretch>
        </p:blipFill>
        <p:spPr>
          <a:xfrm>
            <a:off x="5056094" y="1491427"/>
            <a:ext cx="6932982" cy="4872089"/>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1701023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latin typeface="Arial"/>
                <a:cs typeface="Arial"/>
              </a:rPr>
              <a:t>Activity 1.3 – soundwalk (2) </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a:t>Performing</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vert="horz" lIns="0" tIns="0" rIns="0" bIns="0" rtlCol="0" anchor="t">
            <a:noAutofit/>
          </a:bodyPr>
          <a:lstStyle/>
          <a:p>
            <a:pPr algn="l" rtl="0" fontAlgn="base">
              <a:spcAft>
                <a:spcPts val="600"/>
              </a:spcAft>
            </a:pPr>
            <a:r>
              <a:rPr lang="en-AU" sz="1800" b="0" i="0">
                <a:solidFill>
                  <a:srgbClr val="000000"/>
                </a:solidFill>
                <a:effectLst/>
                <a:highlight>
                  <a:srgbClr val="FFFFFF"/>
                </a:highlight>
                <a:latin typeface="Arial"/>
                <a:cs typeface="Arial"/>
              </a:rPr>
              <a:t>In small groups, use the graphic score you created to reimagine your soundscape as a performance, using classroom objects or instruments. Locate items in the classroom to represent each sound. Interpret, play and arrange each other’s works in your group for the classroom objects or instruments.  </a:t>
            </a:r>
          </a:p>
          <a:p>
            <a:pPr algn="l" rtl="0" fontAlgn="base">
              <a:spcAft>
                <a:spcPts val="600"/>
              </a:spcAft>
            </a:pPr>
            <a:r>
              <a:rPr lang="en-AU" sz="1800" b="0" i="0">
                <a:solidFill>
                  <a:srgbClr val="000000"/>
                </a:solidFill>
                <a:effectLst/>
                <a:highlight>
                  <a:srgbClr val="FFFFFF"/>
                </a:highlight>
              </a:rPr>
              <a:t>Choose one work from your group and rehearse and refine the work to perform for the class. </a:t>
            </a:r>
          </a:p>
          <a:p>
            <a:pPr algn="l" rtl="0" fontAlgn="base">
              <a:spcAft>
                <a:spcPts val="600"/>
              </a:spcAft>
            </a:pPr>
            <a:endParaRPr lang="en-AU" sz="1800" b="1">
              <a:solidFill>
                <a:srgbClr val="000000"/>
              </a:solidFill>
              <a:highlight>
                <a:srgbClr val="FFFFFF"/>
              </a:highlight>
            </a:endParaRPr>
          </a:p>
          <a:p>
            <a:pPr algn="l" rtl="0" fontAlgn="base">
              <a:spcAft>
                <a:spcPts val="600"/>
              </a:spcAft>
            </a:pPr>
            <a:r>
              <a:rPr lang="en-AU" sz="1800" b="1">
                <a:solidFill>
                  <a:srgbClr val="000000"/>
                </a:solidFill>
                <a:highlight>
                  <a:srgbClr val="FFFFFF"/>
                </a:highlight>
              </a:rPr>
              <a:t>Reflection questions</a:t>
            </a:r>
            <a:endParaRPr lang="en-AU" sz="1800" b="1" i="0">
              <a:solidFill>
                <a:srgbClr val="000000"/>
              </a:solidFill>
              <a:effectLst/>
              <a:highlight>
                <a:srgbClr val="FFFFFF"/>
              </a:highlight>
            </a:endParaRPr>
          </a:p>
          <a:p>
            <a:pPr marL="285750" indent="-285750" algn="l" rtl="0" fontAlgn="base">
              <a:spcAft>
                <a:spcPts val="600"/>
              </a:spcAft>
              <a:buFont typeface="Arial" panose="020B0604020202020204" pitchFamily="34" charset="0"/>
              <a:buChar char="•"/>
            </a:pPr>
            <a:r>
              <a:rPr lang="en-AU" sz="1800">
                <a:solidFill>
                  <a:srgbClr val="000000"/>
                </a:solidFill>
                <a:highlight>
                  <a:srgbClr val="FFFFFF"/>
                </a:highlight>
              </a:rPr>
              <a:t>H</a:t>
            </a:r>
            <a:r>
              <a:rPr lang="en-AU" sz="1800" b="0" i="0">
                <a:solidFill>
                  <a:srgbClr val="000000"/>
                </a:solidFill>
                <a:effectLst/>
                <a:highlight>
                  <a:srgbClr val="FFFFFF"/>
                </a:highlight>
              </a:rPr>
              <a:t>ow did you choose which instruments would represent the sounds you heard outside?  </a:t>
            </a:r>
          </a:p>
          <a:p>
            <a:pPr marL="285750" indent="-285750" algn="l" rtl="0" fontAlgn="base">
              <a:spcAft>
                <a:spcPts val="600"/>
              </a:spcAft>
              <a:buFont typeface="Arial" panose="020B0604020202020204" pitchFamily="34" charset="0"/>
              <a:buChar char="•"/>
            </a:pPr>
            <a:r>
              <a:rPr lang="en-AU" sz="1800">
                <a:solidFill>
                  <a:srgbClr val="000000"/>
                </a:solidFill>
                <a:highlight>
                  <a:srgbClr val="FFFFFF"/>
                </a:highlight>
              </a:rPr>
              <a:t>W</a:t>
            </a:r>
            <a:r>
              <a:rPr lang="en-AU" sz="1800" b="0" i="0">
                <a:solidFill>
                  <a:srgbClr val="000000"/>
                </a:solidFill>
                <a:effectLst/>
                <a:highlight>
                  <a:srgbClr val="FFFFFF"/>
                </a:highlight>
              </a:rPr>
              <a:t>hat material(s) is each instrument made from? For example, wood, metal, plastic, strings. </a:t>
            </a:r>
          </a:p>
          <a:p>
            <a:pPr marL="285750" indent="-285750" algn="l" rtl="0" fontAlgn="base">
              <a:spcAft>
                <a:spcPts val="600"/>
              </a:spcAft>
              <a:buFont typeface="Arial" panose="020B0604020202020204" pitchFamily="34" charset="0"/>
              <a:buChar char="•"/>
            </a:pPr>
            <a:r>
              <a:rPr lang="en-AU" sz="1800">
                <a:solidFill>
                  <a:srgbClr val="000000"/>
                </a:solidFill>
                <a:highlight>
                  <a:srgbClr val="FFFFFF"/>
                </a:highlight>
              </a:rPr>
              <a:t>H</a:t>
            </a:r>
            <a:r>
              <a:rPr lang="en-AU" sz="1800" b="0" i="0">
                <a:solidFill>
                  <a:srgbClr val="000000"/>
                </a:solidFill>
                <a:effectLst/>
                <a:highlight>
                  <a:srgbClr val="FFFFFF"/>
                </a:highlight>
              </a:rPr>
              <a:t>ow did you create the sound on the instrument? For example, hit, scrape, pluck, blow.</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1118210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nchor="t">
            <a:normAutofit/>
          </a:bodyPr>
          <a:lstStyle/>
          <a:p>
            <a:r>
              <a:rPr lang="en-AU"/>
              <a:t>Activity 1.4 – layering rhythm and pitch</a:t>
            </a:r>
          </a:p>
        </p:txBody>
      </p:sp>
      <p:sp>
        <p:nvSpPr>
          <p:cNvPr id="6" name="Text Placeholder 5">
            <a:extLst>
              <a:ext uri="{FF2B5EF4-FFF2-40B4-BE49-F238E27FC236}">
                <a16:creationId xmlns:a16="http://schemas.microsoft.com/office/drawing/2014/main" id="{E7C924E3-2339-E02C-D12D-BA53A864E1F5}"/>
              </a:ext>
            </a:extLst>
          </p:cNvPr>
          <p:cNvSpPr>
            <a:spLocks noGrp="1"/>
          </p:cNvSpPr>
          <p:nvPr>
            <p:ph type="body" sz="quarter" idx="18"/>
          </p:nvPr>
        </p:nvSpPr>
        <p:spPr/>
        <p:txBody>
          <a:bodyPr/>
          <a:lstStyle/>
          <a:p>
            <a:r>
              <a:rPr lang="en-AU" sz="2000"/>
              <a:t>Composing, listening and performing</a:t>
            </a:r>
          </a:p>
        </p:txBody>
      </p:sp>
      <p:sp>
        <p:nvSpPr>
          <p:cNvPr id="8" name="TextBox 7">
            <a:extLst>
              <a:ext uri="{FF2B5EF4-FFF2-40B4-BE49-F238E27FC236}">
                <a16:creationId xmlns:a16="http://schemas.microsoft.com/office/drawing/2014/main" id="{DEE3D7E2-47E3-8964-3E16-DDD19B53E1F8}"/>
              </a:ext>
            </a:extLst>
          </p:cNvPr>
          <p:cNvSpPr txBox="1"/>
          <p:nvPr/>
        </p:nvSpPr>
        <p:spPr>
          <a:xfrm>
            <a:off x="359999" y="1721224"/>
            <a:ext cx="7560319" cy="4303058"/>
          </a:xfrm>
          <a:prstGeom prst="rect">
            <a:avLst/>
          </a:prstGeom>
          <a:noFill/>
        </p:spPr>
        <p:txBody>
          <a:bodyPr wrap="square" lIns="0" tIns="0" rIns="0" bIns="0" rtlCol="0">
            <a:noAutofit/>
          </a:bodyPr>
          <a:lstStyle/>
          <a:p>
            <a:pPr>
              <a:lnSpc>
                <a:spcPct val="130000"/>
              </a:lnSpc>
              <a:spcAft>
                <a:spcPts val="600"/>
              </a:spcAft>
            </a:pPr>
            <a:r>
              <a:rPr lang="en-GB" sz="1800">
                <a:effectLst/>
                <a:highlight>
                  <a:srgbClr val="FFFFFF"/>
                </a:highlight>
                <a:latin typeface="Arial"/>
                <a:cs typeface="Arial"/>
              </a:rPr>
              <a:t>Each small group is given an envelope of </a:t>
            </a:r>
            <a:r>
              <a:rPr lang="en-GB" sz="1800">
                <a:highlight>
                  <a:srgbClr val="FFFFFF"/>
                </a:highlight>
                <a:latin typeface="Arial"/>
                <a:cs typeface="Arial"/>
              </a:rPr>
              <a:t>4-bar</a:t>
            </a:r>
            <a:r>
              <a:rPr lang="en-GB" sz="1800">
                <a:effectLst/>
                <a:highlight>
                  <a:srgbClr val="FFFFFF"/>
                </a:highlight>
                <a:latin typeface="Arial"/>
                <a:cs typeface="Arial"/>
              </a:rPr>
              <a:t> rhythmic and melodic phrases which can be played on an instrument of your choice or allocated by your teacher. Experiment with different combinations of sound by layering them on top of each other, using some or all of the phrases. In music, we refer to the way layers of sound are combined in a piece of music as </a:t>
            </a:r>
            <a:r>
              <a:rPr lang="en-AU" sz="1800" b="1">
                <a:effectLst/>
                <a:latin typeface="Arial"/>
                <a:cs typeface="Arial"/>
              </a:rPr>
              <a:t>texture</a:t>
            </a:r>
            <a:r>
              <a:rPr lang="en-GB" sz="1800">
                <a:effectLst/>
                <a:highlight>
                  <a:srgbClr val="FFFFFF"/>
                </a:highlight>
                <a:latin typeface="Arial"/>
                <a:cs typeface="Arial"/>
              </a:rPr>
              <a:t>. </a:t>
            </a:r>
            <a:endParaRPr lang="en-AU" sz="1800">
              <a:effectLst/>
              <a:latin typeface="Arial"/>
              <a:cs typeface="Arial"/>
            </a:endParaRPr>
          </a:p>
          <a:p>
            <a:pPr>
              <a:lnSpc>
                <a:spcPct val="130000"/>
              </a:lnSpc>
              <a:spcAft>
                <a:spcPts val="600"/>
              </a:spcAft>
            </a:pPr>
            <a:r>
              <a:rPr lang="en-GB" sz="1800">
                <a:effectLst/>
                <a:highlight>
                  <a:srgbClr val="FFFFFF"/>
                </a:highlight>
                <a:latin typeface="Arial"/>
                <a:cs typeface="Arial"/>
              </a:rPr>
              <a:t>Use the following prompts to experiment with organising the phrases:</a:t>
            </a:r>
            <a:endParaRPr lang="en-AU" sz="1800">
              <a:effectLst/>
              <a:latin typeface="Arial"/>
              <a:cs typeface="Arial"/>
            </a:endParaRPr>
          </a:p>
          <a:p>
            <a:pPr marL="342900" lvl="0" indent="-342900">
              <a:lnSpc>
                <a:spcPct val="130000"/>
              </a:lnSpc>
              <a:spcAft>
                <a:spcPts val="600"/>
              </a:spcAft>
              <a:buFont typeface="Symbol" panose="05050102010706020507" pitchFamily="18" charset="2"/>
              <a:buChar char=""/>
            </a:pPr>
            <a:r>
              <a:rPr lang="en-GB" sz="1800">
                <a:effectLst/>
                <a:highlight>
                  <a:srgbClr val="FFFFFF"/>
                </a:highlight>
                <a:latin typeface="Arial"/>
                <a:cs typeface="Arial"/>
              </a:rPr>
              <a:t>Can you create a thin texture?</a:t>
            </a:r>
            <a:endParaRPr lang="en-AU" sz="1800">
              <a:effectLst/>
              <a:latin typeface="Arial"/>
              <a:cs typeface="Arial"/>
            </a:endParaRPr>
          </a:p>
          <a:p>
            <a:pPr marL="342900" lvl="0" indent="-342900">
              <a:lnSpc>
                <a:spcPct val="130000"/>
              </a:lnSpc>
              <a:spcAft>
                <a:spcPts val="600"/>
              </a:spcAft>
              <a:buFont typeface="Symbol" panose="05050102010706020507" pitchFamily="18" charset="2"/>
              <a:buChar char=""/>
            </a:pPr>
            <a:r>
              <a:rPr lang="en-GB" sz="1800">
                <a:effectLst/>
                <a:highlight>
                  <a:srgbClr val="FFFFFF"/>
                </a:highlight>
                <a:latin typeface="Arial"/>
                <a:cs typeface="Arial"/>
              </a:rPr>
              <a:t>Can you create a thick texture?</a:t>
            </a:r>
            <a:endParaRPr lang="en-AU" sz="1800">
              <a:effectLst/>
              <a:latin typeface="Arial"/>
              <a:cs typeface="Arial"/>
            </a:endParaRPr>
          </a:p>
          <a:p>
            <a:pPr marL="342900" lvl="0" indent="-342900">
              <a:lnSpc>
                <a:spcPct val="130000"/>
              </a:lnSpc>
              <a:spcAft>
                <a:spcPts val="600"/>
              </a:spcAft>
              <a:buFont typeface="Symbol" panose="05050102010706020507" pitchFamily="18" charset="2"/>
              <a:buChar char=""/>
            </a:pPr>
            <a:r>
              <a:rPr lang="en-GB" sz="1800">
                <a:effectLst/>
                <a:highlight>
                  <a:srgbClr val="FFFFFF"/>
                </a:highlight>
                <a:latin typeface="Arial"/>
                <a:cs typeface="Arial"/>
              </a:rPr>
              <a:t>Can you create a sequence which changes from a thin to thick texture?</a:t>
            </a:r>
            <a:endParaRPr lang="en-AU" sz="1800">
              <a:effectLst/>
              <a:latin typeface="Arial"/>
              <a:cs typeface="Arial"/>
            </a:endParaRPr>
          </a:p>
          <a:p>
            <a:pPr>
              <a:lnSpc>
                <a:spcPct val="130000"/>
              </a:lnSpc>
              <a:spcAft>
                <a:spcPts val="600"/>
              </a:spcAft>
            </a:pPr>
            <a:r>
              <a:rPr lang="en-GB" sz="1800">
                <a:effectLst/>
                <a:highlight>
                  <a:srgbClr val="FFFFFF"/>
                </a:highlight>
                <a:latin typeface="Arial"/>
                <a:cs typeface="Arial"/>
              </a:rPr>
              <a:t>Choose one combination that you have explored to perform to the class.</a:t>
            </a:r>
            <a:endParaRPr lang="en-AU" sz="1800"/>
          </a:p>
          <a:p>
            <a:pPr algn="l">
              <a:lnSpc>
                <a:spcPct val="130000"/>
              </a:lnSpc>
              <a:spcAft>
                <a:spcPts val="600"/>
              </a:spcAft>
            </a:pPr>
            <a:endParaRPr lang="en-US" sz="1800"/>
          </a:p>
        </p:txBody>
      </p:sp>
      <p:pic>
        <p:nvPicPr>
          <p:cNvPr id="4" name="Picture 3" descr="graphic that represents the element of music – texture. Lots of different shapes and symbols layered over the top of each other.">
            <a:extLst>
              <a:ext uri="{FF2B5EF4-FFF2-40B4-BE49-F238E27FC236}">
                <a16:creationId xmlns:a16="http://schemas.microsoft.com/office/drawing/2014/main" id="{2C7239F6-F222-A217-6120-7CBB0103CF7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141670" y="1818424"/>
            <a:ext cx="3702328" cy="3641082"/>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a:t>
            </a:fld>
            <a:endParaRPr lang="en-AU"/>
          </a:p>
        </p:txBody>
      </p:sp>
    </p:spTree>
    <p:extLst>
      <p:ext uri="{BB962C8B-B14F-4D97-AF65-F5344CB8AC3E}">
        <p14:creationId xmlns:p14="http://schemas.microsoft.com/office/powerpoint/2010/main" val="1235430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3219963" cy="545601"/>
          </a:xfrm>
        </p:spPr>
        <p:txBody>
          <a:bodyPr/>
          <a:lstStyle/>
          <a:p>
            <a:r>
              <a:rPr lang="en-AU"/>
              <a:t>Activity 1.5 – rhythm clock 1</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289019" y="1465599"/>
            <a:ext cx="4289638" cy="356423"/>
          </a:xfrm>
        </p:spPr>
        <p:txBody>
          <a:bodyPr/>
          <a:lstStyle/>
          <a:p>
            <a:r>
              <a:rPr lang="en-AU"/>
              <a:t>Composing, listening and performing</a:t>
            </a:r>
          </a:p>
        </p:txBody>
      </p:sp>
      <p:sp>
        <p:nvSpPr>
          <p:cNvPr id="59" name="Text Placeholder 11">
            <a:extLst>
              <a:ext uri="{FF2B5EF4-FFF2-40B4-BE49-F238E27FC236}">
                <a16:creationId xmlns:a16="http://schemas.microsoft.com/office/drawing/2014/main" id="{D0466567-A868-ED6E-09E8-C6E4831B95D2}"/>
              </a:ext>
            </a:extLst>
          </p:cNvPr>
          <p:cNvSpPr>
            <a:spLocks noGrp="1"/>
          </p:cNvSpPr>
          <p:nvPr>
            <p:ph type="body" sz="quarter" idx="17"/>
          </p:nvPr>
        </p:nvSpPr>
        <p:spPr>
          <a:xfrm>
            <a:off x="332420" y="2189774"/>
            <a:ext cx="4186910" cy="3464010"/>
          </a:xfrm>
        </p:spPr>
        <p:txBody>
          <a:bodyPr/>
          <a:lstStyle/>
          <a:p>
            <a:pPr>
              <a:lnSpc>
                <a:spcPct val="150000"/>
              </a:lnSpc>
              <a:spcAft>
                <a:spcPts val="600"/>
              </a:spcAft>
            </a:pPr>
            <a:r>
              <a:rPr lang="en-AU" sz="1800">
                <a:effectLst/>
                <a:latin typeface="Arial" panose="020B0604020202020204" pitchFamily="34" charset="0"/>
                <a:ea typeface="Calibri" panose="020F0502020204030204" pitchFamily="34" charset="0"/>
              </a:rPr>
              <a:t>A rhythm clock is a pattern of 12 rhythms arranged in a circle like the hours on a clock. It can be used to perform a piece of music. As a class, perform one of the rhythm clocks in unison on percussion instruments. Split the class into </a:t>
            </a:r>
            <a:r>
              <a:rPr lang="en-AU" sz="1800">
                <a:ea typeface="Calibri" panose="020F0502020204030204" pitchFamily="34" charset="0"/>
              </a:rPr>
              <a:t>2</a:t>
            </a:r>
            <a:r>
              <a:rPr lang="en-AU" sz="1800">
                <a:effectLst/>
                <a:latin typeface="Arial" panose="020B0604020202020204" pitchFamily="34" charset="0"/>
                <a:ea typeface="Calibri" panose="020F0502020204030204" pitchFamily="34" charset="0"/>
              </a:rPr>
              <a:t> with half of the class performing the rhythms clockwise </a:t>
            </a:r>
            <a:r>
              <a:rPr lang="en-AU" sz="1800">
                <a:ea typeface="Calibri" panose="020F0502020204030204" pitchFamily="34" charset="0"/>
              </a:rPr>
              <a:t>while</a:t>
            </a:r>
            <a:r>
              <a:rPr lang="en-AU" sz="1800">
                <a:effectLst/>
                <a:latin typeface="Arial" panose="020B0604020202020204" pitchFamily="34" charset="0"/>
                <a:ea typeface="Calibri" panose="020F0502020204030204" pitchFamily="34" charset="0"/>
              </a:rPr>
              <a:t> the other half plays anti-clockwise simultaneously.</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a:t>
            </a:fld>
            <a:endParaRPr lang="en-AU"/>
          </a:p>
        </p:txBody>
      </p:sp>
      <p:grpSp>
        <p:nvGrpSpPr>
          <p:cNvPr id="10" name="Group 9" descr="This image consists of a rhythm clock. It shows a clock face with a rhythm designated to each number. Students perform the rhythm clock in order from the 12. This rhythm clock is in 2/4 time.">
            <a:extLst>
              <a:ext uri="{FF2B5EF4-FFF2-40B4-BE49-F238E27FC236}">
                <a16:creationId xmlns:a16="http://schemas.microsoft.com/office/drawing/2014/main" id="{CD26BCAE-2483-0364-AC6F-97D48EC812D7}"/>
              </a:ext>
            </a:extLst>
          </p:cNvPr>
          <p:cNvGrpSpPr/>
          <p:nvPr/>
        </p:nvGrpSpPr>
        <p:grpSpPr>
          <a:xfrm>
            <a:off x="5260116" y="212209"/>
            <a:ext cx="6687639" cy="6503906"/>
            <a:chOff x="5260116" y="212209"/>
            <a:chExt cx="6687639" cy="6503906"/>
          </a:xfrm>
        </p:grpSpPr>
        <p:grpSp>
          <p:nvGrpSpPr>
            <p:cNvPr id="8" name="Group 7" descr="This image consists of a rhythm clock. It shows a clock face with a rhythm designated to each number. Students perform the rhythm clock in order from the 12. This rhythm clock is in 2/4 time.">
              <a:extLst>
                <a:ext uri="{FF2B5EF4-FFF2-40B4-BE49-F238E27FC236}">
                  <a16:creationId xmlns:a16="http://schemas.microsoft.com/office/drawing/2014/main" id="{36977E7F-EA50-EAF9-F969-91EE9DCD071D}"/>
                </a:ext>
              </a:extLst>
            </p:cNvPr>
            <p:cNvGrpSpPr/>
            <p:nvPr/>
          </p:nvGrpSpPr>
          <p:grpSpPr>
            <a:xfrm>
              <a:off x="5260116" y="212209"/>
              <a:ext cx="6687639" cy="6503906"/>
              <a:chOff x="5260116" y="212209"/>
              <a:chExt cx="6687639" cy="6503906"/>
            </a:xfrm>
          </p:grpSpPr>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30BF15EE-8D82-63CF-3863-E66E9A1668A2}"/>
                      </a:ext>
                    </a:extLst>
                  </p:cNvPr>
                  <p:cNvSpPr txBox="1"/>
                  <p:nvPr/>
                </p:nvSpPr>
                <p:spPr>
                  <a:xfrm>
                    <a:off x="8406971" y="212209"/>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dirty="0" smtClean="0">
                              <a:latin typeface="Cambria Math" panose="02040503050406030204" pitchFamily="18" charset="0"/>
                            </a:rPr>
                            <m:t>12</m:t>
                          </m:r>
                        </m:oMath>
                      </m:oMathPara>
                    </a14:m>
                    <a:endParaRPr lang="en-AU"/>
                  </a:p>
                </p:txBody>
              </p:sp>
            </mc:Choice>
            <mc:Fallback>
              <p:sp>
                <p:nvSpPr>
                  <p:cNvPr id="24" name="TextBox 23">
                    <a:extLst>
                      <a:ext uri="{FF2B5EF4-FFF2-40B4-BE49-F238E27FC236}">
                        <a16:creationId xmlns:a16="http://schemas.microsoft.com/office/drawing/2014/main" id="{30BF15EE-8D82-63CF-3863-E66E9A1668A2}"/>
                      </a:ext>
                    </a:extLst>
                  </p:cNvPr>
                  <p:cNvSpPr txBox="1">
                    <a:spLocks noRot="1" noChangeAspect="1" noMove="1" noResize="1" noEditPoints="1" noAdjustHandles="1" noChangeArrowheads="1" noChangeShapeType="1" noTextEdit="1"/>
                  </p:cNvSpPr>
                  <p:nvPr/>
                </p:nvSpPr>
                <p:spPr>
                  <a:xfrm>
                    <a:off x="8406971" y="212209"/>
                    <a:ext cx="458638" cy="349370"/>
                  </a:xfrm>
                  <a:prstGeom prst="rect">
                    <a:avLst/>
                  </a:prstGeom>
                  <a:blipFill>
                    <a:blip r:embed="rId3"/>
                    <a:stretch>
                      <a:fillRect l="-9333" r="-12000" b="-1578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B6D517E6-1C1D-6C1E-2EED-BF0A56B967A6}"/>
                      </a:ext>
                    </a:extLst>
                  </p:cNvPr>
                  <p:cNvSpPr txBox="1"/>
                  <p:nvPr/>
                </p:nvSpPr>
                <p:spPr>
                  <a:xfrm>
                    <a:off x="10114642" y="708388"/>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1</m:t>
                          </m:r>
                        </m:oMath>
                      </m:oMathPara>
                    </a14:m>
                    <a:endParaRPr lang="en-AU"/>
                  </a:p>
                </p:txBody>
              </p:sp>
            </mc:Choice>
            <mc:Fallback>
              <p:sp>
                <p:nvSpPr>
                  <p:cNvPr id="32" name="TextBox 31">
                    <a:extLst>
                      <a:ext uri="{FF2B5EF4-FFF2-40B4-BE49-F238E27FC236}">
                        <a16:creationId xmlns:a16="http://schemas.microsoft.com/office/drawing/2014/main" id="{B6D517E6-1C1D-6C1E-2EED-BF0A56B967A6}"/>
                      </a:ext>
                    </a:extLst>
                  </p:cNvPr>
                  <p:cNvSpPr txBox="1">
                    <a:spLocks noRot="1" noChangeAspect="1" noMove="1" noResize="1" noEditPoints="1" noAdjustHandles="1" noChangeArrowheads="1" noChangeShapeType="1" noTextEdit="1"/>
                  </p:cNvSpPr>
                  <p:nvPr/>
                </p:nvSpPr>
                <p:spPr>
                  <a:xfrm>
                    <a:off x="10114642" y="708388"/>
                    <a:ext cx="458638" cy="349370"/>
                  </a:xfrm>
                  <a:prstGeom prst="rect">
                    <a:avLst/>
                  </a:prstGeom>
                  <a:blipFill>
                    <a:blip r:embed="rId4"/>
                    <a:stretch>
                      <a:fillRect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0B576B04-7F73-0F1C-4986-4C7F3F037DA7}"/>
                      </a:ext>
                    </a:extLst>
                  </p:cNvPr>
                  <p:cNvSpPr txBox="1"/>
                  <p:nvPr/>
                </p:nvSpPr>
                <p:spPr>
                  <a:xfrm>
                    <a:off x="11196972" y="1815750"/>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2</m:t>
                          </m:r>
                        </m:oMath>
                      </m:oMathPara>
                    </a14:m>
                    <a:endParaRPr lang="en-AU"/>
                  </a:p>
                </p:txBody>
              </p:sp>
            </mc:Choice>
            <mc:Fallback>
              <p:sp>
                <p:nvSpPr>
                  <p:cNvPr id="31" name="TextBox 30">
                    <a:extLst>
                      <a:ext uri="{FF2B5EF4-FFF2-40B4-BE49-F238E27FC236}">
                        <a16:creationId xmlns:a16="http://schemas.microsoft.com/office/drawing/2014/main" id="{0B576B04-7F73-0F1C-4986-4C7F3F037DA7}"/>
                      </a:ext>
                    </a:extLst>
                  </p:cNvPr>
                  <p:cNvSpPr txBox="1">
                    <a:spLocks noRot="1" noChangeAspect="1" noMove="1" noResize="1" noEditPoints="1" noAdjustHandles="1" noChangeArrowheads="1" noChangeShapeType="1" noTextEdit="1"/>
                  </p:cNvSpPr>
                  <p:nvPr/>
                </p:nvSpPr>
                <p:spPr>
                  <a:xfrm>
                    <a:off x="11196972" y="1815750"/>
                    <a:ext cx="458638" cy="349370"/>
                  </a:xfrm>
                  <a:prstGeom prst="rect">
                    <a:avLst/>
                  </a:prstGeom>
                  <a:blipFill>
                    <a:blip r:embed="rId5"/>
                    <a:stretch>
                      <a:fillRect b="-1578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2F841877-7EA1-1879-48B5-BFFE52B7973B}"/>
                      </a:ext>
                    </a:extLst>
                  </p:cNvPr>
                  <p:cNvSpPr txBox="1"/>
                  <p:nvPr/>
                </p:nvSpPr>
                <p:spPr>
                  <a:xfrm>
                    <a:off x="11489117" y="3275008"/>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3</m:t>
                          </m:r>
                        </m:oMath>
                      </m:oMathPara>
                    </a14:m>
                    <a:endParaRPr lang="en-AU"/>
                  </a:p>
                </p:txBody>
              </p:sp>
            </mc:Choice>
            <mc:Fallback>
              <p:sp>
                <p:nvSpPr>
                  <p:cNvPr id="28" name="TextBox 27">
                    <a:extLst>
                      <a:ext uri="{FF2B5EF4-FFF2-40B4-BE49-F238E27FC236}">
                        <a16:creationId xmlns:a16="http://schemas.microsoft.com/office/drawing/2014/main" id="{2F841877-7EA1-1879-48B5-BFFE52B7973B}"/>
                      </a:ext>
                    </a:extLst>
                  </p:cNvPr>
                  <p:cNvSpPr txBox="1">
                    <a:spLocks noRot="1" noChangeAspect="1" noMove="1" noResize="1" noEditPoints="1" noAdjustHandles="1" noChangeArrowheads="1" noChangeShapeType="1" noTextEdit="1"/>
                  </p:cNvSpPr>
                  <p:nvPr/>
                </p:nvSpPr>
                <p:spPr>
                  <a:xfrm>
                    <a:off x="11489117" y="3275008"/>
                    <a:ext cx="458638" cy="349370"/>
                  </a:xfrm>
                  <a:prstGeom prst="rect">
                    <a:avLst/>
                  </a:prstGeom>
                  <a:blipFill>
                    <a:blip r:embed="rId6"/>
                    <a:stretch>
                      <a:fillRect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52785BA4-847C-BE06-900C-033FA0C527C8}"/>
                      </a:ext>
                    </a:extLst>
                  </p:cNvPr>
                  <p:cNvSpPr txBox="1"/>
                  <p:nvPr/>
                </p:nvSpPr>
                <p:spPr>
                  <a:xfrm>
                    <a:off x="11198754" y="4746669"/>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4</m:t>
                          </m:r>
                        </m:oMath>
                      </m:oMathPara>
                    </a14:m>
                    <a:endParaRPr lang="en-AU"/>
                  </a:p>
                </p:txBody>
              </p:sp>
            </mc:Choice>
            <mc:Fallback>
              <p:sp>
                <p:nvSpPr>
                  <p:cNvPr id="30" name="TextBox 29">
                    <a:extLst>
                      <a:ext uri="{FF2B5EF4-FFF2-40B4-BE49-F238E27FC236}">
                        <a16:creationId xmlns:a16="http://schemas.microsoft.com/office/drawing/2014/main" id="{52785BA4-847C-BE06-900C-033FA0C527C8}"/>
                      </a:ext>
                    </a:extLst>
                  </p:cNvPr>
                  <p:cNvSpPr txBox="1">
                    <a:spLocks noRot="1" noChangeAspect="1" noMove="1" noResize="1" noEditPoints="1" noAdjustHandles="1" noChangeArrowheads="1" noChangeShapeType="1" noTextEdit="1"/>
                  </p:cNvSpPr>
                  <p:nvPr/>
                </p:nvSpPr>
                <p:spPr>
                  <a:xfrm>
                    <a:off x="11198754" y="4746669"/>
                    <a:ext cx="458638" cy="349370"/>
                  </a:xfrm>
                  <a:prstGeom prst="rect">
                    <a:avLst/>
                  </a:prstGeom>
                  <a:blipFill>
                    <a:blip r:embed="rId7"/>
                    <a:stretch>
                      <a:fillRect b="-1578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E7994E6C-FA58-0B1F-D78C-E71AD44FADB5}"/>
                      </a:ext>
                    </a:extLst>
                  </p:cNvPr>
                  <p:cNvSpPr txBox="1"/>
                  <p:nvPr/>
                </p:nvSpPr>
                <p:spPr>
                  <a:xfrm>
                    <a:off x="10114642" y="5938331"/>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5</m:t>
                          </m:r>
                        </m:oMath>
                      </m:oMathPara>
                    </a14:m>
                    <a:endParaRPr lang="en-AU"/>
                  </a:p>
                </p:txBody>
              </p:sp>
            </mc:Choice>
            <mc:Fallback>
              <p:sp>
                <p:nvSpPr>
                  <p:cNvPr id="29" name="TextBox 28">
                    <a:extLst>
                      <a:ext uri="{FF2B5EF4-FFF2-40B4-BE49-F238E27FC236}">
                        <a16:creationId xmlns:a16="http://schemas.microsoft.com/office/drawing/2014/main" id="{E7994E6C-FA58-0B1F-D78C-E71AD44FADB5}"/>
                      </a:ext>
                    </a:extLst>
                  </p:cNvPr>
                  <p:cNvSpPr txBox="1">
                    <a:spLocks noRot="1" noChangeAspect="1" noMove="1" noResize="1" noEditPoints="1" noAdjustHandles="1" noChangeArrowheads="1" noChangeShapeType="1" noTextEdit="1"/>
                  </p:cNvSpPr>
                  <p:nvPr/>
                </p:nvSpPr>
                <p:spPr>
                  <a:xfrm>
                    <a:off x="10114642" y="5938331"/>
                    <a:ext cx="458638" cy="349370"/>
                  </a:xfrm>
                  <a:prstGeom prst="rect">
                    <a:avLst/>
                  </a:prstGeom>
                  <a:blipFill>
                    <a:blip r:embed="rId8"/>
                    <a:stretch>
                      <a:fillRect b="-19298"/>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F4CC2DA3-06CF-1AA8-343D-79C441AC8E78}"/>
                      </a:ext>
                    </a:extLst>
                  </p:cNvPr>
                  <p:cNvSpPr txBox="1"/>
                  <p:nvPr/>
                </p:nvSpPr>
                <p:spPr>
                  <a:xfrm>
                    <a:off x="8406972" y="6366745"/>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6</m:t>
                          </m:r>
                        </m:oMath>
                      </m:oMathPara>
                    </a14:m>
                    <a:endParaRPr lang="en-AU"/>
                  </a:p>
                </p:txBody>
              </p:sp>
            </mc:Choice>
            <mc:Fallback>
              <p:sp>
                <p:nvSpPr>
                  <p:cNvPr id="26" name="TextBox 25">
                    <a:extLst>
                      <a:ext uri="{FF2B5EF4-FFF2-40B4-BE49-F238E27FC236}">
                        <a16:creationId xmlns:a16="http://schemas.microsoft.com/office/drawing/2014/main" id="{F4CC2DA3-06CF-1AA8-343D-79C441AC8E78}"/>
                      </a:ext>
                    </a:extLst>
                  </p:cNvPr>
                  <p:cNvSpPr txBox="1">
                    <a:spLocks noRot="1" noChangeAspect="1" noMove="1" noResize="1" noEditPoints="1" noAdjustHandles="1" noChangeArrowheads="1" noChangeShapeType="1" noTextEdit="1"/>
                  </p:cNvSpPr>
                  <p:nvPr/>
                </p:nvSpPr>
                <p:spPr>
                  <a:xfrm>
                    <a:off x="8406972" y="6366745"/>
                    <a:ext cx="458638" cy="349370"/>
                  </a:xfrm>
                  <a:prstGeom prst="rect">
                    <a:avLst/>
                  </a:prstGeom>
                  <a:blipFill>
                    <a:blip r:embed="rId9"/>
                    <a:stretch>
                      <a:fillRect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763A311E-F69E-870C-40F0-4671504EF99E}"/>
                      </a:ext>
                    </a:extLst>
                  </p:cNvPr>
                  <p:cNvSpPr txBox="1"/>
                  <p:nvPr/>
                </p:nvSpPr>
                <p:spPr>
                  <a:xfrm>
                    <a:off x="6557683" y="5887206"/>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7</m:t>
                          </m:r>
                        </m:oMath>
                      </m:oMathPara>
                    </a14:m>
                    <a:endParaRPr lang="en-AU"/>
                  </a:p>
                </p:txBody>
              </p:sp>
            </mc:Choice>
            <mc:Fallback>
              <p:sp>
                <p:nvSpPr>
                  <p:cNvPr id="33" name="TextBox 32">
                    <a:extLst>
                      <a:ext uri="{FF2B5EF4-FFF2-40B4-BE49-F238E27FC236}">
                        <a16:creationId xmlns:a16="http://schemas.microsoft.com/office/drawing/2014/main" id="{763A311E-F69E-870C-40F0-4671504EF99E}"/>
                      </a:ext>
                    </a:extLst>
                  </p:cNvPr>
                  <p:cNvSpPr txBox="1">
                    <a:spLocks noRot="1" noChangeAspect="1" noMove="1" noResize="1" noEditPoints="1" noAdjustHandles="1" noChangeArrowheads="1" noChangeShapeType="1" noTextEdit="1"/>
                  </p:cNvSpPr>
                  <p:nvPr/>
                </p:nvSpPr>
                <p:spPr>
                  <a:xfrm>
                    <a:off x="6557683" y="5887206"/>
                    <a:ext cx="458638" cy="349370"/>
                  </a:xfrm>
                  <a:prstGeom prst="rect">
                    <a:avLst/>
                  </a:prstGeom>
                  <a:blipFill>
                    <a:blip r:embed="rId10"/>
                    <a:stretch>
                      <a:fillRect b="-1578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A835C505-AB77-6FC9-1379-601C8472D8FD}"/>
                      </a:ext>
                    </a:extLst>
                  </p:cNvPr>
                  <p:cNvSpPr txBox="1"/>
                  <p:nvPr/>
                </p:nvSpPr>
                <p:spPr>
                  <a:xfrm>
                    <a:off x="5554146" y="4746669"/>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8</m:t>
                          </m:r>
                        </m:oMath>
                      </m:oMathPara>
                    </a14:m>
                    <a:endParaRPr lang="en-AU"/>
                  </a:p>
                </p:txBody>
              </p:sp>
            </mc:Choice>
            <mc:Fallback>
              <p:sp>
                <p:nvSpPr>
                  <p:cNvPr id="35" name="TextBox 34">
                    <a:extLst>
                      <a:ext uri="{FF2B5EF4-FFF2-40B4-BE49-F238E27FC236}">
                        <a16:creationId xmlns:a16="http://schemas.microsoft.com/office/drawing/2014/main" id="{A835C505-AB77-6FC9-1379-601C8472D8FD}"/>
                      </a:ext>
                    </a:extLst>
                  </p:cNvPr>
                  <p:cNvSpPr txBox="1">
                    <a:spLocks noRot="1" noChangeAspect="1" noMove="1" noResize="1" noEditPoints="1" noAdjustHandles="1" noChangeArrowheads="1" noChangeShapeType="1" noTextEdit="1"/>
                  </p:cNvSpPr>
                  <p:nvPr/>
                </p:nvSpPr>
                <p:spPr>
                  <a:xfrm>
                    <a:off x="5554146" y="4746669"/>
                    <a:ext cx="458638" cy="349370"/>
                  </a:xfrm>
                  <a:prstGeom prst="rect">
                    <a:avLst/>
                  </a:prstGeom>
                  <a:blipFill>
                    <a:blip r:embed="rId11"/>
                    <a:stretch>
                      <a:fillRect b="-1578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21A1945F-7DFC-68D0-17F8-B01B14885065}"/>
                      </a:ext>
                    </a:extLst>
                  </p:cNvPr>
                  <p:cNvSpPr txBox="1"/>
                  <p:nvPr/>
                </p:nvSpPr>
                <p:spPr>
                  <a:xfrm>
                    <a:off x="5260116" y="3275008"/>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0" dirty="0" smtClean="0">
                              <a:latin typeface="Cambria Math" panose="02040503050406030204" pitchFamily="18" charset="0"/>
                            </a:rPr>
                            <m:t>9</m:t>
                          </m:r>
                        </m:oMath>
                      </m:oMathPara>
                    </a14:m>
                    <a:endParaRPr lang="en-AU"/>
                  </a:p>
                </p:txBody>
              </p:sp>
            </mc:Choice>
            <mc:Fallback>
              <p:sp>
                <p:nvSpPr>
                  <p:cNvPr id="25" name="TextBox 24">
                    <a:extLst>
                      <a:ext uri="{FF2B5EF4-FFF2-40B4-BE49-F238E27FC236}">
                        <a16:creationId xmlns:a16="http://schemas.microsoft.com/office/drawing/2014/main" id="{21A1945F-7DFC-68D0-17F8-B01B14885065}"/>
                      </a:ext>
                    </a:extLst>
                  </p:cNvPr>
                  <p:cNvSpPr txBox="1">
                    <a:spLocks noRot="1" noChangeAspect="1" noMove="1" noResize="1" noEditPoints="1" noAdjustHandles="1" noChangeArrowheads="1" noChangeShapeType="1" noTextEdit="1"/>
                  </p:cNvSpPr>
                  <p:nvPr/>
                </p:nvSpPr>
                <p:spPr>
                  <a:xfrm>
                    <a:off x="5260116" y="3275008"/>
                    <a:ext cx="458638" cy="349370"/>
                  </a:xfrm>
                  <a:prstGeom prst="rect">
                    <a:avLst/>
                  </a:prstGeom>
                  <a:blipFill>
                    <a:blip r:embed="rId12"/>
                    <a:stretch>
                      <a:fillRect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FAD52B17-F3DE-861A-8C15-3937557C05C7}"/>
                      </a:ext>
                    </a:extLst>
                  </p:cNvPr>
                  <p:cNvSpPr txBox="1"/>
                  <p:nvPr/>
                </p:nvSpPr>
                <p:spPr>
                  <a:xfrm>
                    <a:off x="5565198" y="1848916"/>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10</m:t>
                          </m:r>
                        </m:oMath>
                      </m:oMathPara>
                    </a14:m>
                    <a:endParaRPr lang="en-AU"/>
                  </a:p>
                </p:txBody>
              </p:sp>
            </mc:Choice>
            <mc:Fallback>
              <p:sp>
                <p:nvSpPr>
                  <p:cNvPr id="36" name="TextBox 35">
                    <a:extLst>
                      <a:ext uri="{FF2B5EF4-FFF2-40B4-BE49-F238E27FC236}">
                        <a16:creationId xmlns:a16="http://schemas.microsoft.com/office/drawing/2014/main" id="{FAD52B17-F3DE-861A-8C15-3937557C05C7}"/>
                      </a:ext>
                    </a:extLst>
                  </p:cNvPr>
                  <p:cNvSpPr txBox="1">
                    <a:spLocks noRot="1" noChangeAspect="1" noMove="1" noResize="1" noEditPoints="1" noAdjustHandles="1" noChangeArrowheads="1" noChangeShapeType="1" noTextEdit="1"/>
                  </p:cNvSpPr>
                  <p:nvPr/>
                </p:nvSpPr>
                <p:spPr>
                  <a:xfrm>
                    <a:off x="5565198" y="1848916"/>
                    <a:ext cx="458638" cy="349370"/>
                  </a:xfrm>
                  <a:prstGeom prst="rect">
                    <a:avLst/>
                  </a:prstGeom>
                  <a:blipFill>
                    <a:blip r:embed="rId13"/>
                    <a:stretch>
                      <a:fillRect l="-10667" r="-10667"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E815C8B6-4D15-26B8-DCBE-C5E9CFA60087}"/>
                      </a:ext>
                    </a:extLst>
                  </p:cNvPr>
                  <p:cNvSpPr txBox="1"/>
                  <p:nvPr/>
                </p:nvSpPr>
                <p:spPr>
                  <a:xfrm>
                    <a:off x="6557683" y="672094"/>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11</m:t>
                          </m:r>
                        </m:oMath>
                      </m:oMathPara>
                    </a14:m>
                    <a:endParaRPr lang="en-AU"/>
                  </a:p>
                </p:txBody>
              </p:sp>
            </mc:Choice>
            <mc:Fallback>
              <p:sp>
                <p:nvSpPr>
                  <p:cNvPr id="37" name="TextBox 36">
                    <a:extLst>
                      <a:ext uri="{FF2B5EF4-FFF2-40B4-BE49-F238E27FC236}">
                        <a16:creationId xmlns:a16="http://schemas.microsoft.com/office/drawing/2014/main" id="{E815C8B6-4D15-26B8-DCBE-C5E9CFA60087}"/>
                      </a:ext>
                    </a:extLst>
                  </p:cNvPr>
                  <p:cNvSpPr txBox="1">
                    <a:spLocks noRot="1" noChangeAspect="1" noMove="1" noResize="1" noEditPoints="1" noAdjustHandles="1" noChangeArrowheads="1" noChangeShapeType="1" noTextEdit="1"/>
                  </p:cNvSpPr>
                  <p:nvPr/>
                </p:nvSpPr>
                <p:spPr>
                  <a:xfrm>
                    <a:off x="6557683" y="672094"/>
                    <a:ext cx="458638" cy="349370"/>
                  </a:xfrm>
                  <a:prstGeom prst="rect">
                    <a:avLst/>
                  </a:prstGeom>
                  <a:blipFill>
                    <a:blip r:embed="rId14"/>
                    <a:stretch>
                      <a:fillRect l="-10667" r="-10667" b="-15517"/>
                    </a:stretch>
                  </a:blipFill>
                </p:spPr>
                <p:txBody>
                  <a:bodyPr/>
                  <a:lstStyle/>
                  <a:p>
                    <a:r>
                      <a:rPr lang="en-AU">
                        <a:noFill/>
                      </a:rPr>
                      <a:t> </a:t>
                    </a:r>
                  </a:p>
                </p:txBody>
              </p:sp>
            </mc:Fallback>
          </mc:AlternateContent>
          <p:grpSp>
            <p:nvGrpSpPr>
              <p:cNvPr id="7" name="Group 6" descr="This image consists of a rhythm clock. It shows a clock face with a rhythm designated to each number. Students perform the rhythm clock in order from the 12. This rhythm clock is in 2/4 time.">
                <a:extLst>
                  <a:ext uri="{FF2B5EF4-FFF2-40B4-BE49-F238E27FC236}">
                    <a16:creationId xmlns:a16="http://schemas.microsoft.com/office/drawing/2014/main" id="{6D721770-747E-39C5-C4BA-B4B38D489094}"/>
                  </a:ext>
                </a:extLst>
              </p:cNvPr>
              <p:cNvGrpSpPr/>
              <p:nvPr/>
            </p:nvGrpSpPr>
            <p:grpSpPr>
              <a:xfrm>
                <a:off x="5846291" y="659694"/>
                <a:ext cx="5580000" cy="5580000"/>
                <a:chOff x="5846291" y="659694"/>
                <a:chExt cx="5580000" cy="5580000"/>
              </a:xfrm>
            </p:grpSpPr>
            <p:grpSp>
              <p:nvGrpSpPr>
                <p:cNvPr id="6" name="Group 5" descr="2/4 time">
                  <a:extLst>
                    <a:ext uri="{FF2B5EF4-FFF2-40B4-BE49-F238E27FC236}">
                      <a16:creationId xmlns:a16="http://schemas.microsoft.com/office/drawing/2014/main" id="{35530267-DA81-8A00-26D1-BC375AEDB888}"/>
                    </a:ext>
                  </a:extLst>
                </p:cNvPr>
                <p:cNvGrpSpPr/>
                <p:nvPr/>
              </p:nvGrpSpPr>
              <p:grpSpPr>
                <a:xfrm>
                  <a:off x="5846291" y="659694"/>
                  <a:ext cx="5580000" cy="5580000"/>
                  <a:chOff x="5846291" y="659694"/>
                  <a:chExt cx="5580000" cy="5580000"/>
                </a:xfrm>
              </p:grpSpPr>
              <p:grpSp>
                <p:nvGrpSpPr>
                  <p:cNvPr id="2" name="Group 1" descr="Object 1">
                    <a:extLst>
                      <a:ext uri="{FF2B5EF4-FFF2-40B4-BE49-F238E27FC236}">
                        <a16:creationId xmlns:a16="http://schemas.microsoft.com/office/drawing/2014/main" id="{9B8333FB-1E62-3664-2CD0-F9B9C3F39330}"/>
                      </a:ext>
                    </a:extLst>
                  </p:cNvPr>
                  <p:cNvGrpSpPr/>
                  <p:nvPr/>
                </p:nvGrpSpPr>
                <p:grpSpPr>
                  <a:xfrm>
                    <a:off x="5846291" y="659694"/>
                    <a:ext cx="5580000" cy="5580000"/>
                    <a:chOff x="1653639" y="1284852"/>
                    <a:chExt cx="5471315" cy="5085967"/>
                  </a:xfrm>
                </p:grpSpPr>
                <p:sp>
                  <p:nvSpPr>
                    <p:cNvPr id="4" name="Google Shape;79;p15" descr="Venn object 1">
                      <a:extLst>
                        <a:ext uri="{FF2B5EF4-FFF2-40B4-BE49-F238E27FC236}">
                          <a16:creationId xmlns:a16="http://schemas.microsoft.com/office/drawing/2014/main" id="{D53EB07A-0C36-E250-00DF-713594245690}"/>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5" name="Rectangle: Rounded Corners 4">
                      <a:extLst>
                        <a:ext uri="{FF2B5EF4-FFF2-40B4-BE49-F238E27FC236}">
                          <a16:creationId xmlns:a16="http://schemas.microsoft.com/office/drawing/2014/main" id="{14B10C01-9474-D18D-FA1C-3C6C906E00B2}"/>
                        </a:ext>
                      </a:extLst>
                    </p:cNvPr>
                    <p:cNvSpPr/>
                    <p:nvPr/>
                  </p:nvSpPr>
                  <p:spPr>
                    <a:xfrm>
                      <a:off x="3636604" y="3555579"/>
                      <a:ext cx="1302857" cy="544513"/>
                    </a:xfrm>
                    <a:prstGeom prst="roundRect">
                      <a:avLst/>
                    </a:prstGeom>
                    <a:solidFill>
                      <a:schemeClr val="bg1"/>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Arial" panose="020B0604020202020204" pitchFamily="34" charset="0"/>
                          <a:cs typeface="Arial" panose="020B0604020202020204" pitchFamily="34" charset="0"/>
                        </a:rPr>
                        <a:t>    time</a:t>
                      </a:r>
                    </a:p>
                  </p:txBody>
                </p:sp>
              </p:grpSp>
              <p:pic>
                <p:nvPicPr>
                  <p:cNvPr id="38" name="Picture 37">
                    <a:extLst>
                      <a:ext uri="{FF2B5EF4-FFF2-40B4-BE49-F238E27FC236}">
                        <a16:creationId xmlns:a16="http://schemas.microsoft.com/office/drawing/2014/main" id="{A3699254-FD85-16E5-268D-1426EC05503C}"/>
                      </a:ext>
                    </a:extLst>
                  </p:cNvPr>
                  <p:cNvPicPr>
                    <a:picLocks noChangeAspect="1"/>
                  </p:cNvPicPr>
                  <p:nvPr/>
                </p:nvPicPr>
                <p:blipFill>
                  <a:blip r:embed="rId15"/>
                  <a:stretch>
                    <a:fillRect/>
                  </a:stretch>
                </p:blipFill>
                <p:spPr>
                  <a:xfrm>
                    <a:off x="8052363" y="3189383"/>
                    <a:ext cx="271137" cy="492977"/>
                  </a:xfrm>
                  <a:prstGeom prst="rect">
                    <a:avLst/>
                  </a:prstGeom>
                </p:spPr>
              </p:pic>
            </p:grpSp>
            <p:pic>
              <p:nvPicPr>
                <p:cNvPr id="41" name="Picture 40">
                  <a:extLst>
                    <a:ext uri="{FF2B5EF4-FFF2-40B4-BE49-F238E27FC236}">
                      <a16:creationId xmlns:a16="http://schemas.microsoft.com/office/drawing/2014/main" id="{5CDC44D2-D302-2F1D-BA34-DCD6CA780855}"/>
                    </a:ext>
                  </a:extLst>
                </p:cNvPr>
                <p:cNvPicPr>
                  <a:picLocks noChangeAspect="1"/>
                </p:cNvPicPr>
                <p:nvPr/>
              </p:nvPicPr>
              <p:blipFill>
                <a:blip r:embed="rId16"/>
                <a:stretch>
                  <a:fillRect/>
                </a:stretch>
              </p:blipFill>
              <p:spPr>
                <a:xfrm>
                  <a:off x="8260352" y="788504"/>
                  <a:ext cx="751878" cy="538508"/>
                </a:xfrm>
                <a:prstGeom prst="rect">
                  <a:avLst/>
                </a:prstGeom>
              </p:spPr>
            </p:pic>
            <p:pic>
              <p:nvPicPr>
                <p:cNvPr id="43" name="Picture 42">
                  <a:extLst>
                    <a:ext uri="{FF2B5EF4-FFF2-40B4-BE49-F238E27FC236}">
                      <a16:creationId xmlns:a16="http://schemas.microsoft.com/office/drawing/2014/main" id="{4231B0F2-D773-0174-9465-3402A1F6F64C}"/>
                    </a:ext>
                  </a:extLst>
                </p:cNvPr>
                <p:cNvPicPr>
                  <a:picLocks noChangeAspect="1"/>
                </p:cNvPicPr>
                <p:nvPr/>
              </p:nvPicPr>
              <p:blipFill>
                <a:blip r:embed="rId17"/>
                <a:stretch>
                  <a:fillRect/>
                </a:stretch>
              </p:blipFill>
              <p:spPr>
                <a:xfrm>
                  <a:off x="9421659" y="1261341"/>
                  <a:ext cx="797601" cy="462304"/>
                </a:xfrm>
                <a:prstGeom prst="rect">
                  <a:avLst/>
                </a:prstGeom>
              </p:spPr>
            </p:pic>
            <p:pic>
              <p:nvPicPr>
                <p:cNvPr id="45" name="Picture 44">
                  <a:extLst>
                    <a:ext uri="{FF2B5EF4-FFF2-40B4-BE49-F238E27FC236}">
                      <a16:creationId xmlns:a16="http://schemas.microsoft.com/office/drawing/2014/main" id="{D1DBEE9F-B33B-36AF-AB1E-3BCE879E7574}"/>
                    </a:ext>
                  </a:extLst>
                </p:cNvPr>
                <p:cNvPicPr>
                  <a:picLocks noChangeAspect="1"/>
                </p:cNvPicPr>
                <p:nvPr/>
              </p:nvPicPr>
              <p:blipFill>
                <a:blip r:embed="rId18"/>
                <a:stretch>
                  <a:fillRect/>
                </a:stretch>
              </p:blipFill>
              <p:spPr>
                <a:xfrm>
                  <a:off x="9887325" y="2154683"/>
                  <a:ext cx="1102417" cy="492786"/>
                </a:xfrm>
                <a:prstGeom prst="rect">
                  <a:avLst/>
                </a:prstGeom>
              </p:spPr>
            </p:pic>
            <p:pic>
              <p:nvPicPr>
                <p:cNvPr id="47" name="Picture 46">
                  <a:extLst>
                    <a:ext uri="{FF2B5EF4-FFF2-40B4-BE49-F238E27FC236}">
                      <a16:creationId xmlns:a16="http://schemas.microsoft.com/office/drawing/2014/main" id="{E03BD3F4-8F27-162B-B45C-C40FC5F9DF7C}"/>
                    </a:ext>
                  </a:extLst>
                </p:cNvPr>
                <p:cNvPicPr>
                  <a:picLocks noChangeAspect="1"/>
                </p:cNvPicPr>
                <p:nvPr/>
              </p:nvPicPr>
              <p:blipFill>
                <a:blip r:embed="rId19"/>
                <a:stretch>
                  <a:fillRect/>
                </a:stretch>
              </p:blipFill>
              <p:spPr>
                <a:xfrm>
                  <a:off x="10828996" y="3166214"/>
                  <a:ext cx="365778" cy="472464"/>
                </a:xfrm>
                <a:prstGeom prst="rect">
                  <a:avLst/>
                </a:prstGeom>
              </p:spPr>
            </p:pic>
            <p:pic>
              <p:nvPicPr>
                <p:cNvPr id="49" name="Picture 48">
                  <a:extLst>
                    <a:ext uri="{FF2B5EF4-FFF2-40B4-BE49-F238E27FC236}">
                      <a16:creationId xmlns:a16="http://schemas.microsoft.com/office/drawing/2014/main" id="{C866FA89-D335-0891-7A44-268F09D0EDBE}"/>
                    </a:ext>
                  </a:extLst>
                </p:cNvPr>
                <p:cNvPicPr>
                  <a:picLocks noChangeAspect="1"/>
                </p:cNvPicPr>
                <p:nvPr/>
              </p:nvPicPr>
              <p:blipFill>
                <a:blip r:embed="rId20"/>
                <a:stretch>
                  <a:fillRect/>
                </a:stretch>
              </p:blipFill>
              <p:spPr>
                <a:xfrm>
                  <a:off x="10343961" y="4330535"/>
                  <a:ext cx="706156" cy="462304"/>
                </a:xfrm>
                <a:prstGeom prst="rect">
                  <a:avLst/>
                </a:prstGeom>
              </p:spPr>
            </p:pic>
            <p:pic>
              <p:nvPicPr>
                <p:cNvPr id="55" name="Picture 54">
                  <a:extLst>
                    <a:ext uri="{FF2B5EF4-FFF2-40B4-BE49-F238E27FC236}">
                      <a16:creationId xmlns:a16="http://schemas.microsoft.com/office/drawing/2014/main" id="{F0857236-96C6-208E-A920-1774E07AD954}"/>
                    </a:ext>
                  </a:extLst>
                </p:cNvPr>
                <p:cNvPicPr>
                  <a:picLocks noChangeAspect="1"/>
                </p:cNvPicPr>
                <p:nvPr/>
              </p:nvPicPr>
              <p:blipFill>
                <a:blip r:embed="rId20"/>
                <a:stretch>
                  <a:fillRect/>
                </a:stretch>
              </p:blipFill>
              <p:spPr>
                <a:xfrm>
                  <a:off x="9662114" y="5096039"/>
                  <a:ext cx="706156" cy="462304"/>
                </a:xfrm>
                <a:prstGeom prst="rect">
                  <a:avLst/>
                </a:prstGeom>
              </p:spPr>
            </p:pic>
            <p:pic>
              <p:nvPicPr>
                <p:cNvPr id="51" name="Picture 50">
                  <a:extLst>
                    <a:ext uri="{FF2B5EF4-FFF2-40B4-BE49-F238E27FC236}">
                      <a16:creationId xmlns:a16="http://schemas.microsoft.com/office/drawing/2014/main" id="{7FA32D92-40DF-405A-F03D-61D3276578FB}"/>
                    </a:ext>
                  </a:extLst>
                </p:cNvPr>
                <p:cNvPicPr>
                  <a:picLocks noChangeAspect="1"/>
                </p:cNvPicPr>
                <p:nvPr/>
              </p:nvPicPr>
              <p:blipFill>
                <a:blip r:embed="rId21"/>
                <a:stretch>
                  <a:fillRect/>
                </a:stretch>
              </p:blipFill>
              <p:spPr>
                <a:xfrm>
                  <a:off x="8176527" y="5481108"/>
                  <a:ext cx="919527" cy="457223"/>
                </a:xfrm>
                <a:prstGeom prst="rect">
                  <a:avLst/>
                </a:prstGeom>
              </p:spPr>
            </p:pic>
            <p:pic>
              <p:nvPicPr>
                <p:cNvPr id="56" name="Picture 55">
                  <a:extLst>
                    <a:ext uri="{FF2B5EF4-FFF2-40B4-BE49-F238E27FC236}">
                      <a16:creationId xmlns:a16="http://schemas.microsoft.com/office/drawing/2014/main" id="{6F041946-D7CC-3206-BDAA-D608600CB309}"/>
                    </a:ext>
                  </a:extLst>
                </p:cNvPr>
                <p:cNvPicPr>
                  <a:picLocks noChangeAspect="1"/>
                </p:cNvPicPr>
                <p:nvPr/>
              </p:nvPicPr>
              <p:blipFill>
                <a:blip r:embed="rId20"/>
                <a:stretch>
                  <a:fillRect/>
                </a:stretch>
              </p:blipFill>
              <p:spPr>
                <a:xfrm>
                  <a:off x="7219673" y="5018804"/>
                  <a:ext cx="706156" cy="462304"/>
                </a:xfrm>
                <a:prstGeom prst="rect">
                  <a:avLst/>
                </a:prstGeom>
              </p:spPr>
            </p:pic>
            <p:pic>
              <p:nvPicPr>
                <p:cNvPr id="53" name="Picture 52">
                  <a:extLst>
                    <a:ext uri="{FF2B5EF4-FFF2-40B4-BE49-F238E27FC236}">
                      <a16:creationId xmlns:a16="http://schemas.microsoft.com/office/drawing/2014/main" id="{389AF770-A0C2-E498-6968-017BB32FB67F}"/>
                    </a:ext>
                  </a:extLst>
                </p:cNvPr>
                <p:cNvPicPr>
                  <a:picLocks noChangeAspect="1"/>
                </p:cNvPicPr>
                <p:nvPr/>
              </p:nvPicPr>
              <p:blipFill>
                <a:blip r:embed="rId22"/>
                <a:stretch>
                  <a:fillRect/>
                </a:stretch>
              </p:blipFill>
              <p:spPr>
                <a:xfrm>
                  <a:off x="6338248" y="4274205"/>
                  <a:ext cx="1234503" cy="472464"/>
                </a:xfrm>
                <a:prstGeom prst="rect">
                  <a:avLst/>
                </a:prstGeom>
              </p:spPr>
            </p:pic>
            <p:pic>
              <p:nvPicPr>
                <p:cNvPr id="58" name="Picture 57">
                  <a:extLst>
                    <a:ext uri="{FF2B5EF4-FFF2-40B4-BE49-F238E27FC236}">
                      <a16:creationId xmlns:a16="http://schemas.microsoft.com/office/drawing/2014/main" id="{8E47C353-9B6A-87B8-D511-873A91FB060A}"/>
                    </a:ext>
                  </a:extLst>
                </p:cNvPr>
                <p:cNvPicPr>
                  <a:picLocks noChangeAspect="1"/>
                </p:cNvPicPr>
                <p:nvPr/>
              </p:nvPicPr>
              <p:blipFill>
                <a:blip r:embed="rId17"/>
                <a:stretch>
                  <a:fillRect/>
                </a:stretch>
              </p:blipFill>
              <p:spPr>
                <a:xfrm>
                  <a:off x="6072351" y="3171294"/>
                  <a:ext cx="797601" cy="462304"/>
                </a:xfrm>
                <a:prstGeom prst="rect">
                  <a:avLst/>
                </a:prstGeom>
              </p:spPr>
            </p:pic>
            <p:pic>
              <p:nvPicPr>
                <p:cNvPr id="54" name="Picture 53">
                  <a:extLst>
                    <a:ext uri="{FF2B5EF4-FFF2-40B4-BE49-F238E27FC236}">
                      <a16:creationId xmlns:a16="http://schemas.microsoft.com/office/drawing/2014/main" id="{BCDF29DE-2949-5239-B139-7E925DFD1E1A}"/>
                    </a:ext>
                  </a:extLst>
                </p:cNvPr>
                <p:cNvPicPr>
                  <a:picLocks noChangeAspect="1"/>
                </p:cNvPicPr>
                <p:nvPr/>
              </p:nvPicPr>
              <p:blipFill>
                <a:blip r:embed="rId19"/>
                <a:stretch>
                  <a:fillRect/>
                </a:stretch>
              </p:blipFill>
              <p:spPr>
                <a:xfrm>
                  <a:off x="7157940" y="1192268"/>
                  <a:ext cx="365778" cy="531377"/>
                </a:xfrm>
                <a:prstGeom prst="rect">
                  <a:avLst/>
                </a:prstGeom>
              </p:spPr>
            </p:pic>
          </p:grpSp>
        </p:grpSp>
        <p:pic>
          <p:nvPicPr>
            <p:cNvPr id="9" name="Picture 8">
              <a:extLst>
                <a:ext uri="{FF2B5EF4-FFF2-40B4-BE49-F238E27FC236}">
                  <a16:creationId xmlns:a16="http://schemas.microsoft.com/office/drawing/2014/main" id="{18EE22E5-9BA7-9067-DB03-44DC67C352C4}"/>
                </a:ext>
              </a:extLst>
            </p:cNvPr>
            <p:cNvPicPr>
              <a:picLocks noChangeAspect="1"/>
            </p:cNvPicPr>
            <p:nvPr/>
          </p:nvPicPr>
          <p:blipFill>
            <a:blip r:embed="rId16"/>
            <a:stretch>
              <a:fillRect/>
            </a:stretch>
          </p:blipFill>
          <p:spPr>
            <a:xfrm>
              <a:off x="6291738" y="2055258"/>
              <a:ext cx="751878" cy="538508"/>
            </a:xfrm>
            <a:prstGeom prst="rect">
              <a:avLst/>
            </a:prstGeom>
          </p:spPr>
        </p:pic>
      </p:grpSp>
    </p:spTree>
    <p:extLst>
      <p:ext uri="{BB962C8B-B14F-4D97-AF65-F5344CB8AC3E}">
        <p14:creationId xmlns:p14="http://schemas.microsoft.com/office/powerpoint/2010/main" val="3779298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3219963" cy="545601"/>
          </a:xfrm>
        </p:spPr>
        <p:txBody>
          <a:bodyPr/>
          <a:lstStyle/>
          <a:p>
            <a:r>
              <a:rPr lang="en-AU"/>
              <a:t>Activity 1.5 – rhythm clock 2</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289019" y="1465599"/>
            <a:ext cx="4289638" cy="356423"/>
          </a:xfrm>
        </p:spPr>
        <p:txBody>
          <a:bodyPr/>
          <a:lstStyle/>
          <a:p>
            <a:r>
              <a:rPr lang="en-AU"/>
              <a:t>Composing, listening and performing</a:t>
            </a:r>
          </a:p>
        </p:txBody>
      </p:sp>
      <p:grpSp>
        <p:nvGrpSpPr>
          <p:cNvPr id="14" name="Group 13" descr="This image consists of a rhythm clock. It shows a clock face with a rhythm designated to each number. Students perform the rhythm clock in order from the 12. This rhythm clock is in 3/4 time.">
            <a:extLst>
              <a:ext uri="{FF2B5EF4-FFF2-40B4-BE49-F238E27FC236}">
                <a16:creationId xmlns:a16="http://schemas.microsoft.com/office/drawing/2014/main" id="{C818CB95-704F-EA2D-5277-5750E9656016}"/>
              </a:ext>
            </a:extLst>
          </p:cNvPr>
          <p:cNvGrpSpPr/>
          <p:nvPr/>
        </p:nvGrpSpPr>
        <p:grpSpPr>
          <a:xfrm>
            <a:off x="5277430" y="219905"/>
            <a:ext cx="6687639" cy="6469316"/>
            <a:chOff x="5277430" y="219905"/>
            <a:chExt cx="6687639" cy="6469316"/>
          </a:xfrm>
        </p:grpSpPr>
        <p:pic>
          <p:nvPicPr>
            <p:cNvPr id="6" name="Picture 5">
              <a:extLst>
                <a:ext uri="{FF2B5EF4-FFF2-40B4-BE49-F238E27FC236}">
                  <a16:creationId xmlns:a16="http://schemas.microsoft.com/office/drawing/2014/main" id="{765FC2F1-EE14-D0FC-F06B-77CC2AC14AE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32079" y="3104826"/>
              <a:ext cx="321185" cy="616676"/>
            </a:xfrm>
            <a:prstGeom prst="rect">
              <a:avLst/>
            </a:prstGeom>
          </p:spPr>
        </p:pic>
        <p:grpSp>
          <p:nvGrpSpPr>
            <p:cNvPr id="7" name="Group 6" descr="This image consists of a rhythm clock. It shows a clock face with a rhythm designated to each number. Students perform the rhythm clock in order from the 12. This rhythm clock is in 3/4 time.">
              <a:extLst>
                <a:ext uri="{FF2B5EF4-FFF2-40B4-BE49-F238E27FC236}">
                  <a16:creationId xmlns:a16="http://schemas.microsoft.com/office/drawing/2014/main" id="{84DAAEAF-434B-0FCA-D850-F19ED8D903DD}"/>
                </a:ext>
              </a:extLst>
            </p:cNvPr>
            <p:cNvGrpSpPr/>
            <p:nvPr/>
          </p:nvGrpSpPr>
          <p:grpSpPr>
            <a:xfrm>
              <a:off x="5277430" y="219905"/>
              <a:ext cx="6687639" cy="6469316"/>
              <a:chOff x="5277430" y="219905"/>
              <a:chExt cx="6687639" cy="6469316"/>
            </a:xfrm>
          </p:grpSpPr>
          <p:grpSp>
            <p:nvGrpSpPr>
              <p:cNvPr id="2" name="Group 1" descr="Object 1">
                <a:extLst>
                  <a:ext uri="{FF2B5EF4-FFF2-40B4-BE49-F238E27FC236}">
                    <a16:creationId xmlns:a16="http://schemas.microsoft.com/office/drawing/2014/main" id="{9B8333FB-1E62-3664-2CD0-F9B9C3F39330}"/>
                  </a:ext>
                </a:extLst>
              </p:cNvPr>
              <p:cNvGrpSpPr/>
              <p:nvPr/>
            </p:nvGrpSpPr>
            <p:grpSpPr>
              <a:xfrm>
                <a:off x="5863605" y="632800"/>
                <a:ext cx="5580000" cy="5580000"/>
                <a:chOff x="1653639" y="1284852"/>
                <a:chExt cx="5471315" cy="5085967"/>
              </a:xfrm>
            </p:grpSpPr>
            <p:sp>
              <p:nvSpPr>
                <p:cNvPr id="5" name="Rectangle: Rounded Corners 4">
                  <a:extLst>
                    <a:ext uri="{FF2B5EF4-FFF2-40B4-BE49-F238E27FC236}">
                      <a16:creationId xmlns:a16="http://schemas.microsoft.com/office/drawing/2014/main" id="{14B10C01-9474-D18D-FA1C-3C6C906E00B2}"/>
                    </a:ext>
                  </a:extLst>
                </p:cNvPr>
                <p:cNvSpPr/>
                <p:nvPr/>
              </p:nvSpPr>
              <p:spPr>
                <a:xfrm>
                  <a:off x="3636604" y="3555579"/>
                  <a:ext cx="1302857" cy="544513"/>
                </a:xfrm>
                <a:prstGeom prst="roundRect">
                  <a:avLst/>
                </a:prstGeom>
                <a:solidFill>
                  <a:schemeClr val="bg1"/>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Arial" panose="020B0604020202020204" pitchFamily="34" charset="0"/>
                      <a:cs typeface="Arial" panose="020B0604020202020204" pitchFamily="34" charset="0"/>
                    </a:rPr>
                    <a:t>    time</a:t>
                  </a:r>
                </a:p>
              </p:txBody>
            </p:sp>
            <p:sp>
              <p:nvSpPr>
                <p:cNvPr id="4" name="Google Shape;79;p15" descr="Venn object 1">
                  <a:extLst>
                    <a:ext uri="{FF2B5EF4-FFF2-40B4-BE49-F238E27FC236}">
                      <a16:creationId xmlns:a16="http://schemas.microsoft.com/office/drawing/2014/main" id="{D53EB07A-0C36-E250-00DF-713594245690}"/>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gr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30BF15EE-8D82-63CF-3863-E66E9A1668A2}"/>
                      </a:ext>
                    </a:extLst>
                  </p:cNvPr>
                  <p:cNvSpPr txBox="1"/>
                  <p:nvPr/>
                </p:nvSpPr>
                <p:spPr>
                  <a:xfrm>
                    <a:off x="8353264" y="219905"/>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dirty="0" smtClean="0">
                              <a:latin typeface="Cambria Math" panose="02040503050406030204" pitchFamily="18" charset="0"/>
                            </a:rPr>
                            <m:t>12</m:t>
                          </m:r>
                        </m:oMath>
                      </m:oMathPara>
                    </a14:m>
                    <a:endParaRPr lang="en-AU"/>
                  </a:p>
                </p:txBody>
              </p:sp>
            </mc:Choice>
            <mc:Fallback>
              <p:sp>
                <p:nvSpPr>
                  <p:cNvPr id="24" name="TextBox 23">
                    <a:extLst>
                      <a:ext uri="{FF2B5EF4-FFF2-40B4-BE49-F238E27FC236}">
                        <a16:creationId xmlns:a16="http://schemas.microsoft.com/office/drawing/2014/main" id="{30BF15EE-8D82-63CF-3863-E66E9A1668A2}"/>
                      </a:ext>
                    </a:extLst>
                  </p:cNvPr>
                  <p:cNvSpPr txBox="1">
                    <a:spLocks noRot="1" noChangeAspect="1" noMove="1" noResize="1" noEditPoints="1" noAdjustHandles="1" noChangeArrowheads="1" noChangeShapeType="1" noTextEdit="1"/>
                  </p:cNvSpPr>
                  <p:nvPr/>
                </p:nvSpPr>
                <p:spPr>
                  <a:xfrm>
                    <a:off x="8353264" y="219905"/>
                    <a:ext cx="458638" cy="349370"/>
                  </a:xfrm>
                  <a:prstGeom prst="rect">
                    <a:avLst/>
                  </a:prstGeom>
                  <a:blipFill>
                    <a:blip r:embed="rId4"/>
                    <a:stretch>
                      <a:fillRect l="-9211" r="-10526" b="-17544"/>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21A1945F-7DFC-68D0-17F8-B01B14885065}"/>
                      </a:ext>
                    </a:extLst>
                  </p:cNvPr>
                  <p:cNvSpPr txBox="1"/>
                  <p:nvPr/>
                </p:nvSpPr>
                <p:spPr>
                  <a:xfrm>
                    <a:off x="5277430" y="3248114"/>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0" dirty="0" smtClean="0">
                              <a:latin typeface="Cambria Math" panose="02040503050406030204" pitchFamily="18" charset="0"/>
                            </a:rPr>
                            <m:t>9</m:t>
                          </m:r>
                        </m:oMath>
                      </m:oMathPara>
                    </a14:m>
                    <a:endParaRPr lang="en-AU"/>
                  </a:p>
                </p:txBody>
              </p:sp>
            </mc:Choice>
            <mc:Fallback>
              <p:sp>
                <p:nvSpPr>
                  <p:cNvPr id="25" name="TextBox 24">
                    <a:extLst>
                      <a:ext uri="{FF2B5EF4-FFF2-40B4-BE49-F238E27FC236}">
                        <a16:creationId xmlns:a16="http://schemas.microsoft.com/office/drawing/2014/main" id="{21A1945F-7DFC-68D0-17F8-B01B14885065}"/>
                      </a:ext>
                    </a:extLst>
                  </p:cNvPr>
                  <p:cNvSpPr txBox="1">
                    <a:spLocks noRot="1" noChangeAspect="1" noMove="1" noResize="1" noEditPoints="1" noAdjustHandles="1" noChangeArrowheads="1" noChangeShapeType="1" noTextEdit="1"/>
                  </p:cNvSpPr>
                  <p:nvPr/>
                </p:nvSpPr>
                <p:spPr>
                  <a:xfrm>
                    <a:off x="5277430" y="3248114"/>
                    <a:ext cx="458638" cy="349370"/>
                  </a:xfrm>
                  <a:prstGeom prst="rect">
                    <a:avLst/>
                  </a:prstGeom>
                  <a:blipFill>
                    <a:blip r:embed="rId5"/>
                    <a:stretch>
                      <a:fillRect b="-1578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F4CC2DA3-06CF-1AA8-343D-79C441AC8E78}"/>
                      </a:ext>
                    </a:extLst>
                  </p:cNvPr>
                  <p:cNvSpPr txBox="1"/>
                  <p:nvPr/>
                </p:nvSpPr>
                <p:spPr>
                  <a:xfrm>
                    <a:off x="8424286" y="6339851"/>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6</m:t>
                          </m:r>
                        </m:oMath>
                      </m:oMathPara>
                    </a14:m>
                    <a:endParaRPr lang="en-AU"/>
                  </a:p>
                </p:txBody>
              </p:sp>
            </mc:Choice>
            <mc:Fallback>
              <p:sp>
                <p:nvSpPr>
                  <p:cNvPr id="26" name="TextBox 25">
                    <a:extLst>
                      <a:ext uri="{FF2B5EF4-FFF2-40B4-BE49-F238E27FC236}">
                        <a16:creationId xmlns:a16="http://schemas.microsoft.com/office/drawing/2014/main" id="{F4CC2DA3-06CF-1AA8-343D-79C441AC8E78}"/>
                      </a:ext>
                    </a:extLst>
                  </p:cNvPr>
                  <p:cNvSpPr txBox="1">
                    <a:spLocks noRot="1" noChangeAspect="1" noMove="1" noResize="1" noEditPoints="1" noAdjustHandles="1" noChangeArrowheads="1" noChangeShapeType="1" noTextEdit="1"/>
                  </p:cNvSpPr>
                  <p:nvPr/>
                </p:nvSpPr>
                <p:spPr>
                  <a:xfrm>
                    <a:off x="8424286" y="6339851"/>
                    <a:ext cx="458638" cy="349370"/>
                  </a:xfrm>
                  <a:prstGeom prst="rect">
                    <a:avLst/>
                  </a:prstGeom>
                  <a:blipFill>
                    <a:blip r:embed="rId6"/>
                    <a:stretch>
                      <a:fillRect b="-17544"/>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2F841877-7EA1-1879-48B5-BFFE52B7973B}"/>
                      </a:ext>
                    </a:extLst>
                  </p:cNvPr>
                  <p:cNvSpPr txBox="1"/>
                  <p:nvPr/>
                </p:nvSpPr>
                <p:spPr>
                  <a:xfrm>
                    <a:off x="11506431" y="3248114"/>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3</m:t>
                          </m:r>
                        </m:oMath>
                      </m:oMathPara>
                    </a14:m>
                    <a:endParaRPr lang="en-AU"/>
                  </a:p>
                </p:txBody>
              </p:sp>
            </mc:Choice>
            <mc:Fallback>
              <p:sp>
                <p:nvSpPr>
                  <p:cNvPr id="28" name="TextBox 27">
                    <a:extLst>
                      <a:ext uri="{FF2B5EF4-FFF2-40B4-BE49-F238E27FC236}">
                        <a16:creationId xmlns:a16="http://schemas.microsoft.com/office/drawing/2014/main" id="{2F841877-7EA1-1879-48B5-BFFE52B7973B}"/>
                      </a:ext>
                    </a:extLst>
                  </p:cNvPr>
                  <p:cNvSpPr txBox="1">
                    <a:spLocks noRot="1" noChangeAspect="1" noMove="1" noResize="1" noEditPoints="1" noAdjustHandles="1" noChangeArrowheads="1" noChangeShapeType="1" noTextEdit="1"/>
                  </p:cNvSpPr>
                  <p:nvPr/>
                </p:nvSpPr>
                <p:spPr>
                  <a:xfrm>
                    <a:off x="11506431" y="3248114"/>
                    <a:ext cx="458638" cy="349370"/>
                  </a:xfrm>
                  <a:prstGeom prst="rect">
                    <a:avLst/>
                  </a:prstGeom>
                  <a:blipFill>
                    <a:blip r:embed="rId7"/>
                    <a:stretch>
                      <a:fillRect b="-1578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E7994E6C-FA58-0B1F-D78C-E71AD44FADB5}"/>
                      </a:ext>
                    </a:extLst>
                  </p:cNvPr>
                  <p:cNvSpPr txBox="1"/>
                  <p:nvPr/>
                </p:nvSpPr>
                <p:spPr>
                  <a:xfrm>
                    <a:off x="10131956" y="5911437"/>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5</m:t>
                          </m:r>
                        </m:oMath>
                      </m:oMathPara>
                    </a14:m>
                    <a:endParaRPr lang="en-AU"/>
                  </a:p>
                </p:txBody>
              </p:sp>
            </mc:Choice>
            <mc:Fallback>
              <p:sp>
                <p:nvSpPr>
                  <p:cNvPr id="29" name="TextBox 28">
                    <a:extLst>
                      <a:ext uri="{FF2B5EF4-FFF2-40B4-BE49-F238E27FC236}">
                        <a16:creationId xmlns:a16="http://schemas.microsoft.com/office/drawing/2014/main" id="{E7994E6C-FA58-0B1F-D78C-E71AD44FADB5}"/>
                      </a:ext>
                    </a:extLst>
                  </p:cNvPr>
                  <p:cNvSpPr txBox="1">
                    <a:spLocks noRot="1" noChangeAspect="1" noMove="1" noResize="1" noEditPoints="1" noAdjustHandles="1" noChangeArrowheads="1" noChangeShapeType="1" noTextEdit="1"/>
                  </p:cNvSpPr>
                  <p:nvPr/>
                </p:nvSpPr>
                <p:spPr>
                  <a:xfrm>
                    <a:off x="10131956" y="5911437"/>
                    <a:ext cx="458638" cy="349370"/>
                  </a:xfrm>
                  <a:prstGeom prst="rect">
                    <a:avLst/>
                  </a:prstGeom>
                  <a:blipFill>
                    <a:blip r:embed="rId8"/>
                    <a:stretch>
                      <a:fillRect b="-17544"/>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52785BA4-847C-BE06-900C-033FA0C527C8}"/>
                      </a:ext>
                    </a:extLst>
                  </p:cNvPr>
                  <p:cNvSpPr txBox="1"/>
                  <p:nvPr/>
                </p:nvSpPr>
                <p:spPr>
                  <a:xfrm>
                    <a:off x="11216068" y="4719775"/>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4</m:t>
                          </m:r>
                        </m:oMath>
                      </m:oMathPara>
                    </a14:m>
                    <a:endParaRPr lang="en-AU"/>
                  </a:p>
                </p:txBody>
              </p:sp>
            </mc:Choice>
            <mc:Fallback>
              <p:sp>
                <p:nvSpPr>
                  <p:cNvPr id="30" name="TextBox 29">
                    <a:extLst>
                      <a:ext uri="{FF2B5EF4-FFF2-40B4-BE49-F238E27FC236}">
                        <a16:creationId xmlns:a16="http://schemas.microsoft.com/office/drawing/2014/main" id="{52785BA4-847C-BE06-900C-033FA0C527C8}"/>
                      </a:ext>
                    </a:extLst>
                  </p:cNvPr>
                  <p:cNvSpPr txBox="1">
                    <a:spLocks noRot="1" noChangeAspect="1" noMove="1" noResize="1" noEditPoints="1" noAdjustHandles="1" noChangeArrowheads="1" noChangeShapeType="1" noTextEdit="1"/>
                  </p:cNvSpPr>
                  <p:nvPr/>
                </p:nvSpPr>
                <p:spPr>
                  <a:xfrm>
                    <a:off x="11216068" y="4719775"/>
                    <a:ext cx="458638" cy="349370"/>
                  </a:xfrm>
                  <a:prstGeom prst="rect">
                    <a:avLst/>
                  </a:prstGeom>
                  <a:blipFill>
                    <a:blip r:embed="rId9"/>
                    <a:stretch>
                      <a:fillRect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0B576B04-7F73-0F1C-4986-4C7F3F037DA7}"/>
                      </a:ext>
                    </a:extLst>
                  </p:cNvPr>
                  <p:cNvSpPr txBox="1"/>
                  <p:nvPr/>
                </p:nvSpPr>
                <p:spPr>
                  <a:xfrm>
                    <a:off x="11214286" y="1788856"/>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2</m:t>
                          </m:r>
                        </m:oMath>
                      </m:oMathPara>
                    </a14:m>
                    <a:endParaRPr lang="en-AU"/>
                  </a:p>
                </p:txBody>
              </p:sp>
            </mc:Choice>
            <mc:Fallback>
              <p:sp>
                <p:nvSpPr>
                  <p:cNvPr id="31" name="TextBox 30">
                    <a:extLst>
                      <a:ext uri="{FF2B5EF4-FFF2-40B4-BE49-F238E27FC236}">
                        <a16:creationId xmlns:a16="http://schemas.microsoft.com/office/drawing/2014/main" id="{0B576B04-7F73-0F1C-4986-4C7F3F037DA7}"/>
                      </a:ext>
                    </a:extLst>
                  </p:cNvPr>
                  <p:cNvSpPr txBox="1">
                    <a:spLocks noRot="1" noChangeAspect="1" noMove="1" noResize="1" noEditPoints="1" noAdjustHandles="1" noChangeArrowheads="1" noChangeShapeType="1" noTextEdit="1"/>
                  </p:cNvSpPr>
                  <p:nvPr/>
                </p:nvSpPr>
                <p:spPr>
                  <a:xfrm>
                    <a:off x="11214286" y="1788856"/>
                    <a:ext cx="458638" cy="349370"/>
                  </a:xfrm>
                  <a:prstGeom prst="rect">
                    <a:avLst/>
                  </a:prstGeom>
                  <a:blipFill>
                    <a:blip r:embed="rId10"/>
                    <a:stretch>
                      <a:fillRect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B6D517E6-1C1D-6C1E-2EED-BF0A56B967A6}"/>
                      </a:ext>
                    </a:extLst>
                  </p:cNvPr>
                  <p:cNvSpPr txBox="1"/>
                  <p:nvPr/>
                </p:nvSpPr>
                <p:spPr>
                  <a:xfrm>
                    <a:off x="10131956" y="681494"/>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1</m:t>
                          </m:r>
                        </m:oMath>
                      </m:oMathPara>
                    </a14:m>
                    <a:endParaRPr lang="en-AU"/>
                  </a:p>
                </p:txBody>
              </p:sp>
            </mc:Choice>
            <mc:Fallback>
              <p:sp>
                <p:nvSpPr>
                  <p:cNvPr id="32" name="TextBox 31">
                    <a:extLst>
                      <a:ext uri="{FF2B5EF4-FFF2-40B4-BE49-F238E27FC236}">
                        <a16:creationId xmlns:a16="http://schemas.microsoft.com/office/drawing/2014/main" id="{B6D517E6-1C1D-6C1E-2EED-BF0A56B967A6}"/>
                      </a:ext>
                    </a:extLst>
                  </p:cNvPr>
                  <p:cNvSpPr txBox="1">
                    <a:spLocks noRot="1" noChangeAspect="1" noMove="1" noResize="1" noEditPoints="1" noAdjustHandles="1" noChangeArrowheads="1" noChangeShapeType="1" noTextEdit="1"/>
                  </p:cNvSpPr>
                  <p:nvPr/>
                </p:nvSpPr>
                <p:spPr>
                  <a:xfrm>
                    <a:off x="10131956" y="681494"/>
                    <a:ext cx="458638" cy="349370"/>
                  </a:xfrm>
                  <a:prstGeom prst="rect">
                    <a:avLst/>
                  </a:prstGeom>
                  <a:blipFill>
                    <a:blip r:embed="rId11"/>
                    <a:stretch>
                      <a:fillRect b="-1578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763A311E-F69E-870C-40F0-4671504EF99E}"/>
                      </a:ext>
                    </a:extLst>
                  </p:cNvPr>
                  <p:cNvSpPr txBox="1"/>
                  <p:nvPr/>
                </p:nvSpPr>
                <p:spPr>
                  <a:xfrm>
                    <a:off x="6574997" y="5860312"/>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7</m:t>
                          </m:r>
                        </m:oMath>
                      </m:oMathPara>
                    </a14:m>
                    <a:endParaRPr lang="en-AU"/>
                  </a:p>
                </p:txBody>
              </p:sp>
            </mc:Choice>
            <mc:Fallback>
              <p:sp>
                <p:nvSpPr>
                  <p:cNvPr id="33" name="TextBox 32">
                    <a:extLst>
                      <a:ext uri="{FF2B5EF4-FFF2-40B4-BE49-F238E27FC236}">
                        <a16:creationId xmlns:a16="http://schemas.microsoft.com/office/drawing/2014/main" id="{763A311E-F69E-870C-40F0-4671504EF99E}"/>
                      </a:ext>
                    </a:extLst>
                  </p:cNvPr>
                  <p:cNvSpPr txBox="1">
                    <a:spLocks noRot="1" noChangeAspect="1" noMove="1" noResize="1" noEditPoints="1" noAdjustHandles="1" noChangeArrowheads="1" noChangeShapeType="1" noTextEdit="1"/>
                  </p:cNvSpPr>
                  <p:nvPr/>
                </p:nvSpPr>
                <p:spPr>
                  <a:xfrm>
                    <a:off x="6574997" y="5860312"/>
                    <a:ext cx="458638" cy="349370"/>
                  </a:xfrm>
                  <a:prstGeom prst="rect">
                    <a:avLst/>
                  </a:prstGeom>
                  <a:blipFill>
                    <a:blip r:embed="rId12"/>
                    <a:stretch>
                      <a:fillRect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A835C505-AB77-6FC9-1379-601C8472D8FD}"/>
                      </a:ext>
                    </a:extLst>
                  </p:cNvPr>
                  <p:cNvSpPr txBox="1"/>
                  <p:nvPr/>
                </p:nvSpPr>
                <p:spPr>
                  <a:xfrm>
                    <a:off x="5571460" y="4719775"/>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8</m:t>
                          </m:r>
                        </m:oMath>
                      </m:oMathPara>
                    </a14:m>
                    <a:endParaRPr lang="en-AU"/>
                  </a:p>
                </p:txBody>
              </p:sp>
            </mc:Choice>
            <mc:Fallback>
              <p:sp>
                <p:nvSpPr>
                  <p:cNvPr id="35" name="TextBox 34">
                    <a:extLst>
                      <a:ext uri="{FF2B5EF4-FFF2-40B4-BE49-F238E27FC236}">
                        <a16:creationId xmlns:a16="http://schemas.microsoft.com/office/drawing/2014/main" id="{A835C505-AB77-6FC9-1379-601C8472D8FD}"/>
                      </a:ext>
                    </a:extLst>
                  </p:cNvPr>
                  <p:cNvSpPr txBox="1">
                    <a:spLocks noRot="1" noChangeAspect="1" noMove="1" noResize="1" noEditPoints="1" noAdjustHandles="1" noChangeArrowheads="1" noChangeShapeType="1" noTextEdit="1"/>
                  </p:cNvSpPr>
                  <p:nvPr/>
                </p:nvSpPr>
                <p:spPr>
                  <a:xfrm>
                    <a:off x="5571460" y="4719775"/>
                    <a:ext cx="458638" cy="349370"/>
                  </a:xfrm>
                  <a:prstGeom prst="rect">
                    <a:avLst/>
                  </a:prstGeom>
                  <a:blipFill>
                    <a:blip r:embed="rId13"/>
                    <a:stretch>
                      <a:fillRect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FAD52B17-F3DE-861A-8C15-3937557C05C7}"/>
                      </a:ext>
                    </a:extLst>
                  </p:cNvPr>
                  <p:cNvSpPr txBox="1"/>
                  <p:nvPr/>
                </p:nvSpPr>
                <p:spPr>
                  <a:xfrm>
                    <a:off x="5582512" y="1822022"/>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10</m:t>
                          </m:r>
                        </m:oMath>
                      </m:oMathPara>
                    </a14:m>
                    <a:endParaRPr lang="en-AU"/>
                  </a:p>
                </p:txBody>
              </p:sp>
            </mc:Choice>
            <mc:Fallback>
              <p:sp>
                <p:nvSpPr>
                  <p:cNvPr id="36" name="TextBox 35">
                    <a:extLst>
                      <a:ext uri="{FF2B5EF4-FFF2-40B4-BE49-F238E27FC236}">
                        <a16:creationId xmlns:a16="http://schemas.microsoft.com/office/drawing/2014/main" id="{FAD52B17-F3DE-861A-8C15-3937557C05C7}"/>
                      </a:ext>
                    </a:extLst>
                  </p:cNvPr>
                  <p:cNvSpPr txBox="1">
                    <a:spLocks noRot="1" noChangeAspect="1" noMove="1" noResize="1" noEditPoints="1" noAdjustHandles="1" noChangeArrowheads="1" noChangeShapeType="1" noTextEdit="1"/>
                  </p:cNvSpPr>
                  <p:nvPr/>
                </p:nvSpPr>
                <p:spPr>
                  <a:xfrm>
                    <a:off x="5582512" y="1822022"/>
                    <a:ext cx="458638" cy="349370"/>
                  </a:xfrm>
                  <a:prstGeom prst="rect">
                    <a:avLst/>
                  </a:prstGeom>
                  <a:blipFill>
                    <a:blip r:embed="rId14"/>
                    <a:stretch>
                      <a:fillRect l="-10667" r="-10667" b="-1578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E815C8B6-4D15-26B8-DCBE-C5E9CFA60087}"/>
                      </a:ext>
                    </a:extLst>
                  </p:cNvPr>
                  <p:cNvSpPr txBox="1"/>
                  <p:nvPr/>
                </p:nvSpPr>
                <p:spPr>
                  <a:xfrm>
                    <a:off x="6574997" y="645200"/>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11</m:t>
                          </m:r>
                        </m:oMath>
                      </m:oMathPara>
                    </a14:m>
                    <a:endParaRPr lang="en-AU"/>
                  </a:p>
                </p:txBody>
              </p:sp>
            </mc:Choice>
            <mc:Fallback>
              <p:sp>
                <p:nvSpPr>
                  <p:cNvPr id="37" name="TextBox 36">
                    <a:extLst>
                      <a:ext uri="{FF2B5EF4-FFF2-40B4-BE49-F238E27FC236}">
                        <a16:creationId xmlns:a16="http://schemas.microsoft.com/office/drawing/2014/main" id="{E815C8B6-4D15-26B8-DCBE-C5E9CFA60087}"/>
                      </a:ext>
                    </a:extLst>
                  </p:cNvPr>
                  <p:cNvSpPr txBox="1">
                    <a:spLocks noRot="1" noChangeAspect="1" noMove="1" noResize="1" noEditPoints="1" noAdjustHandles="1" noChangeArrowheads="1" noChangeShapeType="1" noTextEdit="1"/>
                  </p:cNvSpPr>
                  <p:nvPr/>
                </p:nvSpPr>
                <p:spPr>
                  <a:xfrm>
                    <a:off x="6574997" y="645200"/>
                    <a:ext cx="458638" cy="349370"/>
                  </a:xfrm>
                  <a:prstGeom prst="rect">
                    <a:avLst/>
                  </a:prstGeom>
                  <a:blipFill>
                    <a:blip r:embed="rId15"/>
                    <a:stretch>
                      <a:fillRect l="-10667" r="-10667" b="-15789"/>
                    </a:stretch>
                  </a:blipFill>
                </p:spPr>
                <p:txBody>
                  <a:bodyPr/>
                  <a:lstStyle/>
                  <a:p>
                    <a:r>
                      <a:rPr lang="en-AU">
                        <a:noFill/>
                      </a:rPr>
                      <a:t> </a:t>
                    </a:r>
                  </a:p>
                </p:txBody>
              </p:sp>
            </mc:Fallback>
          </mc:AlternateContent>
          <p:pic>
            <p:nvPicPr>
              <p:cNvPr id="9" name="Picture 8">
                <a:extLst>
                  <a:ext uri="{FF2B5EF4-FFF2-40B4-BE49-F238E27FC236}">
                    <a16:creationId xmlns:a16="http://schemas.microsoft.com/office/drawing/2014/main" id="{8B8D3EE3-A0CD-5B96-BA13-ED9F299D6015}"/>
                  </a:ext>
                </a:extLst>
              </p:cNvPr>
              <p:cNvPicPr>
                <a:picLocks noChangeAspect="1"/>
              </p:cNvPicPr>
              <p:nvPr/>
            </p:nvPicPr>
            <p:blipFill>
              <a:blip r:embed="rId16"/>
              <a:stretch>
                <a:fillRect/>
              </a:stretch>
            </p:blipFill>
            <p:spPr>
              <a:xfrm>
                <a:off x="8016346" y="856179"/>
                <a:ext cx="1132898" cy="477545"/>
              </a:xfrm>
              <a:prstGeom prst="rect">
                <a:avLst/>
              </a:prstGeom>
            </p:spPr>
          </p:pic>
          <p:pic>
            <p:nvPicPr>
              <p:cNvPr id="12" name="Picture 11">
                <a:extLst>
                  <a:ext uri="{FF2B5EF4-FFF2-40B4-BE49-F238E27FC236}">
                    <a16:creationId xmlns:a16="http://schemas.microsoft.com/office/drawing/2014/main" id="{A6CEA365-3DCF-3562-9BBE-79A5B98E96DC}"/>
                  </a:ext>
                </a:extLst>
              </p:cNvPr>
              <p:cNvPicPr>
                <a:picLocks noChangeAspect="1"/>
              </p:cNvPicPr>
              <p:nvPr/>
            </p:nvPicPr>
            <p:blipFill>
              <a:blip r:embed="rId17"/>
              <a:stretch>
                <a:fillRect/>
              </a:stretch>
            </p:blipFill>
            <p:spPr>
              <a:xfrm>
                <a:off x="9335061" y="1436902"/>
                <a:ext cx="1026213" cy="462304"/>
              </a:xfrm>
              <a:prstGeom prst="rect">
                <a:avLst/>
              </a:prstGeom>
            </p:spPr>
          </p:pic>
          <p:pic>
            <p:nvPicPr>
              <p:cNvPr id="15" name="Picture 14">
                <a:extLst>
                  <a:ext uri="{FF2B5EF4-FFF2-40B4-BE49-F238E27FC236}">
                    <a16:creationId xmlns:a16="http://schemas.microsoft.com/office/drawing/2014/main" id="{F2817129-0B8C-386B-5497-CBBA2C9930E1}"/>
                  </a:ext>
                </a:extLst>
              </p:cNvPr>
              <p:cNvPicPr>
                <a:picLocks noChangeAspect="1"/>
              </p:cNvPicPr>
              <p:nvPr/>
            </p:nvPicPr>
            <p:blipFill>
              <a:blip r:embed="rId18"/>
              <a:stretch>
                <a:fillRect/>
              </a:stretch>
            </p:blipFill>
            <p:spPr>
              <a:xfrm>
                <a:off x="9703381" y="2238755"/>
                <a:ext cx="1315788" cy="487705"/>
              </a:xfrm>
              <a:prstGeom prst="rect">
                <a:avLst/>
              </a:prstGeom>
            </p:spPr>
          </p:pic>
          <p:pic>
            <p:nvPicPr>
              <p:cNvPr id="17" name="Picture 16">
                <a:extLst>
                  <a:ext uri="{FF2B5EF4-FFF2-40B4-BE49-F238E27FC236}">
                    <a16:creationId xmlns:a16="http://schemas.microsoft.com/office/drawing/2014/main" id="{D79B9F99-6DD1-3B7C-B6D8-97F8BF0213C9}"/>
                  </a:ext>
                </a:extLst>
              </p:cNvPr>
              <p:cNvPicPr>
                <a:picLocks noChangeAspect="1"/>
              </p:cNvPicPr>
              <p:nvPr/>
            </p:nvPicPr>
            <p:blipFill>
              <a:blip r:embed="rId19"/>
              <a:stretch>
                <a:fillRect/>
              </a:stretch>
            </p:blipFill>
            <p:spPr>
              <a:xfrm>
                <a:off x="10252744" y="3218735"/>
                <a:ext cx="1051614" cy="462304"/>
              </a:xfrm>
              <a:prstGeom prst="rect">
                <a:avLst/>
              </a:prstGeom>
            </p:spPr>
          </p:pic>
          <p:pic>
            <p:nvPicPr>
              <p:cNvPr id="19" name="Picture 18">
                <a:extLst>
                  <a:ext uri="{FF2B5EF4-FFF2-40B4-BE49-F238E27FC236}">
                    <a16:creationId xmlns:a16="http://schemas.microsoft.com/office/drawing/2014/main" id="{2129A6CA-0852-C528-A3BE-ABDFE34BE9CF}"/>
                  </a:ext>
                </a:extLst>
              </p:cNvPr>
              <p:cNvPicPr>
                <a:picLocks noChangeAspect="1"/>
              </p:cNvPicPr>
              <p:nvPr/>
            </p:nvPicPr>
            <p:blipFill>
              <a:blip r:embed="rId20"/>
              <a:stretch>
                <a:fillRect/>
              </a:stretch>
            </p:blipFill>
            <p:spPr>
              <a:xfrm>
                <a:off x="9629717" y="4149258"/>
                <a:ext cx="1463115" cy="447063"/>
              </a:xfrm>
              <a:prstGeom prst="rect">
                <a:avLst/>
              </a:prstGeom>
            </p:spPr>
          </p:pic>
          <p:pic>
            <p:nvPicPr>
              <p:cNvPr id="21" name="Picture 20">
                <a:extLst>
                  <a:ext uri="{FF2B5EF4-FFF2-40B4-BE49-F238E27FC236}">
                    <a16:creationId xmlns:a16="http://schemas.microsoft.com/office/drawing/2014/main" id="{D56CFD94-C409-3410-9DA6-C6B6945E7FC8}"/>
                  </a:ext>
                </a:extLst>
              </p:cNvPr>
              <p:cNvPicPr>
                <a:picLocks noChangeAspect="1"/>
              </p:cNvPicPr>
              <p:nvPr/>
            </p:nvPicPr>
            <p:blipFill>
              <a:blip r:embed="rId21"/>
              <a:stretch>
                <a:fillRect/>
              </a:stretch>
            </p:blipFill>
            <p:spPr>
              <a:xfrm>
                <a:off x="9190274" y="4942256"/>
                <a:ext cx="1315788" cy="462304"/>
              </a:xfrm>
              <a:prstGeom prst="rect">
                <a:avLst/>
              </a:prstGeom>
            </p:spPr>
          </p:pic>
          <p:pic>
            <p:nvPicPr>
              <p:cNvPr id="23" name="Picture 22">
                <a:extLst>
                  <a:ext uri="{FF2B5EF4-FFF2-40B4-BE49-F238E27FC236}">
                    <a16:creationId xmlns:a16="http://schemas.microsoft.com/office/drawing/2014/main" id="{3A8D01E2-A6B3-9430-2298-68D4A490ADD2}"/>
                  </a:ext>
                </a:extLst>
              </p:cNvPr>
              <p:cNvPicPr>
                <a:picLocks noChangeAspect="1"/>
              </p:cNvPicPr>
              <p:nvPr/>
            </p:nvPicPr>
            <p:blipFill>
              <a:blip r:embed="rId22"/>
              <a:stretch>
                <a:fillRect/>
              </a:stretch>
            </p:blipFill>
            <p:spPr>
              <a:xfrm>
                <a:off x="7960073" y="5526971"/>
                <a:ext cx="1391991" cy="508026"/>
              </a:xfrm>
              <a:prstGeom prst="rect">
                <a:avLst/>
              </a:prstGeom>
            </p:spPr>
          </p:pic>
          <p:pic>
            <p:nvPicPr>
              <p:cNvPr id="34" name="Picture 33">
                <a:extLst>
                  <a:ext uri="{FF2B5EF4-FFF2-40B4-BE49-F238E27FC236}">
                    <a16:creationId xmlns:a16="http://schemas.microsoft.com/office/drawing/2014/main" id="{405B56D6-9176-8FBC-261A-97AAF006003C}"/>
                  </a:ext>
                </a:extLst>
              </p:cNvPr>
              <p:cNvPicPr>
                <a:picLocks noChangeAspect="1"/>
              </p:cNvPicPr>
              <p:nvPr/>
            </p:nvPicPr>
            <p:blipFill>
              <a:blip r:embed="rId23"/>
              <a:stretch>
                <a:fillRect/>
              </a:stretch>
            </p:blipFill>
            <p:spPr>
              <a:xfrm>
                <a:off x="7005635" y="4912864"/>
                <a:ext cx="1209102" cy="492786"/>
              </a:xfrm>
              <a:prstGeom prst="rect">
                <a:avLst/>
              </a:prstGeom>
            </p:spPr>
          </p:pic>
          <p:pic>
            <p:nvPicPr>
              <p:cNvPr id="39" name="Picture 38">
                <a:extLst>
                  <a:ext uri="{FF2B5EF4-FFF2-40B4-BE49-F238E27FC236}">
                    <a16:creationId xmlns:a16="http://schemas.microsoft.com/office/drawing/2014/main" id="{FBAAD29D-A7E0-A7E8-F081-E4F136C7068D}"/>
                  </a:ext>
                </a:extLst>
              </p:cNvPr>
              <p:cNvPicPr>
                <a:picLocks noChangeAspect="1"/>
              </p:cNvPicPr>
              <p:nvPr/>
            </p:nvPicPr>
            <p:blipFill>
              <a:blip r:embed="rId24"/>
              <a:stretch>
                <a:fillRect/>
              </a:stretch>
            </p:blipFill>
            <p:spPr>
              <a:xfrm>
                <a:off x="6261435" y="4119063"/>
                <a:ext cx="1544399" cy="508026"/>
              </a:xfrm>
              <a:prstGeom prst="rect">
                <a:avLst/>
              </a:prstGeom>
            </p:spPr>
          </p:pic>
          <p:pic>
            <p:nvPicPr>
              <p:cNvPr id="41" name="Picture 40">
                <a:extLst>
                  <a:ext uri="{FF2B5EF4-FFF2-40B4-BE49-F238E27FC236}">
                    <a16:creationId xmlns:a16="http://schemas.microsoft.com/office/drawing/2014/main" id="{00D25350-E34E-AF2F-1FB2-8FAB6B22AE05}"/>
                  </a:ext>
                </a:extLst>
              </p:cNvPr>
              <p:cNvPicPr>
                <a:picLocks noChangeAspect="1"/>
              </p:cNvPicPr>
              <p:nvPr/>
            </p:nvPicPr>
            <p:blipFill>
              <a:blip r:embed="rId25"/>
              <a:stretch>
                <a:fillRect/>
              </a:stretch>
            </p:blipFill>
            <p:spPr>
              <a:xfrm>
                <a:off x="6011047" y="3153545"/>
                <a:ext cx="1493597" cy="538508"/>
              </a:xfrm>
              <a:prstGeom prst="rect">
                <a:avLst/>
              </a:prstGeom>
            </p:spPr>
          </p:pic>
          <p:pic>
            <p:nvPicPr>
              <p:cNvPr id="43" name="Picture 42">
                <a:extLst>
                  <a:ext uri="{FF2B5EF4-FFF2-40B4-BE49-F238E27FC236}">
                    <a16:creationId xmlns:a16="http://schemas.microsoft.com/office/drawing/2014/main" id="{A318ED61-4446-97AA-5B99-C0DE1F231D9C}"/>
                  </a:ext>
                </a:extLst>
              </p:cNvPr>
              <p:cNvPicPr>
                <a:picLocks noChangeAspect="1"/>
              </p:cNvPicPr>
              <p:nvPr/>
            </p:nvPicPr>
            <p:blipFill>
              <a:blip r:embed="rId26"/>
              <a:stretch>
                <a:fillRect/>
              </a:stretch>
            </p:blipFill>
            <p:spPr>
              <a:xfrm>
                <a:off x="6261435" y="2241375"/>
                <a:ext cx="1803493" cy="518186"/>
              </a:xfrm>
              <a:prstGeom prst="rect">
                <a:avLst/>
              </a:prstGeom>
            </p:spPr>
          </p:pic>
          <p:pic>
            <p:nvPicPr>
              <p:cNvPr id="44" name="Picture 43">
                <a:extLst>
                  <a:ext uri="{FF2B5EF4-FFF2-40B4-BE49-F238E27FC236}">
                    <a16:creationId xmlns:a16="http://schemas.microsoft.com/office/drawing/2014/main" id="{C8D9F3CD-B468-2F95-73E5-F67CC45E96A1}"/>
                  </a:ext>
                </a:extLst>
              </p:cNvPr>
              <p:cNvPicPr>
                <a:picLocks noChangeAspect="1"/>
              </p:cNvPicPr>
              <p:nvPr/>
            </p:nvPicPr>
            <p:blipFill>
              <a:blip r:embed="rId23"/>
              <a:stretch>
                <a:fillRect/>
              </a:stretch>
            </p:blipFill>
            <p:spPr>
              <a:xfrm>
                <a:off x="6804316" y="1406420"/>
                <a:ext cx="1209102" cy="492786"/>
              </a:xfrm>
              <a:prstGeom prst="rect">
                <a:avLst/>
              </a:prstGeom>
            </p:spPr>
          </p:pic>
        </p:grpSp>
        <p:pic>
          <p:nvPicPr>
            <p:cNvPr id="8" name="Picture 7">
              <a:extLst>
                <a:ext uri="{FF2B5EF4-FFF2-40B4-BE49-F238E27FC236}">
                  <a16:creationId xmlns:a16="http://schemas.microsoft.com/office/drawing/2014/main" id="{C678FC21-85BD-C7C9-1E57-77E55BDA67B0}"/>
                </a:ext>
              </a:extLst>
            </p:cNvPr>
            <p:cNvPicPr>
              <a:picLocks noChangeAspect="1"/>
            </p:cNvPicPr>
            <p:nvPr/>
          </p:nvPicPr>
          <p:blipFill>
            <a:blip r:embed="rId3"/>
            <a:stretch>
              <a:fillRect/>
            </a:stretch>
          </p:blipFill>
          <p:spPr>
            <a:xfrm>
              <a:off x="8050623" y="3104826"/>
              <a:ext cx="321185" cy="616676"/>
            </a:xfrm>
            <a:prstGeom prst="rect">
              <a:avLst/>
            </a:prstGeom>
          </p:spPr>
        </p:pic>
      </p:gr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4149358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3219963" cy="545601"/>
          </a:xfrm>
        </p:spPr>
        <p:txBody>
          <a:bodyPr/>
          <a:lstStyle/>
          <a:p>
            <a:r>
              <a:rPr lang="en-AU"/>
              <a:t>Activity 1.5 – rhythm clock 3</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289019" y="1465599"/>
            <a:ext cx="4289638" cy="356423"/>
          </a:xfrm>
        </p:spPr>
        <p:txBody>
          <a:bodyPr/>
          <a:lstStyle/>
          <a:p>
            <a:r>
              <a:rPr lang="en-AU"/>
              <a:t>Composing, listening and performing</a:t>
            </a:r>
          </a:p>
        </p:txBody>
      </p:sp>
      <p:grpSp>
        <p:nvGrpSpPr>
          <p:cNvPr id="6" name="Group 5" descr="This image consists of a rhythm clock. It shows a clock face with a rhythm designated to each number. Students perform the rhythm clock in order from the 12. This rhythm clock is in 4/4 time.">
            <a:extLst>
              <a:ext uri="{FF2B5EF4-FFF2-40B4-BE49-F238E27FC236}">
                <a16:creationId xmlns:a16="http://schemas.microsoft.com/office/drawing/2014/main" id="{3F025111-523E-6F54-8287-D2406F0D7242}"/>
              </a:ext>
            </a:extLst>
          </p:cNvPr>
          <p:cNvGrpSpPr/>
          <p:nvPr/>
        </p:nvGrpSpPr>
        <p:grpSpPr>
          <a:xfrm>
            <a:off x="5277430" y="219905"/>
            <a:ext cx="6687639" cy="6469316"/>
            <a:chOff x="5277430" y="219905"/>
            <a:chExt cx="6687639" cy="6469316"/>
          </a:xfrm>
        </p:grpSpPr>
        <p:grpSp>
          <p:nvGrpSpPr>
            <p:cNvPr id="2" name="Group 1" descr="This image consists of a rhythm clock. It shows a clock face with a rhythm designated to each number. Students perform the rhythm clock in order from the 12. This rhythm clock is in 4/4 time.">
              <a:extLst>
                <a:ext uri="{FF2B5EF4-FFF2-40B4-BE49-F238E27FC236}">
                  <a16:creationId xmlns:a16="http://schemas.microsoft.com/office/drawing/2014/main" id="{9B8333FB-1E62-3664-2CD0-F9B9C3F39330}"/>
                </a:ext>
              </a:extLst>
            </p:cNvPr>
            <p:cNvGrpSpPr/>
            <p:nvPr/>
          </p:nvGrpSpPr>
          <p:grpSpPr>
            <a:xfrm>
              <a:off x="5863605" y="632800"/>
              <a:ext cx="5580000" cy="5580000"/>
              <a:chOff x="1653639" y="1284852"/>
              <a:chExt cx="5471315" cy="5085967"/>
            </a:xfrm>
          </p:grpSpPr>
          <p:sp>
            <p:nvSpPr>
              <p:cNvPr id="4" name="Google Shape;79;p15" descr="Venn object 1">
                <a:extLst>
                  <a:ext uri="{FF2B5EF4-FFF2-40B4-BE49-F238E27FC236}">
                    <a16:creationId xmlns:a16="http://schemas.microsoft.com/office/drawing/2014/main" id="{D53EB07A-0C36-E250-00DF-713594245690}"/>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5" name="Rectangle: Rounded Corners 4">
                <a:extLst>
                  <a:ext uri="{FF2B5EF4-FFF2-40B4-BE49-F238E27FC236}">
                    <a16:creationId xmlns:a16="http://schemas.microsoft.com/office/drawing/2014/main" id="{14B10C01-9474-D18D-FA1C-3C6C906E00B2}"/>
                  </a:ext>
                </a:extLst>
              </p:cNvPr>
              <p:cNvSpPr/>
              <p:nvPr/>
            </p:nvSpPr>
            <p:spPr>
              <a:xfrm>
                <a:off x="3636604" y="3555579"/>
                <a:ext cx="1302857" cy="544513"/>
              </a:xfrm>
              <a:prstGeom prst="roundRect">
                <a:avLst/>
              </a:prstGeom>
              <a:solidFill>
                <a:schemeClr val="bg1"/>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Arial" panose="020B0604020202020204" pitchFamily="34" charset="0"/>
                    <a:cs typeface="Arial" panose="020B0604020202020204" pitchFamily="34" charset="0"/>
                  </a:rPr>
                  <a:t>    time</a:t>
                </a:r>
              </a:p>
            </p:txBody>
          </p:sp>
        </p:grpSp>
        <p:pic>
          <p:nvPicPr>
            <p:cNvPr id="8" name="Picture 7">
              <a:extLst>
                <a:ext uri="{FF2B5EF4-FFF2-40B4-BE49-F238E27FC236}">
                  <a16:creationId xmlns:a16="http://schemas.microsoft.com/office/drawing/2014/main" id="{C124BB9B-C029-016C-EBCA-4CCDDB310263}"/>
                </a:ext>
              </a:extLst>
            </p:cNvPr>
            <p:cNvPicPr>
              <a:picLocks noChangeAspect="1"/>
            </p:cNvPicPr>
            <p:nvPr/>
          </p:nvPicPr>
          <p:blipFill>
            <a:blip r:embed="rId3"/>
            <a:stretch>
              <a:fillRect/>
            </a:stretch>
          </p:blipFill>
          <p:spPr>
            <a:xfrm>
              <a:off x="8030314" y="3124097"/>
              <a:ext cx="285715" cy="597405"/>
            </a:xfrm>
            <a:prstGeom prst="rect">
              <a:avLst/>
            </a:prstGeom>
          </p:spPr>
        </p:pic>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30BF15EE-8D82-63CF-3863-E66E9A1668A2}"/>
                    </a:ext>
                  </a:extLst>
                </p:cNvPr>
                <p:cNvSpPr txBox="1"/>
                <p:nvPr/>
              </p:nvSpPr>
              <p:spPr>
                <a:xfrm>
                  <a:off x="8424286" y="219905"/>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dirty="0" smtClean="0">
                            <a:latin typeface="Cambria Math" panose="02040503050406030204" pitchFamily="18" charset="0"/>
                          </a:rPr>
                          <m:t>12</m:t>
                        </m:r>
                      </m:oMath>
                    </m:oMathPara>
                  </a14:m>
                  <a:endParaRPr lang="en-AU"/>
                </a:p>
              </p:txBody>
            </p:sp>
          </mc:Choice>
          <mc:Fallback>
            <p:sp>
              <p:nvSpPr>
                <p:cNvPr id="24" name="TextBox 23">
                  <a:extLst>
                    <a:ext uri="{FF2B5EF4-FFF2-40B4-BE49-F238E27FC236}">
                      <a16:creationId xmlns:a16="http://schemas.microsoft.com/office/drawing/2014/main" id="{30BF15EE-8D82-63CF-3863-E66E9A1668A2}"/>
                    </a:ext>
                  </a:extLst>
                </p:cNvPr>
                <p:cNvSpPr txBox="1">
                  <a:spLocks noRot="1" noChangeAspect="1" noMove="1" noResize="1" noEditPoints="1" noAdjustHandles="1" noChangeArrowheads="1" noChangeShapeType="1" noTextEdit="1"/>
                </p:cNvSpPr>
                <p:nvPr/>
              </p:nvSpPr>
              <p:spPr>
                <a:xfrm>
                  <a:off x="8424286" y="219905"/>
                  <a:ext cx="458638" cy="349370"/>
                </a:xfrm>
                <a:prstGeom prst="rect">
                  <a:avLst/>
                </a:prstGeom>
                <a:blipFill>
                  <a:blip r:embed="rId4"/>
                  <a:stretch>
                    <a:fillRect l="-10667" r="-10667" b="-17544"/>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21A1945F-7DFC-68D0-17F8-B01B14885065}"/>
                    </a:ext>
                  </a:extLst>
                </p:cNvPr>
                <p:cNvSpPr txBox="1"/>
                <p:nvPr/>
              </p:nvSpPr>
              <p:spPr>
                <a:xfrm>
                  <a:off x="5277430" y="3248114"/>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0" dirty="0" smtClean="0">
                            <a:latin typeface="Cambria Math" panose="02040503050406030204" pitchFamily="18" charset="0"/>
                          </a:rPr>
                          <m:t>9</m:t>
                        </m:r>
                      </m:oMath>
                    </m:oMathPara>
                  </a14:m>
                  <a:endParaRPr lang="en-AU"/>
                </a:p>
              </p:txBody>
            </p:sp>
          </mc:Choice>
          <mc:Fallback>
            <p:sp>
              <p:nvSpPr>
                <p:cNvPr id="25" name="TextBox 24">
                  <a:extLst>
                    <a:ext uri="{FF2B5EF4-FFF2-40B4-BE49-F238E27FC236}">
                      <a16:creationId xmlns:a16="http://schemas.microsoft.com/office/drawing/2014/main" id="{21A1945F-7DFC-68D0-17F8-B01B14885065}"/>
                    </a:ext>
                  </a:extLst>
                </p:cNvPr>
                <p:cNvSpPr txBox="1">
                  <a:spLocks noRot="1" noChangeAspect="1" noMove="1" noResize="1" noEditPoints="1" noAdjustHandles="1" noChangeArrowheads="1" noChangeShapeType="1" noTextEdit="1"/>
                </p:cNvSpPr>
                <p:nvPr/>
              </p:nvSpPr>
              <p:spPr>
                <a:xfrm>
                  <a:off x="5277430" y="3248114"/>
                  <a:ext cx="458638" cy="349370"/>
                </a:xfrm>
                <a:prstGeom prst="rect">
                  <a:avLst/>
                </a:prstGeom>
                <a:blipFill>
                  <a:blip r:embed="rId5"/>
                  <a:stretch>
                    <a:fillRect b="-1578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F4CC2DA3-06CF-1AA8-343D-79C441AC8E78}"/>
                    </a:ext>
                  </a:extLst>
                </p:cNvPr>
                <p:cNvSpPr txBox="1"/>
                <p:nvPr/>
              </p:nvSpPr>
              <p:spPr>
                <a:xfrm>
                  <a:off x="8424286" y="6339851"/>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6</m:t>
                        </m:r>
                      </m:oMath>
                    </m:oMathPara>
                  </a14:m>
                  <a:endParaRPr lang="en-AU"/>
                </a:p>
              </p:txBody>
            </p:sp>
          </mc:Choice>
          <mc:Fallback>
            <p:sp>
              <p:nvSpPr>
                <p:cNvPr id="26" name="TextBox 25">
                  <a:extLst>
                    <a:ext uri="{FF2B5EF4-FFF2-40B4-BE49-F238E27FC236}">
                      <a16:creationId xmlns:a16="http://schemas.microsoft.com/office/drawing/2014/main" id="{F4CC2DA3-06CF-1AA8-343D-79C441AC8E78}"/>
                    </a:ext>
                  </a:extLst>
                </p:cNvPr>
                <p:cNvSpPr txBox="1">
                  <a:spLocks noRot="1" noChangeAspect="1" noMove="1" noResize="1" noEditPoints="1" noAdjustHandles="1" noChangeArrowheads="1" noChangeShapeType="1" noTextEdit="1"/>
                </p:cNvSpPr>
                <p:nvPr/>
              </p:nvSpPr>
              <p:spPr>
                <a:xfrm>
                  <a:off x="8424286" y="6339851"/>
                  <a:ext cx="458638" cy="349370"/>
                </a:xfrm>
                <a:prstGeom prst="rect">
                  <a:avLst/>
                </a:prstGeom>
                <a:blipFill>
                  <a:blip r:embed="rId6"/>
                  <a:stretch>
                    <a:fillRect b="-17544"/>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2F841877-7EA1-1879-48B5-BFFE52B7973B}"/>
                    </a:ext>
                  </a:extLst>
                </p:cNvPr>
                <p:cNvSpPr txBox="1"/>
                <p:nvPr/>
              </p:nvSpPr>
              <p:spPr>
                <a:xfrm>
                  <a:off x="11506431" y="3248114"/>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3</m:t>
                        </m:r>
                      </m:oMath>
                    </m:oMathPara>
                  </a14:m>
                  <a:endParaRPr lang="en-AU"/>
                </a:p>
              </p:txBody>
            </p:sp>
          </mc:Choice>
          <mc:Fallback>
            <p:sp>
              <p:nvSpPr>
                <p:cNvPr id="28" name="TextBox 27">
                  <a:extLst>
                    <a:ext uri="{FF2B5EF4-FFF2-40B4-BE49-F238E27FC236}">
                      <a16:creationId xmlns:a16="http://schemas.microsoft.com/office/drawing/2014/main" id="{2F841877-7EA1-1879-48B5-BFFE52B7973B}"/>
                    </a:ext>
                  </a:extLst>
                </p:cNvPr>
                <p:cNvSpPr txBox="1">
                  <a:spLocks noRot="1" noChangeAspect="1" noMove="1" noResize="1" noEditPoints="1" noAdjustHandles="1" noChangeArrowheads="1" noChangeShapeType="1" noTextEdit="1"/>
                </p:cNvSpPr>
                <p:nvPr/>
              </p:nvSpPr>
              <p:spPr>
                <a:xfrm>
                  <a:off x="11506431" y="3248114"/>
                  <a:ext cx="458638" cy="349370"/>
                </a:xfrm>
                <a:prstGeom prst="rect">
                  <a:avLst/>
                </a:prstGeom>
                <a:blipFill>
                  <a:blip r:embed="rId7"/>
                  <a:stretch>
                    <a:fillRect b="-1578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E7994E6C-FA58-0B1F-D78C-E71AD44FADB5}"/>
                    </a:ext>
                  </a:extLst>
                </p:cNvPr>
                <p:cNvSpPr txBox="1"/>
                <p:nvPr/>
              </p:nvSpPr>
              <p:spPr>
                <a:xfrm>
                  <a:off x="10131956" y="5911437"/>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5</m:t>
                        </m:r>
                      </m:oMath>
                    </m:oMathPara>
                  </a14:m>
                  <a:endParaRPr lang="en-AU"/>
                </a:p>
              </p:txBody>
            </p:sp>
          </mc:Choice>
          <mc:Fallback>
            <p:sp>
              <p:nvSpPr>
                <p:cNvPr id="29" name="TextBox 28">
                  <a:extLst>
                    <a:ext uri="{FF2B5EF4-FFF2-40B4-BE49-F238E27FC236}">
                      <a16:creationId xmlns:a16="http://schemas.microsoft.com/office/drawing/2014/main" id="{E7994E6C-FA58-0B1F-D78C-E71AD44FADB5}"/>
                    </a:ext>
                  </a:extLst>
                </p:cNvPr>
                <p:cNvSpPr txBox="1">
                  <a:spLocks noRot="1" noChangeAspect="1" noMove="1" noResize="1" noEditPoints="1" noAdjustHandles="1" noChangeArrowheads="1" noChangeShapeType="1" noTextEdit="1"/>
                </p:cNvSpPr>
                <p:nvPr/>
              </p:nvSpPr>
              <p:spPr>
                <a:xfrm>
                  <a:off x="10131956" y="5911437"/>
                  <a:ext cx="458638" cy="349370"/>
                </a:xfrm>
                <a:prstGeom prst="rect">
                  <a:avLst/>
                </a:prstGeom>
                <a:blipFill>
                  <a:blip r:embed="rId8"/>
                  <a:stretch>
                    <a:fillRect b="-17544"/>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52785BA4-847C-BE06-900C-033FA0C527C8}"/>
                    </a:ext>
                  </a:extLst>
                </p:cNvPr>
                <p:cNvSpPr txBox="1"/>
                <p:nvPr/>
              </p:nvSpPr>
              <p:spPr>
                <a:xfrm>
                  <a:off x="11216068" y="4719775"/>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4</m:t>
                        </m:r>
                      </m:oMath>
                    </m:oMathPara>
                  </a14:m>
                  <a:endParaRPr lang="en-AU"/>
                </a:p>
              </p:txBody>
            </p:sp>
          </mc:Choice>
          <mc:Fallback>
            <p:sp>
              <p:nvSpPr>
                <p:cNvPr id="30" name="TextBox 29">
                  <a:extLst>
                    <a:ext uri="{FF2B5EF4-FFF2-40B4-BE49-F238E27FC236}">
                      <a16:creationId xmlns:a16="http://schemas.microsoft.com/office/drawing/2014/main" id="{52785BA4-847C-BE06-900C-033FA0C527C8}"/>
                    </a:ext>
                  </a:extLst>
                </p:cNvPr>
                <p:cNvSpPr txBox="1">
                  <a:spLocks noRot="1" noChangeAspect="1" noMove="1" noResize="1" noEditPoints="1" noAdjustHandles="1" noChangeArrowheads="1" noChangeShapeType="1" noTextEdit="1"/>
                </p:cNvSpPr>
                <p:nvPr/>
              </p:nvSpPr>
              <p:spPr>
                <a:xfrm>
                  <a:off x="11216068" y="4719775"/>
                  <a:ext cx="458638" cy="349370"/>
                </a:xfrm>
                <a:prstGeom prst="rect">
                  <a:avLst/>
                </a:prstGeom>
                <a:blipFill>
                  <a:blip r:embed="rId9"/>
                  <a:stretch>
                    <a:fillRect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0B576B04-7F73-0F1C-4986-4C7F3F037DA7}"/>
                    </a:ext>
                  </a:extLst>
                </p:cNvPr>
                <p:cNvSpPr txBox="1"/>
                <p:nvPr/>
              </p:nvSpPr>
              <p:spPr>
                <a:xfrm>
                  <a:off x="11214286" y="1788856"/>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2</m:t>
                        </m:r>
                      </m:oMath>
                    </m:oMathPara>
                  </a14:m>
                  <a:endParaRPr lang="en-AU"/>
                </a:p>
              </p:txBody>
            </p:sp>
          </mc:Choice>
          <mc:Fallback>
            <p:sp>
              <p:nvSpPr>
                <p:cNvPr id="31" name="TextBox 30">
                  <a:extLst>
                    <a:ext uri="{FF2B5EF4-FFF2-40B4-BE49-F238E27FC236}">
                      <a16:creationId xmlns:a16="http://schemas.microsoft.com/office/drawing/2014/main" id="{0B576B04-7F73-0F1C-4986-4C7F3F037DA7}"/>
                    </a:ext>
                  </a:extLst>
                </p:cNvPr>
                <p:cNvSpPr txBox="1">
                  <a:spLocks noRot="1" noChangeAspect="1" noMove="1" noResize="1" noEditPoints="1" noAdjustHandles="1" noChangeArrowheads="1" noChangeShapeType="1" noTextEdit="1"/>
                </p:cNvSpPr>
                <p:nvPr/>
              </p:nvSpPr>
              <p:spPr>
                <a:xfrm>
                  <a:off x="11214286" y="1788856"/>
                  <a:ext cx="458638" cy="349370"/>
                </a:xfrm>
                <a:prstGeom prst="rect">
                  <a:avLst/>
                </a:prstGeom>
                <a:blipFill>
                  <a:blip r:embed="rId10"/>
                  <a:stretch>
                    <a:fillRect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B6D517E6-1C1D-6C1E-2EED-BF0A56B967A6}"/>
                    </a:ext>
                  </a:extLst>
                </p:cNvPr>
                <p:cNvSpPr txBox="1"/>
                <p:nvPr/>
              </p:nvSpPr>
              <p:spPr>
                <a:xfrm>
                  <a:off x="10131956" y="681494"/>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1</m:t>
                        </m:r>
                      </m:oMath>
                    </m:oMathPara>
                  </a14:m>
                  <a:endParaRPr lang="en-AU"/>
                </a:p>
              </p:txBody>
            </p:sp>
          </mc:Choice>
          <mc:Fallback>
            <p:sp>
              <p:nvSpPr>
                <p:cNvPr id="32" name="TextBox 31">
                  <a:extLst>
                    <a:ext uri="{FF2B5EF4-FFF2-40B4-BE49-F238E27FC236}">
                      <a16:creationId xmlns:a16="http://schemas.microsoft.com/office/drawing/2014/main" id="{B6D517E6-1C1D-6C1E-2EED-BF0A56B967A6}"/>
                    </a:ext>
                  </a:extLst>
                </p:cNvPr>
                <p:cNvSpPr txBox="1">
                  <a:spLocks noRot="1" noChangeAspect="1" noMove="1" noResize="1" noEditPoints="1" noAdjustHandles="1" noChangeArrowheads="1" noChangeShapeType="1" noTextEdit="1"/>
                </p:cNvSpPr>
                <p:nvPr/>
              </p:nvSpPr>
              <p:spPr>
                <a:xfrm>
                  <a:off x="10131956" y="681494"/>
                  <a:ext cx="458638" cy="349370"/>
                </a:xfrm>
                <a:prstGeom prst="rect">
                  <a:avLst/>
                </a:prstGeom>
                <a:blipFill>
                  <a:blip r:embed="rId11"/>
                  <a:stretch>
                    <a:fillRect b="-1578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763A311E-F69E-870C-40F0-4671504EF99E}"/>
                    </a:ext>
                  </a:extLst>
                </p:cNvPr>
                <p:cNvSpPr txBox="1"/>
                <p:nvPr/>
              </p:nvSpPr>
              <p:spPr>
                <a:xfrm>
                  <a:off x="6574997" y="5860312"/>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7</m:t>
                        </m:r>
                      </m:oMath>
                    </m:oMathPara>
                  </a14:m>
                  <a:endParaRPr lang="en-AU"/>
                </a:p>
              </p:txBody>
            </p:sp>
          </mc:Choice>
          <mc:Fallback>
            <p:sp>
              <p:nvSpPr>
                <p:cNvPr id="33" name="TextBox 32">
                  <a:extLst>
                    <a:ext uri="{FF2B5EF4-FFF2-40B4-BE49-F238E27FC236}">
                      <a16:creationId xmlns:a16="http://schemas.microsoft.com/office/drawing/2014/main" id="{763A311E-F69E-870C-40F0-4671504EF99E}"/>
                    </a:ext>
                  </a:extLst>
                </p:cNvPr>
                <p:cNvSpPr txBox="1">
                  <a:spLocks noRot="1" noChangeAspect="1" noMove="1" noResize="1" noEditPoints="1" noAdjustHandles="1" noChangeArrowheads="1" noChangeShapeType="1" noTextEdit="1"/>
                </p:cNvSpPr>
                <p:nvPr/>
              </p:nvSpPr>
              <p:spPr>
                <a:xfrm>
                  <a:off x="6574997" y="5860312"/>
                  <a:ext cx="458638" cy="349370"/>
                </a:xfrm>
                <a:prstGeom prst="rect">
                  <a:avLst/>
                </a:prstGeom>
                <a:blipFill>
                  <a:blip r:embed="rId12"/>
                  <a:stretch>
                    <a:fillRect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A835C505-AB77-6FC9-1379-601C8472D8FD}"/>
                    </a:ext>
                  </a:extLst>
                </p:cNvPr>
                <p:cNvSpPr txBox="1"/>
                <p:nvPr/>
              </p:nvSpPr>
              <p:spPr>
                <a:xfrm>
                  <a:off x="5571460" y="4719775"/>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8</m:t>
                        </m:r>
                      </m:oMath>
                    </m:oMathPara>
                  </a14:m>
                  <a:endParaRPr lang="en-AU"/>
                </a:p>
              </p:txBody>
            </p:sp>
          </mc:Choice>
          <mc:Fallback>
            <p:sp>
              <p:nvSpPr>
                <p:cNvPr id="35" name="TextBox 34">
                  <a:extLst>
                    <a:ext uri="{FF2B5EF4-FFF2-40B4-BE49-F238E27FC236}">
                      <a16:creationId xmlns:a16="http://schemas.microsoft.com/office/drawing/2014/main" id="{A835C505-AB77-6FC9-1379-601C8472D8FD}"/>
                    </a:ext>
                  </a:extLst>
                </p:cNvPr>
                <p:cNvSpPr txBox="1">
                  <a:spLocks noRot="1" noChangeAspect="1" noMove="1" noResize="1" noEditPoints="1" noAdjustHandles="1" noChangeArrowheads="1" noChangeShapeType="1" noTextEdit="1"/>
                </p:cNvSpPr>
                <p:nvPr/>
              </p:nvSpPr>
              <p:spPr>
                <a:xfrm>
                  <a:off x="5571460" y="4719775"/>
                  <a:ext cx="458638" cy="349370"/>
                </a:xfrm>
                <a:prstGeom prst="rect">
                  <a:avLst/>
                </a:prstGeom>
                <a:blipFill>
                  <a:blip r:embed="rId13"/>
                  <a:stretch>
                    <a:fillRect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FAD52B17-F3DE-861A-8C15-3937557C05C7}"/>
                    </a:ext>
                  </a:extLst>
                </p:cNvPr>
                <p:cNvSpPr txBox="1"/>
                <p:nvPr/>
              </p:nvSpPr>
              <p:spPr>
                <a:xfrm>
                  <a:off x="5582332" y="1788855"/>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10</m:t>
                        </m:r>
                      </m:oMath>
                    </m:oMathPara>
                  </a14:m>
                  <a:endParaRPr lang="en-AU"/>
                </a:p>
              </p:txBody>
            </p:sp>
          </mc:Choice>
          <mc:Fallback>
            <p:sp>
              <p:nvSpPr>
                <p:cNvPr id="36" name="TextBox 35">
                  <a:extLst>
                    <a:ext uri="{FF2B5EF4-FFF2-40B4-BE49-F238E27FC236}">
                      <a16:creationId xmlns:a16="http://schemas.microsoft.com/office/drawing/2014/main" id="{FAD52B17-F3DE-861A-8C15-3937557C05C7}"/>
                    </a:ext>
                  </a:extLst>
                </p:cNvPr>
                <p:cNvSpPr txBox="1">
                  <a:spLocks noRot="1" noChangeAspect="1" noMove="1" noResize="1" noEditPoints="1" noAdjustHandles="1" noChangeArrowheads="1" noChangeShapeType="1" noTextEdit="1"/>
                </p:cNvSpPr>
                <p:nvPr/>
              </p:nvSpPr>
              <p:spPr>
                <a:xfrm>
                  <a:off x="5582332" y="1788855"/>
                  <a:ext cx="458638" cy="349370"/>
                </a:xfrm>
                <a:prstGeom prst="rect">
                  <a:avLst/>
                </a:prstGeom>
                <a:blipFill>
                  <a:blip r:embed="rId14"/>
                  <a:stretch>
                    <a:fillRect l="-10667" r="-10667" b="-15517"/>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E815C8B6-4D15-26B8-DCBE-C5E9CFA60087}"/>
                    </a:ext>
                  </a:extLst>
                </p:cNvPr>
                <p:cNvSpPr txBox="1"/>
                <p:nvPr/>
              </p:nvSpPr>
              <p:spPr>
                <a:xfrm>
                  <a:off x="6574997" y="645200"/>
                  <a:ext cx="458638" cy="34937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11</m:t>
                        </m:r>
                      </m:oMath>
                    </m:oMathPara>
                  </a14:m>
                  <a:endParaRPr lang="en-AU"/>
                </a:p>
              </p:txBody>
            </p:sp>
          </mc:Choice>
          <mc:Fallback>
            <p:sp>
              <p:nvSpPr>
                <p:cNvPr id="37" name="TextBox 36">
                  <a:extLst>
                    <a:ext uri="{FF2B5EF4-FFF2-40B4-BE49-F238E27FC236}">
                      <a16:creationId xmlns:a16="http://schemas.microsoft.com/office/drawing/2014/main" id="{E815C8B6-4D15-26B8-DCBE-C5E9CFA60087}"/>
                    </a:ext>
                  </a:extLst>
                </p:cNvPr>
                <p:cNvSpPr txBox="1">
                  <a:spLocks noRot="1" noChangeAspect="1" noMove="1" noResize="1" noEditPoints="1" noAdjustHandles="1" noChangeArrowheads="1" noChangeShapeType="1" noTextEdit="1"/>
                </p:cNvSpPr>
                <p:nvPr/>
              </p:nvSpPr>
              <p:spPr>
                <a:xfrm>
                  <a:off x="6574997" y="645200"/>
                  <a:ext cx="458638" cy="349370"/>
                </a:xfrm>
                <a:prstGeom prst="rect">
                  <a:avLst/>
                </a:prstGeom>
                <a:blipFill>
                  <a:blip r:embed="rId15"/>
                  <a:stretch>
                    <a:fillRect l="-10667" r="-10667" b="-15789"/>
                  </a:stretch>
                </a:blipFill>
              </p:spPr>
              <p:txBody>
                <a:bodyPr/>
                <a:lstStyle/>
                <a:p>
                  <a:r>
                    <a:rPr lang="en-AU">
                      <a:noFill/>
                    </a:rPr>
                    <a:t> </a:t>
                  </a:r>
                </a:p>
              </p:txBody>
            </p:sp>
          </mc:Fallback>
        </mc:AlternateContent>
        <p:pic>
          <p:nvPicPr>
            <p:cNvPr id="7" name="Picture 6">
              <a:extLst>
                <a:ext uri="{FF2B5EF4-FFF2-40B4-BE49-F238E27FC236}">
                  <a16:creationId xmlns:a16="http://schemas.microsoft.com/office/drawing/2014/main" id="{528B2D2D-DB8E-F8F7-6D70-F74749D3AA5B}"/>
                </a:ext>
              </a:extLst>
            </p:cNvPr>
            <p:cNvPicPr>
              <a:picLocks noChangeAspect="1"/>
            </p:cNvPicPr>
            <p:nvPr/>
          </p:nvPicPr>
          <p:blipFill>
            <a:blip r:embed="rId16"/>
            <a:stretch>
              <a:fillRect/>
            </a:stretch>
          </p:blipFill>
          <p:spPr>
            <a:xfrm>
              <a:off x="7924587" y="819885"/>
              <a:ext cx="1458035" cy="480084"/>
            </a:xfrm>
            <a:prstGeom prst="rect">
              <a:avLst/>
            </a:prstGeom>
          </p:spPr>
        </p:pic>
        <p:pic>
          <p:nvPicPr>
            <p:cNvPr id="10" name="Picture 9">
              <a:extLst>
                <a:ext uri="{FF2B5EF4-FFF2-40B4-BE49-F238E27FC236}">
                  <a16:creationId xmlns:a16="http://schemas.microsoft.com/office/drawing/2014/main" id="{FD8F7684-B0CE-90F8-3AA9-9EF8D72AA5E2}"/>
                </a:ext>
              </a:extLst>
            </p:cNvPr>
            <p:cNvPicPr>
              <a:picLocks noChangeAspect="1"/>
            </p:cNvPicPr>
            <p:nvPr/>
          </p:nvPicPr>
          <p:blipFill>
            <a:blip r:embed="rId17"/>
            <a:stretch>
              <a:fillRect/>
            </a:stretch>
          </p:blipFill>
          <p:spPr>
            <a:xfrm>
              <a:off x="8882924" y="1504862"/>
              <a:ext cx="1698078" cy="426742"/>
            </a:xfrm>
            <a:prstGeom prst="rect">
              <a:avLst/>
            </a:prstGeom>
          </p:spPr>
        </p:pic>
        <p:pic>
          <p:nvPicPr>
            <p:cNvPr id="14" name="Picture 13">
              <a:extLst>
                <a:ext uri="{FF2B5EF4-FFF2-40B4-BE49-F238E27FC236}">
                  <a16:creationId xmlns:a16="http://schemas.microsoft.com/office/drawing/2014/main" id="{3320D887-2A83-6E9D-FA50-D727CA58351D}"/>
                </a:ext>
              </a:extLst>
            </p:cNvPr>
            <p:cNvPicPr>
              <a:picLocks noChangeAspect="1"/>
            </p:cNvPicPr>
            <p:nvPr/>
          </p:nvPicPr>
          <p:blipFill>
            <a:blip r:embed="rId18"/>
            <a:stretch>
              <a:fillRect/>
            </a:stretch>
          </p:blipFill>
          <p:spPr>
            <a:xfrm>
              <a:off x="9665597" y="2232783"/>
              <a:ext cx="1391356" cy="457859"/>
            </a:xfrm>
            <a:prstGeom prst="rect">
              <a:avLst/>
            </a:prstGeom>
          </p:spPr>
        </p:pic>
        <p:pic>
          <p:nvPicPr>
            <p:cNvPr id="16" name="Picture 15">
              <a:extLst>
                <a:ext uri="{FF2B5EF4-FFF2-40B4-BE49-F238E27FC236}">
                  <a16:creationId xmlns:a16="http://schemas.microsoft.com/office/drawing/2014/main" id="{E63EA6F3-83FF-4793-2098-E9B46703CE38}"/>
                </a:ext>
              </a:extLst>
            </p:cNvPr>
            <p:cNvPicPr>
              <a:picLocks noChangeAspect="1"/>
            </p:cNvPicPr>
            <p:nvPr/>
          </p:nvPicPr>
          <p:blipFill>
            <a:blip r:embed="rId19"/>
            <a:stretch>
              <a:fillRect/>
            </a:stretch>
          </p:blipFill>
          <p:spPr>
            <a:xfrm>
              <a:off x="9273234" y="3193403"/>
              <a:ext cx="2080367" cy="471194"/>
            </a:xfrm>
            <a:prstGeom prst="rect">
              <a:avLst/>
            </a:prstGeom>
          </p:spPr>
        </p:pic>
        <p:pic>
          <p:nvPicPr>
            <p:cNvPr id="18" name="Picture 17">
              <a:extLst>
                <a:ext uri="{FF2B5EF4-FFF2-40B4-BE49-F238E27FC236}">
                  <a16:creationId xmlns:a16="http://schemas.microsoft.com/office/drawing/2014/main" id="{F489D1DF-1E97-C8B7-0181-E40463455BBC}"/>
                </a:ext>
              </a:extLst>
            </p:cNvPr>
            <p:cNvPicPr>
              <a:picLocks noChangeAspect="1"/>
            </p:cNvPicPr>
            <p:nvPr/>
          </p:nvPicPr>
          <p:blipFill>
            <a:blip r:embed="rId20"/>
            <a:stretch>
              <a:fillRect/>
            </a:stretch>
          </p:blipFill>
          <p:spPr>
            <a:xfrm>
              <a:off x="8686943" y="4167358"/>
              <a:ext cx="2391533" cy="484530"/>
            </a:xfrm>
            <a:prstGeom prst="rect">
              <a:avLst/>
            </a:prstGeom>
          </p:spPr>
        </p:pic>
        <p:pic>
          <p:nvPicPr>
            <p:cNvPr id="20" name="Picture 19">
              <a:extLst>
                <a:ext uri="{FF2B5EF4-FFF2-40B4-BE49-F238E27FC236}">
                  <a16:creationId xmlns:a16="http://schemas.microsoft.com/office/drawing/2014/main" id="{54957BE3-A7FE-7BE1-0BF7-99C9BF0CAFC8}"/>
                </a:ext>
              </a:extLst>
            </p:cNvPr>
            <p:cNvPicPr>
              <a:picLocks noChangeAspect="1"/>
            </p:cNvPicPr>
            <p:nvPr/>
          </p:nvPicPr>
          <p:blipFill>
            <a:blip r:embed="rId21"/>
            <a:stretch>
              <a:fillRect/>
            </a:stretch>
          </p:blipFill>
          <p:spPr>
            <a:xfrm>
              <a:off x="9558875" y="4943434"/>
              <a:ext cx="1000176" cy="444523"/>
            </a:xfrm>
            <a:prstGeom prst="rect">
              <a:avLst/>
            </a:prstGeom>
          </p:spPr>
        </p:pic>
        <p:pic>
          <p:nvPicPr>
            <p:cNvPr id="22" name="Picture 21">
              <a:extLst>
                <a:ext uri="{FF2B5EF4-FFF2-40B4-BE49-F238E27FC236}">
                  <a16:creationId xmlns:a16="http://schemas.microsoft.com/office/drawing/2014/main" id="{4CBF0BF1-BBAE-E349-AD32-452FF33D6F65}"/>
                </a:ext>
              </a:extLst>
            </p:cNvPr>
            <p:cNvPicPr>
              <a:picLocks noChangeAspect="1"/>
            </p:cNvPicPr>
            <p:nvPr/>
          </p:nvPicPr>
          <p:blipFill>
            <a:blip r:embed="rId22"/>
            <a:stretch>
              <a:fillRect/>
            </a:stretch>
          </p:blipFill>
          <p:spPr>
            <a:xfrm>
              <a:off x="7560077" y="5475743"/>
              <a:ext cx="2187053" cy="453413"/>
            </a:xfrm>
            <a:prstGeom prst="rect">
              <a:avLst/>
            </a:prstGeom>
          </p:spPr>
        </p:pic>
        <p:pic>
          <p:nvPicPr>
            <p:cNvPr id="27" name="Picture 26">
              <a:extLst>
                <a:ext uri="{FF2B5EF4-FFF2-40B4-BE49-F238E27FC236}">
                  <a16:creationId xmlns:a16="http://schemas.microsoft.com/office/drawing/2014/main" id="{2E2EDC23-66FC-6066-846B-95812A4D6ECE}"/>
                </a:ext>
              </a:extLst>
            </p:cNvPr>
            <p:cNvPicPr>
              <a:picLocks noChangeAspect="1"/>
            </p:cNvPicPr>
            <p:nvPr/>
          </p:nvPicPr>
          <p:blipFill>
            <a:blip r:embed="rId23"/>
            <a:stretch>
              <a:fillRect/>
            </a:stretch>
          </p:blipFill>
          <p:spPr>
            <a:xfrm>
              <a:off x="6800959" y="4925916"/>
              <a:ext cx="1733639" cy="457859"/>
            </a:xfrm>
            <a:prstGeom prst="rect">
              <a:avLst/>
            </a:prstGeom>
          </p:spPr>
        </p:pic>
        <p:pic>
          <p:nvPicPr>
            <p:cNvPr id="38" name="Picture 37">
              <a:extLst>
                <a:ext uri="{FF2B5EF4-FFF2-40B4-BE49-F238E27FC236}">
                  <a16:creationId xmlns:a16="http://schemas.microsoft.com/office/drawing/2014/main" id="{ADA548A3-781D-BB3F-504B-39DF02E29E2E}"/>
                </a:ext>
              </a:extLst>
            </p:cNvPr>
            <p:cNvPicPr>
              <a:picLocks noChangeAspect="1"/>
            </p:cNvPicPr>
            <p:nvPr/>
          </p:nvPicPr>
          <p:blipFill>
            <a:blip r:embed="rId24"/>
            <a:stretch>
              <a:fillRect/>
            </a:stretch>
          </p:blipFill>
          <p:spPr>
            <a:xfrm>
              <a:off x="6170201" y="4185216"/>
              <a:ext cx="2311519" cy="413406"/>
            </a:xfrm>
            <a:prstGeom prst="rect">
              <a:avLst/>
            </a:prstGeom>
          </p:spPr>
        </p:pic>
        <p:pic>
          <p:nvPicPr>
            <p:cNvPr id="40" name="Picture 39">
              <a:extLst>
                <a:ext uri="{FF2B5EF4-FFF2-40B4-BE49-F238E27FC236}">
                  <a16:creationId xmlns:a16="http://schemas.microsoft.com/office/drawing/2014/main" id="{A873222F-AB14-1AD5-4288-C6573A8AA847}"/>
                </a:ext>
              </a:extLst>
            </p:cNvPr>
            <p:cNvPicPr>
              <a:picLocks noChangeAspect="1"/>
            </p:cNvPicPr>
            <p:nvPr/>
          </p:nvPicPr>
          <p:blipFill>
            <a:blip r:embed="rId25"/>
            <a:stretch>
              <a:fillRect/>
            </a:stretch>
          </p:blipFill>
          <p:spPr>
            <a:xfrm>
              <a:off x="6231217" y="2128406"/>
              <a:ext cx="2084812" cy="417852"/>
            </a:xfrm>
            <a:prstGeom prst="rect">
              <a:avLst/>
            </a:prstGeom>
          </p:spPr>
        </p:pic>
        <p:pic>
          <p:nvPicPr>
            <p:cNvPr id="42" name="Picture 41">
              <a:extLst>
                <a:ext uri="{FF2B5EF4-FFF2-40B4-BE49-F238E27FC236}">
                  <a16:creationId xmlns:a16="http://schemas.microsoft.com/office/drawing/2014/main" id="{BBAB0B23-A327-232D-0057-39E645F7909B}"/>
                </a:ext>
              </a:extLst>
            </p:cNvPr>
            <p:cNvPicPr>
              <a:picLocks noChangeAspect="1"/>
            </p:cNvPicPr>
            <p:nvPr/>
          </p:nvPicPr>
          <p:blipFill>
            <a:blip r:embed="rId26"/>
            <a:stretch>
              <a:fillRect/>
            </a:stretch>
          </p:blipFill>
          <p:spPr>
            <a:xfrm>
              <a:off x="6090713" y="3213873"/>
              <a:ext cx="1440254" cy="417852"/>
            </a:xfrm>
            <a:prstGeom prst="rect">
              <a:avLst/>
            </a:prstGeom>
          </p:spPr>
        </p:pic>
        <p:pic>
          <p:nvPicPr>
            <p:cNvPr id="44" name="Picture 43">
              <a:extLst>
                <a:ext uri="{FF2B5EF4-FFF2-40B4-BE49-F238E27FC236}">
                  <a16:creationId xmlns:a16="http://schemas.microsoft.com/office/drawing/2014/main" id="{1ADB46C0-DDF8-EF09-9D9A-ACC64806BFFA}"/>
                </a:ext>
              </a:extLst>
            </p:cNvPr>
            <p:cNvPicPr>
              <a:picLocks noChangeAspect="1"/>
            </p:cNvPicPr>
            <p:nvPr/>
          </p:nvPicPr>
          <p:blipFill>
            <a:blip r:embed="rId27"/>
            <a:stretch>
              <a:fillRect/>
            </a:stretch>
          </p:blipFill>
          <p:spPr>
            <a:xfrm>
              <a:off x="7002608" y="1541972"/>
              <a:ext cx="431187" cy="280050"/>
            </a:xfrm>
            <a:prstGeom prst="rect">
              <a:avLst/>
            </a:prstGeom>
          </p:spPr>
        </p:pic>
      </p:gr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3089814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Activity 1.5 – rhythm clocks</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a:t>Composing, listening and performing</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6"/>
            <a:ext cx="6331745" cy="4807835"/>
          </a:xfrm>
        </p:spPr>
        <p:txBody>
          <a:bodyPr/>
          <a:lstStyle/>
          <a:p>
            <a:pPr>
              <a:lnSpc>
                <a:spcPct val="150000"/>
              </a:lnSpc>
              <a:spcAft>
                <a:spcPts val="600"/>
              </a:spcAft>
            </a:pPr>
            <a:r>
              <a:rPr lang="en-AU" sz="1800">
                <a:effectLst/>
                <a:latin typeface="Arial" panose="020B0604020202020204" pitchFamily="34" charset="0"/>
                <a:ea typeface="Calibri" panose="020F0502020204030204" pitchFamily="34" charset="0"/>
              </a:rPr>
              <a:t>Experiment with layering the parts in different ways by splitting the class into groups. For example, half of the class starts at number one, and the second half of the class begins when the first group reaches the number 3 on the rhythm clock (similar to a round). Experiment with splitting the class up into even smaller groups.</a:t>
            </a:r>
          </a:p>
          <a:p>
            <a:pPr>
              <a:lnSpc>
                <a:spcPct val="150000"/>
              </a:lnSpc>
              <a:spcAft>
                <a:spcPts val="600"/>
              </a:spcAft>
            </a:pPr>
            <a:r>
              <a:rPr lang="en-AU" sz="1800" b="1">
                <a:effectLst/>
                <a:latin typeface="Arial" panose="020B0604020202020204" pitchFamily="34" charset="0"/>
                <a:ea typeface="Calibri" panose="020F0502020204030204" pitchFamily="34" charset="0"/>
              </a:rPr>
              <a:t>Reflection questions</a:t>
            </a:r>
            <a:endParaRPr lang="en-AU" sz="1800">
              <a:effectLst/>
              <a:latin typeface="Arial" panose="020B0604020202020204" pitchFamily="34" charset="0"/>
              <a:ea typeface="Calibri" panose="020F0502020204030204" pitchFamily="34" charset="0"/>
            </a:endParaRPr>
          </a:p>
          <a:p>
            <a:pPr marL="342900" lvl="0" indent="-342900">
              <a:lnSpc>
                <a:spcPct val="150000"/>
              </a:lnSpc>
              <a:spcAft>
                <a:spcPts val="600"/>
              </a:spcAft>
              <a:buFont typeface="+mj-lt"/>
              <a:buAutoNum type="arabicPeriod"/>
            </a:pPr>
            <a:r>
              <a:rPr lang="en-AU" sz="1800">
                <a:effectLst/>
                <a:latin typeface="Arial" panose="020B0604020202020204" pitchFamily="34" charset="0"/>
                <a:ea typeface="Calibri" panose="020F0502020204030204" pitchFamily="34" charset="0"/>
              </a:rPr>
              <a:t>How did you make the texture thinner?</a:t>
            </a:r>
          </a:p>
          <a:p>
            <a:pPr marL="342900" lvl="0" indent="-342900">
              <a:lnSpc>
                <a:spcPct val="150000"/>
              </a:lnSpc>
              <a:spcAft>
                <a:spcPts val="600"/>
              </a:spcAft>
              <a:buFont typeface="+mj-lt"/>
              <a:buAutoNum type="arabicPeriod"/>
            </a:pPr>
            <a:r>
              <a:rPr lang="en-AU" sz="1800">
                <a:effectLst/>
                <a:latin typeface="Arial" panose="020B0604020202020204" pitchFamily="34" charset="0"/>
                <a:ea typeface="Calibri" panose="020F0502020204030204" pitchFamily="34" charset="0"/>
              </a:rPr>
              <a:t>How did the texture become thicker?</a:t>
            </a:r>
          </a:p>
          <a:p>
            <a:pPr marL="342900" lvl="0" indent="-342900">
              <a:lnSpc>
                <a:spcPct val="150000"/>
              </a:lnSpc>
              <a:spcAft>
                <a:spcPts val="600"/>
              </a:spcAft>
              <a:buFont typeface="+mj-lt"/>
              <a:buAutoNum type="arabicPeriod"/>
            </a:pPr>
            <a:r>
              <a:rPr lang="en-AU" sz="1800">
                <a:effectLst/>
                <a:latin typeface="Arial" panose="020B0604020202020204" pitchFamily="34" charset="0"/>
                <a:ea typeface="Calibri" panose="020F0502020204030204" pitchFamily="34" charset="0"/>
              </a:rPr>
              <a:t>How did the number of layers affect the density of the sound?</a:t>
            </a:r>
          </a:p>
        </p:txBody>
      </p:sp>
      <p:pic>
        <p:nvPicPr>
          <p:cNvPr id="2" name="Picture 1">
            <a:extLst>
              <a:ext uri="{FF2B5EF4-FFF2-40B4-BE49-F238E27FC236}">
                <a16:creationId xmlns:a16="http://schemas.microsoft.com/office/drawing/2014/main" id="{86C4C7A9-ABF1-7E3F-2B15-EDA1936612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02973" y="1718275"/>
            <a:ext cx="4541025" cy="3048165"/>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3476239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Learning sequence 2 –</a:t>
            </a:r>
            <a:br>
              <a:rPr lang="en-AU"/>
            </a:br>
            <a:r>
              <a:rPr lang="en-AU"/>
              <a:t>layering with vocals</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840198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260002" cy="1153282"/>
          </a:xfrm>
        </p:spPr>
        <p:txBody>
          <a:bodyPr/>
          <a:lstStyle/>
          <a:p>
            <a:pPr>
              <a:lnSpc>
                <a:spcPct val="110000"/>
              </a:lnSpc>
            </a:pPr>
            <a:r>
              <a:rPr lang="en-AU"/>
              <a:t>Learning intentions and success criteria –</a:t>
            </a:r>
            <a:br>
              <a:rPr lang="en-AU"/>
            </a:br>
            <a:r>
              <a:rPr lang="en-AU"/>
              <a:t>learning sequence 2</a:t>
            </a:r>
          </a:p>
        </p:txBody>
      </p:sp>
      <p:sp>
        <p:nvSpPr>
          <p:cNvPr id="4" name="Picture Placeholder 3">
            <a:extLst>
              <a:ext uri="{FF2B5EF4-FFF2-40B4-BE49-F238E27FC236}">
                <a16:creationId xmlns:a16="http://schemas.microsoft.com/office/drawing/2014/main" id="{E11771CD-0400-4C83-6CF7-E20CFE50E936}"/>
              </a:ext>
            </a:extLst>
          </p:cNvPr>
          <p:cNvSpPr>
            <a:spLocks noGrp="1"/>
          </p:cNvSpPr>
          <p:nvPr>
            <p:ph type="pic" sz="quarter" idx="13"/>
          </p:nvPr>
        </p:nvSpPr>
        <p:spPr/>
        <p:txBody>
          <a:bodyPr/>
          <a:lstStyle/>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are learning to</a:t>
            </a:r>
            <a:r>
              <a:rPr lang="en-AU" sz="1800" b="1">
                <a:solidFill>
                  <a:schemeClr val="accent1"/>
                </a:solidFill>
                <a:latin typeface="Arial" panose="020B0604020202020204" pitchFamily="34" charset="0"/>
                <a:ea typeface="+mn-lt"/>
                <a:cs typeface="Arial" panose="020B0604020202020204" pitchFamily="34" charset="0"/>
              </a:rPr>
              <a:t>:</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know the music terminology to describe different types of texture </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understand how layers of sound contribute to density </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demonstrate layers of sound through singing and notating. </a:t>
            </a:r>
            <a:endParaRPr lang="en-AU" sz="1800">
              <a:latin typeface="Arial" panose="020B0604020202020204" pitchFamily="34" charset="0"/>
              <a:cs typeface="Arial" panose="020B0604020202020204" pitchFamily="34" charset="0"/>
            </a:endParaRPr>
          </a:p>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can:</a:t>
            </a:r>
            <a:endParaRPr lang="en-US" sz="1800">
              <a:solidFill>
                <a:schemeClr val="accent1"/>
              </a:solidFill>
              <a:latin typeface="Arial" panose="020B0604020202020204" pitchFamily="34" charset="0"/>
              <a:cs typeface="Arial" panose="020B0604020202020204" pitchFamily="34" charset="0"/>
            </a:endParaRP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name and define the types of texture used in music using music terminology</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explain how layers of sound contribute to density</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perform simple vocal exercises and rounds that demonstrate layers of sound and document these using notation.</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a:p>
        </p:txBody>
      </p:sp>
    </p:spTree>
    <p:extLst>
      <p:ext uri="{BB962C8B-B14F-4D97-AF65-F5344CB8AC3E}">
        <p14:creationId xmlns:p14="http://schemas.microsoft.com/office/powerpoint/2010/main" val="3943201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E5070E-491A-658F-888F-10368481FABF}"/>
              </a:ext>
            </a:extLst>
          </p:cNvPr>
          <p:cNvSpPr>
            <a:spLocks noGrp="1"/>
          </p:cNvSpPr>
          <p:nvPr>
            <p:ph type="title"/>
          </p:nvPr>
        </p:nvSpPr>
        <p:spPr/>
        <p:txBody>
          <a:bodyPr/>
          <a:lstStyle/>
          <a:p>
            <a:r>
              <a:rPr lang="en-AU"/>
              <a:t>Activity 2.1 – audience choir (1)</a:t>
            </a:r>
          </a:p>
        </p:txBody>
      </p:sp>
      <p:sp>
        <p:nvSpPr>
          <p:cNvPr id="5" name="Text Placeholder 4">
            <a:extLst>
              <a:ext uri="{FF2B5EF4-FFF2-40B4-BE49-F238E27FC236}">
                <a16:creationId xmlns:a16="http://schemas.microsoft.com/office/drawing/2014/main" id="{6AFA4434-8456-1FAB-8F42-94A6927460B8}"/>
              </a:ext>
            </a:extLst>
          </p:cNvPr>
          <p:cNvSpPr>
            <a:spLocks noGrp="1"/>
          </p:cNvSpPr>
          <p:nvPr>
            <p:ph type="body" sz="quarter" idx="18"/>
          </p:nvPr>
        </p:nvSpPr>
        <p:spPr/>
        <p:txBody>
          <a:bodyPr/>
          <a:lstStyle/>
          <a:p>
            <a:r>
              <a:rPr lang="en-AU"/>
              <a:t>Listening</a:t>
            </a:r>
          </a:p>
        </p:txBody>
      </p:sp>
      <p:sp>
        <p:nvSpPr>
          <p:cNvPr id="4" name="Text Placeholder 3">
            <a:extLst>
              <a:ext uri="{FF2B5EF4-FFF2-40B4-BE49-F238E27FC236}">
                <a16:creationId xmlns:a16="http://schemas.microsoft.com/office/drawing/2014/main" id="{FFAA7951-0A18-CC30-D79A-F2CD9BA4656B}"/>
              </a:ext>
            </a:extLst>
          </p:cNvPr>
          <p:cNvSpPr>
            <a:spLocks noGrp="1"/>
          </p:cNvSpPr>
          <p:nvPr>
            <p:ph type="body" sz="quarter" idx="17"/>
          </p:nvPr>
        </p:nvSpPr>
        <p:spPr>
          <a:xfrm>
            <a:off x="360000" y="1567086"/>
            <a:ext cx="5626463" cy="4807835"/>
          </a:xfrm>
        </p:spPr>
        <p:txBody>
          <a:bodyPr vert="horz" lIns="0" tIns="0" rIns="0" bIns="0" rtlCol="0" anchor="t">
            <a:noAutofit/>
          </a:bodyPr>
          <a:lstStyle/>
          <a:p>
            <a:pPr>
              <a:spcAft>
                <a:spcPts val="600"/>
              </a:spcAft>
            </a:pPr>
            <a:r>
              <a:rPr lang="en-AU" sz="1800">
                <a:effectLst/>
                <a:latin typeface="Arial"/>
                <a:ea typeface="Calibri"/>
                <a:cs typeface="Arial"/>
              </a:rPr>
              <a:t>Access</a:t>
            </a:r>
            <a:r>
              <a:rPr lang="en-AU" sz="1800">
                <a:latin typeface="Arial"/>
                <a:ea typeface="Calibri"/>
                <a:cs typeface="Arial"/>
              </a:rPr>
              <a:t> </a:t>
            </a:r>
            <a:r>
              <a:rPr lang="en-AU" sz="1800">
                <a:effectLst/>
                <a:latin typeface="Arial"/>
                <a:ea typeface="Calibri"/>
                <a:cs typeface="Arial"/>
              </a:rPr>
              <a:t>the </a:t>
            </a:r>
            <a:r>
              <a:rPr lang="en-AU" sz="1800">
                <a:latin typeface="Arial"/>
                <a:ea typeface="Calibri"/>
                <a:cs typeface="Arial"/>
              </a:rPr>
              <a:t>video</a:t>
            </a:r>
            <a:r>
              <a:rPr lang="en-AU" sz="1800">
                <a:solidFill>
                  <a:srgbClr val="22272B"/>
                </a:solidFill>
                <a:latin typeface="Arial"/>
                <a:ea typeface="Calibri"/>
                <a:cs typeface="Arial"/>
              </a:rPr>
              <a:t> </a:t>
            </a:r>
            <a:r>
              <a:rPr lang="en-AU" sz="1800">
                <a:effectLst/>
                <a:latin typeface="Arial"/>
                <a:ea typeface="Calibri"/>
                <a:cs typeface="Arial"/>
              </a:rPr>
              <a:t>and consider the following questions:</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How many layers of sound can you identify?</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Describe the density of the texture. Was it thick or thin and why?</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Did the parts ascend (go up) or descend (go down) or both?</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Did the parts move in mainly steps or leaps?</a:t>
            </a:r>
          </a:p>
        </p:txBody>
      </p:sp>
      <p:pic>
        <p:nvPicPr>
          <p:cNvPr id="2" name="Picture 1" descr="Image of a group singing with a play button over the top.">
            <a:hlinkClick r:id="rId2"/>
            <a:extLst>
              <a:ext uri="{FF2B5EF4-FFF2-40B4-BE49-F238E27FC236}">
                <a16:creationId xmlns:a16="http://schemas.microsoft.com/office/drawing/2014/main" id="{7C41DAE2-D55E-D0AA-E39D-DFCC132EB311}"/>
              </a:ext>
            </a:extLst>
          </p:cNvPr>
          <p:cNvPicPr>
            <a:picLocks noChangeAspect="1"/>
          </p:cNvPicPr>
          <p:nvPr/>
        </p:nvPicPr>
        <p:blipFill>
          <a:blip r:embed="rId3"/>
          <a:stretch>
            <a:fillRect/>
          </a:stretch>
        </p:blipFill>
        <p:spPr>
          <a:xfrm>
            <a:off x="6852685" y="1943100"/>
            <a:ext cx="5136697" cy="2577193"/>
          </a:xfrm>
          <a:prstGeom prst="rect">
            <a:avLst/>
          </a:prstGeom>
        </p:spPr>
      </p:pic>
      <p:pic>
        <p:nvPicPr>
          <p:cNvPr id="6" name="Picture 5" descr="Play button">
            <a:hlinkClick r:id="rId2"/>
            <a:extLst>
              <a:ext uri="{FF2B5EF4-FFF2-40B4-BE49-F238E27FC236}">
                <a16:creationId xmlns:a16="http://schemas.microsoft.com/office/drawing/2014/main" id="{E22E596E-FBBB-0108-D4FA-B2B44FB43649}"/>
              </a:ext>
            </a:extLst>
          </p:cNvPr>
          <p:cNvPicPr>
            <a:picLocks noChangeAspect="1"/>
          </p:cNvPicPr>
          <p:nvPr/>
        </p:nvPicPr>
        <p:blipFill>
          <a:blip r:embed="rId4"/>
          <a:stretch>
            <a:fillRect/>
          </a:stretch>
        </p:blipFill>
        <p:spPr>
          <a:xfrm>
            <a:off x="8940021" y="2760209"/>
            <a:ext cx="962025" cy="94297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2E651E5B-E824-179B-2318-A6051F7E509D}"/>
              </a:ext>
            </a:extLst>
          </p:cNvPr>
          <p:cNvSpPr txBox="1"/>
          <p:nvPr/>
        </p:nvSpPr>
        <p:spPr>
          <a:xfrm flipH="1">
            <a:off x="6856929" y="4716337"/>
            <a:ext cx="5335071"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200">
                <a:effectLst/>
                <a:latin typeface="Arial" panose="020B0604020202020204" pitchFamily="34" charset="0"/>
                <a:cs typeface="Arial" panose="020B0604020202020204" pitchFamily="34" charset="0"/>
                <a:hlinkClick r:id="rId5"/>
              </a:rPr>
              <a:t>Jacob Collier Harmonises The Audience [Toronto] (2:36)</a:t>
            </a:r>
            <a:endParaRPr lang="en-US" sz="1200">
              <a:latin typeface="Arial" panose="020B0604020202020204" pitchFamily="34" charset="0"/>
              <a:cs typeface="Arial" panose="020B0604020202020204" pitchFamily="34" charset="0"/>
            </a:endParaRPr>
          </a:p>
        </p:txBody>
      </p:sp>
      <p:sp>
        <p:nvSpPr>
          <p:cNvPr id="8" name="Slide Number Placeholder 1">
            <a:extLst>
              <a:ext uri="{FF2B5EF4-FFF2-40B4-BE49-F238E27FC236}">
                <a16:creationId xmlns:a16="http://schemas.microsoft.com/office/drawing/2014/main" id="{B87875C6-3307-5C97-FE8E-0EBD29B73A1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2326905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a:effectLst/>
                <a:ea typeface="Times New Roman" panose="02020603050405020304" pitchFamily="18" charset="0"/>
              </a:rPr>
              <a:t>Sound lab</a:t>
            </a:r>
            <a:endParaRPr lang="en-AU"/>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Arial"/>
                <a:cs typeface="Arial"/>
              </a:rPr>
              <a:t>Stage 4 music</a:t>
            </a:r>
            <a:endParaRPr lang="en-AU"/>
          </a:p>
        </p:txBody>
      </p:sp>
      <p:pic>
        <p:nvPicPr>
          <p:cNvPr id="4" name="Picture Placeholder 3">
            <a:extLst>
              <a:ext uri="{FF2B5EF4-FFF2-40B4-BE49-F238E27FC236}">
                <a16:creationId xmlns:a16="http://schemas.microsoft.com/office/drawing/2014/main" id="{3C00F3F0-8E14-B937-8D6B-3915473100C7}"/>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29270" r="29216" b="9578"/>
          <a:stretch/>
        </p:blipFill>
        <p:spPr>
          <a:xfrm>
            <a:off x="7128000" y="1"/>
            <a:ext cx="5632788" cy="6858003"/>
          </a:xfr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E5070E-491A-658F-888F-10368481FABF}"/>
              </a:ext>
            </a:extLst>
          </p:cNvPr>
          <p:cNvSpPr>
            <a:spLocks noGrp="1"/>
          </p:cNvSpPr>
          <p:nvPr>
            <p:ph type="title"/>
          </p:nvPr>
        </p:nvSpPr>
        <p:spPr/>
        <p:txBody>
          <a:bodyPr/>
          <a:lstStyle/>
          <a:p>
            <a:r>
              <a:rPr lang="en-AU"/>
              <a:t>Activity 2.1 – audience choir (2)</a:t>
            </a:r>
          </a:p>
        </p:txBody>
      </p:sp>
      <p:sp>
        <p:nvSpPr>
          <p:cNvPr id="5" name="Text Placeholder 4">
            <a:extLst>
              <a:ext uri="{FF2B5EF4-FFF2-40B4-BE49-F238E27FC236}">
                <a16:creationId xmlns:a16="http://schemas.microsoft.com/office/drawing/2014/main" id="{6AFA4434-8456-1FAB-8F42-94A6927460B8}"/>
              </a:ext>
            </a:extLst>
          </p:cNvPr>
          <p:cNvSpPr>
            <a:spLocks noGrp="1"/>
          </p:cNvSpPr>
          <p:nvPr>
            <p:ph type="body" sz="quarter" idx="18"/>
          </p:nvPr>
        </p:nvSpPr>
        <p:spPr/>
        <p:txBody>
          <a:bodyPr/>
          <a:lstStyle/>
          <a:p>
            <a:r>
              <a:rPr lang="en-AU"/>
              <a:t>Performing</a:t>
            </a:r>
          </a:p>
        </p:txBody>
      </p:sp>
      <p:sp>
        <p:nvSpPr>
          <p:cNvPr id="4" name="Text Placeholder 3">
            <a:extLst>
              <a:ext uri="{FF2B5EF4-FFF2-40B4-BE49-F238E27FC236}">
                <a16:creationId xmlns:a16="http://schemas.microsoft.com/office/drawing/2014/main" id="{FFAA7951-0A18-CC30-D79A-F2CD9BA4656B}"/>
              </a:ext>
            </a:extLst>
          </p:cNvPr>
          <p:cNvSpPr>
            <a:spLocks noGrp="1"/>
          </p:cNvSpPr>
          <p:nvPr>
            <p:ph type="body" sz="quarter" idx="17"/>
          </p:nvPr>
        </p:nvSpPr>
        <p:spPr>
          <a:xfrm>
            <a:off x="360000" y="1567086"/>
            <a:ext cx="4897800" cy="4807835"/>
          </a:xfrm>
        </p:spPr>
        <p:txBody>
          <a:bodyPr/>
          <a:lstStyle/>
          <a:p>
            <a:pPr>
              <a:lnSpc>
                <a:spcPct val="150000"/>
              </a:lnSpc>
              <a:spcAft>
                <a:spcPts val="600"/>
              </a:spcAft>
            </a:pPr>
            <a:r>
              <a:rPr lang="en-AU" sz="1800">
                <a:effectLst/>
                <a:latin typeface="Arial" panose="020B0604020202020204" pitchFamily="34" charset="0"/>
                <a:ea typeface="Calibri" panose="020F0502020204030204" pitchFamily="34" charset="0"/>
              </a:rPr>
              <a:t>Perform your own ‘audience choir’ as a class by either following along with the video or using the ‘Audience choir’ score provided.</a:t>
            </a:r>
            <a:r>
              <a:rPr lang="en-AU" sz="1800">
                <a:ea typeface="Calibri" panose="020F0502020204030204" pitchFamily="34" charset="0"/>
              </a:rPr>
              <a:t> (This is not Jacob Collier’s piece, but it is similar.)</a:t>
            </a:r>
            <a:endParaRPr lang="en-AU" sz="1800">
              <a:effectLst/>
              <a:latin typeface="Arial" panose="020B0604020202020204" pitchFamily="34" charset="0"/>
              <a:ea typeface="Calibri" panose="020F0502020204030204" pitchFamily="34" charset="0"/>
            </a:endParaRPr>
          </a:p>
          <a:p>
            <a:pPr>
              <a:lnSpc>
                <a:spcPct val="150000"/>
              </a:lnSpc>
              <a:spcAft>
                <a:spcPts val="600"/>
              </a:spcAft>
            </a:pPr>
            <a:r>
              <a:rPr lang="en-AU" sz="1800">
                <a:effectLst/>
                <a:latin typeface="Arial" panose="020B0604020202020204" pitchFamily="34" charset="0"/>
                <a:ea typeface="Calibri" panose="020F0502020204030204" pitchFamily="34" charset="0"/>
              </a:rPr>
              <a:t>Using graphic notation, notate the contour and layering of the upper vocal part for a section of the excerpt.</a:t>
            </a:r>
          </a:p>
          <a:p>
            <a:pPr>
              <a:lnSpc>
                <a:spcPct val="150000"/>
              </a:lnSpc>
              <a:spcAft>
                <a:spcPts val="600"/>
              </a:spcAft>
            </a:pPr>
            <a:r>
              <a:rPr lang="en-AU" sz="1800" b="1">
                <a:effectLst/>
                <a:latin typeface="Arial" panose="020B0604020202020204" pitchFamily="34" charset="0"/>
                <a:ea typeface="Calibri" panose="020F0502020204030204" pitchFamily="34" charset="0"/>
              </a:rPr>
              <a:t>Extension:</a:t>
            </a:r>
            <a:r>
              <a:rPr lang="en-AU" sz="1800">
                <a:effectLst/>
                <a:latin typeface="Arial" panose="020B0604020202020204" pitchFamily="34" charset="0"/>
                <a:ea typeface="Calibri" panose="020F0502020204030204" pitchFamily="34" charset="0"/>
              </a:rPr>
              <a:t> </a:t>
            </a:r>
            <a:r>
              <a:rPr lang="en-AU" sz="1800">
                <a:ea typeface="Calibri" panose="020F0502020204030204" pitchFamily="34" charset="0"/>
              </a:rPr>
              <a:t>n</a:t>
            </a:r>
            <a:r>
              <a:rPr lang="en-AU" sz="1800">
                <a:effectLst/>
                <a:latin typeface="Arial" panose="020B0604020202020204" pitchFamily="34" charset="0"/>
                <a:ea typeface="Calibri" panose="020F0502020204030204" pitchFamily="34" charset="0"/>
              </a:rPr>
              <a:t>otate the pitch of the upper vocal part on the treble clef stave.</a:t>
            </a:r>
          </a:p>
        </p:txBody>
      </p:sp>
      <p:pic>
        <p:nvPicPr>
          <p:cNvPr id="8" name="Picture 7" descr="Image shows a music score with 3 parts. Each part enters at a different time. There are ticks throughout the score to indicate where to breathe.">
            <a:extLst>
              <a:ext uri="{FF2B5EF4-FFF2-40B4-BE49-F238E27FC236}">
                <a16:creationId xmlns:a16="http://schemas.microsoft.com/office/drawing/2014/main" id="{8B7CE57D-4232-A4E2-7E69-DBF8A371A920}"/>
              </a:ext>
            </a:extLst>
          </p:cNvPr>
          <p:cNvPicPr>
            <a:picLocks noChangeAspect="1"/>
          </p:cNvPicPr>
          <p:nvPr/>
        </p:nvPicPr>
        <p:blipFill>
          <a:blip r:embed="rId2"/>
          <a:stretch>
            <a:fillRect/>
          </a:stretch>
        </p:blipFill>
        <p:spPr>
          <a:xfrm>
            <a:off x="5482563" y="1405215"/>
            <a:ext cx="6477332" cy="4785606"/>
          </a:xfrm>
          <a:prstGeom prst="rect">
            <a:avLst/>
          </a:prstGeom>
        </p:spPr>
      </p:pic>
      <p:sp>
        <p:nvSpPr>
          <p:cNvPr id="2" name="Slide Number Placeholder 1">
            <a:extLst>
              <a:ext uri="{FF2B5EF4-FFF2-40B4-BE49-F238E27FC236}">
                <a16:creationId xmlns:a16="http://schemas.microsoft.com/office/drawing/2014/main" id="{7AB77ED5-0C7A-ACEB-9F78-46CC04183F6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4261884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3652C3-F40D-F930-3D09-2172D1F07431}"/>
              </a:ext>
            </a:extLst>
          </p:cNvPr>
          <p:cNvSpPr>
            <a:spLocks noGrp="1"/>
          </p:cNvSpPr>
          <p:nvPr>
            <p:ph type="title"/>
          </p:nvPr>
        </p:nvSpPr>
        <p:spPr/>
        <p:txBody>
          <a:bodyPr/>
          <a:lstStyle/>
          <a:p>
            <a:r>
              <a:rPr lang="en-AU"/>
              <a:t>Types of texture</a:t>
            </a:r>
          </a:p>
        </p:txBody>
      </p:sp>
      <p:sp>
        <p:nvSpPr>
          <p:cNvPr id="4" name="Text Placeholder 3">
            <a:extLst>
              <a:ext uri="{FF2B5EF4-FFF2-40B4-BE49-F238E27FC236}">
                <a16:creationId xmlns:a16="http://schemas.microsoft.com/office/drawing/2014/main" id="{0290E204-4BB4-A992-0F38-634084252C62}"/>
              </a:ext>
            </a:extLst>
          </p:cNvPr>
          <p:cNvSpPr>
            <a:spLocks noGrp="1"/>
          </p:cNvSpPr>
          <p:nvPr>
            <p:ph type="body" sz="quarter" idx="18"/>
          </p:nvPr>
        </p:nvSpPr>
        <p:spPr>
          <a:xfrm>
            <a:off x="359999" y="982520"/>
            <a:ext cx="6440851" cy="288729"/>
          </a:xfrm>
        </p:spPr>
        <p:txBody>
          <a:bodyPr/>
          <a:lstStyle/>
          <a:p>
            <a:r>
              <a:rPr lang="en-AU"/>
              <a:t>Monophonic, homophonic and polyphonic</a:t>
            </a:r>
          </a:p>
        </p:txBody>
      </p:sp>
      <p:sp>
        <p:nvSpPr>
          <p:cNvPr id="5" name="Text Placeholder 4">
            <a:extLst>
              <a:ext uri="{FF2B5EF4-FFF2-40B4-BE49-F238E27FC236}">
                <a16:creationId xmlns:a16="http://schemas.microsoft.com/office/drawing/2014/main" id="{9DFBFDFA-E956-7FCB-829B-F0F48EE9F2FE}"/>
              </a:ext>
            </a:extLst>
          </p:cNvPr>
          <p:cNvSpPr>
            <a:spLocks noGrp="1"/>
          </p:cNvSpPr>
          <p:nvPr>
            <p:ph type="body" sz="quarter" idx="17"/>
          </p:nvPr>
        </p:nvSpPr>
        <p:spPr>
          <a:xfrm>
            <a:off x="360000" y="1567086"/>
            <a:ext cx="4712063" cy="4807835"/>
          </a:xfrm>
        </p:spPr>
        <p:txBody>
          <a:bodyPr/>
          <a:lstStyle/>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A round is where multiple voices sing the same melody but begin at different times. When the  round begins, only one melody is performed. This is called </a:t>
            </a:r>
            <a:r>
              <a:rPr lang="en-AU" sz="1800" b="1">
                <a:effectLst/>
                <a:latin typeface="Arial" panose="020B0604020202020204" pitchFamily="34" charset="0"/>
                <a:ea typeface="Calibri" panose="020F0502020204030204" pitchFamily="34" charset="0"/>
              </a:rPr>
              <a:t>monophonic texture</a:t>
            </a:r>
            <a:r>
              <a:rPr lang="en-AU" sz="1800">
                <a:effectLst/>
                <a:latin typeface="Arial" panose="020B0604020202020204" pitchFamily="34" charset="0"/>
                <a:ea typeface="Calibri" panose="020F0502020204030204" pitchFamily="34" charset="0"/>
              </a:rPr>
              <a:t>. As other parts enter, this creates a </a:t>
            </a:r>
            <a:r>
              <a:rPr lang="en-AU" sz="1800" b="1">
                <a:effectLst/>
                <a:latin typeface="Arial" panose="020B0604020202020204" pitchFamily="34" charset="0"/>
                <a:ea typeface="Calibri" panose="020F0502020204030204" pitchFamily="34" charset="0"/>
              </a:rPr>
              <a:t>polyphonic texture</a:t>
            </a:r>
            <a:r>
              <a:rPr lang="en-AU" sz="1800">
                <a:effectLst/>
                <a:latin typeface="Arial" panose="020B0604020202020204" pitchFamily="34" charset="0"/>
                <a:ea typeface="Calibri" panose="020F0502020204030204" pitchFamily="34" charset="0"/>
              </a:rPr>
              <a:t>. A polyphonic texture is when 2 or more melodies are played at the same time. A </a:t>
            </a:r>
            <a:r>
              <a:rPr lang="en-AU" sz="1800" b="1">
                <a:effectLst/>
                <a:latin typeface="Arial" panose="020B0604020202020204" pitchFamily="34" charset="0"/>
                <a:ea typeface="Calibri" panose="020F0502020204030204" pitchFamily="34" charset="0"/>
              </a:rPr>
              <a:t>homophonic texture</a:t>
            </a:r>
            <a:r>
              <a:rPr lang="en-AU" sz="1800">
                <a:effectLst/>
                <a:latin typeface="Arial" panose="020B0604020202020204" pitchFamily="34" charset="0"/>
                <a:ea typeface="Calibri" panose="020F0502020204030204" pitchFamily="34" charset="0"/>
              </a:rPr>
              <a:t> is when one melody is performed with pitched accompaniment.</a:t>
            </a:r>
          </a:p>
          <a:p>
            <a:pPr>
              <a:spcBef>
                <a:spcPts val="1200"/>
              </a:spcBef>
              <a:spcAft>
                <a:spcPts val="600"/>
              </a:spcAft>
            </a:pPr>
            <a:r>
              <a:rPr lang="en-AU" sz="1800">
                <a:effectLst/>
                <a:latin typeface="Arial" panose="020B0604020202020204" pitchFamily="34" charset="0"/>
                <a:ea typeface="Calibri" panose="020F0502020204030204" pitchFamily="34" charset="0"/>
              </a:rPr>
              <a:t> </a:t>
            </a:r>
            <a:endParaRPr lang="en-AU"/>
          </a:p>
        </p:txBody>
      </p:sp>
      <p:grpSp>
        <p:nvGrpSpPr>
          <p:cNvPr id="9" name="Group 8">
            <a:extLst>
              <a:ext uri="{FF2B5EF4-FFF2-40B4-BE49-F238E27FC236}">
                <a16:creationId xmlns:a16="http://schemas.microsoft.com/office/drawing/2014/main" id="{D79DEB8B-A823-732B-4BE9-E714C4C8DA56}"/>
              </a:ext>
              <a:ext uri="{C183D7F6-B498-43B3-948B-1728B52AA6E4}">
                <adec:decorative xmlns:adec="http://schemas.microsoft.com/office/drawing/2017/decorative" val="1"/>
              </a:ext>
            </a:extLst>
          </p:cNvPr>
          <p:cNvGrpSpPr/>
          <p:nvPr/>
        </p:nvGrpSpPr>
        <p:grpSpPr>
          <a:xfrm>
            <a:off x="5898776" y="927673"/>
            <a:ext cx="5945222" cy="5292490"/>
            <a:chOff x="5898776" y="927673"/>
            <a:chExt cx="5945222" cy="5292490"/>
          </a:xfrm>
        </p:grpSpPr>
        <p:sp>
          <p:nvSpPr>
            <p:cNvPr id="7" name="Rounded Rectangle 6">
              <a:extLst>
                <a:ext uri="{FF2B5EF4-FFF2-40B4-BE49-F238E27FC236}">
                  <a16:creationId xmlns:a16="http://schemas.microsoft.com/office/drawing/2014/main" id="{DF36FEAE-1B52-CBD2-FB3E-FEF10D67E548}"/>
                </a:ext>
                <a:ext uri="{C183D7F6-B498-43B3-948B-1728B52AA6E4}">
                  <adec:decorative xmlns:adec="http://schemas.microsoft.com/office/drawing/2017/decorative" val="1"/>
                </a:ext>
              </a:extLst>
            </p:cNvPr>
            <p:cNvSpPr/>
            <p:nvPr/>
          </p:nvSpPr>
          <p:spPr>
            <a:xfrm>
              <a:off x="5898776" y="2941516"/>
              <a:ext cx="5945222" cy="3278647"/>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graphic that represents the element of music – texture. Lots of different shapes and symbols layered over the top of each other.">
              <a:extLst>
                <a:ext uri="{FF2B5EF4-FFF2-40B4-BE49-F238E27FC236}">
                  <a16:creationId xmlns:a16="http://schemas.microsoft.com/office/drawing/2014/main" id="{BBD9224F-C81C-66D3-2D98-BB60C749085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622343" y="927673"/>
              <a:ext cx="2498089" cy="2476500"/>
            </a:xfrm>
            <a:prstGeom prst="rect">
              <a:avLst/>
            </a:prstGeom>
          </p:spPr>
        </p:pic>
      </p:grpSp>
      <p:sp>
        <p:nvSpPr>
          <p:cNvPr id="6" name="Text Placeholder 4">
            <a:extLst>
              <a:ext uri="{FF2B5EF4-FFF2-40B4-BE49-F238E27FC236}">
                <a16:creationId xmlns:a16="http://schemas.microsoft.com/office/drawing/2014/main" id="{459078E2-D019-A54E-8964-6774AFFDE798}"/>
              </a:ext>
            </a:extLst>
          </p:cNvPr>
          <p:cNvSpPr txBox="1">
            <a:spLocks/>
          </p:cNvSpPr>
          <p:nvPr/>
        </p:nvSpPr>
        <p:spPr>
          <a:xfrm>
            <a:off x="6280008" y="3629025"/>
            <a:ext cx="5411649" cy="259113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sz="1800" b="1">
                <a:ea typeface="Calibri" panose="020F0502020204030204" pitchFamily="34" charset="0"/>
              </a:rPr>
              <a:t>Types of texture</a:t>
            </a:r>
            <a:endParaRPr lang="en-AU" sz="1800">
              <a:ea typeface="Calibri" panose="020F0502020204030204" pitchFamily="34" charset="0"/>
            </a:endParaRPr>
          </a:p>
          <a:p>
            <a:pPr marL="285750" indent="-285750">
              <a:spcAft>
                <a:spcPts val="600"/>
              </a:spcAft>
              <a:buFont typeface="Arial" panose="020B0604020202020204" pitchFamily="34" charset="0"/>
              <a:buChar char="•"/>
            </a:pPr>
            <a:r>
              <a:rPr lang="en-AU" sz="1800">
                <a:ea typeface="Calibri" panose="020F0502020204030204" pitchFamily="34" charset="0"/>
              </a:rPr>
              <a:t>Monophonic: when one melody is played</a:t>
            </a:r>
          </a:p>
          <a:p>
            <a:pPr marL="285750" indent="-285750">
              <a:spcAft>
                <a:spcPts val="600"/>
              </a:spcAft>
              <a:buFont typeface="Arial" panose="020B0604020202020204" pitchFamily="34" charset="0"/>
              <a:buChar char="•"/>
            </a:pPr>
            <a:r>
              <a:rPr lang="en-AU" sz="1800">
                <a:ea typeface="Calibri" panose="020F0502020204030204" pitchFamily="34" charset="0"/>
              </a:rPr>
              <a:t>Homophonic: when a melody is played with harmonic accompaniment</a:t>
            </a:r>
          </a:p>
          <a:p>
            <a:pPr marL="285750" indent="-285750">
              <a:spcAft>
                <a:spcPts val="600"/>
              </a:spcAft>
              <a:buFont typeface="Arial" panose="020B0604020202020204" pitchFamily="34" charset="0"/>
              <a:buChar char="•"/>
            </a:pPr>
            <a:r>
              <a:rPr lang="en-AU" sz="1800">
                <a:ea typeface="Calibri" panose="020F0502020204030204" pitchFamily="34" charset="0"/>
              </a:rPr>
              <a:t>Polyphonic: when 2 or more melodies are played</a:t>
            </a:r>
          </a:p>
        </p:txBody>
      </p:sp>
      <p:sp>
        <p:nvSpPr>
          <p:cNvPr id="2" name="Slide Number Placeholder 1">
            <a:extLst>
              <a:ext uri="{FF2B5EF4-FFF2-40B4-BE49-F238E27FC236}">
                <a16:creationId xmlns:a16="http://schemas.microsoft.com/office/drawing/2014/main" id="{AA2692F3-734E-1F0A-CC50-F19D7464E2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1182421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Learning sequence 3 –</a:t>
            </a:r>
            <a:br>
              <a:rPr lang="en-AU"/>
            </a:br>
            <a:r>
              <a:rPr lang="en-AU"/>
              <a:t>rehearse and refine</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2074924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260002" cy="1153282"/>
          </a:xfrm>
        </p:spPr>
        <p:txBody>
          <a:bodyPr/>
          <a:lstStyle/>
          <a:p>
            <a:pPr>
              <a:lnSpc>
                <a:spcPct val="110000"/>
              </a:lnSpc>
            </a:pPr>
            <a:r>
              <a:rPr lang="en-AU"/>
              <a:t>Learning intentions and success criteria –</a:t>
            </a:r>
            <a:br>
              <a:rPr lang="en-AU"/>
            </a:br>
            <a:r>
              <a:rPr lang="en-AU"/>
              <a:t>learning sequence 3</a:t>
            </a:r>
          </a:p>
        </p:txBody>
      </p:sp>
      <p:sp>
        <p:nvSpPr>
          <p:cNvPr id="4" name="Picture Placeholder 3">
            <a:extLst>
              <a:ext uri="{FF2B5EF4-FFF2-40B4-BE49-F238E27FC236}">
                <a16:creationId xmlns:a16="http://schemas.microsoft.com/office/drawing/2014/main" id="{7620079A-0D08-0881-B001-E7567184D4FD}"/>
              </a:ext>
            </a:extLst>
          </p:cNvPr>
          <p:cNvSpPr>
            <a:spLocks noGrp="1"/>
          </p:cNvSpPr>
          <p:nvPr>
            <p:ph type="pic" sz="quarter" idx="13"/>
          </p:nvPr>
        </p:nvSpPr>
        <p:spPr/>
        <p:txBody>
          <a:bodyPr/>
          <a:lstStyle/>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are learning to</a:t>
            </a:r>
            <a:r>
              <a:rPr lang="en-AU" sz="1800" b="1">
                <a:solidFill>
                  <a:schemeClr val="accent1"/>
                </a:solidFill>
                <a:latin typeface="Arial" panose="020B0604020202020204" pitchFamily="34" charset="0"/>
                <a:ea typeface="+mn-lt"/>
                <a:cs typeface="Arial" panose="020B0604020202020204" pitchFamily="34" charset="0"/>
              </a:rPr>
              <a:t>:</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know about safe vocal practice and technique</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a:cs typeface="Arial"/>
              </a:rPr>
              <a:t>rehearse and refine a piece of music using listening and performing skills</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use vocal technique to perform a piece of music using layers of sound. </a:t>
            </a:r>
          </a:p>
          <a:p>
            <a:pPr>
              <a:lnSpc>
                <a:spcPct val="150000"/>
              </a:lnSpc>
              <a:spcAft>
                <a:spcPts val="600"/>
              </a:spcAft>
            </a:pPr>
            <a:r>
              <a:rPr lang="en-AU" sz="1800" b="1">
                <a:solidFill>
                  <a:schemeClr val="accent1"/>
                </a:solidFill>
                <a:latin typeface="Arial"/>
                <a:cs typeface="Arial"/>
              </a:rPr>
              <a:t>We can:</a:t>
            </a:r>
            <a:endParaRPr lang="en-US" sz="1800">
              <a:solidFill>
                <a:schemeClr val="accent1"/>
              </a:solidFill>
              <a:latin typeface="Arial"/>
              <a:cs typeface="Arial"/>
            </a:endParaRPr>
          </a:p>
          <a:p>
            <a:pPr marL="285750" indent="-285750">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apply safe vocal practice to demonstrate vocal technique</a:t>
            </a:r>
          </a:p>
          <a:p>
            <a:pPr marL="285750" indent="-285750">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a:cs typeface="Arial"/>
              </a:rPr>
              <a:t>respond to feedback during the rehearsal process to refine </a:t>
            </a:r>
            <a:r>
              <a:rPr lang="en-AU" sz="1800">
                <a:solidFill>
                  <a:srgbClr val="000000"/>
                </a:solidFill>
                <a:highlight>
                  <a:srgbClr val="CCEDFC"/>
                </a:highlight>
                <a:latin typeface="Arial"/>
                <a:cs typeface="Arial"/>
              </a:rPr>
              <a:t>performing</a:t>
            </a:r>
            <a:r>
              <a:rPr lang="en-AU" sz="1800" b="0" i="0">
                <a:solidFill>
                  <a:srgbClr val="000000"/>
                </a:solidFill>
                <a:effectLst/>
                <a:highlight>
                  <a:srgbClr val="CCEDFC"/>
                </a:highlight>
                <a:latin typeface="Arial"/>
                <a:cs typeface="Arial"/>
              </a:rPr>
              <a:t> and listening skills</a:t>
            </a:r>
          </a:p>
          <a:p>
            <a:pPr marL="285750" indent="-285750">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sing demonstrating melodic and/or harmonic awareness.</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4258601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CF2FB8-F1BC-B743-A98A-EB71F35998C0}"/>
              </a:ext>
            </a:extLst>
          </p:cNvPr>
          <p:cNvSpPr>
            <a:spLocks noGrp="1"/>
          </p:cNvSpPr>
          <p:nvPr>
            <p:ph type="title"/>
          </p:nvPr>
        </p:nvSpPr>
        <p:spPr/>
        <p:txBody>
          <a:bodyPr anchor="t">
            <a:normAutofit/>
          </a:bodyPr>
          <a:lstStyle/>
          <a:p>
            <a:r>
              <a:rPr lang="en-US"/>
              <a:t>Safe vocal practice</a:t>
            </a:r>
          </a:p>
        </p:txBody>
      </p:sp>
      <p:sp>
        <p:nvSpPr>
          <p:cNvPr id="14" name="Text Placeholder 3">
            <a:extLst>
              <a:ext uri="{FF2B5EF4-FFF2-40B4-BE49-F238E27FC236}">
                <a16:creationId xmlns:a16="http://schemas.microsoft.com/office/drawing/2014/main" id="{C214948B-EF44-F617-B670-F71F66753555}"/>
              </a:ext>
            </a:extLst>
          </p:cNvPr>
          <p:cNvSpPr>
            <a:spLocks noGrp="1"/>
          </p:cNvSpPr>
          <p:nvPr>
            <p:ph type="body" sz="quarter" idx="18"/>
          </p:nvPr>
        </p:nvSpPr>
        <p:spPr/>
        <p:txBody>
          <a:bodyPr/>
          <a:lstStyle/>
          <a:p>
            <a:r>
              <a:rPr lang="en-US">
                <a:latin typeface="Arial"/>
                <a:cs typeface="Arial"/>
              </a:rPr>
              <a:t>Tips for looking after your voice</a:t>
            </a:r>
            <a:endParaRPr lang="en-US"/>
          </a:p>
        </p:txBody>
      </p:sp>
      <p:sp>
        <p:nvSpPr>
          <p:cNvPr id="6" name="Content Placeholder 5">
            <a:extLst>
              <a:ext uri="{FF2B5EF4-FFF2-40B4-BE49-F238E27FC236}">
                <a16:creationId xmlns:a16="http://schemas.microsoft.com/office/drawing/2014/main" id="{BED81495-2D33-3877-436C-2DB0C76EA07F}"/>
              </a:ext>
            </a:extLst>
          </p:cNvPr>
          <p:cNvSpPr>
            <a:spLocks noGrp="1"/>
          </p:cNvSpPr>
          <p:nvPr>
            <p:ph sz="quarter" idx="19"/>
          </p:nvPr>
        </p:nvSpPr>
        <p:spPr/>
        <p:txBody>
          <a:bodyPr vert="horz" lIns="0" tIns="0" rIns="0" bIns="0" rtlCol="0" anchor="t">
            <a:normAutofit/>
          </a:bodyPr>
          <a:lstStyle/>
          <a:p>
            <a:pPr marL="285750" indent="-285750">
              <a:spcAft>
                <a:spcPts val="600"/>
              </a:spcAft>
              <a:buFont typeface="Arial" panose="020B0604020202020204" pitchFamily="34" charset="0"/>
              <a:buChar char="•"/>
            </a:pPr>
            <a:r>
              <a:rPr lang="en-US" sz="1800">
                <a:latin typeface="Arial"/>
                <a:cs typeface="Arial"/>
              </a:rPr>
              <a:t>Always warm up and cool down</a:t>
            </a:r>
            <a:endParaRPr lang="en-US" sz="1800"/>
          </a:p>
          <a:p>
            <a:pPr marL="285750" indent="-285750">
              <a:spcAft>
                <a:spcPts val="600"/>
              </a:spcAft>
              <a:buFont typeface="Arial" panose="020B0604020202020204" pitchFamily="34" charset="0"/>
              <a:buChar char="•"/>
            </a:pPr>
            <a:r>
              <a:rPr lang="en-US" sz="1800">
                <a:latin typeface="Arial"/>
                <a:cs typeface="Arial"/>
              </a:rPr>
              <a:t>Stay hydrated</a:t>
            </a:r>
          </a:p>
          <a:p>
            <a:pPr marL="285750" indent="-285750">
              <a:spcAft>
                <a:spcPts val="600"/>
              </a:spcAft>
              <a:buFont typeface="Arial" panose="020B0604020202020204" pitchFamily="34" charset="0"/>
              <a:buChar char="•"/>
            </a:pPr>
            <a:r>
              <a:rPr lang="en-US" sz="1800">
                <a:latin typeface="Arial"/>
                <a:cs typeface="Arial"/>
              </a:rPr>
              <a:t>Have good posture when singing</a:t>
            </a:r>
          </a:p>
          <a:p>
            <a:pPr marL="285750" indent="-285750">
              <a:spcAft>
                <a:spcPts val="600"/>
              </a:spcAft>
              <a:buFont typeface="Arial" panose="020B0604020202020204" pitchFamily="34" charset="0"/>
              <a:buChar char="•"/>
            </a:pPr>
            <a:r>
              <a:rPr lang="en-US" sz="1800">
                <a:latin typeface="Arial"/>
                <a:cs typeface="Arial"/>
              </a:rPr>
              <a:t>Refrain from straining or yelling when singing</a:t>
            </a:r>
          </a:p>
          <a:p>
            <a:pPr marL="285750" indent="-285750">
              <a:spcAft>
                <a:spcPts val="600"/>
              </a:spcAft>
              <a:buFont typeface="Arial" panose="020B0604020202020204" pitchFamily="34" charset="0"/>
              <a:buChar char="•"/>
            </a:pPr>
            <a:r>
              <a:rPr lang="en-US" sz="1800">
                <a:latin typeface="Arial"/>
                <a:cs typeface="Arial"/>
              </a:rPr>
              <a:t>Rest your voice when you are sick</a:t>
            </a:r>
          </a:p>
        </p:txBody>
      </p:sp>
      <p:pic>
        <p:nvPicPr>
          <p:cNvPr id="7" name="Picture Placeholder 6">
            <a:extLst>
              <a:ext uri="{FF2B5EF4-FFF2-40B4-BE49-F238E27FC236}">
                <a16:creationId xmlns:a16="http://schemas.microsoft.com/office/drawing/2014/main" id="{B59E0D33-E1F4-0D8B-AAE5-590A03C45C8E}"/>
              </a:ext>
              <a:ext uri="{C183D7F6-B498-43B3-948B-1728B52AA6E4}">
                <adec:decorative xmlns:adec="http://schemas.microsoft.com/office/drawing/2017/decorative" val="1"/>
              </a:ext>
            </a:extLst>
          </p:cNvPr>
          <p:cNvPicPr>
            <a:picLocks noGrp="1" noChangeAspect="1"/>
          </p:cNvPicPr>
          <p:nvPr>
            <p:ph type="pic" sz="quarter" idx="20"/>
          </p:nvPr>
        </p:nvPicPr>
        <p:blipFill rotWithShape="1">
          <a:blip r:embed="rId3"/>
          <a:srcRect l="27332" t="1887" r="11315" b="2753"/>
          <a:stretch/>
        </p:blipFill>
        <p:spPr>
          <a:xfrm>
            <a:off x="6324599" y="1562470"/>
            <a:ext cx="5507038" cy="4814518"/>
          </a:xfrm>
          <a:noFill/>
        </p:spPr>
      </p:pic>
      <p:sp>
        <p:nvSpPr>
          <p:cNvPr id="3" name="Slide Number Placeholder 2">
            <a:extLst>
              <a:ext uri="{FF2B5EF4-FFF2-40B4-BE49-F238E27FC236}">
                <a16:creationId xmlns:a16="http://schemas.microsoft.com/office/drawing/2014/main" id="{669DF836-0280-7B7E-9AD7-FCB8A2BEA8F3}"/>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24</a:t>
            </a:fld>
            <a:endParaRPr lang="en-AU"/>
          </a:p>
        </p:txBody>
      </p:sp>
    </p:spTree>
    <p:extLst>
      <p:ext uri="{BB962C8B-B14F-4D97-AF65-F5344CB8AC3E}">
        <p14:creationId xmlns:p14="http://schemas.microsoft.com/office/powerpoint/2010/main" val="2160757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Learning sequence 4 –</a:t>
            </a:r>
            <a:br>
              <a:rPr lang="en-AU"/>
            </a:br>
            <a:r>
              <a:rPr lang="en-AU"/>
              <a:t>the symphonic spectrum</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881739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260002" cy="1183792"/>
          </a:xfrm>
        </p:spPr>
        <p:txBody>
          <a:bodyPr/>
          <a:lstStyle/>
          <a:p>
            <a:pPr>
              <a:lnSpc>
                <a:spcPct val="110000"/>
              </a:lnSpc>
            </a:pPr>
            <a:r>
              <a:rPr lang="en-AU"/>
              <a:t>Learning intentions and success criteria –</a:t>
            </a:r>
            <a:br>
              <a:rPr lang="en-AU"/>
            </a:br>
            <a:r>
              <a:rPr lang="en-AU"/>
              <a:t>learning sequence 4</a:t>
            </a:r>
          </a:p>
        </p:txBody>
      </p:sp>
      <p:sp>
        <p:nvSpPr>
          <p:cNvPr id="3" name="TextBox 2">
            <a:extLst>
              <a:ext uri="{FF2B5EF4-FFF2-40B4-BE49-F238E27FC236}">
                <a16:creationId xmlns:a16="http://schemas.microsoft.com/office/drawing/2014/main" id="{DF637BA9-DB5E-2457-A795-0B300DBA6F82}"/>
              </a:ext>
            </a:extLst>
          </p:cNvPr>
          <p:cNvSpPr txBox="1"/>
          <p:nvPr/>
        </p:nvSpPr>
        <p:spPr>
          <a:xfrm>
            <a:off x="359998" y="1824926"/>
            <a:ext cx="11303000" cy="423648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2000" b="1">
                <a:solidFill>
                  <a:schemeClr val="accent1"/>
                </a:solidFill>
                <a:latin typeface="Arial" panose="020B0604020202020204" pitchFamily="34" charset="0"/>
                <a:cs typeface="Arial" panose="020B0604020202020204" pitchFamily="34" charset="0"/>
              </a:rPr>
              <a:t>We are learning to</a:t>
            </a:r>
            <a:r>
              <a:rPr lang="en-AU" sz="2000" b="1">
                <a:solidFill>
                  <a:schemeClr val="accent1"/>
                </a:solidFill>
                <a:latin typeface="Arial" panose="020B0604020202020204" pitchFamily="34" charset="0"/>
                <a:ea typeface="+mn-lt"/>
                <a:cs typeface="Arial" panose="020B0604020202020204" pitchFamily="34" charset="0"/>
              </a:rPr>
              <a:t>:</a:t>
            </a:r>
          </a:p>
          <a:p>
            <a:pPr marL="285750" indent="-285750" algn="l" rtl="0" fontAlgn="base">
              <a:lnSpc>
                <a:spcPct val="150000"/>
              </a:lnSpc>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know about the instruments used in an orchestra</a:t>
            </a:r>
          </a:p>
          <a:p>
            <a:pPr marL="285750" indent="-285750" algn="l" rtl="0" fontAlgn="base">
              <a:lnSpc>
                <a:spcPct val="150000"/>
              </a:lnSpc>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understand how to describe the timbre of an instrument using music terminology</a:t>
            </a:r>
          </a:p>
          <a:p>
            <a:pPr marL="285750" indent="-285750" algn="l" rtl="0" fontAlgn="base">
              <a:lnSpc>
                <a:spcPct val="150000"/>
              </a:lnSpc>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play melodies on the keyboard including those that are self-composed. </a:t>
            </a:r>
          </a:p>
          <a:p>
            <a:pPr>
              <a:lnSpc>
                <a:spcPct val="150000"/>
              </a:lnSpc>
            </a:pPr>
            <a:endParaRPr lang="en-AU" sz="1800" b="1">
              <a:solidFill>
                <a:schemeClr val="accent1"/>
              </a:solidFill>
              <a:latin typeface="Arial" panose="020B0604020202020204" pitchFamily="34" charset="0"/>
              <a:ea typeface="+mn-lt"/>
              <a:cs typeface="Arial" panose="020B0604020202020204" pitchFamily="34" charset="0"/>
            </a:endParaRPr>
          </a:p>
          <a:p>
            <a:pPr>
              <a:lnSpc>
                <a:spcPct val="150000"/>
              </a:lnSpc>
            </a:pPr>
            <a:r>
              <a:rPr lang="en-AU" sz="2000" b="1">
                <a:solidFill>
                  <a:schemeClr val="accent1"/>
                </a:solidFill>
                <a:latin typeface="Arial" panose="020B0604020202020204" pitchFamily="34" charset="0"/>
                <a:cs typeface="Arial" panose="020B0604020202020204" pitchFamily="34" charset="0"/>
              </a:rPr>
              <a:t>We can:</a:t>
            </a:r>
          </a:p>
          <a:p>
            <a:pPr marL="285750" indent="-285750" algn="l" rtl="0" fontAlgn="base">
              <a:lnSpc>
                <a:spcPct val="150000"/>
              </a:lnSpc>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name the instruments of the orchestra and identify which orchestral family they each belong to</a:t>
            </a:r>
          </a:p>
          <a:p>
            <a:pPr marL="285750" indent="-285750" algn="l" rtl="0" fontAlgn="base">
              <a:lnSpc>
                <a:spcPct val="150000"/>
              </a:lnSpc>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describe the timbre of an instrument using music terminology</a:t>
            </a:r>
          </a:p>
          <a:p>
            <a:pPr marL="285750" indent="-285750" algn="l" rtl="0" fontAlgn="base">
              <a:lnSpc>
                <a:spcPct val="150000"/>
              </a:lnSpc>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perform a melody on the keyboard including one that is self-composed. </a:t>
            </a:r>
          </a:p>
          <a:p>
            <a:pPr>
              <a:lnSpc>
                <a:spcPct val="150000"/>
              </a:lnSpc>
            </a:pPr>
            <a:endParaRPr lang="en-US" sz="2000">
              <a:solidFill>
                <a:schemeClr val="accent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2698143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1BA1D6-42B7-6E15-91CB-F9F4B8232734}"/>
              </a:ext>
            </a:extLst>
          </p:cNvPr>
          <p:cNvSpPr>
            <a:spLocks noGrp="1"/>
          </p:cNvSpPr>
          <p:nvPr>
            <p:ph type="title"/>
          </p:nvPr>
        </p:nvSpPr>
        <p:spPr/>
        <p:txBody>
          <a:bodyPr/>
          <a:lstStyle/>
          <a:p>
            <a:r>
              <a:rPr lang="en-AU"/>
              <a:t>What is </a:t>
            </a:r>
            <a:r>
              <a:rPr lang="en-AU" i="1"/>
              <a:t>timbre</a:t>
            </a:r>
            <a:r>
              <a:rPr lang="en-AU"/>
              <a:t>?</a:t>
            </a:r>
          </a:p>
        </p:txBody>
      </p:sp>
      <p:sp>
        <p:nvSpPr>
          <p:cNvPr id="7" name="Text Placeholder 6">
            <a:extLst>
              <a:ext uri="{FF2B5EF4-FFF2-40B4-BE49-F238E27FC236}">
                <a16:creationId xmlns:a16="http://schemas.microsoft.com/office/drawing/2014/main" id="{6582F4C5-9049-F65A-8FD6-5F86696577B5}"/>
              </a:ext>
            </a:extLst>
          </p:cNvPr>
          <p:cNvSpPr>
            <a:spLocks noGrp="1"/>
          </p:cNvSpPr>
          <p:nvPr>
            <p:ph type="body" sz="quarter" idx="17"/>
          </p:nvPr>
        </p:nvSpPr>
        <p:spPr>
          <a:xfrm>
            <a:off x="360003" y="1567086"/>
            <a:ext cx="5426436" cy="1861913"/>
          </a:xfrm>
        </p:spPr>
        <p:txBody>
          <a:bodyPr/>
          <a:lstStyle/>
          <a:p>
            <a:pPr>
              <a:spcAft>
                <a:spcPts val="600"/>
              </a:spcAft>
            </a:pPr>
            <a:r>
              <a:rPr lang="en-AU" sz="1800" i="1"/>
              <a:t>Timbre</a:t>
            </a:r>
            <a:r>
              <a:rPr lang="en-AU" sz="1800"/>
              <a:t> refers to the distinctive quality of a sound that enables the sound sources to be identified. Through listening, we can use adjectives to describe the timbre of a sound source.</a:t>
            </a:r>
          </a:p>
        </p:txBody>
      </p:sp>
      <p:pic>
        <p:nvPicPr>
          <p:cNvPr id="2" name="Picture 1">
            <a:extLst>
              <a:ext uri="{FF2B5EF4-FFF2-40B4-BE49-F238E27FC236}">
                <a16:creationId xmlns:a16="http://schemas.microsoft.com/office/drawing/2014/main" id="{EE0B9254-0C65-2169-44E0-80E649D1EE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8000" y="3553476"/>
            <a:ext cx="3051867" cy="3076575"/>
          </a:xfrm>
          <a:prstGeom prst="rect">
            <a:avLst/>
          </a:prstGeom>
        </p:spPr>
      </p:pic>
      <p:grpSp>
        <p:nvGrpSpPr>
          <p:cNvPr id="10" name="Group 9">
            <a:extLst>
              <a:ext uri="{FF2B5EF4-FFF2-40B4-BE49-F238E27FC236}">
                <a16:creationId xmlns:a16="http://schemas.microsoft.com/office/drawing/2014/main" id="{FD9A75FD-4BD9-F2D8-33CA-A0C91476DA7C}"/>
              </a:ext>
              <a:ext uri="{C183D7F6-B498-43B3-948B-1728B52AA6E4}">
                <adec:decorative xmlns:adec="http://schemas.microsoft.com/office/drawing/2017/decorative" val="1"/>
              </a:ext>
            </a:extLst>
          </p:cNvPr>
          <p:cNvGrpSpPr/>
          <p:nvPr/>
        </p:nvGrpSpPr>
        <p:grpSpPr>
          <a:xfrm>
            <a:off x="6096455" y="1707509"/>
            <a:ext cx="5747545" cy="4093215"/>
            <a:chOff x="6124576" y="1678475"/>
            <a:chExt cx="5707437" cy="4064651"/>
          </a:xfrm>
        </p:grpSpPr>
        <p:sp>
          <p:nvSpPr>
            <p:cNvPr id="9" name="Rectangle 8">
              <a:extLst>
                <a:ext uri="{FF2B5EF4-FFF2-40B4-BE49-F238E27FC236}">
                  <a16:creationId xmlns:a16="http://schemas.microsoft.com/office/drawing/2014/main" id="{BE0B6724-69BC-38BD-99CF-C42F1C7CD871}"/>
                </a:ext>
              </a:extLst>
            </p:cNvPr>
            <p:cNvSpPr/>
            <p:nvPr/>
          </p:nvSpPr>
          <p:spPr>
            <a:xfrm>
              <a:off x="6124577" y="1678475"/>
              <a:ext cx="5707436" cy="40646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mage shows 9 coloured boxes that include terminology for timbre">
              <a:extLst>
                <a:ext uri="{FF2B5EF4-FFF2-40B4-BE49-F238E27FC236}">
                  <a16:creationId xmlns:a16="http://schemas.microsoft.com/office/drawing/2014/main" id="{465E16BE-9745-0DFF-F8E8-52EBE83D1D39}"/>
                </a:ext>
              </a:extLst>
            </p:cNvPr>
            <p:cNvPicPr>
              <a:picLocks noChangeAspect="1"/>
            </p:cNvPicPr>
            <p:nvPr/>
          </p:nvPicPr>
          <p:blipFill>
            <a:blip r:embed="rId3"/>
            <a:stretch>
              <a:fillRect/>
            </a:stretch>
          </p:blipFill>
          <p:spPr>
            <a:xfrm>
              <a:off x="6124576" y="1678475"/>
              <a:ext cx="5707437" cy="4036630"/>
            </a:xfrm>
            <a:prstGeom prst="rect">
              <a:avLst/>
            </a:prstGeom>
          </p:spPr>
        </p:pic>
      </p:grpSp>
      <p:sp>
        <p:nvSpPr>
          <p:cNvPr id="3" name="Slide Number Placeholder 2">
            <a:extLst>
              <a:ext uri="{FF2B5EF4-FFF2-40B4-BE49-F238E27FC236}">
                <a16:creationId xmlns:a16="http://schemas.microsoft.com/office/drawing/2014/main" id="{86A4CB6A-8056-6C85-53FB-51B1608126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4004043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44020-981E-A87C-2E0D-C9A88A102D97}"/>
              </a:ext>
            </a:extLst>
          </p:cNvPr>
          <p:cNvSpPr>
            <a:spLocks noGrp="1"/>
          </p:cNvSpPr>
          <p:nvPr>
            <p:ph type="title"/>
          </p:nvPr>
        </p:nvSpPr>
        <p:spPr/>
        <p:txBody>
          <a:bodyPr/>
          <a:lstStyle/>
          <a:p>
            <a:r>
              <a:rPr lang="en-AU"/>
              <a:t>Activity 4.2 – introduction to keyboard</a:t>
            </a:r>
          </a:p>
        </p:txBody>
      </p:sp>
      <p:sp>
        <p:nvSpPr>
          <p:cNvPr id="5" name="Text Placeholder 4">
            <a:extLst>
              <a:ext uri="{FF2B5EF4-FFF2-40B4-BE49-F238E27FC236}">
                <a16:creationId xmlns:a16="http://schemas.microsoft.com/office/drawing/2014/main" id="{B9094270-BEE0-022B-6F53-4E44233D4C72}"/>
              </a:ext>
            </a:extLst>
          </p:cNvPr>
          <p:cNvSpPr>
            <a:spLocks noGrp="1"/>
          </p:cNvSpPr>
          <p:nvPr>
            <p:ph type="body" sz="quarter" idx="18"/>
          </p:nvPr>
        </p:nvSpPr>
        <p:spPr/>
        <p:txBody>
          <a:bodyPr/>
          <a:lstStyle/>
          <a:p>
            <a:r>
              <a:rPr lang="en-AU" sz="1800"/>
              <a:t>Safety protocols</a:t>
            </a:r>
          </a:p>
        </p:txBody>
      </p:sp>
      <p:sp>
        <p:nvSpPr>
          <p:cNvPr id="8" name="Picture Placeholder 7">
            <a:extLst>
              <a:ext uri="{FF2B5EF4-FFF2-40B4-BE49-F238E27FC236}">
                <a16:creationId xmlns:a16="http://schemas.microsoft.com/office/drawing/2014/main" id="{5EA01550-1E27-8FFC-18D1-CA3BDD1FFCE3}"/>
              </a:ext>
            </a:extLst>
          </p:cNvPr>
          <p:cNvSpPr>
            <a:spLocks noGrp="1"/>
          </p:cNvSpPr>
          <p:nvPr>
            <p:ph type="pic" sz="quarter" idx="13"/>
          </p:nvPr>
        </p:nvSpPr>
        <p:spPr>
          <a:xfrm>
            <a:off x="359998" y="1909282"/>
            <a:ext cx="11483999" cy="862056"/>
          </a:xfrm>
        </p:spPr>
        <p:txBody>
          <a:bodyPr/>
          <a:lstStyle/>
          <a:p>
            <a:pPr>
              <a:lnSpc>
                <a:spcPct val="140000"/>
              </a:lnSpc>
              <a:spcAft>
                <a:spcPts val="600"/>
              </a:spcAft>
            </a:pPr>
            <a:r>
              <a:rPr lang="en-AU" sz="1800"/>
              <a:t>It is important that we look after the instruments and keep everyone in the classroom safe during practical lessons. Please remember to:</a:t>
            </a:r>
          </a:p>
          <a:p>
            <a:pPr>
              <a:lnSpc>
                <a:spcPct val="140000"/>
              </a:lnSpc>
              <a:spcAft>
                <a:spcPts val="600"/>
              </a:spcAft>
            </a:pPr>
            <a:endParaRPr lang="en-US" sz="1800"/>
          </a:p>
        </p:txBody>
      </p:sp>
      <p:sp>
        <p:nvSpPr>
          <p:cNvPr id="4" name="Text Placeholder 3">
            <a:extLst>
              <a:ext uri="{FF2B5EF4-FFF2-40B4-BE49-F238E27FC236}">
                <a16:creationId xmlns:a16="http://schemas.microsoft.com/office/drawing/2014/main" id="{31641EEE-296A-042E-D8BF-1BCB0593C24D}"/>
              </a:ext>
            </a:extLst>
          </p:cNvPr>
          <p:cNvSpPr>
            <a:spLocks noGrp="1"/>
          </p:cNvSpPr>
          <p:nvPr>
            <p:ph type="body" sz="quarter" idx="4294967295"/>
          </p:nvPr>
        </p:nvSpPr>
        <p:spPr>
          <a:xfrm>
            <a:off x="359998" y="2814423"/>
            <a:ext cx="6016527" cy="4057650"/>
          </a:xfrm>
        </p:spPr>
        <p:txBody>
          <a:bodyPr/>
          <a:lstStyle/>
          <a:p>
            <a:pPr marL="285750" indent="-285750">
              <a:lnSpc>
                <a:spcPct val="140000"/>
              </a:lnSpc>
              <a:spcAft>
                <a:spcPts val="600"/>
              </a:spcAft>
              <a:buFont typeface="Arial" panose="020B0604020202020204" pitchFamily="34" charset="0"/>
              <a:buChar char="•"/>
            </a:pPr>
            <a:r>
              <a:rPr lang="en-AU" sz="1800"/>
              <a:t>Handle the keyboards with care. If transporting your keyboard from a storage space, use both hands to carry the instrument back to your table. Stay at your assigned keyboard for the entire class time.</a:t>
            </a:r>
          </a:p>
          <a:p>
            <a:pPr marL="285750" indent="-285750">
              <a:lnSpc>
                <a:spcPct val="140000"/>
              </a:lnSpc>
              <a:spcAft>
                <a:spcPts val="600"/>
              </a:spcAft>
              <a:buFont typeface="Arial" panose="020B0604020202020204" pitchFamily="34" charset="0"/>
              <a:buChar char="•"/>
            </a:pPr>
            <a:r>
              <a:rPr lang="en-AU" sz="1800"/>
              <a:t>Keep all cords neatly tucked away to avoid trip hazards.</a:t>
            </a:r>
          </a:p>
          <a:p>
            <a:pPr marL="285750" indent="-285750">
              <a:lnSpc>
                <a:spcPct val="140000"/>
              </a:lnSpc>
              <a:spcAft>
                <a:spcPts val="600"/>
              </a:spcAft>
              <a:buFont typeface="Arial" panose="020B0604020202020204" pitchFamily="34" charset="0"/>
              <a:buChar char="•"/>
            </a:pPr>
            <a:r>
              <a:rPr lang="en-AU" sz="1800"/>
              <a:t>Plug in your headphones but don’t pull on the headphone cords. Tension on the cord may damage the cord or cause the headphone jack input to become loose. This means the sound won’t work properly.</a:t>
            </a:r>
          </a:p>
        </p:txBody>
      </p:sp>
      <p:sp>
        <p:nvSpPr>
          <p:cNvPr id="6" name="Text Placeholder 4">
            <a:extLst>
              <a:ext uri="{FF2B5EF4-FFF2-40B4-BE49-F238E27FC236}">
                <a16:creationId xmlns:a16="http://schemas.microsoft.com/office/drawing/2014/main" id="{E476873C-A4A1-1949-0CEF-F62B1976BFF2}"/>
              </a:ext>
            </a:extLst>
          </p:cNvPr>
          <p:cNvSpPr txBox="1">
            <a:spLocks/>
          </p:cNvSpPr>
          <p:nvPr/>
        </p:nvSpPr>
        <p:spPr>
          <a:xfrm>
            <a:off x="6376525" y="2814903"/>
            <a:ext cx="5584950" cy="3924182"/>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40000"/>
              </a:lnSpc>
              <a:spcAft>
                <a:spcPts val="600"/>
              </a:spcAft>
              <a:buFont typeface="Arial" panose="020B0604020202020204" pitchFamily="34" charset="0"/>
              <a:buChar char="•"/>
            </a:pPr>
            <a:r>
              <a:rPr lang="en-AU" sz="1800"/>
              <a:t>Ensure the volume knob is at either a soft or moderate level </a:t>
            </a:r>
            <a:r>
              <a:rPr lang="en-AU" sz="1800" b="1"/>
              <a:t>before</a:t>
            </a:r>
            <a:r>
              <a:rPr lang="en-AU" sz="1800"/>
              <a:t> you turn the keyboard on. This is to protect your hearing.</a:t>
            </a:r>
          </a:p>
          <a:p>
            <a:pPr marL="285750" indent="-285750">
              <a:lnSpc>
                <a:spcPct val="140000"/>
              </a:lnSpc>
              <a:spcAft>
                <a:spcPts val="600"/>
              </a:spcAft>
              <a:buFont typeface="Arial" panose="020B0604020202020204" pitchFamily="34" charset="0"/>
              <a:buChar char="•"/>
            </a:pPr>
            <a:r>
              <a:rPr lang="en-AU" sz="1800"/>
              <a:t>Turn the keyboard on. If it isn’t working, check that the power cord is plugged into the wall and switched on. If it is still not working, alert your teacher to come and help you.</a:t>
            </a:r>
          </a:p>
          <a:p>
            <a:pPr marL="285750" indent="-285750">
              <a:lnSpc>
                <a:spcPct val="140000"/>
              </a:lnSpc>
              <a:spcAft>
                <a:spcPts val="600"/>
              </a:spcAft>
              <a:buFont typeface="Arial" panose="020B0604020202020204" pitchFamily="34" charset="0"/>
              <a:buChar char="•"/>
            </a:pPr>
            <a:r>
              <a:rPr lang="en-AU" sz="1800"/>
              <a:t>Play the keys gently to avoid damage to the instrument.</a:t>
            </a:r>
          </a:p>
        </p:txBody>
      </p:sp>
      <p:sp>
        <p:nvSpPr>
          <p:cNvPr id="2" name="Slide Number Placeholder 1">
            <a:extLst>
              <a:ext uri="{FF2B5EF4-FFF2-40B4-BE49-F238E27FC236}">
                <a16:creationId xmlns:a16="http://schemas.microsoft.com/office/drawing/2014/main" id="{F66FC204-9040-6656-DA87-FC0733BD1D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730604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425EDC5-7D21-1E4A-9874-60D77B7EA22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31937" t="9209" r="32172" b="3980"/>
          <a:stretch/>
        </p:blipFill>
        <p:spPr>
          <a:xfrm>
            <a:off x="0" y="0"/>
            <a:ext cx="5040313" cy="6858000"/>
          </a:xfrm>
          <a:prstGeom prst="rect">
            <a:avLst/>
          </a:prstGeom>
          <a:noFill/>
        </p:spPr>
      </p:pic>
      <p:sp>
        <p:nvSpPr>
          <p:cNvPr id="3" name="Title 2">
            <a:extLst>
              <a:ext uri="{FF2B5EF4-FFF2-40B4-BE49-F238E27FC236}">
                <a16:creationId xmlns:a16="http://schemas.microsoft.com/office/drawing/2014/main" id="{1B230B5E-4648-63A7-679B-9D1DDE0AEB32}"/>
              </a:ext>
            </a:extLst>
          </p:cNvPr>
          <p:cNvSpPr>
            <a:spLocks noGrp="1"/>
          </p:cNvSpPr>
          <p:nvPr>
            <p:ph type="title"/>
          </p:nvPr>
        </p:nvSpPr>
        <p:spPr/>
        <p:txBody>
          <a:bodyPr anchor="t">
            <a:normAutofit/>
          </a:bodyPr>
          <a:lstStyle/>
          <a:p>
            <a:r>
              <a:rPr lang="en-AU"/>
              <a:t>Keyboard technique</a:t>
            </a:r>
          </a:p>
        </p:txBody>
      </p:sp>
      <p:sp>
        <p:nvSpPr>
          <p:cNvPr id="11" name="Text Placeholder 5">
            <a:extLst>
              <a:ext uri="{FF2B5EF4-FFF2-40B4-BE49-F238E27FC236}">
                <a16:creationId xmlns:a16="http://schemas.microsoft.com/office/drawing/2014/main" id="{D191DE5A-881B-74B3-8564-BCCCA1366B1A}"/>
              </a:ext>
            </a:extLst>
          </p:cNvPr>
          <p:cNvSpPr>
            <a:spLocks noGrp="1"/>
          </p:cNvSpPr>
          <p:nvPr>
            <p:ph type="body" sz="quarter" idx="18"/>
          </p:nvPr>
        </p:nvSpPr>
        <p:spPr/>
        <p:txBody>
          <a:bodyPr/>
          <a:lstStyle/>
          <a:p>
            <a:r>
              <a:rPr lang="en-US">
                <a:latin typeface="Arial"/>
                <a:cs typeface="Arial"/>
              </a:rPr>
              <a:t>Safe instrumental practice</a:t>
            </a:r>
            <a:endParaRPr lang="en-US"/>
          </a:p>
        </p:txBody>
      </p:sp>
      <p:sp>
        <p:nvSpPr>
          <p:cNvPr id="5" name="Text Placeholder 4">
            <a:extLst>
              <a:ext uri="{FF2B5EF4-FFF2-40B4-BE49-F238E27FC236}">
                <a16:creationId xmlns:a16="http://schemas.microsoft.com/office/drawing/2014/main" id="{2C9B3E20-B934-589B-BE1F-7A5AACA00E86}"/>
              </a:ext>
            </a:extLst>
          </p:cNvPr>
          <p:cNvSpPr>
            <a:spLocks noGrp="1"/>
          </p:cNvSpPr>
          <p:nvPr>
            <p:ph type="body" sz="quarter" idx="17"/>
          </p:nvPr>
        </p:nvSpPr>
        <p:spPr>
          <a:xfrm>
            <a:off x="5400675" y="1800000"/>
            <a:ext cx="6286500" cy="4536000"/>
          </a:xfrm>
        </p:spPr>
        <p:txBody>
          <a:bodyPr vert="horz" lIns="0" tIns="0" rIns="0" bIns="0" rtlCol="0" anchor="t">
            <a:noAutofit/>
          </a:bodyPr>
          <a:lstStyle/>
          <a:p>
            <a:pPr>
              <a:spcAft>
                <a:spcPts val="600"/>
              </a:spcAft>
            </a:pPr>
            <a:r>
              <a:rPr lang="en-AU" sz="1800">
                <a:latin typeface="Arial"/>
                <a:cs typeface="Arial"/>
              </a:rPr>
              <a:t>When playing the keyboard, it is important that you use the correct technique to allow your body to play the instrument with ease and avoid strain on your body. It is important to:</a:t>
            </a:r>
          </a:p>
          <a:p>
            <a:pPr marL="285750" indent="-285750">
              <a:spcAft>
                <a:spcPts val="600"/>
              </a:spcAft>
              <a:buFont typeface="Arial" panose="020B0604020202020204" pitchFamily="34" charset="0"/>
              <a:buChar char="•"/>
            </a:pPr>
            <a:r>
              <a:rPr lang="en-AU" sz="1800">
                <a:latin typeface="Arial"/>
                <a:cs typeface="Arial"/>
              </a:rPr>
              <a:t>sit on a chair or stool with your feet flat on the floor and your body centred in the middle of the keyboard</a:t>
            </a:r>
          </a:p>
          <a:p>
            <a:pPr marL="285750" indent="-285750">
              <a:spcAft>
                <a:spcPts val="600"/>
              </a:spcAft>
              <a:buFont typeface="Arial" panose="020B0604020202020204" pitchFamily="34" charset="0"/>
              <a:buChar char="•"/>
            </a:pPr>
            <a:r>
              <a:rPr lang="en-AU" sz="1800">
                <a:latin typeface="Arial"/>
                <a:cs typeface="Arial"/>
              </a:rPr>
              <a:t>position your hands softly above the keys like they are resting on a ball</a:t>
            </a:r>
          </a:p>
          <a:p>
            <a:pPr marL="285750" indent="-285750">
              <a:spcAft>
                <a:spcPts val="600"/>
              </a:spcAft>
              <a:buFont typeface="Arial" panose="020B0604020202020204" pitchFamily="34" charset="0"/>
              <a:buChar char="•"/>
            </a:pPr>
            <a:r>
              <a:rPr lang="en-AU" sz="1800">
                <a:latin typeface="Arial"/>
                <a:cs typeface="Arial"/>
              </a:rPr>
              <a:t>ensure your wrists are not resting on the desk or keyboard</a:t>
            </a:r>
          </a:p>
          <a:p>
            <a:pPr marL="285750" indent="-285750">
              <a:spcAft>
                <a:spcPts val="600"/>
              </a:spcAft>
              <a:buFont typeface="Arial" panose="020B0604020202020204" pitchFamily="34" charset="0"/>
              <a:buChar char="•"/>
            </a:pPr>
            <a:r>
              <a:rPr lang="en-AU" sz="1800">
                <a:latin typeface="Arial"/>
                <a:cs typeface="Arial"/>
              </a:rPr>
              <a:t>position your fingers over the keys to play the notes and press down gently.</a:t>
            </a:r>
          </a:p>
        </p:txBody>
      </p:sp>
      <p:sp>
        <p:nvSpPr>
          <p:cNvPr id="2" name="Slide Number Placeholder 1">
            <a:extLst>
              <a:ext uri="{FF2B5EF4-FFF2-40B4-BE49-F238E27FC236}">
                <a16:creationId xmlns:a16="http://schemas.microsoft.com/office/drawing/2014/main" id="{7938E609-0864-7736-FB3C-F6F3139B9F27}"/>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29</a:t>
            </a:fld>
            <a:endParaRPr lang="en-AU"/>
          </a:p>
        </p:txBody>
      </p:sp>
    </p:spTree>
    <p:extLst>
      <p:ext uri="{BB962C8B-B14F-4D97-AF65-F5344CB8AC3E}">
        <p14:creationId xmlns:p14="http://schemas.microsoft.com/office/powerpoint/2010/main" val="2062291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t>Lessons</a:t>
            </a:r>
          </a:p>
        </p:txBody>
      </p:sp>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2747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5" name="Oval 4">
            <a:hlinkClick r:id="rId3" action="ppaction://hlinksldjump"/>
            <a:extLst>
              <a:ext uri="{FF2B5EF4-FFF2-40B4-BE49-F238E27FC236}">
                <a16:creationId xmlns:a16="http://schemas.microsoft.com/office/drawing/2014/main" id="{56ACB92F-8289-CC4B-BE5A-A661A0C94E17}"/>
              </a:ext>
            </a:extLst>
          </p:cNvPr>
          <p:cNvSpPr/>
          <p:nvPr/>
        </p:nvSpPr>
        <p:spPr>
          <a:xfrm>
            <a:off x="115023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Arial" panose="020B0604020202020204" pitchFamily="34" charset="0"/>
                <a:cs typeface="Arial" panose="020B0604020202020204" pitchFamily="34" charset="0"/>
              </a:rPr>
              <a:t>1</a:t>
            </a:r>
          </a:p>
        </p:txBody>
      </p:sp>
      <p:sp>
        <p:nvSpPr>
          <p:cNvPr id="7" name="TextBox 25">
            <a:extLst>
              <a:ext uri="{FF2B5EF4-FFF2-40B4-BE49-F238E27FC236}">
                <a16:creationId xmlns:a16="http://schemas.microsoft.com/office/drawing/2014/main" id="{B8766759-8445-A95E-E4CE-416F8EB15D94}"/>
              </a:ext>
            </a:extLst>
          </p:cNvPr>
          <p:cNvSpPr txBox="1"/>
          <p:nvPr/>
        </p:nvSpPr>
        <p:spPr>
          <a:xfrm>
            <a:off x="2219356" y="1572165"/>
            <a:ext cx="3323272" cy="322589"/>
          </a:xfrm>
          <a:prstGeom prst="rect">
            <a:avLst/>
          </a:prstGeom>
          <a:solidFill>
            <a:schemeClr val="accent4"/>
          </a:solidFill>
          <a:ln>
            <a:noFill/>
          </a:ln>
        </p:spPr>
        <p:txBody>
          <a:bodyPr wrap="square" lIns="0" tIns="0" rIns="0" bIns="0"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30000"/>
              </a:lnSpc>
            </a:pPr>
            <a:r>
              <a:rPr lang="en-GB" sz="1800">
                <a:latin typeface="Arial" panose="020B0604020202020204" pitchFamily="34" charset="0"/>
                <a:cs typeface="Arial" panose="020B0604020202020204" pitchFamily="34" charset="0"/>
              </a:rPr>
              <a:t>Sound and layers</a:t>
            </a:r>
          </a:p>
        </p:txBody>
      </p:sp>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26844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rId3" action="ppaction://hlinksldjump"/>
            <a:extLst>
              <a:ext uri="{FF2B5EF4-FFF2-40B4-BE49-F238E27FC236}">
                <a16:creationId xmlns:a16="http://schemas.microsoft.com/office/drawing/2014/main" id="{D0A190BE-2B0B-2729-4549-D63712793CC2}"/>
              </a:ext>
            </a:extLst>
          </p:cNvPr>
          <p:cNvSpPr/>
          <p:nvPr/>
        </p:nvSpPr>
        <p:spPr>
          <a:xfrm>
            <a:off x="116462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Arial" panose="020B0604020202020204" pitchFamily="34" charset="0"/>
                <a:cs typeface="Arial" panose="020B0604020202020204" pitchFamily="34" charset="0"/>
              </a:rPr>
              <a:t>2</a:t>
            </a:r>
          </a:p>
        </p:txBody>
      </p:sp>
      <p:sp>
        <p:nvSpPr>
          <p:cNvPr id="22" name="TextBox 25">
            <a:extLst>
              <a:ext uri="{FF2B5EF4-FFF2-40B4-BE49-F238E27FC236}">
                <a16:creationId xmlns:a16="http://schemas.microsoft.com/office/drawing/2014/main" id="{B4A4C41F-6099-2469-B443-6D6E65FB27C7}"/>
              </a:ext>
            </a:extLst>
          </p:cNvPr>
          <p:cNvSpPr txBox="1"/>
          <p:nvPr/>
        </p:nvSpPr>
        <p:spPr>
          <a:xfrm>
            <a:off x="2233743" y="2511577"/>
            <a:ext cx="3323272" cy="322589"/>
          </a:xfrm>
          <a:prstGeom prst="rect">
            <a:avLst/>
          </a:prstGeom>
          <a:solidFill>
            <a:schemeClr val="accent4"/>
          </a:solidFill>
          <a:ln>
            <a:noFill/>
          </a:ln>
        </p:spPr>
        <p:txBody>
          <a:bodyPr wrap="square" lIns="0" tIns="0" rIns="0" bIns="0"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30000"/>
              </a:lnSpc>
            </a:pPr>
            <a:r>
              <a:rPr lang="en-GB" sz="1800">
                <a:latin typeface="Arial" panose="020B0604020202020204" pitchFamily="34" charset="0"/>
                <a:cs typeface="Arial" panose="020B0604020202020204" pitchFamily="34" charset="0"/>
              </a:rPr>
              <a:t>Layering with vocals</a:t>
            </a:r>
          </a:p>
        </p:txBody>
      </p:sp>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25654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164623" y="333946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Arial" panose="020B0604020202020204" pitchFamily="34" charset="0"/>
                <a:cs typeface="Arial" panose="020B0604020202020204" pitchFamily="34" charset="0"/>
              </a:rPr>
              <a:t>3</a:t>
            </a:r>
          </a:p>
        </p:txBody>
      </p:sp>
      <p:sp>
        <p:nvSpPr>
          <p:cNvPr id="25" name="TextBox 25">
            <a:extLst>
              <a:ext uri="{FF2B5EF4-FFF2-40B4-BE49-F238E27FC236}">
                <a16:creationId xmlns:a16="http://schemas.microsoft.com/office/drawing/2014/main" id="{39581D8B-20B3-87D8-C1F2-A22C58CE7F43}"/>
              </a:ext>
            </a:extLst>
          </p:cNvPr>
          <p:cNvSpPr txBox="1"/>
          <p:nvPr/>
        </p:nvSpPr>
        <p:spPr>
          <a:xfrm>
            <a:off x="2233743" y="3553951"/>
            <a:ext cx="3323272" cy="322589"/>
          </a:xfrm>
          <a:prstGeom prst="rect">
            <a:avLst/>
          </a:prstGeom>
          <a:solidFill>
            <a:schemeClr val="accent4"/>
          </a:solidFill>
          <a:ln>
            <a:noFill/>
          </a:ln>
        </p:spPr>
        <p:txBody>
          <a:bodyPr wrap="square" lIns="0" tIns="0" rIns="0" bIns="0"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30000"/>
              </a:lnSpc>
            </a:pPr>
            <a:r>
              <a:rPr lang="en-GB" sz="1800">
                <a:latin typeface="Arial" panose="020B0604020202020204" pitchFamily="34" charset="0"/>
                <a:cs typeface="Arial" panose="020B0604020202020204" pitchFamily="34" charset="0"/>
              </a:rPr>
              <a:t>Rehearse and refine</a:t>
            </a:r>
          </a:p>
        </p:txBody>
      </p:sp>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757022" y="42452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169960" y="43281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Arial" panose="020B0604020202020204" pitchFamily="34" charset="0"/>
                <a:cs typeface="Arial" panose="020B0604020202020204" pitchFamily="34" charset="0"/>
              </a:rPr>
              <a:t>4</a:t>
            </a:r>
          </a:p>
        </p:txBody>
      </p:sp>
      <p:sp>
        <p:nvSpPr>
          <p:cNvPr id="28" name="TextBox 25">
            <a:extLst>
              <a:ext uri="{FF2B5EF4-FFF2-40B4-BE49-F238E27FC236}">
                <a16:creationId xmlns:a16="http://schemas.microsoft.com/office/drawing/2014/main" id="{E28B2236-ABD7-EC9D-39C6-357B29770348}"/>
              </a:ext>
            </a:extLst>
          </p:cNvPr>
          <p:cNvSpPr txBox="1"/>
          <p:nvPr/>
        </p:nvSpPr>
        <p:spPr>
          <a:xfrm>
            <a:off x="2239080" y="4542621"/>
            <a:ext cx="3323272" cy="322589"/>
          </a:xfrm>
          <a:prstGeom prst="rect">
            <a:avLst/>
          </a:prstGeom>
          <a:solidFill>
            <a:schemeClr val="accent4"/>
          </a:solidFill>
          <a:ln>
            <a:noFill/>
          </a:ln>
        </p:spPr>
        <p:txBody>
          <a:bodyPr wrap="square" lIns="0" tIns="0" rIns="0" bIns="0"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30000"/>
              </a:lnSpc>
            </a:pPr>
            <a:r>
              <a:rPr lang="en-GB" sz="1800">
                <a:latin typeface="Arial" panose="020B0604020202020204" pitchFamily="34" charset="0"/>
                <a:cs typeface="Arial" panose="020B0604020202020204" pitchFamily="34" charset="0"/>
              </a:rPr>
              <a:t>The symphonic spectrum</a:t>
            </a:r>
          </a:p>
        </p:txBody>
      </p:sp>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777490" y="523225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0" name="Oval 29">
            <a:hlinkClick r:id="rId3" action="ppaction://hlinksldjump"/>
            <a:extLst>
              <a:ext uri="{FF2B5EF4-FFF2-40B4-BE49-F238E27FC236}">
                <a16:creationId xmlns:a16="http://schemas.microsoft.com/office/drawing/2014/main" id="{B0E74290-D27C-AEF7-46E4-E1542A1B3C92}"/>
              </a:ext>
            </a:extLst>
          </p:cNvPr>
          <p:cNvSpPr/>
          <p:nvPr/>
        </p:nvSpPr>
        <p:spPr>
          <a:xfrm>
            <a:off x="1190428" y="531517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Arial" panose="020B0604020202020204" pitchFamily="34" charset="0"/>
                <a:cs typeface="Arial" panose="020B0604020202020204" pitchFamily="34" charset="0"/>
              </a:rPr>
              <a:t>5</a:t>
            </a:r>
          </a:p>
        </p:txBody>
      </p:sp>
      <p:sp>
        <p:nvSpPr>
          <p:cNvPr id="31" name="TextBox 25">
            <a:extLst>
              <a:ext uri="{FF2B5EF4-FFF2-40B4-BE49-F238E27FC236}">
                <a16:creationId xmlns:a16="http://schemas.microsoft.com/office/drawing/2014/main" id="{25FD3220-EFBB-BC89-7FB2-2347E854CB7B}"/>
              </a:ext>
            </a:extLst>
          </p:cNvPr>
          <p:cNvSpPr txBox="1"/>
          <p:nvPr/>
        </p:nvSpPr>
        <p:spPr>
          <a:xfrm>
            <a:off x="2259548" y="5529660"/>
            <a:ext cx="3323272" cy="322589"/>
          </a:xfrm>
          <a:prstGeom prst="rect">
            <a:avLst/>
          </a:prstGeom>
          <a:solidFill>
            <a:schemeClr val="accent4"/>
          </a:solidFill>
          <a:ln>
            <a:noFill/>
          </a:ln>
        </p:spPr>
        <p:txBody>
          <a:bodyPr wrap="square" lIns="0" tIns="0" rIns="0" bIns="0"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30000"/>
              </a:lnSpc>
            </a:pPr>
            <a:r>
              <a:rPr lang="en-GB" sz="1800">
                <a:latin typeface="Arial" panose="020B0604020202020204" pitchFamily="34" charset="0"/>
                <a:cs typeface="Arial" panose="020B0604020202020204" pitchFamily="34" charset="0"/>
              </a:rPr>
              <a:t>Keyboard performance</a:t>
            </a:r>
          </a:p>
        </p:txBody>
      </p:sp>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6883620" y="1274761"/>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6296558"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Arial" panose="020B0604020202020204" pitchFamily="34" charset="0"/>
                <a:cs typeface="Arial" panose="020B0604020202020204" pitchFamily="34" charset="0"/>
              </a:rPr>
              <a:t>6</a:t>
            </a:r>
          </a:p>
        </p:txBody>
      </p:sp>
      <p:sp>
        <p:nvSpPr>
          <p:cNvPr id="46" name="TextBox 25">
            <a:extLst>
              <a:ext uri="{FF2B5EF4-FFF2-40B4-BE49-F238E27FC236}">
                <a16:creationId xmlns:a16="http://schemas.microsoft.com/office/drawing/2014/main" id="{D02490FE-53ED-8487-0BD7-E87F24833020}"/>
              </a:ext>
            </a:extLst>
          </p:cNvPr>
          <p:cNvSpPr txBox="1"/>
          <p:nvPr/>
        </p:nvSpPr>
        <p:spPr>
          <a:xfrm>
            <a:off x="7365678" y="1392418"/>
            <a:ext cx="3323272" cy="682687"/>
          </a:xfrm>
          <a:prstGeom prst="rect">
            <a:avLst/>
          </a:prstGeom>
          <a:solidFill>
            <a:schemeClr val="accent4"/>
          </a:solidFill>
          <a:ln>
            <a:noFill/>
          </a:ln>
        </p:spPr>
        <p:txBody>
          <a:bodyPr wrap="square" lIns="0" tIns="0" rIns="0" bIns="0"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30000"/>
              </a:lnSpc>
            </a:pPr>
            <a:r>
              <a:rPr lang="en-GB" sz="1800">
                <a:latin typeface="Arial" panose="020B0604020202020204" pitchFamily="34" charset="0"/>
                <a:cs typeface="Arial" panose="020B0604020202020204" pitchFamily="34" charset="0"/>
              </a:rPr>
              <a:t>Keyboard performance continued</a:t>
            </a:r>
          </a:p>
        </p:txBody>
      </p:sp>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6883620" y="22494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6296558" y="233232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Arial" panose="020B0604020202020204" pitchFamily="34" charset="0"/>
                <a:cs typeface="Arial" panose="020B0604020202020204" pitchFamily="34" charset="0"/>
              </a:rPr>
              <a:t>7</a:t>
            </a:r>
          </a:p>
        </p:txBody>
      </p:sp>
      <p:sp>
        <p:nvSpPr>
          <p:cNvPr id="43" name="TextBox 25">
            <a:extLst>
              <a:ext uri="{FF2B5EF4-FFF2-40B4-BE49-F238E27FC236}">
                <a16:creationId xmlns:a16="http://schemas.microsoft.com/office/drawing/2014/main" id="{01B14D85-E240-E3C6-279C-4A1257278E12}"/>
              </a:ext>
            </a:extLst>
          </p:cNvPr>
          <p:cNvSpPr txBox="1"/>
          <p:nvPr/>
        </p:nvSpPr>
        <p:spPr>
          <a:xfrm>
            <a:off x="7365678" y="2546810"/>
            <a:ext cx="3323272" cy="322589"/>
          </a:xfrm>
          <a:prstGeom prst="rect">
            <a:avLst/>
          </a:prstGeom>
          <a:solidFill>
            <a:schemeClr val="accent4"/>
          </a:solidFill>
          <a:ln>
            <a:noFill/>
          </a:ln>
        </p:spPr>
        <p:txBody>
          <a:bodyPr wrap="square" lIns="0" tIns="0" rIns="0" bIns="0"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30000"/>
              </a:lnSpc>
            </a:pPr>
            <a:r>
              <a:rPr lang="en-GB" sz="1800">
                <a:latin typeface="Arial" panose="020B0604020202020204" pitchFamily="34" charset="0"/>
                <a:cs typeface="Arial" panose="020B0604020202020204" pitchFamily="34" charset="0"/>
              </a:rPr>
              <a:t>Electronic layering</a:t>
            </a:r>
          </a:p>
        </p:txBody>
      </p:sp>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6883620" y="32497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6296558" y="33326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Arial" panose="020B0604020202020204" pitchFamily="34" charset="0"/>
                <a:cs typeface="Arial" panose="020B0604020202020204" pitchFamily="34" charset="0"/>
              </a:rPr>
              <a:t>8</a:t>
            </a:r>
          </a:p>
        </p:txBody>
      </p:sp>
      <p:sp>
        <p:nvSpPr>
          <p:cNvPr id="40" name="TextBox 25">
            <a:extLst>
              <a:ext uri="{FF2B5EF4-FFF2-40B4-BE49-F238E27FC236}">
                <a16:creationId xmlns:a16="http://schemas.microsoft.com/office/drawing/2014/main" id="{88968FF3-2444-A530-5DD8-187BB12DE936}"/>
              </a:ext>
            </a:extLst>
          </p:cNvPr>
          <p:cNvSpPr txBox="1"/>
          <p:nvPr/>
        </p:nvSpPr>
        <p:spPr>
          <a:xfrm>
            <a:off x="7365678" y="3367072"/>
            <a:ext cx="3323272" cy="682687"/>
          </a:xfrm>
          <a:prstGeom prst="rect">
            <a:avLst/>
          </a:prstGeom>
          <a:solidFill>
            <a:schemeClr val="accent4"/>
          </a:solidFill>
          <a:ln>
            <a:noFill/>
          </a:ln>
        </p:spPr>
        <p:txBody>
          <a:bodyPr wrap="square" lIns="0" tIns="0" rIns="0" bIns="0"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30000"/>
              </a:lnSpc>
            </a:pPr>
            <a:r>
              <a:rPr lang="en-GB" sz="1800">
                <a:latin typeface="Arial" panose="020B0604020202020204" pitchFamily="34" charset="0"/>
                <a:cs typeface="Arial" panose="020B0604020202020204" pitchFamily="34" charset="0"/>
              </a:rPr>
              <a:t>Roles of layers of sound in electronic music</a:t>
            </a:r>
          </a:p>
        </p:txBody>
      </p:sp>
      <p:sp>
        <p:nvSpPr>
          <p:cNvPr id="35" name="Rectangle: Rounded Corners 34">
            <a:extLst>
              <a:ext uri="{FF2B5EF4-FFF2-40B4-BE49-F238E27FC236}">
                <a16:creationId xmlns:a16="http://schemas.microsoft.com/office/drawing/2014/main" id="{DE456139-3B79-F320-885E-F40308F718C2}"/>
              </a:ext>
              <a:ext uri="{C183D7F6-B498-43B3-948B-1728B52AA6E4}">
                <adec:decorative xmlns:adec="http://schemas.microsoft.com/office/drawing/2017/decorative" val="1"/>
              </a:ext>
            </a:extLst>
          </p:cNvPr>
          <p:cNvSpPr/>
          <p:nvPr/>
        </p:nvSpPr>
        <p:spPr>
          <a:xfrm>
            <a:off x="6883620" y="425002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6" name="Oval 35">
            <a:hlinkClick r:id="rId3" action="ppaction://hlinksldjump"/>
            <a:extLst>
              <a:ext uri="{FF2B5EF4-FFF2-40B4-BE49-F238E27FC236}">
                <a16:creationId xmlns:a16="http://schemas.microsoft.com/office/drawing/2014/main" id="{7B7A8171-E86E-EC91-896D-5884F254D27A}"/>
              </a:ext>
            </a:extLst>
          </p:cNvPr>
          <p:cNvSpPr/>
          <p:nvPr/>
        </p:nvSpPr>
        <p:spPr>
          <a:xfrm>
            <a:off x="6296558" y="4332946"/>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Arial" panose="020B0604020202020204" pitchFamily="34" charset="0"/>
                <a:cs typeface="Arial" panose="020B0604020202020204" pitchFamily="34" charset="0"/>
              </a:rPr>
              <a:t>9</a:t>
            </a:r>
          </a:p>
        </p:txBody>
      </p:sp>
      <p:sp>
        <p:nvSpPr>
          <p:cNvPr id="37" name="TextBox 25">
            <a:extLst>
              <a:ext uri="{FF2B5EF4-FFF2-40B4-BE49-F238E27FC236}">
                <a16:creationId xmlns:a16="http://schemas.microsoft.com/office/drawing/2014/main" id="{77150DBA-E21C-56AE-ABAC-366B801C26DA}"/>
              </a:ext>
            </a:extLst>
          </p:cNvPr>
          <p:cNvSpPr txBox="1"/>
          <p:nvPr/>
        </p:nvSpPr>
        <p:spPr>
          <a:xfrm>
            <a:off x="7365678" y="4547432"/>
            <a:ext cx="3323272" cy="322589"/>
          </a:xfrm>
          <a:prstGeom prst="rect">
            <a:avLst/>
          </a:prstGeom>
          <a:solidFill>
            <a:schemeClr val="accent4"/>
          </a:solidFill>
          <a:ln>
            <a:noFill/>
          </a:ln>
        </p:spPr>
        <p:txBody>
          <a:bodyPr wrap="square" lIns="0" tIns="0" rIns="0" bIns="0"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30000"/>
              </a:lnSpc>
            </a:pPr>
            <a:r>
              <a:rPr lang="en-GB" sz="1800">
                <a:latin typeface="Arial" panose="020B0604020202020204" pitchFamily="34" charset="0"/>
                <a:cs typeface="Arial" panose="020B0604020202020204" pitchFamily="34" charset="0"/>
              </a:rPr>
              <a:t>Creating music</a:t>
            </a:r>
          </a:p>
        </p:txBody>
      </p:sp>
      <p:sp>
        <p:nvSpPr>
          <p:cNvPr id="32" name="Rectangle: Rounded Corners 31">
            <a:extLst>
              <a:ext uri="{FF2B5EF4-FFF2-40B4-BE49-F238E27FC236}">
                <a16:creationId xmlns:a16="http://schemas.microsoft.com/office/drawing/2014/main" id="{549C53E4-8A1E-8124-098C-966B3266BCB6}"/>
              </a:ext>
              <a:ext uri="{C183D7F6-B498-43B3-948B-1728B52AA6E4}">
                <adec:decorative xmlns:adec="http://schemas.microsoft.com/office/drawing/2017/decorative" val="1"/>
              </a:ext>
            </a:extLst>
          </p:cNvPr>
          <p:cNvSpPr/>
          <p:nvPr/>
        </p:nvSpPr>
        <p:spPr>
          <a:xfrm>
            <a:off x="6883620" y="5268755"/>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3" name="Oval 32">
            <a:hlinkClick r:id="rId3" action="ppaction://hlinksldjump"/>
            <a:extLst>
              <a:ext uri="{FF2B5EF4-FFF2-40B4-BE49-F238E27FC236}">
                <a16:creationId xmlns:a16="http://schemas.microsoft.com/office/drawing/2014/main" id="{68CBF182-BF09-4322-A10D-F549BD135027}"/>
              </a:ext>
            </a:extLst>
          </p:cNvPr>
          <p:cNvSpPr/>
          <p:nvPr/>
        </p:nvSpPr>
        <p:spPr>
          <a:xfrm>
            <a:off x="6296559" y="532214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Arial" panose="020B0604020202020204" pitchFamily="34" charset="0"/>
                <a:cs typeface="Arial" panose="020B0604020202020204" pitchFamily="34" charset="0"/>
              </a:rPr>
              <a:t>10</a:t>
            </a:r>
          </a:p>
        </p:txBody>
      </p:sp>
      <p:sp>
        <p:nvSpPr>
          <p:cNvPr id="34" name="TextBox 25">
            <a:extLst>
              <a:ext uri="{FF2B5EF4-FFF2-40B4-BE49-F238E27FC236}">
                <a16:creationId xmlns:a16="http://schemas.microsoft.com/office/drawing/2014/main" id="{131DBC76-79F7-FBAD-09A4-C35AC8C06CE8}"/>
              </a:ext>
            </a:extLst>
          </p:cNvPr>
          <p:cNvSpPr txBox="1"/>
          <p:nvPr/>
        </p:nvSpPr>
        <p:spPr>
          <a:xfrm>
            <a:off x="7365678" y="5566158"/>
            <a:ext cx="3323272" cy="322589"/>
          </a:xfrm>
          <a:prstGeom prst="rect">
            <a:avLst/>
          </a:prstGeom>
          <a:solidFill>
            <a:schemeClr val="accent4"/>
          </a:solidFill>
          <a:ln>
            <a:noFill/>
          </a:ln>
        </p:spPr>
        <p:txBody>
          <a:bodyPr wrap="square" lIns="0" tIns="0" rIns="0" bIns="0"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30000"/>
              </a:lnSpc>
            </a:pPr>
            <a:r>
              <a:rPr lang="en-GB" sz="1800">
                <a:latin typeface="Arial" panose="020B0604020202020204" pitchFamily="34" charset="0"/>
                <a:cs typeface="Arial" panose="020B0604020202020204" pitchFamily="34" charset="0"/>
              </a:rPr>
              <a:t>Composition assessment</a:t>
            </a:r>
          </a:p>
        </p:txBody>
      </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86162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6E785B-0679-B4CB-ED71-24CF25F99AD4}"/>
              </a:ext>
            </a:extLst>
          </p:cNvPr>
          <p:cNvSpPr>
            <a:spLocks noGrp="1"/>
          </p:cNvSpPr>
          <p:nvPr>
            <p:ph type="title"/>
          </p:nvPr>
        </p:nvSpPr>
        <p:spPr/>
        <p:txBody>
          <a:bodyPr/>
          <a:lstStyle/>
          <a:p>
            <a:r>
              <a:rPr lang="en-AU"/>
              <a:t>Introduction to the keyboard</a:t>
            </a:r>
          </a:p>
        </p:txBody>
      </p:sp>
      <p:sp>
        <p:nvSpPr>
          <p:cNvPr id="5" name="Text Placeholder 4">
            <a:extLst>
              <a:ext uri="{FF2B5EF4-FFF2-40B4-BE49-F238E27FC236}">
                <a16:creationId xmlns:a16="http://schemas.microsoft.com/office/drawing/2014/main" id="{4E61FFCC-8B3E-832A-7909-4EDC7DCEA88B}"/>
              </a:ext>
            </a:extLst>
          </p:cNvPr>
          <p:cNvSpPr>
            <a:spLocks noGrp="1"/>
          </p:cNvSpPr>
          <p:nvPr>
            <p:ph type="body" sz="quarter" idx="17"/>
          </p:nvPr>
        </p:nvSpPr>
        <p:spPr>
          <a:xfrm>
            <a:off x="360000" y="1567086"/>
            <a:ext cx="5912213" cy="4807835"/>
          </a:xfrm>
        </p:spPr>
        <p:txBody>
          <a:bodyPr/>
          <a:lstStyle/>
          <a:p>
            <a:r>
              <a:rPr lang="en-AU"/>
              <a:t>The keyboard is made up of black and white keys. The white keys use the letter names of A, B, C, D, E, F, G. The black keys are the sharps or flats that relate to each note on either side of the white notes. </a:t>
            </a:r>
          </a:p>
          <a:p>
            <a:r>
              <a:rPr lang="en-AU"/>
              <a:t>Sharp notes are the black notes to the right of a white note. Flat notes are the black notes to the left of a white note.</a:t>
            </a:r>
          </a:p>
          <a:p>
            <a:endParaRPr lang="en-AU"/>
          </a:p>
        </p:txBody>
      </p:sp>
      <p:pic>
        <p:nvPicPr>
          <p:cNvPr id="7" name="Picture 6" descr="Image shows a music keyboard with black and white notes. The letters from C through to B and then C through to G are shown on the keyboard notes, including Middle C. Below the keyboard is a Bass clef for the left hand notes and a treble clef for the right hand notes">
            <a:extLst>
              <a:ext uri="{FF2B5EF4-FFF2-40B4-BE49-F238E27FC236}">
                <a16:creationId xmlns:a16="http://schemas.microsoft.com/office/drawing/2014/main" id="{FE6106E2-D80D-C2E3-9363-8CD72005E32D}"/>
              </a:ext>
            </a:extLst>
          </p:cNvPr>
          <p:cNvPicPr>
            <a:picLocks noChangeAspect="1"/>
          </p:cNvPicPr>
          <p:nvPr/>
        </p:nvPicPr>
        <p:blipFill>
          <a:blip r:embed="rId2"/>
          <a:stretch>
            <a:fillRect/>
          </a:stretch>
        </p:blipFill>
        <p:spPr>
          <a:xfrm>
            <a:off x="7445072" y="1581833"/>
            <a:ext cx="4375453" cy="4807836"/>
          </a:xfrm>
          <a:prstGeom prst="rect">
            <a:avLst/>
          </a:prstGeom>
        </p:spPr>
      </p:pic>
      <p:sp>
        <p:nvSpPr>
          <p:cNvPr id="2" name="Slide Number Placeholder 1">
            <a:extLst>
              <a:ext uri="{FF2B5EF4-FFF2-40B4-BE49-F238E27FC236}">
                <a16:creationId xmlns:a16="http://schemas.microsoft.com/office/drawing/2014/main" id="{EC00178E-4B09-B3D0-BE85-371EA1744CD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51753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A6FBC-8CE7-42D7-E4AF-C9798FBE6789}"/>
              </a:ext>
            </a:extLst>
          </p:cNvPr>
          <p:cNvSpPr>
            <a:spLocks noGrp="1"/>
          </p:cNvSpPr>
          <p:nvPr>
            <p:ph type="title"/>
          </p:nvPr>
        </p:nvSpPr>
        <p:spPr/>
        <p:txBody>
          <a:bodyPr/>
          <a:lstStyle/>
          <a:p>
            <a:r>
              <a:rPr lang="en-AU"/>
              <a:t>Keyboard fingering</a:t>
            </a:r>
          </a:p>
        </p:txBody>
      </p:sp>
      <p:sp>
        <p:nvSpPr>
          <p:cNvPr id="5" name="Text Placeholder 4">
            <a:extLst>
              <a:ext uri="{FF2B5EF4-FFF2-40B4-BE49-F238E27FC236}">
                <a16:creationId xmlns:a16="http://schemas.microsoft.com/office/drawing/2014/main" id="{788021A7-2563-2463-3BAF-262A8D692A6F}"/>
              </a:ext>
            </a:extLst>
          </p:cNvPr>
          <p:cNvSpPr>
            <a:spLocks noGrp="1"/>
          </p:cNvSpPr>
          <p:nvPr>
            <p:ph type="body" sz="quarter" idx="17"/>
          </p:nvPr>
        </p:nvSpPr>
        <p:spPr>
          <a:xfrm>
            <a:off x="360000" y="1567086"/>
            <a:ext cx="5979016" cy="4807835"/>
          </a:xfrm>
        </p:spPr>
        <p:txBody>
          <a:bodyPr vert="horz" lIns="0" tIns="0" rIns="0" bIns="0" rtlCol="0" anchor="t">
            <a:noAutofit/>
          </a:bodyPr>
          <a:lstStyle/>
          <a:p>
            <a:pPr>
              <a:spcAft>
                <a:spcPts val="600"/>
              </a:spcAft>
            </a:pPr>
            <a:r>
              <a:rPr lang="en-AU" sz="1800">
                <a:latin typeface="Arial"/>
                <a:cs typeface="Arial"/>
              </a:rPr>
              <a:t>The music you play on the keyboard uses both the treble and bass clefs. Usually the left hand (LH) plays the bass notes and the right hand (RH) plays the treble notes. The finger numbers we use to play the keyboard are 5, 4, 3, 2, 1 for the left hand and 1, 2, 3, 4, 5 for the right hand.</a:t>
            </a:r>
          </a:p>
          <a:p>
            <a:endParaRPr lang="en-AU"/>
          </a:p>
        </p:txBody>
      </p:sp>
      <p:pic>
        <p:nvPicPr>
          <p:cNvPr id="7" name="Picture 6" descr="an image showing both the left and right hands palms facing down. The left hand shows the finger numbers as 5 on the pinky, 4,3,2,1 on the thumb. The right hand shows the same – thumb = 1, pinky = 5.">
            <a:extLst>
              <a:ext uri="{FF2B5EF4-FFF2-40B4-BE49-F238E27FC236}">
                <a16:creationId xmlns:a16="http://schemas.microsoft.com/office/drawing/2014/main" id="{7034DDA3-DE07-C784-32DF-212128224865}"/>
              </a:ext>
            </a:extLst>
          </p:cNvPr>
          <p:cNvPicPr>
            <a:picLocks noChangeAspect="1"/>
          </p:cNvPicPr>
          <p:nvPr/>
        </p:nvPicPr>
        <p:blipFill>
          <a:blip r:embed="rId2"/>
          <a:stretch>
            <a:fillRect/>
          </a:stretch>
        </p:blipFill>
        <p:spPr>
          <a:xfrm>
            <a:off x="7591275" y="1567086"/>
            <a:ext cx="4240725" cy="4807835"/>
          </a:xfrm>
          <a:prstGeom prst="rect">
            <a:avLst/>
          </a:prstGeom>
        </p:spPr>
      </p:pic>
      <p:sp>
        <p:nvSpPr>
          <p:cNvPr id="2" name="Slide Number Placeholder 1">
            <a:extLst>
              <a:ext uri="{FF2B5EF4-FFF2-40B4-BE49-F238E27FC236}">
                <a16:creationId xmlns:a16="http://schemas.microsoft.com/office/drawing/2014/main" id="{72CA47A1-0021-8B66-4700-AE975BD279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1818990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359AB1-9274-3DA6-E2AC-0D74F2A273BE}"/>
              </a:ext>
            </a:extLst>
          </p:cNvPr>
          <p:cNvSpPr>
            <a:spLocks noGrp="1"/>
          </p:cNvSpPr>
          <p:nvPr>
            <p:ph type="title"/>
          </p:nvPr>
        </p:nvSpPr>
        <p:spPr/>
        <p:txBody>
          <a:bodyPr/>
          <a:lstStyle/>
          <a:p>
            <a:r>
              <a:rPr lang="en-AU"/>
              <a:t>Playing in the treble clef</a:t>
            </a:r>
          </a:p>
        </p:txBody>
      </p:sp>
      <p:pic>
        <p:nvPicPr>
          <p:cNvPr id="7" name="Picture 6" descr="Image shows the notes of the treble keyboard and places the letters underneath from A through the G. The finger numbers are on the keboard where C =1, D = 2, E = 3, F = 4 and G = 5">
            <a:extLst>
              <a:ext uri="{FF2B5EF4-FFF2-40B4-BE49-F238E27FC236}">
                <a16:creationId xmlns:a16="http://schemas.microsoft.com/office/drawing/2014/main" id="{6509D5E6-41ED-8860-A4F0-90604DF80770}"/>
              </a:ext>
            </a:extLst>
          </p:cNvPr>
          <p:cNvPicPr>
            <a:picLocks noChangeAspect="1"/>
          </p:cNvPicPr>
          <p:nvPr/>
        </p:nvPicPr>
        <p:blipFill>
          <a:blip r:embed="rId2"/>
          <a:stretch>
            <a:fillRect/>
          </a:stretch>
        </p:blipFill>
        <p:spPr>
          <a:xfrm>
            <a:off x="359999" y="1650373"/>
            <a:ext cx="4039584" cy="4723852"/>
          </a:xfrm>
          <a:prstGeom prst="rect">
            <a:avLst/>
          </a:prstGeom>
        </p:spPr>
      </p:pic>
      <p:pic>
        <p:nvPicPr>
          <p:cNvPr id="9" name="Picture 8" descr="Images shows the notes of the treble keyboard with the letters A through to G and shows the notes that match on the treble staff above it.">
            <a:extLst>
              <a:ext uri="{FF2B5EF4-FFF2-40B4-BE49-F238E27FC236}">
                <a16:creationId xmlns:a16="http://schemas.microsoft.com/office/drawing/2014/main" id="{E11D8F3C-B282-33DA-6886-302F9784EE7B}"/>
              </a:ext>
            </a:extLst>
          </p:cNvPr>
          <p:cNvPicPr>
            <a:picLocks noChangeAspect="1"/>
          </p:cNvPicPr>
          <p:nvPr/>
        </p:nvPicPr>
        <p:blipFill>
          <a:blip r:embed="rId3"/>
          <a:stretch>
            <a:fillRect/>
          </a:stretch>
        </p:blipFill>
        <p:spPr>
          <a:xfrm>
            <a:off x="5885116" y="1651069"/>
            <a:ext cx="4033581" cy="4735856"/>
          </a:xfrm>
          <a:prstGeom prst="rect">
            <a:avLst/>
          </a:prstGeom>
        </p:spPr>
      </p:pic>
      <p:sp>
        <p:nvSpPr>
          <p:cNvPr id="2" name="Slide Number Placeholder 1">
            <a:extLst>
              <a:ext uri="{FF2B5EF4-FFF2-40B4-BE49-F238E27FC236}">
                <a16:creationId xmlns:a16="http://schemas.microsoft.com/office/drawing/2014/main" id="{E30179D9-5662-BABD-AB90-E83402DF5F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371182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AE0E9-0346-795F-B642-8E1EF8508796}"/>
              </a:ext>
            </a:extLst>
          </p:cNvPr>
          <p:cNvSpPr>
            <a:spLocks noGrp="1"/>
          </p:cNvSpPr>
          <p:nvPr>
            <p:ph type="title"/>
          </p:nvPr>
        </p:nvSpPr>
        <p:spPr/>
        <p:txBody>
          <a:bodyPr/>
          <a:lstStyle/>
          <a:p>
            <a:r>
              <a:rPr lang="en-AU"/>
              <a:t>Playing in the bass clef</a:t>
            </a:r>
          </a:p>
        </p:txBody>
      </p:sp>
      <p:pic>
        <p:nvPicPr>
          <p:cNvPr id="7" name="Picture 6" descr="Image shows the notes of the bass keyboard and places the letters underneath from C through the B. The finger numbers are on the keboard where C =5, D = 4, E = 3, F = 2 and G = 1">
            <a:extLst>
              <a:ext uri="{FF2B5EF4-FFF2-40B4-BE49-F238E27FC236}">
                <a16:creationId xmlns:a16="http://schemas.microsoft.com/office/drawing/2014/main" id="{610183A7-240D-D424-BBF6-364C279B5F79}"/>
              </a:ext>
            </a:extLst>
          </p:cNvPr>
          <p:cNvPicPr>
            <a:picLocks noChangeAspect="1"/>
          </p:cNvPicPr>
          <p:nvPr/>
        </p:nvPicPr>
        <p:blipFill>
          <a:blip r:embed="rId2"/>
          <a:stretch>
            <a:fillRect/>
          </a:stretch>
        </p:blipFill>
        <p:spPr>
          <a:xfrm>
            <a:off x="359999" y="1638501"/>
            <a:ext cx="4021872" cy="4724199"/>
          </a:xfrm>
          <a:prstGeom prst="rect">
            <a:avLst/>
          </a:prstGeom>
        </p:spPr>
      </p:pic>
      <p:pic>
        <p:nvPicPr>
          <p:cNvPr id="9" name="Picture 8" descr="Images shows the notes of the bass keyboard with the letters C through to B and shows the notes that match on the bass staff above it.">
            <a:extLst>
              <a:ext uri="{FF2B5EF4-FFF2-40B4-BE49-F238E27FC236}">
                <a16:creationId xmlns:a16="http://schemas.microsoft.com/office/drawing/2014/main" id="{1DEA8596-CAE7-2F18-9BB5-C9C72DB6B1A4}"/>
              </a:ext>
            </a:extLst>
          </p:cNvPr>
          <p:cNvPicPr>
            <a:picLocks noChangeAspect="1"/>
          </p:cNvPicPr>
          <p:nvPr/>
        </p:nvPicPr>
        <p:blipFill>
          <a:blip r:embed="rId3"/>
          <a:stretch>
            <a:fillRect/>
          </a:stretch>
        </p:blipFill>
        <p:spPr>
          <a:xfrm>
            <a:off x="5720442" y="1639543"/>
            <a:ext cx="4039880" cy="4742207"/>
          </a:xfrm>
          <a:prstGeom prst="rect">
            <a:avLst/>
          </a:prstGeom>
        </p:spPr>
      </p:pic>
      <p:sp>
        <p:nvSpPr>
          <p:cNvPr id="2" name="Slide Number Placeholder 1">
            <a:extLst>
              <a:ext uri="{FF2B5EF4-FFF2-40B4-BE49-F238E27FC236}">
                <a16:creationId xmlns:a16="http://schemas.microsoft.com/office/drawing/2014/main" id="{A47BD2BE-DFDD-389D-12F9-37613F54DE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1746421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4E2247-B5AA-1C36-BA8B-ED9F9F07321C}"/>
              </a:ext>
            </a:extLst>
          </p:cNvPr>
          <p:cNvSpPr>
            <a:spLocks noGrp="1"/>
          </p:cNvSpPr>
          <p:nvPr>
            <p:ph type="title"/>
          </p:nvPr>
        </p:nvSpPr>
        <p:spPr/>
        <p:txBody>
          <a:bodyPr/>
          <a:lstStyle/>
          <a:p>
            <a:r>
              <a:rPr lang="en-AU"/>
              <a:t>Performing (1)</a:t>
            </a:r>
          </a:p>
        </p:txBody>
      </p:sp>
      <p:sp>
        <p:nvSpPr>
          <p:cNvPr id="4" name="Text Placeholder 3">
            <a:extLst>
              <a:ext uri="{FF2B5EF4-FFF2-40B4-BE49-F238E27FC236}">
                <a16:creationId xmlns:a16="http://schemas.microsoft.com/office/drawing/2014/main" id="{22E4CB94-C4F7-34BE-C036-C5754801223F}"/>
              </a:ext>
            </a:extLst>
          </p:cNvPr>
          <p:cNvSpPr>
            <a:spLocks noGrp="1"/>
          </p:cNvSpPr>
          <p:nvPr>
            <p:ph type="body" sz="quarter" idx="18"/>
          </p:nvPr>
        </p:nvSpPr>
        <p:spPr/>
        <p:txBody>
          <a:bodyPr/>
          <a:lstStyle/>
          <a:p>
            <a:r>
              <a:rPr lang="en-AU"/>
              <a:t>Orchestral melodies</a:t>
            </a:r>
          </a:p>
        </p:txBody>
      </p:sp>
      <p:sp>
        <p:nvSpPr>
          <p:cNvPr id="5" name="Text Placeholder 4">
            <a:extLst>
              <a:ext uri="{FF2B5EF4-FFF2-40B4-BE49-F238E27FC236}">
                <a16:creationId xmlns:a16="http://schemas.microsoft.com/office/drawing/2014/main" id="{519CAC77-EF24-EB5F-6255-86CC2C49F266}"/>
              </a:ext>
            </a:extLst>
          </p:cNvPr>
          <p:cNvSpPr>
            <a:spLocks noGrp="1"/>
          </p:cNvSpPr>
          <p:nvPr>
            <p:ph type="body" sz="quarter" idx="17"/>
          </p:nvPr>
        </p:nvSpPr>
        <p:spPr>
          <a:xfrm>
            <a:off x="360000" y="1567086"/>
            <a:ext cx="11304778" cy="828851"/>
          </a:xfrm>
        </p:spPr>
        <p:txBody>
          <a:bodyPr vert="horz" lIns="0" tIns="0" rIns="0" bIns="0" rtlCol="0" anchor="t">
            <a:noAutofit/>
          </a:bodyPr>
          <a:lstStyle/>
          <a:p>
            <a:pPr>
              <a:spcAft>
                <a:spcPts val="600"/>
              </a:spcAft>
            </a:pPr>
            <a:r>
              <a:rPr lang="en-AU" sz="1800">
                <a:latin typeface="Arial"/>
                <a:ea typeface="Calibri"/>
                <a:cs typeface="Arial"/>
              </a:rPr>
              <a:t>Learn to play</a:t>
            </a:r>
            <a:r>
              <a:rPr lang="en-AU" sz="1800">
                <a:effectLst/>
                <a:latin typeface="Arial"/>
                <a:ea typeface="Calibri"/>
                <a:cs typeface="Arial"/>
              </a:rPr>
              <a:t> one or more of the following melodies taken from famous orchestral pieces. Ask your teacher for an advanced version if you have had prior experience on keyboard.</a:t>
            </a:r>
          </a:p>
          <a:p>
            <a:pPr>
              <a:spcAft>
                <a:spcPts val="600"/>
              </a:spcAft>
            </a:pPr>
            <a:endParaRPr lang="en-AU" sz="1800">
              <a:effectLst/>
              <a:latin typeface="Arial" panose="020B0604020202020204" pitchFamily="34" charset="0"/>
              <a:ea typeface="Calibri" panose="020F0502020204030204" pitchFamily="34" charset="0"/>
            </a:endParaRPr>
          </a:p>
          <a:p>
            <a:pPr>
              <a:spcAft>
                <a:spcPts val="600"/>
              </a:spcAft>
            </a:pPr>
            <a:endParaRPr lang="en-AU"/>
          </a:p>
        </p:txBody>
      </p:sp>
      <p:pic>
        <p:nvPicPr>
          <p:cNvPr id="13" name="Picture 12" descr="Image shows the melody line in treble clef for the song 'Spring' from the Four Seasons by A. Vivaldi. It is to be played at an Allegro speed.">
            <a:extLst>
              <a:ext uri="{FF2B5EF4-FFF2-40B4-BE49-F238E27FC236}">
                <a16:creationId xmlns:a16="http://schemas.microsoft.com/office/drawing/2014/main" id="{D60B1345-3E1B-0C13-0B69-1D033D90272E}"/>
              </a:ext>
            </a:extLst>
          </p:cNvPr>
          <p:cNvPicPr>
            <a:picLocks noChangeAspect="1"/>
          </p:cNvPicPr>
          <p:nvPr/>
        </p:nvPicPr>
        <p:blipFill>
          <a:blip r:embed="rId2"/>
          <a:stretch>
            <a:fillRect/>
          </a:stretch>
        </p:blipFill>
        <p:spPr>
          <a:xfrm>
            <a:off x="2490664" y="3017650"/>
            <a:ext cx="7550538" cy="3092609"/>
          </a:xfrm>
          <a:prstGeom prst="rect">
            <a:avLst/>
          </a:prstGeom>
        </p:spPr>
      </p:pic>
      <p:sp>
        <p:nvSpPr>
          <p:cNvPr id="2" name="Slide Number Placeholder 1">
            <a:extLst>
              <a:ext uri="{FF2B5EF4-FFF2-40B4-BE49-F238E27FC236}">
                <a16:creationId xmlns:a16="http://schemas.microsoft.com/office/drawing/2014/main" id="{A78C9A09-A3F4-75C0-8CE7-BFC5686875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2120193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4E2247-B5AA-1C36-BA8B-ED9F9F07321C}"/>
              </a:ext>
            </a:extLst>
          </p:cNvPr>
          <p:cNvSpPr>
            <a:spLocks noGrp="1"/>
          </p:cNvSpPr>
          <p:nvPr>
            <p:ph type="title"/>
          </p:nvPr>
        </p:nvSpPr>
        <p:spPr>
          <a:xfrm>
            <a:off x="360000" y="360000"/>
            <a:ext cx="3405266" cy="545601"/>
          </a:xfrm>
        </p:spPr>
        <p:txBody>
          <a:bodyPr/>
          <a:lstStyle/>
          <a:p>
            <a:r>
              <a:rPr lang="en-AU"/>
              <a:t>Performing (2)</a:t>
            </a:r>
          </a:p>
        </p:txBody>
      </p:sp>
      <p:sp>
        <p:nvSpPr>
          <p:cNvPr id="4" name="Text Placeholder 3">
            <a:extLst>
              <a:ext uri="{FF2B5EF4-FFF2-40B4-BE49-F238E27FC236}">
                <a16:creationId xmlns:a16="http://schemas.microsoft.com/office/drawing/2014/main" id="{22E4CB94-C4F7-34BE-C036-C5754801223F}"/>
              </a:ext>
            </a:extLst>
          </p:cNvPr>
          <p:cNvSpPr>
            <a:spLocks noGrp="1"/>
          </p:cNvSpPr>
          <p:nvPr>
            <p:ph type="body" sz="quarter" idx="18"/>
          </p:nvPr>
        </p:nvSpPr>
        <p:spPr>
          <a:xfrm>
            <a:off x="359999" y="982520"/>
            <a:ext cx="2963969" cy="310015"/>
          </a:xfrm>
        </p:spPr>
        <p:txBody>
          <a:bodyPr/>
          <a:lstStyle/>
          <a:p>
            <a:r>
              <a:rPr lang="en-AU"/>
              <a:t>Orchestral melodies</a:t>
            </a:r>
          </a:p>
        </p:txBody>
      </p:sp>
      <p:pic>
        <p:nvPicPr>
          <p:cNvPr id="16" name="Picture 15" descr="Image shows the melody line in treble clef for the song 'Largo from The New World Symphony No. 9 'by A. Dvorak It is to be played at a Largo speed.">
            <a:extLst>
              <a:ext uri="{FF2B5EF4-FFF2-40B4-BE49-F238E27FC236}">
                <a16:creationId xmlns:a16="http://schemas.microsoft.com/office/drawing/2014/main" id="{065503FD-6695-D8DF-1409-CAFC8CE110DA}"/>
              </a:ext>
            </a:extLst>
          </p:cNvPr>
          <p:cNvPicPr>
            <a:picLocks noChangeAspect="1"/>
          </p:cNvPicPr>
          <p:nvPr/>
        </p:nvPicPr>
        <p:blipFill>
          <a:blip r:embed="rId2"/>
          <a:stretch>
            <a:fillRect/>
          </a:stretch>
        </p:blipFill>
        <p:spPr>
          <a:xfrm>
            <a:off x="4494525" y="360000"/>
            <a:ext cx="6620216" cy="2871935"/>
          </a:xfrm>
          <a:prstGeom prst="rect">
            <a:avLst/>
          </a:prstGeom>
        </p:spPr>
      </p:pic>
      <p:pic>
        <p:nvPicPr>
          <p:cNvPr id="12" name="Picture 11" descr="Image shows the melody line in treble clef for the song 'The Blue Danube Waltz' by R&gt; Strauss It is to be played at a Moderato speed.">
            <a:extLst>
              <a:ext uri="{FF2B5EF4-FFF2-40B4-BE49-F238E27FC236}">
                <a16:creationId xmlns:a16="http://schemas.microsoft.com/office/drawing/2014/main" id="{8E42F5E8-D87E-6BAD-CFD6-EEA1E5E8EE34}"/>
              </a:ext>
            </a:extLst>
          </p:cNvPr>
          <p:cNvPicPr>
            <a:picLocks noChangeAspect="1"/>
          </p:cNvPicPr>
          <p:nvPr/>
        </p:nvPicPr>
        <p:blipFill>
          <a:blip r:embed="rId3"/>
          <a:stretch>
            <a:fillRect/>
          </a:stretch>
        </p:blipFill>
        <p:spPr>
          <a:xfrm>
            <a:off x="4494525" y="3901469"/>
            <a:ext cx="6451804" cy="2473452"/>
          </a:xfrm>
          <a:prstGeom prst="rect">
            <a:avLst/>
          </a:prstGeom>
        </p:spPr>
      </p:pic>
      <p:sp>
        <p:nvSpPr>
          <p:cNvPr id="2" name="Slide Number Placeholder 1">
            <a:extLst>
              <a:ext uri="{FF2B5EF4-FFF2-40B4-BE49-F238E27FC236}">
                <a16:creationId xmlns:a16="http://schemas.microsoft.com/office/drawing/2014/main" id="{A78C9A09-A3F4-75C0-8CE7-BFC5686875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3925761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39C98-A1F0-339E-7314-1699E2EF0BA3}"/>
              </a:ext>
            </a:extLst>
          </p:cNvPr>
          <p:cNvSpPr>
            <a:spLocks noGrp="1"/>
          </p:cNvSpPr>
          <p:nvPr>
            <p:ph type="title"/>
          </p:nvPr>
        </p:nvSpPr>
        <p:spPr/>
        <p:txBody>
          <a:bodyPr/>
          <a:lstStyle/>
          <a:p>
            <a:r>
              <a:rPr lang="en-AU"/>
              <a:t>Activity 4.3 – composing a 4-bar melody</a:t>
            </a:r>
          </a:p>
        </p:txBody>
      </p:sp>
      <p:sp>
        <p:nvSpPr>
          <p:cNvPr id="4" name="Text Placeholder 3">
            <a:extLst>
              <a:ext uri="{FF2B5EF4-FFF2-40B4-BE49-F238E27FC236}">
                <a16:creationId xmlns:a16="http://schemas.microsoft.com/office/drawing/2014/main" id="{E2094330-ED6F-E3B3-8A12-674E0D164651}"/>
              </a:ext>
            </a:extLst>
          </p:cNvPr>
          <p:cNvSpPr>
            <a:spLocks noGrp="1"/>
          </p:cNvSpPr>
          <p:nvPr>
            <p:ph type="body" sz="quarter" idx="18"/>
          </p:nvPr>
        </p:nvSpPr>
        <p:spPr/>
        <p:txBody>
          <a:bodyPr/>
          <a:lstStyle/>
          <a:p>
            <a:r>
              <a:rPr lang="en-AU">
                <a:latin typeface="Arial"/>
                <a:cs typeface="Arial"/>
              </a:rPr>
              <a:t>Composing</a:t>
            </a:r>
            <a:endParaRPr lang="en-AU"/>
          </a:p>
        </p:txBody>
      </p:sp>
      <mc:AlternateContent xmlns:mc="http://schemas.openxmlformats.org/markup-compatibility/2006">
        <mc:Choice xmlns:a14="http://schemas.microsoft.com/office/drawing/2010/main" Requires="a14">
          <p:sp>
            <p:nvSpPr>
              <p:cNvPr id="5" name="Text Placeholder 4">
                <a:extLst>
                  <a:ext uri="{FF2B5EF4-FFF2-40B4-BE49-F238E27FC236}">
                    <a16:creationId xmlns:a16="http://schemas.microsoft.com/office/drawing/2014/main" id="{40686D7A-59AB-3988-465D-A2C5CB930799}"/>
                  </a:ext>
                </a:extLst>
              </p:cNvPr>
              <p:cNvSpPr>
                <a:spLocks noGrp="1"/>
              </p:cNvSpPr>
              <p:nvPr>
                <p:ph type="body" sz="quarter" idx="17"/>
              </p:nvPr>
            </p:nvSpPr>
            <p:spPr>
              <a:xfrm>
                <a:off x="360000" y="1567086"/>
                <a:ext cx="6556994" cy="4807835"/>
              </a:xfrm>
            </p:spPr>
            <p:txBody>
              <a:bodyPr vert="horz" lIns="0" tIns="0" rIns="0" bIns="0" rtlCol="0" anchor="t">
                <a:noAutofit/>
              </a:bodyPr>
              <a:lstStyle/>
              <a:p>
                <a:pPr>
                  <a:spcBef>
                    <a:spcPts val="1200"/>
                  </a:spcBef>
                  <a:spcAft>
                    <a:spcPts val="600"/>
                  </a:spcAft>
                </a:pPr>
                <a:r>
                  <a:rPr lang="en-AU" sz="1800">
                    <a:effectLst/>
                    <a:latin typeface="Arial"/>
                    <a:ea typeface="Calibri"/>
                    <a:cs typeface="Arial"/>
                  </a:rPr>
                  <a:t>Compose a 4-bar melody on the keyboard using the notes C, D, E, F, G. </a:t>
                </a:r>
                <a:r>
                  <a:rPr lang="en-AU" sz="1800">
                    <a:latin typeface="Arial"/>
                    <a:ea typeface="Calibri"/>
                    <a:cs typeface="Arial"/>
                  </a:rPr>
                  <a:t>In </a:t>
                </a:r>
                <a:r>
                  <a:rPr lang="en-AU" sz="1800">
                    <a:effectLst/>
                    <a:latin typeface="Arial"/>
                    <a:ea typeface="Calibri"/>
                    <a:cs typeface="Arial"/>
                  </a:rPr>
                  <a:t>your composition</a:t>
                </a:r>
                <a:r>
                  <a:rPr lang="en-AU" sz="1800">
                    <a:latin typeface="Arial"/>
                    <a:ea typeface="Calibri"/>
                    <a:cs typeface="Arial"/>
                  </a:rPr>
                  <a:t>, you must follow these guidelines:</a:t>
                </a:r>
                <a:endParaRPr lang="en-US">
                  <a:ea typeface="Calibri"/>
                </a:endParaRPr>
              </a:p>
              <a:p>
                <a:pPr marL="285750" lvl="0" indent="-285750">
                  <a:lnSpc>
                    <a:spcPct val="150000"/>
                  </a:lnSpc>
                  <a:spcBef>
                    <a:spcPts val="1200"/>
                  </a:spcBef>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4 bars</a:t>
                </a:r>
              </a:p>
              <a:p>
                <a:pPr marL="285750" lvl="0" indent="-285750">
                  <a:lnSpc>
                    <a:spcPct val="150000"/>
                  </a:lnSpc>
                  <a:spcBef>
                    <a:spcPts val="1200"/>
                  </a:spcBef>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the piece must start and end on middle C</a:t>
                </a:r>
              </a:p>
              <a:p>
                <a:pPr marL="285750" lvl="0" indent="-285750">
                  <a:lnSpc>
                    <a:spcPct val="150000"/>
                  </a:lnSpc>
                  <a:spcBef>
                    <a:spcPts val="1200"/>
                  </a:spcBef>
                  <a:spcAft>
                    <a:spcPts val="600"/>
                  </a:spcAft>
                  <a:buFont typeface="Arial" panose="020B0604020202020204" pitchFamily="34" charset="0"/>
                  <a:buChar char="•"/>
                </a:pPr>
                <a14:m>
                  <m:oMath xmlns:m="http://schemas.openxmlformats.org/officeDocument/2006/math">
                    <m:r>
                      <a:rPr lang="en-AU" sz="1800" b="0" i="1" dirty="0" smtClean="0">
                        <a:effectLst/>
                        <a:latin typeface="Cambria Math" panose="02040503050406030204" pitchFamily="18" charset="0"/>
                        <a:ea typeface="Calibri"/>
                        <a:cs typeface="Arial"/>
                      </a:rPr>
                      <m:t>      </m:t>
                    </m:r>
                  </m:oMath>
                </a14:m>
                <a:r>
                  <a:rPr lang="en-AU" sz="1800">
                    <a:effectLst/>
                    <a:latin typeface="Arial"/>
                    <a:ea typeface="Calibri"/>
                    <a:cs typeface="Arial"/>
                  </a:rPr>
                  <a:t>time signature</a:t>
                </a:r>
              </a:p>
              <a:p>
                <a:pPr marL="285750" lvl="0" indent="-285750">
                  <a:lnSpc>
                    <a:spcPct val="150000"/>
                  </a:lnSpc>
                  <a:spcBef>
                    <a:spcPts val="1200"/>
                  </a:spcBef>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note values: crotchets, quavers and minims. </a:t>
                </a: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(Other note values can be used if you wish).</a:t>
                </a:r>
              </a:p>
              <a:p>
                <a:endParaRPr lang="en-AU"/>
              </a:p>
            </p:txBody>
          </p:sp>
        </mc:Choice>
        <mc:Fallback>
          <p:sp>
            <p:nvSpPr>
              <p:cNvPr id="5" name="Text Placeholder 4">
                <a:extLst>
                  <a:ext uri="{FF2B5EF4-FFF2-40B4-BE49-F238E27FC236}">
                    <a16:creationId xmlns:a16="http://schemas.microsoft.com/office/drawing/2014/main" id="{40686D7A-59AB-3988-465D-A2C5CB930799}"/>
                  </a:ext>
                </a:extLst>
              </p:cNvPr>
              <p:cNvSpPr>
                <a:spLocks noGrp="1" noRot="1" noChangeAspect="1" noMove="1" noResize="1" noEditPoints="1" noAdjustHandles="1" noChangeArrowheads="1" noChangeShapeType="1" noTextEdit="1"/>
              </p:cNvSpPr>
              <p:nvPr>
                <p:ph type="body" sz="quarter" idx="17"/>
              </p:nvPr>
            </p:nvSpPr>
            <p:spPr>
              <a:xfrm>
                <a:off x="360000" y="1567086"/>
                <a:ext cx="6556994" cy="4807835"/>
              </a:xfrm>
              <a:blipFill>
                <a:blip r:embed="rId2"/>
                <a:stretch>
                  <a:fillRect l="-2138" r="-1766"/>
                </a:stretch>
              </a:blipFill>
            </p:spPr>
            <p:txBody>
              <a:bodyPr/>
              <a:lstStyle/>
              <a:p>
                <a:r>
                  <a:rPr lang="en-AU">
                    <a:noFill/>
                  </a:rPr>
                  <a:t> </a:t>
                </a:r>
              </a:p>
            </p:txBody>
          </p:sp>
        </mc:Fallback>
      </mc:AlternateContent>
      <p:pic>
        <p:nvPicPr>
          <p:cNvPr id="6" name="Picture 5">
            <a:extLst>
              <a:ext uri="{FF2B5EF4-FFF2-40B4-BE49-F238E27FC236}">
                <a16:creationId xmlns:a16="http://schemas.microsoft.com/office/drawing/2014/main" id="{6E453961-6100-EB1F-70DF-1BBA035036D7}"/>
              </a:ext>
              <a:ext uri="{C183D7F6-B498-43B3-948B-1728B52AA6E4}">
                <adec:decorative xmlns:adec="http://schemas.microsoft.com/office/drawing/2017/decorative" val="1"/>
              </a:ext>
            </a:extLst>
          </p:cNvPr>
          <p:cNvPicPr>
            <a:picLocks noChangeAspect="1"/>
          </p:cNvPicPr>
          <p:nvPr/>
        </p:nvPicPr>
        <p:blipFill>
          <a:blip r:embed="rId3"/>
          <a:srcRect l="30996" t="45" r="30996" b="135"/>
          <a:stretch/>
        </p:blipFill>
        <p:spPr>
          <a:xfrm>
            <a:off x="7514682" y="1460500"/>
            <a:ext cx="3246248" cy="4810522"/>
          </a:xfrm>
          <a:prstGeom prst="rect">
            <a:avLst/>
          </a:prstGeom>
        </p:spPr>
      </p:pic>
      <p:sp>
        <p:nvSpPr>
          <p:cNvPr id="2" name="Slide Number Placeholder 1">
            <a:extLst>
              <a:ext uri="{FF2B5EF4-FFF2-40B4-BE49-F238E27FC236}">
                <a16:creationId xmlns:a16="http://schemas.microsoft.com/office/drawing/2014/main" id="{DD75A8DA-4AEB-DE38-5CA8-8C4D433AD87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pic>
        <p:nvPicPr>
          <p:cNvPr id="7" name="Picture 6" descr="4 4 time signature&#10;">
            <a:extLst>
              <a:ext uri="{FF2B5EF4-FFF2-40B4-BE49-F238E27FC236}">
                <a16:creationId xmlns:a16="http://schemas.microsoft.com/office/drawing/2014/main" id="{7A705EE6-7018-0C29-E898-0F173B226B45}"/>
              </a:ext>
            </a:extLst>
          </p:cNvPr>
          <p:cNvPicPr>
            <a:picLocks noChangeAspect="1"/>
          </p:cNvPicPr>
          <p:nvPr/>
        </p:nvPicPr>
        <p:blipFill>
          <a:blip r:embed="rId4"/>
          <a:stretch>
            <a:fillRect/>
          </a:stretch>
        </p:blipFill>
        <p:spPr>
          <a:xfrm>
            <a:off x="602819" y="3817635"/>
            <a:ext cx="285715" cy="597405"/>
          </a:xfrm>
          <a:prstGeom prst="rect">
            <a:avLst/>
          </a:prstGeom>
        </p:spPr>
      </p:pic>
    </p:spTree>
    <p:extLst>
      <p:ext uri="{BB962C8B-B14F-4D97-AF65-F5344CB8AC3E}">
        <p14:creationId xmlns:p14="http://schemas.microsoft.com/office/powerpoint/2010/main" val="1605383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E916C-1330-A366-6C43-C378C1FF73C7}"/>
              </a:ext>
            </a:extLst>
          </p:cNvPr>
          <p:cNvSpPr>
            <a:spLocks noGrp="1"/>
          </p:cNvSpPr>
          <p:nvPr>
            <p:ph type="title"/>
          </p:nvPr>
        </p:nvSpPr>
        <p:spPr/>
        <p:txBody>
          <a:bodyPr/>
          <a:lstStyle/>
          <a:p>
            <a:r>
              <a:rPr lang="en-AU"/>
              <a:t>How to compose your 4-bar melody</a:t>
            </a:r>
          </a:p>
        </p:txBody>
      </p:sp>
      <p:sp>
        <p:nvSpPr>
          <p:cNvPr id="4" name="Text Placeholder 3">
            <a:extLst>
              <a:ext uri="{FF2B5EF4-FFF2-40B4-BE49-F238E27FC236}">
                <a16:creationId xmlns:a16="http://schemas.microsoft.com/office/drawing/2014/main" id="{0D92A0E9-380F-D809-9FB2-722F8FCFFE48}"/>
              </a:ext>
            </a:extLst>
          </p:cNvPr>
          <p:cNvSpPr>
            <a:spLocks noGrp="1"/>
          </p:cNvSpPr>
          <p:nvPr>
            <p:ph type="body" sz="quarter" idx="18"/>
          </p:nvPr>
        </p:nvSpPr>
        <p:spPr/>
        <p:txBody>
          <a:bodyPr/>
          <a:lstStyle/>
          <a:p>
            <a:r>
              <a:rPr lang="en-AU">
                <a:latin typeface="Arial"/>
                <a:cs typeface="Arial"/>
              </a:rPr>
              <a:t>Composing</a:t>
            </a:r>
            <a:endParaRPr lang="en-AU"/>
          </a:p>
        </p:txBody>
      </p:sp>
      <p:sp>
        <p:nvSpPr>
          <p:cNvPr id="5" name="Text Placeholder 4">
            <a:extLst>
              <a:ext uri="{FF2B5EF4-FFF2-40B4-BE49-F238E27FC236}">
                <a16:creationId xmlns:a16="http://schemas.microsoft.com/office/drawing/2014/main" id="{939CDAF5-C0C7-DECE-93AB-914E811FEF76}"/>
              </a:ext>
            </a:extLst>
          </p:cNvPr>
          <p:cNvSpPr>
            <a:spLocks noGrp="1"/>
          </p:cNvSpPr>
          <p:nvPr>
            <p:ph type="body" sz="quarter" idx="17"/>
          </p:nvPr>
        </p:nvSpPr>
        <p:spPr/>
        <p:txBody>
          <a:bodyPr vert="horz" lIns="0" tIns="0" rIns="0" bIns="0" rtlCol="0" anchor="t">
            <a:noAutofit/>
          </a:bodyPr>
          <a:lstStyle/>
          <a:p>
            <a:pPr>
              <a:lnSpc>
                <a:spcPct val="150000"/>
              </a:lnSpc>
              <a:spcAft>
                <a:spcPts val="600"/>
              </a:spcAft>
            </a:pPr>
            <a:r>
              <a:rPr lang="en-AU" sz="1800">
                <a:effectLst/>
                <a:latin typeface="Arial"/>
                <a:ea typeface="Calibri"/>
                <a:cs typeface="Arial"/>
              </a:rPr>
              <a:t>Experiment on the keyboard by improvising on the 5 given notes starting on C. When you hear something that you like, try to play it again and write the notes down. For example: C, C, D, E, C. Continue to use this method until you are happy with your 4-bar melody. Make sure you have enough beats to make up 4 bars of </a:t>
            </a:r>
            <a:r>
              <a:rPr lang="en-AU" sz="1800">
                <a:latin typeface="Arial"/>
                <a:ea typeface="Calibri"/>
                <a:cs typeface="Arial"/>
              </a:rPr>
              <a:t>    </a:t>
            </a:r>
            <a:r>
              <a:rPr lang="en-AU" sz="1800">
                <a:effectLst/>
                <a:latin typeface="Arial"/>
                <a:ea typeface="Calibri"/>
                <a:cs typeface="Arial"/>
              </a:rPr>
              <a:t> time.</a:t>
            </a:r>
          </a:p>
          <a:p>
            <a:pPr>
              <a:spcAft>
                <a:spcPts val="600"/>
              </a:spcAft>
            </a:pPr>
            <a:r>
              <a:rPr lang="en-AU" sz="1800">
                <a:latin typeface="Arial"/>
                <a:ea typeface="Calibri"/>
                <a:cs typeface="Arial"/>
              </a:rPr>
              <a:t>Pay the melody again and notate the rhythm of your melody above the notes you have written.</a:t>
            </a:r>
          </a:p>
          <a:p>
            <a:pPr>
              <a:lnSpc>
                <a:spcPct val="150000"/>
              </a:lnSpc>
              <a:spcAft>
                <a:spcPts val="600"/>
              </a:spcAft>
            </a:pPr>
            <a:r>
              <a:rPr lang="en-AU" sz="1800">
                <a:effectLst/>
                <a:latin typeface="Arial"/>
                <a:ea typeface="Calibri"/>
                <a:cs typeface="Arial"/>
              </a:rPr>
              <a:t>Alternatively, you can compose the rhythm first by experimenting with clapping rhythms and writing them down, before assigning pitches to them.</a:t>
            </a:r>
            <a:endParaRPr lang="en-AU" sz="1800">
              <a:latin typeface="Arial"/>
              <a:ea typeface="Calibri"/>
              <a:cs typeface="Arial"/>
            </a:endParaRPr>
          </a:p>
          <a:p>
            <a:pPr>
              <a:spcAft>
                <a:spcPts val="600"/>
              </a:spcAft>
            </a:pPr>
            <a:r>
              <a:rPr lang="en-AU" sz="1800">
                <a:effectLst/>
                <a:latin typeface="Arial"/>
                <a:ea typeface="Calibri"/>
                <a:cs typeface="Arial"/>
              </a:rPr>
              <a:t>Notate your composition using notation software such as </a:t>
            </a:r>
            <a:r>
              <a:rPr lang="en-AU" sz="1800" u="sng">
                <a:solidFill>
                  <a:srgbClr val="2F5496"/>
                </a:solidFill>
                <a:effectLst/>
                <a:latin typeface="Arial"/>
                <a:ea typeface="Calibri"/>
                <a:cs typeface="Arial"/>
                <a:hlinkClick r:id="rId2"/>
              </a:rPr>
              <a:t>Musescore</a:t>
            </a:r>
            <a:r>
              <a:rPr lang="en-AU" sz="1800">
                <a:effectLst/>
                <a:latin typeface="Arial"/>
                <a:ea typeface="Calibri"/>
                <a:cs typeface="Arial"/>
              </a:rPr>
              <a:t>, </a:t>
            </a:r>
            <a:r>
              <a:rPr lang="en-AU" sz="1800" u="sng">
                <a:solidFill>
                  <a:srgbClr val="2F5496"/>
                </a:solidFill>
                <a:effectLst/>
                <a:latin typeface="Arial"/>
                <a:ea typeface="Calibri"/>
                <a:cs typeface="Arial"/>
                <a:hlinkClick r:id="rId3"/>
              </a:rPr>
              <a:t>Flat.io</a:t>
            </a:r>
            <a:r>
              <a:rPr lang="en-AU" sz="1800">
                <a:effectLst/>
                <a:latin typeface="Arial"/>
                <a:ea typeface="Calibri"/>
                <a:cs typeface="Arial"/>
              </a:rPr>
              <a:t> </a:t>
            </a:r>
            <a:r>
              <a:rPr lang="en-AU" sz="1800">
                <a:solidFill>
                  <a:srgbClr val="22272B"/>
                </a:solidFill>
                <a:latin typeface="Arial"/>
                <a:ea typeface="Calibri"/>
                <a:cs typeface="Arial"/>
              </a:rPr>
              <a:t>or </a:t>
            </a:r>
            <a:r>
              <a:rPr lang="en-AU" sz="1800" u="sng">
                <a:solidFill>
                  <a:srgbClr val="2F5496"/>
                </a:solidFill>
                <a:latin typeface="Arial"/>
                <a:ea typeface="Calibri"/>
                <a:cs typeface="Arial"/>
                <a:hlinkClick r:id="rId4"/>
              </a:rPr>
              <a:t>Sibelius</a:t>
            </a:r>
            <a:r>
              <a:rPr lang="en-AU" sz="1800">
                <a:solidFill>
                  <a:srgbClr val="2F5496"/>
                </a:solidFill>
                <a:latin typeface="Arial"/>
                <a:ea typeface="Calibri"/>
                <a:cs typeface="Arial"/>
              </a:rPr>
              <a:t>. </a:t>
            </a:r>
            <a:r>
              <a:rPr lang="en-AU" sz="1800">
                <a:latin typeface="Arial"/>
                <a:ea typeface="Calibri"/>
                <a:cs typeface="Arial"/>
              </a:rPr>
              <a:t>Alternatively</a:t>
            </a:r>
            <a:r>
              <a:rPr lang="en-AU" sz="1800">
                <a:effectLst/>
                <a:latin typeface="Arial"/>
                <a:ea typeface="Calibri"/>
                <a:cs typeface="Arial"/>
              </a:rPr>
              <a:t>, you may like to hand write it using manuscript.</a:t>
            </a:r>
          </a:p>
          <a:p>
            <a:pPr>
              <a:lnSpc>
                <a:spcPct val="150000"/>
              </a:lnSpc>
              <a:spcAft>
                <a:spcPts val="600"/>
              </a:spcAft>
            </a:pPr>
            <a:r>
              <a:rPr lang="en-AU" sz="1800">
                <a:effectLst/>
                <a:latin typeface="Arial" panose="020B0604020202020204" pitchFamily="34" charset="0"/>
                <a:ea typeface="Calibri" panose="020F0502020204030204" pitchFamily="34" charset="0"/>
              </a:rPr>
              <a:t>Perform or record your composition.</a:t>
            </a:r>
          </a:p>
        </p:txBody>
      </p:sp>
      <p:sp>
        <p:nvSpPr>
          <p:cNvPr id="2" name="Slide Number Placeholder 1">
            <a:extLst>
              <a:ext uri="{FF2B5EF4-FFF2-40B4-BE49-F238E27FC236}">
                <a16:creationId xmlns:a16="http://schemas.microsoft.com/office/drawing/2014/main" id="{BC8F9D6F-214E-B99B-B876-5211A44E5E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pic>
        <p:nvPicPr>
          <p:cNvPr id="6" name="Picture 5" descr="4 4 time signature">
            <a:extLst>
              <a:ext uri="{FF2B5EF4-FFF2-40B4-BE49-F238E27FC236}">
                <a16:creationId xmlns:a16="http://schemas.microsoft.com/office/drawing/2014/main" id="{3BBAD635-2B8A-66F7-80ED-46AC7C460664}"/>
              </a:ext>
            </a:extLst>
          </p:cNvPr>
          <p:cNvPicPr>
            <a:picLocks noChangeAspect="1"/>
          </p:cNvPicPr>
          <p:nvPr/>
        </p:nvPicPr>
        <p:blipFill>
          <a:blip r:embed="rId5"/>
          <a:stretch>
            <a:fillRect/>
          </a:stretch>
        </p:blipFill>
        <p:spPr>
          <a:xfrm>
            <a:off x="10484756" y="2321992"/>
            <a:ext cx="285715" cy="597405"/>
          </a:xfrm>
          <a:prstGeom prst="rect">
            <a:avLst/>
          </a:prstGeom>
        </p:spPr>
      </p:pic>
    </p:spTree>
    <p:extLst>
      <p:ext uri="{BB962C8B-B14F-4D97-AF65-F5344CB8AC3E}">
        <p14:creationId xmlns:p14="http://schemas.microsoft.com/office/powerpoint/2010/main" val="313215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Learning sequence 5 –</a:t>
            </a:r>
            <a:br>
              <a:rPr lang="en-AU"/>
            </a:br>
            <a:r>
              <a:rPr lang="en-AU"/>
              <a:t>keyboard performance</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3050873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260002" cy="1153282"/>
          </a:xfrm>
        </p:spPr>
        <p:txBody>
          <a:bodyPr/>
          <a:lstStyle/>
          <a:p>
            <a:pPr>
              <a:lnSpc>
                <a:spcPct val="110000"/>
              </a:lnSpc>
            </a:pPr>
            <a:r>
              <a:rPr lang="en-AU"/>
              <a:t>Learning intentions and success criteria –</a:t>
            </a:r>
            <a:br>
              <a:rPr lang="en-AU"/>
            </a:br>
            <a:r>
              <a:rPr lang="en-AU"/>
              <a:t>learning sequence 5</a:t>
            </a:r>
          </a:p>
        </p:txBody>
      </p:sp>
      <p:sp>
        <p:nvSpPr>
          <p:cNvPr id="4" name="Picture Placeholder 3">
            <a:extLst>
              <a:ext uri="{FF2B5EF4-FFF2-40B4-BE49-F238E27FC236}">
                <a16:creationId xmlns:a16="http://schemas.microsoft.com/office/drawing/2014/main" id="{FCF29DF1-1A67-460B-93CE-3739E7E93973}"/>
              </a:ext>
            </a:extLst>
          </p:cNvPr>
          <p:cNvSpPr>
            <a:spLocks noGrp="1"/>
          </p:cNvSpPr>
          <p:nvPr>
            <p:ph type="pic" sz="quarter" idx="13"/>
          </p:nvPr>
        </p:nvSpPr>
        <p:spPr/>
        <p:txBody>
          <a:bodyPr/>
          <a:lstStyle/>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are learning to</a:t>
            </a:r>
            <a:r>
              <a:rPr lang="en-AU" sz="1800" b="1">
                <a:solidFill>
                  <a:schemeClr val="accent1"/>
                </a:solidFill>
                <a:latin typeface="Arial" panose="020B0604020202020204" pitchFamily="34" charset="0"/>
                <a:ea typeface="+mn-lt"/>
                <a:cs typeface="Arial" panose="020B0604020202020204" pitchFamily="34" charset="0"/>
              </a:rPr>
              <a:t>:</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know the names of the notes in the bass clef</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understand how to apply the note names to the keyboard</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rehearse and refine a piece of music on the keyboard through listening, discernment and repetition</a:t>
            </a:r>
            <a:r>
              <a:rPr lang="en-AU" sz="1800" b="0" i="0">
                <a:solidFill>
                  <a:srgbClr val="000000"/>
                </a:solidFill>
                <a:effectLst/>
                <a:highlight>
                  <a:srgbClr val="CCEDFC"/>
                </a:highlight>
                <a:latin typeface="Arial"/>
              </a:rPr>
              <a:t>. </a:t>
            </a:r>
            <a:endParaRPr lang="en-AU" sz="1800">
              <a:latin typeface="Arial" panose="020B0604020202020204" pitchFamily="34" charset="0"/>
              <a:cs typeface="Arial" panose="020B0604020202020204" pitchFamily="34" charset="0"/>
            </a:endParaRPr>
          </a:p>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can:</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identify and name the notes in the bass clef</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demonstrate how to apply knowledge of note names to the keyboard</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rehearse and refine a piece of music on the keyboard.</a:t>
            </a:r>
            <a:endParaRPr lang="en-US" sz="1800">
              <a:solidFill>
                <a:schemeClr val="accent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3054079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4067881"/>
            <a:ext cx="11291998" cy="2069683"/>
          </a:xfrm>
        </p:spPr>
        <p:txBody>
          <a:bodyPr/>
          <a:lstStyle/>
          <a:p>
            <a:r>
              <a:rPr lang="en-AU"/>
              <a:t>Learning sequence 1 –</a:t>
            </a:r>
            <a:br>
              <a:rPr lang="en-AU"/>
            </a:br>
            <a:r>
              <a:rPr lang="en-AU"/>
              <a:t>sound and layers</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8F71A4-FCBE-916C-92AE-42722E0E8524}"/>
              </a:ext>
            </a:extLst>
          </p:cNvPr>
          <p:cNvSpPr>
            <a:spLocks noGrp="1"/>
          </p:cNvSpPr>
          <p:nvPr>
            <p:ph type="title"/>
          </p:nvPr>
        </p:nvSpPr>
        <p:spPr/>
        <p:txBody>
          <a:bodyPr/>
          <a:lstStyle/>
          <a:p>
            <a:r>
              <a:rPr lang="en-AU"/>
              <a:t>Activity 5.1 – note names in the bass clef</a:t>
            </a:r>
          </a:p>
        </p:txBody>
      </p:sp>
      <p:sp>
        <p:nvSpPr>
          <p:cNvPr id="8" name="Text Placeholder 7">
            <a:extLst>
              <a:ext uri="{FF2B5EF4-FFF2-40B4-BE49-F238E27FC236}">
                <a16:creationId xmlns:a16="http://schemas.microsoft.com/office/drawing/2014/main" id="{917EE195-D62C-EEE6-85DE-405FE0115FF1}"/>
              </a:ext>
            </a:extLst>
          </p:cNvPr>
          <p:cNvSpPr>
            <a:spLocks noGrp="1"/>
          </p:cNvSpPr>
          <p:nvPr>
            <p:ph type="body" sz="quarter" idx="18"/>
          </p:nvPr>
        </p:nvSpPr>
        <p:spPr/>
        <p:txBody>
          <a:bodyPr/>
          <a:lstStyle/>
          <a:p>
            <a:r>
              <a:rPr lang="en-AU">
                <a:latin typeface="Arial"/>
                <a:cs typeface="Arial"/>
              </a:rPr>
              <a:t>Mnemonics</a:t>
            </a:r>
            <a:endParaRPr lang="en-AU"/>
          </a:p>
        </p:txBody>
      </p:sp>
      <p:sp>
        <p:nvSpPr>
          <p:cNvPr id="7" name="Text Placeholder 6">
            <a:extLst>
              <a:ext uri="{FF2B5EF4-FFF2-40B4-BE49-F238E27FC236}">
                <a16:creationId xmlns:a16="http://schemas.microsoft.com/office/drawing/2014/main" id="{20415040-547F-A539-9D61-5955FA0ADB6F}"/>
              </a:ext>
            </a:extLst>
          </p:cNvPr>
          <p:cNvSpPr>
            <a:spLocks noGrp="1"/>
          </p:cNvSpPr>
          <p:nvPr>
            <p:ph type="body" sz="quarter" idx="17"/>
          </p:nvPr>
        </p:nvSpPr>
        <p:spPr>
          <a:xfrm>
            <a:off x="360000" y="1567086"/>
            <a:ext cx="5096903" cy="4807835"/>
          </a:xfrm>
        </p:spPr>
        <p:txBody>
          <a:bodyPr/>
          <a:lstStyle/>
          <a:p>
            <a:pPr>
              <a:spcAft>
                <a:spcPts val="600"/>
              </a:spcAft>
            </a:pPr>
            <a:r>
              <a:rPr lang="en-AU" sz="1800"/>
              <a:t>The bass clef is used to show the low notes on the stave. It is used for low sounding instruments, as well as for the left hand of the keyboard. </a:t>
            </a:r>
          </a:p>
          <a:p>
            <a:pPr>
              <a:spcAft>
                <a:spcPts val="600"/>
              </a:spcAft>
            </a:pPr>
            <a:endParaRPr lang="en-AU" sz="1800"/>
          </a:p>
          <a:p>
            <a:pPr>
              <a:spcAft>
                <a:spcPts val="600"/>
              </a:spcAft>
            </a:pPr>
            <a:r>
              <a:rPr lang="en-AU" sz="1800"/>
              <a:t>The bass clef looks like this: </a:t>
            </a:r>
          </a:p>
          <a:p>
            <a:pPr>
              <a:spcAft>
                <a:spcPts val="600"/>
              </a:spcAft>
            </a:pPr>
            <a:endParaRPr lang="en-AU" sz="1800"/>
          </a:p>
          <a:p>
            <a:pPr>
              <a:spcAft>
                <a:spcPts val="600"/>
              </a:spcAft>
            </a:pPr>
            <a:r>
              <a:rPr lang="en-AU" sz="1800"/>
              <a:t>Notes can be positioned either on the lines or in the spaces.</a:t>
            </a:r>
          </a:p>
          <a:p>
            <a:pPr>
              <a:spcAft>
                <a:spcPts val="600"/>
              </a:spcAft>
            </a:pPr>
            <a:br>
              <a:rPr lang="en-AU" sz="1800"/>
            </a:br>
            <a:endParaRPr lang="en-AU" sz="1800"/>
          </a:p>
        </p:txBody>
      </p:sp>
      <p:pic>
        <p:nvPicPr>
          <p:cNvPr id="10" name="Picture 9" descr="Image of the bass clef sitting on the 5 lines of the staff. THe bass clef is like a back to front C followed by 2 dots, one in the top space and one in the 2nd top space">
            <a:extLst>
              <a:ext uri="{FF2B5EF4-FFF2-40B4-BE49-F238E27FC236}">
                <a16:creationId xmlns:a16="http://schemas.microsoft.com/office/drawing/2014/main" id="{D393F03D-DBD5-CEC6-9498-57FB22E3EA3F}"/>
              </a:ext>
            </a:extLst>
          </p:cNvPr>
          <p:cNvPicPr>
            <a:picLocks noChangeAspect="1"/>
          </p:cNvPicPr>
          <p:nvPr/>
        </p:nvPicPr>
        <p:blipFill>
          <a:blip r:embed="rId3"/>
          <a:stretch>
            <a:fillRect/>
          </a:stretch>
        </p:blipFill>
        <p:spPr>
          <a:xfrm>
            <a:off x="3415852" y="3283120"/>
            <a:ext cx="844593" cy="673135"/>
          </a:xfrm>
          <a:prstGeom prst="rect">
            <a:avLst/>
          </a:prstGeom>
        </p:spPr>
      </p:pic>
      <p:sp>
        <p:nvSpPr>
          <p:cNvPr id="11" name="Rectangle: Rounded Corners 10">
            <a:extLst>
              <a:ext uri="{FF2B5EF4-FFF2-40B4-BE49-F238E27FC236}">
                <a16:creationId xmlns:a16="http://schemas.microsoft.com/office/drawing/2014/main" id="{215A547C-5E27-685E-27B8-8427F5589107}"/>
              </a:ext>
            </a:extLst>
          </p:cNvPr>
          <p:cNvSpPr/>
          <p:nvPr/>
        </p:nvSpPr>
        <p:spPr>
          <a:xfrm>
            <a:off x="6095997" y="1613833"/>
            <a:ext cx="5723165" cy="226150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AU" sz="1800">
                <a:latin typeface="Arial" panose="020B0604020202020204" pitchFamily="34" charset="0"/>
                <a:cs typeface="Arial" panose="020B0604020202020204" pitchFamily="34" charset="0"/>
              </a:rPr>
              <a:t>Lines</a:t>
            </a:r>
          </a:p>
          <a:p>
            <a:pPr algn="ctr">
              <a:lnSpc>
                <a:spcPct val="150000"/>
              </a:lnSpc>
            </a:pPr>
            <a:r>
              <a:rPr lang="en-AU" sz="1800" b="1" u="sng">
                <a:latin typeface="Arial" panose="020B0604020202020204" pitchFamily="34" charset="0"/>
                <a:cs typeface="Arial" panose="020B0604020202020204" pitchFamily="34" charset="0"/>
              </a:rPr>
              <a:t>G</a:t>
            </a:r>
            <a:r>
              <a:rPr lang="en-AU" sz="1800">
                <a:latin typeface="Arial" panose="020B0604020202020204" pitchFamily="34" charset="0"/>
                <a:cs typeface="Arial" panose="020B0604020202020204" pitchFamily="34" charset="0"/>
              </a:rPr>
              <a:t>ood </a:t>
            </a:r>
            <a:r>
              <a:rPr lang="en-AU" sz="1800" b="1" u="sng">
                <a:latin typeface="Arial" panose="020B0604020202020204" pitchFamily="34" charset="0"/>
                <a:cs typeface="Arial" panose="020B0604020202020204" pitchFamily="34" charset="0"/>
              </a:rPr>
              <a:t>B</a:t>
            </a:r>
            <a:r>
              <a:rPr lang="en-AU" sz="1800">
                <a:latin typeface="Arial" panose="020B0604020202020204" pitchFamily="34" charset="0"/>
                <a:cs typeface="Arial" panose="020B0604020202020204" pitchFamily="34" charset="0"/>
              </a:rPr>
              <a:t>irds </a:t>
            </a:r>
            <a:r>
              <a:rPr lang="en-AU" sz="1800" b="1" u="sng">
                <a:latin typeface="Arial" panose="020B0604020202020204" pitchFamily="34" charset="0"/>
                <a:cs typeface="Arial" panose="020B0604020202020204" pitchFamily="34" charset="0"/>
              </a:rPr>
              <a:t>D</a:t>
            </a:r>
            <a:r>
              <a:rPr lang="en-AU" sz="1800">
                <a:latin typeface="Arial" panose="020B0604020202020204" pitchFamily="34" charset="0"/>
                <a:cs typeface="Arial" panose="020B0604020202020204" pitchFamily="34" charset="0"/>
              </a:rPr>
              <a:t>on’t </a:t>
            </a:r>
            <a:r>
              <a:rPr lang="en-AU" sz="1800" b="1" u="sng">
                <a:latin typeface="Arial" panose="020B0604020202020204" pitchFamily="34" charset="0"/>
                <a:cs typeface="Arial" panose="020B0604020202020204" pitchFamily="34" charset="0"/>
              </a:rPr>
              <a:t>F</a:t>
            </a:r>
            <a:r>
              <a:rPr lang="en-AU" sz="1800" b="1">
                <a:latin typeface="Arial" panose="020B0604020202020204" pitchFamily="34" charset="0"/>
                <a:cs typeface="Arial" panose="020B0604020202020204" pitchFamily="34" charset="0"/>
              </a:rPr>
              <a:t>ly</a:t>
            </a:r>
            <a:r>
              <a:rPr lang="en-AU" sz="1800">
                <a:latin typeface="Arial" panose="020B0604020202020204" pitchFamily="34" charset="0"/>
                <a:cs typeface="Arial" panose="020B0604020202020204" pitchFamily="34" charset="0"/>
              </a:rPr>
              <a:t> </a:t>
            </a:r>
            <a:r>
              <a:rPr lang="en-AU" sz="1800" b="1" u="sng">
                <a:latin typeface="Arial" panose="020B0604020202020204" pitchFamily="34" charset="0"/>
                <a:cs typeface="Arial" panose="020B0604020202020204" pitchFamily="34" charset="0"/>
              </a:rPr>
              <a:t>A</a:t>
            </a:r>
            <a:r>
              <a:rPr lang="en-AU" sz="1800">
                <a:latin typeface="Arial" panose="020B0604020202020204" pitchFamily="34" charset="0"/>
                <a:cs typeface="Arial" panose="020B0604020202020204" pitchFamily="34" charset="0"/>
              </a:rPr>
              <a:t>way</a:t>
            </a:r>
          </a:p>
          <a:p>
            <a:pPr algn="ctr">
              <a:lnSpc>
                <a:spcPct val="150000"/>
              </a:lnSpc>
            </a:pPr>
            <a:endParaRPr lang="en-AU" sz="1800">
              <a:latin typeface="Arial" panose="020B0604020202020204" pitchFamily="34" charset="0"/>
              <a:cs typeface="Arial" panose="020B0604020202020204" pitchFamily="34" charset="0"/>
            </a:endParaRPr>
          </a:p>
          <a:p>
            <a:pPr algn="ctr">
              <a:lnSpc>
                <a:spcPct val="150000"/>
              </a:lnSpc>
            </a:pPr>
            <a:endParaRPr lang="en-AU" sz="1800">
              <a:latin typeface="Arial" panose="020B0604020202020204" pitchFamily="34" charset="0"/>
              <a:cs typeface="Arial" panose="020B0604020202020204" pitchFamily="34" charset="0"/>
            </a:endParaRPr>
          </a:p>
          <a:p>
            <a:pPr algn="ctr">
              <a:lnSpc>
                <a:spcPct val="150000"/>
              </a:lnSpc>
            </a:pPr>
            <a:endParaRPr lang="en-AU" sz="1800">
              <a:latin typeface="Arial" panose="020B0604020202020204" pitchFamily="34" charset="0"/>
              <a:cs typeface="Arial" panose="020B0604020202020204" pitchFamily="34" charset="0"/>
            </a:endParaRPr>
          </a:p>
        </p:txBody>
      </p:sp>
      <p:pic>
        <p:nvPicPr>
          <p:cNvPr id="14" name="Picture 13" descr="Image shows the notes on the bass clef lines starting from the lowest line – G, B, D, F, and A with the top line going through the middle of the note.">
            <a:extLst>
              <a:ext uri="{FF2B5EF4-FFF2-40B4-BE49-F238E27FC236}">
                <a16:creationId xmlns:a16="http://schemas.microsoft.com/office/drawing/2014/main" id="{4487741A-3590-5FDA-BA44-F45521F1C12A}"/>
              </a:ext>
            </a:extLst>
          </p:cNvPr>
          <p:cNvPicPr>
            <a:picLocks noChangeAspect="1"/>
          </p:cNvPicPr>
          <p:nvPr/>
        </p:nvPicPr>
        <p:blipFill>
          <a:blip r:embed="rId4"/>
          <a:stretch>
            <a:fillRect/>
          </a:stretch>
        </p:blipFill>
        <p:spPr>
          <a:xfrm>
            <a:off x="6682683" y="2800338"/>
            <a:ext cx="4643358" cy="894126"/>
          </a:xfrm>
          <a:prstGeom prst="rect">
            <a:avLst/>
          </a:prstGeom>
        </p:spPr>
      </p:pic>
      <p:sp>
        <p:nvSpPr>
          <p:cNvPr id="15" name="Rectangle: Rounded Corners 14">
            <a:extLst>
              <a:ext uri="{FF2B5EF4-FFF2-40B4-BE49-F238E27FC236}">
                <a16:creationId xmlns:a16="http://schemas.microsoft.com/office/drawing/2014/main" id="{243C2AD4-BAB2-9B23-A3DD-3372AA07D59B}"/>
              </a:ext>
            </a:extLst>
          </p:cNvPr>
          <p:cNvSpPr/>
          <p:nvPr/>
        </p:nvSpPr>
        <p:spPr>
          <a:xfrm>
            <a:off x="6095998" y="4113413"/>
            <a:ext cx="5723165" cy="226150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AU" sz="1800">
                <a:latin typeface="Arial" panose="020B0604020202020204" pitchFamily="34" charset="0"/>
                <a:cs typeface="Arial" panose="020B0604020202020204" pitchFamily="34" charset="0"/>
              </a:rPr>
              <a:t>Spaces</a:t>
            </a:r>
          </a:p>
          <a:p>
            <a:pPr algn="ctr">
              <a:lnSpc>
                <a:spcPct val="150000"/>
              </a:lnSpc>
            </a:pPr>
            <a:r>
              <a:rPr lang="en-AU" sz="1800" b="1" u="sng">
                <a:latin typeface="Arial" panose="020B0604020202020204" pitchFamily="34" charset="0"/>
                <a:cs typeface="Arial" panose="020B0604020202020204" pitchFamily="34" charset="0"/>
              </a:rPr>
              <a:t>A</a:t>
            </a:r>
            <a:r>
              <a:rPr lang="en-AU" sz="1800">
                <a:latin typeface="Arial" panose="020B0604020202020204" pitchFamily="34" charset="0"/>
                <a:cs typeface="Arial" panose="020B0604020202020204" pitchFamily="34" charset="0"/>
              </a:rPr>
              <a:t>ll </a:t>
            </a:r>
            <a:r>
              <a:rPr lang="en-AU" sz="1800" b="1" u="sng">
                <a:latin typeface="Arial" panose="020B0604020202020204" pitchFamily="34" charset="0"/>
                <a:cs typeface="Arial" panose="020B0604020202020204" pitchFamily="34" charset="0"/>
              </a:rPr>
              <a:t>C</a:t>
            </a:r>
            <a:r>
              <a:rPr lang="en-AU" sz="1800">
                <a:latin typeface="Arial" panose="020B0604020202020204" pitchFamily="34" charset="0"/>
                <a:cs typeface="Arial" panose="020B0604020202020204" pitchFamily="34" charset="0"/>
              </a:rPr>
              <a:t>ows </a:t>
            </a:r>
            <a:r>
              <a:rPr lang="en-AU" sz="1800" b="1" u="sng">
                <a:latin typeface="Arial" panose="020B0604020202020204" pitchFamily="34" charset="0"/>
                <a:cs typeface="Arial" panose="020B0604020202020204" pitchFamily="34" charset="0"/>
              </a:rPr>
              <a:t>E</a:t>
            </a:r>
            <a:r>
              <a:rPr lang="en-AU" sz="1800">
                <a:latin typeface="Arial" panose="020B0604020202020204" pitchFamily="34" charset="0"/>
                <a:cs typeface="Arial" panose="020B0604020202020204" pitchFamily="34" charset="0"/>
              </a:rPr>
              <a:t>at</a:t>
            </a:r>
            <a:r>
              <a:rPr lang="en-AU" sz="1800" b="1">
                <a:latin typeface="Arial" panose="020B0604020202020204" pitchFamily="34" charset="0"/>
                <a:cs typeface="Arial" panose="020B0604020202020204" pitchFamily="34" charset="0"/>
              </a:rPr>
              <a:t> </a:t>
            </a:r>
            <a:r>
              <a:rPr lang="en-AU" sz="1800" b="1" u="sng">
                <a:latin typeface="Arial" panose="020B0604020202020204" pitchFamily="34" charset="0"/>
                <a:cs typeface="Arial" panose="020B0604020202020204" pitchFamily="34" charset="0"/>
              </a:rPr>
              <a:t>G</a:t>
            </a:r>
            <a:r>
              <a:rPr lang="en-AU" sz="1800">
                <a:latin typeface="Arial" panose="020B0604020202020204" pitchFamily="34" charset="0"/>
                <a:cs typeface="Arial" panose="020B0604020202020204" pitchFamily="34" charset="0"/>
              </a:rPr>
              <a:t>rass </a:t>
            </a:r>
            <a:r>
              <a:rPr lang="en-AU" sz="1800" b="1" u="sng">
                <a:latin typeface="Arial" panose="020B0604020202020204" pitchFamily="34" charset="0"/>
                <a:cs typeface="Arial" panose="020B0604020202020204" pitchFamily="34" charset="0"/>
              </a:rPr>
              <a:t>B</a:t>
            </a:r>
            <a:r>
              <a:rPr lang="en-AU" sz="1800">
                <a:latin typeface="Arial" panose="020B0604020202020204" pitchFamily="34" charset="0"/>
                <a:cs typeface="Arial" panose="020B0604020202020204" pitchFamily="34" charset="0"/>
              </a:rPr>
              <a:t>lissfully</a:t>
            </a:r>
          </a:p>
          <a:p>
            <a:pPr algn="ctr">
              <a:lnSpc>
                <a:spcPct val="150000"/>
              </a:lnSpc>
            </a:pPr>
            <a:endParaRPr lang="en-AU" sz="1800">
              <a:latin typeface="Arial" panose="020B0604020202020204" pitchFamily="34" charset="0"/>
              <a:cs typeface="Arial" panose="020B0604020202020204" pitchFamily="34" charset="0"/>
            </a:endParaRPr>
          </a:p>
          <a:p>
            <a:pPr algn="ctr">
              <a:lnSpc>
                <a:spcPct val="150000"/>
              </a:lnSpc>
            </a:pPr>
            <a:endParaRPr lang="en-AU" sz="1800">
              <a:latin typeface="Arial" panose="020B0604020202020204" pitchFamily="34" charset="0"/>
              <a:cs typeface="Arial" panose="020B0604020202020204" pitchFamily="34" charset="0"/>
            </a:endParaRPr>
          </a:p>
          <a:p>
            <a:pPr algn="ctr">
              <a:lnSpc>
                <a:spcPct val="150000"/>
              </a:lnSpc>
            </a:pPr>
            <a:endParaRPr lang="en-AU" sz="1800">
              <a:latin typeface="Arial" panose="020B0604020202020204" pitchFamily="34" charset="0"/>
              <a:cs typeface="Arial" panose="020B0604020202020204" pitchFamily="34" charset="0"/>
            </a:endParaRPr>
          </a:p>
        </p:txBody>
      </p:sp>
      <p:pic>
        <p:nvPicPr>
          <p:cNvPr id="17" name="Picture 16" descr="Image shows the notes on the bass clef spaces starting from the lowest space – A,C,E,G and B sitting on the top line.">
            <a:extLst>
              <a:ext uri="{FF2B5EF4-FFF2-40B4-BE49-F238E27FC236}">
                <a16:creationId xmlns:a16="http://schemas.microsoft.com/office/drawing/2014/main" id="{D7B56347-B17A-C46C-EF40-D062B7B9B28D}"/>
              </a:ext>
            </a:extLst>
          </p:cNvPr>
          <p:cNvPicPr>
            <a:picLocks noChangeAspect="1"/>
          </p:cNvPicPr>
          <p:nvPr/>
        </p:nvPicPr>
        <p:blipFill>
          <a:blip r:embed="rId5"/>
          <a:stretch>
            <a:fillRect/>
          </a:stretch>
        </p:blipFill>
        <p:spPr>
          <a:xfrm>
            <a:off x="6652201" y="5236049"/>
            <a:ext cx="4704322" cy="975410"/>
          </a:xfrm>
          <a:prstGeom prst="rect">
            <a:avLst/>
          </a:prstGeom>
        </p:spPr>
      </p:pic>
      <p:sp>
        <p:nvSpPr>
          <p:cNvPr id="3" name="Slide Number Placeholder 2">
            <a:extLst>
              <a:ext uri="{FF2B5EF4-FFF2-40B4-BE49-F238E27FC236}">
                <a16:creationId xmlns:a16="http://schemas.microsoft.com/office/drawing/2014/main" id="{D471AEA1-48DE-1ACA-41B5-7B9095C9AF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3286847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0947A6-673A-AE2A-2F77-5BF490E79674}"/>
              </a:ext>
            </a:extLst>
          </p:cNvPr>
          <p:cNvSpPr>
            <a:spLocks noGrp="1"/>
          </p:cNvSpPr>
          <p:nvPr>
            <p:ph type="title"/>
          </p:nvPr>
        </p:nvSpPr>
        <p:spPr/>
        <p:txBody>
          <a:bodyPr/>
          <a:lstStyle/>
          <a:p>
            <a:r>
              <a:rPr lang="en-AU"/>
              <a:t>Activity 5.2 – performing orchestral melodies</a:t>
            </a:r>
          </a:p>
        </p:txBody>
      </p:sp>
      <p:sp>
        <p:nvSpPr>
          <p:cNvPr id="4" name="Text Placeholder 3">
            <a:extLst>
              <a:ext uri="{FF2B5EF4-FFF2-40B4-BE49-F238E27FC236}">
                <a16:creationId xmlns:a16="http://schemas.microsoft.com/office/drawing/2014/main" id="{911759E3-72AF-3FDB-C92F-BCD7D84B0090}"/>
              </a:ext>
            </a:extLst>
          </p:cNvPr>
          <p:cNvSpPr>
            <a:spLocks noGrp="1"/>
          </p:cNvSpPr>
          <p:nvPr>
            <p:ph type="body" sz="quarter" idx="18"/>
          </p:nvPr>
        </p:nvSpPr>
        <p:spPr/>
        <p:txBody>
          <a:bodyPr/>
          <a:lstStyle/>
          <a:p>
            <a:r>
              <a:rPr lang="en-AU"/>
              <a:t>Keyboard</a:t>
            </a:r>
          </a:p>
        </p:txBody>
      </p:sp>
      <p:sp>
        <p:nvSpPr>
          <p:cNvPr id="5" name="Text Placeholder 4">
            <a:extLst>
              <a:ext uri="{FF2B5EF4-FFF2-40B4-BE49-F238E27FC236}">
                <a16:creationId xmlns:a16="http://schemas.microsoft.com/office/drawing/2014/main" id="{0EC6207D-77A9-11E0-C156-947D39340AF4}"/>
              </a:ext>
            </a:extLst>
          </p:cNvPr>
          <p:cNvSpPr>
            <a:spLocks noGrp="1"/>
          </p:cNvSpPr>
          <p:nvPr>
            <p:ph type="body" sz="quarter" idx="17"/>
          </p:nvPr>
        </p:nvSpPr>
        <p:spPr>
          <a:xfrm>
            <a:off x="360000" y="1567086"/>
            <a:ext cx="6040800" cy="4807835"/>
          </a:xfrm>
        </p:spPr>
        <p:txBody>
          <a:bodyPr vert="horz" lIns="0" tIns="0" rIns="0" bIns="0" rtlCol="0" anchor="t">
            <a:noAutofit/>
          </a:bodyPr>
          <a:lstStyle/>
          <a:p>
            <a:pPr>
              <a:lnSpc>
                <a:spcPct val="150000"/>
              </a:lnSpc>
              <a:spcAft>
                <a:spcPts val="600"/>
              </a:spcAft>
            </a:pPr>
            <a:r>
              <a:rPr lang="en-AU" sz="1800">
                <a:effectLst/>
                <a:latin typeface="Arial"/>
                <a:ea typeface="Calibri"/>
                <a:cs typeface="Arial"/>
              </a:rPr>
              <a:t>Access the score booklet. Listen to the orchestral pieces listed below and choose one of the pieces to learn on the keyboard:</a:t>
            </a:r>
          </a:p>
          <a:p>
            <a:pPr marL="285750" lvl="0" indent="-285750">
              <a:lnSpc>
                <a:spcPct val="150000"/>
              </a:lnSpc>
              <a:spcAft>
                <a:spcPts val="600"/>
              </a:spcAft>
              <a:buFont typeface="Arial" panose="020B0604020202020204" pitchFamily="34" charset="0"/>
              <a:buChar char="•"/>
            </a:pPr>
            <a:r>
              <a:rPr lang="en-AU" sz="1800" u="sng">
                <a:solidFill>
                  <a:srgbClr val="2F5496"/>
                </a:solidFill>
                <a:latin typeface="Arial"/>
                <a:ea typeface="Calibri"/>
                <a:cs typeface="Arial"/>
                <a:hlinkClick r:id="rId2"/>
              </a:rPr>
              <a:t>Ode to Joy – Beethoven Symphony No9 – Royal Scottish National Orchestra (4:20)</a:t>
            </a:r>
            <a:r>
              <a:rPr lang="en-AU" sz="1800">
                <a:solidFill>
                  <a:srgbClr val="2F5496"/>
                </a:solidFill>
                <a:latin typeface="Arial"/>
                <a:ea typeface="Calibri"/>
                <a:cs typeface="Arial"/>
              </a:rPr>
              <a:t> </a:t>
            </a:r>
            <a:r>
              <a:rPr lang="en-AU" sz="1800">
                <a:effectLst/>
                <a:latin typeface="Arial"/>
                <a:ea typeface="Calibri"/>
                <a:cs typeface="Arial"/>
              </a:rPr>
              <a:t>(from 0:00–0:59)</a:t>
            </a:r>
          </a:p>
          <a:p>
            <a:pPr marL="285750" lvl="0" indent="-285750">
              <a:lnSpc>
                <a:spcPct val="150000"/>
              </a:lnSpc>
              <a:spcAft>
                <a:spcPts val="600"/>
              </a:spcAft>
              <a:buClr>
                <a:schemeClr val="tx1"/>
              </a:buClr>
              <a:buFont typeface="Arial" panose="020B0604020202020204" pitchFamily="34" charset="0"/>
              <a:buChar char="•"/>
            </a:pPr>
            <a:r>
              <a:rPr lang="en-AU" sz="1800" u="sng">
                <a:solidFill>
                  <a:srgbClr val="2F5496"/>
                </a:solidFill>
                <a:latin typeface="Arial"/>
                <a:ea typeface="Calibri"/>
                <a:cs typeface="Arial"/>
                <a:hlinkClick r:id="rId3"/>
              </a:rPr>
              <a:t>Vienna Philharmonic &amp; Zubin Mehta – Grieg: Morning Mood (Summer Night Concert) (4:08)</a:t>
            </a:r>
            <a:r>
              <a:rPr lang="en-AU" sz="1800">
                <a:solidFill>
                  <a:srgbClr val="2F5496"/>
                </a:solidFill>
                <a:latin typeface="Arial"/>
                <a:ea typeface="Calibri"/>
                <a:cs typeface="Arial"/>
              </a:rPr>
              <a:t> </a:t>
            </a:r>
            <a:r>
              <a:rPr lang="en-AU" sz="1800">
                <a:effectLst/>
                <a:latin typeface="Arial"/>
                <a:ea typeface="Calibri"/>
                <a:cs typeface="Arial"/>
              </a:rPr>
              <a:t>(from 0:00–0:27)</a:t>
            </a:r>
          </a:p>
          <a:p>
            <a:pPr marL="285750" lvl="0" indent="-285750">
              <a:lnSpc>
                <a:spcPct val="150000"/>
              </a:lnSpc>
              <a:spcAft>
                <a:spcPts val="600"/>
              </a:spcAft>
              <a:buFont typeface="Arial" panose="020B0604020202020204" pitchFamily="34" charset="0"/>
              <a:buChar char="•"/>
            </a:pPr>
            <a:r>
              <a:rPr lang="en-AU" sz="1800" u="sng">
                <a:solidFill>
                  <a:srgbClr val="2F5496"/>
                </a:solidFill>
                <a:latin typeface="Arial"/>
                <a:ea typeface="Calibri"/>
                <a:cs typeface="Arial"/>
                <a:hlinkClick r:id="rId4"/>
              </a:rPr>
              <a:t>Trumpet Voluntary (2:55)</a:t>
            </a:r>
            <a:r>
              <a:rPr lang="en-AU" sz="1800">
                <a:solidFill>
                  <a:srgbClr val="2F5496"/>
                </a:solidFill>
                <a:latin typeface="Arial"/>
                <a:ea typeface="Calibri"/>
                <a:cs typeface="Arial"/>
              </a:rPr>
              <a:t> </a:t>
            </a:r>
            <a:r>
              <a:rPr lang="en-AU" sz="1800">
                <a:effectLst/>
                <a:latin typeface="Arial"/>
                <a:ea typeface="Calibri"/>
                <a:cs typeface="Arial"/>
              </a:rPr>
              <a:t>(from 0:00–1:30)</a:t>
            </a:r>
          </a:p>
          <a:p>
            <a:pPr lvl="0">
              <a:lnSpc>
                <a:spcPct val="150000"/>
              </a:lnSpc>
              <a:spcAft>
                <a:spcPts val="600"/>
              </a:spcAft>
            </a:pPr>
            <a:r>
              <a:rPr lang="en-AU" sz="1800">
                <a:latin typeface="Arial"/>
                <a:ea typeface="Calibri"/>
                <a:cs typeface="Arial"/>
              </a:rPr>
              <a:t>There are 3 versions of each piece to choose from, level 1, level 2 and level 3.</a:t>
            </a:r>
            <a:endParaRPr lang="en-AU" sz="1800">
              <a:effectLst/>
              <a:latin typeface="Arial"/>
              <a:ea typeface="Calibri"/>
              <a:cs typeface="Arial"/>
            </a:endParaRPr>
          </a:p>
        </p:txBody>
      </p:sp>
      <p:pic>
        <p:nvPicPr>
          <p:cNvPr id="7" name="Picture 6">
            <a:extLst>
              <a:ext uri="{FF2B5EF4-FFF2-40B4-BE49-F238E27FC236}">
                <a16:creationId xmlns:a16="http://schemas.microsoft.com/office/drawing/2014/main" id="{6E1AC843-DF18-6FD9-E9CB-28EA30AC569F}"/>
              </a:ext>
              <a:ext uri="{C183D7F6-B498-43B3-948B-1728B52AA6E4}">
                <adec:decorative xmlns:adec="http://schemas.microsoft.com/office/drawing/2017/decorative" val="1"/>
              </a:ext>
            </a:extLst>
          </p:cNvPr>
          <p:cNvPicPr>
            <a:picLocks noChangeAspect="1"/>
          </p:cNvPicPr>
          <p:nvPr/>
        </p:nvPicPr>
        <p:blipFill rotWithShape="1">
          <a:blip r:embed="rId5"/>
          <a:srcRect l="13177" t="4042" r="13177" b="4042"/>
          <a:stretch/>
        </p:blipFill>
        <p:spPr>
          <a:xfrm>
            <a:off x="6956437" y="1717594"/>
            <a:ext cx="4875563" cy="3422811"/>
          </a:xfrm>
          <a:prstGeom prst="rect">
            <a:avLst/>
          </a:prstGeom>
        </p:spPr>
      </p:pic>
      <p:sp>
        <p:nvSpPr>
          <p:cNvPr id="2" name="Slide Number Placeholder 1">
            <a:extLst>
              <a:ext uri="{FF2B5EF4-FFF2-40B4-BE49-F238E27FC236}">
                <a16:creationId xmlns:a16="http://schemas.microsoft.com/office/drawing/2014/main" id="{85E44A06-24DF-7F52-FF46-5FD867BFC49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3602809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D4B702-21FE-3AF2-EE6A-6AF2EC8D6D83}"/>
              </a:ext>
            </a:extLst>
          </p:cNvPr>
          <p:cNvSpPr>
            <a:spLocks noGrp="1"/>
          </p:cNvSpPr>
          <p:nvPr>
            <p:ph type="title"/>
          </p:nvPr>
        </p:nvSpPr>
        <p:spPr/>
        <p:txBody>
          <a:bodyPr anchor="t">
            <a:normAutofit/>
          </a:bodyPr>
          <a:lstStyle/>
          <a:p>
            <a:r>
              <a:rPr lang="en-AU"/>
              <a:t>‘Ode to Joy’ by Beethoven</a:t>
            </a:r>
          </a:p>
        </p:txBody>
      </p:sp>
      <p:sp>
        <p:nvSpPr>
          <p:cNvPr id="4" name="Text Placeholder 3">
            <a:extLst>
              <a:ext uri="{FF2B5EF4-FFF2-40B4-BE49-F238E27FC236}">
                <a16:creationId xmlns:a16="http://schemas.microsoft.com/office/drawing/2014/main" id="{8D6FAC8F-782A-3867-A9DF-3489D6BDD180}"/>
              </a:ext>
            </a:extLst>
          </p:cNvPr>
          <p:cNvSpPr>
            <a:spLocks noGrp="1"/>
          </p:cNvSpPr>
          <p:nvPr>
            <p:ph type="body" sz="quarter" idx="18"/>
          </p:nvPr>
        </p:nvSpPr>
        <p:spPr/>
        <p:txBody>
          <a:bodyPr anchor="b">
            <a:noAutofit/>
          </a:bodyPr>
          <a:lstStyle/>
          <a:p>
            <a:pPr>
              <a:lnSpc>
                <a:spcPct val="140000"/>
              </a:lnSpc>
            </a:pPr>
            <a:r>
              <a:rPr lang="en-AU"/>
              <a:t>Keyboard</a:t>
            </a:r>
          </a:p>
        </p:txBody>
      </p:sp>
      <p:grpSp>
        <p:nvGrpSpPr>
          <p:cNvPr id="5" name="Group 4" descr="Images show the 3 levels of the song Ode to Joy by Beethoven. Level 1 is right hand treble only, Level 2 is right hand treble with single note bass and Level 3 is right hand treble with chords and movement in the bass line.">
            <a:extLst>
              <a:ext uri="{FF2B5EF4-FFF2-40B4-BE49-F238E27FC236}">
                <a16:creationId xmlns:a16="http://schemas.microsoft.com/office/drawing/2014/main" id="{FCFC5B27-AA8A-D8ED-E984-BF091679B18F}"/>
              </a:ext>
            </a:extLst>
          </p:cNvPr>
          <p:cNvGrpSpPr/>
          <p:nvPr/>
        </p:nvGrpSpPr>
        <p:grpSpPr>
          <a:xfrm>
            <a:off x="359998" y="1818295"/>
            <a:ext cx="10919947" cy="4877705"/>
            <a:chOff x="359998" y="1818295"/>
            <a:chExt cx="10919947" cy="4877705"/>
          </a:xfrm>
        </p:grpSpPr>
        <p:pic>
          <p:nvPicPr>
            <p:cNvPr id="7" name="Picture 6">
              <a:extLst>
                <a:ext uri="{FF2B5EF4-FFF2-40B4-BE49-F238E27FC236}">
                  <a16:creationId xmlns:a16="http://schemas.microsoft.com/office/drawing/2014/main" id="{F70042FC-0423-B830-64A3-69B78D9DCBBD}"/>
                </a:ext>
              </a:extLst>
            </p:cNvPr>
            <p:cNvPicPr>
              <a:picLocks noChangeAspect="1"/>
            </p:cNvPicPr>
            <p:nvPr/>
          </p:nvPicPr>
          <p:blipFill>
            <a:blip r:embed="rId2"/>
            <a:stretch>
              <a:fillRect/>
            </a:stretch>
          </p:blipFill>
          <p:spPr>
            <a:xfrm>
              <a:off x="359998" y="1818295"/>
              <a:ext cx="3401743" cy="4783701"/>
            </a:xfrm>
            <a:prstGeom prst="rect">
              <a:avLst/>
            </a:prstGeom>
            <a:noFill/>
          </p:spPr>
        </p:pic>
        <p:pic>
          <p:nvPicPr>
            <p:cNvPr id="9" name="Picture 8">
              <a:extLst>
                <a:ext uri="{FF2B5EF4-FFF2-40B4-BE49-F238E27FC236}">
                  <a16:creationId xmlns:a16="http://schemas.microsoft.com/office/drawing/2014/main" id="{FDD38FDE-5F16-E99E-FA5D-AEDEBFEFB69A}"/>
                </a:ext>
              </a:extLst>
            </p:cNvPr>
            <p:cNvPicPr>
              <a:picLocks noChangeAspect="1"/>
            </p:cNvPicPr>
            <p:nvPr/>
          </p:nvPicPr>
          <p:blipFill>
            <a:blip r:embed="rId3"/>
            <a:stretch>
              <a:fillRect/>
            </a:stretch>
          </p:blipFill>
          <p:spPr>
            <a:xfrm>
              <a:off x="4097679" y="1818295"/>
              <a:ext cx="3423164" cy="4859706"/>
            </a:xfrm>
            <a:prstGeom prst="rect">
              <a:avLst/>
            </a:prstGeom>
          </p:spPr>
        </p:pic>
        <p:pic>
          <p:nvPicPr>
            <p:cNvPr id="11" name="Picture 10">
              <a:extLst>
                <a:ext uri="{FF2B5EF4-FFF2-40B4-BE49-F238E27FC236}">
                  <a16:creationId xmlns:a16="http://schemas.microsoft.com/office/drawing/2014/main" id="{18400736-89B5-67F6-56EA-F9D316B58A62}"/>
                </a:ext>
              </a:extLst>
            </p:cNvPr>
            <p:cNvPicPr>
              <a:picLocks noChangeAspect="1"/>
            </p:cNvPicPr>
            <p:nvPr/>
          </p:nvPicPr>
          <p:blipFill>
            <a:blip r:embed="rId4"/>
            <a:stretch>
              <a:fillRect/>
            </a:stretch>
          </p:blipFill>
          <p:spPr>
            <a:xfrm>
              <a:off x="7856781" y="1818783"/>
              <a:ext cx="3423164" cy="4877217"/>
            </a:xfrm>
            <a:prstGeom prst="rect">
              <a:avLst/>
            </a:prstGeom>
          </p:spPr>
        </p:pic>
      </p:grpSp>
      <p:sp>
        <p:nvSpPr>
          <p:cNvPr id="2" name="Slide Number Placeholder 1">
            <a:extLst>
              <a:ext uri="{FF2B5EF4-FFF2-40B4-BE49-F238E27FC236}">
                <a16:creationId xmlns:a16="http://schemas.microsoft.com/office/drawing/2014/main" id="{F1C0F134-07CE-DD78-8A75-E577B62A8FC5}"/>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42</a:t>
            </a:fld>
            <a:endParaRPr lang="en-AU"/>
          </a:p>
        </p:txBody>
      </p:sp>
    </p:spTree>
    <p:extLst>
      <p:ext uri="{BB962C8B-B14F-4D97-AF65-F5344CB8AC3E}">
        <p14:creationId xmlns:p14="http://schemas.microsoft.com/office/powerpoint/2010/main" val="804559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D4B702-21FE-3AF2-EE6A-6AF2EC8D6D83}"/>
              </a:ext>
            </a:extLst>
          </p:cNvPr>
          <p:cNvSpPr>
            <a:spLocks noGrp="1"/>
          </p:cNvSpPr>
          <p:nvPr>
            <p:ph type="title"/>
          </p:nvPr>
        </p:nvSpPr>
        <p:spPr>
          <a:xfrm>
            <a:off x="359998" y="360000"/>
            <a:ext cx="10260002" cy="522000"/>
          </a:xfrm>
        </p:spPr>
        <p:txBody>
          <a:bodyPr anchor="t">
            <a:normAutofit/>
          </a:bodyPr>
          <a:lstStyle/>
          <a:p>
            <a:r>
              <a:rPr lang="en-AU"/>
              <a:t>‘Morning Mood’ by Grieg</a:t>
            </a:r>
          </a:p>
        </p:txBody>
      </p:sp>
      <p:sp>
        <p:nvSpPr>
          <p:cNvPr id="4" name="Text Placeholder 3">
            <a:extLst>
              <a:ext uri="{FF2B5EF4-FFF2-40B4-BE49-F238E27FC236}">
                <a16:creationId xmlns:a16="http://schemas.microsoft.com/office/drawing/2014/main" id="{8D6FAC8F-782A-3867-A9DF-3489D6BDD180}"/>
              </a:ext>
            </a:extLst>
          </p:cNvPr>
          <p:cNvSpPr>
            <a:spLocks noGrp="1"/>
          </p:cNvSpPr>
          <p:nvPr>
            <p:ph type="body" sz="quarter" idx="18"/>
          </p:nvPr>
        </p:nvSpPr>
        <p:spPr>
          <a:xfrm>
            <a:off x="360000" y="1016704"/>
            <a:ext cx="10080000" cy="310015"/>
          </a:xfrm>
        </p:spPr>
        <p:txBody>
          <a:bodyPr anchor="b">
            <a:noAutofit/>
          </a:bodyPr>
          <a:lstStyle/>
          <a:p>
            <a:pPr>
              <a:lnSpc>
                <a:spcPct val="140000"/>
              </a:lnSpc>
            </a:pPr>
            <a:r>
              <a:rPr lang="en-AU"/>
              <a:t>Keyboard</a:t>
            </a:r>
          </a:p>
        </p:txBody>
      </p:sp>
      <p:grpSp>
        <p:nvGrpSpPr>
          <p:cNvPr id="5" name="Group 4" descr="Images show the 3 levels of the song Morning Mood by Grieg. Level 1 is right hand treble only, Level 2 is right hand treble with single note bass and Level 3 is right hand treble with chords and movement in the bass line.">
            <a:extLst>
              <a:ext uri="{FF2B5EF4-FFF2-40B4-BE49-F238E27FC236}">
                <a16:creationId xmlns:a16="http://schemas.microsoft.com/office/drawing/2014/main" id="{883526A8-C16D-A8EA-13E3-E37AA426752B}"/>
              </a:ext>
            </a:extLst>
          </p:cNvPr>
          <p:cNvGrpSpPr/>
          <p:nvPr/>
        </p:nvGrpSpPr>
        <p:grpSpPr>
          <a:xfrm>
            <a:off x="359998" y="1784243"/>
            <a:ext cx="10920024" cy="4846696"/>
            <a:chOff x="359998" y="1784243"/>
            <a:chExt cx="10920024" cy="4846696"/>
          </a:xfrm>
        </p:grpSpPr>
        <p:pic>
          <p:nvPicPr>
            <p:cNvPr id="14" name="Picture 13">
              <a:extLst>
                <a:ext uri="{FF2B5EF4-FFF2-40B4-BE49-F238E27FC236}">
                  <a16:creationId xmlns:a16="http://schemas.microsoft.com/office/drawing/2014/main" id="{E4678197-20AC-3E3F-F229-68669C831A24}"/>
                </a:ext>
              </a:extLst>
            </p:cNvPr>
            <p:cNvPicPr>
              <a:picLocks noChangeAspect="1"/>
            </p:cNvPicPr>
            <p:nvPr/>
          </p:nvPicPr>
          <p:blipFill>
            <a:blip r:embed="rId2"/>
            <a:stretch>
              <a:fillRect/>
            </a:stretch>
          </p:blipFill>
          <p:spPr>
            <a:xfrm>
              <a:off x="359998" y="1807866"/>
              <a:ext cx="3401743" cy="4823073"/>
            </a:xfrm>
            <a:prstGeom prst="rect">
              <a:avLst/>
            </a:prstGeom>
          </p:spPr>
        </p:pic>
        <p:pic>
          <p:nvPicPr>
            <p:cNvPr id="16" name="Picture 15">
              <a:extLst>
                <a:ext uri="{FF2B5EF4-FFF2-40B4-BE49-F238E27FC236}">
                  <a16:creationId xmlns:a16="http://schemas.microsoft.com/office/drawing/2014/main" id="{162F7505-E38B-1500-F136-1933001EA058}"/>
                </a:ext>
              </a:extLst>
            </p:cNvPr>
            <p:cNvPicPr>
              <a:picLocks noChangeAspect="1"/>
            </p:cNvPicPr>
            <p:nvPr/>
          </p:nvPicPr>
          <p:blipFill>
            <a:blip r:embed="rId3"/>
            <a:stretch>
              <a:fillRect/>
            </a:stretch>
          </p:blipFill>
          <p:spPr>
            <a:xfrm>
              <a:off x="4113360" y="1784243"/>
              <a:ext cx="3401743" cy="4846696"/>
            </a:xfrm>
            <a:prstGeom prst="rect">
              <a:avLst/>
            </a:prstGeom>
          </p:spPr>
        </p:pic>
        <p:pic>
          <p:nvPicPr>
            <p:cNvPr id="20" name="Picture 19">
              <a:extLst>
                <a:ext uri="{FF2B5EF4-FFF2-40B4-BE49-F238E27FC236}">
                  <a16:creationId xmlns:a16="http://schemas.microsoft.com/office/drawing/2014/main" id="{2512C5B8-3779-9A46-E434-16B1ED906040}"/>
                </a:ext>
              </a:extLst>
            </p:cNvPr>
            <p:cNvPicPr>
              <a:picLocks noChangeAspect="1"/>
            </p:cNvPicPr>
            <p:nvPr/>
          </p:nvPicPr>
          <p:blipFill>
            <a:blip r:embed="rId4"/>
            <a:stretch>
              <a:fillRect/>
            </a:stretch>
          </p:blipFill>
          <p:spPr>
            <a:xfrm>
              <a:off x="7866722" y="1790974"/>
              <a:ext cx="3413300" cy="4833234"/>
            </a:xfrm>
            <a:prstGeom prst="rect">
              <a:avLst/>
            </a:prstGeom>
          </p:spPr>
        </p:pic>
      </p:grpSp>
      <p:sp>
        <p:nvSpPr>
          <p:cNvPr id="2" name="Slide Number Placeholder 1">
            <a:extLst>
              <a:ext uri="{FF2B5EF4-FFF2-40B4-BE49-F238E27FC236}">
                <a16:creationId xmlns:a16="http://schemas.microsoft.com/office/drawing/2014/main" id="{F1C0F134-07CE-DD78-8A75-E577B62A8FC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43</a:t>
            </a:fld>
            <a:endParaRPr lang="en-AU"/>
          </a:p>
        </p:txBody>
      </p:sp>
    </p:spTree>
    <p:extLst>
      <p:ext uri="{BB962C8B-B14F-4D97-AF65-F5344CB8AC3E}">
        <p14:creationId xmlns:p14="http://schemas.microsoft.com/office/powerpoint/2010/main" val="4059736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D4B702-21FE-3AF2-EE6A-6AF2EC8D6D83}"/>
              </a:ext>
            </a:extLst>
          </p:cNvPr>
          <p:cNvSpPr>
            <a:spLocks noGrp="1"/>
          </p:cNvSpPr>
          <p:nvPr>
            <p:ph type="title"/>
          </p:nvPr>
        </p:nvSpPr>
        <p:spPr>
          <a:xfrm>
            <a:off x="359998" y="360000"/>
            <a:ext cx="10260002" cy="522000"/>
          </a:xfrm>
        </p:spPr>
        <p:txBody>
          <a:bodyPr anchor="t">
            <a:normAutofit/>
          </a:bodyPr>
          <a:lstStyle/>
          <a:p>
            <a:r>
              <a:rPr lang="en-AU"/>
              <a:t>‘Trumpet Voluntary’ by Clarke</a:t>
            </a:r>
          </a:p>
        </p:txBody>
      </p:sp>
      <p:sp>
        <p:nvSpPr>
          <p:cNvPr id="4" name="Text Placeholder 3">
            <a:extLst>
              <a:ext uri="{FF2B5EF4-FFF2-40B4-BE49-F238E27FC236}">
                <a16:creationId xmlns:a16="http://schemas.microsoft.com/office/drawing/2014/main" id="{8D6FAC8F-782A-3867-A9DF-3489D6BDD180}"/>
              </a:ext>
            </a:extLst>
          </p:cNvPr>
          <p:cNvSpPr>
            <a:spLocks noGrp="1"/>
          </p:cNvSpPr>
          <p:nvPr>
            <p:ph type="body" sz="quarter" idx="18"/>
          </p:nvPr>
        </p:nvSpPr>
        <p:spPr>
          <a:xfrm>
            <a:off x="360000" y="1016704"/>
            <a:ext cx="10080000" cy="310015"/>
          </a:xfrm>
        </p:spPr>
        <p:txBody>
          <a:bodyPr anchor="b">
            <a:noAutofit/>
          </a:bodyPr>
          <a:lstStyle/>
          <a:p>
            <a:pPr>
              <a:lnSpc>
                <a:spcPct val="140000"/>
              </a:lnSpc>
            </a:pPr>
            <a:r>
              <a:rPr lang="en-AU"/>
              <a:t>Keyboard</a:t>
            </a:r>
          </a:p>
        </p:txBody>
      </p:sp>
      <p:grpSp>
        <p:nvGrpSpPr>
          <p:cNvPr id="5" name="Group 4" descr="Images show the 3 levels of the song Trumpet Voluntary by Clarke.. Level 1 is right hand treble only, Level 2 is right hand treble with single note bass and Level 3 is right hand treble with chords and movement in the bass line.">
            <a:extLst>
              <a:ext uri="{FF2B5EF4-FFF2-40B4-BE49-F238E27FC236}">
                <a16:creationId xmlns:a16="http://schemas.microsoft.com/office/drawing/2014/main" id="{DE42A801-511B-C9AA-C446-F9E15B3CD15A}"/>
              </a:ext>
            </a:extLst>
          </p:cNvPr>
          <p:cNvGrpSpPr/>
          <p:nvPr/>
        </p:nvGrpSpPr>
        <p:grpSpPr>
          <a:xfrm>
            <a:off x="359998" y="1822396"/>
            <a:ext cx="10935796" cy="4860476"/>
            <a:chOff x="359998" y="1822396"/>
            <a:chExt cx="10935796" cy="4860476"/>
          </a:xfrm>
        </p:grpSpPr>
        <p:pic>
          <p:nvPicPr>
            <p:cNvPr id="7" name="Picture 6">
              <a:extLst>
                <a:ext uri="{FF2B5EF4-FFF2-40B4-BE49-F238E27FC236}">
                  <a16:creationId xmlns:a16="http://schemas.microsoft.com/office/drawing/2014/main" id="{2B14A8E2-83AB-03CC-0E1D-B78D6203F9D8}"/>
                </a:ext>
              </a:extLst>
            </p:cNvPr>
            <p:cNvPicPr>
              <a:picLocks noChangeAspect="1"/>
            </p:cNvPicPr>
            <p:nvPr/>
          </p:nvPicPr>
          <p:blipFill>
            <a:blip r:embed="rId2"/>
            <a:stretch>
              <a:fillRect/>
            </a:stretch>
          </p:blipFill>
          <p:spPr>
            <a:xfrm>
              <a:off x="359998" y="1828302"/>
              <a:ext cx="3389931" cy="4842759"/>
            </a:xfrm>
            <a:prstGeom prst="rect">
              <a:avLst/>
            </a:prstGeom>
          </p:spPr>
        </p:pic>
        <p:pic>
          <p:nvPicPr>
            <p:cNvPr id="9" name="Picture 8">
              <a:extLst>
                <a:ext uri="{FF2B5EF4-FFF2-40B4-BE49-F238E27FC236}">
                  <a16:creationId xmlns:a16="http://schemas.microsoft.com/office/drawing/2014/main" id="{3B3CCE9F-0469-714A-4F4F-A846FD4110F2}"/>
                </a:ext>
              </a:extLst>
            </p:cNvPr>
            <p:cNvPicPr>
              <a:picLocks noChangeAspect="1"/>
            </p:cNvPicPr>
            <p:nvPr/>
          </p:nvPicPr>
          <p:blipFill>
            <a:blip r:embed="rId3"/>
            <a:stretch>
              <a:fillRect/>
            </a:stretch>
          </p:blipFill>
          <p:spPr>
            <a:xfrm>
              <a:off x="4107339" y="1822396"/>
              <a:ext cx="3417491" cy="4854570"/>
            </a:xfrm>
            <a:prstGeom prst="rect">
              <a:avLst/>
            </a:prstGeom>
          </p:spPr>
        </p:pic>
        <p:pic>
          <p:nvPicPr>
            <p:cNvPr id="12" name="Picture 11">
              <a:extLst>
                <a:ext uri="{FF2B5EF4-FFF2-40B4-BE49-F238E27FC236}">
                  <a16:creationId xmlns:a16="http://schemas.microsoft.com/office/drawing/2014/main" id="{027E458A-23DB-8D8A-17FC-5888F1CD3FBC}"/>
                </a:ext>
              </a:extLst>
            </p:cNvPr>
            <p:cNvPicPr>
              <a:picLocks noChangeAspect="1"/>
            </p:cNvPicPr>
            <p:nvPr/>
          </p:nvPicPr>
          <p:blipFill>
            <a:blip r:embed="rId4"/>
            <a:stretch>
              <a:fillRect/>
            </a:stretch>
          </p:blipFill>
          <p:spPr>
            <a:xfrm>
              <a:off x="7882240" y="1828302"/>
              <a:ext cx="3413554" cy="4854570"/>
            </a:xfrm>
            <a:prstGeom prst="rect">
              <a:avLst/>
            </a:prstGeom>
          </p:spPr>
        </p:pic>
      </p:grpSp>
      <p:sp>
        <p:nvSpPr>
          <p:cNvPr id="2" name="Slide Number Placeholder 1">
            <a:extLst>
              <a:ext uri="{FF2B5EF4-FFF2-40B4-BE49-F238E27FC236}">
                <a16:creationId xmlns:a16="http://schemas.microsoft.com/office/drawing/2014/main" id="{F1C0F134-07CE-DD78-8A75-E577B62A8FC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44</a:t>
            </a:fld>
            <a:endParaRPr lang="en-AU"/>
          </a:p>
        </p:txBody>
      </p:sp>
    </p:spTree>
    <p:extLst>
      <p:ext uri="{BB962C8B-B14F-4D97-AF65-F5344CB8AC3E}">
        <p14:creationId xmlns:p14="http://schemas.microsoft.com/office/powerpoint/2010/main" val="2133108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2C5752-A404-F151-E26D-0129655BC5DD}"/>
              </a:ext>
            </a:extLst>
          </p:cNvPr>
          <p:cNvSpPr>
            <a:spLocks noGrp="1"/>
          </p:cNvSpPr>
          <p:nvPr>
            <p:ph type="title"/>
          </p:nvPr>
        </p:nvSpPr>
        <p:spPr/>
        <p:txBody>
          <a:bodyPr/>
          <a:lstStyle/>
          <a:p>
            <a:r>
              <a:rPr lang="en-AU"/>
              <a:t>How to practise your keyboard piece</a:t>
            </a:r>
          </a:p>
        </p:txBody>
      </p:sp>
      <p:sp>
        <p:nvSpPr>
          <p:cNvPr id="5" name="Text Placeholder 4">
            <a:extLst>
              <a:ext uri="{FF2B5EF4-FFF2-40B4-BE49-F238E27FC236}">
                <a16:creationId xmlns:a16="http://schemas.microsoft.com/office/drawing/2014/main" id="{18B5C0A2-981E-7328-105C-C8731BA4F3F2}"/>
              </a:ext>
            </a:extLst>
          </p:cNvPr>
          <p:cNvSpPr>
            <a:spLocks noGrp="1"/>
          </p:cNvSpPr>
          <p:nvPr>
            <p:ph type="body" sz="quarter" idx="18"/>
          </p:nvPr>
        </p:nvSpPr>
        <p:spPr/>
        <p:txBody>
          <a:bodyPr vert="horz" lIns="0" tIns="0" rIns="0" bIns="0" rtlCol="0" anchor="b">
            <a:noAutofit/>
          </a:bodyPr>
          <a:lstStyle/>
          <a:p>
            <a:pPr>
              <a:spcBef>
                <a:spcPts val="1200"/>
              </a:spcBef>
              <a:spcAft>
                <a:spcPts val="600"/>
              </a:spcAft>
            </a:pPr>
            <a:r>
              <a:rPr lang="en-AU" sz="1800">
                <a:latin typeface="Arial"/>
                <a:cs typeface="Arial"/>
              </a:rPr>
              <a:t>Developing instrumental skills</a:t>
            </a:r>
            <a:endParaRPr lang="en-AU" sz="1800"/>
          </a:p>
        </p:txBody>
      </p:sp>
      <p:sp>
        <p:nvSpPr>
          <p:cNvPr id="4" name="Text Placeholder 3">
            <a:extLst>
              <a:ext uri="{FF2B5EF4-FFF2-40B4-BE49-F238E27FC236}">
                <a16:creationId xmlns:a16="http://schemas.microsoft.com/office/drawing/2014/main" id="{ED9BB025-11A9-E6BB-34B8-EE7D946F853B}"/>
              </a:ext>
            </a:extLst>
          </p:cNvPr>
          <p:cNvSpPr>
            <a:spLocks noGrp="1"/>
          </p:cNvSpPr>
          <p:nvPr>
            <p:ph type="body" sz="quarter" idx="4294967295"/>
          </p:nvPr>
        </p:nvSpPr>
        <p:spPr>
          <a:xfrm>
            <a:off x="360025" y="1543073"/>
            <a:ext cx="11483975" cy="947034"/>
          </a:xfrm>
        </p:spPr>
        <p:txBody>
          <a:bodyPr/>
          <a:lstStyle/>
          <a:p>
            <a:pPr>
              <a:spcAft>
                <a:spcPts val="600"/>
              </a:spcAft>
            </a:pPr>
            <a:r>
              <a:rPr lang="en-AU" sz="1800">
                <a:effectLst/>
                <a:latin typeface="Arial"/>
                <a:ea typeface="Calibri"/>
                <a:cs typeface="Arial"/>
              </a:rPr>
              <a:t>The teacher will demonstrate how to play the piece as you follow along with the score. Practise the piece by completing the </a:t>
            </a:r>
            <a:r>
              <a:rPr lang="en-AU" sz="1800">
                <a:latin typeface="Arial"/>
                <a:ea typeface="Calibri"/>
                <a:cs typeface="Arial"/>
              </a:rPr>
              <a:t>steps below</a:t>
            </a:r>
            <a:r>
              <a:rPr lang="en-AU" sz="1800">
                <a:effectLst/>
                <a:latin typeface="Arial"/>
                <a:ea typeface="Calibri"/>
                <a:cs typeface="Arial"/>
              </a:rPr>
              <a:t>:</a:t>
            </a:r>
            <a:endParaRPr lang="en-AU" sz="1800"/>
          </a:p>
        </p:txBody>
      </p:sp>
      <p:sp>
        <p:nvSpPr>
          <p:cNvPr id="6" name="Text Placeholder 4">
            <a:extLst>
              <a:ext uri="{FF2B5EF4-FFF2-40B4-BE49-F238E27FC236}">
                <a16:creationId xmlns:a16="http://schemas.microsoft.com/office/drawing/2014/main" id="{EF69F29A-AAA6-D4A6-8F3C-1C88780AED47}"/>
              </a:ext>
            </a:extLst>
          </p:cNvPr>
          <p:cNvSpPr txBox="1">
            <a:spLocks/>
          </p:cNvSpPr>
          <p:nvPr/>
        </p:nvSpPr>
        <p:spPr>
          <a:xfrm>
            <a:off x="359999" y="2490107"/>
            <a:ext cx="5436644" cy="4205893"/>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50000"/>
              </a:lnSpc>
              <a:spcAft>
                <a:spcPts val="600"/>
              </a:spcAft>
              <a:buFont typeface="+mj-lt"/>
              <a:buAutoNum type="arabicPeriod"/>
            </a:pPr>
            <a:r>
              <a:rPr lang="en-AU" sz="1800">
                <a:effectLst/>
                <a:latin typeface="Arial" panose="020B0604020202020204" pitchFamily="34" charset="0"/>
                <a:ea typeface="Calibri" panose="020F0502020204030204" pitchFamily="34" charset="0"/>
              </a:rPr>
              <a:t>Listen to the piece while following the score.</a:t>
            </a:r>
          </a:p>
          <a:p>
            <a:pPr marL="342900" lvl="0" indent="-342900">
              <a:lnSpc>
                <a:spcPct val="150000"/>
              </a:lnSpc>
              <a:spcAft>
                <a:spcPts val="600"/>
              </a:spcAft>
              <a:buFont typeface="+mj-lt"/>
              <a:buAutoNum type="arabicPeriod"/>
            </a:pPr>
            <a:r>
              <a:rPr lang="en-AU" sz="1800">
                <a:effectLst/>
                <a:latin typeface="Arial" panose="020B0604020202020204" pitchFamily="34" charset="0"/>
                <a:ea typeface="Calibri" panose="020F0502020204030204" pitchFamily="34" charset="0"/>
              </a:rPr>
              <a:t>Clap the rhythm of the right-hand melody while keeping a steady beat.</a:t>
            </a:r>
          </a:p>
          <a:p>
            <a:pPr marL="342900" lvl="0" indent="-342900">
              <a:lnSpc>
                <a:spcPct val="150000"/>
              </a:lnSpc>
              <a:spcAft>
                <a:spcPts val="600"/>
              </a:spcAft>
              <a:buFont typeface="+mj-lt"/>
              <a:buAutoNum type="arabicPeriod"/>
            </a:pPr>
            <a:r>
              <a:rPr lang="en-AU" sz="1800">
                <a:effectLst/>
                <a:latin typeface="Arial" panose="020B0604020202020204" pitchFamily="34" charset="0"/>
                <a:ea typeface="Calibri" panose="020F0502020204030204" pitchFamily="34" charset="0"/>
              </a:rPr>
              <a:t>Play through the piece slowly.</a:t>
            </a:r>
          </a:p>
          <a:p>
            <a:pPr marL="342900" indent="-342900">
              <a:spcAft>
                <a:spcPts val="600"/>
              </a:spcAft>
              <a:buFont typeface="+mj-lt"/>
              <a:buAutoNum type="arabicPeriod"/>
            </a:pPr>
            <a:r>
              <a:rPr lang="en-AU" sz="1800">
                <a:latin typeface="Arial"/>
                <a:ea typeface="Calibri"/>
                <a:cs typeface="Arial"/>
              </a:rPr>
              <a:t>Chunk and drill – play through the first 1 to 2 bars 5 times or until you have achieved fluency. Repeat this process with the following bars and then join the bars together.</a:t>
            </a:r>
          </a:p>
          <a:p>
            <a:endParaRPr lang="en-AU"/>
          </a:p>
        </p:txBody>
      </p:sp>
      <p:sp>
        <p:nvSpPr>
          <p:cNvPr id="7" name="Text Placeholder 4">
            <a:extLst>
              <a:ext uri="{FF2B5EF4-FFF2-40B4-BE49-F238E27FC236}">
                <a16:creationId xmlns:a16="http://schemas.microsoft.com/office/drawing/2014/main" id="{8EE90596-C5D2-E824-6430-E09C67910574}"/>
              </a:ext>
            </a:extLst>
          </p:cNvPr>
          <p:cNvSpPr txBox="1">
            <a:spLocks/>
          </p:cNvSpPr>
          <p:nvPr/>
        </p:nvSpPr>
        <p:spPr>
          <a:xfrm>
            <a:off x="6572250" y="2490107"/>
            <a:ext cx="5259725" cy="385354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mj-lt"/>
              <a:buAutoNum type="arabicPeriod" startAt="5"/>
            </a:pPr>
            <a:r>
              <a:rPr lang="en-AU" sz="1800">
                <a:ea typeface="Calibri" panose="020F0502020204030204" pitchFamily="34" charset="0"/>
              </a:rPr>
              <a:t>Repeat this process with the left hand (if applicable).</a:t>
            </a:r>
          </a:p>
          <a:p>
            <a:pPr marL="342900" indent="-342900">
              <a:spcAft>
                <a:spcPts val="600"/>
              </a:spcAft>
              <a:buFont typeface="+mj-lt"/>
              <a:buAutoNum type="arabicPeriod" startAt="5"/>
            </a:pPr>
            <a:r>
              <a:rPr lang="en-AU" sz="1800">
                <a:ea typeface="Calibri" panose="020F0502020204030204" pitchFamily="34" charset="0"/>
              </a:rPr>
              <a:t>Play the left hand and right hand together until fluency is achieved(if applicable).</a:t>
            </a:r>
          </a:p>
          <a:p>
            <a:pPr marL="342900" indent="-342900">
              <a:spcAft>
                <a:spcPts val="600"/>
              </a:spcAft>
              <a:buFont typeface="+mj-lt"/>
              <a:buAutoNum type="arabicPeriod" startAt="5"/>
            </a:pPr>
            <a:r>
              <a:rPr lang="en-AU" sz="1800">
                <a:ea typeface="Calibri" panose="020F0502020204030204" pitchFamily="34" charset="0"/>
              </a:rPr>
              <a:t>Perform the piece to the class or record your performance for submission.</a:t>
            </a:r>
            <a:endParaRPr lang="en-AU"/>
          </a:p>
        </p:txBody>
      </p:sp>
      <p:sp>
        <p:nvSpPr>
          <p:cNvPr id="2" name="Slide Number Placeholder 1">
            <a:extLst>
              <a:ext uri="{FF2B5EF4-FFF2-40B4-BE49-F238E27FC236}">
                <a16:creationId xmlns:a16="http://schemas.microsoft.com/office/drawing/2014/main" id="{368FED92-711E-1DFA-C78E-5E854F4EF2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1631334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Learning sequence 6 –</a:t>
            </a:r>
            <a:br>
              <a:rPr lang="en-AU"/>
            </a:br>
            <a:r>
              <a:rPr lang="en-AU"/>
              <a:t>keyboard performance continued</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3370312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pPr>
              <a:lnSpc>
                <a:spcPct val="110000"/>
              </a:lnSpc>
            </a:pPr>
            <a:r>
              <a:rPr lang="en-AU"/>
              <a:t>Learning intentions and success criteria –</a:t>
            </a:r>
            <a:br>
              <a:rPr lang="en-AU"/>
            </a:br>
            <a:r>
              <a:rPr lang="en-AU"/>
              <a:t>learning sequence 6</a:t>
            </a:r>
          </a:p>
        </p:txBody>
      </p:sp>
      <p:sp>
        <p:nvSpPr>
          <p:cNvPr id="4" name="Picture Placeholder 3">
            <a:extLst>
              <a:ext uri="{FF2B5EF4-FFF2-40B4-BE49-F238E27FC236}">
                <a16:creationId xmlns:a16="http://schemas.microsoft.com/office/drawing/2014/main" id="{EAB3AC9F-FC0E-413B-06C1-756F603640AB}"/>
              </a:ext>
            </a:extLst>
          </p:cNvPr>
          <p:cNvSpPr>
            <a:spLocks noGrp="1"/>
          </p:cNvSpPr>
          <p:nvPr>
            <p:ph type="pic" sz="quarter" idx="13"/>
          </p:nvPr>
        </p:nvSpPr>
        <p:spPr/>
        <p:txBody>
          <a:bodyPr/>
          <a:lstStyle/>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are learning to</a:t>
            </a:r>
            <a:r>
              <a:rPr lang="en-AU" sz="1800" b="1">
                <a:solidFill>
                  <a:schemeClr val="accent1"/>
                </a:solidFill>
                <a:latin typeface="Arial" panose="020B0604020202020204" pitchFamily="34" charset="0"/>
                <a:ea typeface="+mn-lt"/>
                <a:cs typeface="Arial" panose="020B0604020202020204" pitchFamily="34" charset="0"/>
              </a:rPr>
              <a:t>:</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know the music terminology associated with the elements of music, performing media and timbre, and texture</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understand how to identify the elements of music in a piece of music through listening and score reading</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demonstrate understanding of the elements of music through performance. </a:t>
            </a:r>
            <a:endParaRPr lang="en-AU" sz="1800">
              <a:latin typeface="Arial" panose="020B0604020202020204" pitchFamily="34" charset="0"/>
              <a:cs typeface="Arial" panose="020B0604020202020204" pitchFamily="34" charset="0"/>
            </a:endParaRPr>
          </a:p>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can:</a:t>
            </a:r>
            <a:endParaRPr lang="en-US" sz="1800">
              <a:solidFill>
                <a:schemeClr val="accent1"/>
              </a:solidFill>
              <a:latin typeface="Arial" panose="020B0604020202020204" pitchFamily="34" charset="0"/>
              <a:cs typeface="Arial" panose="020B0604020202020204" pitchFamily="34" charset="0"/>
            </a:endParaRP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use music language to identify and describe performing media, timbre and texture</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respond to questions about the elements of music used in a piece of music</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apply understanding of the elements of music to perform a piece on the keyboard.</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47</a:t>
            </a:fld>
            <a:endParaRPr lang="en-AU"/>
          </a:p>
        </p:txBody>
      </p:sp>
    </p:spTree>
    <p:extLst>
      <p:ext uri="{BB962C8B-B14F-4D97-AF65-F5344CB8AC3E}">
        <p14:creationId xmlns:p14="http://schemas.microsoft.com/office/powerpoint/2010/main" val="1156593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06737E-4627-9B61-8322-C8FE9012EEC5}"/>
              </a:ext>
            </a:extLst>
          </p:cNvPr>
          <p:cNvSpPr>
            <a:spLocks noGrp="1"/>
          </p:cNvSpPr>
          <p:nvPr>
            <p:ph type="title"/>
          </p:nvPr>
        </p:nvSpPr>
        <p:spPr/>
        <p:txBody>
          <a:bodyPr/>
          <a:lstStyle/>
          <a:p>
            <a:r>
              <a:rPr lang="en-AU"/>
              <a:t>Activity 6.2 – score scavenger</a:t>
            </a:r>
          </a:p>
        </p:txBody>
      </p:sp>
      <p:sp>
        <p:nvSpPr>
          <p:cNvPr id="5" name="Text Placeholder 4">
            <a:extLst>
              <a:ext uri="{FF2B5EF4-FFF2-40B4-BE49-F238E27FC236}">
                <a16:creationId xmlns:a16="http://schemas.microsoft.com/office/drawing/2014/main" id="{7DBA15ED-57CE-F66A-4D3D-AE3315FA7232}"/>
              </a:ext>
            </a:extLst>
          </p:cNvPr>
          <p:cNvSpPr>
            <a:spLocks noGrp="1"/>
          </p:cNvSpPr>
          <p:nvPr>
            <p:ph type="body" sz="quarter" idx="18"/>
          </p:nvPr>
        </p:nvSpPr>
        <p:spPr/>
        <p:txBody>
          <a:bodyPr/>
          <a:lstStyle/>
          <a:p>
            <a:r>
              <a:rPr lang="en-AU">
                <a:latin typeface="Arial"/>
                <a:cs typeface="Arial"/>
              </a:rPr>
              <a:t>Score reading</a:t>
            </a:r>
            <a:endParaRPr lang="en-AU"/>
          </a:p>
        </p:txBody>
      </p:sp>
      <p:sp>
        <p:nvSpPr>
          <p:cNvPr id="7" name="Text Placeholder 3">
            <a:extLst>
              <a:ext uri="{FF2B5EF4-FFF2-40B4-BE49-F238E27FC236}">
                <a16:creationId xmlns:a16="http://schemas.microsoft.com/office/drawing/2014/main" id="{3D807C06-7D9A-5632-C2E5-F50DF66509CC}"/>
              </a:ext>
            </a:extLst>
          </p:cNvPr>
          <p:cNvSpPr txBox="1">
            <a:spLocks/>
          </p:cNvSpPr>
          <p:nvPr/>
        </p:nvSpPr>
        <p:spPr>
          <a:xfrm>
            <a:off x="359999" y="1573516"/>
            <a:ext cx="11483999" cy="1185770"/>
          </a:xfrm>
          <a:prstGeom prst="roundRect">
            <a:avLst/>
          </a:prstGeom>
          <a:solidFill>
            <a:schemeClr val="accent6"/>
          </a:solidFill>
        </p:spPr>
        <p:txBody>
          <a:bodyPr vert="horz" lIns="180000" tIns="180000" rIns="180000" bIns="18000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sz="1800">
                <a:latin typeface="Arial"/>
                <a:ea typeface="Calibri"/>
                <a:cs typeface="Arial"/>
              </a:rPr>
              <a:t>Access the score and recording of the piece you performed and highlight and label the following musical features on the score:</a:t>
            </a:r>
          </a:p>
        </p:txBody>
      </p:sp>
      <p:sp>
        <p:nvSpPr>
          <p:cNvPr id="4" name="Text Placeholder 3">
            <a:extLst>
              <a:ext uri="{FF2B5EF4-FFF2-40B4-BE49-F238E27FC236}">
                <a16:creationId xmlns:a16="http://schemas.microsoft.com/office/drawing/2014/main" id="{B3803277-C830-AEFE-A6FF-C57546ED6098}"/>
              </a:ext>
            </a:extLst>
          </p:cNvPr>
          <p:cNvSpPr>
            <a:spLocks noGrp="1"/>
          </p:cNvSpPr>
          <p:nvPr>
            <p:ph type="body" sz="quarter" idx="17"/>
          </p:nvPr>
        </p:nvSpPr>
        <p:spPr>
          <a:xfrm>
            <a:off x="434339" y="3129804"/>
            <a:ext cx="5243789" cy="2874598"/>
          </a:xfrm>
        </p:spPr>
        <p:txBody>
          <a:bodyPr/>
          <a:lstStyle/>
          <a:p>
            <a:pPr marL="28575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title</a:t>
            </a:r>
            <a:endParaRPr lang="en-AU" sz="1800">
              <a:ea typeface="Calibri" panose="020F0502020204030204" pitchFamily="34" charset="0"/>
            </a:endParaRPr>
          </a:p>
          <a:p>
            <a:pPr marL="285750" indent="-285750">
              <a:lnSpc>
                <a:spcPct val="150000"/>
              </a:lnSpc>
              <a:spcAft>
                <a:spcPts val="600"/>
              </a:spcAft>
              <a:buFont typeface="Arial" panose="020B0604020202020204" pitchFamily="34" charset="0"/>
              <a:buChar char="•"/>
            </a:pPr>
            <a:r>
              <a:rPr lang="en-AU" sz="1800">
                <a:ea typeface="Calibri" panose="020F0502020204030204" pitchFamily="34" charset="0"/>
              </a:rPr>
              <a:t>c</a:t>
            </a:r>
            <a:r>
              <a:rPr lang="en-AU" sz="1800">
                <a:effectLst/>
                <a:latin typeface="Arial" panose="020B0604020202020204" pitchFamily="34" charset="0"/>
                <a:ea typeface="Calibri" panose="020F0502020204030204" pitchFamily="34" charset="0"/>
              </a:rPr>
              <a:t>omposer</a:t>
            </a:r>
            <a:endParaRPr lang="en-AU" sz="1800">
              <a:ea typeface="Calibri" panose="020F0502020204030204" pitchFamily="34" charset="0"/>
            </a:endParaRPr>
          </a:p>
          <a:p>
            <a:pPr marL="28575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treble clef and bass clef (if applicable)</a:t>
            </a:r>
          </a:p>
          <a:p>
            <a:pPr marL="28575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time signature</a:t>
            </a:r>
          </a:p>
          <a:p>
            <a:pPr marL="285750" indent="-285750">
              <a:lnSpc>
                <a:spcPct val="150000"/>
              </a:lnSpc>
              <a:spcAft>
                <a:spcPts val="600"/>
              </a:spcAft>
              <a:buFont typeface="Arial" panose="020B0604020202020204" pitchFamily="34" charset="0"/>
              <a:buChar char="•"/>
            </a:pPr>
            <a:r>
              <a:rPr lang="en-AU" sz="1800">
                <a:ea typeface="Calibri" panose="020F0502020204030204" pitchFamily="34" charset="0"/>
              </a:rPr>
              <a:t>t</a:t>
            </a:r>
            <a:r>
              <a:rPr lang="en-AU" sz="1800">
                <a:effectLst/>
                <a:latin typeface="Arial" panose="020B0604020202020204" pitchFamily="34" charset="0"/>
                <a:ea typeface="Calibri" panose="020F0502020204030204" pitchFamily="34" charset="0"/>
              </a:rPr>
              <a:t>empo</a:t>
            </a:r>
            <a:endParaRPr lang="en-AU" sz="1800">
              <a:ea typeface="Calibri" panose="020F0502020204030204" pitchFamily="34" charset="0"/>
            </a:endParaRPr>
          </a:p>
        </p:txBody>
      </p:sp>
      <p:sp>
        <p:nvSpPr>
          <p:cNvPr id="8" name="Text Placeholder 3">
            <a:extLst>
              <a:ext uri="{FF2B5EF4-FFF2-40B4-BE49-F238E27FC236}">
                <a16:creationId xmlns:a16="http://schemas.microsoft.com/office/drawing/2014/main" id="{F1F58EDF-B430-576E-9C6B-C18463797C51}"/>
              </a:ext>
            </a:extLst>
          </p:cNvPr>
          <p:cNvSpPr txBox="1">
            <a:spLocks/>
          </p:cNvSpPr>
          <p:nvPr/>
        </p:nvSpPr>
        <p:spPr>
          <a:xfrm>
            <a:off x="5979733" y="3129804"/>
            <a:ext cx="5840791" cy="3245116"/>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AU" sz="1800">
                <a:ea typeface="Calibri" panose="020F0502020204030204" pitchFamily="34" charset="0"/>
              </a:rPr>
              <a:t>note names and values such as crotchet, quaver</a:t>
            </a:r>
          </a:p>
          <a:p>
            <a:pPr marL="285750" indent="-285750">
              <a:spcAft>
                <a:spcPts val="600"/>
              </a:spcAft>
              <a:buFont typeface="Arial" panose="020B0604020202020204" pitchFamily="34" charset="0"/>
              <a:buChar char="•"/>
            </a:pPr>
            <a:r>
              <a:rPr lang="en-AU" sz="1800">
                <a:ea typeface="Calibri" panose="020F0502020204030204" pitchFamily="34" charset="0"/>
              </a:rPr>
              <a:t>double </a:t>
            </a:r>
            <a:r>
              <a:rPr lang="en-AU" sz="1800" err="1">
                <a:ea typeface="Calibri" panose="020F0502020204030204" pitchFamily="34" charset="0"/>
              </a:rPr>
              <a:t>barline</a:t>
            </a:r>
            <a:endParaRPr lang="en-AU" sz="1800">
              <a:ea typeface="Calibri" panose="020F0502020204030204" pitchFamily="34" charset="0"/>
            </a:endParaRPr>
          </a:p>
          <a:p>
            <a:pPr marL="285750" indent="-285750">
              <a:spcAft>
                <a:spcPts val="600"/>
              </a:spcAft>
              <a:buFont typeface="Arial" panose="020B0604020202020204" pitchFamily="34" charset="0"/>
              <a:buChar char="•"/>
            </a:pPr>
            <a:r>
              <a:rPr lang="en-AU" sz="1800">
                <a:ea typeface="Calibri" panose="020F0502020204030204" pitchFamily="34" charset="0"/>
              </a:rPr>
              <a:t>using a highlighter, trace over the treble clef line of the first 4 bars. Describe the contour of the melody (ascending/descending/steps/leaps/skips).</a:t>
            </a:r>
          </a:p>
          <a:p>
            <a:pPr marL="342900" indent="-342900">
              <a:buFont typeface="Arial" panose="020B0604020202020204" pitchFamily="34" charset="0"/>
              <a:buChar char="•"/>
            </a:pPr>
            <a:endParaRPr lang="en-AU"/>
          </a:p>
        </p:txBody>
      </p:sp>
    </p:spTree>
    <p:extLst>
      <p:ext uri="{BB962C8B-B14F-4D97-AF65-F5344CB8AC3E}">
        <p14:creationId xmlns:p14="http://schemas.microsoft.com/office/powerpoint/2010/main" val="3930932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0E944A-85AE-83D6-5DCA-6F10D510F6ED}"/>
              </a:ext>
            </a:extLst>
          </p:cNvPr>
          <p:cNvSpPr>
            <a:spLocks noGrp="1"/>
          </p:cNvSpPr>
          <p:nvPr>
            <p:ph type="title"/>
          </p:nvPr>
        </p:nvSpPr>
        <p:spPr/>
        <p:txBody>
          <a:bodyPr/>
          <a:lstStyle/>
          <a:p>
            <a:r>
              <a:rPr lang="en-AU"/>
              <a:t>Activity 6.3 – listening </a:t>
            </a:r>
          </a:p>
        </p:txBody>
      </p:sp>
      <p:sp>
        <p:nvSpPr>
          <p:cNvPr id="4" name="Text Placeholder 3">
            <a:extLst>
              <a:ext uri="{FF2B5EF4-FFF2-40B4-BE49-F238E27FC236}">
                <a16:creationId xmlns:a16="http://schemas.microsoft.com/office/drawing/2014/main" id="{B2360E74-F065-7BD6-0CFE-F494FA373B09}"/>
              </a:ext>
            </a:extLst>
          </p:cNvPr>
          <p:cNvSpPr>
            <a:spLocks noGrp="1"/>
          </p:cNvSpPr>
          <p:nvPr>
            <p:ph type="body" sz="quarter" idx="18"/>
          </p:nvPr>
        </p:nvSpPr>
        <p:spPr/>
        <p:txBody>
          <a:bodyPr/>
          <a:lstStyle/>
          <a:p>
            <a:r>
              <a:rPr lang="en-AU">
                <a:latin typeface="Arial"/>
                <a:cs typeface="Arial"/>
              </a:rPr>
              <a:t>Performing media and timbre and texture</a:t>
            </a:r>
            <a:endParaRPr lang="en-AU"/>
          </a:p>
        </p:txBody>
      </p:sp>
      <p:sp>
        <p:nvSpPr>
          <p:cNvPr id="5" name="Text Placeholder 4">
            <a:extLst>
              <a:ext uri="{FF2B5EF4-FFF2-40B4-BE49-F238E27FC236}">
                <a16:creationId xmlns:a16="http://schemas.microsoft.com/office/drawing/2014/main" id="{C10B3A51-3168-68B1-0662-E1F5CF6F3B95}"/>
              </a:ext>
            </a:extLst>
          </p:cNvPr>
          <p:cNvSpPr>
            <a:spLocks noGrp="1"/>
          </p:cNvSpPr>
          <p:nvPr>
            <p:ph type="body" sz="quarter" idx="17"/>
          </p:nvPr>
        </p:nvSpPr>
        <p:spPr>
          <a:xfrm>
            <a:off x="360000" y="1567086"/>
            <a:ext cx="7014194" cy="4807835"/>
          </a:xfrm>
        </p:spPr>
        <p:txBody>
          <a:bodyPr vert="horz" lIns="0" tIns="0" rIns="0" bIns="0" rtlCol="0" anchor="t">
            <a:noAutofit/>
          </a:bodyPr>
          <a:lstStyle/>
          <a:p>
            <a:pPr>
              <a:spcAft>
                <a:spcPts val="600"/>
              </a:spcAft>
            </a:pPr>
            <a:r>
              <a:rPr lang="en-AU" sz="1800">
                <a:effectLst/>
                <a:latin typeface="Arial"/>
                <a:ea typeface="Calibri"/>
                <a:cs typeface="Arial"/>
              </a:rPr>
              <a:t>Access the recording of the orchestral piece you played on the keyboard. Answer </a:t>
            </a:r>
            <a:r>
              <a:rPr lang="en-AU" sz="1800">
                <a:latin typeface="Arial"/>
                <a:ea typeface="Calibri"/>
                <a:cs typeface="Arial"/>
              </a:rPr>
              <a:t>these</a:t>
            </a:r>
            <a:r>
              <a:rPr lang="en-AU" sz="1800">
                <a:effectLst/>
                <a:latin typeface="Arial"/>
                <a:ea typeface="Calibri"/>
                <a:cs typeface="Arial"/>
              </a:rPr>
              <a:t> questions based on the piece you selected:</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Which performing media are playing the melody?</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Describe the timbre of the performing media playing the melody.</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Which instrument</a:t>
            </a:r>
            <a:r>
              <a:rPr lang="en-AU" sz="1800">
                <a:ea typeface="Calibri" panose="020F0502020204030204" pitchFamily="34" charset="0"/>
              </a:rPr>
              <a:t>(s)</a:t>
            </a:r>
            <a:r>
              <a:rPr lang="en-AU" sz="1800">
                <a:effectLst/>
                <a:latin typeface="Arial" panose="020B0604020202020204" pitchFamily="34" charset="0"/>
                <a:ea typeface="Calibri" panose="020F0502020204030204" pitchFamily="34" charset="0"/>
              </a:rPr>
              <a:t> or instrument families are performing the accompaniment?</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How would you describe the texture of this section? You must describe the density (thick/thin) and the type of texture (phonic).</a:t>
            </a:r>
          </a:p>
        </p:txBody>
      </p:sp>
      <p:pic>
        <p:nvPicPr>
          <p:cNvPr id="6" name="Picture 5" descr="Image - group of 4 people playing instruments including a trumpet, double bass, french horn and a violin">
            <a:extLst>
              <a:ext uri="{FF2B5EF4-FFF2-40B4-BE49-F238E27FC236}">
                <a16:creationId xmlns:a16="http://schemas.microsoft.com/office/drawing/2014/main" id="{D3D4B2E0-0E15-AA69-793A-747A541C517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772192" y="1662771"/>
            <a:ext cx="4080567" cy="4114800"/>
          </a:xfrm>
          <a:prstGeom prst="rect">
            <a:avLst/>
          </a:prstGeom>
        </p:spPr>
      </p:pic>
      <p:sp>
        <p:nvSpPr>
          <p:cNvPr id="2" name="Slide Number Placeholder 1">
            <a:extLst>
              <a:ext uri="{FF2B5EF4-FFF2-40B4-BE49-F238E27FC236}">
                <a16:creationId xmlns:a16="http://schemas.microsoft.com/office/drawing/2014/main" id="{2D154005-E7DB-F944-7186-EB85E756F8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3529547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090288" cy="1153282"/>
          </a:xfrm>
        </p:spPr>
        <p:txBody>
          <a:bodyPr/>
          <a:lstStyle/>
          <a:p>
            <a:pPr>
              <a:lnSpc>
                <a:spcPct val="110000"/>
              </a:lnSpc>
            </a:pPr>
            <a:r>
              <a:rPr lang="en-AU"/>
              <a:t>Learning intentions and success criteria – learning sequence 1</a:t>
            </a:r>
          </a:p>
        </p:txBody>
      </p:sp>
      <p:sp>
        <p:nvSpPr>
          <p:cNvPr id="4" name="Picture Placeholder 3">
            <a:extLst>
              <a:ext uri="{FF2B5EF4-FFF2-40B4-BE49-F238E27FC236}">
                <a16:creationId xmlns:a16="http://schemas.microsoft.com/office/drawing/2014/main" id="{A0D351C1-E363-5E9A-EE04-4C380FA9B6E7}"/>
              </a:ext>
            </a:extLst>
          </p:cNvPr>
          <p:cNvSpPr>
            <a:spLocks noGrp="1"/>
          </p:cNvSpPr>
          <p:nvPr>
            <p:ph type="pic" sz="quarter" idx="13"/>
          </p:nvPr>
        </p:nvSpPr>
        <p:spPr/>
        <p:txBody>
          <a:bodyPr/>
          <a:lstStyle/>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are learning to</a:t>
            </a:r>
            <a:r>
              <a:rPr lang="en-AU" sz="1800" b="1">
                <a:solidFill>
                  <a:schemeClr val="accent1"/>
                </a:solidFill>
                <a:latin typeface="Arial" panose="020B0604020202020204" pitchFamily="34" charset="0"/>
                <a:ea typeface="+mn-lt"/>
                <a:cs typeface="Arial" panose="020B0604020202020204" pitchFamily="34" charset="0"/>
              </a:rPr>
              <a:t>:</a:t>
            </a:r>
          </a:p>
          <a:p>
            <a:pPr marL="285750" indent="-285750">
              <a:lnSpc>
                <a:spcPct val="150000"/>
              </a:lnSpc>
              <a:spcAft>
                <a:spcPts val="600"/>
              </a:spcAft>
              <a:buFont typeface="Arial" panose="020B0604020202020204" pitchFamily="34" charset="0"/>
              <a:buChar char="•"/>
            </a:pPr>
            <a:r>
              <a:rPr lang="en-AU" sz="1800">
                <a:solidFill>
                  <a:srgbClr val="000000"/>
                </a:solidFill>
                <a:effectLst/>
                <a:highlight>
                  <a:srgbClr val="CCEDFC"/>
                </a:highlight>
                <a:latin typeface="Arial" panose="020B0604020202020204" pitchFamily="34" charset="0"/>
                <a:ea typeface="Calibri" panose="020F0502020204030204" pitchFamily="34" charset="0"/>
              </a:rPr>
              <a:t>know and define how layers of sound create texture in music</a:t>
            </a:r>
            <a:endParaRPr lang="en-AU" sz="1800">
              <a:highlight>
                <a:srgbClr val="CCEDFC"/>
              </a:highlight>
              <a:latin typeface="Arial" panose="020B0604020202020204" pitchFamily="34" charset="0"/>
              <a:ea typeface="Calibri" panose="020F0502020204030204" pitchFamily="34" charset="0"/>
            </a:endParaRPr>
          </a:p>
          <a:p>
            <a:pPr marL="285750" indent="-285750">
              <a:lnSpc>
                <a:spcPct val="150000"/>
              </a:lnSpc>
              <a:spcAft>
                <a:spcPts val="600"/>
              </a:spcAft>
              <a:buFont typeface="Arial" panose="020B0604020202020204" pitchFamily="34" charset="0"/>
              <a:buChar char="•"/>
            </a:pPr>
            <a:r>
              <a:rPr lang="en-AU" sz="1800">
                <a:solidFill>
                  <a:srgbClr val="000000"/>
                </a:solidFill>
                <a:effectLst/>
                <a:highlight>
                  <a:srgbClr val="CCEDFC"/>
                </a:highlight>
                <a:latin typeface="Arial" panose="020B0604020202020204" pitchFamily="34" charset="0"/>
                <a:ea typeface="Calibri" panose="020F0502020204030204" pitchFamily="34" charset="0"/>
              </a:rPr>
              <a:t>understand and identify different textures in music through critical listening</a:t>
            </a:r>
            <a:endParaRPr lang="en-AU" sz="1800">
              <a:highlight>
                <a:srgbClr val="CCEDFC"/>
              </a:highlight>
              <a:latin typeface="Arial" panose="020B0604020202020204" pitchFamily="34" charset="0"/>
              <a:ea typeface="Calibri" panose="020F0502020204030204" pitchFamily="34" charset="0"/>
            </a:endParaRPr>
          </a:p>
          <a:p>
            <a:pPr marL="285750" indent="-285750">
              <a:lnSpc>
                <a:spcPct val="150000"/>
              </a:lnSpc>
              <a:spcAft>
                <a:spcPts val="600"/>
              </a:spcAft>
              <a:buFont typeface="Arial" panose="020B0604020202020204" pitchFamily="34" charset="0"/>
              <a:buChar char="•"/>
            </a:pPr>
            <a:r>
              <a:rPr lang="en-AU" sz="1800">
                <a:solidFill>
                  <a:srgbClr val="000000"/>
                </a:solidFill>
                <a:effectLst/>
                <a:highlight>
                  <a:srgbClr val="CCEDFC"/>
                </a:highlight>
                <a:latin typeface="Arial" panose="020B0604020202020204" pitchFamily="34" charset="0"/>
                <a:ea typeface="Calibri" panose="020F0502020204030204" pitchFamily="34" charset="0"/>
              </a:rPr>
              <a:t>create different texture types through performing, composing and notating.</a:t>
            </a:r>
            <a:endParaRPr lang="en-AU" sz="1800">
              <a:latin typeface="Arial" panose="020B0604020202020204" pitchFamily="34" charset="0"/>
              <a:cs typeface="Arial" panose="020B0604020202020204" pitchFamily="34" charset="0"/>
            </a:endParaRPr>
          </a:p>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can:</a:t>
            </a:r>
            <a:endParaRPr lang="en-US" sz="1800">
              <a:solidFill>
                <a:schemeClr val="accent1"/>
              </a:solidFill>
              <a:latin typeface="Arial" panose="020B0604020202020204" pitchFamily="34" charset="0"/>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a:solidFill>
                  <a:srgbClr val="000000"/>
                </a:solidFill>
                <a:effectLst/>
                <a:highlight>
                  <a:srgbClr val="CCEDFC"/>
                </a:highlight>
                <a:latin typeface="Arial" panose="020B0604020202020204" pitchFamily="34" charset="0"/>
                <a:ea typeface="Calibri" panose="020F0502020204030204" pitchFamily="34" charset="0"/>
              </a:rPr>
              <a:t>explain and define how layers of sound create texture in music</a:t>
            </a:r>
            <a:endParaRPr lang="en-AU" sz="1800">
              <a:highlight>
                <a:srgbClr val="CCEDFC"/>
              </a:highlight>
              <a:latin typeface="Arial" panose="020B0604020202020204" pitchFamily="34" charset="0"/>
              <a:ea typeface="Calibri" panose="020F0502020204030204" pitchFamily="34" charset="0"/>
            </a:endParaRPr>
          </a:p>
          <a:p>
            <a:pPr marL="285750" indent="-285750">
              <a:lnSpc>
                <a:spcPct val="150000"/>
              </a:lnSpc>
              <a:spcAft>
                <a:spcPts val="600"/>
              </a:spcAft>
              <a:buFont typeface="Arial" panose="020B0604020202020204" pitchFamily="34" charset="0"/>
              <a:buChar char="•"/>
            </a:pPr>
            <a:r>
              <a:rPr lang="en-AU" sz="1800">
                <a:solidFill>
                  <a:srgbClr val="000000"/>
                </a:solidFill>
                <a:effectLst/>
                <a:highlight>
                  <a:srgbClr val="CCEDFC"/>
                </a:highlight>
                <a:latin typeface="Arial" panose="020B0604020202020204" pitchFamily="34" charset="0"/>
                <a:ea typeface="Calibri" panose="020F0502020204030204" pitchFamily="34" charset="0"/>
              </a:rPr>
              <a:t>identify different texture types in music through listening</a:t>
            </a:r>
            <a:endParaRPr lang="en-AU" sz="1800">
              <a:highlight>
                <a:srgbClr val="CCEDFC"/>
              </a:highlight>
              <a:latin typeface="Arial" panose="020B0604020202020204" pitchFamily="34" charset="0"/>
              <a:ea typeface="Calibri" panose="020F0502020204030204" pitchFamily="34" charset="0"/>
            </a:endParaRPr>
          </a:p>
          <a:p>
            <a:pPr marL="285750" indent="-285750">
              <a:lnSpc>
                <a:spcPct val="150000"/>
              </a:lnSpc>
              <a:spcAft>
                <a:spcPts val="600"/>
              </a:spcAft>
              <a:buFont typeface="Arial" panose="020B0604020202020204" pitchFamily="34" charset="0"/>
              <a:buChar char="•"/>
            </a:pPr>
            <a:r>
              <a:rPr lang="en-AU" sz="1800">
                <a:solidFill>
                  <a:srgbClr val="000000"/>
                </a:solidFill>
                <a:effectLst/>
                <a:highlight>
                  <a:srgbClr val="CCEDFC"/>
                </a:highlight>
                <a:latin typeface="Arial" panose="020B0604020202020204" pitchFamily="34" charset="0"/>
                <a:ea typeface="Calibri" panose="020F0502020204030204" pitchFamily="34" charset="0"/>
              </a:rPr>
              <a:t>apply and demonstrate different texture types through performing, composing and notating.</a:t>
            </a:r>
            <a:endParaRPr lang="en-AU" sz="1800">
              <a:effectLst/>
              <a:highlight>
                <a:srgbClr val="CCEDFC"/>
              </a:highligh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Learning sequence 7 –</a:t>
            </a:r>
            <a:br>
              <a:rPr lang="en-AU"/>
            </a:br>
            <a:r>
              <a:rPr lang="en-AU"/>
              <a:t>electronic layering</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50</a:t>
            </a:fld>
            <a:endParaRPr lang="en-AU"/>
          </a:p>
        </p:txBody>
      </p:sp>
    </p:spTree>
    <p:extLst>
      <p:ext uri="{BB962C8B-B14F-4D97-AF65-F5344CB8AC3E}">
        <p14:creationId xmlns:p14="http://schemas.microsoft.com/office/powerpoint/2010/main" val="4008454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59999"/>
            <a:ext cx="10260002" cy="1218077"/>
          </a:xfrm>
        </p:spPr>
        <p:txBody>
          <a:bodyPr/>
          <a:lstStyle/>
          <a:p>
            <a:pPr>
              <a:lnSpc>
                <a:spcPct val="110000"/>
              </a:lnSpc>
            </a:pPr>
            <a:r>
              <a:rPr lang="en-AU"/>
              <a:t>Learning intentions and success criteria –</a:t>
            </a:r>
            <a:br>
              <a:rPr lang="en-AU"/>
            </a:br>
            <a:r>
              <a:rPr lang="en-AU"/>
              <a:t>learning sequence 7</a:t>
            </a:r>
          </a:p>
        </p:txBody>
      </p:sp>
      <p:sp>
        <p:nvSpPr>
          <p:cNvPr id="3" name="TextBox 2">
            <a:extLst>
              <a:ext uri="{FF2B5EF4-FFF2-40B4-BE49-F238E27FC236}">
                <a16:creationId xmlns:a16="http://schemas.microsoft.com/office/drawing/2014/main" id="{DF637BA9-DB5E-2457-A795-0B300DBA6F82}"/>
              </a:ext>
            </a:extLst>
          </p:cNvPr>
          <p:cNvSpPr txBox="1"/>
          <p:nvPr/>
        </p:nvSpPr>
        <p:spPr>
          <a:xfrm>
            <a:off x="359998" y="1824926"/>
            <a:ext cx="11303000" cy="47191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are learning to</a:t>
            </a:r>
            <a:r>
              <a:rPr lang="en-AU" sz="1800" b="1">
                <a:solidFill>
                  <a:schemeClr val="accent1"/>
                </a:solidFill>
                <a:latin typeface="Arial" panose="020B0604020202020204" pitchFamily="34" charset="0"/>
                <a:ea typeface="+mn-lt"/>
                <a:cs typeface="Arial" panose="020B0604020202020204" pitchFamily="34" charset="0"/>
              </a:rPr>
              <a:t>:</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know and define the different types of texture in music and how they are created through layers</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understand how to use digital technologies to create different types of texture</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interpret a visual score to identify musical features in a piece of music</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compare pieces of music according to the elements of music. </a:t>
            </a:r>
            <a:endParaRPr lang="en-AU" sz="1800">
              <a:latin typeface="Arial" panose="020B0604020202020204" pitchFamily="34" charset="0"/>
              <a:cs typeface="Arial" panose="020B0604020202020204" pitchFamily="34" charset="0"/>
            </a:endParaRPr>
          </a:p>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can:</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name and define the different types of texture in music and use digital technologies to demonstrate each type of texture</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identify and describe musical features in a visual score through listening</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a:cs typeface="Arial"/>
              </a:rPr>
              <a:t>apply </a:t>
            </a:r>
            <a:r>
              <a:rPr lang="en-AU" sz="1800">
                <a:solidFill>
                  <a:srgbClr val="000000"/>
                </a:solidFill>
                <a:highlight>
                  <a:srgbClr val="CCEDFC"/>
                </a:highlight>
                <a:latin typeface="Arial"/>
                <a:cs typeface="Arial"/>
              </a:rPr>
              <a:t>understanding</a:t>
            </a:r>
            <a:r>
              <a:rPr lang="en-AU" sz="1800" b="0" i="0">
                <a:solidFill>
                  <a:srgbClr val="000000"/>
                </a:solidFill>
                <a:effectLst/>
                <a:highlight>
                  <a:srgbClr val="CCEDFC"/>
                </a:highlight>
                <a:latin typeface="Arial"/>
                <a:cs typeface="Arial"/>
              </a:rPr>
              <a:t> of the elements of music to compare </a:t>
            </a:r>
            <a:r>
              <a:rPr lang="en-AU" sz="1800">
                <a:solidFill>
                  <a:srgbClr val="000000"/>
                </a:solidFill>
                <a:highlight>
                  <a:srgbClr val="CCEDFC"/>
                </a:highlight>
                <a:latin typeface="Arial"/>
                <a:cs typeface="Arial"/>
              </a:rPr>
              <a:t>2</a:t>
            </a:r>
            <a:r>
              <a:rPr lang="en-AU" sz="1800" b="0" i="0">
                <a:solidFill>
                  <a:srgbClr val="000000"/>
                </a:solidFill>
                <a:effectLst/>
                <a:highlight>
                  <a:srgbClr val="CCEDFC"/>
                </a:highlight>
                <a:latin typeface="Arial"/>
                <a:cs typeface="Arial"/>
              </a:rPr>
              <a:t> versions of the same piece. </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3140183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E13ABD-F910-56E6-BD08-88E5A79FB545}"/>
              </a:ext>
            </a:extLst>
          </p:cNvPr>
          <p:cNvSpPr>
            <a:spLocks noGrp="1"/>
          </p:cNvSpPr>
          <p:nvPr>
            <p:ph type="title"/>
          </p:nvPr>
        </p:nvSpPr>
        <p:spPr/>
        <p:txBody>
          <a:bodyPr/>
          <a:lstStyle/>
          <a:p>
            <a:r>
              <a:rPr lang="en-AU"/>
              <a:t>Activity 7.1 – Incredibox (1) </a:t>
            </a:r>
          </a:p>
        </p:txBody>
      </p:sp>
      <p:sp>
        <p:nvSpPr>
          <p:cNvPr id="8" name="Text Placeholder 7">
            <a:extLst>
              <a:ext uri="{FF2B5EF4-FFF2-40B4-BE49-F238E27FC236}">
                <a16:creationId xmlns:a16="http://schemas.microsoft.com/office/drawing/2014/main" id="{ADDC7945-6869-24D4-B865-512DFAC63361}"/>
              </a:ext>
            </a:extLst>
          </p:cNvPr>
          <p:cNvSpPr>
            <a:spLocks noGrp="1"/>
          </p:cNvSpPr>
          <p:nvPr>
            <p:ph type="body" sz="quarter" idx="18"/>
          </p:nvPr>
        </p:nvSpPr>
        <p:spPr/>
        <p:txBody>
          <a:bodyPr/>
          <a:lstStyle/>
          <a:p>
            <a:r>
              <a:rPr lang="en-AU" sz="2000">
                <a:effectLst/>
                <a:latin typeface="Arial" panose="020B0604020202020204" pitchFamily="34" charset="0"/>
                <a:ea typeface="Calibri" panose="020F0502020204030204" pitchFamily="34" charset="0"/>
              </a:rPr>
              <a:t>The aim of this activity is to create different textures using layers of sound on your device. </a:t>
            </a:r>
          </a:p>
        </p:txBody>
      </p:sp>
      <p:sp>
        <p:nvSpPr>
          <p:cNvPr id="7" name="Text Placeholder 6">
            <a:extLst>
              <a:ext uri="{FF2B5EF4-FFF2-40B4-BE49-F238E27FC236}">
                <a16:creationId xmlns:a16="http://schemas.microsoft.com/office/drawing/2014/main" id="{CEBD05BC-0B3E-AE6F-7DBE-ED6D69782BA8}"/>
              </a:ext>
            </a:extLst>
          </p:cNvPr>
          <p:cNvSpPr>
            <a:spLocks noGrp="1"/>
          </p:cNvSpPr>
          <p:nvPr>
            <p:ph type="body" sz="quarter" idx="17"/>
          </p:nvPr>
        </p:nvSpPr>
        <p:spPr>
          <a:xfrm>
            <a:off x="360000" y="1567086"/>
            <a:ext cx="6486698" cy="3270385"/>
          </a:xfrm>
        </p:spPr>
        <p:txBody>
          <a:bodyPr/>
          <a:lstStyle/>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Access </a:t>
            </a:r>
            <a:r>
              <a:rPr lang="en-AU" sz="1800" u="sng">
                <a:solidFill>
                  <a:srgbClr val="2F5496"/>
                </a:solidFill>
                <a:effectLst/>
                <a:latin typeface="Arial" panose="020B0604020202020204" pitchFamily="34" charset="0"/>
                <a:ea typeface="Calibri" panose="020F0502020204030204" pitchFamily="34" charset="0"/>
                <a:hlinkClick r:id="rId2"/>
              </a:rPr>
              <a:t>Incredibox</a:t>
            </a:r>
            <a:r>
              <a:rPr lang="en-AU" sz="1800" b="1">
                <a:solidFill>
                  <a:srgbClr val="2F5496"/>
                </a:solidFill>
                <a:ea typeface="Calibri" panose="020F0502020204030204" pitchFamily="34" charset="0"/>
              </a:rPr>
              <a:t> </a:t>
            </a:r>
            <a:r>
              <a:rPr lang="en-AU" sz="1800">
                <a:effectLst/>
                <a:latin typeface="Arial" panose="020B0604020202020204" pitchFamily="34" charset="0"/>
                <a:ea typeface="Calibri" panose="020F0502020204030204" pitchFamily="34" charset="0"/>
              </a:rPr>
              <a:t>and select </a:t>
            </a:r>
            <a:r>
              <a:rPr lang="en-AU" sz="1800" b="1">
                <a:ea typeface="Calibri" panose="020F0502020204030204" pitchFamily="34" charset="0"/>
              </a:rPr>
              <a:t>D</a:t>
            </a:r>
            <a:r>
              <a:rPr lang="en-AU" sz="1800" b="1">
                <a:effectLst/>
                <a:latin typeface="Arial" panose="020B0604020202020204" pitchFamily="34" charset="0"/>
                <a:ea typeface="Calibri" panose="020F0502020204030204" pitchFamily="34" charset="0"/>
              </a:rPr>
              <a:t>emo</a:t>
            </a:r>
            <a:r>
              <a:rPr lang="en-AU" sz="1800">
                <a:effectLst/>
                <a:latin typeface="Arial" panose="020B0604020202020204" pitchFamily="34" charset="0"/>
                <a:ea typeface="Calibri" panose="020F0502020204030204" pitchFamily="34" charset="0"/>
              </a:rPr>
              <a:t> from the top tab. Select a version to start mixing music (it may take a minute to load). </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Drag and drop each icon individually to listen to each sound. Establish which sounds are melodic, harmonic or rhythmic.</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Choose one or more of the layers of sound and notate its pattern using graphic notation. For example:</a:t>
            </a:r>
            <a:br>
              <a:rPr lang="en-AU" sz="1800">
                <a:effectLst/>
                <a:latin typeface="Arial" panose="020B0604020202020204" pitchFamily="34" charset="0"/>
                <a:ea typeface="Calibri" panose="020F0502020204030204" pitchFamily="34" charset="0"/>
              </a:rPr>
            </a:br>
            <a:endParaRPr lang="en-AU" sz="1800">
              <a:effectLst/>
              <a:latin typeface="Arial" panose="020B0604020202020204" pitchFamily="34" charset="0"/>
              <a:ea typeface="Calibri" panose="020F0502020204030204" pitchFamily="34" charset="0"/>
            </a:endParaRPr>
          </a:p>
          <a:p>
            <a:endParaRPr lang="en-AU"/>
          </a:p>
        </p:txBody>
      </p:sp>
      <p:pic>
        <p:nvPicPr>
          <p:cNvPr id="11" name="Picture 10" descr="Image shows graphic notation with a large pink dot joined to a short squiggly line, then a break and then another dot and squiggly line and finally a large dot with a longer straight line">
            <a:extLst>
              <a:ext uri="{FF2B5EF4-FFF2-40B4-BE49-F238E27FC236}">
                <a16:creationId xmlns:a16="http://schemas.microsoft.com/office/drawing/2014/main" id="{3708E412-0C02-9EFE-F689-924E268E3F66}"/>
              </a:ext>
            </a:extLst>
          </p:cNvPr>
          <p:cNvPicPr>
            <a:picLocks noChangeAspect="1"/>
          </p:cNvPicPr>
          <p:nvPr/>
        </p:nvPicPr>
        <p:blipFill>
          <a:blip r:embed="rId3"/>
          <a:stretch>
            <a:fillRect/>
          </a:stretch>
        </p:blipFill>
        <p:spPr>
          <a:xfrm>
            <a:off x="309200" y="4803605"/>
            <a:ext cx="3016405" cy="482625"/>
          </a:xfrm>
          <a:prstGeom prst="rect">
            <a:avLst/>
          </a:prstGeom>
        </p:spPr>
      </p:pic>
      <p:pic>
        <p:nvPicPr>
          <p:cNvPr id="2" name="Picture 1">
            <a:extLst>
              <a:ext uri="{FF2B5EF4-FFF2-40B4-BE49-F238E27FC236}">
                <a16:creationId xmlns:a16="http://schemas.microsoft.com/office/drawing/2014/main" id="{09C87EB9-104B-0D22-0F4F-CBE7F1F3B521}"/>
              </a:ext>
              <a:ext uri="{C183D7F6-B498-43B3-948B-1728B52AA6E4}">
                <adec:decorative xmlns:adec="http://schemas.microsoft.com/office/drawing/2017/decorative" val="1"/>
              </a:ext>
            </a:extLst>
          </p:cNvPr>
          <p:cNvPicPr>
            <a:picLocks noChangeAspect="1"/>
          </p:cNvPicPr>
          <p:nvPr/>
        </p:nvPicPr>
        <p:blipFill rotWithShape="1">
          <a:blip r:embed="rId4"/>
          <a:srcRect l="32418" t="7390" r="31508" b="9705"/>
          <a:stretch/>
        </p:blipFill>
        <p:spPr>
          <a:xfrm>
            <a:off x="8554387" y="1678563"/>
            <a:ext cx="3289611" cy="4252567"/>
          </a:xfrm>
          <a:prstGeom prst="rect">
            <a:avLst/>
          </a:prstGeom>
        </p:spPr>
      </p:pic>
      <p:sp>
        <p:nvSpPr>
          <p:cNvPr id="3" name="Slide Number Placeholder 2">
            <a:extLst>
              <a:ext uri="{FF2B5EF4-FFF2-40B4-BE49-F238E27FC236}">
                <a16:creationId xmlns:a16="http://schemas.microsoft.com/office/drawing/2014/main" id="{207D80DE-5168-7EED-70C9-1075DC0F48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1663807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E13ABD-F910-56E6-BD08-88E5A79FB545}"/>
              </a:ext>
            </a:extLst>
          </p:cNvPr>
          <p:cNvSpPr>
            <a:spLocks noGrp="1"/>
          </p:cNvSpPr>
          <p:nvPr>
            <p:ph type="title"/>
          </p:nvPr>
        </p:nvSpPr>
        <p:spPr/>
        <p:txBody>
          <a:bodyPr/>
          <a:lstStyle/>
          <a:p>
            <a:r>
              <a:rPr lang="en-AU"/>
              <a:t>Activity 7.1 – Incredibox (2) </a:t>
            </a:r>
          </a:p>
        </p:txBody>
      </p:sp>
      <p:sp>
        <p:nvSpPr>
          <p:cNvPr id="8" name="Text Placeholder 7">
            <a:extLst>
              <a:ext uri="{FF2B5EF4-FFF2-40B4-BE49-F238E27FC236}">
                <a16:creationId xmlns:a16="http://schemas.microsoft.com/office/drawing/2014/main" id="{ADDC7945-6869-24D4-B865-512DFAC63361}"/>
              </a:ext>
            </a:extLst>
          </p:cNvPr>
          <p:cNvSpPr>
            <a:spLocks noGrp="1"/>
          </p:cNvSpPr>
          <p:nvPr>
            <p:ph type="body" sz="quarter" idx="18"/>
          </p:nvPr>
        </p:nvSpPr>
        <p:spPr/>
        <p:txBody>
          <a:bodyPr/>
          <a:lstStyle/>
          <a:p>
            <a:r>
              <a:rPr lang="en-AU" sz="2000">
                <a:effectLst/>
                <a:latin typeface="Arial" panose="020B0604020202020204" pitchFamily="34" charset="0"/>
                <a:ea typeface="Calibri" panose="020F0502020204030204" pitchFamily="34" charset="0"/>
              </a:rPr>
              <a:t>Experimenting and creating music</a:t>
            </a:r>
          </a:p>
        </p:txBody>
      </p:sp>
      <p:sp>
        <p:nvSpPr>
          <p:cNvPr id="2" name="Text Placeholder 1">
            <a:extLst>
              <a:ext uri="{FF2B5EF4-FFF2-40B4-BE49-F238E27FC236}">
                <a16:creationId xmlns:a16="http://schemas.microsoft.com/office/drawing/2014/main" id="{3ED55BC3-D8AA-13E1-168B-3AEB4C0B29D3}"/>
              </a:ext>
            </a:extLst>
          </p:cNvPr>
          <p:cNvSpPr>
            <a:spLocks noGrp="1"/>
          </p:cNvSpPr>
          <p:nvPr>
            <p:ph type="body" sz="quarter" idx="17"/>
          </p:nvPr>
        </p:nvSpPr>
        <p:spPr>
          <a:xfrm>
            <a:off x="360000" y="1567086"/>
            <a:ext cx="6718133" cy="4807835"/>
          </a:xfrm>
        </p:spPr>
        <p:txBody>
          <a:bodyPr/>
          <a:lstStyle/>
          <a:p>
            <a:pPr>
              <a:spcAft>
                <a:spcPts val="600"/>
              </a:spcAft>
            </a:pPr>
            <a:r>
              <a:rPr lang="en-AU" sz="1800">
                <a:ea typeface="Calibri" panose="020F0502020204030204" pitchFamily="34" charset="0"/>
              </a:rPr>
              <a:t>Experiment with creating the following textures:</a:t>
            </a:r>
          </a:p>
          <a:p>
            <a:pPr marL="285750" indent="-285750">
              <a:spcAft>
                <a:spcPts val="600"/>
              </a:spcAft>
              <a:buFont typeface="Arial" panose="020B0604020202020204" pitchFamily="34" charset="0"/>
              <a:buChar char="•"/>
            </a:pPr>
            <a:r>
              <a:rPr lang="en-AU" sz="1800">
                <a:ea typeface="Calibri" panose="020F0502020204030204" pitchFamily="34" charset="0"/>
              </a:rPr>
              <a:t>monophonic and thin</a:t>
            </a:r>
          </a:p>
          <a:p>
            <a:pPr marL="285750" indent="-285750">
              <a:spcAft>
                <a:spcPts val="600"/>
              </a:spcAft>
              <a:buFont typeface="Arial" panose="020B0604020202020204" pitchFamily="34" charset="0"/>
              <a:buChar char="•"/>
            </a:pPr>
            <a:r>
              <a:rPr lang="en-AU" sz="1800">
                <a:ea typeface="Calibri" panose="020F0502020204030204" pitchFamily="34" charset="0"/>
              </a:rPr>
              <a:t>homophonic and moderately thick</a:t>
            </a:r>
          </a:p>
          <a:p>
            <a:pPr marL="285750" indent="-285750">
              <a:spcAft>
                <a:spcPts val="600"/>
              </a:spcAft>
              <a:buFont typeface="Arial" panose="020B0604020202020204" pitchFamily="34" charset="0"/>
              <a:buChar char="•"/>
            </a:pPr>
            <a:r>
              <a:rPr lang="en-AU" sz="1800">
                <a:ea typeface="Calibri" panose="020F0502020204030204" pitchFamily="34" charset="0"/>
              </a:rPr>
              <a:t>homophonic and thin</a:t>
            </a:r>
          </a:p>
          <a:p>
            <a:pPr marL="285750" indent="-285750">
              <a:spcAft>
                <a:spcPts val="600"/>
              </a:spcAft>
              <a:buFont typeface="Arial" panose="020B0604020202020204" pitchFamily="34" charset="0"/>
              <a:buChar char="•"/>
            </a:pPr>
            <a:r>
              <a:rPr lang="en-AU" sz="1800">
                <a:ea typeface="Calibri" panose="020F0502020204030204" pitchFamily="34" charset="0"/>
              </a:rPr>
              <a:t>polyphonic and moderately thin</a:t>
            </a:r>
          </a:p>
          <a:p>
            <a:pPr marL="285750" indent="-285750">
              <a:spcAft>
                <a:spcPts val="600"/>
              </a:spcAft>
              <a:buFont typeface="Arial" panose="020B0604020202020204" pitchFamily="34" charset="0"/>
              <a:buChar char="•"/>
            </a:pPr>
            <a:r>
              <a:rPr lang="en-AU" sz="1800">
                <a:ea typeface="Calibri" panose="020F0502020204030204" pitchFamily="34" charset="0"/>
              </a:rPr>
              <a:t>own choice.</a:t>
            </a:r>
          </a:p>
          <a:p>
            <a:pPr>
              <a:lnSpc>
                <a:spcPct val="150000"/>
              </a:lnSpc>
              <a:spcAft>
                <a:spcPts val="600"/>
              </a:spcAft>
            </a:pPr>
            <a:r>
              <a:rPr lang="en-AU" sz="1800" b="1">
                <a:effectLst/>
                <a:latin typeface="Arial" panose="020B0604020202020204" pitchFamily="34" charset="0"/>
                <a:ea typeface="Calibri" panose="020F0502020204030204" pitchFamily="34" charset="0"/>
              </a:rPr>
              <a:t>Extension: </a:t>
            </a:r>
            <a:r>
              <a:rPr lang="en-AU" sz="1800">
                <a:ea typeface="Calibri" panose="020F0502020204030204" pitchFamily="34" charset="0"/>
              </a:rPr>
              <a:t>n</a:t>
            </a:r>
            <a:r>
              <a:rPr lang="en-AU" sz="1800">
                <a:effectLst/>
                <a:latin typeface="Arial" panose="020B0604020202020204" pitchFamily="34" charset="0"/>
                <a:ea typeface="Calibri" panose="020F0502020204030204" pitchFamily="34" charset="0"/>
              </a:rPr>
              <a:t>otate one of the types of texture you created using graphic notation.</a:t>
            </a:r>
          </a:p>
          <a:p>
            <a:pPr>
              <a:lnSpc>
                <a:spcPct val="150000"/>
              </a:lnSpc>
              <a:spcAft>
                <a:spcPts val="600"/>
              </a:spcAft>
            </a:pPr>
            <a:r>
              <a:rPr lang="en-AU" sz="1800" b="1">
                <a:effectLst/>
                <a:latin typeface="Arial" panose="020B0604020202020204" pitchFamily="34" charset="0"/>
                <a:ea typeface="Calibri" panose="020F0502020204030204" pitchFamily="34" charset="0"/>
              </a:rPr>
              <a:t>Reflection question: </a:t>
            </a:r>
            <a:r>
              <a:rPr lang="en-AU" sz="1800">
                <a:effectLst/>
                <a:latin typeface="Arial" panose="020B0604020202020204" pitchFamily="34" charset="0"/>
                <a:ea typeface="Calibri" panose="020F0502020204030204" pitchFamily="34" charset="0"/>
              </a:rPr>
              <a:t>Which texture was your favourite combination and why?</a:t>
            </a:r>
          </a:p>
          <a:p>
            <a:pPr>
              <a:spcAft>
                <a:spcPts val="600"/>
              </a:spcAft>
            </a:pPr>
            <a:endParaRPr lang="en-AU" sz="1800">
              <a:ea typeface="Calibri" panose="020F0502020204030204" pitchFamily="34" charset="0"/>
            </a:endParaRPr>
          </a:p>
          <a:p>
            <a:pPr>
              <a:spcAft>
                <a:spcPts val="600"/>
              </a:spcAft>
            </a:pPr>
            <a:endParaRPr lang="en-AU" sz="1800"/>
          </a:p>
          <a:p>
            <a:pPr>
              <a:spcAft>
                <a:spcPts val="600"/>
              </a:spcAft>
            </a:pPr>
            <a:endParaRPr lang="en-US" sz="1800"/>
          </a:p>
        </p:txBody>
      </p:sp>
      <p:pic>
        <p:nvPicPr>
          <p:cNvPr id="4" name="Picture 3">
            <a:extLst>
              <a:ext uri="{FF2B5EF4-FFF2-40B4-BE49-F238E27FC236}">
                <a16:creationId xmlns:a16="http://schemas.microsoft.com/office/drawing/2014/main" id="{96613919-4A90-B9DB-226E-4053FF088FEA}"/>
              </a:ext>
              <a:ext uri="{C183D7F6-B498-43B3-948B-1728B52AA6E4}">
                <adec:decorative xmlns:adec="http://schemas.microsoft.com/office/drawing/2017/decorative" val="1"/>
              </a:ext>
            </a:extLst>
          </p:cNvPr>
          <p:cNvPicPr>
            <a:picLocks noChangeAspect="1"/>
          </p:cNvPicPr>
          <p:nvPr/>
        </p:nvPicPr>
        <p:blipFill rotWithShape="1">
          <a:blip r:embed="rId2"/>
          <a:srcRect l="31852" t="6587" r="31852" b="7517"/>
          <a:stretch/>
        </p:blipFill>
        <p:spPr>
          <a:xfrm>
            <a:off x="8220236" y="1500350"/>
            <a:ext cx="3611764" cy="4807835"/>
          </a:xfrm>
          <a:prstGeom prst="rect">
            <a:avLst/>
          </a:prstGeom>
        </p:spPr>
      </p:pic>
      <p:sp>
        <p:nvSpPr>
          <p:cNvPr id="3" name="Slide Number Placeholder 2">
            <a:extLst>
              <a:ext uri="{FF2B5EF4-FFF2-40B4-BE49-F238E27FC236}">
                <a16:creationId xmlns:a16="http://schemas.microsoft.com/office/drawing/2014/main" id="{207D80DE-5168-7EED-70C9-1075DC0F48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2009461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55EFC2-02E5-8D28-6899-842BD5126FAF}"/>
              </a:ext>
            </a:extLst>
          </p:cNvPr>
          <p:cNvSpPr>
            <a:spLocks noGrp="1"/>
          </p:cNvSpPr>
          <p:nvPr>
            <p:ph type="title"/>
          </p:nvPr>
        </p:nvSpPr>
        <p:spPr/>
        <p:txBody>
          <a:bodyPr/>
          <a:lstStyle/>
          <a:p>
            <a:r>
              <a:rPr lang="en-AU"/>
              <a:t>Activity 7.2 – animated graphic score</a:t>
            </a:r>
          </a:p>
        </p:txBody>
      </p:sp>
      <p:sp>
        <p:nvSpPr>
          <p:cNvPr id="4" name="Text Placeholder 3">
            <a:extLst>
              <a:ext uri="{FF2B5EF4-FFF2-40B4-BE49-F238E27FC236}">
                <a16:creationId xmlns:a16="http://schemas.microsoft.com/office/drawing/2014/main" id="{35B531E2-35C9-1009-D59E-F5D0C3DE6E05}"/>
              </a:ext>
            </a:extLst>
          </p:cNvPr>
          <p:cNvSpPr>
            <a:spLocks noGrp="1"/>
          </p:cNvSpPr>
          <p:nvPr>
            <p:ph type="body" sz="quarter" idx="18"/>
          </p:nvPr>
        </p:nvSpPr>
        <p:spPr/>
        <p:txBody>
          <a:bodyPr/>
          <a:lstStyle/>
          <a:p>
            <a:r>
              <a:rPr lang="en-AU"/>
              <a:t>‘In the Hall of the Mountain King’ by Grieg</a:t>
            </a:r>
          </a:p>
        </p:txBody>
      </p:sp>
      <p:sp>
        <p:nvSpPr>
          <p:cNvPr id="5" name="Text Placeholder 4">
            <a:extLst>
              <a:ext uri="{FF2B5EF4-FFF2-40B4-BE49-F238E27FC236}">
                <a16:creationId xmlns:a16="http://schemas.microsoft.com/office/drawing/2014/main" id="{503DCBC5-2914-F724-E13A-2992ED9B3A69}"/>
              </a:ext>
            </a:extLst>
          </p:cNvPr>
          <p:cNvSpPr>
            <a:spLocks noGrp="1"/>
          </p:cNvSpPr>
          <p:nvPr>
            <p:ph type="body" sz="quarter" idx="17"/>
          </p:nvPr>
        </p:nvSpPr>
        <p:spPr>
          <a:xfrm>
            <a:off x="360000" y="1567086"/>
            <a:ext cx="5736000" cy="4807835"/>
          </a:xfrm>
        </p:spPr>
        <p:txBody>
          <a:bodyPr vert="horz" lIns="0" tIns="0" rIns="0" bIns="0" rtlCol="0" anchor="t">
            <a:noAutofit/>
          </a:bodyPr>
          <a:lstStyle/>
          <a:p>
            <a:pPr>
              <a:spcAft>
                <a:spcPts val="600"/>
              </a:spcAft>
            </a:pPr>
            <a:r>
              <a:rPr lang="en-AU" sz="1800">
                <a:effectLst/>
                <a:latin typeface="Arial"/>
                <a:ea typeface="Calibri"/>
                <a:cs typeface="Arial"/>
              </a:rPr>
              <a:t>Access </a:t>
            </a:r>
            <a:r>
              <a:rPr lang="en-AU" sz="1800">
                <a:latin typeface="Arial"/>
                <a:ea typeface="Calibri"/>
                <a:cs typeface="Arial"/>
              </a:rPr>
              <a:t>the video</a:t>
            </a:r>
            <a:r>
              <a:rPr lang="en-AU" sz="1800">
                <a:effectLst/>
                <a:latin typeface="Arial"/>
                <a:ea typeface="Calibri"/>
                <a:cs typeface="Arial"/>
              </a:rPr>
              <a:t> and discuss:</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Which instrument began playing the piece and how did they create the sound?</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How could you tell when the melody entered? What did it sound like? What did it look like?</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How were short sounds and long sounds notated on the score?</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How were high notes and low notes notated on the score?</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How could you tell if the texture was thick? What did it sound like? What did it look like?</a:t>
            </a:r>
          </a:p>
          <a:p>
            <a:endParaRPr lang="en-AU"/>
          </a:p>
        </p:txBody>
      </p:sp>
      <p:pic>
        <p:nvPicPr>
          <p:cNvPr id="6" name="Picture 5">
            <a:hlinkClick r:id="rId3"/>
            <a:extLst>
              <a:ext uri="{FF2B5EF4-FFF2-40B4-BE49-F238E27FC236}">
                <a16:creationId xmlns:a16="http://schemas.microsoft.com/office/drawing/2014/main" id="{C3CB5A60-554A-EECC-DC2D-1EA33747F4C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6543675" y="1700213"/>
            <a:ext cx="5295900" cy="2487950"/>
          </a:xfrm>
          <a:prstGeom prst="rect">
            <a:avLst/>
          </a:prstGeom>
        </p:spPr>
      </p:pic>
      <p:pic>
        <p:nvPicPr>
          <p:cNvPr id="8" name="Picture 7" descr="Play button">
            <a:hlinkClick r:id="rId3"/>
            <a:extLst>
              <a:ext uri="{FF2B5EF4-FFF2-40B4-BE49-F238E27FC236}">
                <a16:creationId xmlns:a16="http://schemas.microsoft.com/office/drawing/2014/main" id="{67149524-AC13-B02C-229A-3DBA57996E24}"/>
              </a:ext>
            </a:extLst>
          </p:cNvPr>
          <p:cNvPicPr>
            <a:picLocks noChangeAspect="1"/>
          </p:cNvPicPr>
          <p:nvPr/>
        </p:nvPicPr>
        <p:blipFill>
          <a:blip r:embed="rId5"/>
          <a:stretch>
            <a:fillRect/>
          </a:stretch>
        </p:blipFill>
        <p:spPr>
          <a:xfrm>
            <a:off x="8710613" y="2472701"/>
            <a:ext cx="962025" cy="94297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4E6A7561-69CD-57E0-F5E8-76F699E3C23C}"/>
              </a:ext>
            </a:extLst>
          </p:cNvPr>
          <p:cNvSpPr txBox="1"/>
          <p:nvPr/>
        </p:nvSpPr>
        <p:spPr>
          <a:xfrm>
            <a:off x="6623294" y="4400232"/>
            <a:ext cx="5132771"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200">
                <a:effectLst/>
                <a:latin typeface="Arial" panose="020B0604020202020204" pitchFamily="34" charset="0"/>
                <a:cs typeface="Arial" panose="020B0604020202020204" pitchFamily="34" charset="0"/>
                <a:hlinkClick r:id="rId6"/>
              </a:rPr>
              <a:t>Grieg, </a:t>
            </a:r>
            <a:r>
              <a:rPr lang="en-AU" sz="1200" err="1">
                <a:effectLst/>
                <a:latin typeface="Arial" panose="020B0604020202020204" pitchFamily="34" charset="0"/>
                <a:cs typeface="Arial" panose="020B0604020202020204" pitchFamily="34" charset="0"/>
                <a:hlinkClick r:id="rId6"/>
              </a:rPr>
              <a:t>Dovregubbens</a:t>
            </a:r>
            <a:r>
              <a:rPr lang="en-AU" sz="1200">
                <a:effectLst/>
                <a:latin typeface="Arial" panose="020B0604020202020204" pitchFamily="34" charset="0"/>
                <a:cs typeface="Arial" panose="020B0604020202020204" pitchFamily="34" charset="0"/>
                <a:hlinkClick r:id="rId6"/>
              </a:rPr>
              <a:t> hall (In the Hall of the Mountain King) (2:39)</a:t>
            </a:r>
            <a:endParaRPr lang="en-US" sz="120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CD82824-049E-1861-EB7F-2F70B2BF52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1652007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8FA00-AD0A-5260-352C-9952313DACCF}"/>
              </a:ext>
            </a:extLst>
          </p:cNvPr>
          <p:cNvSpPr>
            <a:spLocks noGrp="1"/>
          </p:cNvSpPr>
          <p:nvPr>
            <p:ph type="title"/>
          </p:nvPr>
        </p:nvSpPr>
        <p:spPr/>
        <p:txBody>
          <a:bodyPr/>
          <a:lstStyle/>
          <a:p>
            <a:r>
              <a:rPr lang="en-AU"/>
              <a:t>‘In the Hall of the Mountain King’</a:t>
            </a:r>
          </a:p>
        </p:txBody>
      </p:sp>
      <p:sp>
        <p:nvSpPr>
          <p:cNvPr id="4" name="Text Placeholder 3">
            <a:extLst>
              <a:ext uri="{FF2B5EF4-FFF2-40B4-BE49-F238E27FC236}">
                <a16:creationId xmlns:a16="http://schemas.microsoft.com/office/drawing/2014/main" id="{BF2D2757-C24E-6410-A6EC-005A6334BF5D}"/>
              </a:ext>
            </a:extLst>
          </p:cNvPr>
          <p:cNvSpPr>
            <a:spLocks noGrp="1"/>
          </p:cNvSpPr>
          <p:nvPr>
            <p:ph type="body" sz="quarter" idx="18"/>
          </p:nvPr>
        </p:nvSpPr>
        <p:spPr/>
        <p:txBody>
          <a:bodyPr/>
          <a:lstStyle/>
          <a:p>
            <a:r>
              <a:rPr lang="en-AU">
                <a:latin typeface="Arial"/>
                <a:cs typeface="Arial"/>
              </a:rPr>
              <a:t>Performing</a:t>
            </a:r>
            <a:endParaRPr lang="en-AU"/>
          </a:p>
        </p:txBody>
      </p:sp>
      <p:sp>
        <p:nvSpPr>
          <p:cNvPr id="6" name="Text Placeholder 4">
            <a:extLst>
              <a:ext uri="{FF2B5EF4-FFF2-40B4-BE49-F238E27FC236}">
                <a16:creationId xmlns:a16="http://schemas.microsoft.com/office/drawing/2014/main" id="{9E068AC0-D872-25AC-640F-16A3AD1F947C}"/>
              </a:ext>
            </a:extLst>
          </p:cNvPr>
          <p:cNvSpPr txBox="1">
            <a:spLocks/>
          </p:cNvSpPr>
          <p:nvPr/>
        </p:nvSpPr>
        <p:spPr>
          <a:xfrm>
            <a:off x="359999" y="1958594"/>
            <a:ext cx="11484001" cy="49190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sz="1800">
                <a:ea typeface="Calibri" panose="020F0502020204030204" pitchFamily="34" charset="0"/>
              </a:rPr>
              <a:t>Practise the melody of ‘In the Hall of the Mountain King’ on keyboard. Perform as a class.</a:t>
            </a:r>
          </a:p>
        </p:txBody>
      </p:sp>
      <p:pic>
        <p:nvPicPr>
          <p:cNvPr id="8" name="Picture 7" descr="Image shows the music for 'In the Hall of the Mountain King' by Grieg. It includes a 4 bar melody in the treble clef only with the fingering numbers.">
            <a:extLst>
              <a:ext uri="{FF2B5EF4-FFF2-40B4-BE49-F238E27FC236}">
                <a16:creationId xmlns:a16="http://schemas.microsoft.com/office/drawing/2014/main" id="{BC4FA6AF-A5DF-F3C4-78E7-A954CBD29D58}"/>
              </a:ext>
            </a:extLst>
          </p:cNvPr>
          <p:cNvPicPr>
            <a:picLocks noChangeAspect="1"/>
          </p:cNvPicPr>
          <p:nvPr/>
        </p:nvPicPr>
        <p:blipFill>
          <a:blip r:embed="rId2"/>
          <a:stretch>
            <a:fillRect/>
          </a:stretch>
        </p:blipFill>
        <p:spPr>
          <a:xfrm>
            <a:off x="359998" y="3082372"/>
            <a:ext cx="9454366" cy="2291198"/>
          </a:xfrm>
          <a:prstGeom prst="rect">
            <a:avLst/>
          </a:prstGeom>
        </p:spPr>
      </p:pic>
      <p:sp>
        <p:nvSpPr>
          <p:cNvPr id="2" name="Slide Number Placeholder 1">
            <a:extLst>
              <a:ext uri="{FF2B5EF4-FFF2-40B4-BE49-F238E27FC236}">
                <a16:creationId xmlns:a16="http://schemas.microsoft.com/office/drawing/2014/main" id="{F8E30C0C-EFFE-97F5-3B84-15FFFCBE1E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2136118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8FA00-AD0A-5260-352C-9952313DACCF}"/>
              </a:ext>
            </a:extLst>
          </p:cNvPr>
          <p:cNvSpPr>
            <a:spLocks noGrp="1"/>
          </p:cNvSpPr>
          <p:nvPr>
            <p:ph type="title"/>
          </p:nvPr>
        </p:nvSpPr>
        <p:spPr/>
        <p:txBody>
          <a:bodyPr/>
          <a:lstStyle/>
          <a:p>
            <a:r>
              <a:rPr lang="en-AU"/>
              <a:t>Score reading</a:t>
            </a:r>
          </a:p>
        </p:txBody>
      </p:sp>
      <p:sp>
        <p:nvSpPr>
          <p:cNvPr id="4" name="Text Placeholder 3">
            <a:extLst>
              <a:ext uri="{FF2B5EF4-FFF2-40B4-BE49-F238E27FC236}">
                <a16:creationId xmlns:a16="http://schemas.microsoft.com/office/drawing/2014/main" id="{BF2D2757-C24E-6410-A6EC-005A6334BF5D}"/>
              </a:ext>
            </a:extLst>
          </p:cNvPr>
          <p:cNvSpPr>
            <a:spLocks noGrp="1"/>
          </p:cNvSpPr>
          <p:nvPr>
            <p:ph type="body" sz="quarter" idx="18"/>
          </p:nvPr>
        </p:nvSpPr>
        <p:spPr/>
        <p:txBody>
          <a:bodyPr/>
          <a:lstStyle/>
          <a:p>
            <a:r>
              <a:rPr lang="en-AU"/>
              <a:t>‘In the Hall of the Mountain King’</a:t>
            </a:r>
          </a:p>
        </p:txBody>
      </p:sp>
      <p:sp>
        <p:nvSpPr>
          <p:cNvPr id="5" name="Text Placeholder 4">
            <a:extLst>
              <a:ext uri="{FF2B5EF4-FFF2-40B4-BE49-F238E27FC236}">
                <a16:creationId xmlns:a16="http://schemas.microsoft.com/office/drawing/2014/main" id="{113CD048-0567-80A3-F58E-136B7898DD48}"/>
              </a:ext>
            </a:extLst>
          </p:cNvPr>
          <p:cNvSpPr>
            <a:spLocks noGrp="1"/>
          </p:cNvSpPr>
          <p:nvPr>
            <p:ph type="body" sz="quarter" idx="17"/>
          </p:nvPr>
        </p:nvSpPr>
        <p:spPr>
          <a:xfrm>
            <a:off x="360000" y="1567086"/>
            <a:ext cx="3179067" cy="4743160"/>
          </a:xfrm>
        </p:spPr>
        <p:txBody>
          <a:bodyPr vert="horz" lIns="0" tIns="0" rIns="0" bIns="0" rtlCol="0" anchor="t">
            <a:noAutofit/>
          </a:bodyPr>
          <a:lstStyle/>
          <a:p>
            <a:pPr>
              <a:lnSpc>
                <a:spcPct val="150000"/>
              </a:lnSpc>
              <a:spcAft>
                <a:spcPts val="600"/>
              </a:spcAft>
            </a:pPr>
            <a:r>
              <a:rPr lang="en-AU" sz="1800">
                <a:effectLst/>
                <a:latin typeface="Arial"/>
                <a:ea typeface="Calibri"/>
                <a:cs typeface="Arial"/>
              </a:rPr>
              <a:t>Highlight and label </a:t>
            </a:r>
            <a:r>
              <a:rPr lang="en-AU" sz="1800">
                <a:latin typeface="Arial"/>
                <a:ea typeface="Calibri"/>
                <a:cs typeface="Arial"/>
              </a:rPr>
              <a:t>these</a:t>
            </a:r>
            <a:r>
              <a:rPr lang="en-AU" sz="1800">
                <a:effectLst/>
                <a:latin typeface="Arial"/>
                <a:ea typeface="Calibri"/>
                <a:cs typeface="Arial"/>
              </a:rPr>
              <a:t> musical features on the score:</a:t>
            </a:r>
          </a:p>
          <a:p>
            <a:pPr marL="285750" lvl="0" indent="-285750">
              <a:lnSpc>
                <a:spcPct val="150000"/>
              </a:lnSpc>
              <a:spcAft>
                <a:spcPts val="600"/>
              </a:spcAft>
              <a:buFont typeface="Arial" panose="020B0604020202020204" pitchFamily="34" charset="0"/>
              <a:buChar char="•"/>
            </a:pPr>
            <a:r>
              <a:rPr lang="en-AU" sz="1800">
                <a:ea typeface="Calibri" panose="020F0502020204030204" pitchFamily="34" charset="0"/>
              </a:rPr>
              <a:t>t</a:t>
            </a:r>
            <a:r>
              <a:rPr lang="en-AU" sz="1800">
                <a:effectLst/>
                <a:latin typeface="Arial" panose="020B0604020202020204" pitchFamily="34" charset="0"/>
                <a:ea typeface="Calibri" panose="020F0502020204030204" pitchFamily="34" charset="0"/>
              </a:rPr>
              <a:t>itle</a:t>
            </a:r>
          </a:p>
          <a:p>
            <a:pPr marL="285750" lvl="0" indent="-285750">
              <a:lnSpc>
                <a:spcPct val="150000"/>
              </a:lnSpc>
              <a:spcAft>
                <a:spcPts val="600"/>
              </a:spcAft>
              <a:buFont typeface="Arial" panose="020B0604020202020204" pitchFamily="34" charset="0"/>
              <a:buChar char="•"/>
            </a:pPr>
            <a:r>
              <a:rPr lang="en-AU" sz="1800">
                <a:ea typeface="Calibri" panose="020F0502020204030204" pitchFamily="34" charset="0"/>
              </a:rPr>
              <a:t>c</a:t>
            </a:r>
            <a:r>
              <a:rPr lang="en-AU" sz="1800">
                <a:effectLst/>
                <a:latin typeface="Arial" panose="020B0604020202020204" pitchFamily="34" charset="0"/>
                <a:ea typeface="Calibri" panose="020F0502020204030204" pitchFamily="34" charset="0"/>
              </a:rPr>
              <a:t>omposer</a:t>
            </a:r>
            <a:endParaRPr lang="en-AU" sz="1800">
              <a:ea typeface="Calibri" panose="020F0502020204030204" pitchFamily="34" charset="0"/>
            </a:endParaRP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treble clef</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time signature</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crotchets, quavers, minim</a:t>
            </a:r>
          </a:p>
          <a:p>
            <a:pPr marL="285750" lvl="0" indent="-285750">
              <a:lnSpc>
                <a:spcPct val="150000"/>
              </a:lnSpc>
              <a:spcAft>
                <a:spcPts val="600"/>
              </a:spcAft>
              <a:buFont typeface="Arial" panose="020B0604020202020204" pitchFamily="34" charset="0"/>
              <a:buChar char="•"/>
            </a:pPr>
            <a:r>
              <a:rPr lang="en-AU" sz="1800">
                <a:ea typeface="Calibri" panose="020F0502020204030204" pitchFamily="34" charset="0"/>
              </a:rPr>
              <a:t>a</a:t>
            </a:r>
            <a:r>
              <a:rPr lang="en-AU" sz="1800">
                <a:effectLst/>
                <a:latin typeface="Arial" panose="020B0604020202020204" pitchFamily="34" charset="0"/>
                <a:ea typeface="Calibri" panose="020F0502020204030204" pitchFamily="34" charset="0"/>
              </a:rPr>
              <a:t>ccidentals</a:t>
            </a:r>
            <a:endParaRPr lang="en-AU" sz="1800">
              <a:ea typeface="Calibri" panose="020F0502020204030204" pitchFamily="34" charset="0"/>
            </a:endParaRP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double </a:t>
            </a:r>
            <a:r>
              <a:rPr lang="en-AU" sz="1800" err="1">
                <a:effectLst/>
                <a:latin typeface="Arial" panose="020B0604020202020204" pitchFamily="34" charset="0"/>
                <a:ea typeface="Calibri" panose="020F0502020204030204" pitchFamily="34" charset="0"/>
              </a:rPr>
              <a:t>barline</a:t>
            </a:r>
            <a:r>
              <a:rPr lang="en-AU" sz="1800">
                <a:effectLst/>
                <a:latin typeface="Arial" panose="020B0604020202020204" pitchFamily="34" charset="0"/>
                <a:ea typeface="Calibri" panose="020F0502020204030204" pitchFamily="34" charset="0"/>
              </a:rPr>
              <a:t>.</a:t>
            </a:r>
          </a:p>
        </p:txBody>
      </p:sp>
      <p:pic>
        <p:nvPicPr>
          <p:cNvPr id="7" name="Picture 6" descr="Image shows the music for 'In the Hall of the Mountain King' by Grieg. It includes a 4 bar melody in the treble clef only with the fingering numbers.">
            <a:extLst>
              <a:ext uri="{FF2B5EF4-FFF2-40B4-BE49-F238E27FC236}">
                <a16:creationId xmlns:a16="http://schemas.microsoft.com/office/drawing/2014/main" id="{32E15BAA-6E3D-362B-032F-EB3CA06D3824}"/>
              </a:ext>
            </a:extLst>
          </p:cNvPr>
          <p:cNvPicPr>
            <a:picLocks noChangeAspect="1"/>
          </p:cNvPicPr>
          <p:nvPr/>
        </p:nvPicPr>
        <p:blipFill>
          <a:blip r:embed="rId2"/>
          <a:stretch>
            <a:fillRect/>
          </a:stretch>
        </p:blipFill>
        <p:spPr>
          <a:xfrm>
            <a:off x="3689959" y="1621378"/>
            <a:ext cx="8272570" cy="2004798"/>
          </a:xfrm>
          <a:prstGeom prst="rect">
            <a:avLst/>
          </a:prstGeom>
        </p:spPr>
      </p:pic>
      <p:sp>
        <p:nvSpPr>
          <p:cNvPr id="2" name="Slide Number Placeholder 1">
            <a:extLst>
              <a:ext uri="{FF2B5EF4-FFF2-40B4-BE49-F238E27FC236}">
                <a16:creationId xmlns:a16="http://schemas.microsoft.com/office/drawing/2014/main" id="{F8E30C0C-EFFE-97F5-3B84-15FFFCBE1E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2932642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40580-D513-D34E-F9AC-67CE597385D3}"/>
              </a:ext>
            </a:extLst>
          </p:cNvPr>
          <p:cNvSpPr>
            <a:spLocks noGrp="1"/>
          </p:cNvSpPr>
          <p:nvPr>
            <p:ph type="title"/>
          </p:nvPr>
        </p:nvSpPr>
        <p:spPr/>
        <p:txBody>
          <a:bodyPr/>
          <a:lstStyle/>
          <a:p>
            <a:r>
              <a:rPr lang="en-AU"/>
              <a:t>Activity 7.4 – comparative analysis</a:t>
            </a:r>
          </a:p>
        </p:txBody>
      </p:sp>
      <p:sp>
        <p:nvSpPr>
          <p:cNvPr id="4" name="Text Placeholder 3">
            <a:extLst>
              <a:ext uri="{FF2B5EF4-FFF2-40B4-BE49-F238E27FC236}">
                <a16:creationId xmlns:a16="http://schemas.microsoft.com/office/drawing/2014/main" id="{F89E7DC5-00A9-A0F7-56C9-A7914B76B344}"/>
              </a:ext>
            </a:extLst>
          </p:cNvPr>
          <p:cNvSpPr>
            <a:spLocks noGrp="1"/>
          </p:cNvSpPr>
          <p:nvPr>
            <p:ph type="body" sz="quarter" idx="18"/>
          </p:nvPr>
        </p:nvSpPr>
        <p:spPr/>
        <p:txBody>
          <a:bodyPr/>
          <a:lstStyle/>
          <a:p>
            <a:r>
              <a:rPr lang="en-AU"/>
              <a:t>‘In the Hall of the Mountain King’ and ‘Hair up’</a:t>
            </a:r>
          </a:p>
        </p:txBody>
      </p:sp>
      <p:sp>
        <p:nvSpPr>
          <p:cNvPr id="5" name="Text Placeholder 4">
            <a:extLst>
              <a:ext uri="{FF2B5EF4-FFF2-40B4-BE49-F238E27FC236}">
                <a16:creationId xmlns:a16="http://schemas.microsoft.com/office/drawing/2014/main" id="{B44FD532-FA76-FBD2-89AB-0AA242CD9A92}"/>
              </a:ext>
            </a:extLst>
          </p:cNvPr>
          <p:cNvSpPr>
            <a:spLocks noGrp="1"/>
          </p:cNvSpPr>
          <p:nvPr>
            <p:ph type="body" sz="quarter" idx="17"/>
          </p:nvPr>
        </p:nvSpPr>
        <p:spPr>
          <a:xfrm>
            <a:off x="360000" y="1567086"/>
            <a:ext cx="11484000" cy="1260781"/>
          </a:xfrm>
        </p:spPr>
        <p:txBody>
          <a:bodyPr vert="horz" lIns="0" tIns="0" rIns="0" bIns="0" rtlCol="0" anchor="t">
            <a:noAutofit/>
          </a:bodyPr>
          <a:lstStyle/>
          <a:p>
            <a:pPr>
              <a:lnSpc>
                <a:spcPct val="150000"/>
              </a:lnSpc>
              <a:spcAft>
                <a:spcPts val="600"/>
              </a:spcAft>
            </a:pPr>
            <a:r>
              <a:rPr lang="en-AU" sz="1800">
                <a:effectLst/>
                <a:latin typeface="Arial"/>
                <a:ea typeface="Calibri"/>
                <a:cs typeface="Arial"/>
              </a:rPr>
              <a:t>Compare Grieg’s </a:t>
            </a:r>
            <a:r>
              <a:rPr lang="en-AU" sz="1800" b="0" u="sng">
                <a:solidFill>
                  <a:srgbClr val="2F5496"/>
                </a:solidFill>
                <a:effectLst/>
                <a:latin typeface="Arial"/>
                <a:ea typeface="Calibri"/>
                <a:cs typeface="Arial"/>
                <a:hlinkClick r:id="rId2"/>
              </a:rPr>
              <a:t>In the Hall of the Mountain King (2:28)</a:t>
            </a:r>
            <a:r>
              <a:rPr lang="en-AU" sz="1800" b="0">
                <a:effectLst/>
                <a:latin typeface="Arial"/>
                <a:ea typeface="Calibri"/>
                <a:cs typeface="Arial"/>
              </a:rPr>
              <a:t> (</a:t>
            </a:r>
            <a:r>
              <a:rPr lang="en-AU" sz="1800">
                <a:latin typeface="Arial"/>
                <a:ea typeface="Calibri"/>
                <a:cs typeface="Arial"/>
              </a:rPr>
              <a:t>from </a:t>
            </a:r>
            <a:r>
              <a:rPr lang="en-AU" sz="1800" b="0">
                <a:effectLst/>
                <a:latin typeface="Arial"/>
                <a:ea typeface="Calibri"/>
                <a:cs typeface="Arial"/>
              </a:rPr>
              <a:t>0:00–</a:t>
            </a:r>
            <a:r>
              <a:rPr lang="en-AU" sz="1800">
                <a:latin typeface="Arial"/>
                <a:ea typeface="Calibri"/>
                <a:cs typeface="Arial"/>
              </a:rPr>
              <a:t>1:04</a:t>
            </a:r>
            <a:r>
              <a:rPr lang="en-AU" sz="1800" b="0">
                <a:effectLst/>
                <a:latin typeface="Arial"/>
                <a:ea typeface="Calibri"/>
                <a:cs typeface="Arial"/>
              </a:rPr>
              <a:t>) with </a:t>
            </a:r>
            <a:r>
              <a:rPr lang="en-AU" sz="1800">
                <a:effectLst/>
                <a:latin typeface="Arial"/>
                <a:ea typeface="Calibri"/>
                <a:cs typeface="Arial"/>
              </a:rPr>
              <a:t>Justin Timberlake’s </a:t>
            </a:r>
            <a:r>
              <a:rPr lang="en-AU" sz="1800" u="sng">
                <a:solidFill>
                  <a:srgbClr val="2F5496"/>
                </a:solidFill>
                <a:effectLst/>
                <a:latin typeface="Arial"/>
                <a:ea typeface="Calibri"/>
                <a:cs typeface="Arial"/>
                <a:hlinkClick r:id="rId3"/>
              </a:rPr>
              <a:t>Hair up (2:58)</a:t>
            </a:r>
            <a:r>
              <a:rPr lang="en-AU" sz="1800">
                <a:effectLst/>
                <a:latin typeface="Arial"/>
                <a:ea typeface="Calibri"/>
                <a:cs typeface="Arial"/>
              </a:rPr>
              <a:t> (from 0:00–0:52) by completing the table below. Consider the elements of music such as performing media, timbre and texture.</a:t>
            </a:r>
          </a:p>
        </p:txBody>
      </p:sp>
      <p:graphicFrame>
        <p:nvGraphicFramePr>
          <p:cNvPr id="10" name="Table 9">
            <a:extLst>
              <a:ext uri="{FF2B5EF4-FFF2-40B4-BE49-F238E27FC236}">
                <a16:creationId xmlns:a16="http://schemas.microsoft.com/office/drawing/2014/main" id="{65C829BC-D879-AFE8-D397-D5F880A6BFAB}"/>
              </a:ext>
            </a:extLst>
          </p:cNvPr>
          <p:cNvGraphicFramePr>
            <a:graphicFrameLocks noGrp="1"/>
          </p:cNvGraphicFramePr>
          <p:nvPr>
            <p:extLst>
              <p:ext uri="{D42A27DB-BD31-4B8C-83A1-F6EECF244321}">
                <p14:modId xmlns:p14="http://schemas.microsoft.com/office/powerpoint/2010/main" val="1510917337"/>
              </p:ext>
            </p:extLst>
          </p:nvPr>
        </p:nvGraphicFramePr>
        <p:xfrm>
          <a:off x="359999" y="3102418"/>
          <a:ext cx="11476401" cy="2738611"/>
        </p:xfrm>
        <a:graphic>
          <a:graphicData uri="http://schemas.openxmlformats.org/drawingml/2006/table">
            <a:tbl>
              <a:tblPr firstRow="1" bandRow="1">
                <a:tableStyleId>{69012ECD-51FC-41F1-AA8D-1B2483CD663E}</a:tableStyleId>
              </a:tblPr>
              <a:tblGrid>
                <a:gridCol w="3825467">
                  <a:extLst>
                    <a:ext uri="{9D8B030D-6E8A-4147-A177-3AD203B41FA5}">
                      <a16:colId xmlns:a16="http://schemas.microsoft.com/office/drawing/2014/main" val="3879743474"/>
                    </a:ext>
                  </a:extLst>
                </a:gridCol>
                <a:gridCol w="3825467">
                  <a:extLst>
                    <a:ext uri="{9D8B030D-6E8A-4147-A177-3AD203B41FA5}">
                      <a16:colId xmlns:a16="http://schemas.microsoft.com/office/drawing/2014/main" val="3544388745"/>
                    </a:ext>
                  </a:extLst>
                </a:gridCol>
                <a:gridCol w="3825467">
                  <a:extLst>
                    <a:ext uri="{9D8B030D-6E8A-4147-A177-3AD203B41FA5}">
                      <a16:colId xmlns:a16="http://schemas.microsoft.com/office/drawing/2014/main" val="4185228322"/>
                    </a:ext>
                  </a:extLst>
                </a:gridCol>
              </a:tblGrid>
              <a:tr h="842098">
                <a:tc>
                  <a:txBody>
                    <a:bodyPr/>
                    <a:lstStyle/>
                    <a:p>
                      <a:pPr>
                        <a:lnSpc>
                          <a:spcPct val="120000"/>
                        </a:lnSpc>
                        <a:spcAft>
                          <a:spcPts val="600"/>
                        </a:spcAft>
                      </a:pPr>
                      <a:r>
                        <a:rPr lang="en-AU" b="1">
                          <a:latin typeface="Arial" panose="020B0604020202020204" pitchFamily="34" charset="0"/>
                          <a:cs typeface="Arial" panose="020B0604020202020204" pitchFamily="34" charset="0"/>
                        </a:rPr>
                        <a:t>Musical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r>
                        <a:rPr lang="en-AU" b="1">
                          <a:latin typeface="Arial" panose="020B0604020202020204" pitchFamily="34" charset="0"/>
                          <a:cs typeface="Arial" panose="020B0604020202020204" pitchFamily="34" charset="0"/>
                        </a:rPr>
                        <a:t>Grieg – ‘In the Hall of the Mountain 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r>
                        <a:rPr lang="en-AU" b="1">
                          <a:latin typeface="Arial" panose="020B0604020202020204" pitchFamily="34" charset="0"/>
                          <a:cs typeface="Arial" panose="020B0604020202020204" pitchFamily="34" charset="0"/>
                        </a:rPr>
                        <a:t>Timberlake – ‘Hair 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599789"/>
                  </a:ext>
                </a:extLst>
              </a:tr>
              <a:tr h="632171">
                <a:tc>
                  <a:txBody>
                    <a:bodyPr/>
                    <a:lstStyle/>
                    <a:p>
                      <a:pPr>
                        <a:lnSpc>
                          <a:spcPct val="120000"/>
                        </a:lnSpc>
                        <a:spcAft>
                          <a:spcPts val="600"/>
                        </a:spcAft>
                      </a:pPr>
                      <a:r>
                        <a:rPr lang="en-AU" b="1">
                          <a:latin typeface="Arial" panose="020B0604020202020204" pitchFamily="34" charset="0"/>
                          <a:cs typeface="Arial" panose="020B0604020202020204" pitchFamily="34" charset="0"/>
                        </a:rPr>
                        <a:t>Performing media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225650"/>
                  </a:ext>
                </a:extLst>
              </a:tr>
              <a:tr h="632171">
                <a:tc>
                  <a:txBody>
                    <a:bodyPr/>
                    <a:lstStyle/>
                    <a:p>
                      <a:pPr>
                        <a:lnSpc>
                          <a:spcPct val="120000"/>
                        </a:lnSpc>
                        <a:spcAft>
                          <a:spcPts val="600"/>
                        </a:spcAft>
                      </a:pPr>
                      <a:r>
                        <a:rPr lang="en-AU" b="1">
                          <a:latin typeface="Arial" panose="020B0604020202020204" pitchFamily="34" charset="0"/>
                          <a:cs typeface="Arial" panose="020B0604020202020204" pitchFamily="34" charset="0"/>
                        </a:rPr>
                        <a:t>Timbre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055410"/>
                  </a:ext>
                </a:extLst>
              </a:tr>
              <a:tr h="632171">
                <a:tc>
                  <a:txBody>
                    <a:bodyPr/>
                    <a:lstStyle/>
                    <a:p>
                      <a:pPr>
                        <a:lnSpc>
                          <a:spcPct val="120000"/>
                        </a:lnSpc>
                        <a:spcAft>
                          <a:spcPts val="600"/>
                        </a:spcAft>
                      </a:pPr>
                      <a:r>
                        <a:rPr lang="en-AU" b="1">
                          <a:latin typeface="Arial" panose="020B0604020202020204" pitchFamily="34" charset="0"/>
                          <a:cs typeface="Arial" panose="020B0604020202020204" pitchFamily="34" charset="0"/>
                        </a:rPr>
                        <a:t>Texture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2565173"/>
                  </a:ext>
                </a:extLst>
              </a:tr>
            </a:tbl>
          </a:graphicData>
        </a:graphic>
      </p:graphicFrame>
      <p:sp>
        <p:nvSpPr>
          <p:cNvPr id="2" name="Slide Number Placeholder 1">
            <a:extLst>
              <a:ext uri="{FF2B5EF4-FFF2-40B4-BE49-F238E27FC236}">
                <a16:creationId xmlns:a16="http://schemas.microsoft.com/office/drawing/2014/main" id="{2193583C-25EC-3FDF-DE4E-1F1DB53197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3315994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39999" y="4067881"/>
            <a:ext cx="11838267" cy="800681"/>
          </a:xfrm>
        </p:spPr>
        <p:txBody>
          <a:bodyPr/>
          <a:lstStyle/>
          <a:p>
            <a:r>
              <a:rPr lang="en-AU"/>
              <a:t>Learning sequence 8 –</a:t>
            </a:r>
            <a:br>
              <a:rPr lang="en-AU"/>
            </a:br>
            <a:r>
              <a:rPr lang="en-AU"/>
              <a:t>roles of layers of sound in electronic music</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3510732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260002" cy="1153282"/>
          </a:xfrm>
        </p:spPr>
        <p:txBody>
          <a:bodyPr/>
          <a:lstStyle/>
          <a:p>
            <a:pPr>
              <a:lnSpc>
                <a:spcPct val="110000"/>
              </a:lnSpc>
            </a:pPr>
            <a:r>
              <a:rPr lang="en-AU"/>
              <a:t>Learning intentions and success criteria –</a:t>
            </a:r>
            <a:br>
              <a:rPr lang="en-AU"/>
            </a:br>
            <a:r>
              <a:rPr lang="en-AU"/>
              <a:t>learning sequence 8</a:t>
            </a:r>
          </a:p>
        </p:txBody>
      </p:sp>
      <p:sp>
        <p:nvSpPr>
          <p:cNvPr id="4" name="Picture Placeholder 3">
            <a:extLst>
              <a:ext uri="{FF2B5EF4-FFF2-40B4-BE49-F238E27FC236}">
                <a16:creationId xmlns:a16="http://schemas.microsoft.com/office/drawing/2014/main" id="{1FB51BCF-D7E7-3BBA-3AC3-D8E5F4C0611D}"/>
              </a:ext>
            </a:extLst>
          </p:cNvPr>
          <p:cNvSpPr>
            <a:spLocks noGrp="1"/>
          </p:cNvSpPr>
          <p:nvPr>
            <p:ph type="pic" sz="quarter" idx="13"/>
          </p:nvPr>
        </p:nvSpPr>
        <p:spPr/>
        <p:txBody>
          <a:bodyPr/>
          <a:lstStyle/>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are learning to</a:t>
            </a:r>
            <a:r>
              <a:rPr lang="en-AU" sz="1800" b="1">
                <a:solidFill>
                  <a:schemeClr val="accent1"/>
                </a:solidFill>
                <a:latin typeface="Arial" panose="020B0604020202020204" pitchFamily="34" charset="0"/>
                <a:ea typeface="+mn-lt"/>
                <a:cs typeface="Arial" panose="020B0604020202020204" pitchFamily="34" charset="0"/>
              </a:rPr>
              <a:t>:</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know about the roles of performing media used in music</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understand how layers are combined in electronic music to create different types of texture</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demonstrate how electronic sounds can be combined using digital technologies. </a:t>
            </a:r>
            <a:endParaRPr lang="en-AU" sz="1800">
              <a:latin typeface="Arial" panose="020B0604020202020204" pitchFamily="34" charset="0"/>
              <a:cs typeface="Arial" panose="020B0604020202020204" pitchFamily="34" charset="0"/>
            </a:endParaRPr>
          </a:p>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can:</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name and define the role of layers of sound using music terminology</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demonstrate how layers are combined using digital technologies</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a:cs typeface="Arial"/>
              </a:rPr>
              <a:t>apply </a:t>
            </a:r>
            <a:r>
              <a:rPr lang="en-AU" sz="1800">
                <a:solidFill>
                  <a:srgbClr val="000000"/>
                </a:solidFill>
                <a:highlight>
                  <a:srgbClr val="CCEDFC"/>
                </a:highlight>
                <a:latin typeface="Arial"/>
                <a:cs typeface="Arial"/>
              </a:rPr>
              <a:t>understanding</a:t>
            </a:r>
            <a:r>
              <a:rPr lang="en-AU" sz="1800" b="0" i="0">
                <a:solidFill>
                  <a:srgbClr val="000000"/>
                </a:solidFill>
                <a:effectLst/>
                <a:highlight>
                  <a:srgbClr val="CCEDFC"/>
                </a:highlight>
                <a:latin typeface="Arial"/>
                <a:cs typeface="Arial"/>
              </a:rPr>
              <a:t> of how layers are combined to create a short composition.</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1810474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6AE76-8B26-8127-65E4-49BED9A52CBB}"/>
              </a:ext>
            </a:extLst>
          </p:cNvPr>
          <p:cNvSpPr>
            <a:spLocks noGrp="1"/>
          </p:cNvSpPr>
          <p:nvPr>
            <p:ph type="title"/>
          </p:nvPr>
        </p:nvSpPr>
        <p:spPr/>
        <p:txBody>
          <a:bodyPr/>
          <a:lstStyle/>
          <a:p>
            <a:r>
              <a:rPr lang="en-AU"/>
              <a:t>Activity 1.1 – What is sound? What is music?</a:t>
            </a:r>
          </a:p>
        </p:txBody>
      </p:sp>
      <p:sp>
        <p:nvSpPr>
          <p:cNvPr id="16" name="TextBox 15">
            <a:extLst>
              <a:ext uri="{FF2B5EF4-FFF2-40B4-BE49-F238E27FC236}">
                <a16:creationId xmlns:a16="http://schemas.microsoft.com/office/drawing/2014/main" id="{A90FB208-191B-ACD2-A980-49C0811D7017}"/>
              </a:ext>
            </a:extLst>
          </p:cNvPr>
          <p:cNvSpPr txBox="1"/>
          <p:nvPr/>
        </p:nvSpPr>
        <p:spPr>
          <a:xfrm>
            <a:off x="324826" y="1304435"/>
            <a:ext cx="2833583" cy="2118465"/>
          </a:xfrm>
          <a:prstGeom prst="rect">
            <a:avLst/>
          </a:prstGeom>
          <a:noFill/>
        </p:spPr>
        <p:txBody>
          <a:bodyPr wrap="square">
            <a:spAutoFit/>
          </a:bodyPr>
          <a:lstStyle/>
          <a:p>
            <a:pPr>
              <a:lnSpc>
                <a:spcPct val="150000"/>
              </a:lnSpc>
            </a:pPr>
            <a:r>
              <a:rPr lang="en-AU" sz="1800">
                <a:latin typeface="Arial" panose="020B0604020202020204" pitchFamily="34" charset="0"/>
                <a:ea typeface="Calibri" panose="020F0502020204030204" pitchFamily="34" charset="0"/>
                <a:cs typeface="Arial" panose="020B0604020202020204" pitchFamily="34" charset="0"/>
              </a:rPr>
              <a:t>In pairs or small groups, complete a Venn diagram to define: What is sound? What is music? Discuss the answers as a class.</a:t>
            </a:r>
          </a:p>
        </p:txBody>
      </p:sp>
      <p:grpSp>
        <p:nvGrpSpPr>
          <p:cNvPr id="13" name="Group 12" descr="Venn diagram in which students document their ideas as to 'What is sound?' and 'What is music?' On the left side is the sound circle, on the right side is the music circle.">
            <a:extLst>
              <a:ext uri="{FF2B5EF4-FFF2-40B4-BE49-F238E27FC236}">
                <a16:creationId xmlns:a16="http://schemas.microsoft.com/office/drawing/2014/main" id="{16B66E25-565A-739A-F6E4-A9BE0A1717B9}"/>
              </a:ext>
            </a:extLst>
          </p:cNvPr>
          <p:cNvGrpSpPr/>
          <p:nvPr/>
        </p:nvGrpSpPr>
        <p:grpSpPr>
          <a:xfrm>
            <a:off x="3447220" y="1671242"/>
            <a:ext cx="8396780" cy="4716000"/>
            <a:chOff x="3447220" y="1671242"/>
            <a:chExt cx="8396780" cy="4716000"/>
          </a:xfrm>
        </p:grpSpPr>
        <p:grpSp>
          <p:nvGrpSpPr>
            <p:cNvPr id="4" name="Group 3" descr="Sound">
              <a:extLst>
                <a:ext uri="{FF2B5EF4-FFF2-40B4-BE49-F238E27FC236}">
                  <a16:creationId xmlns:a16="http://schemas.microsoft.com/office/drawing/2014/main" id="{95D9560F-6B51-6AF3-CD5C-741454253462}"/>
                </a:ext>
              </a:extLst>
            </p:cNvPr>
            <p:cNvGrpSpPr/>
            <p:nvPr/>
          </p:nvGrpSpPr>
          <p:grpSpPr>
            <a:xfrm>
              <a:off x="3447220" y="1671242"/>
              <a:ext cx="4932000" cy="4716000"/>
              <a:chOff x="1653639" y="1123760"/>
              <a:chExt cx="5471315" cy="5247059"/>
            </a:xfrm>
          </p:grpSpPr>
          <p:sp>
            <p:nvSpPr>
              <p:cNvPr id="5" name="Google Shape;79;p15" descr="Venn object 1">
                <a:extLst>
                  <a:ext uri="{FF2B5EF4-FFF2-40B4-BE49-F238E27FC236}">
                    <a16:creationId xmlns:a16="http://schemas.microsoft.com/office/drawing/2014/main" id="{4D104F2E-A9D0-AF8D-33D2-97F0566C71B0}"/>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6985327D-BA76-9959-01EB-1FAF158AA50C}"/>
                  </a:ext>
                </a:extLst>
              </p:cNvPr>
              <p:cNvSpPr/>
              <p:nvPr/>
            </p:nvSpPr>
            <p:spPr>
              <a:xfrm>
                <a:off x="3468608" y="1123760"/>
                <a:ext cx="1841375"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Arial" panose="020B0604020202020204" pitchFamily="34" charset="0"/>
                    <a:cs typeface="Arial" panose="020B0604020202020204" pitchFamily="34" charset="0"/>
                  </a:rPr>
                  <a:t>Sound</a:t>
                </a:r>
              </a:p>
            </p:txBody>
          </p:sp>
        </p:grpSp>
        <p:grpSp>
          <p:nvGrpSpPr>
            <p:cNvPr id="12" name="Group 11" descr="Music">
              <a:extLst>
                <a:ext uri="{FF2B5EF4-FFF2-40B4-BE49-F238E27FC236}">
                  <a16:creationId xmlns:a16="http://schemas.microsoft.com/office/drawing/2014/main" id="{C5AED732-DC57-3916-DBAC-438AE2CFC8ED}"/>
                </a:ext>
              </a:extLst>
            </p:cNvPr>
            <p:cNvGrpSpPr/>
            <p:nvPr/>
          </p:nvGrpSpPr>
          <p:grpSpPr>
            <a:xfrm>
              <a:off x="6912000" y="1671242"/>
              <a:ext cx="4932000" cy="4716000"/>
              <a:chOff x="5012233" y="1123760"/>
              <a:chExt cx="5471315" cy="5247059"/>
            </a:xfrm>
          </p:grpSpPr>
          <p:sp>
            <p:nvSpPr>
              <p:cNvPr id="10" name="Google Shape;79;p15" descr="Venn object 1">
                <a:extLst>
                  <a:ext uri="{FF2B5EF4-FFF2-40B4-BE49-F238E27FC236}">
                    <a16:creationId xmlns:a16="http://schemas.microsoft.com/office/drawing/2014/main" id="{7F9AEF08-D20A-7C6A-BBCD-E7251FAFEF5D}"/>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97CF7C23-ED1B-E42A-3AFD-251B65522A3A}"/>
                  </a:ext>
                </a:extLst>
              </p:cNvPr>
              <p:cNvSpPr/>
              <p:nvPr/>
            </p:nvSpPr>
            <p:spPr>
              <a:xfrm>
                <a:off x="6827203" y="1123760"/>
                <a:ext cx="1841375"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Arial" panose="020B0604020202020204" pitchFamily="34" charset="0"/>
                    <a:cs typeface="Arial" panose="020B0604020202020204" pitchFamily="34" charset="0"/>
                  </a:rPr>
                  <a:t>Music</a:t>
                </a:r>
              </a:p>
            </p:txBody>
          </p:sp>
        </p:grpSp>
      </p:grpSp>
      <p:sp>
        <p:nvSpPr>
          <p:cNvPr id="6" name="Google Shape;83;p15">
            <a:extLst>
              <a:ext uri="{FF2B5EF4-FFF2-40B4-BE49-F238E27FC236}">
                <a16:creationId xmlns:a16="http://schemas.microsoft.com/office/drawing/2014/main" id="{7929AC78-7E3C-08A6-D26C-E99CB41BAD96}"/>
              </a:ext>
            </a:extLst>
          </p:cNvPr>
          <p:cNvSpPr txBox="1"/>
          <p:nvPr/>
        </p:nvSpPr>
        <p:spPr>
          <a:xfrm>
            <a:off x="4037326" y="3789124"/>
            <a:ext cx="2149433"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800" kern="0">
                <a:solidFill>
                  <a:srgbClr val="000000"/>
                </a:solidFill>
                <a:latin typeface="Arial" panose="020B0604020202020204" pitchFamily="34" charset="0"/>
                <a:ea typeface="Montserrat"/>
                <a:cs typeface="Arial" panose="020B0604020202020204" pitchFamily="34" charset="0"/>
                <a:sym typeface="Montserrat"/>
              </a:rPr>
              <a:t>Features of sound</a:t>
            </a:r>
            <a:endParaRPr sz="18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8" name="Google Shape;85;p15">
            <a:extLst>
              <a:ext uri="{FF2B5EF4-FFF2-40B4-BE49-F238E27FC236}">
                <a16:creationId xmlns:a16="http://schemas.microsoft.com/office/drawing/2014/main" id="{F6A59A3B-162F-EA43-AD23-33BEF8DA5A86}"/>
              </a:ext>
            </a:extLst>
          </p:cNvPr>
          <p:cNvSpPr txBox="1"/>
          <p:nvPr/>
        </p:nvSpPr>
        <p:spPr>
          <a:xfrm>
            <a:off x="6874820" y="3390290"/>
            <a:ext cx="1504400" cy="1020486"/>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 sz="1800" kern="0">
                <a:solidFill>
                  <a:srgbClr val="000000"/>
                </a:solidFill>
                <a:latin typeface="Arial" panose="020B0604020202020204" pitchFamily="34" charset="0"/>
                <a:ea typeface="Montserrat"/>
                <a:cs typeface="Arial" panose="020B0604020202020204" pitchFamily="34" charset="0"/>
                <a:sym typeface="Montserrat"/>
              </a:rPr>
              <a:t>Features similar to both sound and music</a:t>
            </a:r>
            <a:endParaRPr sz="18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7" name="Google Shape;84;p15">
            <a:extLst>
              <a:ext uri="{FF2B5EF4-FFF2-40B4-BE49-F238E27FC236}">
                <a16:creationId xmlns:a16="http://schemas.microsoft.com/office/drawing/2014/main" id="{20C12809-0B2D-4F6C-1E45-A032BCB4FC87}"/>
              </a:ext>
            </a:extLst>
          </p:cNvPr>
          <p:cNvSpPr txBox="1"/>
          <p:nvPr/>
        </p:nvSpPr>
        <p:spPr>
          <a:xfrm>
            <a:off x="8929159" y="3789124"/>
            <a:ext cx="2290061"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800" kern="0">
                <a:solidFill>
                  <a:srgbClr val="000000"/>
                </a:solidFill>
                <a:latin typeface="Arial" panose="020B0604020202020204" pitchFamily="34" charset="0"/>
                <a:ea typeface="Montserrat"/>
                <a:cs typeface="Arial" panose="020B0604020202020204" pitchFamily="34" charset="0"/>
                <a:sym typeface="Montserrat"/>
              </a:rPr>
              <a:t>Features of music</a:t>
            </a:r>
            <a:endParaRPr sz="18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9E573A6F-C19D-9FA9-6524-4645FC66BA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6</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034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5DFDF2-1CD0-5159-C703-1855AB0DECE3}"/>
              </a:ext>
            </a:extLst>
          </p:cNvPr>
          <p:cNvSpPr>
            <a:spLocks noGrp="1"/>
          </p:cNvSpPr>
          <p:nvPr>
            <p:ph type="title"/>
          </p:nvPr>
        </p:nvSpPr>
        <p:spPr/>
        <p:txBody>
          <a:bodyPr/>
          <a:lstStyle/>
          <a:p>
            <a:r>
              <a:rPr lang="en-AU"/>
              <a:t>The roles of layers of sound</a:t>
            </a:r>
          </a:p>
        </p:txBody>
      </p:sp>
      <p:sp>
        <p:nvSpPr>
          <p:cNvPr id="7" name="Text Placeholder 6">
            <a:extLst>
              <a:ext uri="{FF2B5EF4-FFF2-40B4-BE49-F238E27FC236}">
                <a16:creationId xmlns:a16="http://schemas.microsoft.com/office/drawing/2014/main" id="{EEFE1056-EFBF-A3C3-429A-856F709892C1}"/>
              </a:ext>
            </a:extLst>
          </p:cNvPr>
          <p:cNvSpPr>
            <a:spLocks noGrp="1"/>
          </p:cNvSpPr>
          <p:nvPr>
            <p:ph type="body" sz="quarter" idx="18"/>
          </p:nvPr>
        </p:nvSpPr>
        <p:spPr/>
        <p:txBody>
          <a:bodyPr/>
          <a:lstStyle/>
          <a:p>
            <a:r>
              <a:rPr lang="en-AU">
                <a:latin typeface="Arial"/>
                <a:cs typeface="Arial"/>
              </a:rPr>
              <a:t>Texture</a:t>
            </a:r>
            <a:endParaRPr lang="en-AU"/>
          </a:p>
        </p:txBody>
      </p:sp>
      <p:sp>
        <p:nvSpPr>
          <p:cNvPr id="6" name="Text Placeholder 5">
            <a:extLst>
              <a:ext uri="{FF2B5EF4-FFF2-40B4-BE49-F238E27FC236}">
                <a16:creationId xmlns:a16="http://schemas.microsoft.com/office/drawing/2014/main" id="{2EDC6F7C-9F24-4498-34B5-E9E36D64E163}"/>
              </a:ext>
            </a:extLst>
          </p:cNvPr>
          <p:cNvSpPr>
            <a:spLocks noGrp="1"/>
          </p:cNvSpPr>
          <p:nvPr>
            <p:ph type="body" sz="quarter" idx="17"/>
          </p:nvPr>
        </p:nvSpPr>
        <p:spPr>
          <a:xfrm>
            <a:off x="360000" y="1567087"/>
            <a:ext cx="11484000" cy="415800"/>
          </a:xfrm>
        </p:spPr>
        <p:txBody>
          <a:bodyPr/>
          <a:lstStyle/>
          <a:p>
            <a:pPr>
              <a:spcAft>
                <a:spcPts val="600"/>
              </a:spcAft>
            </a:pPr>
            <a:r>
              <a:rPr lang="en-AU" sz="1800">
                <a:effectLst/>
                <a:latin typeface="Arial" panose="020B0604020202020204" pitchFamily="34" charset="0"/>
                <a:ea typeface="Calibri" panose="020F0502020204030204" pitchFamily="34" charset="0"/>
              </a:rPr>
              <a:t>The layers of sound in a piece can fulfil 3 functions:</a:t>
            </a:r>
          </a:p>
          <a:p>
            <a:pPr>
              <a:spcAft>
                <a:spcPts val="600"/>
              </a:spcAft>
            </a:pPr>
            <a:endParaRPr lang="en-AU" sz="1800">
              <a:effectLst/>
              <a:latin typeface="Arial" panose="020B0604020202020204" pitchFamily="34" charset="0"/>
              <a:ea typeface="Calibri" panose="020F0502020204030204" pitchFamily="34" charset="0"/>
            </a:endParaRPr>
          </a:p>
          <a:p>
            <a:pPr>
              <a:spcAft>
                <a:spcPts val="600"/>
              </a:spcAft>
            </a:pPr>
            <a:endParaRPr lang="en-AU"/>
          </a:p>
        </p:txBody>
      </p:sp>
      <p:sp>
        <p:nvSpPr>
          <p:cNvPr id="10" name="Rectangle: Rounded Corners 9">
            <a:extLst>
              <a:ext uri="{FF2B5EF4-FFF2-40B4-BE49-F238E27FC236}">
                <a16:creationId xmlns:a16="http://schemas.microsoft.com/office/drawing/2014/main" id="{8EECCFF1-A07C-905C-D0AA-754B47B9EA0B}"/>
              </a:ext>
            </a:extLst>
          </p:cNvPr>
          <p:cNvSpPr/>
          <p:nvPr/>
        </p:nvSpPr>
        <p:spPr>
          <a:xfrm>
            <a:off x="923879" y="2369820"/>
            <a:ext cx="2034540" cy="54102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AU" sz="1800" b="1">
                <a:solidFill>
                  <a:schemeClr val="tx1"/>
                </a:solidFill>
                <a:latin typeface="Arial" panose="020B0604020202020204" pitchFamily="34" charset="0"/>
                <a:cs typeface="Arial" panose="020B0604020202020204" pitchFamily="34" charset="0"/>
              </a:rPr>
              <a:t>Melodic role</a:t>
            </a:r>
          </a:p>
        </p:txBody>
      </p:sp>
      <p:sp>
        <p:nvSpPr>
          <p:cNvPr id="9" name="Rectangle: Rounded Corners 8">
            <a:extLst>
              <a:ext uri="{FF2B5EF4-FFF2-40B4-BE49-F238E27FC236}">
                <a16:creationId xmlns:a16="http://schemas.microsoft.com/office/drawing/2014/main" id="{7C4238A0-158D-AB26-58EA-E92AC5D95316}"/>
              </a:ext>
            </a:extLst>
          </p:cNvPr>
          <p:cNvSpPr/>
          <p:nvPr/>
        </p:nvSpPr>
        <p:spPr>
          <a:xfrm>
            <a:off x="359999" y="2910840"/>
            <a:ext cx="3162300" cy="327744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tIns="468000" rtlCol="0" anchor="t"/>
          <a:lstStyle/>
          <a:p>
            <a:pPr marL="317500">
              <a:lnSpc>
                <a:spcPct val="150000"/>
              </a:lnSpc>
            </a:pPr>
            <a:r>
              <a:rPr lang="en-AU" sz="1800">
                <a:latin typeface="Arial" panose="020B0604020202020204" pitchFamily="34" charset="0"/>
                <a:cs typeface="Arial" panose="020B0604020202020204" pitchFamily="34" charset="0"/>
              </a:rPr>
              <a:t>When the performing media provide the </a:t>
            </a:r>
            <a:r>
              <a:rPr lang="en-AU" sz="1800" b="1">
                <a:latin typeface="Arial" panose="020B0604020202020204" pitchFamily="34" charset="0"/>
                <a:cs typeface="Arial" panose="020B0604020202020204" pitchFamily="34" charset="0"/>
              </a:rPr>
              <a:t>melody.</a:t>
            </a:r>
          </a:p>
        </p:txBody>
      </p:sp>
      <p:sp>
        <p:nvSpPr>
          <p:cNvPr id="15" name="Rectangle: Rounded Corners 14">
            <a:extLst>
              <a:ext uri="{FF2B5EF4-FFF2-40B4-BE49-F238E27FC236}">
                <a16:creationId xmlns:a16="http://schemas.microsoft.com/office/drawing/2014/main" id="{307EF979-AFF0-65DE-4C4B-60EB24C939D0}"/>
              </a:ext>
            </a:extLst>
          </p:cNvPr>
          <p:cNvSpPr/>
          <p:nvPr/>
        </p:nvSpPr>
        <p:spPr>
          <a:xfrm>
            <a:off x="4496541" y="2369820"/>
            <a:ext cx="2313615" cy="54102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AU" sz="1800" b="1">
                <a:solidFill>
                  <a:schemeClr val="tx1"/>
                </a:solidFill>
                <a:latin typeface="Arial" panose="020B0604020202020204" pitchFamily="34" charset="0"/>
                <a:cs typeface="Arial" panose="020B0604020202020204" pitchFamily="34" charset="0"/>
              </a:rPr>
              <a:t>Harmonic role</a:t>
            </a:r>
          </a:p>
        </p:txBody>
      </p:sp>
      <p:sp>
        <p:nvSpPr>
          <p:cNvPr id="11" name="Rectangle: Rounded Corners 10">
            <a:extLst>
              <a:ext uri="{FF2B5EF4-FFF2-40B4-BE49-F238E27FC236}">
                <a16:creationId xmlns:a16="http://schemas.microsoft.com/office/drawing/2014/main" id="{3096114E-A36F-7AD0-A27E-B2D0135D4FF2}"/>
              </a:ext>
            </a:extLst>
          </p:cNvPr>
          <p:cNvSpPr/>
          <p:nvPr/>
        </p:nvSpPr>
        <p:spPr>
          <a:xfrm>
            <a:off x="4072199" y="2910840"/>
            <a:ext cx="3162300" cy="3277447"/>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468000" rtlCol="0" anchor="t"/>
          <a:lstStyle/>
          <a:p>
            <a:pPr marL="182563">
              <a:lnSpc>
                <a:spcPct val="150000"/>
              </a:lnSpc>
            </a:pPr>
            <a:r>
              <a:rPr lang="en-AU" sz="1800">
                <a:latin typeface="Arial" panose="020B0604020202020204" pitchFamily="34" charset="0"/>
                <a:cs typeface="Arial" panose="020B0604020202020204" pitchFamily="34" charset="0"/>
              </a:rPr>
              <a:t>When the performing media provide </a:t>
            </a:r>
            <a:r>
              <a:rPr lang="en-AU" sz="1800" b="1">
                <a:latin typeface="Arial" panose="020B0604020202020204" pitchFamily="34" charset="0"/>
                <a:cs typeface="Arial" panose="020B0604020202020204" pitchFamily="34" charset="0"/>
              </a:rPr>
              <a:t>harmony</a:t>
            </a:r>
            <a:r>
              <a:rPr lang="en-AU" sz="1800">
                <a:latin typeface="Arial" panose="020B0604020202020204" pitchFamily="34" charset="0"/>
                <a:cs typeface="Arial" panose="020B0604020202020204" pitchFamily="34" charset="0"/>
              </a:rPr>
              <a:t> (pitch other than the melody.) For example, chords.</a:t>
            </a:r>
          </a:p>
        </p:txBody>
      </p:sp>
      <p:sp>
        <p:nvSpPr>
          <p:cNvPr id="14" name="Rectangle: Rounded Corners 13">
            <a:extLst>
              <a:ext uri="{FF2B5EF4-FFF2-40B4-BE49-F238E27FC236}">
                <a16:creationId xmlns:a16="http://schemas.microsoft.com/office/drawing/2014/main" id="{3AA4D5A1-7A3C-F7FD-DDEF-2611F4AF25D3}"/>
              </a:ext>
            </a:extLst>
          </p:cNvPr>
          <p:cNvSpPr/>
          <p:nvPr/>
        </p:nvSpPr>
        <p:spPr>
          <a:xfrm>
            <a:off x="8243834" y="2369820"/>
            <a:ext cx="2257410" cy="54102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AU" sz="1800" b="1">
                <a:solidFill>
                  <a:schemeClr val="tx1"/>
                </a:solidFill>
                <a:latin typeface="Arial" panose="020B0604020202020204" pitchFamily="34" charset="0"/>
                <a:cs typeface="Arial" panose="020B0604020202020204" pitchFamily="34" charset="0"/>
              </a:rPr>
              <a:t>Rhythmic role</a:t>
            </a:r>
          </a:p>
        </p:txBody>
      </p:sp>
      <p:sp>
        <p:nvSpPr>
          <p:cNvPr id="12" name="Rectangle: Rounded Corners 11">
            <a:extLst>
              <a:ext uri="{FF2B5EF4-FFF2-40B4-BE49-F238E27FC236}">
                <a16:creationId xmlns:a16="http://schemas.microsoft.com/office/drawing/2014/main" id="{22E7A056-22B6-DB6C-7BDF-2C29B1F50223}"/>
              </a:ext>
            </a:extLst>
          </p:cNvPr>
          <p:cNvSpPr/>
          <p:nvPr/>
        </p:nvSpPr>
        <p:spPr>
          <a:xfrm>
            <a:off x="7791389" y="2910840"/>
            <a:ext cx="3162300" cy="327744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tIns="468000" rtlCol="0" anchor="t"/>
          <a:lstStyle/>
          <a:p>
            <a:pPr marL="233363">
              <a:lnSpc>
                <a:spcPct val="150000"/>
              </a:lnSpc>
            </a:pPr>
            <a:r>
              <a:rPr lang="en-AU" sz="1800">
                <a:latin typeface="Arial" panose="020B0604020202020204" pitchFamily="34" charset="0"/>
                <a:cs typeface="Arial" panose="020B0604020202020204" pitchFamily="34" charset="0"/>
              </a:rPr>
              <a:t>When the performing media provide the </a:t>
            </a:r>
            <a:r>
              <a:rPr lang="en-AU" sz="1800" b="1">
                <a:latin typeface="Arial" panose="020B0604020202020204" pitchFamily="34" charset="0"/>
                <a:cs typeface="Arial" panose="020B0604020202020204" pitchFamily="34" charset="0"/>
              </a:rPr>
              <a:t>beat</a:t>
            </a:r>
            <a:r>
              <a:rPr lang="en-AU" sz="1800">
                <a:latin typeface="Arial" panose="020B0604020202020204" pitchFamily="34" charset="0"/>
                <a:cs typeface="Arial" panose="020B0604020202020204" pitchFamily="34" charset="0"/>
              </a:rPr>
              <a:t> and/or accompanying </a:t>
            </a:r>
            <a:r>
              <a:rPr lang="en-AU" sz="1800" b="1">
                <a:latin typeface="Arial" panose="020B0604020202020204" pitchFamily="34" charset="0"/>
                <a:cs typeface="Arial" panose="020B0604020202020204" pitchFamily="34" charset="0"/>
              </a:rPr>
              <a:t>rhythms.</a:t>
            </a:r>
          </a:p>
        </p:txBody>
      </p:sp>
      <p:sp>
        <p:nvSpPr>
          <p:cNvPr id="3" name="Slide Number Placeholder 2">
            <a:extLst>
              <a:ext uri="{FF2B5EF4-FFF2-40B4-BE49-F238E27FC236}">
                <a16:creationId xmlns:a16="http://schemas.microsoft.com/office/drawing/2014/main" id="{5EA7D6F1-6784-909C-65C4-D4FA06475B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2154531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8DFD9-EAB1-53A9-513E-9CA682FB68DF}"/>
              </a:ext>
            </a:extLst>
          </p:cNvPr>
          <p:cNvSpPr>
            <a:spLocks noGrp="1"/>
          </p:cNvSpPr>
          <p:nvPr>
            <p:ph type="title"/>
          </p:nvPr>
        </p:nvSpPr>
        <p:spPr/>
        <p:txBody>
          <a:bodyPr/>
          <a:lstStyle/>
          <a:p>
            <a:r>
              <a:rPr lang="en-AU"/>
              <a:t>Activity 8.1 – Listening </a:t>
            </a:r>
          </a:p>
        </p:txBody>
      </p:sp>
      <p:sp>
        <p:nvSpPr>
          <p:cNvPr id="4" name="Text Placeholder 3">
            <a:extLst>
              <a:ext uri="{FF2B5EF4-FFF2-40B4-BE49-F238E27FC236}">
                <a16:creationId xmlns:a16="http://schemas.microsoft.com/office/drawing/2014/main" id="{3199F28E-F681-CF6C-A6BC-76C5AEE9AFC9}"/>
              </a:ext>
            </a:extLst>
          </p:cNvPr>
          <p:cNvSpPr>
            <a:spLocks noGrp="1"/>
          </p:cNvSpPr>
          <p:nvPr>
            <p:ph type="body" sz="quarter" idx="18"/>
          </p:nvPr>
        </p:nvSpPr>
        <p:spPr/>
        <p:txBody>
          <a:bodyPr/>
          <a:lstStyle/>
          <a:p>
            <a:r>
              <a:rPr lang="en-AU"/>
              <a:t>Worksheet</a:t>
            </a:r>
          </a:p>
        </p:txBody>
      </p:sp>
      <p:sp>
        <p:nvSpPr>
          <p:cNvPr id="5" name="Text Placeholder 4">
            <a:extLst>
              <a:ext uri="{FF2B5EF4-FFF2-40B4-BE49-F238E27FC236}">
                <a16:creationId xmlns:a16="http://schemas.microsoft.com/office/drawing/2014/main" id="{8D4867D3-22DF-5795-F319-77E8E3A7F9BC}"/>
              </a:ext>
            </a:extLst>
          </p:cNvPr>
          <p:cNvSpPr>
            <a:spLocks noGrp="1"/>
          </p:cNvSpPr>
          <p:nvPr>
            <p:ph type="body" sz="quarter" idx="17"/>
          </p:nvPr>
        </p:nvSpPr>
        <p:spPr>
          <a:xfrm>
            <a:off x="348000" y="1369454"/>
            <a:ext cx="10909982" cy="833213"/>
          </a:xfrm>
        </p:spPr>
        <p:txBody>
          <a:bodyPr vert="horz" lIns="0" tIns="0" rIns="0" bIns="0" rtlCol="0" anchor="t">
            <a:noAutofit/>
          </a:bodyPr>
          <a:lstStyle/>
          <a:p>
            <a:pPr>
              <a:spcAft>
                <a:spcPts val="600"/>
              </a:spcAft>
            </a:pPr>
            <a:r>
              <a:rPr lang="en-AU" sz="1800">
                <a:effectLst/>
                <a:latin typeface="Arial"/>
                <a:ea typeface="Calibri"/>
                <a:cs typeface="Arial"/>
              </a:rPr>
              <a:t>Access </a:t>
            </a:r>
            <a:r>
              <a:rPr lang="en-AU" sz="1800">
                <a:latin typeface="Arial"/>
                <a:ea typeface="Calibri"/>
                <a:cs typeface="Arial"/>
              </a:rPr>
              <a:t>the below excerpts</a:t>
            </a:r>
            <a:r>
              <a:rPr lang="en-AU" sz="1800">
                <a:effectLst/>
                <a:latin typeface="Arial"/>
                <a:ea typeface="Calibri"/>
                <a:cs typeface="Arial"/>
              </a:rPr>
              <a:t> and identify the performing media and the role of each layer of sound in each piece as melodic, harmonic or rhythmic.</a:t>
            </a:r>
            <a:endParaRPr lang="en-AU"/>
          </a:p>
        </p:txBody>
      </p:sp>
      <p:graphicFrame>
        <p:nvGraphicFramePr>
          <p:cNvPr id="6" name="Table 5">
            <a:extLst>
              <a:ext uri="{FF2B5EF4-FFF2-40B4-BE49-F238E27FC236}">
                <a16:creationId xmlns:a16="http://schemas.microsoft.com/office/drawing/2014/main" id="{1E133054-696C-0EC2-C2E6-5705A5684475}"/>
              </a:ext>
            </a:extLst>
          </p:cNvPr>
          <p:cNvGraphicFramePr>
            <a:graphicFrameLocks noGrp="1"/>
          </p:cNvGraphicFramePr>
          <p:nvPr>
            <p:extLst>
              <p:ext uri="{D42A27DB-BD31-4B8C-83A1-F6EECF244321}">
                <p14:modId xmlns:p14="http://schemas.microsoft.com/office/powerpoint/2010/main" val="771985391"/>
              </p:ext>
            </p:extLst>
          </p:nvPr>
        </p:nvGraphicFramePr>
        <p:xfrm>
          <a:off x="348000" y="2330344"/>
          <a:ext cx="10909982" cy="4358323"/>
        </p:xfrm>
        <a:graphic>
          <a:graphicData uri="http://schemas.openxmlformats.org/drawingml/2006/table">
            <a:tbl>
              <a:tblPr firstRow="1" bandRow="1">
                <a:tableStyleId>{69012ECD-51FC-41F1-AA8D-1B2483CD663E}</a:tableStyleId>
              </a:tblPr>
              <a:tblGrid>
                <a:gridCol w="5477067">
                  <a:extLst>
                    <a:ext uri="{9D8B030D-6E8A-4147-A177-3AD203B41FA5}">
                      <a16:colId xmlns:a16="http://schemas.microsoft.com/office/drawing/2014/main" val="2338889195"/>
                    </a:ext>
                  </a:extLst>
                </a:gridCol>
                <a:gridCol w="5432915">
                  <a:extLst>
                    <a:ext uri="{9D8B030D-6E8A-4147-A177-3AD203B41FA5}">
                      <a16:colId xmlns:a16="http://schemas.microsoft.com/office/drawing/2014/main" val="1663357363"/>
                    </a:ext>
                  </a:extLst>
                </a:gridCol>
              </a:tblGrid>
              <a:tr h="514456">
                <a:tc>
                  <a:txBody>
                    <a:bodyPr/>
                    <a:lstStyle/>
                    <a:p>
                      <a:pPr>
                        <a:lnSpc>
                          <a:spcPct val="120000"/>
                        </a:lnSpc>
                        <a:spcAft>
                          <a:spcPts val="600"/>
                        </a:spcAft>
                      </a:pPr>
                      <a:r>
                        <a:rPr lang="en-AU" b="1">
                          <a:latin typeface="Arial" panose="020B0604020202020204" pitchFamily="34" charset="0"/>
                          <a:cs typeface="Arial" panose="020B0604020202020204" pitchFamily="34" charset="0"/>
                        </a:rPr>
                        <a:t>Piece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r>
                        <a:rPr lang="en-AU" b="1">
                          <a:latin typeface="Arial" panose="020B0604020202020204" pitchFamily="34" charset="0"/>
                          <a:cs typeface="Arial" panose="020B0604020202020204" pitchFamily="34" charset="0"/>
                        </a:rPr>
                        <a:t>Performing media and role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7858013"/>
                  </a:ext>
                </a:extLst>
              </a:tr>
              <a:tr h="1048703">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800" b="0" u="sng" kern="1200">
                          <a:solidFill>
                            <a:schemeClr val="tx1"/>
                          </a:solidFill>
                          <a:effectLst/>
                          <a:latin typeface="Arial" panose="020B0604020202020204" pitchFamily="34" charset="0"/>
                          <a:ea typeface="+mn-ea"/>
                          <a:cs typeface="Arial" panose="020B0604020202020204" pitchFamily="34" charset="0"/>
                          <a:hlinkClick r:id="rId2"/>
                        </a:rPr>
                        <a:t>Becca Hatch, </a:t>
                      </a:r>
                      <a:r>
                        <a:rPr lang="en-AU" sz="1800" b="0" u="sng" kern="1200" err="1">
                          <a:solidFill>
                            <a:schemeClr val="tx1"/>
                          </a:solidFill>
                          <a:effectLst/>
                          <a:latin typeface="Arial" panose="020B0604020202020204" pitchFamily="34" charset="0"/>
                          <a:ea typeface="+mn-ea"/>
                          <a:cs typeface="Arial" panose="020B0604020202020204" pitchFamily="34" charset="0"/>
                          <a:hlinkClick r:id="rId2"/>
                        </a:rPr>
                        <a:t>Tentendo</a:t>
                      </a:r>
                      <a:r>
                        <a:rPr lang="en-AU" sz="1800" b="0" u="sng" kern="1200">
                          <a:solidFill>
                            <a:schemeClr val="tx1"/>
                          </a:solidFill>
                          <a:effectLst/>
                          <a:latin typeface="Arial" panose="020B0604020202020204" pitchFamily="34" charset="0"/>
                          <a:ea typeface="+mn-ea"/>
                          <a:cs typeface="Arial" panose="020B0604020202020204" pitchFamily="34" charset="0"/>
                          <a:hlinkClick r:id="rId2"/>
                        </a:rPr>
                        <a:t> – Bass Keeps Calling (Official Video) (2:38)</a:t>
                      </a:r>
                      <a:r>
                        <a:rPr lang="en-AU" sz="1800" b="0" kern="1200">
                          <a:solidFill>
                            <a:schemeClr val="tx1"/>
                          </a:solidFill>
                          <a:effectLst/>
                          <a:latin typeface="Arial" panose="020B0604020202020204" pitchFamily="34" charset="0"/>
                          <a:ea typeface="+mn-ea"/>
                          <a:cs typeface="Arial" panose="020B0604020202020204" pitchFamily="34" charset="0"/>
                        </a:rPr>
                        <a:t> (from 0:00–0:34)</a:t>
                      </a:r>
                      <a:endParaRPr lang="en-AU"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8875536"/>
                  </a:ext>
                </a:extLst>
              </a:tr>
              <a:tr h="1048703">
                <a:tc>
                  <a:txBody>
                    <a:bodyPr/>
                    <a:lstStyle/>
                    <a:p>
                      <a:pPr>
                        <a:lnSpc>
                          <a:spcPct val="120000"/>
                        </a:lnSpc>
                        <a:spcAft>
                          <a:spcPts val="600"/>
                        </a:spcAft>
                      </a:pPr>
                      <a:r>
                        <a:rPr lang="en-AU" sz="1800" b="0" u="sng" kern="1200">
                          <a:solidFill>
                            <a:schemeClr val="tx1"/>
                          </a:solidFill>
                          <a:effectLst/>
                          <a:latin typeface="Arial" panose="020B0604020202020204" pitchFamily="34" charset="0"/>
                          <a:ea typeface="+mn-ea"/>
                          <a:cs typeface="Arial" panose="020B0604020202020204" pitchFamily="34" charset="0"/>
                          <a:hlinkClick r:id="rId3"/>
                        </a:rPr>
                        <a:t>JVKE – this is what falling in love feels like (Official Video) (2:34)</a:t>
                      </a:r>
                      <a:r>
                        <a:rPr lang="en-AU" sz="1800" b="0" kern="1200">
                          <a:solidFill>
                            <a:schemeClr val="tx1"/>
                          </a:solidFill>
                          <a:effectLst/>
                          <a:latin typeface="Arial" panose="020B0604020202020204" pitchFamily="34" charset="0"/>
                          <a:ea typeface="+mn-ea"/>
                          <a:cs typeface="Arial" panose="020B0604020202020204" pitchFamily="34" charset="0"/>
                        </a:rPr>
                        <a:t> (from 0:29–0:58)</a:t>
                      </a:r>
                      <a:endParaRPr lang="en-AU"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0049581"/>
                  </a:ext>
                </a:extLst>
              </a:tr>
              <a:tr h="1048703">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800" b="0" u="sng" kern="1200">
                          <a:solidFill>
                            <a:schemeClr val="tx1"/>
                          </a:solidFill>
                          <a:effectLst/>
                          <a:latin typeface="Arial" panose="020B0604020202020204" pitchFamily="34" charset="0"/>
                          <a:ea typeface="+mn-ea"/>
                          <a:cs typeface="Arial" panose="020B0604020202020204" pitchFamily="34" charset="0"/>
                          <a:hlinkClick r:id="rId4"/>
                        </a:rPr>
                        <a:t>Billie </a:t>
                      </a:r>
                      <a:r>
                        <a:rPr lang="en-AU" sz="1800" b="0" u="sng" kern="1200" err="1">
                          <a:solidFill>
                            <a:schemeClr val="tx1"/>
                          </a:solidFill>
                          <a:effectLst/>
                          <a:latin typeface="Arial" panose="020B0604020202020204" pitchFamily="34" charset="0"/>
                          <a:ea typeface="+mn-ea"/>
                          <a:cs typeface="Arial" panose="020B0604020202020204" pitchFamily="34" charset="0"/>
                          <a:hlinkClick r:id="rId4"/>
                        </a:rPr>
                        <a:t>Eilish</a:t>
                      </a:r>
                      <a:r>
                        <a:rPr lang="en-AU" sz="1800" b="0" u="sng" kern="1200">
                          <a:solidFill>
                            <a:schemeClr val="tx1"/>
                          </a:solidFill>
                          <a:effectLst/>
                          <a:latin typeface="Arial" panose="020B0604020202020204" pitchFamily="34" charset="0"/>
                          <a:ea typeface="+mn-ea"/>
                          <a:cs typeface="Arial" panose="020B0604020202020204" pitchFamily="34" charset="0"/>
                          <a:hlinkClick r:id="rId4"/>
                        </a:rPr>
                        <a:t> – CHIHIRO (Official Music Video) (5:23)</a:t>
                      </a:r>
                      <a:r>
                        <a:rPr lang="en-AU" sz="1800" b="0" kern="1200">
                          <a:solidFill>
                            <a:schemeClr val="tx1"/>
                          </a:solidFill>
                          <a:effectLst/>
                          <a:latin typeface="Arial" panose="020B0604020202020204" pitchFamily="34" charset="0"/>
                          <a:ea typeface="+mn-ea"/>
                          <a:cs typeface="Arial" panose="020B0604020202020204" pitchFamily="34" charset="0"/>
                        </a:rPr>
                        <a:t> (from 0:00–0:35)</a:t>
                      </a:r>
                      <a:endParaRPr lang="en-AU"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5228810"/>
                  </a:ext>
                </a:extLst>
              </a:tr>
              <a:tr h="697758">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800" b="0">
                          <a:effectLst/>
                          <a:latin typeface="Arial" panose="020B0604020202020204" pitchFamily="34" charset="0"/>
                          <a:ea typeface="Calibri" panose="020F0502020204030204" pitchFamily="34" charset="0"/>
                          <a:cs typeface="Arial" panose="020B0604020202020204" pitchFamily="34" charset="0"/>
                        </a:rPr>
                        <a:t>Own choice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600"/>
                        </a:spcAft>
                      </a:pPr>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893573"/>
                  </a:ext>
                </a:extLst>
              </a:tr>
            </a:tbl>
          </a:graphicData>
        </a:graphic>
      </p:graphicFrame>
      <p:sp>
        <p:nvSpPr>
          <p:cNvPr id="2" name="Slide Number Placeholder 1">
            <a:extLst>
              <a:ext uri="{FF2B5EF4-FFF2-40B4-BE49-F238E27FC236}">
                <a16:creationId xmlns:a16="http://schemas.microsoft.com/office/drawing/2014/main" id="{D86154EC-5E34-FDF8-10A2-CCDBA127ED4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4133374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3884B9-6278-2FCC-72CE-0D6880C17E9B}"/>
              </a:ext>
            </a:extLst>
          </p:cNvPr>
          <p:cNvSpPr>
            <a:spLocks noGrp="1"/>
          </p:cNvSpPr>
          <p:nvPr>
            <p:ph type="title"/>
          </p:nvPr>
        </p:nvSpPr>
        <p:spPr/>
        <p:txBody>
          <a:bodyPr/>
          <a:lstStyle/>
          <a:p>
            <a:r>
              <a:rPr lang="en-AU">
                <a:latin typeface="Arial"/>
                <a:cs typeface="Arial"/>
              </a:rPr>
              <a:t>Electronic music layers and roles</a:t>
            </a:r>
          </a:p>
        </p:txBody>
      </p:sp>
      <p:sp>
        <p:nvSpPr>
          <p:cNvPr id="9" name="Rectangle 8">
            <a:extLst>
              <a:ext uri="{FF2B5EF4-FFF2-40B4-BE49-F238E27FC236}">
                <a16:creationId xmlns:a16="http://schemas.microsoft.com/office/drawing/2014/main" id="{DC01B7FF-3B71-A150-E8F9-75E32E2DCE5C}"/>
              </a:ext>
            </a:extLst>
          </p:cNvPr>
          <p:cNvSpPr/>
          <p:nvPr/>
        </p:nvSpPr>
        <p:spPr>
          <a:xfrm>
            <a:off x="359999" y="1334520"/>
            <a:ext cx="4874941" cy="20269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nSpc>
                <a:spcPct val="130000"/>
              </a:lnSpc>
              <a:spcAft>
                <a:spcPts val="600"/>
              </a:spcAft>
            </a:pPr>
            <a:r>
              <a:rPr lang="en-AU" sz="1600" b="1">
                <a:solidFill>
                  <a:schemeClr val="bg1"/>
                </a:solidFill>
                <a:effectLst/>
                <a:latin typeface="Arial" panose="020B0604020202020204" pitchFamily="34" charset="0"/>
                <a:ea typeface="Calibri" panose="020F0502020204030204" pitchFamily="34" charset="0"/>
              </a:rPr>
              <a:t>What is a lead?</a:t>
            </a:r>
          </a:p>
          <a:p>
            <a:pPr>
              <a:lnSpc>
                <a:spcPct val="130000"/>
              </a:lnSpc>
              <a:spcAft>
                <a:spcPts val="600"/>
              </a:spcAft>
            </a:pPr>
            <a:r>
              <a:rPr lang="en-AU" sz="1600">
                <a:solidFill>
                  <a:schemeClr val="bg1"/>
                </a:solidFill>
                <a:effectLst/>
                <a:latin typeface="Arial" panose="020B0604020202020204" pitchFamily="34" charset="0"/>
                <a:ea typeface="Calibri" panose="020F0502020204030204" pitchFamily="34" charset="0"/>
              </a:rPr>
              <a:t>In electronic music, any layer of sound that plays in the foreground is called a ‘lead’ and often provides the </a:t>
            </a:r>
            <a:r>
              <a:rPr lang="en-AU" sz="1600" b="1">
                <a:solidFill>
                  <a:schemeClr val="bg1"/>
                </a:solidFill>
                <a:effectLst/>
                <a:latin typeface="Arial" panose="020B0604020202020204" pitchFamily="34" charset="0"/>
                <a:ea typeface="Calibri" panose="020F0502020204030204" pitchFamily="34" charset="0"/>
              </a:rPr>
              <a:t>melodic role</a:t>
            </a:r>
            <a:r>
              <a:rPr lang="en-AU" sz="1600">
                <a:solidFill>
                  <a:schemeClr val="bg1"/>
                </a:solidFill>
                <a:effectLst/>
                <a:latin typeface="Arial" panose="020B0604020202020204" pitchFamily="34" charset="0"/>
                <a:ea typeface="Calibri" panose="020F0502020204030204" pitchFamily="34" charset="0"/>
              </a:rPr>
              <a:t>. It is usually monophonic.</a:t>
            </a:r>
          </a:p>
        </p:txBody>
      </p:sp>
      <p:sp>
        <p:nvSpPr>
          <p:cNvPr id="10" name="Rectangle 9">
            <a:extLst>
              <a:ext uri="{FF2B5EF4-FFF2-40B4-BE49-F238E27FC236}">
                <a16:creationId xmlns:a16="http://schemas.microsoft.com/office/drawing/2014/main" id="{B4392224-3069-1D70-0CEA-E5CE5E51D97A}"/>
              </a:ext>
            </a:extLst>
          </p:cNvPr>
          <p:cNvSpPr/>
          <p:nvPr/>
        </p:nvSpPr>
        <p:spPr>
          <a:xfrm>
            <a:off x="5503499" y="1334520"/>
            <a:ext cx="6328502" cy="29946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nSpc>
                <a:spcPct val="130000"/>
              </a:lnSpc>
              <a:spcAft>
                <a:spcPts val="600"/>
              </a:spcAft>
            </a:pPr>
            <a:r>
              <a:rPr lang="en-AU" sz="1600" b="1">
                <a:solidFill>
                  <a:schemeClr val="tx1"/>
                </a:solidFill>
                <a:effectLst/>
                <a:latin typeface="Arial" panose="020B0604020202020204" pitchFamily="34" charset="0"/>
                <a:ea typeface="Calibri" panose="020F0502020204030204" pitchFamily="34" charset="0"/>
              </a:rPr>
              <a:t>What is a synth pad?</a:t>
            </a:r>
          </a:p>
          <a:p>
            <a:pPr>
              <a:lnSpc>
                <a:spcPct val="130000"/>
              </a:lnSpc>
              <a:spcAft>
                <a:spcPts val="600"/>
              </a:spcAft>
            </a:pPr>
            <a:r>
              <a:rPr lang="en-AU" sz="1600">
                <a:solidFill>
                  <a:schemeClr val="tx1"/>
                </a:solidFill>
                <a:effectLst/>
                <a:latin typeface="Arial" panose="020B0604020202020204" pitchFamily="34" charset="0"/>
                <a:ea typeface="Calibri" panose="020F0502020204030204" pitchFamily="34" charset="0"/>
              </a:rPr>
              <a:t>A synth pad is a sustained, pitched sound typically created using</a:t>
            </a:r>
            <a:br>
              <a:rPr lang="en-AU" sz="1600">
                <a:solidFill>
                  <a:schemeClr val="tx1"/>
                </a:solidFill>
                <a:effectLst/>
                <a:latin typeface="Arial" panose="020B0604020202020204" pitchFamily="34" charset="0"/>
                <a:ea typeface="Calibri" panose="020F0502020204030204" pitchFamily="34" charset="0"/>
              </a:rPr>
            </a:br>
            <a:r>
              <a:rPr lang="en-AU" sz="1600">
                <a:solidFill>
                  <a:schemeClr val="tx1"/>
                </a:solidFill>
                <a:effectLst/>
                <a:latin typeface="Arial" panose="020B0604020202020204" pitchFamily="34" charset="0"/>
                <a:ea typeface="Calibri" panose="020F0502020204030204" pitchFamily="34" charset="0"/>
              </a:rPr>
              <a:t>a synthesizer. It could be a single note or chord (</a:t>
            </a:r>
            <a:r>
              <a:rPr lang="en-AU" sz="1600">
                <a:solidFill>
                  <a:schemeClr val="tx1"/>
                </a:solidFill>
                <a:latin typeface="Arial" panose="020B0604020202020204" pitchFamily="34" charset="0"/>
                <a:ea typeface="Calibri" panose="020F0502020204030204" pitchFamily="34" charset="0"/>
              </a:rPr>
              <a:t>2</a:t>
            </a:r>
            <a:r>
              <a:rPr lang="en-AU" sz="1600">
                <a:solidFill>
                  <a:schemeClr val="tx1"/>
                </a:solidFill>
                <a:effectLst/>
                <a:latin typeface="Arial" panose="020B0604020202020204" pitchFamily="34" charset="0"/>
                <a:ea typeface="Calibri" panose="020F0502020204030204" pitchFamily="34" charset="0"/>
              </a:rPr>
              <a:t> or more notes played at once). Synth pads are smooth, atmospheric sounds</a:t>
            </a:r>
            <a:br>
              <a:rPr lang="en-AU" sz="1600">
                <a:solidFill>
                  <a:schemeClr val="tx1"/>
                </a:solidFill>
                <a:effectLst/>
                <a:latin typeface="Arial" panose="020B0604020202020204" pitchFamily="34" charset="0"/>
                <a:ea typeface="Calibri" panose="020F0502020204030204" pitchFamily="34" charset="0"/>
              </a:rPr>
            </a:br>
            <a:r>
              <a:rPr lang="en-AU" sz="1600">
                <a:solidFill>
                  <a:schemeClr val="tx1"/>
                </a:solidFill>
                <a:effectLst/>
                <a:latin typeface="Arial" panose="020B0604020202020204" pitchFamily="34" charset="0"/>
                <a:ea typeface="Calibri" panose="020F0502020204030204" pitchFamily="34" charset="0"/>
              </a:rPr>
              <a:t>that play an important role in providing the </a:t>
            </a:r>
            <a:r>
              <a:rPr lang="en-AU" sz="1600" b="1">
                <a:solidFill>
                  <a:schemeClr val="tx1"/>
                </a:solidFill>
                <a:effectLst/>
                <a:latin typeface="Arial" panose="020B0604020202020204" pitchFamily="34" charset="0"/>
                <a:ea typeface="Calibri" panose="020F0502020204030204" pitchFamily="34" charset="0"/>
              </a:rPr>
              <a:t>harmonic role</a:t>
            </a:r>
            <a:r>
              <a:rPr lang="en-AU" sz="1600">
                <a:solidFill>
                  <a:schemeClr val="tx1"/>
                </a:solidFill>
                <a:effectLst/>
                <a:latin typeface="Arial" panose="020B0604020202020204" pitchFamily="34" charset="0"/>
                <a:ea typeface="Calibri" panose="020F0502020204030204" pitchFamily="34" charset="0"/>
              </a:rPr>
              <a:t>. They sometimes fade in and out throughout a piece of music. You</a:t>
            </a:r>
            <a:br>
              <a:rPr lang="en-AU" sz="1600">
                <a:solidFill>
                  <a:schemeClr val="tx1"/>
                </a:solidFill>
                <a:effectLst/>
                <a:latin typeface="Arial" panose="020B0604020202020204" pitchFamily="34" charset="0"/>
                <a:ea typeface="Calibri" panose="020F0502020204030204" pitchFamily="34" charset="0"/>
              </a:rPr>
            </a:br>
            <a:r>
              <a:rPr lang="en-AU" sz="1600">
                <a:solidFill>
                  <a:schemeClr val="tx1"/>
                </a:solidFill>
                <a:effectLst/>
                <a:latin typeface="Arial" panose="020B0604020202020204" pitchFamily="34" charset="0"/>
                <a:ea typeface="Calibri" panose="020F0502020204030204" pitchFamily="34" charset="0"/>
              </a:rPr>
              <a:t>could create a synth pad effect acoustically using a keyboard.</a:t>
            </a:r>
          </a:p>
        </p:txBody>
      </p:sp>
      <p:sp>
        <p:nvSpPr>
          <p:cNvPr id="12" name="Rectangle 11">
            <a:extLst>
              <a:ext uri="{FF2B5EF4-FFF2-40B4-BE49-F238E27FC236}">
                <a16:creationId xmlns:a16="http://schemas.microsoft.com/office/drawing/2014/main" id="{9E669227-B924-D71C-2DB6-F327B56E740A}"/>
              </a:ext>
            </a:extLst>
          </p:cNvPr>
          <p:cNvSpPr/>
          <p:nvPr/>
        </p:nvSpPr>
        <p:spPr>
          <a:xfrm>
            <a:off x="359998" y="3646933"/>
            <a:ext cx="4874941" cy="2671067"/>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nSpc>
                <a:spcPct val="130000"/>
              </a:lnSpc>
              <a:spcAft>
                <a:spcPts val="600"/>
              </a:spcAft>
            </a:pPr>
            <a:r>
              <a:rPr lang="en-AU" sz="1600" b="1">
                <a:solidFill>
                  <a:schemeClr val="tx1"/>
                </a:solidFill>
                <a:effectLst/>
                <a:latin typeface="Arial" panose="020B0604020202020204" pitchFamily="34" charset="0"/>
                <a:ea typeface="Calibri" panose="020F0502020204030204" pitchFamily="34" charset="0"/>
              </a:rPr>
              <a:t>What is bass or bass synth?</a:t>
            </a:r>
          </a:p>
          <a:p>
            <a:pPr>
              <a:lnSpc>
                <a:spcPct val="130000"/>
              </a:lnSpc>
              <a:spcAft>
                <a:spcPts val="600"/>
              </a:spcAft>
            </a:pPr>
            <a:r>
              <a:rPr lang="en-AU" sz="1600">
                <a:solidFill>
                  <a:schemeClr val="tx1"/>
                </a:solidFill>
                <a:effectLst/>
                <a:latin typeface="Arial" panose="020B0604020202020204" pitchFamily="34" charset="0"/>
                <a:ea typeface="Calibri" panose="020F0502020204030204" pitchFamily="34" charset="0"/>
              </a:rPr>
              <a:t>In electronic music, the bass or bass synth provides the bass line, or lowest layer of the piece to give it weight and warmth. Synth bass supports the melodic, rhythmic and harmonic layers. It provides both a </a:t>
            </a:r>
            <a:r>
              <a:rPr lang="en-AU" sz="1600" b="1">
                <a:solidFill>
                  <a:schemeClr val="tx1"/>
                </a:solidFill>
                <a:effectLst/>
                <a:latin typeface="Arial" panose="020B0604020202020204" pitchFamily="34" charset="0"/>
                <a:ea typeface="Calibri" panose="020F0502020204030204" pitchFamily="34" charset="0"/>
              </a:rPr>
              <a:t>harmonic and sometimes rhythmic role</a:t>
            </a:r>
            <a:r>
              <a:rPr lang="en-AU" sz="1600">
                <a:solidFill>
                  <a:schemeClr val="tx1"/>
                </a:solidFill>
                <a:effectLst/>
                <a:latin typeface="Arial" panose="020B0604020202020204" pitchFamily="34" charset="0"/>
                <a:ea typeface="Calibri" panose="020F0502020204030204" pitchFamily="34" charset="0"/>
              </a:rPr>
              <a:t>. </a:t>
            </a:r>
          </a:p>
        </p:txBody>
      </p:sp>
      <p:sp>
        <p:nvSpPr>
          <p:cNvPr id="11" name="Rectangle 10">
            <a:extLst>
              <a:ext uri="{FF2B5EF4-FFF2-40B4-BE49-F238E27FC236}">
                <a16:creationId xmlns:a16="http://schemas.microsoft.com/office/drawing/2014/main" id="{51D328C3-2316-7A95-A866-A1532F7BCC12}"/>
              </a:ext>
            </a:extLst>
          </p:cNvPr>
          <p:cNvSpPr/>
          <p:nvPr/>
        </p:nvSpPr>
        <p:spPr>
          <a:xfrm>
            <a:off x="5491500" y="4595200"/>
            <a:ext cx="6340501" cy="17228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nSpc>
                <a:spcPct val="130000"/>
              </a:lnSpc>
              <a:spcAft>
                <a:spcPts val="600"/>
              </a:spcAft>
            </a:pPr>
            <a:r>
              <a:rPr lang="en-AU" sz="1600" b="1">
                <a:solidFill>
                  <a:schemeClr val="bg1"/>
                </a:solidFill>
                <a:effectLst/>
                <a:latin typeface="Arial" panose="020B0604020202020204" pitchFamily="34" charset="0"/>
                <a:ea typeface="Calibri" panose="020F0502020204030204" pitchFamily="34" charset="0"/>
              </a:rPr>
              <a:t>What are beats?</a:t>
            </a:r>
          </a:p>
          <a:p>
            <a:pPr>
              <a:lnSpc>
                <a:spcPct val="130000"/>
              </a:lnSpc>
              <a:spcAft>
                <a:spcPts val="600"/>
              </a:spcAft>
            </a:pPr>
            <a:r>
              <a:rPr lang="en-AU" sz="1600">
                <a:solidFill>
                  <a:schemeClr val="bg1"/>
                </a:solidFill>
                <a:effectLst/>
                <a:latin typeface="Arial" panose="020B0604020202020204" pitchFamily="34" charset="0"/>
                <a:ea typeface="Calibri" panose="020F0502020204030204" pitchFamily="34" charset="0"/>
              </a:rPr>
              <a:t>Beats are rhythmic layers that play drum-beats and rhythms.</a:t>
            </a:r>
            <a:br>
              <a:rPr lang="en-AU" sz="1600">
                <a:solidFill>
                  <a:schemeClr val="bg1"/>
                </a:solidFill>
                <a:effectLst/>
                <a:latin typeface="Arial" panose="020B0604020202020204" pitchFamily="34" charset="0"/>
                <a:ea typeface="Calibri" panose="020F0502020204030204" pitchFamily="34" charset="0"/>
              </a:rPr>
            </a:br>
            <a:r>
              <a:rPr lang="en-AU" sz="1600">
                <a:solidFill>
                  <a:schemeClr val="bg1"/>
                </a:solidFill>
                <a:effectLst/>
                <a:latin typeface="Arial" panose="020B0604020202020204" pitchFamily="34" charset="0"/>
                <a:ea typeface="Calibri" panose="020F0502020204030204" pitchFamily="34" charset="0"/>
              </a:rPr>
              <a:t>They provide the </a:t>
            </a:r>
            <a:r>
              <a:rPr lang="en-AU" sz="1600" b="1">
                <a:solidFill>
                  <a:schemeClr val="bg1"/>
                </a:solidFill>
                <a:effectLst/>
                <a:latin typeface="Arial" panose="020B0604020202020204" pitchFamily="34" charset="0"/>
                <a:ea typeface="Calibri" panose="020F0502020204030204" pitchFamily="34" charset="0"/>
              </a:rPr>
              <a:t>rhythmic role</a:t>
            </a:r>
            <a:r>
              <a:rPr lang="en-AU" sz="1600">
                <a:solidFill>
                  <a:schemeClr val="bg1"/>
                </a:solidFill>
                <a:effectLst/>
                <a:latin typeface="Arial" panose="020B0604020202020204" pitchFamily="34" charset="0"/>
                <a:ea typeface="Calibri" panose="020F0502020204030204" pitchFamily="34" charset="0"/>
              </a:rPr>
              <a:t>.</a:t>
            </a:r>
          </a:p>
        </p:txBody>
      </p:sp>
      <p:sp>
        <p:nvSpPr>
          <p:cNvPr id="2" name="Slide Number Placeholder 1">
            <a:extLst>
              <a:ext uri="{FF2B5EF4-FFF2-40B4-BE49-F238E27FC236}">
                <a16:creationId xmlns:a16="http://schemas.microsoft.com/office/drawing/2014/main" id="{3CBFB33F-80C4-A0E0-332F-5F0F66DAAF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1328064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60955B-621E-B9B1-DBE2-A00D7A7B77A0}"/>
              </a:ext>
            </a:extLst>
          </p:cNvPr>
          <p:cNvSpPr>
            <a:spLocks noGrp="1"/>
          </p:cNvSpPr>
          <p:nvPr>
            <p:ph type="title"/>
          </p:nvPr>
        </p:nvSpPr>
        <p:spPr/>
        <p:txBody>
          <a:bodyPr/>
          <a:lstStyle/>
          <a:p>
            <a:pPr>
              <a:lnSpc>
                <a:spcPct val="110000"/>
              </a:lnSpc>
            </a:pPr>
            <a:r>
              <a:rPr lang="en-AU"/>
              <a:t>Activity 8.2 – layering lead, synth pads, beats and</a:t>
            </a:r>
            <a:br>
              <a:rPr lang="en-AU"/>
            </a:br>
            <a:r>
              <a:rPr lang="en-AU"/>
              <a:t>bass synth</a:t>
            </a:r>
          </a:p>
        </p:txBody>
      </p:sp>
      <p:sp>
        <p:nvSpPr>
          <p:cNvPr id="7" name="Content Placeholder 6">
            <a:extLst>
              <a:ext uri="{FF2B5EF4-FFF2-40B4-BE49-F238E27FC236}">
                <a16:creationId xmlns:a16="http://schemas.microsoft.com/office/drawing/2014/main" id="{2653CDEF-153B-DA60-228B-7C3EFBC4A16A}"/>
              </a:ext>
            </a:extLst>
          </p:cNvPr>
          <p:cNvSpPr>
            <a:spLocks noGrp="1"/>
          </p:cNvSpPr>
          <p:nvPr>
            <p:ph type="body" sz="quarter" idx="17"/>
          </p:nvPr>
        </p:nvSpPr>
        <p:spPr>
          <a:xfrm>
            <a:off x="360000" y="1708165"/>
            <a:ext cx="7107600" cy="4807835"/>
          </a:xfrm>
        </p:spPr>
        <p:txBody>
          <a:bodyPr vert="horz" lIns="0" tIns="0" rIns="0" bIns="0" rtlCol="0" anchor="t">
            <a:noAutofit/>
          </a:bodyPr>
          <a:lstStyle/>
          <a:p>
            <a:pPr>
              <a:spcAft>
                <a:spcPts val="600"/>
              </a:spcAft>
            </a:pPr>
            <a:r>
              <a:rPr lang="en-AU" sz="1800">
                <a:effectLst/>
                <a:latin typeface="Arial"/>
                <a:ea typeface="Calibri"/>
                <a:cs typeface="Arial"/>
              </a:rPr>
              <a:t>Access </a:t>
            </a:r>
            <a:r>
              <a:rPr lang="en-AU" sz="1800">
                <a:solidFill>
                  <a:srgbClr val="22272B"/>
                </a:solidFill>
                <a:latin typeface="Arial"/>
                <a:ea typeface="Calibri"/>
                <a:cs typeface="Arial"/>
              </a:rPr>
              <a:t>a Digital Audio Workstation, such as </a:t>
            </a:r>
            <a:r>
              <a:rPr lang="en-AU" sz="1800" u="sng" err="1">
                <a:solidFill>
                  <a:srgbClr val="2F5496"/>
                </a:solidFill>
                <a:effectLst/>
                <a:latin typeface="Arial"/>
                <a:ea typeface="Calibri"/>
                <a:cs typeface="Arial"/>
                <a:hlinkClick r:id="rId2"/>
              </a:rPr>
              <a:t>BandLab</a:t>
            </a:r>
            <a:r>
              <a:rPr lang="en-AU" sz="1800" u="sng">
                <a:solidFill>
                  <a:srgbClr val="2F5496"/>
                </a:solidFill>
                <a:effectLst/>
                <a:latin typeface="Arial"/>
                <a:ea typeface="Calibri"/>
                <a:cs typeface="Arial"/>
                <a:hlinkClick r:id="rId2"/>
              </a:rPr>
              <a:t> For Education</a:t>
            </a:r>
            <a:r>
              <a:rPr lang="en-AU" sz="1800">
                <a:effectLst/>
                <a:latin typeface="Arial"/>
                <a:ea typeface="Calibri"/>
                <a:cs typeface="Arial"/>
              </a:rPr>
              <a:t>, and experiment with layering electronic sounds using the loops provided in the software or by creating your own. You can use the search function in </a:t>
            </a:r>
            <a:r>
              <a:rPr lang="en-AU" sz="1800" err="1">
                <a:effectLst/>
                <a:latin typeface="Arial"/>
                <a:ea typeface="Calibri"/>
                <a:cs typeface="Arial"/>
              </a:rPr>
              <a:t>BandLab</a:t>
            </a:r>
            <a:r>
              <a:rPr lang="en-AU" sz="1800">
                <a:effectLst/>
                <a:latin typeface="Arial"/>
                <a:ea typeface="Calibri"/>
                <a:cs typeface="Arial"/>
              </a:rPr>
              <a:t> to explore the different loops available and drag and drop them into the DAW. For this activity you must create a minimum of 8 bars of musical material using 4 layers of sound. The layers must consist of:</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synth pad (harmonic layer)</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bass synth (harmonic/rhythmic layer)</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beats (rhythmic layer)</a:t>
            </a:r>
          </a:p>
          <a:p>
            <a:pPr marL="285750" lvl="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lead (melodic layer)</a:t>
            </a:r>
          </a:p>
          <a:p>
            <a:endParaRPr lang="en-AU"/>
          </a:p>
        </p:txBody>
      </p:sp>
      <p:pic>
        <p:nvPicPr>
          <p:cNvPr id="2" name="Picture Placeholder 1">
            <a:extLst>
              <a:ext uri="{FF2B5EF4-FFF2-40B4-BE49-F238E27FC236}">
                <a16:creationId xmlns:a16="http://schemas.microsoft.com/office/drawing/2014/main" id="{9E39DF03-E354-B277-DE15-A11754B992CC}"/>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srcRect l="32490" t="12945" r="34062" b="21458"/>
          <a:stretch/>
        </p:blipFill>
        <p:spPr>
          <a:xfrm>
            <a:off x="8251825" y="1888165"/>
            <a:ext cx="3568700" cy="3936902"/>
          </a:xfrm>
        </p:spPr>
      </p:pic>
      <p:sp>
        <p:nvSpPr>
          <p:cNvPr id="3" name="Slide Number Placeholder 2">
            <a:extLst>
              <a:ext uri="{FF2B5EF4-FFF2-40B4-BE49-F238E27FC236}">
                <a16:creationId xmlns:a16="http://schemas.microsoft.com/office/drawing/2014/main" id="{BD05D9D6-2EEE-EF08-9EE4-9FF5308241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2029892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Learning sequence 9 –</a:t>
            </a:r>
            <a:br>
              <a:rPr lang="en-AU"/>
            </a:br>
            <a:r>
              <a:rPr lang="en-AU"/>
              <a:t>creating music</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2553336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pPr>
              <a:lnSpc>
                <a:spcPct val="110000"/>
              </a:lnSpc>
            </a:pPr>
            <a:r>
              <a:rPr lang="en-AU"/>
              <a:t>Learning intentions and success criteria –</a:t>
            </a:r>
            <a:br>
              <a:rPr lang="en-AU"/>
            </a:br>
            <a:r>
              <a:rPr lang="en-AU"/>
              <a:t>learning sequence 9</a:t>
            </a:r>
          </a:p>
        </p:txBody>
      </p:sp>
      <p:sp>
        <p:nvSpPr>
          <p:cNvPr id="4" name="Picture Placeholder 3">
            <a:extLst>
              <a:ext uri="{FF2B5EF4-FFF2-40B4-BE49-F238E27FC236}">
                <a16:creationId xmlns:a16="http://schemas.microsoft.com/office/drawing/2014/main" id="{4AE7044D-3953-9DC5-504A-D9F5C4DE0981}"/>
              </a:ext>
            </a:extLst>
          </p:cNvPr>
          <p:cNvSpPr>
            <a:spLocks noGrp="1"/>
          </p:cNvSpPr>
          <p:nvPr>
            <p:ph type="pic" sz="quarter" idx="13"/>
          </p:nvPr>
        </p:nvSpPr>
        <p:spPr/>
        <p:txBody>
          <a:bodyPr/>
          <a:lstStyle/>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are learning to</a:t>
            </a:r>
            <a:r>
              <a:rPr lang="en-AU" sz="1800" b="1">
                <a:solidFill>
                  <a:schemeClr val="accent1"/>
                </a:solidFill>
                <a:latin typeface="Arial" panose="020B0604020202020204" pitchFamily="34" charset="0"/>
                <a:ea typeface="+mn-lt"/>
                <a:cs typeface="Arial" panose="020B0604020202020204" pitchFamily="34" charset="0"/>
              </a:rPr>
              <a:t>:</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understand how to combine layers of sound to create a piece of music either acoustically or using a DAW</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demonstrate our understanding of texture through the creative process</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document the compositional process and present a graphic score.</a:t>
            </a:r>
          </a:p>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can:</a:t>
            </a:r>
            <a:endParaRPr lang="en-US" sz="1800">
              <a:solidFill>
                <a:schemeClr val="accent1"/>
              </a:solidFill>
              <a:latin typeface="Arial" panose="020B0604020202020204" pitchFamily="34" charset="0"/>
              <a:cs typeface="Arial" panose="020B0604020202020204" pitchFamily="34" charset="0"/>
            </a:endParaRP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apply understanding of how to combine layers of sound to create a piece of music either acoustically or using a DAW</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a:cs typeface="Arial"/>
              </a:rPr>
              <a:t>demonstrate understanding of texture through experimentation during the creative process</a:t>
            </a:r>
          </a:p>
          <a:p>
            <a:pPr marL="285750" indent="-28575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a:cs typeface="Arial"/>
              </a:rPr>
              <a:t>write about the compositional process and </a:t>
            </a:r>
            <a:r>
              <a:rPr lang="en-AU" sz="1800">
                <a:solidFill>
                  <a:srgbClr val="000000"/>
                </a:solidFill>
                <a:highlight>
                  <a:srgbClr val="CCEDFC"/>
                </a:highlight>
                <a:latin typeface="Arial"/>
                <a:cs typeface="Arial"/>
              </a:rPr>
              <a:t>document a composition</a:t>
            </a:r>
            <a:r>
              <a:rPr lang="en-AU" sz="1800" b="0" i="0">
                <a:solidFill>
                  <a:srgbClr val="000000"/>
                </a:solidFill>
                <a:effectLst/>
                <a:highlight>
                  <a:srgbClr val="CCEDFC"/>
                </a:highlight>
                <a:latin typeface="Arial"/>
                <a:cs typeface="Arial"/>
              </a:rPr>
              <a:t> using a graphic score.</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33713300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506575-2A93-1B1C-EBE2-562F6B0DEDA5}"/>
              </a:ext>
              <a:ext uri="{C183D7F6-B498-43B3-948B-1728B52AA6E4}">
                <adec:decorative xmlns:adec="http://schemas.microsoft.com/office/drawing/2017/decorative" val="1"/>
              </a:ext>
            </a:extLst>
          </p:cNvPr>
          <p:cNvSpPr/>
          <p:nvPr/>
        </p:nvSpPr>
        <p:spPr>
          <a:xfrm>
            <a:off x="6032159" y="2431282"/>
            <a:ext cx="4407841" cy="422957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4B10721-F34D-0E20-A9B2-9458D712B3DC}"/>
              </a:ext>
            </a:extLst>
          </p:cNvPr>
          <p:cNvSpPr>
            <a:spLocks noGrp="1"/>
          </p:cNvSpPr>
          <p:nvPr>
            <p:ph type="title"/>
          </p:nvPr>
        </p:nvSpPr>
        <p:spPr/>
        <p:txBody>
          <a:bodyPr/>
          <a:lstStyle/>
          <a:p>
            <a:r>
              <a:rPr lang="en-AU"/>
              <a:t>Assessment task</a:t>
            </a:r>
          </a:p>
        </p:txBody>
      </p:sp>
      <p:sp>
        <p:nvSpPr>
          <p:cNvPr id="5" name="Text Placeholder 4">
            <a:extLst>
              <a:ext uri="{FF2B5EF4-FFF2-40B4-BE49-F238E27FC236}">
                <a16:creationId xmlns:a16="http://schemas.microsoft.com/office/drawing/2014/main" id="{886FD59E-280B-290F-8AD1-4BECB82F2156}"/>
              </a:ext>
            </a:extLst>
          </p:cNvPr>
          <p:cNvSpPr>
            <a:spLocks noGrp="1"/>
          </p:cNvSpPr>
          <p:nvPr>
            <p:ph type="body" sz="quarter" idx="18"/>
          </p:nvPr>
        </p:nvSpPr>
        <p:spPr/>
        <p:txBody>
          <a:bodyPr/>
          <a:lstStyle/>
          <a:p>
            <a:r>
              <a:rPr lang="en-AU"/>
              <a:t>Sound lab – composition assessment task</a:t>
            </a:r>
          </a:p>
        </p:txBody>
      </p:sp>
      <p:sp>
        <p:nvSpPr>
          <p:cNvPr id="2" name="Picture Placeholder 1">
            <a:extLst>
              <a:ext uri="{FF2B5EF4-FFF2-40B4-BE49-F238E27FC236}">
                <a16:creationId xmlns:a16="http://schemas.microsoft.com/office/drawing/2014/main" id="{8EDD4CC8-6507-69E3-1778-FEA4C59C164D}"/>
              </a:ext>
            </a:extLst>
          </p:cNvPr>
          <p:cNvSpPr>
            <a:spLocks noGrp="1"/>
          </p:cNvSpPr>
          <p:nvPr>
            <p:ph type="pic" sz="quarter" idx="13"/>
          </p:nvPr>
        </p:nvSpPr>
        <p:spPr>
          <a:xfrm>
            <a:off x="359999" y="1796738"/>
            <a:ext cx="11344321" cy="522000"/>
          </a:xfrm>
        </p:spPr>
        <p:txBody>
          <a:bodyPr/>
          <a:lstStyle/>
          <a:p>
            <a:r>
              <a:rPr lang="en-AU" sz="1800"/>
              <a:t>Refer to the Music Stage 4 ‘Sound lab’ composition assessment task.</a:t>
            </a:r>
          </a:p>
        </p:txBody>
      </p:sp>
      <p:pic>
        <p:nvPicPr>
          <p:cNvPr id="7" name="Picture 6">
            <a:extLst>
              <a:ext uri="{FF2B5EF4-FFF2-40B4-BE49-F238E27FC236}">
                <a16:creationId xmlns:a16="http://schemas.microsoft.com/office/drawing/2014/main" id="{09831899-878E-7F2E-F18E-2D99895FF8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4229" y="2431282"/>
            <a:ext cx="4400844" cy="4229578"/>
          </a:xfrm>
          <a:prstGeom prst="rect">
            <a:avLst/>
          </a:prstGeom>
          <a:effectLst/>
        </p:spPr>
      </p:pic>
      <p:sp>
        <p:nvSpPr>
          <p:cNvPr id="3" name="Slide Number Placeholder 2">
            <a:extLst>
              <a:ext uri="{FF2B5EF4-FFF2-40B4-BE49-F238E27FC236}">
                <a16:creationId xmlns:a16="http://schemas.microsoft.com/office/drawing/2014/main" id="{CCEABACB-60AA-7B1F-792D-5B9134C04D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pic>
        <p:nvPicPr>
          <p:cNvPr id="6" name="Picture 5">
            <a:extLst>
              <a:ext uri="{FF2B5EF4-FFF2-40B4-BE49-F238E27FC236}">
                <a16:creationId xmlns:a16="http://schemas.microsoft.com/office/drawing/2014/main" id="{D9150D49-3E33-62CC-2D4D-AA88E6E02B37}"/>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32159" y="2670768"/>
            <a:ext cx="4400844" cy="1125415"/>
          </a:xfrm>
          <a:prstGeom prst="rect">
            <a:avLst/>
          </a:prstGeom>
          <a:effectLst/>
        </p:spPr>
      </p:pic>
      <p:pic>
        <p:nvPicPr>
          <p:cNvPr id="9" name="Picture 8">
            <a:extLst>
              <a:ext uri="{FF2B5EF4-FFF2-40B4-BE49-F238E27FC236}">
                <a16:creationId xmlns:a16="http://schemas.microsoft.com/office/drawing/2014/main" id="{389B4795-5A75-11B8-C7BB-64A60CCBFB7B}"/>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32159" y="3628931"/>
            <a:ext cx="4400844" cy="2271740"/>
          </a:xfrm>
          <a:prstGeom prst="rect">
            <a:avLst/>
          </a:prstGeom>
          <a:effectLst/>
        </p:spPr>
      </p:pic>
    </p:spTree>
    <p:extLst>
      <p:ext uri="{BB962C8B-B14F-4D97-AF65-F5344CB8AC3E}">
        <p14:creationId xmlns:p14="http://schemas.microsoft.com/office/powerpoint/2010/main" val="1919179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32EA7D-2EA5-DE35-F0B2-56E32A1A46DE}"/>
              </a:ext>
            </a:extLst>
          </p:cNvPr>
          <p:cNvSpPr>
            <a:spLocks noGrp="1"/>
          </p:cNvSpPr>
          <p:nvPr>
            <p:ph type="title"/>
          </p:nvPr>
        </p:nvSpPr>
        <p:spPr/>
        <p:txBody>
          <a:bodyPr/>
          <a:lstStyle/>
          <a:p>
            <a:r>
              <a:rPr lang="en-AU"/>
              <a:t>Activity 9.1 – composing with layers of sound</a:t>
            </a:r>
          </a:p>
        </p:txBody>
      </p:sp>
      <p:sp>
        <p:nvSpPr>
          <p:cNvPr id="8" name="Text Placeholder 7">
            <a:extLst>
              <a:ext uri="{FF2B5EF4-FFF2-40B4-BE49-F238E27FC236}">
                <a16:creationId xmlns:a16="http://schemas.microsoft.com/office/drawing/2014/main" id="{4CB9CAFB-1A56-7CBC-CF2C-3F2A5FCFED61}"/>
              </a:ext>
            </a:extLst>
          </p:cNvPr>
          <p:cNvSpPr>
            <a:spLocks noGrp="1"/>
          </p:cNvSpPr>
          <p:nvPr>
            <p:ph type="body" sz="quarter" idx="18"/>
          </p:nvPr>
        </p:nvSpPr>
        <p:spPr/>
        <p:txBody>
          <a:bodyPr/>
          <a:lstStyle/>
          <a:p>
            <a:r>
              <a:rPr lang="en-AU"/>
              <a:t>Assessment</a:t>
            </a:r>
          </a:p>
        </p:txBody>
      </p:sp>
      <p:sp>
        <p:nvSpPr>
          <p:cNvPr id="7" name="Text Placeholder 6">
            <a:extLst>
              <a:ext uri="{FF2B5EF4-FFF2-40B4-BE49-F238E27FC236}">
                <a16:creationId xmlns:a16="http://schemas.microsoft.com/office/drawing/2014/main" id="{34C29B6E-23E1-EC4E-B4BA-75B4251D27C3}"/>
              </a:ext>
            </a:extLst>
          </p:cNvPr>
          <p:cNvSpPr>
            <a:spLocks noGrp="1"/>
          </p:cNvSpPr>
          <p:nvPr>
            <p:ph type="body" sz="quarter" idx="17"/>
          </p:nvPr>
        </p:nvSpPr>
        <p:spPr/>
        <p:txBody>
          <a:bodyPr vert="horz" lIns="0" tIns="0" rIns="0" bIns="0" rtlCol="0" anchor="t">
            <a:noAutofit/>
          </a:bodyPr>
          <a:lstStyle/>
          <a:p>
            <a:pPr>
              <a:spcAft>
                <a:spcPts val="600"/>
              </a:spcAft>
            </a:pPr>
            <a:r>
              <a:rPr lang="en-AU" sz="1800">
                <a:effectLst/>
                <a:latin typeface="Arial"/>
                <a:ea typeface="Calibri"/>
                <a:cs typeface="Arial"/>
              </a:rPr>
              <a:t>In this activity, you will create a one-minute composition using either classroom instruments in groups or </a:t>
            </a:r>
            <a:r>
              <a:rPr lang="en-AU" sz="1800">
                <a:latin typeface="Arial"/>
                <a:ea typeface="Calibri"/>
                <a:cs typeface="Arial"/>
              </a:rPr>
              <a:t>using</a:t>
            </a:r>
            <a:r>
              <a:rPr lang="en-AU" sz="1800">
                <a:effectLst/>
                <a:latin typeface="Arial"/>
                <a:ea typeface="Calibri"/>
                <a:cs typeface="Arial"/>
              </a:rPr>
              <a:t> a DAW</a:t>
            </a:r>
            <a:r>
              <a:rPr lang="en-AU" sz="1800">
                <a:latin typeface="Arial"/>
                <a:ea typeface="Calibri"/>
                <a:cs typeface="Arial"/>
              </a:rPr>
              <a:t> individually or in pairs</a:t>
            </a:r>
            <a:r>
              <a:rPr lang="en-AU" sz="1800">
                <a:effectLst/>
                <a:latin typeface="Arial"/>
                <a:ea typeface="Calibri"/>
                <a:cs typeface="Arial"/>
              </a:rPr>
              <a:t>. Your composition will need to be performed or played to the class. A ‘Composition planning and reflection </a:t>
            </a:r>
            <a:r>
              <a:rPr lang="en-AU" sz="1800">
                <a:latin typeface="Arial"/>
                <a:ea typeface="Calibri"/>
                <a:cs typeface="Arial"/>
              </a:rPr>
              <a:t>worksheet</a:t>
            </a:r>
            <a:r>
              <a:rPr lang="en-AU" sz="1800">
                <a:effectLst/>
                <a:latin typeface="Arial"/>
                <a:ea typeface="Calibri"/>
                <a:cs typeface="Arial"/>
              </a:rPr>
              <a:t>’ will need to be filled out during the process of creating your composition.</a:t>
            </a:r>
          </a:p>
          <a:p>
            <a:pPr>
              <a:lnSpc>
                <a:spcPct val="150000"/>
              </a:lnSpc>
              <a:spcAft>
                <a:spcPts val="600"/>
              </a:spcAft>
            </a:pPr>
            <a:r>
              <a:rPr lang="en-AU" sz="1800" b="1">
                <a:effectLst/>
                <a:latin typeface="Arial" panose="020B0604020202020204" pitchFamily="34" charset="0"/>
                <a:ea typeface="Calibri" panose="020F0502020204030204" pitchFamily="34" charset="0"/>
              </a:rPr>
              <a:t>Task description</a:t>
            </a:r>
          </a:p>
          <a:p>
            <a:pPr>
              <a:lnSpc>
                <a:spcPct val="150000"/>
              </a:lnSpc>
              <a:spcAft>
                <a:spcPts val="600"/>
              </a:spcAft>
            </a:pPr>
            <a:r>
              <a:rPr lang="en-AU" sz="1800">
                <a:effectLst/>
                <a:latin typeface="Arial"/>
                <a:ea typeface="Calibri"/>
                <a:cs typeface="Arial"/>
              </a:rPr>
              <a:t>Create a </a:t>
            </a:r>
            <a:r>
              <a:rPr lang="en-AU" sz="1800">
                <a:latin typeface="Arial"/>
                <a:ea typeface="Calibri"/>
                <a:cs typeface="Arial"/>
              </a:rPr>
              <a:t>one-minute</a:t>
            </a:r>
            <a:r>
              <a:rPr lang="en-AU" sz="1800">
                <a:effectLst/>
                <a:latin typeface="Arial"/>
                <a:ea typeface="Calibri"/>
                <a:cs typeface="Arial"/>
              </a:rPr>
              <a:t> composition. You must include:</a:t>
            </a:r>
          </a:p>
          <a:p>
            <a:pPr marL="285750" indent="-285750">
              <a:spcAft>
                <a:spcPts val="600"/>
              </a:spcAft>
              <a:buFont typeface="Arial" panose="020B0604020202020204" pitchFamily="34" charset="0"/>
              <a:buChar char="•"/>
            </a:pPr>
            <a:r>
              <a:rPr lang="en-AU" sz="1800">
                <a:latin typeface="Arial"/>
                <a:ea typeface="Calibri"/>
                <a:cs typeface="Arial"/>
              </a:rPr>
              <a:t>a</a:t>
            </a:r>
            <a:r>
              <a:rPr lang="en-AU" sz="1800">
                <a:effectLst/>
                <a:latin typeface="Arial"/>
                <a:ea typeface="Calibri"/>
                <a:cs typeface="Arial"/>
              </a:rPr>
              <a:t>t least 4 layers of sound that fulfil the roles of </a:t>
            </a:r>
            <a:r>
              <a:rPr lang="en-AU" sz="1800">
                <a:latin typeface="Arial"/>
                <a:ea typeface="Calibri"/>
                <a:cs typeface="Arial"/>
              </a:rPr>
              <a:t>melodic role</a:t>
            </a:r>
            <a:r>
              <a:rPr lang="en-AU" sz="1800">
                <a:effectLst/>
                <a:latin typeface="Arial"/>
                <a:ea typeface="Calibri"/>
                <a:cs typeface="Arial"/>
              </a:rPr>
              <a:t>, harmonic role and rhythmic role. Adding a bass line is recommended. Additional layers can be added.</a:t>
            </a:r>
          </a:p>
          <a:p>
            <a:pPr marL="285750" lvl="0" indent="-285750">
              <a:lnSpc>
                <a:spcPct val="150000"/>
              </a:lnSpc>
              <a:spcAft>
                <a:spcPts val="600"/>
              </a:spcAft>
              <a:buFont typeface="Arial" panose="020B0604020202020204" pitchFamily="34" charset="0"/>
              <a:buChar char="•"/>
            </a:pPr>
            <a:r>
              <a:rPr lang="en-AU" sz="1800">
                <a:ea typeface="Calibri" panose="020F0502020204030204" pitchFamily="34" charset="0"/>
              </a:rPr>
              <a:t>two</a:t>
            </a:r>
            <a:r>
              <a:rPr lang="en-AU" sz="1800">
                <a:effectLst/>
                <a:latin typeface="Arial" panose="020B0604020202020204" pitchFamily="34" charset="0"/>
                <a:ea typeface="Calibri" panose="020F0502020204030204" pitchFamily="34" charset="0"/>
              </a:rPr>
              <a:t> different types of texture (monophonic/homophonic/polyphonic).</a:t>
            </a:r>
          </a:p>
          <a:p>
            <a:endParaRPr lang="en-AU"/>
          </a:p>
        </p:txBody>
      </p:sp>
      <p:sp>
        <p:nvSpPr>
          <p:cNvPr id="3" name="Slide Number Placeholder 2">
            <a:extLst>
              <a:ext uri="{FF2B5EF4-FFF2-40B4-BE49-F238E27FC236}">
                <a16:creationId xmlns:a16="http://schemas.microsoft.com/office/drawing/2014/main" id="{F5C08387-7023-47F8-6B46-AB68041E1A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3155122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053309-3DD3-D36C-5E91-E5C3EE2A688A}"/>
              </a:ext>
            </a:extLst>
          </p:cNvPr>
          <p:cNvSpPr>
            <a:spLocks noGrp="1"/>
          </p:cNvSpPr>
          <p:nvPr>
            <p:ph type="title"/>
          </p:nvPr>
        </p:nvSpPr>
        <p:spPr/>
        <p:txBody>
          <a:bodyPr/>
          <a:lstStyle/>
          <a:p>
            <a:r>
              <a:rPr lang="en-AU"/>
              <a:t>Activity 9.2 – documenting your composition</a:t>
            </a:r>
          </a:p>
        </p:txBody>
      </p:sp>
      <p:sp>
        <p:nvSpPr>
          <p:cNvPr id="4" name="Text Placeholder 3">
            <a:extLst>
              <a:ext uri="{FF2B5EF4-FFF2-40B4-BE49-F238E27FC236}">
                <a16:creationId xmlns:a16="http://schemas.microsoft.com/office/drawing/2014/main" id="{5AF8DCF2-40B5-9227-37FD-71BA84C7DC16}"/>
              </a:ext>
            </a:extLst>
          </p:cNvPr>
          <p:cNvSpPr>
            <a:spLocks noGrp="1"/>
          </p:cNvSpPr>
          <p:nvPr>
            <p:ph type="body" sz="quarter" idx="18"/>
          </p:nvPr>
        </p:nvSpPr>
        <p:spPr/>
        <p:txBody>
          <a:bodyPr/>
          <a:lstStyle/>
          <a:p>
            <a:r>
              <a:rPr lang="en-AU">
                <a:latin typeface="Arial"/>
                <a:cs typeface="Arial"/>
              </a:rPr>
              <a:t>Composition planning and reflection worksheet</a:t>
            </a:r>
            <a:endParaRPr lang="en-AU"/>
          </a:p>
        </p:txBody>
      </p:sp>
      <p:sp>
        <p:nvSpPr>
          <p:cNvPr id="5" name="Text Placeholder 4">
            <a:extLst>
              <a:ext uri="{FF2B5EF4-FFF2-40B4-BE49-F238E27FC236}">
                <a16:creationId xmlns:a16="http://schemas.microsoft.com/office/drawing/2014/main" id="{959BE8AE-1235-D5F8-8210-D55B036DB43C}"/>
              </a:ext>
            </a:extLst>
          </p:cNvPr>
          <p:cNvSpPr>
            <a:spLocks noGrp="1"/>
          </p:cNvSpPr>
          <p:nvPr>
            <p:ph type="body" sz="quarter" idx="17"/>
          </p:nvPr>
        </p:nvSpPr>
        <p:spPr>
          <a:xfrm>
            <a:off x="360000" y="1567086"/>
            <a:ext cx="5956133" cy="4807835"/>
          </a:xfrm>
        </p:spPr>
        <p:txBody>
          <a:bodyPr/>
          <a:lstStyle/>
          <a:p>
            <a:pPr>
              <a:lnSpc>
                <a:spcPct val="150000"/>
              </a:lnSpc>
              <a:spcAft>
                <a:spcPts val="600"/>
              </a:spcAft>
            </a:pPr>
            <a:r>
              <a:rPr lang="en-AU" sz="1800">
                <a:effectLst/>
                <a:latin typeface="Arial" panose="020B0604020202020204" pitchFamily="34" charset="0"/>
                <a:ea typeface="Calibri" panose="020F0502020204030204" pitchFamily="34" charset="0"/>
              </a:rPr>
              <a:t>Access the ‘Composition planning and reflection </a:t>
            </a:r>
            <a:r>
              <a:rPr lang="en-AU" sz="1800">
                <a:ea typeface="Calibri" panose="020F0502020204030204" pitchFamily="34" charset="0"/>
              </a:rPr>
              <a:t>worksheet</a:t>
            </a:r>
            <a:r>
              <a:rPr lang="en-AU" sz="1800">
                <a:effectLst/>
                <a:latin typeface="Arial" panose="020B0604020202020204" pitchFamily="34" charset="0"/>
                <a:ea typeface="Calibri" panose="020F0502020204030204" pitchFamily="34" charset="0"/>
              </a:rPr>
              <a:t>’ and document the planning and process of your composition as it evolves. </a:t>
            </a:r>
          </a:p>
          <a:p>
            <a:pPr>
              <a:lnSpc>
                <a:spcPct val="150000"/>
              </a:lnSpc>
              <a:spcAft>
                <a:spcPts val="600"/>
              </a:spcAft>
            </a:pPr>
            <a:r>
              <a:rPr lang="en-AU" sz="1800">
                <a:effectLst/>
                <a:latin typeface="Arial" panose="020B0604020202020204" pitchFamily="34" charset="0"/>
                <a:ea typeface="Calibri" panose="020F0502020204030204" pitchFamily="34" charset="0"/>
              </a:rPr>
              <a:t>Record your composition.</a:t>
            </a:r>
          </a:p>
          <a:p>
            <a:pPr>
              <a:lnSpc>
                <a:spcPct val="150000"/>
              </a:lnSpc>
              <a:spcAft>
                <a:spcPts val="600"/>
              </a:spcAft>
            </a:pPr>
            <a:r>
              <a:rPr lang="en-AU" sz="1800">
                <a:effectLst/>
                <a:latin typeface="Arial" panose="020B0604020202020204" pitchFamily="34" charset="0"/>
                <a:ea typeface="Calibri" panose="020F0502020204030204" pitchFamily="34" charset="0"/>
              </a:rPr>
              <a:t>Create a graphic score of a section of your composition that represents each layer of sound and what they are playing. Consider the order of the layers on your score. The </a:t>
            </a:r>
            <a:r>
              <a:rPr lang="en-AU" sz="1800">
                <a:ea typeface="Calibri" panose="020F0502020204030204" pitchFamily="34" charset="0"/>
              </a:rPr>
              <a:t>rhythmic layers should be positioned at the bottom of the score, followed by the bass line, harmonic layers and melody at the top. </a:t>
            </a:r>
            <a:r>
              <a:rPr lang="en-AU" sz="1800">
                <a:effectLst/>
                <a:latin typeface="Arial" panose="020B0604020202020204" pitchFamily="34" charset="0"/>
                <a:ea typeface="Calibri" panose="020F0502020204030204" pitchFamily="34" charset="0"/>
              </a:rPr>
              <a:t>An example has been provided for you on the next slide.</a:t>
            </a:r>
          </a:p>
        </p:txBody>
      </p:sp>
      <p:pic>
        <p:nvPicPr>
          <p:cNvPr id="6" name="Picture 5">
            <a:extLst>
              <a:ext uri="{FF2B5EF4-FFF2-40B4-BE49-F238E27FC236}">
                <a16:creationId xmlns:a16="http://schemas.microsoft.com/office/drawing/2014/main" id="{BCC84F4F-B2AF-155D-27A7-F73B69041A8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68267" y="1677649"/>
            <a:ext cx="3252258" cy="4535697"/>
          </a:xfrm>
          <a:prstGeom prst="rect">
            <a:avLst/>
          </a:prstGeom>
          <a:effectLst>
            <a:outerShdw blurRad="50800" dist="38100" dir="2700000">
              <a:srgbClr val="000000">
                <a:alpha val="40000"/>
              </a:srgbClr>
            </a:outerShdw>
          </a:effectLst>
        </p:spPr>
      </p:pic>
      <p:sp>
        <p:nvSpPr>
          <p:cNvPr id="2" name="Slide Number Placeholder 1">
            <a:extLst>
              <a:ext uri="{FF2B5EF4-FFF2-40B4-BE49-F238E27FC236}">
                <a16:creationId xmlns:a16="http://schemas.microsoft.com/office/drawing/2014/main" id="{328EC14B-3CFA-90B2-655F-FA503265C45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3916552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Documenting your composition</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a:t>Graphic score example</a:t>
            </a:r>
          </a:p>
        </p:txBody>
      </p:sp>
      <p:sp>
        <p:nvSpPr>
          <p:cNvPr id="15" name="Text Placeholder 11">
            <a:extLst>
              <a:ext uri="{FF2B5EF4-FFF2-40B4-BE49-F238E27FC236}">
                <a16:creationId xmlns:a16="http://schemas.microsoft.com/office/drawing/2014/main" id="{F4644105-CB42-621A-108F-182752B7C654}"/>
              </a:ext>
            </a:extLst>
          </p:cNvPr>
          <p:cNvSpPr txBox="1">
            <a:spLocks/>
          </p:cNvSpPr>
          <p:nvPr/>
        </p:nvSpPr>
        <p:spPr>
          <a:xfrm>
            <a:off x="279766" y="1355796"/>
            <a:ext cx="688423" cy="696746"/>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a:ea typeface="Calibri" panose="020F0502020204030204" pitchFamily="34" charset="0"/>
              </a:rPr>
              <a:t>Key</a:t>
            </a:r>
          </a:p>
          <a:p>
            <a:endParaRPr lang="en-AU"/>
          </a:p>
        </p:txBody>
      </p:sp>
      <p:graphicFrame>
        <p:nvGraphicFramePr>
          <p:cNvPr id="9" name="Table 8">
            <a:extLst>
              <a:ext uri="{FF2B5EF4-FFF2-40B4-BE49-F238E27FC236}">
                <a16:creationId xmlns:a16="http://schemas.microsoft.com/office/drawing/2014/main" id="{9BD7A122-8B01-0058-A3FC-4E418BD10C9B}"/>
              </a:ext>
            </a:extLst>
          </p:cNvPr>
          <p:cNvGraphicFramePr>
            <a:graphicFrameLocks noGrp="1"/>
          </p:cNvGraphicFramePr>
          <p:nvPr>
            <p:extLst>
              <p:ext uri="{D42A27DB-BD31-4B8C-83A1-F6EECF244321}">
                <p14:modId xmlns:p14="http://schemas.microsoft.com/office/powerpoint/2010/main" val="2386358862"/>
              </p:ext>
            </p:extLst>
          </p:nvPr>
        </p:nvGraphicFramePr>
        <p:xfrm>
          <a:off x="279766" y="1930064"/>
          <a:ext cx="4681701" cy="4317685"/>
        </p:xfrm>
        <a:graphic>
          <a:graphicData uri="http://schemas.openxmlformats.org/drawingml/2006/table">
            <a:tbl>
              <a:tblPr firstRow="1" bandRow="1">
                <a:tableStyleId>{72833802-FEF1-4C79-8D5D-14CF1EAF98D9}</a:tableStyleId>
              </a:tblPr>
              <a:tblGrid>
                <a:gridCol w="3039167">
                  <a:extLst>
                    <a:ext uri="{9D8B030D-6E8A-4147-A177-3AD203B41FA5}">
                      <a16:colId xmlns:a16="http://schemas.microsoft.com/office/drawing/2014/main" val="1159640370"/>
                    </a:ext>
                  </a:extLst>
                </a:gridCol>
                <a:gridCol w="1642534">
                  <a:extLst>
                    <a:ext uri="{9D8B030D-6E8A-4147-A177-3AD203B41FA5}">
                      <a16:colId xmlns:a16="http://schemas.microsoft.com/office/drawing/2014/main" val="4179177113"/>
                    </a:ext>
                  </a:extLst>
                </a:gridCol>
              </a:tblGrid>
              <a:tr h="370840">
                <a:tc>
                  <a:txBody>
                    <a:bodyPr/>
                    <a:lstStyle/>
                    <a:p>
                      <a:pPr>
                        <a:lnSpc>
                          <a:spcPct val="150000"/>
                        </a:lnSpc>
                      </a:pPr>
                      <a:r>
                        <a:rPr lang="en-AU">
                          <a:latin typeface="Arial" panose="020B0604020202020204" pitchFamily="34" charset="0"/>
                          <a:cs typeface="Arial" panose="020B0604020202020204" pitchFamily="34" charset="0"/>
                        </a:rPr>
                        <a:t>Sound</a:t>
                      </a:r>
                    </a:p>
                  </a:txBody>
                  <a:tcPr/>
                </a:tc>
                <a:tc>
                  <a:txBody>
                    <a:bodyPr/>
                    <a:lstStyle/>
                    <a:p>
                      <a:pPr>
                        <a:lnSpc>
                          <a:spcPct val="150000"/>
                        </a:lnSpc>
                      </a:pPr>
                      <a:r>
                        <a:rPr lang="en-AU">
                          <a:latin typeface="Arial" panose="020B0604020202020204" pitchFamily="34" charset="0"/>
                          <a:cs typeface="Arial" panose="020B0604020202020204" pitchFamily="34" charset="0"/>
                        </a:rPr>
                        <a:t>Symbol</a:t>
                      </a:r>
                    </a:p>
                  </a:txBody>
                  <a:tcPr/>
                </a:tc>
                <a:extLst>
                  <a:ext uri="{0D108BD9-81ED-4DB2-BD59-A6C34878D82A}">
                    <a16:rowId xmlns:a16="http://schemas.microsoft.com/office/drawing/2014/main" val="1410706683"/>
                  </a:ext>
                </a:extLst>
              </a:tr>
              <a:tr h="370840">
                <a:tc>
                  <a:txBody>
                    <a:bodyPr/>
                    <a:lstStyle/>
                    <a:p>
                      <a:pPr>
                        <a:lnSpc>
                          <a:spcPct val="150000"/>
                        </a:lnSpc>
                      </a:pPr>
                      <a:r>
                        <a:rPr lang="en-AU">
                          <a:latin typeface="Arial" panose="020B0604020202020204" pitchFamily="34" charset="0"/>
                          <a:cs typeface="Arial" panose="020B0604020202020204" pitchFamily="34" charset="0"/>
                        </a:rPr>
                        <a:t>Lead</a:t>
                      </a:r>
                    </a:p>
                    <a:p>
                      <a:pPr>
                        <a:lnSpc>
                          <a:spcPct val="150000"/>
                        </a:lnSpc>
                      </a:pPr>
                      <a:r>
                        <a:rPr lang="en-AU">
                          <a:latin typeface="Arial" panose="020B0604020202020204" pitchFamily="34" charset="0"/>
                          <a:cs typeface="Arial" panose="020B0604020202020204" pitchFamily="34" charset="0"/>
                        </a:rPr>
                        <a:t>(melodic role)</a:t>
                      </a:r>
                    </a:p>
                  </a:txBody>
                  <a:tcPr/>
                </a:tc>
                <a:tc>
                  <a:txBody>
                    <a:bodyPr/>
                    <a:lstStyle/>
                    <a:p>
                      <a:pPr>
                        <a:lnSpc>
                          <a:spcPct val="150000"/>
                        </a:lnSpc>
                      </a:pPr>
                      <a:endParaRPr lang="en-AU">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34033190"/>
                  </a:ext>
                </a:extLst>
              </a:tr>
              <a:tr h="370840">
                <a:tc>
                  <a:txBody>
                    <a:bodyPr/>
                    <a:lstStyle/>
                    <a:p>
                      <a:pPr>
                        <a:lnSpc>
                          <a:spcPct val="150000"/>
                        </a:lnSpc>
                      </a:pPr>
                      <a:r>
                        <a:rPr lang="en-AU">
                          <a:latin typeface="Arial" panose="020B0604020202020204" pitchFamily="34" charset="0"/>
                          <a:cs typeface="Arial" panose="020B0604020202020204" pitchFamily="34" charset="0"/>
                        </a:rPr>
                        <a:t>Synth pad</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(harmonic role)</a:t>
                      </a:r>
                    </a:p>
                  </a:txBody>
                  <a:tcPr/>
                </a:tc>
                <a:tc>
                  <a:txBody>
                    <a:bodyPr/>
                    <a:lstStyle/>
                    <a:p>
                      <a:pPr>
                        <a:lnSpc>
                          <a:spcPct val="150000"/>
                        </a:lnSpc>
                      </a:pPr>
                      <a:endParaRPr lang="en-AU">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78900921"/>
                  </a:ext>
                </a:extLst>
              </a:tr>
              <a:tr h="370840">
                <a:tc>
                  <a:txBody>
                    <a:bodyPr/>
                    <a:lstStyle/>
                    <a:p>
                      <a:pPr>
                        <a:lnSpc>
                          <a:spcPct val="150000"/>
                        </a:lnSpc>
                      </a:pPr>
                      <a:r>
                        <a:rPr lang="en-AU">
                          <a:latin typeface="Arial" panose="020B0604020202020204" pitchFamily="34" charset="0"/>
                          <a:cs typeface="Arial" panose="020B0604020202020204" pitchFamily="34" charset="0"/>
                        </a:rPr>
                        <a:t>Bass synth</a:t>
                      </a:r>
                    </a:p>
                    <a:p>
                      <a:pPr>
                        <a:lnSpc>
                          <a:spcPct val="150000"/>
                        </a:lnSpc>
                      </a:pPr>
                      <a:r>
                        <a:rPr lang="en-AU">
                          <a:latin typeface="Arial" panose="020B0604020202020204" pitchFamily="34" charset="0"/>
                          <a:cs typeface="Arial" panose="020B0604020202020204" pitchFamily="34" charset="0"/>
                        </a:rPr>
                        <a:t>(harmonic and rhythmic role)</a:t>
                      </a:r>
                    </a:p>
                  </a:txBody>
                  <a:tcPr/>
                </a:tc>
                <a:tc>
                  <a:txBody>
                    <a:bodyPr/>
                    <a:lstStyle/>
                    <a:p>
                      <a:pPr>
                        <a:lnSpc>
                          <a:spcPct val="150000"/>
                        </a:lnSpc>
                      </a:pPr>
                      <a:endParaRPr lang="en-AU">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29826882"/>
                  </a:ext>
                </a:extLst>
              </a:tr>
              <a:tr h="370840">
                <a:tc>
                  <a:txBody>
                    <a:bodyPr/>
                    <a:lstStyle/>
                    <a:p>
                      <a:pPr>
                        <a:lnSpc>
                          <a:spcPct val="150000"/>
                        </a:lnSpc>
                      </a:pPr>
                      <a:r>
                        <a:rPr lang="en-AU">
                          <a:latin typeface="Arial" panose="020B0604020202020204" pitchFamily="34" charset="0"/>
                          <a:cs typeface="Arial" panose="020B0604020202020204" pitchFamily="34" charset="0"/>
                        </a:rPr>
                        <a:t>Beats</a:t>
                      </a:r>
                    </a:p>
                    <a:p>
                      <a:pPr>
                        <a:lnSpc>
                          <a:spcPct val="150000"/>
                        </a:lnSpc>
                      </a:pPr>
                      <a:r>
                        <a:rPr lang="en-AU">
                          <a:latin typeface="Arial" panose="020B0604020202020204" pitchFamily="34" charset="0"/>
                          <a:cs typeface="Arial" panose="020B0604020202020204" pitchFamily="34" charset="0"/>
                        </a:rPr>
                        <a:t>(rhythmic role)</a:t>
                      </a:r>
                    </a:p>
                  </a:txBody>
                  <a:tcPr/>
                </a:tc>
                <a:tc>
                  <a:txBody>
                    <a:bodyPr/>
                    <a:lstStyle/>
                    <a:p>
                      <a:pPr>
                        <a:lnSpc>
                          <a:spcPct val="150000"/>
                        </a:lnSpc>
                      </a:pPr>
                      <a:endParaRPr lang="en-AU">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24237339"/>
                  </a:ext>
                </a:extLst>
              </a:tr>
            </a:tbl>
          </a:graphicData>
        </a:graphic>
      </p:graphicFrame>
      <p:pic>
        <p:nvPicPr>
          <p:cNvPr id="6" name="Picture 5" descr="This is the symbol for the lead part. It consists of 3 orange, ascending strokes.">
            <a:extLst>
              <a:ext uri="{FF2B5EF4-FFF2-40B4-BE49-F238E27FC236}">
                <a16:creationId xmlns:a16="http://schemas.microsoft.com/office/drawing/2014/main" id="{A8CB0B4E-C385-EBAF-9B57-FCFE5917928E}"/>
              </a:ext>
            </a:extLst>
          </p:cNvPr>
          <p:cNvPicPr>
            <a:picLocks noChangeAspect="1"/>
          </p:cNvPicPr>
          <p:nvPr/>
        </p:nvPicPr>
        <p:blipFill>
          <a:blip r:embed="rId3"/>
          <a:stretch>
            <a:fillRect/>
          </a:stretch>
        </p:blipFill>
        <p:spPr>
          <a:xfrm>
            <a:off x="3652664" y="2558615"/>
            <a:ext cx="763754" cy="524854"/>
          </a:xfrm>
          <a:prstGeom prst="rect">
            <a:avLst/>
          </a:prstGeom>
        </p:spPr>
      </p:pic>
      <p:pic>
        <p:nvPicPr>
          <p:cNvPr id="8" name="Picture 7" descr="This is the symbol for the syth pad. It consists of a thick, pink rectangle.">
            <a:extLst>
              <a:ext uri="{FF2B5EF4-FFF2-40B4-BE49-F238E27FC236}">
                <a16:creationId xmlns:a16="http://schemas.microsoft.com/office/drawing/2014/main" id="{26FA3A38-FBDA-3972-C5F9-A0C25FF5B9BF}"/>
              </a:ext>
            </a:extLst>
          </p:cNvPr>
          <p:cNvPicPr>
            <a:picLocks noChangeAspect="1"/>
          </p:cNvPicPr>
          <p:nvPr/>
        </p:nvPicPr>
        <p:blipFill>
          <a:blip r:embed="rId4"/>
          <a:stretch>
            <a:fillRect/>
          </a:stretch>
        </p:blipFill>
        <p:spPr>
          <a:xfrm>
            <a:off x="3374520" y="3427461"/>
            <a:ext cx="1206562" cy="514376"/>
          </a:xfrm>
          <a:prstGeom prst="rect">
            <a:avLst/>
          </a:prstGeom>
        </p:spPr>
      </p:pic>
      <p:pic>
        <p:nvPicPr>
          <p:cNvPr id="14" name="Picture 13" descr="This is the symbol for the bassline. It consists of 6 purple dots both ascending and descending.">
            <a:extLst>
              <a:ext uri="{FF2B5EF4-FFF2-40B4-BE49-F238E27FC236}">
                <a16:creationId xmlns:a16="http://schemas.microsoft.com/office/drawing/2014/main" id="{70CE7AAD-EC9D-C749-D8A5-27773DAF5398}"/>
              </a:ext>
            </a:extLst>
          </p:cNvPr>
          <p:cNvPicPr>
            <a:picLocks noChangeAspect="1"/>
          </p:cNvPicPr>
          <p:nvPr/>
        </p:nvPicPr>
        <p:blipFill>
          <a:blip r:embed="rId5"/>
          <a:stretch>
            <a:fillRect/>
          </a:stretch>
        </p:blipFill>
        <p:spPr>
          <a:xfrm>
            <a:off x="3374520" y="4446741"/>
            <a:ext cx="1164015" cy="648051"/>
          </a:xfrm>
          <a:prstGeom prst="rect">
            <a:avLst/>
          </a:prstGeom>
        </p:spPr>
      </p:pic>
      <p:pic>
        <p:nvPicPr>
          <p:cNvPr id="19" name="Picture 18" descr="This symbol ss for the beats and consists of 2 downward arrows and 2 small crosses.">
            <a:extLst>
              <a:ext uri="{FF2B5EF4-FFF2-40B4-BE49-F238E27FC236}">
                <a16:creationId xmlns:a16="http://schemas.microsoft.com/office/drawing/2014/main" id="{B3C946FF-9FDC-E088-4842-7669BA767B6F}"/>
              </a:ext>
            </a:extLst>
          </p:cNvPr>
          <p:cNvPicPr>
            <a:picLocks noChangeAspect="1"/>
          </p:cNvPicPr>
          <p:nvPr/>
        </p:nvPicPr>
        <p:blipFill>
          <a:blip r:embed="rId6"/>
          <a:stretch>
            <a:fillRect/>
          </a:stretch>
        </p:blipFill>
        <p:spPr>
          <a:xfrm>
            <a:off x="3523360" y="5568227"/>
            <a:ext cx="885871" cy="546128"/>
          </a:xfrm>
          <a:prstGeom prst="rect">
            <a:avLst/>
          </a:prstGeom>
        </p:spPr>
      </p:pic>
      <p:pic>
        <p:nvPicPr>
          <p:cNvPr id="4" name="Picture 3" descr="This is a graphic score consisting of 4 layers of sound. A lead melody, synth pad, bass line and drumbeats Coloured squiggles, dots and lines are used to show the musical material of each part.">
            <a:extLst>
              <a:ext uri="{FF2B5EF4-FFF2-40B4-BE49-F238E27FC236}">
                <a16:creationId xmlns:a16="http://schemas.microsoft.com/office/drawing/2014/main" id="{AD1E22B1-6A0F-924D-8903-75804A131AAE}"/>
              </a:ext>
            </a:extLst>
          </p:cNvPr>
          <p:cNvPicPr>
            <a:picLocks noChangeAspect="1"/>
          </p:cNvPicPr>
          <p:nvPr/>
        </p:nvPicPr>
        <p:blipFill>
          <a:blip r:embed="rId7"/>
          <a:stretch>
            <a:fillRect/>
          </a:stretch>
        </p:blipFill>
        <p:spPr>
          <a:xfrm>
            <a:off x="5401615" y="1695835"/>
            <a:ext cx="6418910" cy="4551914"/>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69</a:t>
            </a:fld>
            <a:endParaRPr lang="en-AU"/>
          </a:p>
        </p:txBody>
      </p:sp>
    </p:spTree>
    <p:extLst>
      <p:ext uri="{BB962C8B-B14F-4D97-AF65-F5344CB8AC3E}">
        <p14:creationId xmlns:p14="http://schemas.microsoft.com/office/powerpoint/2010/main" val="2857817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Activity 1.2 – classroom soundscape</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a:t>Listening</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a:lnSpc>
                <a:spcPct val="150000"/>
              </a:lnSpc>
              <a:spcAft>
                <a:spcPts val="600"/>
              </a:spcAft>
            </a:pPr>
            <a:r>
              <a:rPr lang="en-AU" sz="1800">
                <a:effectLst/>
                <a:latin typeface="Arial" panose="020B0604020202020204" pitchFamily="34" charset="0"/>
                <a:ea typeface="Calibri" panose="020F0502020204030204" pitchFamily="34" charset="0"/>
              </a:rPr>
              <a:t>In silence, listen to the sounds of the classroom for approximately 30 seconds. As you listen, consider the following questions:</a:t>
            </a:r>
          </a:p>
          <a:p>
            <a:pPr marL="285750" lvl="0" indent="-285750">
              <a:lnSpc>
                <a:spcPct val="150000"/>
              </a:lnSpc>
              <a:spcAft>
                <a:spcPts val="600"/>
              </a:spcAft>
              <a:buFont typeface="Arial" panose="020B0604020202020204" pitchFamily="34" charset="0"/>
              <a:buChar char="•"/>
            </a:pPr>
            <a:r>
              <a:rPr lang="en-AU" sz="1800">
                <a:solidFill>
                  <a:srgbClr val="000000"/>
                </a:solidFill>
                <a:highlight>
                  <a:srgbClr val="FFFFFF"/>
                </a:highlight>
                <a:ea typeface="Calibri" panose="020F0502020204030204" pitchFamily="34" charset="0"/>
              </a:rPr>
              <a:t>W</a:t>
            </a:r>
            <a:r>
              <a:rPr lang="en-AU" sz="1800">
                <a:solidFill>
                  <a:srgbClr val="000000"/>
                </a:solidFill>
                <a:effectLst/>
                <a:highlight>
                  <a:srgbClr val="FFFFFF"/>
                </a:highlight>
                <a:latin typeface="Arial" panose="020B0604020202020204" pitchFamily="34" charset="0"/>
                <a:ea typeface="Calibri" panose="020F0502020204030204" pitchFamily="34" charset="0"/>
              </a:rPr>
              <a:t>hat sounds can you hear? </a:t>
            </a:r>
            <a:endParaRPr lang="en-AU" sz="1800">
              <a:effectLst/>
              <a:latin typeface="Arial" panose="020B0604020202020204" pitchFamily="34" charset="0"/>
              <a:ea typeface="Calibri" panose="020F0502020204030204" pitchFamily="34" charset="0"/>
            </a:endParaRPr>
          </a:p>
          <a:p>
            <a:pPr marL="285750" lvl="0" indent="-285750">
              <a:lnSpc>
                <a:spcPct val="150000"/>
              </a:lnSpc>
              <a:spcAft>
                <a:spcPts val="600"/>
              </a:spcAft>
              <a:buFont typeface="Arial" panose="020B0604020202020204" pitchFamily="34" charset="0"/>
              <a:buChar char="•"/>
            </a:pPr>
            <a:r>
              <a:rPr lang="en-AU" sz="1800">
                <a:solidFill>
                  <a:srgbClr val="000000"/>
                </a:solidFill>
                <a:highlight>
                  <a:srgbClr val="FFFFFF"/>
                </a:highlight>
                <a:ea typeface="Calibri" panose="020F0502020204030204" pitchFamily="34" charset="0"/>
              </a:rPr>
              <a:t>H</a:t>
            </a:r>
            <a:r>
              <a:rPr lang="en-AU" sz="1800">
                <a:solidFill>
                  <a:srgbClr val="000000"/>
                </a:solidFill>
                <a:effectLst/>
                <a:highlight>
                  <a:srgbClr val="FFFFFF"/>
                </a:highlight>
                <a:latin typeface="Arial" panose="020B0604020202020204" pitchFamily="34" charset="0"/>
                <a:ea typeface="Calibri" panose="020F0502020204030204" pitchFamily="34" charset="0"/>
              </a:rPr>
              <a:t>ow many layers can you hear? </a:t>
            </a:r>
            <a:endParaRPr lang="en-AU" sz="1800">
              <a:effectLst/>
              <a:latin typeface="Arial" panose="020B0604020202020204" pitchFamily="34" charset="0"/>
              <a:ea typeface="Calibri" panose="020F0502020204030204" pitchFamily="34" charset="0"/>
            </a:endParaRPr>
          </a:p>
          <a:p>
            <a:pPr marL="285750" lvl="0" indent="-285750">
              <a:lnSpc>
                <a:spcPct val="150000"/>
              </a:lnSpc>
              <a:spcAft>
                <a:spcPts val="600"/>
              </a:spcAft>
              <a:buFont typeface="Arial" panose="020B0604020202020204" pitchFamily="34" charset="0"/>
              <a:buChar char="•"/>
            </a:pPr>
            <a:r>
              <a:rPr lang="en-AU" sz="1800">
                <a:solidFill>
                  <a:srgbClr val="000000"/>
                </a:solidFill>
                <a:highlight>
                  <a:srgbClr val="FFFFFF"/>
                </a:highlight>
                <a:ea typeface="Calibri" panose="020F0502020204030204" pitchFamily="34" charset="0"/>
              </a:rPr>
              <a:t>H</a:t>
            </a:r>
            <a:r>
              <a:rPr lang="en-AU" sz="1800">
                <a:solidFill>
                  <a:srgbClr val="000000"/>
                </a:solidFill>
                <a:effectLst/>
                <a:highlight>
                  <a:srgbClr val="FFFFFF"/>
                </a:highlight>
                <a:latin typeface="Arial" panose="020B0604020202020204" pitchFamily="34" charset="0"/>
                <a:ea typeface="Calibri" panose="020F0502020204030204" pitchFamily="34" charset="0"/>
              </a:rPr>
              <a:t>ow loud or soft are they? </a:t>
            </a:r>
            <a:endParaRPr lang="en-AU" sz="1800">
              <a:effectLst/>
              <a:latin typeface="Arial" panose="020B0604020202020204" pitchFamily="34" charset="0"/>
              <a:ea typeface="Calibri" panose="020F0502020204030204" pitchFamily="34" charset="0"/>
            </a:endParaRPr>
          </a:p>
          <a:p>
            <a:pPr marL="285750" lvl="0" indent="-285750">
              <a:lnSpc>
                <a:spcPct val="150000"/>
              </a:lnSpc>
              <a:spcAft>
                <a:spcPts val="600"/>
              </a:spcAft>
              <a:buFont typeface="Arial" panose="020B0604020202020204" pitchFamily="34" charset="0"/>
              <a:buChar char="•"/>
            </a:pPr>
            <a:r>
              <a:rPr lang="en-AU" sz="1800">
                <a:solidFill>
                  <a:srgbClr val="000000"/>
                </a:solidFill>
                <a:highlight>
                  <a:srgbClr val="FFFFFF"/>
                </a:highlight>
                <a:ea typeface="Calibri" panose="020F0502020204030204" pitchFamily="34" charset="0"/>
              </a:rPr>
              <a:t>A</a:t>
            </a:r>
            <a:r>
              <a:rPr lang="en-AU" sz="1800">
                <a:solidFill>
                  <a:srgbClr val="000000"/>
                </a:solidFill>
                <a:effectLst/>
                <a:highlight>
                  <a:srgbClr val="FFFFFF"/>
                </a:highlight>
                <a:latin typeface="Arial" panose="020B0604020202020204" pitchFamily="34" charset="0"/>
                <a:ea typeface="Calibri" panose="020F0502020204030204" pitchFamily="34" charset="0"/>
              </a:rPr>
              <a:t>re the sounds continuous or intermittent? </a:t>
            </a:r>
            <a:endParaRPr lang="en-AU" sz="1800">
              <a:effectLst/>
              <a:latin typeface="Arial" panose="020B0604020202020204" pitchFamily="34" charset="0"/>
              <a:ea typeface="Calibri" panose="020F0502020204030204" pitchFamily="34" charset="0"/>
            </a:endParaRPr>
          </a:p>
          <a:p>
            <a:pPr marL="285750" lvl="0" indent="-285750">
              <a:lnSpc>
                <a:spcPct val="150000"/>
              </a:lnSpc>
              <a:spcAft>
                <a:spcPts val="600"/>
              </a:spcAft>
              <a:buFont typeface="Arial" panose="020B0604020202020204" pitchFamily="34" charset="0"/>
              <a:buChar char="•"/>
            </a:pPr>
            <a:r>
              <a:rPr lang="en-AU" sz="1800">
                <a:solidFill>
                  <a:srgbClr val="000000"/>
                </a:solidFill>
                <a:highlight>
                  <a:srgbClr val="FFFFFF"/>
                </a:highlight>
                <a:ea typeface="Calibri" panose="020F0502020204030204" pitchFamily="34" charset="0"/>
              </a:rPr>
              <a:t>A</a:t>
            </a:r>
            <a:r>
              <a:rPr lang="en-AU" sz="1800">
                <a:solidFill>
                  <a:srgbClr val="000000"/>
                </a:solidFill>
                <a:effectLst/>
                <a:highlight>
                  <a:srgbClr val="FFFFFF"/>
                </a:highlight>
                <a:latin typeface="Arial" panose="020B0604020202020204" pitchFamily="34" charset="0"/>
                <a:ea typeface="Calibri" panose="020F0502020204030204" pitchFamily="34" charset="0"/>
              </a:rPr>
              <a:t>re the sounds natural or manmade?</a:t>
            </a:r>
            <a:endParaRPr lang="en-AU" sz="1800">
              <a:effectLst/>
              <a:latin typeface="Arial" panose="020B0604020202020204" pitchFamily="34" charset="0"/>
              <a:ea typeface="Calibri" panose="020F0502020204030204" pitchFamily="34" charset="0"/>
            </a:endParaRPr>
          </a:p>
          <a:p>
            <a:pPr>
              <a:lnSpc>
                <a:spcPct val="150000"/>
              </a:lnSpc>
              <a:spcAft>
                <a:spcPts val="600"/>
              </a:spcAft>
            </a:pPr>
            <a:r>
              <a:rPr lang="en-AU" sz="1800">
                <a:solidFill>
                  <a:srgbClr val="000000"/>
                </a:solidFill>
                <a:effectLst/>
                <a:highlight>
                  <a:srgbClr val="FFFFFF"/>
                </a:highlight>
                <a:latin typeface="Arial" panose="020B0604020202020204" pitchFamily="34" charset="0"/>
                <a:ea typeface="Calibri" panose="020F0502020204030204" pitchFamily="34" charset="0"/>
              </a:rPr>
              <a:t>Document and create a symbol for each sound. </a:t>
            </a:r>
            <a:r>
              <a:rPr lang="en-AU" sz="1800">
                <a:solidFill>
                  <a:srgbClr val="000000"/>
                </a:solidFill>
                <a:highlight>
                  <a:srgbClr val="FFFFFF"/>
                </a:highlight>
                <a:ea typeface="Calibri" panose="020F0502020204030204" pitchFamily="34" charset="0"/>
              </a:rPr>
              <a:t>G</a:t>
            </a:r>
            <a:r>
              <a:rPr lang="en-AU" sz="1800">
                <a:solidFill>
                  <a:srgbClr val="000000"/>
                </a:solidFill>
                <a:effectLst/>
                <a:highlight>
                  <a:srgbClr val="FFFFFF"/>
                </a:highlight>
                <a:latin typeface="Arial" panose="020B0604020202020204" pitchFamily="34" charset="0"/>
                <a:ea typeface="Calibri" panose="020F0502020204030204" pitchFamily="34" charset="0"/>
              </a:rPr>
              <a:t>raphically notate the sound scape of the classroom environment. An example is given on the next slide.</a:t>
            </a:r>
            <a:endParaRPr lang="en-AU" sz="180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Learning sequence 10 –</a:t>
            </a:r>
            <a:br>
              <a:rPr lang="en-AU"/>
            </a:br>
            <a:r>
              <a:rPr lang="en-AU"/>
              <a:t>composition assessment</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3819026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pPr>
              <a:lnSpc>
                <a:spcPct val="110000"/>
              </a:lnSpc>
            </a:pPr>
            <a:r>
              <a:rPr lang="en-AU"/>
              <a:t>Learning intentions and success criteria –</a:t>
            </a:r>
            <a:br>
              <a:rPr lang="en-AU"/>
            </a:br>
            <a:r>
              <a:rPr lang="en-AU"/>
              <a:t>learning sequence 10</a:t>
            </a:r>
          </a:p>
        </p:txBody>
      </p:sp>
      <p:sp>
        <p:nvSpPr>
          <p:cNvPr id="4" name="Picture Placeholder 3">
            <a:extLst>
              <a:ext uri="{FF2B5EF4-FFF2-40B4-BE49-F238E27FC236}">
                <a16:creationId xmlns:a16="http://schemas.microsoft.com/office/drawing/2014/main" id="{9693F9FA-29A4-57AD-2C2B-8E73A20FB8C9}"/>
              </a:ext>
            </a:extLst>
          </p:cNvPr>
          <p:cNvSpPr>
            <a:spLocks noGrp="1"/>
          </p:cNvSpPr>
          <p:nvPr>
            <p:ph type="pic" sz="quarter" idx="13"/>
          </p:nvPr>
        </p:nvSpPr>
        <p:spPr>
          <a:xfrm>
            <a:off x="359998" y="1909282"/>
            <a:ext cx="11483999" cy="4786718"/>
          </a:xfrm>
        </p:spPr>
        <p:txBody>
          <a:bodyPr/>
          <a:lstStyle/>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are learning to</a:t>
            </a:r>
            <a:r>
              <a:rPr lang="en-AU" sz="1800" b="1">
                <a:solidFill>
                  <a:schemeClr val="accent1"/>
                </a:solidFill>
                <a:latin typeface="Arial" panose="020B0604020202020204" pitchFamily="34" charset="0"/>
                <a:ea typeface="+mn-lt"/>
                <a:cs typeface="Arial" panose="020B0604020202020204" pitchFamily="34" charset="0"/>
              </a:rPr>
              <a:t>:</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understand how to refine our composition through critical listening and evaluation</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use a range of sound sources, sound production methods and timbres to compose and notate musical ideas using different textures</a:t>
            </a:r>
          </a:p>
          <a:p>
            <a:pPr marL="285750" indent="-285750" algn="l" rtl="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panose="020B0604020202020204" pitchFamily="34" charset="0"/>
                <a:cs typeface="Arial" panose="020B0604020202020204" pitchFamily="34" charset="0"/>
              </a:rPr>
              <a:t>apply understanding of how sound can be represented through symbols using graphic notation. </a:t>
            </a:r>
            <a:endParaRPr lang="en-AU" sz="1800">
              <a:latin typeface="Arial" panose="020B0604020202020204" pitchFamily="34" charset="0"/>
              <a:cs typeface="Arial" panose="020B0604020202020204" pitchFamily="34" charset="0"/>
            </a:endParaRPr>
          </a:p>
          <a:p>
            <a:pPr>
              <a:lnSpc>
                <a:spcPct val="150000"/>
              </a:lnSpc>
              <a:spcAft>
                <a:spcPts val="600"/>
              </a:spcAft>
            </a:pPr>
            <a:r>
              <a:rPr lang="en-AU" sz="1800" b="1">
                <a:solidFill>
                  <a:schemeClr val="accent1"/>
                </a:solidFill>
                <a:latin typeface="Arial" panose="020B0604020202020204" pitchFamily="34" charset="0"/>
                <a:cs typeface="Arial" panose="020B0604020202020204" pitchFamily="34" charset="0"/>
              </a:rPr>
              <a:t>We can:</a:t>
            </a:r>
            <a:endParaRPr lang="en-US" sz="1800">
              <a:solidFill>
                <a:schemeClr val="accent1"/>
              </a:solidFill>
              <a:latin typeface="Arial" panose="020B0604020202020204" pitchFamily="34" charset="0"/>
              <a:cs typeface="Arial" panose="020B0604020202020204" pitchFamily="34" charset="0"/>
            </a:endParaRPr>
          </a:p>
          <a:p>
            <a:pPr marL="285750" indent="-285750" fontAlgn="base">
              <a:lnSpc>
                <a:spcPct val="150000"/>
              </a:lnSpc>
              <a:spcAft>
                <a:spcPts val="600"/>
              </a:spcAft>
              <a:buFont typeface="Arial" panose="020B0604020202020204" pitchFamily="34" charset="0"/>
              <a:buChar char="•"/>
            </a:pPr>
            <a:r>
              <a:rPr lang="en-AU" sz="1800">
                <a:solidFill>
                  <a:srgbClr val="000000"/>
                </a:solidFill>
                <a:highlight>
                  <a:srgbClr val="CCEDFC"/>
                </a:highlight>
                <a:latin typeface="Arial" panose="020B0604020202020204" pitchFamily="34" charset="0"/>
                <a:ea typeface="+mn-lt"/>
                <a:cs typeface="Arial" panose="020B0604020202020204" pitchFamily="34" charset="0"/>
              </a:rPr>
              <a:t>identify </a:t>
            </a:r>
            <a:r>
              <a:rPr lang="en-AU" sz="1800" b="0" i="0">
                <a:solidFill>
                  <a:srgbClr val="000000"/>
                </a:solidFill>
                <a:effectLst/>
                <a:highlight>
                  <a:srgbClr val="CCEDFC"/>
                </a:highlight>
                <a:latin typeface="Arial" panose="020B0604020202020204" pitchFamily="34" charset="0"/>
                <a:ea typeface="+mn-lt"/>
                <a:cs typeface="Arial" panose="020B0604020202020204" pitchFamily="34" charset="0"/>
              </a:rPr>
              <a:t>and explain which aspects of </a:t>
            </a:r>
            <a:r>
              <a:rPr lang="en-AU" sz="1800">
                <a:solidFill>
                  <a:srgbClr val="000000"/>
                </a:solidFill>
                <a:highlight>
                  <a:srgbClr val="CCEDFC"/>
                </a:highlight>
                <a:latin typeface="Arial" panose="020B0604020202020204" pitchFamily="34" charset="0"/>
                <a:ea typeface="+mn-lt"/>
                <a:cs typeface="Arial" panose="020B0604020202020204" pitchFamily="34" charset="0"/>
              </a:rPr>
              <a:t>the piece</a:t>
            </a:r>
            <a:r>
              <a:rPr lang="en-AU" sz="1800" b="0" i="0">
                <a:solidFill>
                  <a:srgbClr val="000000"/>
                </a:solidFill>
                <a:effectLst/>
                <a:highlight>
                  <a:srgbClr val="CCEDFC"/>
                </a:highlight>
                <a:latin typeface="Arial" panose="020B0604020202020204" pitchFamily="34" charset="0"/>
                <a:ea typeface="+mn-lt"/>
                <a:cs typeface="Arial" panose="020B0604020202020204" pitchFamily="34" charset="0"/>
              </a:rPr>
              <a:t> need adjustment, and describe why and how adjustments </a:t>
            </a:r>
            <a:r>
              <a:rPr lang="en-AU" sz="1800">
                <a:solidFill>
                  <a:srgbClr val="000000"/>
                </a:solidFill>
                <a:highlight>
                  <a:srgbClr val="CCEDFC"/>
                </a:highlight>
                <a:latin typeface="Arial" panose="020B0604020202020204" pitchFamily="34" charset="0"/>
                <a:ea typeface="+mn-lt"/>
                <a:cs typeface="Arial" panose="020B0604020202020204" pitchFamily="34" charset="0"/>
              </a:rPr>
              <a:t>are made </a:t>
            </a:r>
            <a:r>
              <a:rPr lang="en-AU" sz="1800" b="0" i="0">
                <a:solidFill>
                  <a:srgbClr val="000000"/>
                </a:solidFill>
                <a:effectLst/>
                <a:highlight>
                  <a:srgbClr val="CCEDFC"/>
                </a:highlight>
                <a:latin typeface="Arial" panose="020B0604020202020204" pitchFamily="34" charset="0"/>
                <a:ea typeface="+mn-lt"/>
                <a:cs typeface="Arial" panose="020B0604020202020204" pitchFamily="34" charset="0"/>
              </a:rPr>
              <a:t>to </a:t>
            </a:r>
            <a:r>
              <a:rPr lang="en-AU" sz="1800">
                <a:solidFill>
                  <a:srgbClr val="000000"/>
                </a:solidFill>
                <a:highlight>
                  <a:srgbClr val="CCEDFC"/>
                </a:highlight>
                <a:latin typeface="Arial" panose="020B0604020202020204" pitchFamily="34" charset="0"/>
                <a:ea typeface="+mn-lt"/>
                <a:cs typeface="Arial" panose="020B0604020202020204" pitchFamily="34" charset="0"/>
              </a:rPr>
              <a:t>a </a:t>
            </a:r>
            <a:r>
              <a:rPr lang="en-AU" sz="1800" b="0" i="0">
                <a:solidFill>
                  <a:srgbClr val="000000"/>
                </a:solidFill>
                <a:effectLst/>
                <a:highlight>
                  <a:srgbClr val="CCEDFC"/>
                </a:highlight>
                <a:latin typeface="Arial" panose="020B0604020202020204" pitchFamily="34" charset="0"/>
                <a:ea typeface="+mn-lt"/>
                <a:cs typeface="Arial" panose="020B0604020202020204" pitchFamily="34" charset="0"/>
              </a:rPr>
              <a:t>composition</a:t>
            </a:r>
            <a:r>
              <a:rPr lang="en-AU" sz="1800">
                <a:solidFill>
                  <a:srgbClr val="000000"/>
                </a:solidFill>
                <a:highlight>
                  <a:srgbClr val="CCEDFC"/>
                </a:highlight>
                <a:latin typeface="Arial" panose="020B0604020202020204" pitchFamily="34" charset="0"/>
                <a:ea typeface="+mn-lt"/>
                <a:cs typeface="Arial" panose="020B0604020202020204" pitchFamily="34" charset="0"/>
              </a:rPr>
              <a:t> </a:t>
            </a:r>
            <a:endParaRPr lang="en-AU" sz="1800" b="0" i="0">
              <a:solidFill>
                <a:srgbClr val="000000"/>
              </a:solidFill>
              <a:effectLst/>
              <a:highlight>
                <a:srgbClr val="CCEDFC"/>
              </a:highlight>
              <a:latin typeface="Arial" panose="020B0604020202020204" pitchFamily="34" charset="0"/>
              <a:ea typeface="+mn-lt"/>
              <a:cs typeface="Arial" panose="020B0604020202020204" pitchFamily="34" charset="0"/>
            </a:endParaRPr>
          </a:p>
          <a:p>
            <a:pPr marL="285750" indent="-28575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a:cs typeface="Arial"/>
              </a:rPr>
              <a:t>create and </a:t>
            </a:r>
            <a:r>
              <a:rPr lang="en-AU" sz="1800">
                <a:solidFill>
                  <a:srgbClr val="000000"/>
                </a:solidFill>
                <a:highlight>
                  <a:srgbClr val="CCEDFC"/>
                </a:highlight>
                <a:latin typeface="Arial"/>
                <a:cs typeface="Arial"/>
              </a:rPr>
              <a:t>present own</a:t>
            </a:r>
            <a:r>
              <a:rPr lang="en-AU" sz="1800" b="0" i="0">
                <a:solidFill>
                  <a:srgbClr val="000000"/>
                </a:solidFill>
                <a:effectLst/>
                <a:highlight>
                  <a:srgbClr val="CCEDFC"/>
                </a:highlight>
                <a:latin typeface="Arial"/>
                <a:cs typeface="Arial"/>
              </a:rPr>
              <a:t> musical composition that demonstrates different timbres and textures</a:t>
            </a:r>
          </a:p>
          <a:p>
            <a:pPr marL="285750" indent="-285750" fontAlgn="base">
              <a:lnSpc>
                <a:spcPct val="150000"/>
              </a:lnSpc>
              <a:spcAft>
                <a:spcPts val="600"/>
              </a:spcAft>
              <a:buFont typeface="Arial" panose="020B0604020202020204" pitchFamily="34" charset="0"/>
              <a:buChar char="•"/>
            </a:pPr>
            <a:r>
              <a:rPr lang="en-AU" sz="1800" b="0" i="0">
                <a:solidFill>
                  <a:srgbClr val="000000"/>
                </a:solidFill>
                <a:effectLst/>
                <a:highlight>
                  <a:srgbClr val="CCEDFC"/>
                </a:highlight>
                <a:latin typeface="Arial"/>
                <a:cs typeface="Arial"/>
              </a:rPr>
              <a:t>document </a:t>
            </a:r>
            <a:r>
              <a:rPr lang="en-AU" sz="1800">
                <a:solidFill>
                  <a:srgbClr val="000000"/>
                </a:solidFill>
                <a:highlight>
                  <a:srgbClr val="CCEDFC"/>
                </a:highlight>
                <a:latin typeface="Arial"/>
                <a:cs typeface="Arial"/>
              </a:rPr>
              <a:t>compositions</a:t>
            </a:r>
            <a:r>
              <a:rPr lang="en-AU" sz="1800" b="0" i="0">
                <a:solidFill>
                  <a:srgbClr val="000000"/>
                </a:solidFill>
                <a:effectLst/>
                <a:highlight>
                  <a:srgbClr val="CCEDFC"/>
                </a:highlight>
                <a:latin typeface="Arial"/>
                <a:cs typeface="Arial"/>
              </a:rPr>
              <a:t> using graphic notation.</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71</a:t>
            </a:fld>
            <a:endParaRPr lang="en-AU"/>
          </a:p>
        </p:txBody>
      </p:sp>
    </p:spTree>
    <p:extLst>
      <p:ext uri="{BB962C8B-B14F-4D97-AF65-F5344CB8AC3E}">
        <p14:creationId xmlns:p14="http://schemas.microsoft.com/office/powerpoint/2010/main" val="1384930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Activity 10.1 – refining the composition and graphic score</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7"/>
            <a:ext cx="11484000" cy="799834"/>
          </a:xfrm>
        </p:spPr>
        <p:txBody>
          <a:bodyPr vert="horz" lIns="0" tIns="0" rIns="0" bIns="0" rtlCol="0" anchor="t">
            <a:noAutofit/>
          </a:bodyPr>
          <a:lstStyle/>
          <a:p>
            <a:pPr>
              <a:lnSpc>
                <a:spcPct val="120000"/>
              </a:lnSpc>
              <a:spcAft>
                <a:spcPts val="600"/>
              </a:spcAft>
            </a:pPr>
            <a:r>
              <a:rPr lang="en-AU" sz="1800">
                <a:effectLst/>
                <a:latin typeface="Arial"/>
                <a:ea typeface="Calibri"/>
                <a:cs typeface="Arial"/>
              </a:rPr>
              <a:t>Continue to refine and rehearse (if applicable) your composition. Consider </a:t>
            </a:r>
            <a:r>
              <a:rPr lang="en-AU" sz="1800">
                <a:latin typeface="Arial"/>
                <a:ea typeface="Calibri"/>
                <a:cs typeface="Arial"/>
              </a:rPr>
              <a:t>the following </a:t>
            </a:r>
            <a:r>
              <a:rPr lang="en-AU" sz="1800">
                <a:effectLst/>
                <a:latin typeface="Arial"/>
                <a:ea typeface="Calibri"/>
                <a:cs typeface="Arial"/>
              </a:rPr>
              <a:t>questions when refining your piece:</a:t>
            </a:r>
          </a:p>
          <a:p>
            <a:endParaRPr lang="en-AU"/>
          </a:p>
        </p:txBody>
      </p:sp>
      <p:sp>
        <p:nvSpPr>
          <p:cNvPr id="2" name="Text Placeholder 11">
            <a:extLst>
              <a:ext uri="{FF2B5EF4-FFF2-40B4-BE49-F238E27FC236}">
                <a16:creationId xmlns:a16="http://schemas.microsoft.com/office/drawing/2014/main" id="{8326A65E-73B5-71D0-75A9-F3A29E45DDE6}"/>
              </a:ext>
            </a:extLst>
          </p:cNvPr>
          <p:cNvSpPr txBox="1">
            <a:spLocks/>
          </p:cNvSpPr>
          <p:nvPr/>
        </p:nvSpPr>
        <p:spPr>
          <a:xfrm>
            <a:off x="360000" y="2504485"/>
            <a:ext cx="5397334" cy="3973190"/>
          </a:xfrm>
          <a:prstGeom prst="rect">
            <a:avLst/>
          </a:prstGeom>
          <a:solidFill>
            <a:schemeClr val="accent4"/>
          </a:solidFill>
        </p:spPr>
        <p:txBody>
          <a:bodyPr vert="horz" lIns="108000" tIns="180000" rIns="144000" bIns="3600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3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Do the sounds/performing media go together well? Do the timbres blend together?</a:t>
            </a:r>
          </a:p>
          <a:p>
            <a:pPr marL="285750" lvl="0" indent="-285750">
              <a:lnSpc>
                <a:spcPct val="13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Do the sounds you have chosen provide some contrast in timbre?</a:t>
            </a:r>
          </a:p>
          <a:p>
            <a:pPr marL="285750" lvl="0" indent="-285750">
              <a:lnSpc>
                <a:spcPct val="13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Do the layers of sound enter the piece in a logical progression?</a:t>
            </a:r>
          </a:p>
          <a:p>
            <a:pPr marL="285750" lvl="0" indent="-285750">
              <a:lnSpc>
                <a:spcPct val="13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Is there a contrast in texture in the piece? For example, thick and thin?</a:t>
            </a:r>
          </a:p>
        </p:txBody>
      </p:sp>
      <p:sp>
        <p:nvSpPr>
          <p:cNvPr id="6" name="Text Placeholder 11">
            <a:extLst>
              <a:ext uri="{FF2B5EF4-FFF2-40B4-BE49-F238E27FC236}">
                <a16:creationId xmlns:a16="http://schemas.microsoft.com/office/drawing/2014/main" id="{62F80C26-B0EA-9C58-1FC4-475EB0A67470}"/>
              </a:ext>
            </a:extLst>
          </p:cNvPr>
          <p:cNvSpPr txBox="1">
            <a:spLocks/>
          </p:cNvSpPr>
          <p:nvPr/>
        </p:nvSpPr>
        <p:spPr>
          <a:xfrm>
            <a:off x="6011335" y="2504485"/>
            <a:ext cx="5337734" cy="3973190"/>
          </a:xfrm>
          <a:prstGeom prst="rect">
            <a:avLst/>
          </a:prstGeom>
          <a:solidFill>
            <a:schemeClr val="accent4"/>
          </a:solidFill>
        </p:spPr>
        <p:txBody>
          <a:bodyPr vert="horz" lIns="108000" tIns="180000" rIns="144000" bIns="3600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3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Are there any sections that don’t sound as successful as other sections? How could you change or develop it?</a:t>
            </a:r>
          </a:p>
          <a:p>
            <a:pPr marL="285750" lvl="0" indent="-285750">
              <a:lnSpc>
                <a:spcPct val="13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Does the ending of the piece sound like an ending? How could you make it sound like it has finished?</a:t>
            </a:r>
          </a:p>
          <a:p>
            <a:pPr marL="285750" lvl="0" indent="-285750">
              <a:lnSpc>
                <a:spcPct val="13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How do you think your piece will be perceived from the perspective of a listener or audience?</a:t>
            </a:r>
          </a:p>
          <a:p>
            <a:pPr marL="285750" lvl="0" indent="-285750">
              <a:lnSpc>
                <a:spcPct val="130000"/>
              </a:lnSpc>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What do you like about your piece?</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878820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Composition checklist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a:latin typeface="Arial"/>
                <a:cs typeface="Arial"/>
              </a:rPr>
              <a:t>Check your work</a:t>
            </a:r>
            <a:endParaRPr lang="en-AU"/>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6"/>
            <a:ext cx="11484000" cy="545601"/>
          </a:xfrm>
        </p:spPr>
        <p:txBody>
          <a:bodyPr/>
          <a:lstStyle/>
          <a:p>
            <a:pPr>
              <a:spcAft>
                <a:spcPts val="600"/>
              </a:spcAft>
            </a:pPr>
            <a:r>
              <a:rPr lang="en-AU" sz="1800">
                <a:effectLst/>
                <a:latin typeface="Arial" panose="020B0604020202020204" pitchFamily="34" charset="0"/>
                <a:ea typeface="Calibri" panose="020F0502020204030204" pitchFamily="34" charset="0"/>
              </a:rPr>
              <a:t>Use the checklist below to ensure you have included all aspects of the task.</a:t>
            </a:r>
          </a:p>
          <a:p>
            <a:endParaRPr lang="en-AU"/>
          </a:p>
        </p:txBody>
      </p:sp>
      <p:graphicFrame>
        <p:nvGraphicFramePr>
          <p:cNvPr id="4" name="Table 3">
            <a:extLst>
              <a:ext uri="{FF2B5EF4-FFF2-40B4-BE49-F238E27FC236}">
                <a16:creationId xmlns:a16="http://schemas.microsoft.com/office/drawing/2014/main" id="{588C0B57-5B98-9646-7565-2AE69E93EB70}"/>
              </a:ext>
            </a:extLst>
          </p:cNvPr>
          <p:cNvGraphicFramePr>
            <a:graphicFrameLocks noGrp="1"/>
          </p:cNvGraphicFramePr>
          <p:nvPr>
            <p:extLst>
              <p:ext uri="{D42A27DB-BD31-4B8C-83A1-F6EECF244321}">
                <p14:modId xmlns:p14="http://schemas.microsoft.com/office/powerpoint/2010/main" val="2739758467"/>
              </p:ext>
            </p:extLst>
          </p:nvPr>
        </p:nvGraphicFramePr>
        <p:xfrm>
          <a:off x="359999" y="2226820"/>
          <a:ext cx="8715122" cy="4209786"/>
        </p:xfrm>
        <a:graphic>
          <a:graphicData uri="http://schemas.openxmlformats.org/drawingml/2006/table">
            <a:tbl>
              <a:tblPr firstRow="1" bandRow="1">
                <a:tableStyleId>{69012ECD-51FC-41F1-AA8D-1B2483CD663E}</a:tableStyleId>
              </a:tblPr>
              <a:tblGrid>
                <a:gridCol w="7651761">
                  <a:extLst>
                    <a:ext uri="{9D8B030D-6E8A-4147-A177-3AD203B41FA5}">
                      <a16:colId xmlns:a16="http://schemas.microsoft.com/office/drawing/2014/main" val="2404341969"/>
                    </a:ext>
                  </a:extLst>
                </a:gridCol>
                <a:gridCol w="1063361">
                  <a:extLst>
                    <a:ext uri="{9D8B030D-6E8A-4147-A177-3AD203B41FA5}">
                      <a16:colId xmlns:a16="http://schemas.microsoft.com/office/drawing/2014/main" val="2835438139"/>
                    </a:ext>
                  </a:extLst>
                </a:gridCol>
              </a:tblGrid>
              <a:tr h="467754">
                <a:tc>
                  <a:txBody>
                    <a:bodyPr/>
                    <a:lstStyle/>
                    <a:p>
                      <a:r>
                        <a:rPr lang="en-AU">
                          <a:latin typeface="Arial" panose="020B0604020202020204" pitchFamily="34" charset="0"/>
                          <a:cs typeface="Arial" panose="020B0604020202020204" pitchFamily="34" charset="0"/>
                        </a:rPr>
                        <a:t>My/our composition includes: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latin typeface="Arial" panose="020B0604020202020204" pitchFamily="34" charset="0"/>
                          <a:cs typeface="Arial" panose="020B0604020202020204" pitchFamily="34" charset="0"/>
                        </a:rPr>
                        <a:t>Check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8938878"/>
                  </a:ext>
                </a:extLst>
              </a:tr>
              <a:tr h="467754">
                <a:tc>
                  <a:txBody>
                    <a:bodyPr/>
                    <a:lstStyle/>
                    <a:p>
                      <a:r>
                        <a:rPr lang="en-AU">
                          <a:latin typeface="Arial" panose="020B0604020202020204" pitchFamily="34" charset="0"/>
                          <a:cs typeface="Arial" panose="020B0604020202020204" pitchFamily="34" charset="0"/>
                        </a:rPr>
                        <a:t>4 layers of sound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312849"/>
                  </a:ext>
                </a:extLst>
              </a:tr>
              <a:tr h="467754">
                <a:tc>
                  <a:txBody>
                    <a:bodyPr/>
                    <a:lstStyle/>
                    <a:p>
                      <a:r>
                        <a:rPr lang="en-AU">
                          <a:latin typeface="Arial" panose="020B0604020202020204" pitchFamily="34" charset="0"/>
                          <a:cs typeface="Arial" panose="020B0604020202020204" pitchFamily="34" charset="0"/>
                        </a:rPr>
                        <a:t>A melodic layer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5882977"/>
                  </a:ext>
                </a:extLst>
              </a:tr>
              <a:tr h="467754">
                <a:tc>
                  <a:txBody>
                    <a:bodyPr/>
                    <a:lstStyle/>
                    <a:p>
                      <a:r>
                        <a:rPr lang="en-AU">
                          <a:latin typeface="Arial" panose="020B0604020202020204" pitchFamily="34" charset="0"/>
                          <a:cs typeface="Arial" panose="020B0604020202020204" pitchFamily="34" charset="0"/>
                        </a:rPr>
                        <a:t>A harmonic layer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4440859"/>
                  </a:ext>
                </a:extLst>
              </a:tr>
              <a:tr h="467754">
                <a:tc>
                  <a:txBody>
                    <a:bodyPr/>
                    <a:lstStyle/>
                    <a:p>
                      <a:r>
                        <a:rPr lang="en-AU">
                          <a:latin typeface="Arial" panose="020B0604020202020204" pitchFamily="34" charset="0"/>
                          <a:cs typeface="Arial" panose="020B0604020202020204" pitchFamily="34" charset="0"/>
                        </a:rPr>
                        <a:t>A rhythmic layer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2774865"/>
                  </a:ext>
                </a:extLst>
              </a:tr>
              <a:tr h="467754">
                <a:tc>
                  <a:txBody>
                    <a:bodyPr/>
                    <a:lstStyle/>
                    <a:p>
                      <a:r>
                        <a:rPr lang="en-AU">
                          <a:latin typeface="Arial" panose="020B0604020202020204" pitchFamily="34" charset="0"/>
                          <a:cs typeface="Arial" panose="020B0604020202020204" pitchFamily="34" charset="0"/>
                        </a:rPr>
                        <a:t>A bass 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0627032"/>
                  </a:ext>
                </a:extLst>
              </a:tr>
              <a:tr h="467754">
                <a:tc>
                  <a:txBody>
                    <a:bodyPr/>
                    <a:lstStyle/>
                    <a:p>
                      <a:r>
                        <a:rPr lang="en-AU">
                          <a:latin typeface="Arial" panose="020B0604020202020204" pitchFamily="34" charset="0"/>
                          <a:cs typeface="Arial" panose="020B0604020202020204" pitchFamily="34" charset="0"/>
                        </a:rPr>
                        <a:t>2 types of texture (either monophonic, homophonic or polyphonic)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3406548"/>
                  </a:ext>
                </a:extLst>
              </a:tr>
              <a:tr h="467754">
                <a:tc>
                  <a:txBody>
                    <a:bodyPr/>
                    <a:lstStyle/>
                    <a:p>
                      <a:r>
                        <a:rPr lang="en-AU">
                          <a:latin typeface="Arial" panose="020B0604020202020204" pitchFamily="34" charset="0"/>
                          <a:cs typeface="Arial" panose="020B0604020202020204" pitchFamily="34" charset="0"/>
                        </a:rPr>
                        <a:t>Graphic score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7042453"/>
                  </a:ext>
                </a:extLst>
              </a:tr>
              <a:tr h="467754">
                <a:tc>
                  <a:txBody>
                    <a:bodyPr/>
                    <a:lstStyle/>
                    <a:p>
                      <a:r>
                        <a:rPr lang="en-AU">
                          <a:latin typeface="Arial" panose="020B0604020202020204" pitchFamily="34" charset="0"/>
                          <a:cs typeface="Arial" panose="020B0604020202020204" pitchFamily="34" charset="0"/>
                        </a:rPr>
                        <a:t>A completed composition planning and reflection sheet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4209386"/>
                  </a:ext>
                </a:extLst>
              </a:tr>
            </a:tbl>
          </a:graphicData>
        </a:graphic>
      </p:graphicFrame>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73</a:t>
            </a:fld>
            <a:endParaRPr lang="en-AU"/>
          </a:p>
        </p:txBody>
      </p:sp>
    </p:spTree>
    <p:extLst>
      <p:ext uri="{BB962C8B-B14F-4D97-AF65-F5344CB8AC3E}">
        <p14:creationId xmlns:p14="http://schemas.microsoft.com/office/powerpoint/2010/main" val="136827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616CD0-CC87-430A-E05A-8E7F5F0CFADD}"/>
              </a:ext>
            </a:extLst>
          </p:cNvPr>
          <p:cNvSpPr>
            <a:spLocks noGrp="1"/>
          </p:cNvSpPr>
          <p:nvPr>
            <p:ph type="title"/>
          </p:nvPr>
        </p:nvSpPr>
        <p:spPr/>
        <p:txBody>
          <a:bodyPr/>
          <a:lstStyle/>
          <a:p>
            <a:r>
              <a:rPr lang="en-AU"/>
              <a:t>Exit ticket</a:t>
            </a:r>
          </a:p>
        </p:txBody>
      </p:sp>
      <p:grpSp>
        <p:nvGrpSpPr>
          <p:cNvPr id="4" name="Group 3" descr="What was a positive success or highlight of this unit?">
            <a:extLst>
              <a:ext uri="{FF2B5EF4-FFF2-40B4-BE49-F238E27FC236}">
                <a16:creationId xmlns:a16="http://schemas.microsoft.com/office/drawing/2014/main" id="{1651C66E-890E-36CA-E242-36F3695C3766}"/>
              </a:ext>
            </a:extLst>
          </p:cNvPr>
          <p:cNvGrpSpPr/>
          <p:nvPr/>
        </p:nvGrpSpPr>
        <p:grpSpPr>
          <a:xfrm>
            <a:off x="-64611" y="1116642"/>
            <a:ext cx="3958251" cy="5192545"/>
            <a:chOff x="-64611" y="1116642"/>
            <a:chExt cx="3958251" cy="5192545"/>
          </a:xfrm>
        </p:grpSpPr>
        <p:sp>
          <p:nvSpPr>
            <p:cNvPr id="7" name="Rectangle: Rounded Corners 6">
              <a:extLst>
                <a:ext uri="{FF2B5EF4-FFF2-40B4-BE49-F238E27FC236}">
                  <a16:creationId xmlns:a16="http://schemas.microsoft.com/office/drawing/2014/main" id="{89786DAC-25E1-915F-1CDB-4F3CC720F4AE}"/>
                </a:ext>
                <a:ext uri="{C183D7F6-B498-43B3-948B-1728B52AA6E4}">
                  <adec:decorative xmlns:adec="http://schemas.microsoft.com/office/drawing/2017/decorative" val="1"/>
                </a:ext>
              </a:extLst>
            </p:cNvPr>
            <p:cNvSpPr/>
            <p:nvPr/>
          </p:nvSpPr>
          <p:spPr>
            <a:xfrm>
              <a:off x="336406" y="1116642"/>
              <a:ext cx="3557234" cy="5192545"/>
            </a:xfrm>
            <a:prstGeom prst="roundRect">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0357DDD8-C903-28CF-2FD3-094B39CEFA5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 y="1126584"/>
              <a:ext cx="1409700" cy="11811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F1076D-D82C-9402-368E-041953D74DB7}"/>
                </a:ext>
              </a:extLst>
            </p:cNvPr>
            <p:cNvSpPr txBox="1"/>
            <p:nvPr/>
          </p:nvSpPr>
          <p:spPr>
            <a:xfrm>
              <a:off x="1538422" y="1360380"/>
              <a:ext cx="2119178" cy="1840020"/>
            </a:xfrm>
            <a:prstGeom prst="rect">
              <a:avLst/>
            </a:prstGeom>
            <a:noFill/>
            <a:ln>
              <a:noFill/>
            </a:ln>
          </p:spPr>
          <p:txBody>
            <a:bodyPr wrap="square" lIns="0" tIns="0" rIns="0" bIns="0" rtlCol="0">
              <a:noAutofit/>
            </a:bodyPr>
            <a:lstStyle/>
            <a:p>
              <a:pPr algn="l">
                <a:lnSpc>
                  <a:spcPct val="150000"/>
                </a:lnSpc>
              </a:pPr>
              <a:r>
                <a:rPr lang="en-AU" sz="1800">
                  <a:latin typeface="Arial" panose="020B0604020202020204" pitchFamily="34" charset="0"/>
                  <a:cs typeface="Arial" panose="020B0604020202020204" pitchFamily="34" charset="0"/>
                </a:rPr>
                <a:t>What was a positive success or highlight of this unit?</a:t>
              </a:r>
            </a:p>
          </p:txBody>
        </p:sp>
      </p:grpSp>
      <p:grpSp>
        <p:nvGrpSpPr>
          <p:cNvPr id="5" name="Group 4" descr="What is something you are looking forward to learning more about in music?">
            <a:extLst>
              <a:ext uri="{FF2B5EF4-FFF2-40B4-BE49-F238E27FC236}">
                <a16:creationId xmlns:a16="http://schemas.microsoft.com/office/drawing/2014/main" id="{719DCB25-F7F4-B3B7-66DB-FDCA135778C5}"/>
              </a:ext>
            </a:extLst>
          </p:cNvPr>
          <p:cNvGrpSpPr/>
          <p:nvPr/>
        </p:nvGrpSpPr>
        <p:grpSpPr>
          <a:xfrm>
            <a:off x="4317384" y="993234"/>
            <a:ext cx="3594311" cy="5315953"/>
            <a:chOff x="4317384" y="993234"/>
            <a:chExt cx="3594311" cy="5315953"/>
          </a:xfrm>
        </p:grpSpPr>
        <p:sp>
          <p:nvSpPr>
            <p:cNvPr id="6" name="Rectangle: Rounded Corners 5">
              <a:extLst>
                <a:ext uri="{FF2B5EF4-FFF2-40B4-BE49-F238E27FC236}">
                  <a16:creationId xmlns:a16="http://schemas.microsoft.com/office/drawing/2014/main" id="{B9F8BBA4-1475-DDF1-64A2-98F0198DE022}"/>
                </a:ext>
                <a:ext uri="{C183D7F6-B498-43B3-948B-1728B52AA6E4}">
                  <adec:decorative xmlns:adec="http://schemas.microsoft.com/office/drawing/2017/decorative" val="1"/>
                </a:ext>
              </a:extLst>
            </p:cNvPr>
            <p:cNvSpPr/>
            <p:nvPr/>
          </p:nvSpPr>
          <p:spPr>
            <a:xfrm>
              <a:off x="4317384" y="1116642"/>
              <a:ext cx="3557234" cy="5192545"/>
            </a:xfrm>
            <a:prstGeom prst="roundRect">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pic>
          <p:nvPicPr>
            <p:cNvPr id="1027" name="Picture 3">
              <a:extLst>
                <a:ext uri="{FF2B5EF4-FFF2-40B4-BE49-F238E27FC236}">
                  <a16:creationId xmlns:a16="http://schemas.microsoft.com/office/drawing/2014/main" id="{3ABE0F39-2771-6801-7585-A02A1DCD78B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891" y="993234"/>
              <a:ext cx="742950" cy="14478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D8AA260-0399-0CBB-4CA8-B5C485F4942D}"/>
                </a:ext>
              </a:extLst>
            </p:cNvPr>
            <p:cNvSpPr txBox="1"/>
            <p:nvPr/>
          </p:nvSpPr>
          <p:spPr>
            <a:xfrm>
              <a:off x="5251388" y="1360380"/>
              <a:ext cx="2660307" cy="1702967"/>
            </a:xfrm>
            <a:prstGeom prst="rect">
              <a:avLst/>
            </a:prstGeom>
            <a:noFill/>
          </p:spPr>
          <p:txBody>
            <a:bodyPr wrap="square">
              <a:spAutoFit/>
            </a:bodyPr>
            <a:lstStyle/>
            <a:p>
              <a:pPr algn="l">
                <a:lnSpc>
                  <a:spcPct val="150000"/>
                </a:lnSpc>
              </a:pPr>
              <a:r>
                <a:rPr lang="en-AU" sz="1800">
                  <a:latin typeface="Arial" panose="020B0604020202020204" pitchFamily="34" charset="0"/>
                  <a:cs typeface="Arial" panose="020B0604020202020204" pitchFamily="34" charset="0"/>
                </a:rPr>
                <a:t>What is something you are looking forward to learning more about in music?</a:t>
              </a:r>
            </a:p>
          </p:txBody>
        </p:sp>
      </p:grpSp>
      <p:grpSp>
        <p:nvGrpSpPr>
          <p:cNvPr id="9" name="Group 8" descr="What was a challenge experienced during this unit?">
            <a:extLst>
              <a:ext uri="{FF2B5EF4-FFF2-40B4-BE49-F238E27FC236}">
                <a16:creationId xmlns:a16="http://schemas.microsoft.com/office/drawing/2014/main" id="{6B156E64-6347-4F65-C410-7763735C2109}"/>
              </a:ext>
            </a:extLst>
          </p:cNvPr>
          <p:cNvGrpSpPr/>
          <p:nvPr/>
        </p:nvGrpSpPr>
        <p:grpSpPr>
          <a:xfrm>
            <a:off x="8298362" y="993234"/>
            <a:ext cx="3557234" cy="5315953"/>
            <a:chOff x="8298362" y="993234"/>
            <a:chExt cx="3557234" cy="5315953"/>
          </a:xfrm>
        </p:grpSpPr>
        <p:sp>
          <p:nvSpPr>
            <p:cNvPr id="8" name="Rectangle: Rounded Corners 7">
              <a:extLst>
                <a:ext uri="{FF2B5EF4-FFF2-40B4-BE49-F238E27FC236}">
                  <a16:creationId xmlns:a16="http://schemas.microsoft.com/office/drawing/2014/main" id="{434B013E-7C0A-BE67-55B2-B9EE6CC76F9A}"/>
                </a:ext>
                <a:ext uri="{C183D7F6-B498-43B3-948B-1728B52AA6E4}">
                  <adec:decorative xmlns:adec="http://schemas.microsoft.com/office/drawing/2017/decorative" val="1"/>
                </a:ext>
              </a:extLst>
            </p:cNvPr>
            <p:cNvSpPr/>
            <p:nvPr/>
          </p:nvSpPr>
          <p:spPr>
            <a:xfrm>
              <a:off x="8298362" y="1116642"/>
              <a:ext cx="3557234" cy="5192545"/>
            </a:xfrm>
            <a:prstGeom prst="roundRect">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D2BD0DDF-4A5C-304D-392A-AB76CD98D6F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657" y="993234"/>
              <a:ext cx="542925" cy="14478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B4D40E2-7605-6F6B-5EED-CA07BAAA9D97}"/>
                </a:ext>
              </a:extLst>
            </p:cNvPr>
            <p:cNvSpPr txBox="1"/>
            <p:nvPr/>
          </p:nvSpPr>
          <p:spPr>
            <a:xfrm>
              <a:off x="9117735" y="1360380"/>
              <a:ext cx="2660307" cy="1287468"/>
            </a:xfrm>
            <a:prstGeom prst="rect">
              <a:avLst/>
            </a:prstGeom>
            <a:noFill/>
          </p:spPr>
          <p:txBody>
            <a:bodyPr wrap="square">
              <a:spAutoFit/>
            </a:bodyPr>
            <a:lstStyle/>
            <a:p>
              <a:pPr algn="l">
                <a:lnSpc>
                  <a:spcPct val="150000"/>
                </a:lnSpc>
              </a:pPr>
              <a:r>
                <a:rPr lang="en-AU" sz="1800">
                  <a:latin typeface="Arial" panose="020B0604020202020204" pitchFamily="34" charset="0"/>
                  <a:cs typeface="Arial" panose="020B0604020202020204" pitchFamily="34" charset="0"/>
                </a:rPr>
                <a:t>What was a challenge experienced during this unit?</a:t>
              </a:r>
            </a:p>
          </p:txBody>
        </p:sp>
      </p:grpSp>
      <p:sp>
        <p:nvSpPr>
          <p:cNvPr id="2" name="Slide Number Placeholder 1">
            <a:extLst>
              <a:ext uri="{FF2B5EF4-FFF2-40B4-BE49-F238E27FC236}">
                <a16:creationId xmlns:a16="http://schemas.microsoft.com/office/drawing/2014/main" id="{000A214F-C47C-BC91-359E-E907F60561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2925592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316912"/>
            <a:ext cx="11484000" cy="3267001"/>
          </a:xfrm>
        </p:spPr>
        <p:txBody>
          <a:bodyPr vert="horz" lIns="0" tIns="0" rIns="0" bIns="0" rtlCol="0" anchor="t">
            <a:noAutofit/>
          </a:bodyPr>
          <a:lstStyle/>
          <a:p>
            <a:r>
              <a:rPr lang="en-AU" sz="1100">
                <a:latin typeface="Arial"/>
                <a:cs typeface="Arial"/>
                <a:hlinkClick r:id="rId5"/>
              </a:rPr>
              <a:t>Music 7–10 Syllabus </a:t>
            </a:r>
            <a:r>
              <a:rPr lang="en-AU" sz="1100">
                <a:latin typeface="Public Sans Light"/>
                <a:cs typeface="Arial"/>
              </a:rPr>
              <a:t>© </a:t>
            </a:r>
            <a:r>
              <a:rPr lang="en-AU" sz="1100">
                <a:latin typeface="Arial"/>
                <a:cs typeface="Arial"/>
              </a:rPr>
              <a:t>Syllabus NSW Education Standards Authority (NESA) for and on behalf of the Crown in right of the State of New South Wales, 2024.</a:t>
            </a:r>
            <a:endParaRPr lang="en-AU" sz="1100"/>
          </a:p>
          <a:p>
            <a:r>
              <a:rPr lang="en-AU" sz="1100" err="1">
                <a:solidFill>
                  <a:srgbClr val="000000"/>
                </a:solidFill>
                <a:latin typeface="Arial"/>
                <a:cs typeface="Arial"/>
              </a:rPr>
              <a:t>BandLab</a:t>
            </a:r>
            <a:r>
              <a:rPr lang="en-AU" sz="1100">
                <a:solidFill>
                  <a:srgbClr val="000000"/>
                </a:solidFill>
                <a:latin typeface="Arial"/>
                <a:cs typeface="Arial"/>
              </a:rPr>
              <a:t> Technologies (2024) </a:t>
            </a:r>
            <a:r>
              <a:rPr lang="en-AU" sz="1100" err="1">
                <a:solidFill>
                  <a:srgbClr val="000000"/>
                </a:solidFill>
                <a:latin typeface="Arial"/>
                <a:cs typeface="Arial"/>
                <a:hlinkClick r:id="rId6"/>
              </a:rPr>
              <a:t>BandLab</a:t>
            </a:r>
            <a:r>
              <a:rPr lang="en-AU" sz="1100">
                <a:solidFill>
                  <a:srgbClr val="000000"/>
                </a:solidFill>
                <a:latin typeface="Arial"/>
                <a:cs typeface="Arial"/>
                <a:hlinkClick r:id="rId6"/>
              </a:rPr>
              <a:t> For Education</a:t>
            </a:r>
            <a:r>
              <a:rPr lang="en-AU" sz="1100">
                <a:solidFill>
                  <a:srgbClr val="000000"/>
                </a:solidFill>
                <a:latin typeface="Arial"/>
                <a:cs typeface="Arial"/>
              </a:rPr>
              <a:t> [website] accessed 25 August 2024.</a:t>
            </a:r>
          </a:p>
          <a:p>
            <a:r>
              <a:rPr lang="en-AU" sz="1100">
                <a:solidFill>
                  <a:srgbClr val="000000"/>
                </a:solidFill>
                <a:latin typeface="Arial"/>
                <a:cs typeface="Arial"/>
              </a:rPr>
              <a:t>Collier J (17 November 2019) </a:t>
            </a:r>
            <a:r>
              <a:rPr lang="en-AU" sz="1100" u="sng">
                <a:latin typeface="Arial"/>
                <a:cs typeface="Arial"/>
                <a:hlinkClick r:id="rId7"/>
              </a:rPr>
              <a:t>'Jacob Collier Harmonises The Audience' [video]</a:t>
            </a:r>
            <a:r>
              <a:rPr lang="en-AU" sz="1100">
                <a:solidFill>
                  <a:srgbClr val="000000"/>
                </a:solidFill>
                <a:latin typeface="Arial"/>
                <a:cs typeface="Arial"/>
              </a:rPr>
              <a:t>, </a:t>
            </a:r>
            <a:r>
              <a:rPr lang="en-AU" sz="1100" i="1">
                <a:solidFill>
                  <a:srgbClr val="000000"/>
                </a:solidFill>
                <a:latin typeface="Arial"/>
                <a:cs typeface="Arial"/>
              </a:rPr>
              <a:t>Jacob Collier</a:t>
            </a:r>
            <a:r>
              <a:rPr lang="en-AU" sz="1100">
                <a:solidFill>
                  <a:srgbClr val="000000"/>
                </a:solidFill>
                <a:latin typeface="Arial"/>
                <a:cs typeface="Arial"/>
              </a:rPr>
              <a:t>, YouTube, accessed 12 August 2024.</a:t>
            </a:r>
          </a:p>
          <a:p>
            <a:r>
              <a:rPr lang="en-AU" sz="1100" err="1">
                <a:solidFill>
                  <a:srgbClr val="000000"/>
                </a:solidFill>
                <a:latin typeface="Arial"/>
                <a:cs typeface="Arial"/>
              </a:rPr>
              <a:t>Eilish</a:t>
            </a:r>
            <a:r>
              <a:rPr lang="en-AU" sz="1100">
                <a:solidFill>
                  <a:srgbClr val="000000"/>
                </a:solidFill>
                <a:latin typeface="Arial"/>
                <a:cs typeface="Arial"/>
              </a:rPr>
              <a:t> B (7 June 2024) </a:t>
            </a:r>
            <a:r>
              <a:rPr lang="en-AU" sz="1100" u="sng">
                <a:solidFill>
                  <a:srgbClr val="000000"/>
                </a:solidFill>
                <a:latin typeface="Arial"/>
                <a:cs typeface="Arial"/>
                <a:hlinkClick r:id="rId8"/>
              </a:rPr>
              <a:t>‘Billie </a:t>
            </a:r>
            <a:r>
              <a:rPr lang="en-AU" sz="1100" u="sng" err="1">
                <a:solidFill>
                  <a:srgbClr val="000000"/>
                </a:solidFill>
                <a:latin typeface="Arial"/>
                <a:cs typeface="Arial"/>
                <a:hlinkClick r:id="rId8"/>
              </a:rPr>
              <a:t>Eilish</a:t>
            </a:r>
            <a:r>
              <a:rPr lang="en-AU" sz="1100" u="sng">
                <a:solidFill>
                  <a:srgbClr val="000000"/>
                </a:solidFill>
                <a:latin typeface="Arial"/>
                <a:cs typeface="Arial"/>
                <a:hlinkClick r:id="rId8"/>
              </a:rPr>
              <a:t> – CHIHIRO (Official Music Video)’ [video]</a:t>
            </a:r>
            <a:r>
              <a:rPr lang="en-AU" sz="1100">
                <a:solidFill>
                  <a:srgbClr val="000000"/>
                </a:solidFill>
                <a:latin typeface="Arial"/>
                <a:cs typeface="Arial"/>
              </a:rPr>
              <a:t>, </a:t>
            </a:r>
            <a:r>
              <a:rPr lang="en-AU" sz="1100" i="1">
                <a:solidFill>
                  <a:srgbClr val="000000"/>
                </a:solidFill>
                <a:latin typeface="Arial"/>
                <a:cs typeface="Arial"/>
              </a:rPr>
              <a:t>Billie </a:t>
            </a:r>
            <a:r>
              <a:rPr lang="en-AU" sz="1100" i="1" err="1">
                <a:solidFill>
                  <a:srgbClr val="000000"/>
                </a:solidFill>
                <a:latin typeface="Arial"/>
                <a:cs typeface="Arial"/>
              </a:rPr>
              <a:t>Eilish</a:t>
            </a:r>
            <a:r>
              <a:rPr lang="en-AU" sz="1100">
                <a:solidFill>
                  <a:srgbClr val="000000"/>
                </a:solidFill>
                <a:latin typeface="Arial"/>
                <a:cs typeface="Arial"/>
              </a:rPr>
              <a:t>, YouTube, accessed 25 August 2024.</a:t>
            </a:r>
          </a:p>
          <a:p>
            <a:r>
              <a:rPr lang="en-AU" sz="1100">
                <a:solidFill>
                  <a:srgbClr val="000000"/>
                </a:solidFill>
                <a:latin typeface="Arial"/>
                <a:cs typeface="Arial"/>
              </a:rPr>
              <a:t>Hatch B (15 February 2024) </a:t>
            </a:r>
            <a:r>
              <a:rPr lang="en-AU" sz="1100" u="sng">
                <a:solidFill>
                  <a:srgbClr val="000000"/>
                </a:solidFill>
                <a:latin typeface="Arial"/>
                <a:cs typeface="Arial"/>
                <a:hlinkClick r:id="rId9"/>
              </a:rPr>
              <a:t>'Becca Hatch, </a:t>
            </a:r>
            <a:r>
              <a:rPr lang="en-AU" sz="1100" u="sng" err="1">
                <a:solidFill>
                  <a:srgbClr val="000000"/>
                </a:solidFill>
                <a:latin typeface="Arial"/>
                <a:cs typeface="Arial"/>
                <a:hlinkClick r:id="rId9"/>
              </a:rPr>
              <a:t>Tentendo</a:t>
            </a:r>
            <a:r>
              <a:rPr lang="en-AU" sz="1100" u="sng">
                <a:solidFill>
                  <a:srgbClr val="000000"/>
                </a:solidFill>
                <a:latin typeface="Arial"/>
                <a:cs typeface="Arial"/>
                <a:hlinkClick r:id="rId9"/>
              </a:rPr>
              <a:t> – Bass Keeps Calling (Official Video)' [video]</a:t>
            </a:r>
            <a:r>
              <a:rPr lang="en-AU" sz="1100">
                <a:solidFill>
                  <a:srgbClr val="000000"/>
                </a:solidFill>
                <a:latin typeface="Arial"/>
                <a:cs typeface="Arial"/>
              </a:rPr>
              <a:t>, </a:t>
            </a:r>
            <a:r>
              <a:rPr lang="en-AU" sz="1100" i="1">
                <a:solidFill>
                  <a:srgbClr val="000000"/>
                </a:solidFill>
                <a:latin typeface="Arial"/>
                <a:cs typeface="Arial"/>
              </a:rPr>
              <a:t>Becca Hatch</a:t>
            </a:r>
            <a:r>
              <a:rPr lang="en-AU" sz="1100">
                <a:solidFill>
                  <a:srgbClr val="000000"/>
                </a:solidFill>
                <a:latin typeface="Arial"/>
                <a:cs typeface="Arial"/>
              </a:rPr>
              <a:t>, YouTube, accessed 25 August 2024.</a:t>
            </a:r>
          </a:p>
          <a:p>
            <a:r>
              <a:rPr lang="en-AU" sz="1100">
                <a:solidFill>
                  <a:srgbClr val="000000"/>
                </a:solidFill>
                <a:latin typeface="Arial"/>
                <a:cs typeface="Arial"/>
              </a:rPr>
              <a:t>Incredibox (2023) </a:t>
            </a:r>
            <a:r>
              <a:rPr lang="en-AU" sz="1100" i="1">
                <a:solidFill>
                  <a:srgbClr val="000000"/>
                </a:solidFill>
                <a:latin typeface="Arial"/>
                <a:cs typeface="Arial"/>
                <a:hlinkClick r:id="rId10"/>
              </a:rPr>
              <a:t>Incredibox</a:t>
            </a:r>
            <a:r>
              <a:rPr lang="en-AU" sz="1100">
                <a:solidFill>
                  <a:srgbClr val="000000"/>
                </a:solidFill>
                <a:latin typeface="Arial"/>
                <a:cs typeface="Arial"/>
              </a:rPr>
              <a:t> [website], accessed 12 August 2024.</a:t>
            </a:r>
          </a:p>
          <a:p>
            <a:r>
              <a:rPr lang="en-AU" sz="1100">
                <a:solidFill>
                  <a:srgbClr val="000000"/>
                </a:solidFill>
                <a:latin typeface="Arial"/>
                <a:cs typeface="Arial"/>
              </a:rPr>
              <a:t>JVKE (4 November 2021) </a:t>
            </a:r>
            <a:r>
              <a:rPr lang="en-AU" sz="1100">
                <a:solidFill>
                  <a:srgbClr val="000000"/>
                </a:solidFill>
                <a:latin typeface="Arial"/>
                <a:cs typeface="Arial"/>
                <a:hlinkClick r:id="rId11"/>
              </a:rPr>
              <a:t>‘JVKE – this is what falling in love feels like (Official Video)’ [video]</a:t>
            </a:r>
            <a:r>
              <a:rPr lang="en-AU" sz="1100">
                <a:solidFill>
                  <a:srgbClr val="000000"/>
                </a:solidFill>
                <a:latin typeface="Arial"/>
                <a:cs typeface="Arial"/>
              </a:rPr>
              <a:t>, </a:t>
            </a:r>
            <a:r>
              <a:rPr lang="en-AU" sz="1100" i="1">
                <a:solidFill>
                  <a:srgbClr val="000000"/>
                </a:solidFill>
                <a:latin typeface="Arial"/>
                <a:cs typeface="Arial"/>
              </a:rPr>
              <a:t>JVKE</a:t>
            </a:r>
            <a:r>
              <a:rPr lang="en-AU" sz="1100">
                <a:solidFill>
                  <a:srgbClr val="000000"/>
                </a:solidFill>
                <a:latin typeface="Arial"/>
                <a:cs typeface="Arial"/>
              </a:rPr>
              <a:t>, YouTube, accessed 25 August 2024.</a:t>
            </a:r>
            <a:endParaRPr lang="en-US" sz="1100"/>
          </a:p>
          <a:p>
            <a:r>
              <a:rPr lang="en-AU" sz="1100">
                <a:solidFill>
                  <a:srgbClr val="000000"/>
                </a:solidFill>
                <a:latin typeface="Arial"/>
                <a:cs typeface="Arial"/>
              </a:rPr>
              <a:t>London Symphony Orchestra (1 August 2023) </a:t>
            </a:r>
            <a:r>
              <a:rPr lang="en-AU" sz="1100">
                <a:solidFill>
                  <a:srgbClr val="000000"/>
                </a:solidFill>
                <a:latin typeface="Arial"/>
                <a:cs typeface="Arial"/>
                <a:hlinkClick r:id="rId12"/>
              </a:rPr>
              <a:t>'Edvard Grieg: In the Hall of the Mountain King // </a:t>
            </a:r>
            <a:r>
              <a:rPr lang="en-AU" sz="1100" err="1">
                <a:solidFill>
                  <a:srgbClr val="000000"/>
                </a:solidFill>
                <a:latin typeface="Arial"/>
                <a:cs typeface="Arial"/>
                <a:hlinkClick r:id="rId12"/>
              </a:rPr>
              <a:t>Nicolò</a:t>
            </a:r>
            <a:r>
              <a:rPr lang="en-AU" sz="1100">
                <a:solidFill>
                  <a:srgbClr val="000000"/>
                </a:solidFill>
                <a:latin typeface="Arial"/>
                <a:cs typeface="Arial"/>
                <a:hlinkClick r:id="rId12"/>
              </a:rPr>
              <a:t> </a:t>
            </a:r>
            <a:r>
              <a:rPr lang="en-AU" sz="1100" err="1">
                <a:solidFill>
                  <a:srgbClr val="000000"/>
                </a:solidFill>
                <a:latin typeface="Arial"/>
                <a:cs typeface="Arial"/>
                <a:hlinkClick r:id="rId12"/>
              </a:rPr>
              <a:t>Foron</a:t>
            </a:r>
            <a:r>
              <a:rPr lang="en-AU" sz="1100">
                <a:solidFill>
                  <a:srgbClr val="000000"/>
                </a:solidFill>
                <a:latin typeface="Arial"/>
                <a:cs typeface="Arial"/>
                <a:hlinkClick r:id="rId12"/>
              </a:rPr>
              <a:t> &amp; London Symphony Orchestra' [video]</a:t>
            </a:r>
            <a:r>
              <a:rPr lang="en-AU" sz="1100">
                <a:solidFill>
                  <a:srgbClr val="000000"/>
                </a:solidFill>
                <a:latin typeface="Arial"/>
                <a:cs typeface="Arial"/>
              </a:rPr>
              <a:t>, </a:t>
            </a:r>
            <a:r>
              <a:rPr lang="en-AU" sz="1100" i="1">
                <a:solidFill>
                  <a:srgbClr val="000000"/>
                </a:solidFill>
                <a:latin typeface="Arial"/>
                <a:cs typeface="Arial"/>
              </a:rPr>
              <a:t>London Symphony Orchestra</a:t>
            </a:r>
            <a:r>
              <a:rPr lang="en-AU" sz="1100">
                <a:solidFill>
                  <a:srgbClr val="000000"/>
                </a:solidFill>
                <a:latin typeface="Arial"/>
                <a:cs typeface="Arial"/>
              </a:rPr>
              <a:t>, YouTube, accessed 10 September 2024.</a:t>
            </a:r>
          </a:p>
          <a:p>
            <a:endParaRPr lang="en-AU" sz="1100"/>
          </a:p>
          <a:p>
            <a:endParaRPr lang="en-AU" sz="1100">
              <a:solidFill>
                <a:srgbClr val="000000"/>
              </a:solidFill>
              <a:latin typeface="Arial"/>
              <a:cs typeface="Arial"/>
            </a:endParaRPr>
          </a:p>
          <a:p>
            <a:endParaRPr lang="en-AU" sz="1100">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a:xfrm>
            <a:off x="360000" y="354102"/>
            <a:ext cx="10080000" cy="521412"/>
          </a:xfrm>
        </p:spPr>
        <p:txBody>
          <a:bodyPr/>
          <a:lstStyle/>
          <a:p>
            <a:r>
              <a:rPr lang="en-AU"/>
              <a:t>References (2)</a:t>
            </a:r>
          </a:p>
        </p:txBody>
      </p:sp>
      <p:sp>
        <p:nvSpPr>
          <p:cNvPr id="5" name="Rectangle 4">
            <a:extLst>
              <a:ext uri="{FF2B5EF4-FFF2-40B4-BE49-F238E27FC236}">
                <a16:creationId xmlns:a16="http://schemas.microsoft.com/office/drawing/2014/main" id="{07998347-1CBF-DCC9-1113-0B90DBBD80A2}"/>
              </a:ext>
              <a:ext uri="{C183D7F6-B498-43B3-948B-1728B52AA6E4}">
                <adec:decorative xmlns:adec="http://schemas.microsoft.com/office/drawing/2017/decorative" val="1"/>
              </a:ext>
            </a:extLst>
          </p:cNvPr>
          <p:cNvSpPr/>
          <p:nvPr/>
        </p:nvSpPr>
        <p:spPr>
          <a:xfrm>
            <a:off x="0" y="1066800"/>
            <a:ext cx="12192000" cy="22352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1202267"/>
            <a:ext cx="11484000" cy="5183585"/>
          </a:xfrm>
        </p:spPr>
        <p:txBody>
          <a:bodyPr vert="horz" lIns="0" tIns="0" rIns="0" bIns="0" rtlCol="0" anchor="t">
            <a:noAutofit/>
          </a:bodyPr>
          <a:lstStyle/>
          <a:p>
            <a:r>
              <a:rPr lang="en-US" sz="1100" err="1">
                <a:solidFill>
                  <a:srgbClr val="22272B"/>
                </a:solidFill>
                <a:latin typeface="Arial"/>
                <a:cs typeface="Arial"/>
              </a:rPr>
              <a:t>musanim</a:t>
            </a:r>
            <a:r>
              <a:rPr lang="en-US" sz="1100">
                <a:solidFill>
                  <a:srgbClr val="22272B"/>
                </a:solidFill>
                <a:latin typeface="Arial"/>
                <a:cs typeface="Arial"/>
              </a:rPr>
              <a:t> (25 November 2019) </a:t>
            </a:r>
            <a:r>
              <a:rPr lang="en-AU" sz="1100">
                <a:solidFill>
                  <a:srgbClr val="000000"/>
                </a:solidFill>
                <a:latin typeface="Arial"/>
                <a:cs typeface="Arial"/>
                <a:hlinkClick r:id="rId2"/>
              </a:rPr>
              <a:t>'Grieg, </a:t>
            </a:r>
            <a:r>
              <a:rPr lang="en-AU" sz="1100" err="1">
                <a:solidFill>
                  <a:srgbClr val="000000"/>
                </a:solidFill>
                <a:latin typeface="Arial"/>
                <a:cs typeface="Arial"/>
                <a:hlinkClick r:id="rId2"/>
              </a:rPr>
              <a:t>Dovregubbens</a:t>
            </a:r>
            <a:r>
              <a:rPr lang="en-AU" sz="1100">
                <a:solidFill>
                  <a:srgbClr val="000000"/>
                </a:solidFill>
                <a:latin typeface="Arial"/>
                <a:cs typeface="Arial"/>
                <a:hlinkClick r:id="rId2"/>
              </a:rPr>
              <a:t> hall (In the Hall of the Mountain King)' [video]</a:t>
            </a:r>
            <a:r>
              <a:rPr lang="en-US" sz="1100">
                <a:solidFill>
                  <a:srgbClr val="22272B"/>
                </a:solidFill>
                <a:latin typeface="Arial"/>
                <a:cs typeface="Arial"/>
              </a:rPr>
              <a:t>, </a:t>
            </a:r>
            <a:r>
              <a:rPr lang="en-US" sz="1100" i="1" err="1">
                <a:solidFill>
                  <a:srgbClr val="22272B"/>
                </a:solidFill>
                <a:latin typeface="Arial"/>
                <a:cs typeface="Arial"/>
              </a:rPr>
              <a:t>musanim</a:t>
            </a:r>
            <a:r>
              <a:rPr lang="en-US" sz="1100">
                <a:solidFill>
                  <a:srgbClr val="22272B"/>
                </a:solidFill>
                <a:latin typeface="Arial"/>
                <a:cs typeface="Arial"/>
              </a:rPr>
              <a:t>, YouTube, accessed 10 September 2024.</a:t>
            </a:r>
            <a:endParaRPr lang="en-AU" sz="1100"/>
          </a:p>
          <a:p>
            <a:r>
              <a:rPr lang="en-AU" sz="1100" err="1">
                <a:solidFill>
                  <a:srgbClr val="000000"/>
                </a:solidFill>
                <a:latin typeface="Arial"/>
                <a:cs typeface="Arial"/>
              </a:rPr>
              <a:t>MuseScore</a:t>
            </a:r>
            <a:r>
              <a:rPr lang="en-AU" sz="1100">
                <a:solidFill>
                  <a:srgbClr val="000000"/>
                </a:solidFill>
                <a:latin typeface="Arial"/>
                <a:cs typeface="Arial"/>
              </a:rPr>
              <a:t> BVBA (2024) </a:t>
            </a:r>
            <a:r>
              <a:rPr lang="en-AU" sz="1100" i="1" u="sng">
                <a:solidFill>
                  <a:srgbClr val="000000"/>
                </a:solidFill>
                <a:latin typeface="Arial"/>
                <a:cs typeface="Arial"/>
                <a:hlinkClick r:id="rId3"/>
              </a:rPr>
              <a:t>Musescore</a:t>
            </a:r>
            <a:r>
              <a:rPr lang="en-AU" sz="1100" i="1">
                <a:solidFill>
                  <a:srgbClr val="000000"/>
                </a:solidFill>
                <a:latin typeface="Arial"/>
                <a:cs typeface="Arial"/>
              </a:rPr>
              <a:t> </a:t>
            </a:r>
            <a:r>
              <a:rPr lang="en-AU" sz="1100">
                <a:solidFill>
                  <a:srgbClr val="000000"/>
                </a:solidFill>
                <a:latin typeface="Arial"/>
                <a:cs typeface="Arial"/>
              </a:rPr>
              <a:t>[website], accessed 12 August 2024.</a:t>
            </a:r>
          </a:p>
          <a:p>
            <a:r>
              <a:rPr lang="en-AU" sz="1100">
                <a:solidFill>
                  <a:srgbClr val="000000"/>
                </a:solidFill>
                <a:latin typeface="Arial"/>
                <a:cs typeface="Arial"/>
              </a:rPr>
              <a:t>My Avid (2024) </a:t>
            </a:r>
            <a:r>
              <a:rPr lang="en-AU" sz="1100" i="1" u="sng">
                <a:solidFill>
                  <a:srgbClr val="000000"/>
                </a:solidFill>
                <a:latin typeface="Arial"/>
                <a:cs typeface="Arial"/>
                <a:hlinkClick r:id="rId4"/>
              </a:rPr>
              <a:t>Sibelius</a:t>
            </a:r>
            <a:r>
              <a:rPr lang="en-AU" sz="1100">
                <a:solidFill>
                  <a:srgbClr val="000000"/>
                </a:solidFill>
                <a:latin typeface="Arial"/>
                <a:cs typeface="Arial"/>
              </a:rPr>
              <a:t> [website] accessed 12 August 2024.</a:t>
            </a:r>
          </a:p>
          <a:p>
            <a:r>
              <a:rPr lang="en-AU" sz="1100">
                <a:solidFill>
                  <a:srgbClr val="000000"/>
                </a:solidFill>
                <a:latin typeface="Arial"/>
                <a:cs typeface="Arial"/>
              </a:rPr>
              <a:t>Royal Philharmonic Orchestra (17 August 2018) </a:t>
            </a:r>
            <a:r>
              <a:rPr lang="en-AU" sz="1100" u="sng">
                <a:solidFill>
                  <a:srgbClr val="000000"/>
                </a:solidFill>
                <a:latin typeface="Arial"/>
                <a:cs typeface="Arial"/>
                <a:hlinkClick r:id="rId5"/>
              </a:rPr>
              <a:t>’Trumpet Voluntary’ [video]</a:t>
            </a:r>
            <a:r>
              <a:rPr lang="en-AU" sz="1100">
                <a:solidFill>
                  <a:srgbClr val="000000"/>
                </a:solidFill>
                <a:latin typeface="Arial"/>
                <a:cs typeface="Arial"/>
              </a:rPr>
              <a:t>, </a:t>
            </a:r>
            <a:r>
              <a:rPr lang="en-AU" sz="1100" i="1">
                <a:solidFill>
                  <a:srgbClr val="000000"/>
                </a:solidFill>
                <a:latin typeface="Arial"/>
                <a:cs typeface="Arial"/>
              </a:rPr>
              <a:t>Royal Philharmonic Orchestra</a:t>
            </a:r>
            <a:r>
              <a:rPr lang="en-AU" sz="1100">
                <a:solidFill>
                  <a:srgbClr val="000000"/>
                </a:solidFill>
                <a:latin typeface="Arial"/>
                <a:cs typeface="Arial"/>
              </a:rPr>
              <a:t>, YouTube, accessed 12 August 2024.</a:t>
            </a:r>
          </a:p>
          <a:p>
            <a:r>
              <a:rPr lang="en-AU" sz="1100">
                <a:solidFill>
                  <a:srgbClr val="000000"/>
                </a:solidFill>
              </a:rPr>
              <a:t>Royal Scottish National Orchestra (15 June 2022) </a:t>
            </a:r>
            <a:r>
              <a:rPr lang="en-AU" sz="1100" u="sng">
                <a:solidFill>
                  <a:srgbClr val="000000"/>
                </a:solidFill>
                <a:hlinkClick r:id="rId6"/>
              </a:rPr>
              <a:t>'Ode to Joy – Beethoven Symphony No9 – Royal Scottish National Orchestra' [video]</a:t>
            </a:r>
            <a:r>
              <a:rPr lang="en-AU" sz="1100">
                <a:solidFill>
                  <a:srgbClr val="000000"/>
                </a:solidFill>
              </a:rPr>
              <a:t>, </a:t>
            </a:r>
            <a:r>
              <a:rPr lang="en-AU" sz="1100" i="1">
                <a:solidFill>
                  <a:srgbClr val="000000"/>
                </a:solidFill>
              </a:rPr>
              <a:t>Royal Scottish National Orchestra</a:t>
            </a:r>
            <a:r>
              <a:rPr lang="en-AU" sz="1100">
                <a:solidFill>
                  <a:srgbClr val="000000"/>
                </a:solidFill>
              </a:rPr>
              <a:t>, YouTube, accessed 12 August 2024.</a:t>
            </a:r>
          </a:p>
          <a:p>
            <a:r>
              <a:rPr lang="en-AU" sz="1100">
                <a:solidFill>
                  <a:srgbClr val="000000"/>
                </a:solidFill>
                <a:latin typeface="Arial"/>
                <a:cs typeface="Arial"/>
              </a:rPr>
              <a:t>Sony Classical (28 April 2020) Vienna Philharmonic </a:t>
            </a:r>
            <a:r>
              <a:rPr lang="en-AU" sz="1100" u="sng">
                <a:solidFill>
                  <a:srgbClr val="000000"/>
                </a:solidFill>
                <a:latin typeface="Arial"/>
                <a:cs typeface="Arial"/>
                <a:hlinkClick r:id="rId7"/>
              </a:rPr>
              <a:t>'Vienna Philharmonic &amp; Zubin Mehta – Greig: Morning Mood (Summer Night Concert 2015)' [video]</a:t>
            </a:r>
            <a:r>
              <a:rPr lang="en-AU" sz="1100">
                <a:solidFill>
                  <a:srgbClr val="000000"/>
                </a:solidFill>
                <a:latin typeface="Arial"/>
                <a:cs typeface="Arial"/>
              </a:rPr>
              <a:t>, </a:t>
            </a:r>
            <a:r>
              <a:rPr lang="en-AU" sz="1100" i="1">
                <a:solidFill>
                  <a:srgbClr val="000000"/>
                </a:solidFill>
                <a:latin typeface="Arial"/>
                <a:cs typeface="Arial"/>
              </a:rPr>
              <a:t>Sony Classical</a:t>
            </a:r>
            <a:r>
              <a:rPr lang="en-AU" sz="1100">
                <a:solidFill>
                  <a:srgbClr val="000000"/>
                </a:solidFill>
                <a:latin typeface="Arial"/>
                <a:cs typeface="Arial"/>
              </a:rPr>
              <a:t>, YouTube, accessed 12 August 2024.</a:t>
            </a:r>
          </a:p>
          <a:p>
            <a:r>
              <a:rPr lang="en-AU" sz="1100">
                <a:solidFill>
                  <a:srgbClr val="000000"/>
                </a:solidFill>
                <a:latin typeface="Arial"/>
                <a:cs typeface="Arial"/>
              </a:rPr>
              <a:t>Timberlake J (26 December 2016) </a:t>
            </a:r>
            <a:r>
              <a:rPr lang="en-AU" sz="1100" u="sng">
                <a:solidFill>
                  <a:srgbClr val="000000"/>
                </a:solidFill>
                <a:latin typeface="Arial"/>
                <a:cs typeface="Arial"/>
                <a:hlinkClick r:id="rId8"/>
              </a:rPr>
              <a:t>‘Hair Up’ [video]</a:t>
            </a:r>
            <a:r>
              <a:rPr lang="en-AU" sz="1100">
                <a:solidFill>
                  <a:srgbClr val="000000"/>
                </a:solidFill>
                <a:latin typeface="Arial"/>
                <a:cs typeface="Arial"/>
              </a:rPr>
              <a:t>, </a:t>
            </a:r>
            <a:r>
              <a:rPr lang="en-AU" sz="1100" i="1">
                <a:solidFill>
                  <a:srgbClr val="000000"/>
                </a:solidFill>
                <a:latin typeface="Arial"/>
                <a:cs typeface="Arial"/>
              </a:rPr>
              <a:t>Justin Timberlake</a:t>
            </a:r>
            <a:r>
              <a:rPr lang="en-AU" sz="1100">
                <a:solidFill>
                  <a:srgbClr val="000000"/>
                </a:solidFill>
                <a:latin typeface="Arial"/>
                <a:cs typeface="Arial"/>
              </a:rPr>
              <a:t>, YouTube, accessed 25 August 2024.</a:t>
            </a:r>
          </a:p>
          <a:p>
            <a:r>
              <a:rPr lang="en-AU" sz="1100" err="1">
                <a:solidFill>
                  <a:srgbClr val="000000"/>
                </a:solidFill>
                <a:latin typeface="Arial"/>
                <a:cs typeface="Arial"/>
              </a:rPr>
              <a:t>Tutteo</a:t>
            </a:r>
            <a:r>
              <a:rPr lang="en-AU" sz="1100">
                <a:solidFill>
                  <a:srgbClr val="000000"/>
                </a:solidFill>
                <a:latin typeface="Arial"/>
                <a:cs typeface="Arial"/>
              </a:rPr>
              <a:t> Limited (2024) </a:t>
            </a:r>
            <a:r>
              <a:rPr lang="en-AU" sz="1100" i="1" u="sng">
                <a:solidFill>
                  <a:srgbClr val="000000"/>
                </a:solidFill>
                <a:latin typeface="Arial"/>
                <a:cs typeface="Arial"/>
                <a:hlinkClick r:id="rId9"/>
              </a:rPr>
              <a:t>Flat.io</a:t>
            </a:r>
            <a:r>
              <a:rPr lang="en-AU" sz="1100">
                <a:solidFill>
                  <a:srgbClr val="000000"/>
                </a:solidFill>
                <a:latin typeface="Arial"/>
                <a:cs typeface="Arial"/>
              </a:rPr>
              <a:t> [website], accessed 12 August 2024.</a:t>
            </a:r>
          </a:p>
          <a:p>
            <a:endParaRPr lang="en-AU" sz="1100">
              <a:solidFill>
                <a:srgbClr val="000000"/>
              </a:solidFill>
              <a:latin typeface="Arial"/>
              <a:cs typeface="Arial"/>
            </a:endParaRPr>
          </a:p>
          <a:p>
            <a:endParaRPr lang="en-AU" sz="1100">
              <a:solidFill>
                <a:srgbClr val="000000"/>
              </a:solidFill>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76</a:t>
            </a:fld>
            <a:endParaRPr lang="en-AU"/>
          </a:p>
        </p:txBody>
      </p:sp>
    </p:spTree>
    <p:extLst>
      <p:ext uri="{BB962C8B-B14F-4D97-AF65-F5344CB8AC3E}">
        <p14:creationId xmlns:p14="http://schemas.microsoft.com/office/powerpoint/2010/main" val="1795748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Public Sans Light" pitchFamily="2" charset="0"/>
              </a:rPr>
              <a:t>© </a:t>
            </a:r>
            <a:r>
              <a:rPr lang="en-AU"/>
              <a:t>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a:t>
            </a:r>
            <a:r>
              <a:rPr lang="en-AU" sz="1200">
                <a:solidFill>
                  <a:schemeClr val="bg1"/>
                </a:solidFill>
                <a:latin typeface="Public Sans Light" pitchFamily="2" charset="0"/>
              </a:rPr>
              <a:t>© </a:t>
            </a:r>
            <a:r>
              <a:rPr lang="en-AU" sz="1200">
                <a:solidFill>
                  <a:schemeClr val="bg1"/>
                </a:solidFill>
              </a:rPr>
              <a:t>State of New South Wales (Department of Education), 2024.</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err="1">
                <a:solidFill>
                  <a:schemeClr val="bg1"/>
                </a:solidFill>
                <a:latin typeface="+mj-lt"/>
              </a:rPr>
              <a:t>Cth</a:t>
            </a:r>
            <a:r>
              <a:rPr lang="en-AU" sz="1200">
                <a:solidFill>
                  <a:schemeClr val="bg1"/>
                </a:solidFill>
                <a:latin typeface="+mj-lt"/>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Classroom soundscape</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a:t>Graphic score example</a:t>
            </a:r>
          </a:p>
        </p:txBody>
      </p:sp>
      <p:sp>
        <p:nvSpPr>
          <p:cNvPr id="15" name="Text Placeholder 11">
            <a:extLst>
              <a:ext uri="{FF2B5EF4-FFF2-40B4-BE49-F238E27FC236}">
                <a16:creationId xmlns:a16="http://schemas.microsoft.com/office/drawing/2014/main" id="{F4644105-CB42-621A-108F-182752B7C654}"/>
              </a:ext>
            </a:extLst>
          </p:cNvPr>
          <p:cNvSpPr txBox="1">
            <a:spLocks/>
          </p:cNvSpPr>
          <p:nvPr/>
        </p:nvSpPr>
        <p:spPr>
          <a:xfrm>
            <a:off x="279766" y="1784269"/>
            <a:ext cx="688423" cy="696746"/>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a:ea typeface="Calibri" panose="020F0502020204030204" pitchFamily="34" charset="0"/>
              </a:rPr>
              <a:t>Key</a:t>
            </a:r>
          </a:p>
          <a:p>
            <a:endParaRPr lang="en-AU"/>
          </a:p>
        </p:txBody>
      </p:sp>
      <p:graphicFrame>
        <p:nvGraphicFramePr>
          <p:cNvPr id="9" name="Table 8">
            <a:extLst>
              <a:ext uri="{FF2B5EF4-FFF2-40B4-BE49-F238E27FC236}">
                <a16:creationId xmlns:a16="http://schemas.microsoft.com/office/drawing/2014/main" id="{9BD7A122-8B01-0058-A3FC-4E418BD10C9B}"/>
              </a:ext>
            </a:extLst>
          </p:cNvPr>
          <p:cNvGraphicFramePr>
            <a:graphicFrameLocks noGrp="1"/>
          </p:cNvGraphicFramePr>
          <p:nvPr>
            <p:extLst>
              <p:ext uri="{D42A27DB-BD31-4B8C-83A1-F6EECF244321}">
                <p14:modId xmlns:p14="http://schemas.microsoft.com/office/powerpoint/2010/main" val="2567121190"/>
              </p:ext>
            </p:extLst>
          </p:nvPr>
        </p:nvGraphicFramePr>
        <p:xfrm>
          <a:off x="359999" y="2371845"/>
          <a:ext cx="4295454" cy="3906205"/>
        </p:xfrm>
        <a:graphic>
          <a:graphicData uri="http://schemas.openxmlformats.org/drawingml/2006/table">
            <a:tbl>
              <a:tblPr firstRow="1" bandRow="1">
                <a:tableStyleId>{72833802-FEF1-4C79-8D5D-14CF1EAF98D9}</a:tableStyleId>
              </a:tblPr>
              <a:tblGrid>
                <a:gridCol w="2147727">
                  <a:extLst>
                    <a:ext uri="{9D8B030D-6E8A-4147-A177-3AD203B41FA5}">
                      <a16:colId xmlns:a16="http://schemas.microsoft.com/office/drawing/2014/main" val="1159640370"/>
                    </a:ext>
                  </a:extLst>
                </a:gridCol>
                <a:gridCol w="2147727">
                  <a:extLst>
                    <a:ext uri="{9D8B030D-6E8A-4147-A177-3AD203B41FA5}">
                      <a16:colId xmlns:a16="http://schemas.microsoft.com/office/drawing/2014/main" val="4179177113"/>
                    </a:ext>
                  </a:extLst>
                </a:gridCol>
              </a:tblGrid>
              <a:tr h="370840">
                <a:tc>
                  <a:txBody>
                    <a:bodyPr/>
                    <a:lstStyle/>
                    <a:p>
                      <a:pPr>
                        <a:lnSpc>
                          <a:spcPct val="150000"/>
                        </a:lnSpc>
                      </a:pPr>
                      <a:r>
                        <a:rPr lang="en-AU" b="0" i="0">
                          <a:latin typeface="Arial" panose="020B0604020202020204" pitchFamily="34" charset="0"/>
                          <a:cs typeface="Arial" panose="020B0604020202020204" pitchFamily="34" charset="0"/>
                        </a:rPr>
                        <a:t>Sound</a:t>
                      </a:r>
                    </a:p>
                  </a:txBody>
                  <a:tcPr/>
                </a:tc>
                <a:tc>
                  <a:txBody>
                    <a:bodyPr/>
                    <a:lstStyle/>
                    <a:p>
                      <a:pPr>
                        <a:lnSpc>
                          <a:spcPct val="150000"/>
                        </a:lnSpc>
                      </a:pPr>
                      <a:r>
                        <a:rPr lang="en-AU" b="0" i="0">
                          <a:latin typeface="Arial" panose="020B0604020202020204" pitchFamily="34" charset="0"/>
                          <a:cs typeface="Arial" panose="020B0604020202020204" pitchFamily="34" charset="0"/>
                        </a:rPr>
                        <a:t>Symbol</a:t>
                      </a:r>
                    </a:p>
                  </a:txBody>
                  <a:tcPr/>
                </a:tc>
                <a:extLst>
                  <a:ext uri="{0D108BD9-81ED-4DB2-BD59-A6C34878D82A}">
                    <a16:rowId xmlns:a16="http://schemas.microsoft.com/office/drawing/2014/main" val="1410706683"/>
                  </a:ext>
                </a:extLst>
              </a:tr>
              <a:tr h="370840">
                <a:tc>
                  <a:txBody>
                    <a:bodyPr/>
                    <a:lstStyle/>
                    <a:p>
                      <a:pPr>
                        <a:lnSpc>
                          <a:spcPct val="150000"/>
                        </a:lnSpc>
                      </a:pPr>
                      <a:r>
                        <a:rPr lang="en-AU" b="0" i="0">
                          <a:latin typeface="Arial" panose="020B0604020202020204" pitchFamily="34" charset="0"/>
                          <a:cs typeface="Arial" panose="020B0604020202020204" pitchFamily="34" charset="0"/>
                        </a:rPr>
                        <a:t>Fan ticking</a:t>
                      </a:r>
                    </a:p>
                    <a:p>
                      <a:pPr>
                        <a:lnSpc>
                          <a:spcPct val="150000"/>
                        </a:lnSpc>
                      </a:pPr>
                      <a:endParaRPr lang="en-AU" b="0" i="0">
                        <a:latin typeface="Arial" panose="020B0604020202020204" pitchFamily="34" charset="0"/>
                        <a:cs typeface="Arial" panose="020B0604020202020204" pitchFamily="34" charset="0"/>
                      </a:endParaRPr>
                    </a:p>
                  </a:txBody>
                  <a:tcPr/>
                </a:tc>
                <a:tc>
                  <a:txBody>
                    <a:bodyPr/>
                    <a:lstStyle/>
                    <a:p>
                      <a:pPr>
                        <a:lnSpc>
                          <a:spcPct val="150000"/>
                        </a:lnSpc>
                      </a:pPr>
                      <a:endParaRPr lang="en-AU"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34033190"/>
                  </a:ext>
                </a:extLst>
              </a:tr>
              <a:tr h="370840">
                <a:tc>
                  <a:txBody>
                    <a:bodyPr/>
                    <a:lstStyle/>
                    <a:p>
                      <a:pPr>
                        <a:lnSpc>
                          <a:spcPct val="150000"/>
                        </a:lnSpc>
                      </a:pPr>
                      <a:r>
                        <a:rPr lang="en-AU" b="0" i="0">
                          <a:latin typeface="Arial" panose="020B0604020202020204" pitchFamily="34" charset="0"/>
                          <a:cs typeface="Arial" panose="020B0604020202020204" pitchFamily="34" charset="0"/>
                        </a:rPr>
                        <a:t>Birds outside</a:t>
                      </a:r>
                    </a:p>
                    <a:p>
                      <a:pPr>
                        <a:lnSpc>
                          <a:spcPct val="150000"/>
                        </a:lnSpc>
                      </a:pPr>
                      <a:endParaRPr lang="en-AU" b="0" i="0">
                        <a:latin typeface="Arial" panose="020B0604020202020204" pitchFamily="34" charset="0"/>
                        <a:cs typeface="Arial" panose="020B0604020202020204" pitchFamily="34" charset="0"/>
                      </a:endParaRPr>
                    </a:p>
                  </a:txBody>
                  <a:tcPr/>
                </a:tc>
                <a:tc>
                  <a:txBody>
                    <a:bodyPr/>
                    <a:lstStyle/>
                    <a:p>
                      <a:pPr>
                        <a:lnSpc>
                          <a:spcPct val="150000"/>
                        </a:lnSpc>
                      </a:pPr>
                      <a:endParaRPr lang="en-AU"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78900921"/>
                  </a:ext>
                </a:extLst>
              </a:tr>
              <a:tr h="370840">
                <a:tc>
                  <a:txBody>
                    <a:bodyPr/>
                    <a:lstStyle/>
                    <a:p>
                      <a:pPr>
                        <a:lnSpc>
                          <a:spcPct val="150000"/>
                        </a:lnSpc>
                      </a:pPr>
                      <a:r>
                        <a:rPr lang="en-AU" b="0" i="0">
                          <a:latin typeface="Arial" panose="020B0604020202020204" pitchFamily="34" charset="0"/>
                          <a:cs typeface="Arial" panose="020B0604020202020204" pitchFamily="34" charset="0"/>
                        </a:rPr>
                        <a:t>Teacher talking down the hall</a:t>
                      </a:r>
                    </a:p>
                  </a:txBody>
                  <a:tcPr/>
                </a:tc>
                <a:tc>
                  <a:txBody>
                    <a:bodyPr/>
                    <a:lstStyle/>
                    <a:p>
                      <a:pPr>
                        <a:lnSpc>
                          <a:spcPct val="150000"/>
                        </a:lnSpc>
                      </a:pPr>
                      <a:endParaRPr lang="en-AU"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29826882"/>
                  </a:ext>
                </a:extLst>
              </a:tr>
              <a:tr h="370840">
                <a:tc>
                  <a:txBody>
                    <a:bodyPr/>
                    <a:lstStyle/>
                    <a:p>
                      <a:pPr>
                        <a:lnSpc>
                          <a:spcPct val="150000"/>
                        </a:lnSpc>
                      </a:pPr>
                      <a:r>
                        <a:rPr lang="en-AU" b="0" i="0">
                          <a:latin typeface="Arial" panose="020B0604020202020204" pitchFamily="34" charset="0"/>
                          <a:cs typeface="Arial" panose="020B0604020202020204" pitchFamily="34" charset="0"/>
                        </a:rPr>
                        <a:t>Classroom chatter down the hall</a:t>
                      </a:r>
                    </a:p>
                  </a:txBody>
                  <a:tcPr/>
                </a:tc>
                <a:tc>
                  <a:txBody>
                    <a:bodyPr/>
                    <a:lstStyle/>
                    <a:p>
                      <a:pPr>
                        <a:lnSpc>
                          <a:spcPct val="150000"/>
                        </a:lnSpc>
                      </a:pPr>
                      <a:endParaRPr lang="en-AU"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24237339"/>
                  </a:ext>
                </a:extLst>
              </a:tr>
            </a:tbl>
          </a:graphicData>
        </a:graphic>
      </p:graphicFrame>
      <p:pic>
        <p:nvPicPr>
          <p:cNvPr id="6" name="Picture 5" descr="fan ticking represented with graphic notation by 4 yellow dots evenly spaced apart">
            <a:extLst>
              <a:ext uri="{FF2B5EF4-FFF2-40B4-BE49-F238E27FC236}">
                <a16:creationId xmlns:a16="http://schemas.microsoft.com/office/drawing/2014/main" id="{24CD6E70-D999-CDBB-CE8E-C000732C378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534464" y="3000306"/>
            <a:ext cx="2025754" cy="501676"/>
          </a:xfrm>
          <a:prstGeom prst="rect">
            <a:avLst/>
          </a:prstGeom>
        </p:spPr>
      </p:pic>
      <p:pic>
        <p:nvPicPr>
          <p:cNvPr id="8" name="Picture 7" descr="birds outside represented in graphic notation by 2 pink squiggly lines with a space in between">
            <a:extLst>
              <a:ext uri="{FF2B5EF4-FFF2-40B4-BE49-F238E27FC236}">
                <a16:creationId xmlns:a16="http://schemas.microsoft.com/office/drawing/2014/main" id="{74C631A4-691D-EDD6-4583-A2A6CCC8B75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46317" y="3844372"/>
            <a:ext cx="1047512" cy="543900"/>
          </a:xfrm>
          <a:prstGeom prst="rect">
            <a:avLst/>
          </a:prstGeom>
        </p:spPr>
      </p:pic>
      <p:pic>
        <p:nvPicPr>
          <p:cNvPr id="14" name="Picture 13" descr="teacher talking represented in graphic notation by 1 purple zigzag line to show vocal inflections">
            <a:extLst>
              <a:ext uri="{FF2B5EF4-FFF2-40B4-BE49-F238E27FC236}">
                <a16:creationId xmlns:a16="http://schemas.microsoft.com/office/drawing/2014/main" id="{C7F7F294-1403-6579-3CDF-5FFB6B0011DC}"/>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546317" y="4699228"/>
            <a:ext cx="1047512" cy="572170"/>
          </a:xfrm>
          <a:prstGeom prst="rect">
            <a:avLst/>
          </a:prstGeom>
        </p:spPr>
      </p:pic>
      <p:pic>
        <p:nvPicPr>
          <p:cNvPr id="16" name="Picture 15" descr="classroom chatter represented in graphic notation by 1 constant green line">
            <a:extLst>
              <a:ext uri="{FF2B5EF4-FFF2-40B4-BE49-F238E27FC236}">
                <a16:creationId xmlns:a16="http://schemas.microsoft.com/office/drawing/2014/main" id="{94F0AC9B-F1EE-D139-17D9-2276B88DACAD}"/>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534464" y="5615294"/>
            <a:ext cx="1225613" cy="459886"/>
          </a:xfrm>
          <a:prstGeom prst="rect">
            <a:avLst/>
          </a:prstGeom>
        </p:spPr>
      </p:pic>
      <p:pic>
        <p:nvPicPr>
          <p:cNvPr id="4" name="Picture 3" descr="This is a graphic score consisting of 4 layers of sound. A fan ticking regularly, bird sound irregular, teacher talking most of the time and constant classroom chatter. Coloured squiggles, dots and lines are used to show the musical material of each part.">
            <a:extLst>
              <a:ext uri="{FF2B5EF4-FFF2-40B4-BE49-F238E27FC236}">
                <a16:creationId xmlns:a16="http://schemas.microsoft.com/office/drawing/2014/main" id="{233268CC-54C3-6004-B836-E95ECC196D01}"/>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4971388" y="1415862"/>
            <a:ext cx="6872610" cy="4862188"/>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1377363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latin typeface="Arial"/>
                <a:cs typeface="Arial"/>
              </a:rPr>
              <a:t>Activity 1.3 – soundwalk (1) </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8"/>
          </p:nvPr>
        </p:nvSpPr>
        <p:spPr>
          <a:solidFill>
            <a:schemeClr val="bg1"/>
          </a:solidFill>
        </p:spPr>
        <p:txBody>
          <a:bodyPr vert="horz" lIns="0" tIns="0" rIns="0" bIns="0" rtlCol="0" anchor="b">
            <a:noAutofit/>
          </a:bodyPr>
          <a:lstStyle/>
          <a:p>
            <a:pPr fontAlgn="base"/>
            <a:r>
              <a:rPr lang="en-AU"/>
              <a:t>Listening</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sz="quarter" idx="19"/>
          </p:nvPr>
        </p:nvSpPr>
        <p:spPr>
          <a:xfrm>
            <a:off x="360364" y="1562471"/>
            <a:ext cx="5314296" cy="4814518"/>
          </a:xfrm>
        </p:spPr>
        <p:txBody>
          <a:bodyPr/>
          <a:lstStyle/>
          <a:p>
            <a:pPr fontAlgn="base">
              <a:spcAft>
                <a:spcPts val="600"/>
              </a:spcAft>
            </a:pPr>
            <a:r>
              <a:rPr lang="en-AU" sz="1800" b="0" i="0">
                <a:solidFill>
                  <a:srgbClr val="000000"/>
                </a:solidFill>
                <a:effectLst/>
                <a:latin typeface="Arial"/>
                <a:cs typeface="Arial"/>
              </a:rPr>
              <a:t>As a class, go outside into a natural environment and find a place to sit away from your peers. Listen carefully to your surroundings for one minute. Document the sounds you hear. Repeat the process as described in the previous activity, creating a symbol for each sound and notating the sound scape of the natural environment. </a:t>
            </a:r>
            <a:endParaRPr lang="en-AU" sz="1800">
              <a:solidFill>
                <a:srgbClr val="22272B"/>
              </a:solidFill>
            </a:endParaRPr>
          </a:p>
          <a:p>
            <a:pPr algn="l">
              <a:spcAft>
                <a:spcPts val="600"/>
              </a:spcAft>
            </a:pPr>
            <a:r>
              <a:rPr lang="en-AU" sz="1800" b="0" i="0">
                <a:solidFill>
                  <a:srgbClr val="000000"/>
                </a:solidFill>
                <a:effectLst/>
                <a:latin typeface="Arial"/>
                <a:cs typeface="Arial"/>
              </a:rPr>
              <a:t>Return to the classroom once complete. </a:t>
            </a:r>
            <a:endParaRPr lang="en-AU" sz="1800"/>
          </a:p>
        </p:txBody>
      </p:sp>
      <p:pic>
        <p:nvPicPr>
          <p:cNvPr id="5" name="Picture Placeholder 4">
            <a:extLst>
              <a:ext uri="{FF2B5EF4-FFF2-40B4-BE49-F238E27FC236}">
                <a16:creationId xmlns:a16="http://schemas.microsoft.com/office/drawing/2014/main" id="{AA6EA1AE-D1FE-8B47-4DB2-7E0FC1F04AC4}"/>
              </a:ext>
              <a:ext uri="{C183D7F6-B498-43B3-948B-1728B52AA6E4}">
                <adec:decorative xmlns:adec="http://schemas.microsoft.com/office/drawing/2017/decorative" val="1"/>
              </a:ext>
            </a:extLst>
          </p:cNvPr>
          <p:cNvPicPr>
            <a:picLocks noGrp="1" noChangeAspect="1"/>
          </p:cNvPicPr>
          <p:nvPr>
            <p:ph type="pic" sz="quarter" idx="20"/>
          </p:nvPr>
        </p:nvPicPr>
        <p:blipFill>
          <a:blip r:embed="rId3"/>
          <a:srcRect l="20668" t="1569" r="19941" b="6117"/>
          <a:stretch/>
        </p:blipFill>
        <p:spPr>
          <a:xfrm>
            <a:off x="6324599" y="1562470"/>
            <a:ext cx="5507038" cy="4814518"/>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2875930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2025" id="{3A622200-E80C-4BD5-B57C-EB44C34822A8}" vid="{E006BA25-EE0E-4CD7-B6E0-04D6D73373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6989</Words>
  <Application>Microsoft Office PowerPoint</Application>
  <PresentationFormat>Widescreen</PresentationFormat>
  <Paragraphs>702</Paragraphs>
  <Slides>77</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Cambria Math</vt:lpstr>
      <vt:lpstr>Public Sans</vt:lpstr>
      <vt:lpstr>Public Sans Light</vt:lpstr>
      <vt:lpstr>NSWG Corporate</vt:lpstr>
      <vt:lpstr>Instructions for use</vt:lpstr>
      <vt:lpstr>Sound lab</vt:lpstr>
      <vt:lpstr>Lessons</vt:lpstr>
      <vt:lpstr>Learning sequence 1 – sound and layers</vt:lpstr>
      <vt:lpstr>Learning intentions and success criteria – learning sequence 1</vt:lpstr>
      <vt:lpstr>Activity 1.1 – What is sound? What is music?</vt:lpstr>
      <vt:lpstr>Activity 1.2 – classroom soundscape</vt:lpstr>
      <vt:lpstr>Classroom soundscape</vt:lpstr>
      <vt:lpstr>Activity 1.3 – soundwalk (1) </vt:lpstr>
      <vt:lpstr>Soundwalk – connecting to Country</vt:lpstr>
      <vt:lpstr>Activity 1.3 – soundwalk (2) </vt:lpstr>
      <vt:lpstr>Activity 1.4 – layering rhythm and pitch</vt:lpstr>
      <vt:lpstr>Activity 1.5 – rhythm clock 1</vt:lpstr>
      <vt:lpstr>Activity 1.5 – rhythm clock 2</vt:lpstr>
      <vt:lpstr>Activity 1.5 – rhythm clock 3</vt:lpstr>
      <vt:lpstr>Activity 1.5 – rhythm clocks</vt:lpstr>
      <vt:lpstr>Learning sequence 2 – layering with vocals</vt:lpstr>
      <vt:lpstr>Learning intentions and success criteria – learning sequence 2</vt:lpstr>
      <vt:lpstr>Activity 2.1 – audience choir (1)</vt:lpstr>
      <vt:lpstr>Activity 2.1 – audience choir (2)</vt:lpstr>
      <vt:lpstr>Types of texture</vt:lpstr>
      <vt:lpstr>Learning sequence 3 – rehearse and refine</vt:lpstr>
      <vt:lpstr>Learning intentions and success criteria – learning sequence 3</vt:lpstr>
      <vt:lpstr>Safe vocal practice</vt:lpstr>
      <vt:lpstr>Learning sequence 4 – the symphonic spectrum</vt:lpstr>
      <vt:lpstr>Learning intentions and success criteria – learning sequence 4</vt:lpstr>
      <vt:lpstr>What is timbre?</vt:lpstr>
      <vt:lpstr>Activity 4.2 – introduction to keyboard</vt:lpstr>
      <vt:lpstr>Keyboard technique</vt:lpstr>
      <vt:lpstr>Introduction to the keyboard</vt:lpstr>
      <vt:lpstr>Keyboard fingering</vt:lpstr>
      <vt:lpstr>Playing in the treble clef</vt:lpstr>
      <vt:lpstr>Playing in the bass clef</vt:lpstr>
      <vt:lpstr>Performing (1)</vt:lpstr>
      <vt:lpstr>Performing (2)</vt:lpstr>
      <vt:lpstr>Activity 4.3 – composing a 4-bar melody</vt:lpstr>
      <vt:lpstr>How to compose your 4-bar melody</vt:lpstr>
      <vt:lpstr>Learning sequence 5 – keyboard performance</vt:lpstr>
      <vt:lpstr>Learning intentions and success criteria – learning sequence 5</vt:lpstr>
      <vt:lpstr>Activity 5.1 – note names in the bass clef</vt:lpstr>
      <vt:lpstr>Activity 5.2 – performing orchestral melodies</vt:lpstr>
      <vt:lpstr>‘Ode to Joy’ by Beethoven</vt:lpstr>
      <vt:lpstr>‘Morning Mood’ by Grieg</vt:lpstr>
      <vt:lpstr>‘Trumpet Voluntary’ by Clarke</vt:lpstr>
      <vt:lpstr>How to practise your keyboard piece</vt:lpstr>
      <vt:lpstr>Learning sequence 6 – keyboard performance continued</vt:lpstr>
      <vt:lpstr>Learning intentions and success criteria – learning sequence 6</vt:lpstr>
      <vt:lpstr>Activity 6.2 – score scavenger</vt:lpstr>
      <vt:lpstr>Activity 6.3 – listening </vt:lpstr>
      <vt:lpstr>Learning sequence 7 – electronic layering</vt:lpstr>
      <vt:lpstr>Learning intentions and success criteria – learning sequence 7</vt:lpstr>
      <vt:lpstr>Activity 7.1 – Incredibox (1) </vt:lpstr>
      <vt:lpstr>Activity 7.1 – Incredibox (2) </vt:lpstr>
      <vt:lpstr>Activity 7.2 – animated graphic score</vt:lpstr>
      <vt:lpstr>‘In the Hall of the Mountain King’</vt:lpstr>
      <vt:lpstr>Score reading</vt:lpstr>
      <vt:lpstr>Activity 7.4 – comparative analysis</vt:lpstr>
      <vt:lpstr>Learning sequence 8 – roles of layers of sound in electronic music</vt:lpstr>
      <vt:lpstr>Learning intentions and success criteria – learning sequence 8</vt:lpstr>
      <vt:lpstr>The roles of layers of sound</vt:lpstr>
      <vt:lpstr>Activity 8.1 – Listening </vt:lpstr>
      <vt:lpstr>Electronic music layers and roles</vt:lpstr>
      <vt:lpstr>Activity 8.2 – layering lead, synth pads, beats and bass synth</vt:lpstr>
      <vt:lpstr>Learning sequence 9 – creating music</vt:lpstr>
      <vt:lpstr>Learning intentions and success criteria – learning sequence 9</vt:lpstr>
      <vt:lpstr>Assessment task</vt:lpstr>
      <vt:lpstr>Activity 9.1 – composing with layers of sound</vt:lpstr>
      <vt:lpstr>Activity 9.2 – documenting your composition</vt:lpstr>
      <vt:lpstr>Documenting your composition</vt:lpstr>
      <vt:lpstr>Learning sequence 10 – composition assessment</vt:lpstr>
      <vt:lpstr>Learning intentions and success criteria – learning sequence 10</vt:lpstr>
      <vt:lpstr>Activity 10.1 – refining the composition and graphic score</vt:lpstr>
      <vt:lpstr>Composition checklist</vt:lpstr>
      <vt:lpstr>Exit ticket</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deck – Sound lab – Music Stage 4</dc:title>
  <dc:creator>NSW Department of Education</dc:creator>
  <cp:keywords>Stage 4 music</cp:keywords>
  <dcterms:created xsi:type="dcterms:W3CDTF">2024-10-11T04:49:06Z</dcterms:created>
  <dcterms:modified xsi:type="dcterms:W3CDTF">2024-10-11T04:54:14Z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2024-10-11T04:49:14Z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05c00979-3dee-40a0-bf64-3e3cba35ad34</vt:lpwstr>
  </property>
  <property fmtid="{D5CDD505-2E9C-101B-9397-08002B2CF9AE}" pid="8" name="MSIP_Label_b603dfd7-d93a-4381-a340-2995d8282205_ContentBits">
    <vt:lpwstr>0</vt:lpwstr>
  </property>
</Properties>
</file>