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309" r:id="rId2"/>
    <p:sldId id="301" r:id="rId3"/>
    <p:sldId id="363" r:id="rId4"/>
    <p:sldId id="358" r:id="rId5"/>
    <p:sldId id="364" r:id="rId6"/>
    <p:sldId id="416" r:id="rId7"/>
    <p:sldId id="360" r:id="rId8"/>
    <p:sldId id="361" r:id="rId9"/>
  </p:sldIdLst>
  <p:sldSz cx="12192000" cy="6858000"/>
  <p:notesSz cx="6858000" cy="9144000"/>
  <p:embeddedFontLst>
    <p:embeddedFont>
      <p:font typeface="Public Sans" pitchFamily="2" charset="77"/>
      <p:regular r:id="rId12"/>
      <p:bold r:id="rId13"/>
      <p:italic r:id="rId14"/>
      <p:boldItalic r:id="rId15"/>
    </p:embeddedFont>
    <p:embeddedFont>
      <p:font typeface="Public Sans Light" pitchFamily="2" charset="77"/>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15A51-D2C3-8348-B969-5BDFD895C74C}" v="1" dt="2024-11-05T23:30:17.79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75238" autoAdjust="0"/>
  </p:normalViewPr>
  <p:slideViewPr>
    <p:cSldViewPr snapToGrid="0">
      <p:cViewPr varScale="1">
        <p:scale>
          <a:sx n="90" d="100"/>
          <a:sy n="90" d="100"/>
        </p:scale>
        <p:origin x="1416" y="192"/>
      </p:cViewPr>
      <p:guideLst>
        <p:guide orient="horz" pos="2160"/>
        <p:guide pos="3863"/>
      </p:guideLst>
    </p:cSldViewPr>
  </p:slideViewPr>
  <p:outlineViewPr>
    <p:cViewPr>
      <p:scale>
        <a:sx n="33" d="100"/>
        <a:sy n="33" d="100"/>
      </p:scale>
      <p:origin x="0" y="-213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urriculum.nsw.edu.au/learning-areas/creative-arts/creative-arts-k-6-2024/teaching-and-learn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This PowerPoint resource has been developed to facilitate discussion and analysis of the aim and rationale of the new Creative Arts K-6 syllabus through the lens of some of the evidence base that has informed it. </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99504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The syllabus has been developed using evidence-based research that highlights the creative arts as being central to the human experience.  Learning in creative arts fosters the development of creativity and imagination and establishes the foundations for lifelong engagement as cultural citizens. </a:t>
            </a:r>
            <a:endParaRPr lang="en-US" dirty="0"/>
          </a:p>
          <a:p>
            <a:r>
              <a:rPr lang="en-US" dirty="0">
                <a:latin typeface="Public Sans"/>
              </a:rPr>
              <a:t>The complete </a:t>
            </a:r>
            <a:r>
              <a:rPr lang="en-US" dirty="0">
                <a:latin typeface="Public Sans"/>
                <a:hlinkClick r:id="rId3"/>
              </a:rPr>
              <a:t>NESA bibliography</a:t>
            </a:r>
            <a:r>
              <a:rPr lang="en-US" dirty="0">
                <a:latin typeface="Public Sans"/>
              </a:rPr>
              <a:t> can be accessed via the digital syllabus.</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04439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Professional learning opportunity:</a:t>
            </a:r>
          </a:p>
          <a:p>
            <a:endParaRPr lang="en-US" dirty="0">
              <a:latin typeface="Public Sans"/>
            </a:endParaRPr>
          </a:p>
          <a:p>
            <a:pPr marL="285750" indent="-285750">
              <a:buFont typeface="Calibri"/>
              <a:buChar char="-"/>
            </a:pPr>
            <a:r>
              <a:rPr lang="en-US" dirty="0">
                <a:latin typeface="Public Sans"/>
              </a:rPr>
              <a:t>Read through the rationale and aim of the Creative Arts K-6 Syllabus (2024). Consider how the samples from the evidence base on slide 4 are represented in the aim and rationale by recording key words and/or phrases</a:t>
            </a:r>
            <a:r>
              <a:rPr lang="en-AU" dirty="0">
                <a:latin typeface="Public Sans"/>
              </a:rPr>
              <a:t> [for example, representing ideas, communicating meaning, self-expression, creativity, cultural citizenship]. </a:t>
            </a:r>
            <a:endParaRPr lang="en-US" dirty="0">
              <a:latin typeface="Public Sans"/>
            </a:endParaRPr>
          </a:p>
          <a:p>
            <a:pPr marL="285750" indent="-285750">
              <a:buFont typeface="Calibri"/>
              <a:buChar char="-"/>
            </a:pPr>
            <a:r>
              <a:rPr lang="en-AU" dirty="0">
                <a:latin typeface="Public Sans"/>
              </a:rPr>
              <a:t>Share and explain your thinking with colleagues. </a:t>
            </a:r>
            <a:endParaRPr lang="en-US" dirty="0">
              <a:latin typeface="Public Sans"/>
            </a:endParaRPr>
          </a:p>
          <a:p>
            <a:pPr marL="342900" indent="-342900">
              <a:buFont typeface="Calibri"/>
              <a:buChar char="-"/>
            </a:pPr>
            <a:endParaRPr lang="en-AU" dirty="0">
              <a:latin typeface="Public Sans"/>
            </a:endParaRPr>
          </a:p>
          <a:p>
            <a:endParaRPr lang="en-US" dirty="0">
              <a:latin typeface="Public Sans"/>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7024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ublic Sans"/>
              </a:rPr>
              <a:t> Use the reflective questions to guide discussion in your teams.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4115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50000"/>
              </a:lnSpc>
              <a:spcAft>
                <a:spcPts val="600"/>
              </a:spcAft>
              <a:buFont typeface="Arial"/>
              <a:buNone/>
            </a:pPr>
            <a:r>
              <a:rPr lang="en-US" dirty="0">
                <a:latin typeface="Public Sans"/>
              </a:rPr>
              <a:t>More information is available via these links and websites. </a:t>
            </a:r>
          </a:p>
          <a:p>
            <a:pPr marL="0" lvl="1" indent="0">
              <a:lnSpc>
                <a:spcPct val="150000"/>
              </a:lnSpc>
              <a:spcAft>
                <a:spcPts val="600"/>
              </a:spcAft>
              <a:buFont typeface="Arial"/>
              <a:buNone/>
            </a:pPr>
            <a:endParaRPr lang="en-US" dirty="0">
              <a:latin typeface="Public Sans"/>
            </a:endParaRPr>
          </a:p>
          <a:p>
            <a:pPr marL="0" lvl="1" indent="0">
              <a:lnSpc>
                <a:spcPct val="150000"/>
              </a:lnSpc>
              <a:spcAft>
                <a:spcPts val="600"/>
              </a:spcAft>
              <a:buFont typeface="Arial"/>
              <a:buNone/>
            </a:pPr>
            <a:r>
              <a:rPr lang="en-US" dirty="0">
                <a:latin typeface="Public Sans"/>
              </a:rPr>
              <a:t>If you are not already a member of the Primary Curriculum Statewide Staffroom, scan the QR code to register. This provides teachers with access to the Creative Arts and Announcements channels for updates on the release of resources, advice and FAQs. </a:t>
            </a:r>
          </a:p>
          <a:p>
            <a:pPr marL="0" lvl="1">
              <a:lnSpc>
                <a:spcPct val="150000"/>
              </a:lnSpc>
              <a:spcAft>
                <a:spcPts val="600"/>
              </a:spcAft>
            </a:pPr>
            <a:endParaRPr lang="en-US" dirty="0">
              <a:latin typeface="Public Sans"/>
            </a:endParaRPr>
          </a:p>
          <a:p>
            <a:pPr marL="0" indent="0">
              <a:buFont typeface="Arial,Sans-Serif"/>
              <a:buNone/>
            </a:pPr>
            <a:endParaRPr lang="en-US" dirty="0"/>
          </a:p>
          <a:p>
            <a:pPr marL="285750" indent="-285750">
              <a:buFont typeface="Arial"/>
              <a:buChar cha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68103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3"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curriculum.nsw.edu.au/learning-areas/creative-arts/creative-arts-k-6-2024/rationale"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s://curriculum.nsw.edu.au/learning-areas/creative-arts/creative-arts-k-6-2024/ai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urriculum.nsw.edu.au/learning-areas/creative-arts/creative-arts-k-6-2024/overview" TargetMode="External"/><Relationship Id="rId7" Type="http://schemas.openxmlformats.org/officeDocument/2006/relationships/hyperlink" Target="https://education.nsw.gov.au/teaching-and-learning/curriculum/creative-arts/planning-programming-and-assessing-creative-arts-k-6"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education.nsw.gov.au/teaching-and-learning/curriculum" TargetMode="External"/><Relationship Id="rId5" Type="http://schemas.openxmlformats.org/officeDocument/2006/relationships/hyperlink" Target="https://education.nsw.gov.au/teaching-and-learning/curriculum/creative-arts/leading-creative-arts-k-6/creative-arts-k-6-syllabus-information" TargetMode="External"/><Relationship Id="rId4" Type="http://schemas.openxmlformats.org/officeDocument/2006/relationships/hyperlink" Target="https://forms.office.com/r/H2LBR1xkw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6" Type="http://schemas.openxmlformats.org/officeDocument/2006/relationships/hyperlink" Target="https://www.taylorfrancis.com/books/mono/10.4324/9781003093084/schools-cultural-citizenship-pat-thomson-christine-hall" TargetMode="External"/><Relationship Id="rId5" Type="http://schemas.openxmlformats.org/officeDocument/2006/relationships/hyperlink" Target="https://research.acer.edu.au/aer/11/" TargetMode="External"/><Relationship Id="rId4" Type="http://schemas.openxmlformats.org/officeDocument/2006/relationships/hyperlink" Target="https://curriculum.nsw.edu.a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1BC6E0-C2A3-3812-A36D-7027FD5401E0}"/>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sp>
        <p:nvSpPr>
          <p:cNvPr id="5" name="Title 8">
            <a:extLst>
              <a:ext uri="{FF2B5EF4-FFF2-40B4-BE49-F238E27FC236}">
                <a16:creationId xmlns:a16="http://schemas.microsoft.com/office/drawing/2014/main" id="{AF9E083A-209D-8F3B-43F1-BDBDD0E800B9}"/>
              </a:ext>
            </a:extLst>
          </p:cNvPr>
          <p:cNvSpPr txBox="1">
            <a:spLocks noGrp="1"/>
          </p:cNvSpPr>
          <p:nvPr>
            <p:ph type="title" idx="4294967295"/>
          </p:nvPr>
        </p:nvSpPr>
        <p:spPr>
          <a:xfrm>
            <a:off x="539999" y="1530002"/>
            <a:ext cx="6255979" cy="2033997"/>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10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4800" b="0" i="0" u="none" strike="noStrike" kern="1200" cap="none" spc="0" normalizeH="0" baseline="0" noProof="0" dirty="0">
                <a:ln>
                  <a:noFill/>
                </a:ln>
                <a:solidFill>
                  <a:schemeClr val="accent1"/>
                </a:solidFill>
                <a:effectLst/>
                <a:uLnTx/>
                <a:uFillTx/>
                <a:latin typeface="+mj-lt"/>
                <a:ea typeface="+mj-ea"/>
                <a:cs typeface="+mj-cs"/>
              </a:rPr>
              <a:t>Creative Arts K–6 Syllabus (2024)</a:t>
            </a:r>
          </a:p>
        </p:txBody>
      </p:sp>
      <p:sp>
        <p:nvSpPr>
          <p:cNvPr id="6" name="Text Placeholder 9">
            <a:extLst>
              <a:ext uri="{FF2B5EF4-FFF2-40B4-BE49-F238E27FC236}">
                <a16:creationId xmlns:a16="http://schemas.microsoft.com/office/drawing/2014/main" id="{E0984E78-ECE4-073B-EB7B-7D28EEA150D2}"/>
              </a:ext>
            </a:extLst>
          </p:cNvPr>
          <p:cNvSpPr txBox="1">
            <a:spLocks/>
          </p:cNvSpPr>
          <p:nvPr/>
        </p:nvSpPr>
        <p:spPr>
          <a:xfrm>
            <a:off x="539999" y="3624180"/>
            <a:ext cx="6255977" cy="1188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Familiarisation resource</a:t>
            </a:r>
          </a:p>
        </p:txBody>
      </p:sp>
      <p:pic>
        <p:nvPicPr>
          <p:cNvPr id="13" name="Picture Placeholder 20">
            <a:extLst>
              <a:ext uri="{FF2B5EF4-FFF2-40B4-BE49-F238E27FC236}">
                <a16:creationId xmlns:a16="http://schemas.microsoft.com/office/drawing/2014/main" id="{45775355-8613-44F7-5717-98BD3C554AA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1098" r="19750"/>
          <a:stretch/>
        </p:blipFill>
        <p:spPr>
          <a:xfrm>
            <a:off x="7128000" y="0"/>
            <a:ext cx="5064000" cy="6858000"/>
          </a:xfrm>
        </p:spPr>
      </p:pic>
    </p:spTree>
    <p:extLst>
      <p:ext uri="{BB962C8B-B14F-4D97-AF65-F5344CB8AC3E}">
        <p14:creationId xmlns:p14="http://schemas.microsoft.com/office/powerpoint/2010/main" val="253428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FE52AF1-CA53-2E1C-5DFE-7AEA9834F6EE}"/>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2" r="1082"/>
          <a:stretch>
            <a:fillRect/>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dirty="0"/>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95256"/>
          </a:xfrm>
        </p:spPr>
        <p:txBody>
          <a:bodyPr/>
          <a:lstStyle/>
          <a:p>
            <a:r>
              <a:rPr lang="en-AU" dirty="0"/>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727706"/>
            <a:ext cx="6407999" cy="608294"/>
          </a:xfrm>
        </p:spPr>
        <p:txBody>
          <a:bodyPr/>
          <a:lstStyle/>
          <a:p>
            <a:pPr>
              <a:lnSpc>
                <a:spcPct val="150000"/>
              </a:lnSpc>
            </a:pPr>
            <a:r>
              <a:rPr lang="en-AU" dirty="0"/>
              <a:t>‘Reflections’ created by Zara Marulanda from Blaxland High School as part of the 2021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6826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19827A-8D6D-2ABE-16C3-202DAC1EC1BE}"/>
              </a:ext>
            </a:extLst>
          </p:cNvPr>
          <p:cNvSpPr txBox="1">
            <a:spLocks noGrp="1"/>
          </p:cNvSpPr>
          <p:nvPr>
            <p:ph type="title" idx="4294967295"/>
          </p:nvPr>
        </p:nvSpPr>
        <p:spPr>
          <a:xfrm>
            <a:off x="122934" y="-789395"/>
            <a:ext cx="10080000" cy="548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Quote page</a:t>
            </a:r>
          </a:p>
        </p:txBody>
      </p:sp>
      <p:sp>
        <p:nvSpPr>
          <p:cNvPr id="2" name="Text Placeholder 1">
            <a:extLst>
              <a:ext uri="{FF2B5EF4-FFF2-40B4-BE49-F238E27FC236}">
                <a16:creationId xmlns:a16="http://schemas.microsoft.com/office/drawing/2014/main" id="{3F6CDE66-D7FC-2012-63D7-91606F8B1C15}"/>
              </a:ext>
            </a:extLst>
          </p:cNvPr>
          <p:cNvSpPr>
            <a:spLocks noGrp="1"/>
          </p:cNvSpPr>
          <p:nvPr>
            <p:ph type="body" sz="quarter" idx="14"/>
          </p:nvPr>
        </p:nvSpPr>
        <p:spPr>
          <a:xfrm>
            <a:off x="3511550" y="1968377"/>
            <a:ext cx="8108950" cy="4418136"/>
          </a:xfrm>
        </p:spPr>
        <p:txBody>
          <a:bodyPr vert="horz" lIns="0" tIns="0" rIns="0" bIns="0" rtlCol="0" anchor="t">
            <a:noAutofit/>
          </a:bodyPr>
          <a:lstStyle/>
          <a:p>
            <a:r>
              <a:rPr lang="en-AU" sz="1800" dirty="0">
                <a:latin typeface="+mn-lt"/>
              </a:rPr>
              <a:t>The arts foster the development of creativity and the imagination, and early exposure to the arts for all children needs to be a priority in the curriculum (Ewing 2011).</a:t>
            </a:r>
          </a:p>
          <a:p>
            <a:r>
              <a:rPr lang="en-AU" sz="1800" dirty="0">
                <a:latin typeface="+mn-lt"/>
                <a:ea typeface="+mj-lt"/>
                <a:cs typeface="+mj-lt"/>
              </a:rPr>
              <a:t>A knowledge-rich curriculum creates the foundation for excellence and equity in the education system by prioritising and explicitly outlining the essential knowledge and related skills that students should be taught and develop at each stage of their schooling (AERO 2024).</a:t>
            </a:r>
            <a:endParaRPr lang="en-AU" sz="1800" dirty="0">
              <a:latin typeface="+mn-lt"/>
            </a:endParaRPr>
          </a:p>
          <a:p>
            <a:r>
              <a:rPr lang="en-AU" sz="1800" dirty="0">
                <a:latin typeface="+mn-lt"/>
              </a:rPr>
              <a:t>Students develop cultural capital and intercultural understandings through the arts by engaging with local, national and international cultural heritages (Thomson and Hall 2023).</a:t>
            </a:r>
          </a:p>
        </p:txBody>
      </p:sp>
      <p:sp>
        <p:nvSpPr>
          <p:cNvPr id="3" name="Text Placeholder 2">
            <a:extLst>
              <a:ext uri="{FF2B5EF4-FFF2-40B4-BE49-F238E27FC236}">
                <a16:creationId xmlns:a16="http://schemas.microsoft.com/office/drawing/2014/main" id="{150419C5-558C-9299-04FB-20B57EED2306}"/>
              </a:ext>
            </a:extLst>
          </p:cNvPr>
          <p:cNvSpPr>
            <a:spLocks noGrp="1"/>
          </p:cNvSpPr>
          <p:nvPr>
            <p:ph type="body" sz="quarter" idx="15"/>
          </p:nvPr>
        </p:nvSpPr>
        <p:spPr>
          <a:xfrm>
            <a:off x="3516555" y="6386513"/>
            <a:ext cx="8108950" cy="423139"/>
          </a:xfrm>
        </p:spPr>
        <p:txBody>
          <a:bodyPr vert="horz" lIns="0" tIns="0" rIns="0" bIns="0" rtlCol="0" anchor="t">
            <a:noAutofit/>
          </a:bodyPr>
          <a:lstStyle/>
          <a:p>
            <a:r>
              <a:rPr lang="en-AU" sz="1600" dirty="0"/>
              <a:t>NESA (2024)</a:t>
            </a:r>
          </a:p>
          <a:p>
            <a:endParaRPr lang="en-AU" dirty="0"/>
          </a:p>
        </p:txBody>
      </p:sp>
    </p:spTree>
    <p:extLst>
      <p:ext uri="{BB962C8B-B14F-4D97-AF65-F5344CB8AC3E}">
        <p14:creationId xmlns:p14="http://schemas.microsoft.com/office/powerpoint/2010/main" val="13749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p:txBody>
          <a:bodyPr/>
          <a:lstStyle/>
          <a:p>
            <a:r>
              <a:rPr lang="en-AU" dirty="0"/>
              <a:t>Exploring the syllabus rationale and aim</a:t>
            </a:r>
          </a:p>
        </p:txBody>
      </p:sp>
      <p:sp>
        <p:nvSpPr>
          <p:cNvPr id="4" name="Text Placeholder 3">
            <a:extLst>
              <a:ext uri="{FF2B5EF4-FFF2-40B4-BE49-F238E27FC236}">
                <a16:creationId xmlns:a16="http://schemas.microsoft.com/office/drawing/2014/main" id="{6C5E52C8-5F2A-855F-9135-F231DC38B73F}"/>
              </a:ext>
            </a:extLst>
          </p:cNvPr>
          <p:cNvSpPr>
            <a:spLocks noGrp="1"/>
          </p:cNvSpPr>
          <p:nvPr>
            <p:ph type="body" sz="quarter" idx="18"/>
          </p:nvPr>
        </p:nvSpPr>
        <p:spPr>
          <a:xfrm>
            <a:off x="360000" y="2117985"/>
            <a:ext cx="2283188" cy="1203375"/>
          </a:xfrm>
        </p:spPr>
        <p:txBody>
          <a:bodyPr anchor="t"/>
          <a:lstStyle/>
          <a:p>
            <a:pPr>
              <a:spcAft>
                <a:spcPts val="600"/>
              </a:spcAft>
            </a:pPr>
            <a:r>
              <a:rPr lang="en-AU" sz="1800" dirty="0">
                <a:latin typeface="+mn-lt"/>
                <a:hlinkClick r:id="rId3">
                  <a:extLst>
                    <a:ext uri="{A12FA001-AC4F-418D-AE19-62706E023703}">
                      <ahyp:hlinkClr xmlns:ahyp="http://schemas.microsoft.com/office/drawing/2018/hyperlinkcolor" val="tx"/>
                    </a:ext>
                  </a:extLst>
                </a:hlinkClick>
              </a:rPr>
              <a:t>Syllabus rationale</a:t>
            </a:r>
            <a:r>
              <a:rPr lang="en-AU" sz="1800" dirty="0">
                <a:latin typeface="+mn-lt"/>
              </a:rPr>
              <a:t> </a:t>
            </a:r>
          </a:p>
          <a:p>
            <a:pPr>
              <a:spcAft>
                <a:spcPts val="600"/>
              </a:spcAft>
            </a:pPr>
            <a:r>
              <a:rPr lang="en-AU" sz="1800" dirty="0">
                <a:latin typeface="+mn-lt"/>
                <a:hlinkClick r:id="rId4">
                  <a:extLst>
                    <a:ext uri="{A12FA001-AC4F-418D-AE19-62706E023703}">
                      <ahyp:hlinkClr xmlns:ahyp="http://schemas.microsoft.com/office/drawing/2018/hyperlinkcolor" val="tx"/>
                    </a:ext>
                  </a:extLst>
                </a:hlinkClick>
              </a:rPr>
              <a:t>Syllabus aim</a:t>
            </a:r>
            <a:endParaRPr lang="en-US" sz="1800" dirty="0">
              <a:latin typeface="+mn-lt"/>
            </a:endParaRPr>
          </a:p>
        </p:txBody>
      </p:sp>
      <p:grpSp>
        <p:nvGrpSpPr>
          <p:cNvPr id="7" name="Group 6">
            <a:extLst>
              <a:ext uri="{FF2B5EF4-FFF2-40B4-BE49-F238E27FC236}">
                <a16:creationId xmlns:a16="http://schemas.microsoft.com/office/drawing/2014/main" id="{5CAAD78B-75F5-55D3-5AEF-9C0015DC64C7}"/>
              </a:ext>
              <a:ext uri="{C183D7F6-B498-43B3-948B-1728B52AA6E4}">
                <adec:decorative xmlns:adec="http://schemas.microsoft.com/office/drawing/2017/decorative" val="1"/>
              </a:ext>
            </a:extLst>
          </p:cNvPr>
          <p:cNvGrpSpPr/>
          <p:nvPr/>
        </p:nvGrpSpPr>
        <p:grpSpPr>
          <a:xfrm>
            <a:off x="1741400" y="1187385"/>
            <a:ext cx="9059613" cy="5397240"/>
            <a:chOff x="1741400" y="1187385"/>
            <a:chExt cx="9059613" cy="5397240"/>
          </a:xfrm>
        </p:grpSpPr>
        <p:pic>
          <p:nvPicPr>
            <p:cNvPr id="5" name="Picture 4" descr="Shape, rectangle&#10;&#10;Description automatically generated">
              <a:extLst>
                <a:ext uri="{FF2B5EF4-FFF2-40B4-BE49-F238E27FC236}">
                  <a16:creationId xmlns:a16="http://schemas.microsoft.com/office/drawing/2014/main" id="{D6E77DB2-7346-A156-7817-840A0D42D06B}"/>
                </a:ext>
              </a:extLst>
            </p:cNvPr>
            <p:cNvPicPr>
              <a:picLocks noChangeAspect="1"/>
            </p:cNvPicPr>
            <p:nvPr/>
          </p:nvPicPr>
          <p:blipFill>
            <a:blip r:embed="rId5"/>
            <a:stretch>
              <a:fillRect/>
            </a:stretch>
          </p:blipFill>
          <p:spPr>
            <a:xfrm>
              <a:off x="1741400" y="1187385"/>
              <a:ext cx="9059613" cy="539724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0759835-0A09-4D20-B274-70EBE05DEF7E}"/>
                </a:ext>
              </a:extLst>
            </p:cNvPr>
            <p:cNvPicPr>
              <a:picLocks noChangeAspect="1"/>
            </p:cNvPicPr>
            <p:nvPr/>
          </p:nvPicPr>
          <p:blipFill>
            <a:blip r:embed="rId6"/>
            <a:stretch>
              <a:fillRect/>
            </a:stretch>
          </p:blipFill>
          <p:spPr>
            <a:xfrm>
              <a:off x="3248167" y="1646456"/>
              <a:ext cx="6073254" cy="3756159"/>
            </a:xfrm>
            <a:prstGeom prst="rect">
              <a:avLst/>
            </a:prstGeom>
          </p:spPr>
        </p:pic>
      </p:gr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63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B1AC-840E-2D46-F606-FE024C9CF333}"/>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A7DAA80F-D24F-FB32-2F83-0BB1AB21ADB8}"/>
              </a:ext>
            </a:extLst>
          </p:cNvPr>
          <p:cNvSpPr>
            <a:spLocks noGrp="1"/>
          </p:cNvSpPr>
          <p:nvPr>
            <p:ph idx="1"/>
          </p:nvPr>
        </p:nvSpPr>
        <p:spPr>
          <a:xfrm>
            <a:off x="360000" y="1620000"/>
            <a:ext cx="11008585" cy="2911057"/>
          </a:xfrm>
        </p:spPr>
        <p:txBody>
          <a:bodyPr vert="horz" lIns="0" tIns="0" rIns="0" bIns="0" rtlCol="0" anchor="t">
            <a:noAutofit/>
          </a:bodyPr>
          <a:lstStyle/>
          <a:p>
            <a:pPr>
              <a:spcAft>
                <a:spcPts val="600"/>
              </a:spcAft>
            </a:pPr>
            <a:r>
              <a:rPr lang="en-US" dirty="0"/>
              <a:t>Reflect on your current teaching of creative arts and how effectively it promotes </a:t>
            </a:r>
            <a:r>
              <a:rPr lang="en-US" b="1" dirty="0">
                <a:latin typeface="+mj-lt"/>
              </a:rPr>
              <a:t>creativity, curiosity, self-expression</a:t>
            </a:r>
            <a:r>
              <a:rPr lang="en-US" dirty="0"/>
              <a:t> and </a:t>
            </a:r>
            <a:r>
              <a:rPr lang="en-US" b="1" dirty="0">
                <a:latin typeface="+mj-lt"/>
              </a:rPr>
              <a:t>intercultural understanding</a:t>
            </a:r>
            <a:r>
              <a:rPr lang="en-US" dirty="0"/>
              <a:t>. </a:t>
            </a:r>
          </a:p>
          <a:p>
            <a:pPr>
              <a:spcAft>
                <a:spcPts val="600"/>
              </a:spcAft>
            </a:pPr>
            <a:r>
              <a:rPr lang="en-US" dirty="0"/>
              <a:t>Consider the rationale and the aim of the Creative Arts K–6 Syllabus (2024).</a:t>
            </a:r>
          </a:p>
          <a:p>
            <a:pPr marL="285750" indent="-285750">
              <a:spcAft>
                <a:spcPts val="600"/>
              </a:spcAft>
              <a:buFont typeface="Arial" panose="020B0604020202020204" pitchFamily="34" charset="0"/>
              <a:buChar char="•"/>
            </a:pPr>
            <a:r>
              <a:rPr lang="en-US" dirty="0"/>
              <a:t>What do you notice?</a:t>
            </a:r>
          </a:p>
          <a:p>
            <a:pPr marL="285750" indent="-285750">
              <a:spcAft>
                <a:spcPts val="600"/>
              </a:spcAft>
              <a:buFont typeface="Arial" panose="020B0604020202020204" pitchFamily="34" charset="0"/>
              <a:buChar char="•"/>
            </a:pPr>
            <a:r>
              <a:rPr lang="en-US" dirty="0"/>
              <a:t>What does it make you think about current practice(s)?</a:t>
            </a:r>
          </a:p>
          <a:p>
            <a:pPr marL="285750" indent="-285750">
              <a:spcAft>
                <a:spcPts val="600"/>
              </a:spcAft>
              <a:buFont typeface="Arial" panose="020B0604020202020204" pitchFamily="34" charset="0"/>
              <a:buChar char="•"/>
            </a:pPr>
            <a:r>
              <a:rPr lang="en-US" dirty="0"/>
              <a:t>What do you wonder? </a:t>
            </a:r>
          </a:p>
        </p:txBody>
      </p:sp>
      <p:pic>
        <p:nvPicPr>
          <p:cNvPr id="6" name="Picture 5">
            <a:extLst>
              <a:ext uri="{FF2B5EF4-FFF2-40B4-BE49-F238E27FC236}">
                <a16:creationId xmlns:a16="http://schemas.microsoft.com/office/drawing/2014/main" id="{ADF78CC0-D241-E85F-C484-F5E005505D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47300" y="4956234"/>
            <a:ext cx="2981325" cy="1028700"/>
          </a:xfrm>
          <a:prstGeom prst="rect">
            <a:avLst/>
          </a:prstGeom>
        </p:spPr>
      </p:pic>
      <p:sp>
        <p:nvSpPr>
          <p:cNvPr id="4" name="Slide Number Placeholder 3">
            <a:extLst>
              <a:ext uri="{FF2B5EF4-FFF2-40B4-BE49-F238E27FC236}">
                <a16:creationId xmlns:a16="http://schemas.microsoft.com/office/drawing/2014/main" id="{46527A32-48EA-A164-0574-009607C64BD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2937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24FD1-D3F0-96C5-526D-50C118904F2D}"/>
              </a:ext>
            </a:extLst>
          </p:cNvPr>
          <p:cNvSpPr>
            <a:spLocks noGrp="1"/>
          </p:cNvSpPr>
          <p:nvPr>
            <p:ph type="title"/>
          </p:nvPr>
        </p:nvSpPr>
        <p:spPr/>
        <p:txBody>
          <a:bodyPr/>
          <a:lstStyle/>
          <a:p>
            <a:r>
              <a:rPr lang="en-AU" sz="3600" dirty="0">
                <a:solidFill>
                  <a:schemeClr val="accent1"/>
                </a:solidFill>
                <a:ea typeface="+mj-ea"/>
                <a:cs typeface="+mj-cs"/>
              </a:rPr>
              <a:t>Further information and support</a:t>
            </a:r>
            <a:endParaRPr lang="en-US" dirty="0"/>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8487117" cy="4536000"/>
          </a:xfrm>
        </p:spPr>
        <p:txBody>
          <a:bodyPr vert="horz" lIns="0" tIns="0" rIns="0" bIns="0" rtlCol="0" anchor="t">
            <a:noAutofit/>
          </a:bodyPr>
          <a:lstStyle/>
          <a:p>
            <a:pPr>
              <a:spcAft>
                <a:spcPts val="600"/>
              </a:spcAft>
            </a:pPr>
            <a:r>
              <a:rPr lang="en-AU" b="1" dirty="0">
                <a:latin typeface="+mj-lt"/>
              </a:rPr>
              <a:t>Familiarisation</a:t>
            </a:r>
          </a:p>
          <a:p>
            <a:pPr marL="285750" indent="-285750">
              <a:spcAft>
                <a:spcPts val="600"/>
              </a:spcAft>
              <a:buFont typeface="Arial" panose="020B0604020202020204" pitchFamily="34" charset="0"/>
              <a:buChar char="•"/>
            </a:pPr>
            <a:r>
              <a:rPr lang="en-AU" dirty="0"/>
              <a:t>Engage with the </a:t>
            </a:r>
            <a:r>
              <a:rPr lang="en-AU" dirty="0">
                <a:hlinkClick r:id="rId3"/>
              </a:rPr>
              <a:t>Creative Arts K–6 Syllabus (2024) </a:t>
            </a:r>
            <a:r>
              <a:rPr lang="en-AU" dirty="0"/>
              <a:t>to explore content, teaching advice and examples.</a:t>
            </a:r>
          </a:p>
          <a:p>
            <a:pPr marL="285750" indent="-285750">
              <a:spcAft>
                <a:spcPts val="600"/>
              </a:spcAft>
              <a:buFont typeface="Arial" panose="020B0604020202020204" pitchFamily="34" charset="0"/>
              <a:buChar char="•"/>
            </a:pPr>
            <a:r>
              <a:rPr lang="en-AU" dirty="0"/>
              <a:t>Scan the QR code to join the </a:t>
            </a:r>
            <a:r>
              <a:rPr lang="en-AU" dirty="0">
                <a:hlinkClick r:id="rId4"/>
              </a:rPr>
              <a:t>Primary Curriculum Statewide Staffroom</a:t>
            </a:r>
            <a:r>
              <a:rPr lang="en-AU" dirty="0"/>
              <a:t> and access the science and technology channel to ask questions, receive advice and updates on the release of resources.</a:t>
            </a:r>
          </a:p>
          <a:p>
            <a:pPr>
              <a:spcAft>
                <a:spcPts val="600"/>
              </a:spcAft>
            </a:pPr>
            <a:r>
              <a:rPr lang="en-AU" b="1" dirty="0">
                <a:latin typeface="+mj-lt"/>
              </a:rPr>
              <a:t>More information</a:t>
            </a:r>
          </a:p>
          <a:p>
            <a:pPr marL="285750" indent="-285750">
              <a:spcAft>
                <a:spcPts val="600"/>
              </a:spcAft>
              <a:buFont typeface="Arial,Sans-Serif"/>
              <a:buChar char="•"/>
            </a:pPr>
            <a:r>
              <a:rPr lang="en-AU" dirty="0"/>
              <a:t>Read </a:t>
            </a:r>
            <a:r>
              <a:rPr lang="en-AU" dirty="0">
                <a:hlinkClick r:id="rId5"/>
              </a:rPr>
              <a:t>Creative Arts K–6 Syllabus (2024) – information for school leaders</a:t>
            </a:r>
            <a:endParaRPr lang="en-AU" dirty="0"/>
          </a:p>
          <a:p>
            <a:pPr marL="285750" indent="-285750">
              <a:spcAft>
                <a:spcPts val="600"/>
              </a:spcAft>
              <a:buFont typeface="Arial,Sans-Serif"/>
              <a:buChar char="•"/>
            </a:pPr>
            <a:r>
              <a:rPr lang="en-AU" dirty="0"/>
              <a:t>Visit the </a:t>
            </a:r>
            <a:r>
              <a:rPr lang="en-AU" dirty="0">
                <a:hlinkClick r:id="rId6"/>
              </a:rPr>
              <a:t>Curriculum K–12</a:t>
            </a:r>
            <a:r>
              <a:rPr lang="en-AU" dirty="0"/>
              <a:t>  and </a:t>
            </a:r>
            <a:r>
              <a:rPr lang="en-AU" dirty="0">
                <a:hlinkClick r:id="rId7"/>
              </a:rPr>
              <a:t>Creative arts K–6 </a:t>
            </a:r>
            <a:r>
              <a:rPr lang="en-AU" dirty="0"/>
              <a:t>webpages. </a:t>
            </a:r>
          </a:p>
          <a:p>
            <a:pPr marL="285750" indent="-285750">
              <a:spcAft>
                <a:spcPts val="600"/>
              </a:spcAft>
              <a:buFont typeface="Arial,Sans-Serif"/>
              <a:buChar char="•"/>
            </a:pPr>
            <a:endParaRPr lang="en-AU" dirty="0"/>
          </a:p>
          <a:p>
            <a:pPr marL="285750" indent="-285750">
              <a:spcAft>
                <a:spcPts val="600"/>
              </a:spcAft>
              <a:buFont typeface="Arial,Sans-Serif"/>
              <a:buChar char="•"/>
            </a:pPr>
            <a:endParaRPr lang="en-AU" dirty="0"/>
          </a:p>
          <a:p>
            <a:pPr marL="285750" indent="-285750">
              <a:spcAft>
                <a:spcPts val="600"/>
              </a:spcAft>
              <a:buFont typeface="Arial,Sans-Serif"/>
              <a:buChar char="•"/>
            </a:pPr>
            <a:endParaRPr lang="en-AU" dirty="0"/>
          </a:p>
          <a:p>
            <a:pPr marL="285750" indent="-285750">
              <a:spcAft>
                <a:spcPts val="600"/>
              </a:spcAft>
              <a:buFont typeface="Arial,Sans-Serif"/>
              <a:buChar char="•"/>
            </a:pPr>
            <a:endParaRPr lang="en-AU" dirty="0"/>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3" name="Picture 2">
            <a:extLst>
              <a:ext uri="{FF2B5EF4-FFF2-40B4-BE49-F238E27FC236}">
                <a16:creationId xmlns:a16="http://schemas.microsoft.com/office/drawing/2014/main" id="{26495BED-74ED-D1DD-2642-189418DEE41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07723" y="1761961"/>
            <a:ext cx="2664554" cy="2645309"/>
          </a:xfrm>
          <a:prstGeom prst="rect">
            <a:avLst/>
          </a:prstGeom>
        </p:spPr>
      </p:pic>
    </p:spTree>
    <p:extLst>
      <p:ext uri="{BB962C8B-B14F-4D97-AF65-F5344CB8AC3E}">
        <p14:creationId xmlns:p14="http://schemas.microsoft.com/office/powerpoint/2010/main" val="311464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t>Creative Arts K–6 © Syllabus NSW Education Standards Authority (NESA) for and on behalf of the Crown in right of the State of New South Wales, 2024.</a:t>
            </a:r>
          </a:p>
          <a:p>
            <a:r>
              <a:rPr lang="en-AU" dirty="0"/>
              <a:t>AERO (Australian Education Research Organisation) (2024) A knowledge-rich approach to curriculum design, AERO website, accessed 6 March 2024. https://</a:t>
            </a:r>
            <a:r>
              <a:rPr lang="en-AU" dirty="0" err="1"/>
              <a:t>www.edresearch.edu.au</a:t>
            </a:r>
            <a:r>
              <a:rPr lang="en-AU" dirty="0"/>
              <a:t>/research/research-reports/knowledge-rich-approach-curriculum-design </a:t>
            </a:r>
          </a:p>
          <a:p>
            <a:r>
              <a:rPr lang="en-AU" dirty="0"/>
              <a:t>Ewing R (2011) The arts and Australian education: realising potential, Australian Council for Education Research website, accessed 11 September 2024. </a:t>
            </a:r>
            <a:r>
              <a:rPr lang="en-AU" dirty="0">
                <a:hlinkClick r:id="rId5"/>
              </a:rPr>
              <a:t>https://research.acer.edu.au/aer/11/</a:t>
            </a:r>
            <a:endParaRPr lang="en-AU" dirty="0"/>
          </a:p>
          <a:p>
            <a:r>
              <a:rPr lang="en-AU" dirty="0"/>
              <a:t>Thomson P and Hall C (2023) Schools and cultural citizenship: arts education for life, 1st </a:t>
            </a:r>
            <a:r>
              <a:rPr lang="en-AU" dirty="0" err="1"/>
              <a:t>edn</a:t>
            </a:r>
            <a:r>
              <a:rPr lang="en-AU" dirty="0"/>
              <a:t>, Routledge, London, </a:t>
            </a:r>
            <a:r>
              <a:rPr lang="en-AU" dirty="0">
                <a:hlinkClick r:id="rId6"/>
              </a:rPr>
              <a:t>https://doi.org/10.4324/9781003093084.</a:t>
            </a: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25</TotalTime>
  <Words>1210</Words>
  <Application>Microsoft Macintosh PowerPoint</Application>
  <PresentationFormat>Widescreen</PresentationFormat>
  <Paragraphs>72</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Times New Roman</vt:lpstr>
      <vt:lpstr>Arial,Sans-Serif</vt:lpstr>
      <vt:lpstr>Calibri</vt:lpstr>
      <vt:lpstr>Public Sans Light</vt:lpstr>
      <vt:lpstr>Public Sans</vt:lpstr>
      <vt:lpstr>NSWG Corporate</vt:lpstr>
      <vt:lpstr>Creative Arts K–6 Syllabus (2024)</vt:lpstr>
      <vt:lpstr>Acknowledgement of Country</vt:lpstr>
      <vt:lpstr>Quote page</vt:lpstr>
      <vt:lpstr>Exploring the syllabus rationale and aim</vt:lpstr>
      <vt:lpstr>Reflect</vt:lpstr>
      <vt:lpstr>Further information and support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Arts K–6 Syllabus (2024)</dc:title>
  <dc:creator>NSW Department of Education</dc:creator>
  <cp:keywords>creative arts, syllabus, k–6</cp:keywords>
  <dcterms:created xsi:type="dcterms:W3CDTF">2024-10-14T06:36:14Z</dcterms:created>
  <dcterms:modified xsi:type="dcterms:W3CDTF">2024-11-05T23:30:58Z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2024-10-14T06:36:24Z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d875819a-9b43-4483-92e9-cbd8dab52d7c</vt:lpwstr>
  </property>
  <property fmtid="{D5CDD505-2E9C-101B-9397-08002B2CF9AE}" pid="8" name="MSIP_Label_b603dfd7-d93a-4381-a340-2995d8282205_ContentBits">
    <vt:lpwstr>0</vt:lpwstr>
  </property>
</Properties>
</file>