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60" r:id="rId1"/>
  </p:sldMasterIdLst>
  <p:notesMasterIdLst>
    <p:notesMasterId r:id="rId130"/>
  </p:notesMasterIdLst>
  <p:handoutMasterIdLst>
    <p:handoutMasterId r:id="rId131"/>
  </p:handoutMasterIdLst>
  <p:sldIdLst>
    <p:sldId id="26666" r:id="rId2"/>
    <p:sldId id="266" r:id="rId3"/>
    <p:sldId id="26667" r:id="rId4"/>
    <p:sldId id="26537" r:id="rId5"/>
    <p:sldId id="26383" r:id="rId6"/>
    <p:sldId id="26553" r:id="rId7"/>
    <p:sldId id="26541" r:id="rId8"/>
    <p:sldId id="26665" r:id="rId9"/>
    <p:sldId id="26668" r:id="rId10"/>
    <p:sldId id="26579" r:id="rId11"/>
    <p:sldId id="26555" r:id="rId12"/>
    <p:sldId id="26672" r:id="rId13"/>
    <p:sldId id="26554" r:id="rId14"/>
    <p:sldId id="26636" r:id="rId15"/>
    <p:sldId id="26637" r:id="rId16"/>
    <p:sldId id="26556" r:id="rId17"/>
    <p:sldId id="26564" r:id="rId18"/>
    <p:sldId id="26557" r:id="rId19"/>
    <p:sldId id="26560" r:id="rId20"/>
    <p:sldId id="26561" r:id="rId21"/>
    <p:sldId id="26562" r:id="rId22"/>
    <p:sldId id="26675" r:id="rId23"/>
    <p:sldId id="26601" r:id="rId24"/>
    <p:sldId id="26602" r:id="rId25"/>
    <p:sldId id="26599" r:id="rId26"/>
    <p:sldId id="26565" r:id="rId27"/>
    <p:sldId id="26566" r:id="rId28"/>
    <p:sldId id="26567" r:id="rId29"/>
    <p:sldId id="26570" r:id="rId30"/>
    <p:sldId id="26568" r:id="rId31"/>
    <p:sldId id="26571" r:id="rId32"/>
    <p:sldId id="26540" r:id="rId33"/>
    <p:sldId id="26669" r:id="rId34"/>
    <p:sldId id="26573" r:id="rId35"/>
    <p:sldId id="26574" r:id="rId36"/>
    <p:sldId id="26575" r:id="rId37"/>
    <p:sldId id="26576" r:id="rId38"/>
    <p:sldId id="26578" r:id="rId39"/>
    <p:sldId id="26604" r:id="rId40"/>
    <p:sldId id="26603" r:id="rId41"/>
    <p:sldId id="26580" r:id="rId42"/>
    <p:sldId id="26582" r:id="rId43"/>
    <p:sldId id="26583" r:id="rId44"/>
    <p:sldId id="26577" r:id="rId45"/>
    <p:sldId id="26584" r:id="rId46"/>
    <p:sldId id="26587" r:id="rId47"/>
    <p:sldId id="26588" r:id="rId48"/>
    <p:sldId id="26591" r:id="rId49"/>
    <p:sldId id="26589" r:id="rId50"/>
    <p:sldId id="26593" r:id="rId51"/>
    <p:sldId id="26594" r:id="rId52"/>
    <p:sldId id="26595" r:id="rId53"/>
    <p:sldId id="26590" r:id="rId54"/>
    <p:sldId id="26530" r:id="rId55"/>
    <p:sldId id="26670" r:id="rId56"/>
    <p:sldId id="26605" r:id="rId57"/>
    <p:sldId id="26676" r:id="rId58"/>
    <p:sldId id="26606" r:id="rId59"/>
    <p:sldId id="26607" r:id="rId60"/>
    <p:sldId id="26592" r:id="rId61"/>
    <p:sldId id="26608" r:id="rId62"/>
    <p:sldId id="26680" r:id="rId63"/>
    <p:sldId id="26609" r:id="rId64"/>
    <p:sldId id="26614" r:id="rId65"/>
    <p:sldId id="26621" r:id="rId66"/>
    <p:sldId id="26622" r:id="rId67"/>
    <p:sldId id="26623" r:id="rId68"/>
    <p:sldId id="26624" r:id="rId69"/>
    <p:sldId id="26615" r:id="rId70"/>
    <p:sldId id="26627" r:id="rId71"/>
    <p:sldId id="26630" r:id="rId72"/>
    <p:sldId id="26631" r:id="rId73"/>
    <p:sldId id="26632" r:id="rId74"/>
    <p:sldId id="26616" r:id="rId75"/>
    <p:sldId id="26625" r:id="rId76"/>
    <p:sldId id="26531" r:id="rId77"/>
    <p:sldId id="26671" r:id="rId78"/>
    <p:sldId id="26633" r:id="rId79"/>
    <p:sldId id="26678" r:id="rId80"/>
    <p:sldId id="26634" r:id="rId81"/>
    <p:sldId id="26682" r:id="rId82"/>
    <p:sldId id="26635" r:id="rId83"/>
    <p:sldId id="26638" r:id="rId84"/>
    <p:sldId id="26683" r:id="rId85"/>
    <p:sldId id="26684" r:id="rId86"/>
    <p:sldId id="26644" r:id="rId87"/>
    <p:sldId id="26639" r:id="rId88"/>
    <p:sldId id="26640" r:id="rId89"/>
    <p:sldId id="26645" r:id="rId90"/>
    <p:sldId id="26647" r:id="rId91"/>
    <p:sldId id="26641" r:id="rId92"/>
    <p:sldId id="26648" r:id="rId93"/>
    <p:sldId id="26649" r:id="rId94"/>
    <p:sldId id="26650" r:id="rId95"/>
    <p:sldId id="26642" r:id="rId96"/>
    <p:sldId id="26654" r:id="rId97"/>
    <p:sldId id="26655" r:id="rId98"/>
    <p:sldId id="26656" r:id="rId99"/>
    <p:sldId id="26652" r:id="rId100"/>
    <p:sldId id="26653" r:id="rId101"/>
    <p:sldId id="26685" r:id="rId102"/>
    <p:sldId id="26611" r:id="rId103"/>
    <p:sldId id="26687" r:id="rId104"/>
    <p:sldId id="26692" r:id="rId105"/>
    <p:sldId id="26688" r:id="rId106"/>
    <p:sldId id="26693" r:id="rId107"/>
    <p:sldId id="26663" r:id="rId108"/>
    <p:sldId id="26664" r:id="rId109"/>
    <p:sldId id="26691" r:id="rId110"/>
    <p:sldId id="26658" r:id="rId111"/>
    <p:sldId id="26659" r:id="rId112"/>
    <p:sldId id="26660" r:id="rId113"/>
    <p:sldId id="26661" r:id="rId114"/>
    <p:sldId id="26694" r:id="rId115"/>
    <p:sldId id="26392" r:id="rId116"/>
    <p:sldId id="26698" r:id="rId117"/>
    <p:sldId id="26699" r:id="rId118"/>
    <p:sldId id="257" r:id="rId119"/>
    <p:sldId id="26695" r:id="rId120"/>
    <p:sldId id="26441" r:id="rId121"/>
    <p:sldId id="26674" r:id="rId122"/>
    <p:sldId id="26696" r:id="rId123"/>
    <p:sldId id="26689" r:id="rId124"/>
    <p:sldId id="26702" r:id="rId125"/>
    <p:sldId id="26697" r:id="rId126"/>
    <p:sldId id="26701" r:id="rId127"/>
    <p:sldId id="360" r:id="rId128"/>
    <p:sldId id="361" r:id="rId129"/>
  </p:sldIdLst>
  <p:sldSz cx="12192000" cy="6858000"/>
  <p:notesSz cx="6858000" cy="9144000"/>
  <p:embeddedFontLst>
    <p:embeddedFont>
      <p:font typeface="Montserrat" panose="00000500000000000000" pitchFamily="2" charset="0"/>
      <p:regular r:id="rId132"/>
      <p:bold r:id="rId133"/>
      <p:italic r:id="rId134"/>
      <p:boldItalic r:id="rId135"/>
    </p:embeddedFont>
    <p:embeddedFont>
      <p:font typeface="Public Sans" pitchFamily="2" charset="0"/>
      <p:regular r:id="rId136"/>
      <p:bold r:id="rId137"/>
      <p:italic r:id="rId138"/>
      <p:boldItalic r:id="rId139"/>
    </p:embeddedFont>
    <p:embeddedFont>
      <p:font typeface="Public Sans Light" pitchFamily="2" charset="0"/>
      <p:regular r:id="rId140"/>
      <p:italic r:id="rId141"/>
    </p:embeddedFont>
    <p:embeddedFont>
      <p:font typeface="Roboto Mono" panose="00000009000000000000" pitchFamily="49" charset="0"/>
      <p:regular r:id="rId142"/>
      <p:bold r:id="rId143"/>
      <p:italic r:id="rId144"/>
      <p:boldItalic r:id="rId145"/>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for SMEs" id="{23C607E6-51AF-49F5-9C2D-C1C94399B444}">
          <p14:sldIdLst/>
        </p14:section>
        <p14:section name="Instructions for teachers" id="{E2540145-C446-48E2-9140-9B215E91A42D}">
          <p14:sldIdLst>
            <p14:sldId id="26666"/>
          </p14:sldIdLst>
        </p14:section>
        <p14:section name="Slide templates" id="{D5A8010D-981F-43AA-A0D6-182EC53CAA84}">
          <p14:sldIdLst>
            <p14:sldId id="266"/>
            <p14:sldId id="26667"/>
            <p14:sldId id="26537"/>
            <p14:sldId id="26383"/>
            <p14:sldId id="26553"/>
            <p14:sldId id="26541"/>
            <p14:sldId id="26665"/>
            <p14:sldId id="26668"/>
            <p14:sldId id="26579"/>
            <p14:sldId id="26555"/>
            <p14:sldId id="26672"/>
            <p14:sldId id="26554"/>
            <p14:sldId id="26636"/>
            <p14:sldId id="26637"/>
            <p14:sldId id="26556"/>
            <p14:sldId id="26564"/>
            <p14:sldId id="26557"/>
            <p14:sldId id="26560"/>
            <p14:sldId id="26561"/>
            <p14:sldId id="26562"/>
            <p14:sldId id="26675"/>
            <p14:sldId id="26601"/>
            <p14:sldId id="26602"/>
            <p14:sldId id="26599"/>
            <p14:sldId id="26565"/>
            <p14:sldId id="26566"/>
            <p14:sldId id="26567"/>
            <p14:sldId id="26570"/>
            <p14:sldId id="26568"/>
            <p14:sldId id="26571"/>
            <p14:sldId id="26540"/>
            <p14:sldId id="26669"/>
            <p14:sldId id="26573"/>
            <p14:sldId id="26574"/>
            <p14:sldId id="26575"/>
            <p14:sldId id="26576"/>
            <p14:sldId id="26578"/>
            <p14:sldId id="26604"/>
            <p14:sldId id="26603"/>
            <p14:sldId id="26580"/>
            <p14:sldId id="26582"/>
            <p14:sldId id="26583"/>
            <p14:sldId id="26577"/>
            <p14:sldId id="26584"/>
            <p14:sldId id="26587"/>
            <p14:sldId id="26588"/>
            <p14:sldId id="26591"/>
            <p14:sldId id="26589"/>
            <p14:sldId id="26593"/>
            <p14:sldId id="26594"/>
            <p14:sldId id="26595"/>
            <p14:sldId id="26590"/>
            <p14:sldId id="26530"/>
            <p14:sldId id="26670"/>
            <p14:sldId id="26605"/>
            <p14:sldId id="26676"/>
            <p14:sldId id="26606"/>
            <p14:sldId id="26607"/>
            <p14:sldId id="26592"/>
            <p14:sldId id="26608"/>
            <p14:sldId id="26680"/>
            <p14:sldId id="26609"/>
            <p14:sldId id="26614"/>
            <p14:sldId id="26621"/>
            <p14:sldId id="26622"/>
            <p14:sldId id="26623"/>
            <p14:sldId id="26624"/>
            <p14:sldId id="26615"/>
            <p14:sldId id="26627"/>
            <p14:sldId id="26630"/>
            <p14:sldId id="26631"/>
            <p14:sldId id="26632"/>
            <p14:sldId id="26616"/>
            <p14:sldId id="26625"/>
            <p14:sldId id="26531"/>
            <p14:sldId id="26671"/>
            <p14:sldId id="26633"/>
            <p14:sldId id="26678"/>
            <p14:sldId id="26634"/>
            <p14:sldId id="26682"/>
            <p14:sldId id="26635"/>
            <p14:sldId id="26638"/>
            <p14:sldId id="26683"/>
            <p14:sldId id="26684"/>
            <p14:sldId id="26644"/>
            <p14:sldId id="26639"/>
            <p14:sldId id="26640"/>
            <p14:sldId id="26645"/>
            <p14:sldId id="26647"/>
            <p14:sldId id="26641"/>
            <p14:sldId id="26648"/>
            <p14:sldId id="26649"/>
            <p14:sldId id="26650"/>
            <p14:sldId id="26642"/>
            <p14:sldId id="26654"/>
            <p14:sldId id="26655"/>
            <p14:sldId id="26656"/>
            <p14:sldId id="26652"/>
            <p14:sldId id="26653"/>
            <p14:sldId id="26685"/>
            <p14:sldId id="26611"/>
            <p14:sldId id="26687"/>
            <p14:sldId id="26692"/>
            <p14:sldId id="26688"/>
            <p14:sldId id="26693"/>
            <p14:sldId id="26663"/>
            <p14:sldId id="26664"/>
            <p14:sldId id="26691"/>
            <p14:sldId id="26658"/>
            <p14:sldId id="26659"/>
            <p14:sldId id="26660"/>
            <p14:sldId id="26661"/>
            <p14:sldId id="26694"/>
            <p14:sldId id="26392"/>
            <p14:sldId id="26698"/>
            <p14:sldId id="26699"/>
            <p14:sldId id="257"/>
            <p14:sldId id="26695"/>
            <p14:sldId id="26441"/>
            <p14:sldId id="26674"/>
            <p14:sldId id="26696"/>
            <p14:sldId id="26689"/>
            <p14:sldId id="26702"/>
            <p14:sldId id="26697"/>
            <p14:sldId id="26701"/>
          </p14:sldIdLst>
        </p14:section>
        <p14:section name="Assets" id="{ACCADEBA-79DB-4F18-8F19-E4DF86159DFB}">
          <p14:sldIdLst/>
        </p14:section>
        <p14:section name="References &amp; copyright" id="{DBC31484-F5F8-4CB1-8DB4-A562A9780899}">
          <p14:sldIdLst>
            <p14:sldId id="360"/>
            <p14:sldId id="361"/>
          </p14:sldIdLst>
        </p14:section>
      </p14:sectionLst>
    </p:ex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ADBBFF"/>
    <a:srgbClr val="DFAAFF"/>
    <a:srgbClr val="E9FFBE"/>
    <a:srgbClr val="FBDBE7"/>
    <a:srgbClr val="FFFFFF"/>
    <a:srgbClr val="E5F7FC"/>
    <a:srgbClr val="B51458"/>
    <a:srgbClr val="00296C"/>
    <a:srgbClr val="00AC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9" d="100"/>
          <a:sy n="99" d="100"/>
        </p:scale>
        <p:origin x="48" y="64"/>
      </p:cViewPr>
      <p:guideLst>
        <p:guide orient="horz" pos="2160"/>
        <p:guide pos="3863"/>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font" Target="fonts/font7.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tableStyles" Target="tableStyle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font" Target="fonts/font3.fntdata"/><Relationship Id="rId139" Type="http://schemas.openxmlformats.org/officeDocument/2006/relationships/font" Target="fonts/font8.fntdata"/><Relationship Id="rId80" Type="http://schemas.openxmlformats.org/officeDocument/2006/relationships/slide" Target="slides/slide79.xml"/><Relationship Id="rId85" Type="http://schemas.openxmlformats.org/officeDocument/2006/relationships/slide" Target="slides/slide84.xml"/><Relationship Id="rId150" Type="http://schemas.microsoft.com/office/2018/10/relationships/authors" Target="author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font" Target="fonts/font9.fntdata"/><Relationship Id="rId145"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notesMaster" Target="notesMasters/notesMaster1.xml"/><Relationship Id="rId135" Type="http://schemas.openxmlformats.org/officeDocument/2006/relationships/font" Target="fonts/font4.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font" Target="fonts/font10.fntdata"/><Relationship Id="rId14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handoutMaster" Target="handoutMasters/handoutMaster1.xml"/><Relationship Id="rId136" Type="http://schemas.openxmlformats.org/officeDocument/2006/relationships/font" Target="fonts/font5.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font" Target="fonts/font11.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font" Target="fonts/font1.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font" Target="fonts/font12.fntdata"/><Relationship Id="rId14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2.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font" Target="fonts/font13.fntdata"/><Relationship Id="rId90" Type="http://schemas.openxmlformats.org/officeDocument/2006/relationships/slide" Target="slides/slide89.xml"/></Relationships>
</file>

<file path=ppt/diagrams/_rels/data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svg"/><Relationship Id="rId1" Type="http://schemas.openxmlformats.org/officeDocument/2006/relationships/image" Target="../media/image77.png"/><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diagrams/_rels/data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svg"/><Relationship Id="rId1" Type="http://schemas.openxmlformats.org/officeDocument/2006/relationships/image" Target="../media/image81.png"/><Relationship Id="rId4" Type="http://schemas.openxmlformats.org/officeDocument/2006/relationships/image" Target="../media/image84.svg"/></Relationships>
</file>

<file path=ppt/diagrams/_rels/data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svg"/><Relationship Id="rId1" Type="http://schemas.openxmlformats.org/officeDocument/2006/relationships/image" Target="../media/image85.png"/><Relationship Id="rId4" Type="http://schemas.openxmlformats.org/officeDocument/2006/relationships/image" Target="../media/image88.svg"/></Relationships>
</file>

<file path=ppt/diagrams/_rels/data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svg"/><Relationship Id="rId1" Type="http://schemas.openxmlformats.org/officeDocument/2006/relationships/image" Target="../media/image89.png"/><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9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svg"/><Relationship Id="rId1" Type="http://schemas.openxmlformats.org/officeDocument/2006/relationships/image" Target="../media/image77.png"/><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svg"/><Relationship Id="rId1" Type="http://schemas.openxmlformats.org/officeDocument/2006/relationships/image" Target="../media/image81.png"/><Relationship Id="rId4" Type="http://schemas.openxmlformats.org/officeDocument/2006/relationships/image" Target="../media/image84.svg"/></Relationships>
</file>

<file path=ppt/diagrams/_rels/drawing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svg"/><Relationship Id="rId1" Type="http://schemas.openxmlformats.org/officeDocument/2006/relationships/image" Target="../media/image85.png"/><Relationship Id="rId4" Type="http://schemas.openxmlformats.org/officeDocument/2006/relationships/image" Target="../media/image88.svg"/></Relationships>
</file>

<file path=ppt/diagrams/_rels/drawing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svg"/><Relationship Id="rId1" Type="http://schemas.openxmlformats.org/officeDocument/2006/relationships/image" Target="../media/image89.png"/><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92.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EF48A8-28E2-457A-8948-549701055D20}" type="doc">
      <dgm:prSet loTypeId="urn:microsoft.com/office/officeart/2018/2/layout/IconLabelDescriptionList" loCatId="icon" qsTypeId="urn:microsoft.com/office/officeart/2005/8/quickstyle/simple1" qsCatId="simple" csTypeId="urn:microsoft.com/office/officeart/2005/8/colors/accent2_2" csCatId="accent2" phldr="1"/>
      <dgm:spPr/>
      <dgm:t>
        <a:bodyPr/>
        <a:lstStyle/>
        <a:p>
          <a:endParaRPr lang="en-US"/>
        </a:p>
      </dgm:t>
    </dgm:pt>
    <dgm:pt modelId="{5B21DF23-2463-4120-9B48-781375808608}">
      <dgm:prSet/>
      <dgm:spPr/>
      <dgm:t>
        <a:bodyPr/>
        <a:lstStyle/>
        <a:p>
          <a:pPr>
            <a:lnSpc>
              <a:spcPct val="100000"/>
            </a:lnSpc>
            <a:defRPr b="1"/>
          </a:pPr>
          <a:r>
            <a:rPr lang="en-AU" b="1" i="0"/>
            <a:t>Choose your character</a:t>
          </a:r>
          <a:r>
            <a:rPr lang="en-AU" b="0" i="0"/>
            <a:t>:</a:t>
          </a:r>
          <a:endParaRPr lang="en-US"/>
        </a:p>
      </dgm:t>
    </dgm:pt>
    <dgm:pt modelId="{A667625B-7A0A-45BE-BFD0-789A4B4FB92D}" type="parTrans" cxnId="{6B800CEC-EA30-4B61-982F-151FE85BEAAF}">
      <dgm:prSet/>
      <dgm:spPr/>
      <dgm:t>
        <a:bodyPr/>
        <a:lstStyle/>
        <a:p>
          <a:endParaRPr lang="en-US"/>
        </a:p>
      </dgm:t>
    </dgm:pt>
    <dgm:pt modelId="{C82A7324-1A6B-475E-AE29-6A46ED42FF02}" type="sibTrans" cxnId="{6B800CEC-EA30-4B61-982F-151FE85BEAAF}">
      <dgm:prSet/>
      <dgm:spPr/>
      <dgm:t>
        <a:bodyPr/>
        <a:lstStyle/>
        <a:p>
          <a:endParaRPr lang="en-US"/>
        </a:p>
      </dgm:t>
    </dgm:pt>
    <dgm:pt modelId="{0DBA659B-BA5B-469D-8B69-DA7513141A70}">
      <dgm:prSet/>
      <dgm:spPr/>
      <dgm:t>
        <a:bodyPr/>
        <a:lstStyle/>
        <a:p>
          <a:pPr>
            <a:lnSpc>
              <a:spcPct val="100000"/>
            </a:lnSpc>
          </a:pPr>
          <a:r>
            <a:rPr lang="en-AU" b="0" i="0"/>
            <a:t>Select a character from the script that you feel passionate about or intrigued by. Consider their motivations, relationships, and key moments in the scene.</a:t>
          </a:r>
          <a:endParaRPr lang="en-US"/>
        </a:p>
      </dgm:t>
    </dgm:pt>
    <dgm:pt modelId="{8D16046F-424A-467C-B202-C0D8AC08CBE8}" type="parTrans" cxnId="{3F700ADA-4FB8-422A-A420-D2062CFD4B22}">
      <dgm:prSet/>
      <dgm:spPr/>
      <dgm:t>
        <a:bodyPr/>
        <a:lstStyle/>
        <a:p>
          <a:endParaRPr lang="en-US"/>
        </a:p>
      </dgm:t>
    </dgm:pt>
    <dgm:pt modelId="{72953A78-6625-4C36-ACA4-EA8B64C14FB4}" type="sibTrans" cxnId="{3F700ADA-4FB8-422A-A420-D2062CFD4B22}">
      <dgm:prSet/>
      <dgm:spPr/>
      <dgm:t>
        <a:bodyPr/>
        <a:lstStyle/>
        <a:p>
          <a:endParaRPr lang="en-US"/>
        </a:p>
      </dgm:t>
    </dgm:pt>
    <dgm:pt modelId="{D9FCC125-181B-472C-A2F2-B4DD85FBC2C4}">
      <dgm:prSet/>
      <dgm:spPr/>
      <dgm:t>
        <a:bodyPr/>
        <a:lstStyle/>
        <a:p>
          <a:pPr>
            <a:lnSpc>
              <a:spcPct val="100000"/>
            </a:lnSpc>
            <a:defRPr b="1"/>
          </a:pPr>
          <a:r>
            <a:rPr lang="en-AU" b="1" i="0"/>
            <a:t>Deep dive into the script</a:t>
          </a:r>
          <a:r>
            <a:rPr lang="en-AU" b="0" i="0"/>
            <a:t>:</a:t>
          </a:r>
          <a:endParaRPr lang="en-US"/>
        </a:p>
      </dgm:t>
    </dgm:pt>
    <dgm:pt modelId="{371E5EA1-C552-4FFC-AD92-FDD801FD0001}" type="parTrans" cxnId="{A6BC5F28-0796-46F4-AD00-C4E2E7FB2892}">
      <dgm:prSet/>
      <dgm:spPr/>
      <dgm:t>
        <a:bodyPr/>
        <a:lstStyle/>
        <a:p>
          <a:endParaRPr lang="en-US"/>
        </a:p>
      </dgm:t>
    </dgm:pt>
    <dgm:pt modelId="{A4405A3B-175D-4861-9F82-B76DBF628628}" type="sibTrans" cxnId="{A6BC5F28-0796-46F4-AD00-C4E2E7FB2892}">
      <dgm:prSet/>
      <dgm:spPr/>
      <dgm:t>
        <a:bodyPr/>
        <a:lstStyle/>
        <a:p>
          <a:endParaRPr lang="en-US"/>
        </a:p>
      </dgm:t>
    </dgm:pt>
    <dgm:pt modelId="{6489F886-D01B-43EE-9B0B-5AB7E6E49F0F}">
      <dgm:prSet/>
      <dgm:spPr/>
      <dgm:t>
        <a:bodyPr/>
        <a:lstStyle/>
        <a:p>
          <a:pPr>
            <a:lnSpc>
              <a:spcPct val="100000"/>
            </a:lnSpc>
          </a:pPr>
          <a:r>
            <a:rPr lang="en-AU" b="0" i="0"/>
            <a:t>Read the script thoroughly to understand the context and background of your character. Highlight key phrases, dramatic action, and dialogue that defines your character’s voice, movement and journey.</a:t>
          </a:r>
          <a:endParaRPr lang="en-US"/>
        </a:p>
      </dgm:t>
    </dgm:pt>
    <dgm:pt modelId="{F261245D-D4EF-4C23-8962-6F7BECE7AD81}" type="parTrans" cxnId="{A940B1F2-A0C1-40A7-B7F9-2EEC96F3A5CD}">
      <dgm:prSet/>
      <dgm:spPr/>
      <dgm:t>
        <a:bodyPr/>
        <a:lstStyle/>
        <a:p>
          <a:endParaRPr lang="en-US"/>
        </a:p>
      </dgm:t>
    </dgm:pt>
    <dgm:pt modelId="{06EFCB58-6E21-4337-ACCB-EBEEC0DE317F}" type="sibTrans" cxnId="{A940B1F2-A0C1-40A7-B7F9-2EEC96F3A5CD}">
      <dgm:prSet/>
      <dgm:spPr/>
      <dgm:t>
        <a:bodyPr/>
        <a:lstStyle/>
        <a:p>
          <a:endParaRPr lang="en-US"/>
        </a:p>
      </dgm:t>
    </dgm:pt>
    <dgm:pt modelId="{F26FBCE4-B3C9-4150-B354-A8762A65B61B}">
      <dgm:prSet/>
      <dgm:spPr/>
      <dgm:t>
        <a:bodyPr/>
        <a:lstStyle/>
        <a:p>
          <a:pPr>
            <a:lnSpc>
              <a:spcPct val="100000"/>
            </a:lnSpc>
            <a:defRPr b="1"/>
          </a:pPr>
          <a:r>
            <a:rPr lang="en-AU" b="1" i="0"/>
            <a:t>Interpret the character</a:t>
          </a:r>
          <a:r>
            <a:rPr lang="en-AU" b="0" i="0"/>
            <a:t>:</a:t>
          </a:r>
          <a:endParaRPr lang="en-US"/>
        </a:p>
      </dgm:t>
    </dgm:pt>
    <dgm:pt modelId="{BB40A2F1-A4A1-4458-8DFC-92ED0A3F9B44}" type="parTrans" cxnId="{FC5860AA-608F-4865-ADCB-C4AC69CA2143}">
      <dgm:prSet/>
      <dgm:spPr/>
      <dgm:t>
        <a:bodyPr/>
        <a:lstStyle/>
        <a:p>
          <a:endParaRPr lang="en-US"/>
        </a:p>
      </dgm:t>
    </dgm:pt>
    <dgm:pt modelId="{307DF0A3-2094-4433-BDA7-A11D13307245}" type="sibTrans" cxnId="{FC5860AA-608F-4865-ADCB-C4AC69CA2143}">
      <dgm:prSet/>
      <dgm:spPr/>
      <dgm:t>
        <a:bodyPr/>
        <a:lstStyle/>
        <a:p>
          <a:endParaRPr lang="en-US"/>
        </a:p>
      </dgm:t>
    </dgm:pt>
    <dgm:pt modelId="{8FF90533-7193-44A9-A13C-19E96557D4FF}">
      <dgm:prSet/>
      <dgm:spPr/>
      <dgm:t>
        <a:bodyPr/>
        <a:lstStyle/>
        <a:p>
          <a:pPr>
            <a:lnSpc>
              <a:spcPct val="100000"/>
            </a:lnSpc>
          </a:pPr>
          <a:r>
            <a:rPr lang="en-AU" b="0" i="0"/>
            <a:t>Analyse your character’s traits, objectives, and development throughout the script. Reflect on questions such as:</a:t>
          </a:r>
          <a:endParaRPr lang="en-US"/>
        </a:p>
      </dgm:t>
    </dgm:pt>
    <dgm:pt modelId="{4D7CE5C0-3000-450F-A405-F03239FC82D5}" type="parTrans" cxnId="{A1EF1327-CA4A-43D8-9D92-FB6767410CDC}">
      <dgm:prSet/>
      <dgm:spPr/>
      <dgm:t>
        <a:bodyPr/>
        <a:lstStyle/>
        <a:p>
          <a:endParaRPr lang="en-US"/>
        </a:p>
      </dgm:t>
    </dgm:pt>
    <dgm:pt modelId="{6A0D74EA-C0B7-4710-80A5-96B53614510F}" type="sibTrans" cxnId="{A1EF1327-CA4A-43D8-9D92-FB6767410CDC}">
      <dgm:prSet/>
      <dgm:spPr/>
      <dgm:t>
        <a:bodyPr/>
        <a:lstStyle/>
        <a:p>
          <a:endParaRPr lang="en-US"/>
        </a:p>
      </dgm:t>
    </dgm:pt>
    <dgm:pt modelId="{4BE476A2-B515-44B7-A7CE-7C49E6571C78}">
      <dgm:prSet/>
      <dgm:spPr/>
      <dgm:t>
        <a:bodyPr/>
        <a:lstStyle/>
        <a:p>
          <a:r>
            <a:rPr lang="en-AU" b="0" i="0"/>
            <a:t>What do they want?</a:t>
          </a:r>
          <a:endParaRPr lang="en-US"/>
        </a:p>
      </dgm:t>
    </dgm:pt>
    <dgm:pt modelId="{49E383ED-2620-48EF-877B-73A4424C9FD8}" type="parTrans" cxnId="{20ACE948-FD18-4D90-A95C-DB407F50E6A0}">
      <dgm:prSet/>
      <dgm:spPr/>
      <dgm:t>
        <a:bodyPr/>
        <a:lstStyle/>
        <a:p>
          <a:endParaRPr lang="en-US"/>
        </a:p>
      </dgm:t>
    </dgm:pt>
    <dgm:pt modelId="{94B426ED-89C9-4E15-B93A-DAFC035927B4}" type="sibTrans" cxnId="{20ACE948-FD18-4D90-A95C-DB407F50E6A0}">
      <dgm:prSet/>
      <dgm:spPr/>
      <dgm:t>
        <a:bodyPr/>
        <a:lstStyle/>
        <a:p>
          <a:endParaRPr lang="en-US"/>
        </a:p>
      </dgm:t>
    </dgm:pt>
    <dgm:pt modelId="{ECC3F387-24F3-437D-A16B-FF1D5123B040}">
      <dgm:prSet/>
      <dgm:spPr/>
      <dgm:t>
        <a:bodyPr/>
        <a:lstStyle/>
        <a:p>
          <a:r>
            <a:rPr lang="en-AU" b="0" i="0"/>
            <a:t>What challenges do they face?</a:t>
          </a:r>
          <a:endParaRPr lang="en-US"/>
        </a:p>
      </dgm:t>
    </dgm:pt>
    <dgm:pt modelId="{262A36AB-9183-4B6A-99D4-1024B4F20F5D}" type="parTrans" cxnId="{9E54B110-1281-456C-9499-4503CEB8F3AE}">
      <dgm:prSet/>
      <dgm:spPr/>
      <dgm:t>
        <a:bodyPr/>
        <a:lstStyle/>
        <a:p>
          <a:endParaRPr lang="en-US"/>
        </a:p>
      </dgm:t>
    </dgm:pt>
    <dgm:pt modelId="{72F67AE9-5CEB-4DB5-8A22-18F8F851BDE8}" type="sibTrans" cxnId="{9E54B110-1281-456C-9499-4503CEB8F3AE}">
      <dgm:prSet/>
      <dgm:spPr/>
      <dgm:t>
        <a:bodyPr/>
        <a:lstStyle/>
        <a:p>
          <a:endParaRPr lang="en-US"/>
        </a:p>
      </dgm:t>
    </dgm:pt>
    <dgm:pt modelId="{C7A48EEA-576F-44E6-BD92-E25860D72C93}">
      <dgm:prSet/>
      <dgm:spPr/>
      <dgm:t>
        <a:bodyPr/>
        <a:lstStyle/>
        <a:p>
          <a:r>
            <a:rPr lang="en-AU" b="0" i="0"/>
            <a:t>How do they change from the beginning to the end?</a:t>
          </a:r>
          <a:endParaRPr lang="en-US"/>
        </a:p>
      </dgm:t>
    </dgm:pt>
    <dgm:pt modelId="{A3D759E7-9A27-41BA-8017-B0BB164A9F5B}" type="parTrans" cxnId="{DF3E1013-9527-4DC1-B037-767E9E45C739}">
      <dgm:prSet/>
      <dgm:spPr/>
      <dgm:t>
        <a:bodyPr/>
        <a:lstStyle/>
        <a:p>
          <a:endParaRPr lang="en-US"/>
        </a:p>
      </dgm:t>
    </dgm:pt>
    <dgm:pt modelId="{73A347AC-DCCF-46AE-8E21-3157373F0C76}" type="sibTrans" cxnId="{DF3E1013-9527-4DC1-B037-767E9E45C739}">
      <dgm:prSet/>
      <dgm:spPr/>
      <dgm:t>
        <a:bodyPr/>
        <a:lstStyle/>
        <a:p>
          <a:endParaRPr lang="en-US"/>
        </a:p>
      </dgm:t>
    </dgm:pt>
    <dgm:pt modelId="{04010DA2-92E1-4D12-A1B2-8733CFE062D9}" type="pres">
      <dgm:prSet presAssocID="{08EF48A8-28E2-457A-8948-549701055D20}" presName="root" presStyleCnt="0">
        <dgm:presLayoutVars>
          <dgm:dir/>
          <dgm:resizeHandles val="exact"/>
        </dgm:presLayoutVars>
      </dgm:prSet>
      <dgm:spPr/>
    </dgm:pt>
    <dgm:pt modelId="{F5439039-EFC5-4F91-AC7A-FFD43B7F06AA}" type="pres">
      <dgm:prSet presAssocID="{5B21DF23-2463-4120-9B48-781375808608}" presName="compNode" presStyleCnt="0"/>
      <dgm:spPr/>
    </dgm:pt>
    <dgm:pt modelId="{5CCA6B5D-F28A-4596-B3C1-FBC82900A5ED}" type="pres">
      <dgm:prSet presAssocID="{5B21DF23-2463-4120-9B48-78137580860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Joker Hat"/>
        </a:ext>
      </dgm:extLst>
    </dgm:pt>
    <dgm:pt modelId="{7FA61A8F-897C-4080-8E2C-246C855A7671}" type="pres">
      <dgm:prSet presAssocID="{5B21DF23-2463-4120-9B48-781375808608}" presName="iconSpace" presStyleCnt="0"/>
      <dgm:spPr/>
    </dgm:pt>
    <dgm:pt modelId="{0CB0B6F1-803D-4E4D-9DC1-A23BF7C1C7A7}" type="pres">
      <dgm:prSet presAssocID="{5B21DF23-2463-4120-9B48-781375808608}" presName="parTx" presStyleLbl="revTx" presStyleIdx="0" presStyleCnt="6">
        <dgm:presLayoutVars>
          <dgm:chMax val="0"/>
          <dgm:chPref val="0"/>
        </dgm:presLayoutVars>
      </dgm:prSet>
      <dgm:spPr/>
    </dgm:pt>
    <dgm:pt modelId="{82A47E78-2836-435B-A649-CF8AC13A9AD0}" type="pres">
      <dgm:prSet presAssocID="{5B21DF23-2463-4120-9B48-781375808608}" presName="txSpace" presStyleCnt="0"/>
      <dgm:spPr/>
    </dgm:pt>
    <dgm:pt modelId="{BA9F0FF2-2326-40C9-83D5-06AB993F7083}" type="pres">
      <dgm:prSet presAssocID="{5B21DF23-2463-4120-9B48-781375808608}" presName="desTx" presStyleLbl="revTx" presStyleIdx="1" presStyleCnt="6">
        <dgm:presLayoutVars/>
      </dgm:prSet>
      <dgm:spPr/>
    </dgm:pt>
    <dgm:pt modelId="{402D5BF6-780D-44BA-A238-2E25EF3D6E73}" type="pres">
      <dgm:prSet presAssocID="{C82A7324-1A6B-475E-AE29-6A46ED42FF02}" presName="sibTrans" presStyleCnt="0"/>
      <dgm:spPr/>
    </dgm:pt>
    <dgm:pt modelId="{395C979F-851A-4AB6-A995-05F3D7D4179A}" type="pres">
      <dgm:prSet presAssocID="{D9FCC125-181B-472C-A2F2-B4DD85FBC2C4}" presName="compNode" presStyleCnt="0"/>
      <dgm:spPr/>
    </dgm:pt>
    <dgm:pt modelId="{B03C0E51-DAE0-4702-A391-34FF89A8D862}" type="pres">
      <dgm:prSet presAssocID="{D9FCC125-181B-472C-A2F2-B4DD85FBC2C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ument"/>
        </a:ext>
      </dgm:extLst>
    </dgm:pt>
    <dgm:pt modelId="{62B060EC-184E-46C4-BD55-7DAB6DFE5CA4}" type="pres">
      <dgm:prSet presAssocID="{D9FCC125-181B-472C-A2F2-B4DD85FBC2C4}" presName="iconSpace" presStyleCnt="0"/>
      <dgm:spPr/>
    </dgm:pt>
    <dgm:pt modelId="{C3E2DA40-2472-47FB-8976-35EA9F6F02BA}" type="pres">
      <dgm:prSet presAssocID="{D9FCC125-181B-472C-A2F2-B4DD85FBC2C4}" presName="parTx" presStyleLbl="revTx" presStyleIdx="2" presStyleCnt="6">
        <dgm:presLayoutVars>
          <dgm:chMax val="0"/>
          <dgm:chPref val="0"/>
        </dgm:presLayoutVars>
      </dgm:prSet>
      <dgm:spPr/>
    </dgm:pt>
    <dgm:pt modelId="{BA2F7B4A-8EC1-4F60-93FE-A69B2D4BB3E3}" type="pres">
      <dgm:prSet presAssocID="{D9FCC125-181B-472C-A2F2-B4DD85FBC2C4}" presName="txSpace" presStyleCnt="0"/>
      <dgm:spPr/>
    </dgm:pt>
    <dgm:pt modelId="{DEF35233-5717-4AD1-8E23-0F308CADF6B5}" type="pres">
      <dgm:prSet presAssocID="{D9FCC125-181B-472C-A2F2-B4DD85FBC2C4}" presName="desTx" presStyleLbl="revTx" presStyleIdx="3" presStyleCnt="6">
        <dgm:presLayoutVars/>
      </dgm:prSet>
      <dgm:spPr/>
    </dgm:pt>
    <dgm:pt modelId="{162ABEF8-D7FF-474B-A028-7D3635431EB6}" type="pres">
      <dgm:prSet presAssocID="{A4405A3B-175D-4861-9F82-B76DBF628628}" presName="sibTrans" presStyleCnt="0"/>
      <dgm:spPr/>
    </dgm:pt>
    <dgm:pt modelId="{2341274F-4A9B-408B-BCB6-8881C7E578EA}" type="pres">
      <dgm:prSet presAssocID="{F26FBCE4-B3C9-4150-B354-A8762A65B61B}" presName="compNode" presStyleCnt="0"/>
      <dgm:spPr/>
    </dgm:pt>
    <dgm:pt modelId="{A7723927-8596-4032-932E-D339CE179512}" type="pres">
      <dgm:prSet presAssocID="{F26FBCE4-B3C9-4150-B354-A8762A65B61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2F35A57D-11D4-43D2-BF76-1376310AAD8E}" type="pres">
      <dgm:prSet presAssocID="{F26FBCE4-B3C9-4150-B354-A8762A65B61B}" presName="iconSpace" presStyleCnt="0"/>
      <dgm:spPr/>
    </dgm:pt>
    <dgm:pt modelId="{25E347D8-C63F-4E66-8C02-8DB289131566}" type="pres">
      <dgm:prSet presAssocID="{F26FBCE4-B3C9-4150-B354-A8762A65B61B}" presName="parTx" presStyleLbl="revTx" presStyleIdx="4" presStyleCnt="6">
        <dgm:presLayoutVars>
          <dgm:chMax val="0"/>
          <dgm:chPref val="0"/>
        </dgm:presLayoutVars>
      </dgm:prSet>
      <dgm:spPr/>
    </dgm:pt>
    <dgm:pt modelId="{333D9C6A-FADB-4316-B641-F753F34537E2}" type="pres">
      <dgm:prSet presAssocID="{F26FBCE4-B3C9-4150-B354-A8762A65B61B}" presName="txSpace" presStyleCnt="0"/>
      <dgm:spPr/>
    </dgm:pt>
    <dgm:pt modelId="{8A9574D9-E07F-4470-8964-00858941C81A}" type="pres">
      <dgm:prSet presAssocID="{F26FBCE4-B3C9-4150-B354-A8762A65B61B}" presName="desTx" presStyleLbl="revTx" presStyleIdx="5" presStyleCnt="6">
        <dgm:presLayoutVars/>
      </dgm:prSet>
      <dgm:spPr/>
    </dgm:pt>
  </dgm:ptLst>
  <dgm:cxnLst>
    <dgm:cxn modelId="{9E54B110-1281-456C-9499-4503CEB8F3AE}" srcId="{8FF90533-7193-44A9-A13C-19E96557D4FF}" destId="{ECC3F387-24F3-437D-A16B-FF1D5123B040}" srcOrd="1" destOrd="0" parTransId="{262A36AB-9183-4B6A-99D4-1024B4F20F5D}" sibTransId="{72F67AE9-5CEB-4DB5-8A22-18F8F851BDE8}"/>
    <dgm:cxn modelId="{DF3E1013-9527-4DC1-B037-767E9E45C739}" srcId="{8FF90533-7193-44A9-A13C-19E96557D4FF}" destId="{C7A48EEA-576F-44E6-BD92-E25860D72C93}" srcOrd="2" destOrd="0" parTransId="{A3D759E7-9A27-41BA-8017-B0BB164A9F5B}" sibTransId="{73A347AC-DCCF-46AE-8E21-3157373F0C76}"/>
    <dgm:cxn modelId="{A1EF1327-CA4A-43D8-9D92-FB6767410CDC}" srcId="{F26FBCE4-B3C9-4150-B354-A8762A65B61B}" destId="{8FF90533-7193-44A9-A13C-19E96557D4FF}" srcOrd="0" destOrd="0" parTransId="{4D7CE5C0-3000-450F-A405-F03239FC82D5}" sibTransId="{6A0D74EA-C0B7-4710-80A5-96B53614510F}"/>
    <dgm:cxn modelId="{A6BC5F28-0796-46F4-AD00-C4E2E7FB2892}" srcId="{08EF48A8-28E2-457A-8948-549701055D20}" destId="{D9FCC125-181B-472C-A2F2-B4DD85FBC2C4}" srcOrd="1" destOrd="0" parTransId="{371E5EA1-C552-4FFC-AD92-FDD801FD0001}" sibTransId="{A4405A3B-175D-4861-9F82-B76DBF628628}"/>
    <dgm:cxn modelId="{9E9C4F28-C4C5-467D-9A4D-C1FC98AB3307}" type="presOf" srcId="{F26FBCE4-B3C9-4150-B354-A8762A65B61B}" destId="{25E347D8-C63F-4E66-8C02-8DB289131566}" srcOrd="0" destOrd="0" presId="urn:microsoft.com/office/officeart/2018/2/layout/IconLabelDescriptionList"/>
    <dgm:cxn modelId="{68A2F95F-99EA-4EAA-8159-C5DB6A7F8E6D}" type="presOf" srcId="{08EF48A8-28E2-457A-8948-549701055D20}" destId="{04010DA2-92E1-4D12-A1B2-8733CFE062D9}" srcOrd="0" destOrd="0" presId="urn:microsoft.com/office/officeart/2018/2/layout/IconLabelDescriptionList"/>
    <dgm:cxn modelId="{256DD460-679E-4F50-AF3D-4CB97C5677A9}" type="presOf" srcId="{6489F886-D01B-43EE-9B0B-5AB7E6E49F0F}" destId="{DEF35233-5717-4AD1-8E23-0F308CADF6B5}" srcOrd="0" destOrd="0" presId="urn:microsoft.com/office/officeart/2018/2/layout/IconLabelDescriptionList"/>
    <dgm:cxn modelId="{20ACE948-FD18-4D90-A95C-DB407F50E6A0}" srcId="{8FF90533-7193-44A9-A13C-19E96557D4FF}" destId="{4BE476A2-B515-44B7-A7CE-7C49E6571C78}" srcOrd="0" destOrd="0" parTransId="{49E383ED-2620-48EF-877B-73A4424C9FD8}" sibTransId="{94B426ED-89C9-4E15-B93A-DAFC035927B4}"/>
    <dgm:cxn modelId="{34EC5E75-D63B-49C8-AD8A-F3320B59C8E7}" type="presOf" srcId="{0DBA659B-BA5B-469D-8B69-DA7513141A70}" destId="{BA9F0FF2-2326-40C9-83D5-06AB993F7083}" srcOrd="0" destOrd="0" presId="urn:microsoft.com/office/officeart/2018/2/layout/IconLabelDescriptionList"/>
    <dgm:cxn modelId="{8301809C-8F5B-4A93-838C-331B1E720CB6}" type="presOf" srcId="{ECC3F387-24F3-437D-A16B-FF1D5123B040}" destId="{8A9574D9-E07F-4470-8964-00858941C81A}" srcOrd="0" destOrd="2" presId="urn:microsoft.com/office/officeart/2018/2/layout/IconLabelDescriptionList"/>
    <dgm:cxn modelId="{5C52D09D-D815-44F5-9919-8194C18BB007}" type="presOf" srcId="{4BE476A2-B515-44B7-A7CE-7C49E6571C78}" destId="{8A9574D9-E07F-4470-8964-00858941C81A}" srcOrd="0" destOrd="1" presId="urn:microsoft.com/office/officeart/2018/2/layout/IconLabelDescriptionList"/>
    <dgm:cxn modelId="{5B5DF8A5-478F-4B18-8EEA-4611F4870183}" type="presOf" srcId="{5B21DF23-2463-4120-9B48-781375808608}" destId="{0CB0B6F1-803D-4E4D-9DC1-A23BF7C1C7A7}" srcOrd="0" destOrd="0" presId="urn:microsoft.com/office/officeart/2018/2/layout/IconLabelDescriptionList"/>
    <dgm:cxn modelId="{FC5860AA-608F-4865-ADCB-C4AC69CA2143}" srcId="{08EF48A8-28E2-457A-8948-549701055D20}" destId="{F26FBCE4-B3C9-4150-B354-A8762A65B61B}" srcOrd="2" destOrd="0" parTransId="{BB40A2F1-A4A1-4458-8DFC-92ED0A3F9B44}" sibTransId="{307DF0A3-2094-4433-BDA7-A11D13307245}"/>
    <dgm:cxn modelId="{6E9581BE-EE3D-44F1-B86C-B860B270496C}" type="presOf" srcId="{8FF90533-7193-44A9-A13C-19E96557D4FF}" destId="{8A9574D9-E07F-4470-8964-00858941C81A}" srcOrd="0" destOrd="0" presId="urn:microsoft.com/office/officeart/2018/2/layout/IconLabelDescriptionList"/>
    <dgm:cxn modelId="{D682EFDF-9F82-4221-98D2-9DD867EB6E6C}" type="presOf" srcId="{C7A48EEA-576F-44E6-BD92-E25860D72C93}" destId="{8A9574D9-E07F-4470-8964-00858941C81A}" srcOrd="0" destOrd="3" presId="urn:microsoft.com/office/officeart/2018/2/layout/IconLabelDescriptionList"/>
    <dgm:cxn modelId="{6B800CEC-EA30-4B61-982F-151FE85BEAAF}" srcId="{08EF48A8-28E2-457A-8948-549701055D20}" destId="{5B21DF23-2463-4120-9B48-781375808608}" srcOrd="0" destOrd="0" parTransId="{A667625B-7A0A-45BE-BFD0-789A4B4FB92D}" sibTransId="{C82A7324-1A6B-475E-AE29-6A46ED42FF02}"/>
    <dgm:cxn modelId="{A940B1F2-A0C1-40A7-B7F9-2EEC96F3A5CD}" srcId="{D9FCC125-181B-472C-A2F2-B4DD85FBC2C4}" destId="{6489F886-D01B-43EE-9B0B-5AB7E6E49F0F}" srcOrd="0" destOrd="0" parTransId="{F261245D-D4EF-4C23-8962-6F7BECE7AD81}" sibTransId="{06EFCB58-6E21-4337-ACCB-EBEEC0DE317F}"/>
    <dgm:cxn modelId="{3F700ADA-4FB8-422A-A420-D2062CFD4B22}" srcId="{5B21DF23-2463-4120-9B48-781375808608}" destId="{0DBA659B-BA5B-469D-8B69-DA7513141A70}" srcOrd="0" destOrd="0" parTransId="{8D16046F-424A-467C-B202-C0D8AC08CBE8}" sibTransId="{72953A78-6625-4C36-ACA4-EA8B64C14FB4}"/>
    <dgm:cxn modelId="{DCFDC4FC-9DA1-4C5F-B8C5-8281A0D91635}" type="presOf" srcId="{D9FCC125-181B-472C-A2F2-B4DD85FBC2C4}" destId="{C3E2DA40-2472-47FB-8976-35EA9F6F02BA}" srcOrd="0" destOrd="0" presId="urn:microsoft.com/office/officeart/2018/2/layout/IconLabelDescriptionList"/>
    <dgm:cxn modelId="{5A84D1FC-645C-44BF-BE16-82C50BEA9DD8}" type="presParOf" srcId="{04010DA2-92E1-4D12-A1B2-8733CFE062D9}" destId="{F5439039-EFC5-4F91-AC7A-FFD43B7F06AA}" srcOrd="0" destOrd="0" presId="urn:microsoft.com/office/officeart/2018/2/layout/IconLabelDescriptionList"/>
    <dgm:cxn modelId="{E43BA89E-FCE9-4FE7-8647-D6A7216B3D73}" type="presParOf" srcId="{F5439039-EFC5-4F91-AC7A-FFD43B7F06AA}" destId="{5CCA6B5D-F28A-4596-B3C1-FBC82900A5ED}" srcOrd="0" destOrd="0" presId="urn:microsoft.com/office/officeart/2018/2/layout/IconLabelDescriptionList"/>
    <dgm:cxn modelId="{6DEF2A88-3691-4125-991F-9AAA5E69909A}" type="presParOf" srcId="{F5439039-EFC5-4F91-AC7A-FFD43B7F06AA}" destId="{7FA61A8F-897C-4080-8E2C-246C855A7671}" srcOrd="1" destOrd="0" presId="urn:microsoft.com/office/officeart/2018/2/layout/IconLabelDescriptionList"/>
    <dgm:cxn modelId="{B13A026A-A4E2-4828-9F83-908EB3527362}" type="presParOf" srcId="{F5439039-EFC5-4F91-AC7A-FFD43B7F06AA}" destId="{0CB0B6F1-803D-4E4D-9DC1-A23BF7C1C7A7}" srcOrd="2" destOrd="0" presId="urn:microsoft.com/office/officeart/2018/2/layout/IconLabelDescriptionList"/>
    <dgm:cxn modelId="{F77A93DE-3FC8-4CE8-880E-A8711A826C21}" type="presParOf" srcId="{F5439039-EFC5-4F91-AC7A-FFD43B7F06AA}" destId="{82A47E78-2836-435B-A649-CF8AC13A9AD0}" srcOrd="3" destOrd="0" presId="urn:microsoft.com/office/officeart/2018/2/layout/IconLabelDescriptionList"/>
    <dgm:cxn modelId="{956BCA0A-C7BB-4909-AF0E-576AA30FFC63}" type="presParOf" srcId="{F5439039-EFC5-4F91-AC7A-FFD43B7F06AA}" destId="{BA9F0FF2-2326-40C9-83D5-06AB993F7083}" srcOrd="4" destOrd="0" presId="urn:microsoft.com/office/officeart/2018/2/layout/IconLabelDescriptionList"/>
    <dgm:cxn modelId="{1ECB366B-C3E2-45A6-AE6B-87BAFF6338AA}" type="presParOf" srcId="{04010DA2-92E1-4D12-A1B2-8733CFE062D9}" destId="{402D5BF6-780D-44BA-A238-2E25EF3D6E73}" srcOrd="1" destOrd="0" presId="urn:microsoft.com/office/officeart/2018/2/layout/IconLabelDescriptionList"/>
    <dgm:cxn modelId="{A182737E-88D3-4EE3-A68E-076E9061F71B}" type="presParOf" srcId="{04010DA2-92E1-4D12-A1B2-8733CFE062D9}" destId="{395C979F-851A-4AB6-A995-05F3D7D4179A}" srcOrd="2" destOrd="0" presId="urn:microsoft.com/office/officeart/2018/2/layout/IconLabelDescriptionList"/>
    <dgm:cxn modelId="{1AAFA7B5-54DB-4B70-B986-8F534548BE48}" type="presParOf" srcId="{395C979F-851A-4AB6-A995-05F3D7D4179A}" destId="{B03C0E51-DAE0-4702-A391-34FF89A8D862}" srcOrd="0" destOrd="0" presId="urn:microsoft.com/office/officeart/2018/2/layout/IconLabelDescriptionList"/>
    <dgm:cxn modelId="{D45621A7-F61B-4620-81BC-63F57F0A0C46}" type="presParOf" srcId="{395C979F-851A-4AB6-A995-05F3D7D4179A}" destId="{62B060EC-184E-46C4-BD55-7DAB6DFE5CA4}" srcOrd="1" destOrd="0" presId="urn:microsoft.com/office/officeart/2018/2/layout/IconLabelDescriptionList"/>
    <dgm:cxn modelId="{8DB48201-EE78-4D0C-B710-D3036641E0C8}" type="presParOf" srcId="{395C979F-851A-4AB6-A995-05F3D7D4179A}" destId="{C3E2DA40-2472-47FB-8976-35EA9F6F02BA}" srcOrd="2" destOrd="0" presId="urn:microsoft.com/office/officeart/2018/2/layout/IconLabelDescriptionList"/>
    <dgm:cxn modelId="{82817F6E-D060-4B78-820F-98DF086BEE2C}" type="presParOf" srcId="{395C979F-851A-4AB6-A995-05F3D7D4179A}" destId="{BA2F7B4A-8EC1-4F60-93FE-A69B2D4BB3E3}" srcOrd="3" destOrd="0" presId="urn:microsoft.com/office/officeart/2018/2/layout/IconLabelDescriptionList"/>
    <dgm:cxn modelId="{F9486DFD-E7D5-48BB-AE6A-C1193CA67F05}" type="presParOf" srcId="{395C979F-851A-4AB6-A995-05F3D7D4179A}" destId="{DEF35233-5717-4AD1-8E23-0F308CADF6B5}" srcOrd="4" destOrd="0" presId="urn:microsoft.com/office/officeart/2018/2/layout/IconLabelDescriptionList"/>
    <dgm:cxn modelId="{147AB006-D36D-41B9-9ADB-533B1257C31B}" type="presParOf" srcId="{04010DA2-92E1-4D12-A1B2-8733CFE062D9}" destId="{162ABEF8-D7FF-474B-A028-7D3635431EB6}" srcOrd="3" destOrd="0" presId="urn:microsoft.com/office/officeart/2018/2/layout/IconLabelDescriptionList"/>
    <dgm:cxn modelId="{7BAD960B-C1B2-44B2-8B8C-6470B29619D4}" type="presParOf" srcId="{04010DA2-92E1-4D12-A1B2-8733CFE062D9}" destId="{2341274F-4A9B-408B-BCB6-8881C7E578EA}" srcOrd="4" destOrd="0" presId="urn:microsoft.com/office/officeart/2018/2/layout/IconLabelDescriptionList"/>
    <dgm:cxn modelId="{5E658BED-34C8-4546-8694-3BE020454AE9}" type="presParOf" srcId="{2341274F-4A9B-408B-BCB6-8881C7E578EA}" destId="{A7723927-8596-4032-932E-D339CE179512}" srcOrd="0" destOrd="0" presId="urn:microsoft.com/office/officeart/2018/2/layout/IconLabelDescriptionList"/>
    <dgm:cxn modelId="{A42FE473-DF0D-4D3F-B0C6-9475006B54C1}" type="presParOf" srcId="{2341274F-4A9B-408B-BCB6-8881C7E578EA}" destId="{2F35A57D-11D4-43D2-BF76-1376310AAD8E}" srcOrd="1" destOrd="0" presId="urn:microsoft.com/office/officeart/2018/2/layout/IconLabelDescriptionList"/>
    <dgm:cxn modelId="{86078040-75B8-4A40-B9C0-A21398BF186F}" type="presParOf" srcId="{2341274F-4A9B-408B-BCB6-8881C7E578EA}" destId="{25E347D8-C63F-4E66-8C02-8DB289131566}" srcOrd="2" destOrd="0" presId="urn:microsoft.com/office/officeart/2018/2/layout/IconLabelDescriptionList"/>
    <dgm:cxn modelId="{7403A017-3953-439D-8D45-A907CB53A4C3}" type="presParOf" srcId="{2341274F-4A9B-408B-BCB6-8881C7E578EA}" destId="{333D9C6A-FADB-4316-B641-F753F34537E2}" srcOrd="3" destOrd="0" presId="urn:microsoft.com/office/officeart/2018/2/layout/IconLabelDescriptionList"/>
    <dgm:cxn modelId="{81668007-D6B1-4122-AFC3-DDF1C1905913}" type="presParOf" srcId="{2341274F-4A9B-408B-BCB6-8881C7E578EA}" destId="{8A9574D9-E07F-4470-8964-00858941C81A}" srcOrd="4" destOrd="0" presId="urn:microsoft.com/office/officeart/2018/2/layout/IconLabelDescriptionList"/>
  </dgm:cxnLst>
  <dgm:bg>
    <a:solidFill>
      <a:schemeClr val="bg2"/>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FF0869-5645-4F4A-B3DD-4951D3514499}" type="doc">
      <dgm:prSet loTypeId="urn:microsoft.com/office/officeart/2018/2/layout/IconLabelDescriptionList" loCatId="icon" qsTypeId="urn:microsoft.com/office/officeart/2005/8/quickstyle/simple1" qsCatId="simple" csTypeId="urn:microsoft.com/office/officeart/2005/8/colors/accent2_2" csCatId="accent2" phldr="1"/>
      <dgm:spPr/>
      <dgm:t>
        <a:bodyPr/>
        <a:lstStyle/>
        <a:p>
          <a:endParaRPr lang="en-US"/>
        </a:p>
      </dgm:t>
    </dgm:pt>
    <dgm:pt modelId="{7FDD7F3B-E3DF-4982-A007-D3821B3DF8A7}">
      <dgm:prSet/>
      <dgm:spPr/>
      <dgm:t>
        <a:bodyPr/>
        <a:lstStyle/>
        <a:p>
          <a:pPr>
            <a:lnSpc>
              <a:spcPct val="100000"/>
            </a:lnSpc>
            <a:defRPr b="1"/>
          </a:pPr>
          <a:r>
            <a:rPr lang="en-AU" b="1" i="0"/>
            <a:t>Adopt a performance approach</a:t>
          </a:r>
          <a:r>
            <a:rPr lang="en-AU" b="0" i="0"/>
            <a:t>:</a:t>
          </a:r>
          <a:endParaRPr lang="en-US"/>
        </a:p>
      </dgm:t>
    </dgm:pt>
    <dgm:pt modelId="{B92A26BC-2F8A-473F-B371-FCA118704EA9}" type="parTrans" cxnId="{444A56C5-E54E-4576-8EA7-1F783A707CD0}">
      <dgm:prSet/>
      <dgm:spPr/>
      <dgm:t>
        <a:bodyPr/>
        <a:lstStyle/>
        <a:p>
          <a:endParaRPr lang="en-US"/>
        </a:p>
      </dgm:t>
    </dgm:pt>
    <dgm:pt modelId="{F8246EE8-4350-4C99-ADA5-891B6124505F}" type="sibTrans" cxnId="{444A56C5-E54E-4576-8EA7-1F783A707CD0}">
      <dgm:prSet/>
      <dgm:spPr/>
      <dgm:t>
        <a:bodyPr/>
        <a:lstStyle/>
        <a:p>
          <a:endParaRPr lang="en-US"/>
        </a:p>
      </dgm:t>
    </dgm:pt>
    <dgm:pt modelId="{26527281-9FFB-4B53-9D6A-CA0371451137}">
      <dgm:prSet/>
      <dgm:spPr/>
      <dgm:t>
        <a:bodyPr/>
        <a:lstStyle/>
        <a:p>
          <a:pPr>
            <a:lnSpc>
              <a:spcPct val="100000"/>
            </a:lnSpc>
          </a:pPr>
          <a:r>
            <a:rPr lang="en-AU" b="0" i="0"/>
            <a:t>Decide on a performance style that suits your character. Consider aspects such as:</a:t>
          </a:r>
          <a:endParaRPr lang="en-US"/>
        </a:p>
      </dgm:t>
    </dgm:pt>
    <dgm:pt modelId="{FD855633-492B-4229-8417-49DB27B9EAC3}" type="parTrans" cxnId="{7CCBA34B-5E53-4E53-B150-A67FB0245658}">
      <dgm:prSet/>
      <dgm:spPr/>
      <dgm:t>
        <a:bodyPr/>
        <a:lstStyle/>
        <a:p>
          <a:endParaRPr lang="en-US"/>
        </a:p>
      </dgm:t>
    </dgm:pt>
    <dgm:pt modelId="{F2F49FAA-67BE-4D3C-9883-F29D6925F9FA}" type="sibTrans" cxnId="{7CCBA34B-5E53-4E53-B150-A67FB0245658}">
      <dgm:prSet/>
      <dgm:spPr/>
      <dgm:t>
        <a:bodyPr/>
        <a:lstStyle/>
        <a:p>
          <a:endParaRPr lang="en-US"/>
        </a:p>
      </dgm:t>
    </dgm:pt>
    <dgm:pt modelId="{6894BEBD-6030-4FD3-9861-304F0BC4CD45}">
      <dgm:prSet/>
      <dgm:spPr/>
      <dgm:t>
        <a:bodyPr/>
        <a:lstStyle/>
        <a:p>
          <a:r>
            <a:rPr lang="en-AU" b="0" i="0"/>
            <a:t>Tone of voice</a:t>
          </a:r>
          <a:endParaRPr lang="en-US"/>
        </a:p>
      </dgm:t>
    </dgm:pt>
    <dgm:pt modelId="{86D593A2-2823-44F2-8B67-69A494F77597}" type="parTrans" cxnId="{F1115908-E2BB-4E17-9D7D-482F1B845FA9}">
      <dgm:prSet/>
      <dgm:spPr/>
      <dgm:t>
        <a:bodyPr/>
        <a:lstStyle/>
        <a:p>
          <a:endParaRPr lang="en-US"/>
        </a:p>
      </dgm:t>
    </dgm:pt>
    <dgm:pt modelId="{3AC4E077-6551-42A8-B0BF-6144B9C0299D}" type="sibTrans" cxnId="{F1115908-E2BB-4E17-9D7D-482F1B845FA9}">
      <dgm:prSet/>
      <dgm:spPr/>
      <dgm:t>
        <a:bodyPr/>
        <a:lstStyle/>
        <a:p>
          <a:endParaRPr lang="en-US"/>
        </a:p>
      </dgm:t>
    </dgm:pt>
    <dgm:pt modelId="{036BF251-D358-4570-AC4F-F803A7DF8670}">
      <dgm:prSet/>
      <dgm:spPr/>
      <dgm:t>
        <a:bodyPr/>
        <a:lstStyle/>
        <a:p>
          <a:r>
            <a:rPr lang="en-AU" b="0" i="0"/>
            <a:t>Physicality and movement</a:t>
          </a:r>
          <a:endParaRPr lang="en-US"/>
        </a:p>
      </dgm:t>
    </dgm:pt>
    <dgm:pt modelId="{5E0EFCB9-F682-46F6-983F-0A924E140943}" type="parTrans" cxnId="{1A51904A-70F8-48C6-AE1E-227B4016F579}">
      <dgm:prSet/>
      <dgm:spPr/>
      <dgm:t>
        <a:bodyPr/>
        <a:lstStyle/>
        <a:p>
          <a:endParaRPr lang="en-US"/>
        </a:p>
      </dgm:t>
    </dgm:pt>
    <dgm:pt modelId="{B0FA4E29-BF21-4D68-B0D5-5B428FA8D6B5}" type="sibTrans" cxnId="{1A51904A-70F8-48C6-AE1E-227B4016F579}">
      <dgm:prSet/>
      <dgm:spPr/>
      <dgm:t>
        <a:bodyPr/>
        <a:lstStyle/>
        <a:p>
          <a:endParaRPr lang="en-US"/>
        </a:p>
      </dgm:t>
    </dgm:pt>
    <dgm:pt modelId="{70B8A0F8-A7D4-4721-98E4-92829D73EB88}">
      <dgm:prSet/>
      <dgm:spPr/>
      <dgm:t>
        <a:bodyPr/>
        <a:lstStyle/>
        <a:p>
          <a:r>
            <a:rPr lang="en-AU" b="0" i="0"/>
            <a:t>Emotion and expression</a:t>
          </a:r>
          <a:endParaRPr lang="en-US"/>
        </a:p>
      </dgm:t>
    </dgm:pt>
    <dgm:pt modelId="{5B77F642-1E51-4EE7-AA9C-4703B77C2ED9}" type="parTrans" cxnId="{D28FF394-A91C-4093-B404-B36BA55C07C7}">
      <dgm:prSet/>
      <dgm:spPr/>
      <dgm:t>
        <a:bodyPr/>
        <a:lstStyle/>
        <a:p>
          <a:endParaRPr lang="en-US"/>
        </a:p>
      </dgm:t>
    </dgm:pt>
    <dgm:pt modelId="{E14A8ED8-0ED6-4754-9F17-EFD2BC27D954}" type="sibTrans" cxnId="{D28FF394-A91C-4093-B404-B36BA55C07C7}">
      <dgm:prSet/>
      <dgm:spPr/>
      <dgm:t>
        <a:bodyPr/>
        <a:lstStyle/>
        <a:p>
          <a:endParaRPr lang="en-US"/>
        </a:p>
      </dgm:t>
    </dgm:pt>
    <dgm:pt modelId="{0B4933B5-D999-41B8-9DCA-22A8D904EB29}">
      <dgm:prSet/>
      <dgm:spPr/>
      <dgm:t>
        <a:bodyPr/>
        <a:lstStyle/>
        <a:p>
          <a:pPr>
            <a:lnSpc>
              <a:spcPct val="100000"/>
            </a:lnSpc>
            <a:defRPr b="1"/>
          </a:pPr>
          <a:r>
            <a:rPr lang="en-AU" b="1" i="0"/>
            <a:t>Experiment with dynamics</a:t>
          </a:r>
          <a:r>
            <a:rPr lang="en-AU" b="0" i="0"/>
            <a:t>:</a:t>
          </a:r>
          <a:endParaRPr lang="en-US"/>
        </a:p>
      </dgm:t>
    </dgm:pt>
    <dgm:pt modelId="{182C83BE-E0FE-4055-B2FE-A0A717F7641E}" type="parTrans" cxnId="{9C018767-2A63-4644-8AF5-B3CE95D949BB}">
      <dgm:prSet/>
      <dgm:spPr/>
      <dgm:t>
        <a:bodyPr/>
        <a:lstStyle/>
        <a:p>
          <a:endParaRPr lang="en-US"/>
        </a:p>
      </dgm:t>
    </dgm:pt>
    <dgm:pt modelId="{82DC4F82-CDE8-4075-ACDC-9211D32DC7F1}" type="sibTrans" cxnId="{9C018767-2A63-4644-8AF5-B3CE95D949BB}">
      <dgm:prSet/>
      <dgm:spPr/>
      <dgm:t>
        <a:bodyPr/>
        <a:lstStyle/>
        <a:p>
          <a:endParaRPr lang="en-US"/>
        </a:p>
      </dgm:t>
    </dgm:pt>
    <dgm:pt modelId="{6E70E5C0-049E-4856-B18A-8AE83F8A9224}">
      <dgm:prSet/>
      <dgm:spPr/>
      <dgm:t>
        <a:bodyPr/>
        <a:lstStyle/>
        <a:p>
          <a:pPr>
            <a:lnSpc>
              <a:spcPct val="100000"/>
            </a:lnSpc>
          </a:pPr>
          <a:r>
            <a:rPr lang="en-AU" b="0" i="0"/>
            <a:t>Practice delivering lines with varying dynamics to understand how energy and expression affect the character’s portrayal. Record yourself to assess your performance and make adjustments.</a:t>
          </a:r>
          <a:endParaRPr lang="en-US"/>
        </a:p>
      </dgm:t>
    </dgm:pt>
    <dgm:pt modelId="{BA783024-500D-4EED-9D02-AF0B3EE28F01}" type="parTrans" cxnId="{B59A7F6B-719D-4983-A8D1-9ED81CEC337C}">
      <dgm:prSet/>
      <dgm:spPr/>
      <dgm:t>
        <a:bodyPr/>
        <a:lstStyle/>
        <a:p>
          <a:endParaRPr lang="en-US"/>
        </a:p>
      </dgm:t>
    </dgm:pt>
    <dgm:pt modelId="{29FCD9D8-F764-4669-9C5C-8502645CF348}" type="sibTrans" cxnId="{B59A7F6B-719D-4983-A8D1-9ED81CEC337C}">
      <dgm:prSet/>
      <dgm:spPr/>
      <dgm:t>
        <a:bodyPr/>
        <a:lstStyle/>
        <a:p>
          <a:endParaRPr lang="en-US"/>
        </a:p>
      </dgm:t>
    </dgm:pt>
    <dgm:pt modelId="{F8517996-17E8-4DAC-9885-5202E61E1A3F}" type="pres">
      <dgm:prSet presAssocID="{FEFF0869-5645-4F4A-B3DD-4951D3514499}" presName="root" presStyleCnt="0">
        <dgm:presLayoutVars>
          <dgm:dir/>
          <dgm:resizeHandles val="exact"/>
        </dgm:presLayoutVars>
      </dgm:prSet>
      <dgm:spPr/>
    </dgm:pt>
    <dgm:pt modelId="{1A4660D3-062F-4A92-AEAF-DF69296336A5}" type="pres">
      <dgm:prSet presAssocID="{7FDD7F3B-E3DF-4982-A007-D3821B3DF8A7}" presName="compNode" presStyleCnt="0"/>
      <dgm:spPr/>
    </dgm:pt>
    <dgm:pt modelId="{96600C13-F48E-4B92-927F-24BBA0DA5833}" type="pres">
      <dgm:prSet presAssocID="{7FDD7F3B-E3DF-4982-A007-D3821B3DF8A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9733B071-85E7-4E61-A1B8-99EF44D88B12}" type="pres">
      <dgm:prSet presAssocID="{7FDD7F3B-E3DF-4982-A007-D3821B3DF8A7}" presName="iconSpace" presStyleCnt="0"/>
      <dgm:spPr/>
    </dgm:pt>
    <dgm:pt modelId="{2FFE264E-55CF-4696-AA90-20C1AFA8AA94}" type="pres">
      <dgm:prSet presAssocID="{7FDD7F3B-E3DF-4982-A007-D3821B3DF8A7}" presName="parTx" presStyleLbl="revTx" presStyleIdx="0" presStyleCnt="4">
        <dgm:presLayoutVars>
          <dgm:chMax val="0"/>
          <dgm:chPref val="0"/>
        </dgm:presLayoutVars>
      </dgm:prSet>
      <dgm:spPr/>
    </dgm:pt>
    <dgm:pt modelId="{19228DF4-A379-4FB8-B493-9783C5FB95AD}" type="pres">
      <dgm:prSet presAssocID="{7FDD7F3B-E3DF-4982-A007-D3821B3DF8A7}" presName="txSpace" presStyleCnt="0"/>
      <dgm:spPr/>
    </dgm:pt>
    <dgm:pt modelId="{BFA03F2A-8A47-4F6C-9105-1E81862C0748}" type="pres">
      <dgm:prSet presAssocID="{7FDD7F3B-E3DF-4982-A007-D3821B3DF8A7}" presName="desTx" presStyleLbl="revTx" presStyleIdx="1" presStyleCnt="4">
        <dgm:presLayoutVars/>
      </dgm:prSet>
      <dgm:spPr/>
    </dgm:pt>
    <dgm:pt modelId="{0435DC53-1F0F-47D2-8653-894657BF0ECB}" type="pres">
      <dgm:prSet presAssocID="{F8246EE8-4350-4C99-ADA5-891B6124505F}" presName="sibTrans" presStyleCnt="0"/>
      <dgm:spPr/>
    </dgm:pt>
    <dgm:pt modelId="{A86DB879-2575-4AC0-8010-9B16F23BA48A}" type="pres">
      <dgm:prSet presAssocID="{0B4933B5-D999-41B8-9DCA-22A8D904EB29}" presName="compNode" presStyleCnt="0"/>
      <dgm:spPr/>
    </dgm:pt>
    <dgm:pt modelId="{FBE8C1A4-9C36-4762-A391-E942041B9C6E}" type="pres">
      <dgm:prSet presAssocID="{0B4933B5-D999-41B8-9DCA-22A8D904EB2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rama"/>
        </a:ext>
      </dgm:extLst>
    </dgm:pt>
    <dgm:pt modelId="{F971C095-9BAD-46EA-9EA9-C1370239B2B5}" type="pres">
      <dgm:prSet presAssocID="{0B4933B5-D999-41B8-9DCA-22A8D904EB29}" presName="iconSpace" presStyleCnt="0"/>
      <dgm:spPr/>
    </dgm:pt>
    <dgm:pt modelId="{B72CC77D-DE33-491C-9B83-C2587234DD16}" type="pres">
      <dgm:prSet presAssocID="{0B4933B5-D999-41B8-9DCA-22A8D904EB29}" presName="parTx" presStyleLbl="revTx" presStyleIdx="2" presStyleCnt="4">
        <dgm:presLayoutVars>
          <dgm:chMax val="0"/>
          <dgm:chPref val="0"/>
        </dgm:presLayoutVars>
      </dgm:prSet>
      <dgm:spPr/>
    </dgm:pt>
    <dgm:pt modelId="{B40F84AC-E03E-469D-A597-B5424A8A3018}" type="pres">
      <dgm:prSet presAssocID="{0B4933B5-D999-41B8-9DCA-22A8D904EB29}" presName="txSpace" presStyleCnt="0"/>
      <dgm:spPr/>
    </dgm:pt>
    <dgm:pt modelId="{5F5E108E-555F-4FB4-8CD1-B5662503567A}" type="pres">
      <dgm:prSet presAssocID="{0B4933B5-D999-41B8-9DCA-22A8D904EB29}" presName="desTx" presStyleLbl="revTx" presStyleIdx="3" presStyleCnt="4">
        <dgm:presLayoutVars/>
      </dgm:prSet>
      <dgm:spPr/>
    </dgm:pt>
  </dgm:ptLst>
  <dgm:cxnLst>
    <dgm:cxn modelId="{F1115908-E2BB-4E17-9D7D-482F1B845FA9}" srcId="{26527281-9FFB-4B53-9D6A-CA0371451137}" destId="{6894BEBD-6030-4FD3-9861-304F0BC4CD45}" srcOrd="0" destOrd="0" parTransId="{86D593A2-2823-44F2-8B67-69A494F77597}" sibTransId="{3AC4E077-6551-42A8-B0BF-6144B9C0299D}"/>
    <dgm:cxn modelId="{3850EC0D-1664-4BBE-A699-7CB6AB77AE70}" type="presOf" srcId="{0B4933B5-D999-41B8-9DCA-22A8D904EB29}" destId="{B72CC77D-DE33-491C-9B83-C2587234DD16}" srcOrd="0" destOrd="0" presId="urn:microsoft.com/office/officeart/2018/2/layout/IconLabelDescriptionList"/>
    <dgm:cxn modelId="{48DBF40D-2E7C-475D-B46F-12526BE83580}" type="presOf" srcId="{26527281-9FFB-4B53-9D6A-CA0371451137}" destId="{BFA03F2A-8A47-4F6C-9105-1E81862C0748}" srcOrd="0" destOrd="0" presId="urn:microsoft.com/office/officeart/2018/2/layout/IconLabelDescriptionList"/>
    <dgm:cxn modelId="{9E3FDD1F-F9DD-44F5-BA4D-DB7BD1D77146}" type="presOf" srcId="{70B8A0F8-A7D4-4721-98E4-92829D73EB88}" destId="{BFA03F2A-8A47-4F6C-9105-1E81862C0748}" srcOrd="0" destOrd="3" presId="urn:microsoft.com/office/officeart/2018/2/layout/IconLabelDescriptionList"/>
    <dgm:cxn modelId="{9C018767-2A63-4644-8AF5-B3CE95D949BB}" srcId="{FEFF0869-5645-4F4A-B3DD-4951D3514499}" destId="{0B4933B5-D999-41B8-9DCA-22A8D904EB29}" srcOrd="1" destOrd="0" parTransId="{182C83BE-E0FE-4055-B2FE-A0A717F7641E}" sibTransId="{82DC4F82-CDE8-4075-ACDC-9211D32DC7F1}"/>
    <dgm:cxn modelId="{1A51904A-70F8-48C6-AE1E-227B4016F579}" srcId="{26527281-9FFB-4B53-9D6A-CA0371451137}" destId="{036BF251-D358-4570-AC4F-F803A7DF8670}" srcOrd="1" destOrd="0" parTransId="{5E0EFCB9-F682-46F6-983F-0A924E140943}" sibTransId="{B0FA4E29-BF21-4D68-B0D5-5B428FA8D6B5}"/>
    <dgm:cxn modelId="{B59A7F6B-719D-4983-A8D1-9ED81CEC337C}" srcId="{0B4933B5-D999-41B8-9DCA-22A8D904EB29}" destId="{6E70E5C0-049E-4856-B18A-8AE83F8A9224}" srcOrd="0" destOrd="0" parTransId="{BA783024-500D-4EED-9D02-AF0B3EE28F01}" sibTransId="{29FCD9D8-F764-4669-9C5C-8502645CF348}"/>
    <dgm:cxn modelId="{7CCBA34B-5E53-4E53-B150-A67FB0245658}" srcId="{7FDD7F3B-E3DF-4982-A007-D3821B3DF8A7}" destId="{26527281-9FFB-4B53-9D6A-CA0371451137}" srcOrd="0" destOrd="0" parTransId="{FD855633-492B-4229-8417-49DB27B9EAC3}" sibTransId="{F2F49FAA-67BE-4D3C-9883-F29D6925F9FA}"/>
    <dgm:cxn modelId="{23D3D675-EFC1-4355-8FBD-FEC0B840EEBF}" type="presOf" srcId="{036BF251-D358-4570-AC4F-F803A7DF8670}" destId="{BFA03F2A-8A47-4F6C-9105-1E81862C0748}" srcOrd="0" destOrd="2" presId="urn:microsoft.com/office/officeart/2018/2/layout/IconLabelDescriptionList"/>
    <dgm:cxn modelId="{7633F88D-07EB-467F-91D9-C3A837759E42}" type="presOf" srcId="{6894BEBD-6030-4FD3-9861-304F0BC4CD45}" destId="{BFA03F2A-8A47-4F6C-9105-1E81862C0748}" srcOrd="0" destOrd="1" presId="urn:microsoft.com/office/officeart/2018/2/layout/IconLabelDescriptionList"/>
    <dgm:cxn modelId="{D28FF394-A91C-4093-B404-B36BA55C07C7}" srcId="{26527281-9FFB-4B53-9D6A-CA0371451137}" destId="{70B8A0F8-A7D4-4721-98E4-92829D73EB88}" srcOrd="2" destOrd="0" parTransId="{5B77F642-1E51-4EE7-AA9C-4703B77C2ED9}" sibTransId="{E14A8ED8-0ED6-4754-9F17-EFD2BC27D954}"/>
    <dgm:cxn modelId="{C9751A8E-65D3-48DE-A104-5F17B7F14283}" type="presOf" srcId="{FEFF0869-5645-4F4A-B3DD-4951D3514499}" destId="{F8517996-17E8-4DAC-9885-5202E61E1A3F}" srcOrd="0" destOrd="0" presId="urn:microsoft.com/office/officeart/2018/2/layout/IconLabelDescriptionList"/>
    <dgm:cxn modelId="{B6C9D5C2-98E9-4CB4-A2DB-803D8D0F9A5C}" type="presOf" srcId="{7FDD7F3B-E3DF-4982-A007-D3821B3DF8A7}" destId="{2FFE264E-55CF-4696-AA90-20C1AFA8AA94}" srcOrd="0" destOrd="0" presId="urn:microsoft.com/office/officeart/2018/2/layout/IconLabelDescriptionList"/>
    <dgm:cxn modelId="{444A56C5-E54E-4576-8EA7-1F783A707CD0}" srcId="{FEFF0869-5645-4F4A-B3DD-4951D3514499}" destId="{7FDD7F3B-E3DF-4982-A007-D3821B3DF8A7}" srcOrd="0" destOrd="0" parTransId="{B92A26BC-2F8A-473F-B371-FCA118704EA9}" sibTransId="{F8246EE8-4350-4C99-ADA5-891B6124505F}"/>
    <dgm:cxn modelId="{97B079D4-4A85-4362-B2DE-194A9AFAC37B}" type="presOf" srcId="{6E70E5C0-049E-4856-B18A-8AE83F8A9224}" destId="{5F5E108E-555F-4FB4-8CD1-B5662503567A}" srcOrd="0" destOrd="0" presId="urn:microsoft.com/office/officeart/2018/2/layout/IconLabelDescriptionList"/>
    <dgm:cxn modelId="{54C86039-4217-423C-8F15-024C55496060}" type="presParOf" srcId="{F8517996-17E8-4DAC-9885-5202E61E1A3F}" destId="{1A4660D3-062F-4A92-AEAF-DF69296336A5}" srcOrd="0" destOrd="0" presId="urn:microsoft.com/office/officeart/2018/2/layout/IconLabelDescriptionList"/>
    <dgm:cxn modelId="{50F0E186-D0B6-497D-BE7C-440186287ABA}" type="presParOf" srcId="{1A4660D3-062F-4A92-AEAF-DF69296336A5}" destId="{96600C13-F48E-4B92-927F-24BBA0DA5833}" srcOrd="0" destOrd="0" presId="urn:microsoft.com/office/officeart/2018/2/layout/IconLabelDescriptionList"/>
    <dgm:cxn modelId="{86F306EA-A24F-46CB-AB5C-F59B8DB89D44}" type="presParOf" srcId="{1A4660D3-062F-4A92-AEAF-DF69296336A5}" destId="{9733B071-85E7-4E61-A1B8-99EF44D88B12}" srcOrd="1" destOrd="0" presId="urn:microsoft.com/office/officeart/2018/2/layout/IconLabelDescriptionList"/>
    <dgm:cxn modelId="{15F9094C-E27E-45C0-8AD4-B491275921FB}" type="presParOf" srcId="{1A4660D3-062F-4A92-AEAF-DF69296336A5}" destId="{2FFE264E-55CF-4696-AA90-20C1AFA8AA94}" srcOrd="2" destOrd="0" presId="urn:microsoft.com/office/officeart/2018/2/layout/IconLabelDescriptionList"/>
    <dgm:cxn modelId="{D1F3F4C1-4D6B-449E-B608-C4876711DC33}" type="presParOf" srcId="{1A4660D3-062F-4A92-AEAF-DF69296336A5}" destId="{19228DF4-A379-4FB8-B493-9783C5FB95AD}" srcOrd="3" destOrd="0" presId="urn:microsoft.com/office/officeart/2018/2/layout/IconLabelDescriptionList"/>
    <dgm:cxn modelId="{AE2A1E76-A5F1-428C-8121-D48D6EE16D2F}" type="presParOf" srcId="{1A4660D3-062F-4A92-AEAF-DF69296336A5}" destId="{BFA03F2A-8A47-4F6C-9105-1E81862C0748}" srcOrd="4" destOrd="0" presId="urn:microsoft.com/office/officeart/2018/2/layout/IconLabelDescriptionList"/>
    <dgm:cxn modelId="{EF595242-BEF3-47BF-8A6E-3B297BE38774}" type="presParOf" srcId="{F8517996-17E8-4DAC-9885-5202E61E1A3F}" destId="{0435DC53-1F0F-47D2-8653-894657BF0ECB}" srcOrd="1" destOrd="0" presId="urn:microsoft.com/office/officeart/2018/2/layout/IconLabelDescriptionList"/>
    <dgm:cxn modelId="{C52D0DAC-E936-4FD6-BDDB-922D065530BE}" type="presParOf" srcId="{F8517996-17E8-4DAC-9885-5202E61E1A3F}" destId="{A86DB879-2575-4AC0-8010-9B16F23BA48A}" srcOrd="2" destOrd="0" presId="urn:microsoft.com/office/officeart/2018/2/layout/IconLabelDescriptionList"/>
    <dgm:cxn modelId="{16782350-3315-44E0-92F2-EEC6B63419B4}" type="presParOf" srcId="{A86DB879-2575-4AC0-8010-9B16F23BA48A}" destId="{FBE8C1A4-9C36-4762-A391-E942041B9C6E}" srcOrd="0" destOrd="0" presId="urn:microsoft.com/office/officeart/2018/2/layout/IconLabelDescriptionList"/>
    <dgm:cxn modelId="{B0C49484-8F6B-42A9-896C-EC8E05A2DF9E}" type="presParOf" srcId="{A86DB879-2575-4AC0-8010-9B16F23BA48A}" destId="{F971C095-9BAD-46EA-9EA9-C1370239B2B5}" srcOrd="1" destOrd="0" presId="urn:microsoft.com/office/officeart/2018/2/layout/IconLabelDescriptionList"/>
    <dgm:cxn modelId="{2B5DD694-935E-4BA5-B6EC-64757B42F3ED}" type="presParOf" srcId="{A86DB879-2575-4AC0-8010-9B16F23BA48A}" destId="{B72CC77D-DE33-491C-9B83-C2587234DD16}" srcOrd="2" destOrd="0" presId="urn:microsoft.com/office/officeart/2018/2/layout/IconLabelDescriptionList"/>
    <dgm:cxn modelId="{8DE36394-29F8-4C4B-8388-55FE8331388D}" type="presParOf" srcId="{A86DB879-2575-4AC0-8010-9B16F23BA48A}" destId="{B40F84AC-E03E-469D-A597-B5424A8A3018}" srcOrd="3" destOrd="0" presId="urn:microsoft.com/office/officeart/2018/2/layout/IconLabelDescriptionList"/>
    <dgm:cxn modelId="{C49D71B8-5CE8-4FC1-A580-2F33724D453F}" type="presParOf" srcId="{A86DB879-2575-4AC0-8010-9B16F23BA48A}" destId="{5F5E108E-555F-4FB4-8CD1-B5662503567A}" srcOrd="4" destOrd="0" presId="urn:microsoft.com/office/officeart/2018/2/layout/IconLabelDescriptionList"/>
  </dgm:cxnLst>
  <dgm:bg>
    <a:solidFill>
      <a:schemeClr val="bg2"/>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CB1DD3-2900-4B72-82B6-2A1375A4C49A}" type="doc">
      <dgm:prSet loTypeId="urn:microsoft.com/office/officeart/2018/2/layout/IconLabelDescriptionList" loCatId="icon" qsTypeId="urn:microsoft.com/office/officeart/2005/8/quickstyle/simple1" qsCatId="simple" csTypeId="urn:microsoft.com/office/officeart/2005/8/colors/accent2_2" csCatId="accent2" phldr="1"/>
      <dgm:spPr/>
      <dgm:t>
        <a:bodyPr/>
        <a:lstStyle/>
        <a:p>
          <a:endParaRPr lang="en-US"/>
        </a:p>
      </dgm:t>
    </dgm:pt>
    <dgm:pt modelId="{362451B4-EE42-4A98-9B0F-C4FD474AE3D9}">
      <dgm:prSet/>
      <dgm:spPr/>
      <dgm:t>
        <a:bodyPr/>
        <a:lstStyle/>
        <a:p>
          <a:pPr>
            <a:lnSpc>
              <a:spcPct val="100000"/>
            </a:lnSpc>
            <a:defRPr b="1"/>
          </a:pPr>
          <a:r>
            <a:rPr lang="en-AU" b="1" i="0"/>
            <a:t>Document your process</a:t>
          </a:r>
          <a:r>
            <a:rPr lang="en-AU" b="0" i="0"/>
            <a:t>:</a:t>
          </a:r>
          <a:endParaRPr lang="en-US"/>
        </a:p>
      </dgm:t>
    </dgm:pt>
    <dgm:pt modelId="{73BE8D39-37C3-44D0-82A4-D5F9B7A0BD6D}" type="parTrans" cxnId="{F2F549F1-CD05-4EBB-8719-8054A4463A72}">
      <dgm:prSet/>
      <dgm:spPr/>
      <dgm:t>
        <a:bodyPr/>
        <a:lstStyle/>
        <a:p>
          <a:endParaRPr lang="en-US"/>
        </a:p>
      </dgm:t>
    </dgm:pt>
    <dgm:pt modelId="{E4DEE8EC-685F-43B5-ACF3-FC2C9A81B687}" type="sibTrans" cxnId="{F2F549F1-CD05-4EBB-8719-8054A4463A72}">
      <dgm:prSet/>
      <dgm:spPr/>
      <dgm:t>
        <a:bodyPr/>
        <a:lstStyle/>
        <a:p>
          <a:endParaRPr lang="en-US"/>
        </a:p>
      </dgm:t>
    </dgm:pt>
    <dgm:pt modelId="{92490200-647A-4730-A886-053BB23A4CB4}">
      <dgm:prSet/>
      <dgm:spPr/>
      <dgm:t>
        <a:bodyPr/>
        <a:lstStyle/>
        <a:p>
          <a:pPr>
            <a:lnSpc>
              <a:spcPct val="100000"/>
            </a:lnSpc>
          </a:pPr>
          <a:r>
            <a:rPr lang="en-AU" b="0" i="0"/>
            <a:t>Throughout the rehearsal process. keep a record of all the creative choices you make when developing and embodying the character. This could include:</a:t>
          </a:r>
          <a:endParaRPr lang="en-US"/>
        </a:p>
      </dgm:t>
    </dgm:pt>
    <dgm:pt modelId="{9D322AB1-D6D1-4342-92EB-887E553CC218}" type="parTrans" cxnId="{213CB868-6208-4CBD-91EF-2A9971007D81}">
      <dgm:prSet/>
      <dgm:spPr/>
      <dgm:t>
        <a:bodyPr/>
        <a:lstStyle/>
        <a:p>
          <a:endParaRPr lang="en-US"/>
        </a:p>
      </dgm:t>
    </dgm:pt>
    <dgm:pt modelId="{9350B875-91CC-44EC-94C4-CA6F049F8A9B}" type="sibTrans" cxnId="{213CB868-6208-4CBD-91EF-2A9971007D81}">
      <dgm:prSet/>
      <dgm:spPr/>
      <dgm:t>
        <a:bodyPr/>
        <a:lstStyle/>
        <a:p>
          <a:endParaRPr lang="en-US"/>
        </a:p>
      </dgm:t>
    </dgm:pt>
    <dgm:pt modelId="{B71562ED-ABA1-44F6-AF5D-4A0D185AD66B}">
      <dgm:prSet/>
      <dgm:spPr/>
      <dgm:t>
        <a:bodyPr/>
        <a:lstStyle/>
        <a:p>
          <a:r>
            <a:rPr lang="en-AU" b="0" i="0"/>
            <a:t>Notes on script interpretation</a:t>
          </a:r>
          <a:endParaRPr lang="en-US"/>
        </a:p>
      </dgm:t>
    </dgm:pt>
    <dgm:pt modelId="{3AAC2A8C-4EAE-4276-B466-14E19285C10C}" type="parTrans" cxnId="{6E440E0B-1F6F-4185-9E8C-A4E591FEB8A9}">
      <dgm:prSet/>
      <dgm:spPr/>
      <dgm:t>
        <a:bodyPr/>
        <a:lstStyle/>
        <a:p>
          <a:endParaRPr lang="en-US"/>
        </a:p>
      </dgm:t>
    </dgm:pt>
    <dgm:pt modelId="{BF2A9A15-8CED-400C-9EA9-C3E35A8F3CCA}" type="sibTrans" cxnId="{6E440E0B-1F6F-4185-9E8C-A4E591FEB8A9}">
      <dgm:prSet/>
      <dgm:spPr/>
      <dgm:t>
        <a:bodyPr/>
        <a:lstStyle/>
        <a:p>
          <a:endParaRPr lang="en-US"/>
        </a:p>
      </dgm:t>
    </dgm:pt>
    <dgm:pt modelId="{DF19FE57-B269-4A3A-98EA-FC6A8A3BEEE9}">
      <dgm:prSet/>
      <dgm:spPr/>
      <dgm:t>
        <a:bodyPr/>
        <a:lstStyle/>
        <a:p>
          <a:r>
            <a:rPr lang="en-AU" b="0" i="0"/>
            <a:t>Decisions made during character development</a:t>
          </a:r>
          <a:endParaRPr lang="en-US"/>
        </a:p>
      </dgm:t>
    </dgm:pt>
    <dgm:pt modelId="{61E617E8-0310-47C1-9732-75F88C1C3F3D}" type="parTrans" cxnId="{C8CB4331-2C69-44F5-AD20-9EC42E4AC9BB}">
      <dgm:prSet/>
      <dgm:spPr/>
      <dgm:t>
        <a:bodyPr/>
        <a:lstStyle/>
        <a:p>
          <a:endParaRPr lang="en-US"/>
        </a:p>
      </dgm:t>
    </dgm:pt>
    <dgm:pt modelId="{49F68EF5-D6DE-445F-B710-B0A6040D3008}" type="sibTrans" cxnId="{C8CB4331-2C69-44F5-AD20-9EC42E4AC9BB}">
      <dgm:prSet/>
      <dgm:spPr/>
      <dgm:t>
        <a:bodyPr/>
        <a:lstStyle/>
        <a:p>
          <a:endParaRPr lang="en-US"/>
        </a:p>
      </dgm:t>
    </dgm:pt>
    <dgm:pt modelId="{7FB43040-1D00-46DB-9BD5-E30AB35809FB}">
      <dgm:prSet/>
      <dgm:spPr/>
      <dgm:t>
        <a:bodyPr/>
        <a:lstStyle/>
        <a:p>
          <a:r>
            <a:rPr lang="en-AU" b="0" i="0"/>
            <a:t>Feedback from peers or teachers</a:t>
          </a:r>
          <a:endParaRPr lang="en-US"/>
        </a:p>
      </dgm:t>
    </dgm:pt>
    <dgm:pt modelId="{35432097-B312-4B7F-91C0-C067810C103C}" type="parTrans" cxnId="{54033553-D085-42CE-BF9E-C6AAAC50D0E4}">
      <dgm:prSet/>
      <dgm:spPr/>
      <dgm:t>
        <a:bodyPr/>
        <a:lstStyle/>
        <a:p>
          <a:endParaRPr lang="en-US"/>
        </a:p>
      </dgm:t>
    </dgm:pt>
    <dgm:pt modelId="{020D9BDB-4A60-47BF-BEF3-E39B95C34F9F}" type="sibTrans" cxnId="{54033553-D085-42CE-BF9E-C6AAAC50D0E4}">
      <dgm:prSet/>
      <dgm:spPr/>
      <dgm:t>
        <a:bodyPr/>
        <a:lstStyle/>
        <a:p>
          <a:endParaRPr lang="en-US"/>
        </a:p>
      </dgm:t>
    </dgm:pt>
    <dgm:pt modelId="{DA42CD78-39CE-408E-9BA4-D17F714AC38D}">
      <dgm:prSet/>
      <dgm:spPr/>
      <dgm:t>
        <a:bodyPr/>
        <a:lstStyle/>
        <a:p>
          <a:pPr>
            <a:lnSpc>
              <a:spcPct val="100000"/>
            </a:lnSpc>
            <a:defRPr b="1"/>
          </a:pPr>
          <a:r>
            <a:rPr lang="en-AU" b="1" i="0"/>
            <a:t>Create a multimodal </a:t>
          </a:r>
          <a:r>
            <a:rPr lang="en-AU" b="1"/>
            <a:t>p</a:t>
          </a:r>
          <a:r>
            <a:rPr lang="en-AU" b="1" i="0"/>
            <a:t>resentation</a:t>
          </a:r>
          <a:r>
            <a:rPr lang="en-AU" b="0" i="0"/>
            <a:t>:</a:t>
          </a:r>
          <a:endParaRPr lang="en-US"/>
        </a:p>
      </dgm:t>
    </dgm:pt>
    <dgm:pt modelId="{1AD4AE42-ADB0-4B03-802E-A26F06ED9B26}" type="parTrans" cxnId="{6EF37EA0-D5DD-4335-9021-9FF39BB76B8A}">
      <dgm:prSet/>
      <dgm:spPr/>
      <dgm:t>
        <a:bodyPr/>
        <a:lstStyle/>
        <a:p>
          <a:endParaRPr lang="en-US"/>
        </a:p>
      </dgm:t>
    </dgm:pt>
    <dgm:pt modelId="{435BEC22-8A1B-43E2-9C30-4A550C52602B}" type="sibTrans" cxnId="{6EF37EA0-D5DD-4335-9021-9FF39BB76B8A}">
      <dgm:prSet/>
      <dgm:spPr/>
      <dgm:t>
        <a:bodyPr/>
        <a:lstStyle/>
        <a:p>
          <a:endParaRPr lang="en-US"/>
        </a:p>
      </dgm:t>
    </dgm:pt>
    <dgm:pt modelId="{B91A2C16-FE69-438C-9F7B-F99AED52F832}">
      <dgm:prSet custT="1"/>
      <dgm:spPr/>
      <dgm:t>
        <a:bodyPr/>
        <a:lstStyle/>
        <a:p>
          <a:pPr>
            <a:lnSpc>
              <a:spcPct val="100000"/>
            </a:lnSpc>
          </a:pPr>
          <a:r>
            <a:rPr lang="en-AU" sz="1400" b="0" i="0"/>
            <a:t>Choose at least 2 expressive modes to present your character analysis. Possible combinations could include:</a:t>
          </a:r>
          <a:endParaRPr lang="en-US" sz="1400"/>
        </a:p>
      </dgm:t>
    </dgm:pt>
    <dgm:pt modelId="{B091880F-D130-4DC5-91D4-9BC45B17570D}" type="parTrans" cxnId="{1147C92F-2D44-4C7C-B400-9DA951ECD643}">
      <dgm:prSet/>
      <dgm:spPr/>
      <dgm:t>
        <a:bodyPr/>
        <a:lstStyle/>
        <a:p>
          <a:endParaRPr lang="en-US"/>
        </a:p>
      </dgm:t>
    </dgm:pt>
    <dgm:pt modelId="{A3EFBD2A-8A8D-4F9A-AC5A-63697EE3CBCC}" type="sibTrans" cxnId="{1147C92F-2D44-4C7C-B400-9DA951ECD643}">
      <dgm:prSet/>
      <dgm:spPr/>
      <dgm:t>
        <a:bodyPr/>
        <a:lstStyle/>
        <a:p>
          <a:endParaRPr lang="en-US"/>
        </a:p>
      </dgm:t>
    </dgm:pt>
    <dgm:pt modelId="{81A34295-3AA1-4BDE-AE72-77A6DF0AC703}">
      <dgm:prSet custT="1"/>
      <dgm:spPr/>
      <dgm:t>
        <a:bodyPr/>
        <a:lstStyle/>
        <a:p>
          <a:r>
            <a:rPr lang="en-AU" sz="1400" b="1" i="0"/>
            <a:t>Visual images</a:t>
          </a:r>
          <a:r>
            <a:rPr lang="en-AU" sz="1400" b="0" i="0"/>
            <a:t>: create a mood board or character collage.</a:t>
          </a:r>
          <a:endParaRPr lang="en-US" sz="1400"/>
        </a:p>
      </dgm:t>
    </dgm:pt>
    <dgm:pt modelId="{A0C0E3F1-3B1B-4E24-9B54-5DCDB27B754A}" type="parTrans" cxnId="{2BA1EBE9-461B-4526-A0F5-52357D49521E}">
      <dgm:prSet/>
      <dgm:spPr/>
      <dgm:t>
        <a:bodyPr/>
        <a:lstStyle/>
        <a:p>
          <a:endParaRPr lang="en-US"/>
        </a:p>
      </dgm:t>
    </dgm:pt>
    <dgm:pt modelId="{7DBE4973-949F-4145-B367-341F21A90283}" type="sibTrans" cxnId="{2BA1EBE9-461B-4526-A0F5-52357D49521E}">
      <dgm:prSet/>
      <dgm:spPr/>
      <dgm:t>
        <a:bodyPr/>
        <a:lstStyle/>
        <a:p>
          <a:endParaRPr lang="en-US"/>
        </a:p>
      </dgm:t>
    </dgm:pt>
    <dgm:pt modelId="{C1F3343B-6BFF-4911-B96A-1B8680EDB39C}">
      <dgm:prSet custT="1"/>
      <dgm:spPr/>
      <dgm:t>
        <a:bodyPr/>
        <a:lstStyle/>
        <a:p>
          <a:r>
            <a:rPr lang="en-AU" sz="1400" b="1" i="0"/>
            <a:t>Audio</a:t>
          </a:r>
          <a:r>
            <a:rPr lang="en-AU" sz="1400" b="0" i="0"/>
            <a:t>: record your character’s monologue or a reflective piece about their journey.</a:t>
          </a:r>
          <a:endParaRPr lang="en-US" sz="1400"/>
        </a:p>
      </dgm:t>
    </dgm:pt>
    <dgm:pt modelId="{E740397C-EEA2-4E7F-AE44-B0DB2661900E}" type="parTrans" cxnId="{AE4B10B0-6E2E-4782-8736-C6A545489D57}">
      <dgm:prSet/>
      <dgm:spPr/>
      <dgm:t>
        <a:bodyPr/>
        <a:lstStyle/>
        <a:p>
          <a:endParaRPr lang="en-US"/>
        </a:p>
      </dgm:t>
    </dgm:pt>
    <dgm:pt modelId="{C3BA2286-F80B-4FFE-BEDC-6A8FEBEA7B3C}" type="sibTrans" cxnId="{AE4B10B0-6E2E-4782-8736-C6A545489D57}">
      <dgm:prSet/>
      <dgm:spPr/>
      <dgm:t>
        <a:bodyPr/>
        <a:lstStyle/>
        <a:p>
          <a:endParaRPr lang="en-US"/>
        </a:p>
      </dgm:t>
    </dgm:pt>
    <dgm:pt modelId="{1823761B-751C-466B-8980-35A448AFE636}">
      <dgm:prSet custT="1"/>
      <dgm:spPr/>
      <dgm:t>
        <a:bodyPr/>
        <a:lstStyle/>
        <a:p>
          <a:r>
            <a:rPr lang="en-AU" sz="1400" b="1" i="0"/>
            <a:t>Video</a:t>
          </a:r>
          <a:r>
            <a:rPr lang="en-AU" sz="1400" b="0" i="0"/>
            <a:t>: film a short performance or interpretation of a key scene.</a:t>
          </a:r>
          <a:endParaRPr lang="en-US" sz="1400"/>
        </a:p>
      </dgm:t>
    </dgm:pt>
    <dgm:pt modelId="{D3D7A37D-835B-4321-8C24-150AD6AE79AA}" type="parTrans" cxnId="{CCC0D29B-74FB-4645-8314-4C4A1A552A4B}">
      <dgm:prSet/>
      <dgm:spPr/>
      <dgm:t>
        <a:bodyPr/>
        <a:lstStyle/>
        <a:p>
          <a:endParaRPr lang="en-US"/>
        </a:p>
      </dgm:t>
    </dgm:pt>
    <dgm:pt modelId="{4DAE5150-6FE7-4E9A-908E-149933317B2F}" type="sibTrans" cxnId="{CCC0D29B-74FB-4645-8314-4C4A1A552A4B}">
      <dgm:prSet/>
      <dgm:spPr/>
      <dgm:t>
        <a:bodyPr/>
        <a:lstStyle/>
        <a:p>
          <a:endParaRPr lang="en-US"/>
        </a:p>
      </dgm:t>
    </dgm:pt>
    <dgm:pt modelId="{765658F1-5D02-40F5-9ACC-7E85DAE04A9F}">
      <dgm:prSet custT="1"/>
      <dgm:spPr/>
      <dgm:t>
        <a:bodyPr/>
        <a:lstStyle/>
        <a:p>
          <a:r>
            <a:rPr lang="en-AU" sz="1400" b="1" i="0"/>
            <a:t>Written reflections</a:t>
          </a:r>
          <a:r>
            <a:rPr lang="en-AU" sz="1400" b="0" i="0"/>
            <a:t>: annotate your script or write a reflective essay on your creative choices.</a:t>
          </a:r>
          <a:endParaRPr lang="en-US" sz="1400"/>
        </a:p>
      </dgm:t>
    </dgm:pt>
    <dgm:pt modelId="{9F97B788-AB1F-423F-9DD6-C6C1ED3C25C7}" type="parTrans" cxnId="{6AC9A4D1-6E99-48E3-A84F-86344D7F1BF0}">
      <dgm:prSet/>
      <dgm:spPr/>
      <dgm:t>
        <a:bodyPr/>
        <a:lstStyle/>
        <a:p>
          <a:endParaRPr lang="en-US"/>
        </a:p>
      </dgm:t>
    </dgm:pt>
    <dgm:pt modelId="{9E2A8E65-4EE4-47BD-AF3A-659EFD98480C}" type="sibTrans" cxnId="{6AC9A4D1-6E99-48E3-A84F-86344D7F1BF0}">
      <dgm:prSet/>
      <dgm:spPr/>
      <dgm:t>
        <a:bodyPr/>
        <a:lstStyle/>
        <a:p>
          <a:endParaRPr lang="en-US"/>
        </a:p>
      </dgm:t>
    </dgm:pt>
    <dgm:pt modelId="{3D314E0A-FFE4-4B9E-815E-0D72F2ECB730}" type="pres">
      <dgm:prSet presAssocID="{C3CB1DD3-2900-4B72-82B6-2A1375A4C49A}" presName="root" presStyleCnt="0">
        <dgm:presLayoutVars>
          <dgm:dir/>
          <dgm:resizeHandles val="exact"/>
        </dgm:presLayoutVars>
      </dgm:prSet>
      <dgm:spPr/>
    </dgm:pt>
    <dgm:pt modelId="{5459FFB5-3A9F-40D4-8F64-6AEFCE8A1FBB}" type="pres">
      <dgm:prSet presAssocID="{362451B4-EE42-4A98-9B0F-C4FD474AE3D9}" presName="compNode" presStyleCnt="0"/>
      <dgm:spPr/>
    </dgm:pt>
    <dgm:pt modelId="{49E88796-5170-4A80-8C0E-4189E2901DB6}" type="pres">
      <dgm:prSet presAssocID="{362451B4-EE42-4A98-9B0F-C4FD474AE3D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ncil"/>
        </a:ext>
      </dgm:extLst>
    </dgm:pt>
    <dgm:pt modelId="{25AED7B0-4EB8-4714-83EC-728A1E6F54BC}" type="pres">
      <dgm:prSet presAssocID="{362451B4-EE42-4A98-9B0F-C4FD474AE3D9}" presName="iconSpace" presStyleCnt="0"/>
      <dgm:spPr/>
    </dgm:pt>
    <dgm:pt modelId="{2C59CF6F-A57E-480B-A9F2-545388C0ABA2}" type="pres">
      <dgm:prSet presAssocID="{362451B4-EE42-4A98-9B0F-C4FD474AE3D9}" presName="parTx" presStyleLbl="revTx" presStyleIdx="0" presStyleCnt="4">
        <dgm:presLayoutVars>
          <dgm:chMax val="0"/>
          <dgm:chPref val="0"/>
        </dgm:presLayoutVars>
      </dgm:prSet>
      <dgm:spPr/>
    </dgm:pt>
    <dgm:pt modelId="{0B98CFC4-F77D-4BB2-A1EF-E18BBB60E6C0}" type="pres">
      <dgm:prSet presAssocID="{362451B4-EE42-4A98-9B0F-C4FD474AE3D9}" presName="txSpace" presStyleCnt="0"/>
      <dgm:spPr/>
    </dgm:pt>
    <dgm:pt modelId="{2F9DD812-ABC1-4A55-A539-B978128CBDF8}" type="pres">
      <dgm:prSet presAssocID="{362451B4-EE42-4A98-9B0F-C4FD474AE3D9}" presName="desTx" presStyleLbl="revTx" presStyleIdx="1" presStyleCnt="4">
        <dgm:presLayoutVars/>
      </dgm:prSet>
      <dgm:spPr/>
    </dgm:pt>
    <dgm:pt modelId="{BC40C9C0-0E87-48AA-B7AB-D33E0C95680D}" type="pres">
      <dgm:prSet presAssocID="{E4DEE8EC-685F-43B5-ACF3-FC2C9A81B687}" presName="sibTrans" presStyleCnt="0"/>
      <dgm:spPr/>
    </dgm:pt>
    <dgm:pt modelId="{4E53E61D-7095-4BE9-B35E-118FBF71B779}" type="pres">
      <dgm:prSet presAssocID="{DA42CD78-39CE-408E-9BA4-D17F714AC38D}" presName="compNode" presStyleCnt="0"/>
      <dgm:spPr/>
    </dgm:pt>
    <dgm:pt modelId="{5665AC24-F1AE-44AB-BC5B-C4ADA1982AEF}" type="pres">
      <dgm:prSet presAssocID="{DA42CD78-39CE-408E-9BA4-D17F714AC38D}"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mages"/>
        </a:ext>
      </dgm:extLst>
    </dgm:pt>
    <dgm:pt modelId="{B8A49C6D-721C-4EE7-9FF3-613DEC5FEE66}" type="pres">
      <dgm:prSet presAssocID="{DA42CD78-39CE-408E-9BA4-D17F714AC38D}" presName="iconSpace" presStyleCnt="0"/>
      <dgm:spPr/>
    </dgm:pt>
    <dgm:pt modelId="{1BF5D757-9E0B-4002-AEE1-60A451EFBB6E}" type="pres">
      <dgm:prSet presAssocID="{DA42CD78-39CE-408E-9BA4-D17F714AC38D}" presName="parTx" presStyleLbl="revTx" presStyleIdx="2" presStyleCnt="4">
        <dgm:presLayoutVars>
          <dgm:chMax val="0"/>
          <dgm:chPref val="0"/>
        </dgm:presLayoutVars>
      </dgm:prSet>
      <dgm:spPr/>
    </dgm:pt>
    <dgm:pt modelId="{8AB5678C-25A3-4551-8963-07D411D6B353}" type="pres">
      <dgm:prSet presAssocID="{DA42CD78-39CE-408E-9BA4-D17F714AC38D}" presName="txSpace" presStyleCnt="0"/>
      <dgm:spPr/>
    </dgm:pt>
    <dgm:pt modelId="{2DD1BCDB-DB2A-486A-AA4A-9DABE3C0B563}" type="pres">
      <dgm:prSet presAssocID="{DA42CD78-39CE-408E-9BA4-D17F714AC38D}" presName="desTx" presStyleLbl="revTx" presStyleIdx="3" presStyleCnt="4">
        <dgm:presLayoutVars/>
      </dgm:prSet>
      <dgm:spPr/>
    </dgm:pt>
  </dgm:ptLst>
  <dgm:cxnLst>
    <dgm:cxn modelId="{6E440E0B-1F6F-4185-9E8C-A4E591FEB8A9}" srcId="{92490200-647A-4730-A886-053BB23A4CB4}" destId="{B71562ED-ABA1-44F6-AF5D-4A0D185AD66B}" srcOrd="0" destOrd="0" parTransId="{3AAC2A8C-4EAE-4276-B466-14E19285C10C}" sibTransId="{BF2A9A15-8CED-400C-9EA9-C3E35A8F3CCA}"/>
    <dgm:cxn modelId="{62034F17-4789-41EE-AA32-83248947E1DC}" type="presOf" srcId="{1823761B-751C-466B-8980-35A448AFE636}" destId="{2DD1BCDB-DB2A-486A-AA4A-9DABE3C0B563}" srcOrd="0" destOrd="3" presId="urn:microsoft.com/office/officeart/2018/2/layout/IconLabelDescriptionList"/>
    <dgm:cxn modelId="{1147C92F-2D44-4C7C-B400-9DA951ECD643}" srcId="{DA42CD78-39CE-408E-9BA4-D17F714AC38D}" destId="{B91A2C16-FE69-438C-9F7B-F99AED52F832}" srcOrd="0" destOrd="0" parTransId="{B091880F-D130-4DC5-91D4-9BC45B17570D}" sibTransId="{A3EFBD2A-8A8D-4F9A-AC5A-63697EE3CBCC}"/>
    <dgm:cxn modelId="{C8CB4331-2C69-44F5-AD20-9EC42E4AC9BB}" srcId="{92490200-647A-4730-A886-053BB23A4CB4}" destId="{DF19FE57-B269-4A3A-98EA-FC6A8A3BEEE9}" srcOrd="1" destOrd="0" parTransId="{61E617E8-0310-47C1-9732-75F88C1C3F3D}" sibTransId="{49F68EF5-D6DE-445F-B710-B0A6040D3008}"/>
    <dgm:cxn modelId="{E59E323C-F4E6-4048-872A-D11CCC91EA9A}" type="presOf" srcId="{765658F1-5D02-40F5-9ACC-7E85DAE04A9F}" destId="{2DD1BCDB-DB2A-486A-AA4A-9DABE3C0B563}" srcOrd="0" destOrd="4" presId="urn:microsoft.com/office/officeart/2018/2/layout/IconLabelDescriptionList"/>
    <dgm:cxn modelId="{0FA92A5B-B82B-464D-B0AF-052E9344FC96}" type="presOf" srcId="{362451B4-EE42-4A98-9B0F-C4FD474AE3D9}" destId="{2C59CF6F-A57E-480B-A9F2-545388C0ABA2}" srcOrd="0" destOrd="0" presId="urn:microsoft.com/office/officeart/2018/2/layout/IconLabelDescriptionList"/>
    <dgm:cxn modelId="{213CB868-6208-4CBD-91EF-2A9971007D81}" srcId="{362451B4-EE42-4A98-9B0F-C4FD474AE3D9}" destId="{92490200-647A-4730-A886-053BB23A4CB4}" srcOrd="0" destOrd="0" parTransId="{9D322AB1-D6D1-4342-92EB-887E553CC218}" sibTransId="{9350B875-91CC-44EC-94C4-CA6F049F8A9B}"/>
    <dgm:cxn modelId="{356A886F-FB7A-4E0C-94F1-D2F382C08698}" type="presOf" srcId="{92490200-647A-4730-A886-053BB23A4CB4}" destId="{2F9DD812-ABC1-4A55-A539-B978128CBDF8}" srcOrd="0" destOrd="0" presId="urn:microsoft.com/office/officeart/2018/2/layout/IconLabelDescriptionList"/>
    <dgm:cxn modelId="{54033553-D085-42CE-BF9E-C6AAAC50D0E4}" srcId="{92490200-647A-4730-A886-053BB23A4CB4}" destId="{7FB43040-1D00-46DB-9BD5-E30AB35809FB}" srcOrd="2" destOrd="0" parTransId="{35432097-B312-4B7F-91C0-C067810C103C}" sibTransId="{020D9BDB-4A60-47BF-BEF3-E39B95C34F9F}"/>
    <dgm:cxn modelId="{89594555-BF19-4A51-87E8-68754DB81926}" type="presOf" srcId="{B91A2C16-FE69-438C-9F7B-F99AED52F832}" destId="{2DD1BCDB-DB2A-486A-AA4A-9DABE3C0B563}" srcOrd="0" destOrd="0" presId="urn:microsoft.com/office/officeart/2018/2/layout/IconLabelDescriptionList"/>
    <dgm:cxn modelId="{A2B70186-2750-4A14-9F56-B7A5CADEF605}" type="presOf" srcId="{DF19FE57-B269-4A3A-98EA-FC6A8A3BEEE9}" destId="{2F9DD812-ABC1-4A55-A539-B978128CBDF8}" srcOrd="0" destOrd="2" presId="urn:microsoft.com/office/officeart/2018/2/layout/IconLabelDescriptionList"/>
    <dgm:cxn modelId="{E42C0A8A-6528-4C1E-BE10-A47B33E2816C}" type="presOf" srcId="{C3CB1DD3-2900-4B72-82B6-2A1375A4C49A}" destId="{3D314E0A-FFE4-4B9E-815E-0D72F2ECB730}" srcOrd="0" destOrd="0" presId="urn:microsoft.com/office/officeart/2018/2/layout/IconLabelDescriptionList"/>
    <dgm:cxn modelId="{4E77B69B-C4CA-4A31-BF14-CFEEDC454AB9}" type="presOf" srcId="{C1F3343B-6BFF-4911-B96A-1B8680EDB39C}" destId="{2DD1BCDB-DB2A-486A-AA4A-9DABE3C0B563}" srcOrd="0" destOrd="2" presId="urn:microsoft.com/office/officeart/2018/2/layout/IconLabelDescriptionList"/>
    <dgm:cxn modelId="{CCC0D29B-74FB-4645-8314-4C4A1A552A4B}" srcId="{B91A2C16-FE69-438C-9F7B-F99AED52F832}" destId="{1823761B-751C-466B-8980-35A448AFE636}" srcOrd="2" destOrd="0" parTransId="{D3D7A37D-835B-4321-8C24-150AD6AE79AA}" sibTransId="{4DAE5150-6FE7-4E9A-908E-149933317B2F}"/>
    <dgm:cxn modelId="{6EF37EA0-D5DD-4335-9021-9FF39BB76B8A}" srcId="{C3CB1DD3-2900-4B72-82B6-2A1375A4C49A}" destId="{DA42CD78-39CE-408E-9BA4-D17F714AC38D}" srcOrd="1" destOrd="0" parTransId="{1AD4AE42-ADB0-4B03-802E-A26F06ED9B26}" sibTransId="{435BEC22-8A1B-43E2-9C30-4A550C52602B}"/>
    <dgm:cxn modelId="{B608A1A5-87B5-4F9A-8AD6-B4E6150A6466}" type="presOf" srcId="{7FB43040-1D00-46DB-9BD5-E30AB35809FB}" destId="{2F9DD812-ABC1-4A55-A539-B978128CBDF8}" srcOrd="0" destOrd="3" presId="urn:microsoft.com/office/officeart/2018/2/layout/IconLabelDescriptionList"/>
    <dgm:cxn modelId="{AE4B10B0-6E2E-4782-8736-C6A545489D57}" srcId="{B91A2C16-FE69-438C-9F7B-F99AED52F832}" destId="{C1F3343B-6BFF-4911-B96A-1B8680EDB39C}" srcOrd="1" destOrd="0" parTransId="{E740397C-EEA2-4E7F-AE44-B0DB2661900E}" sibTransId="{C3BA2286-F80B-4FFE-BEDC-6A8FEBEA7B3C}"/>
    <dgm:cxn modelId="{3435EBC4-2A63-4E53-8EE3-2EBE0F5853A2}" type="presOf" srcId="{DA42CD78-39CE-408E-9BA4-D17F714AC38D}" destId="{1BF5D757-9E0B-4002-AEE1-60A451EFBB6E}" srcOrd="0" destOrd="0" presId="urn:microsoft.com/office/officeart/2018/2/layout/IconLabelDescriptionList"/>
    <dgm:cxn modelId="{2BA1EBE9-461B-4526-A0F5-52357D49521E}" srcId="{B91A2C16-FE69-438C-9F7B-F99AED52F832}" destId="{81A34295-3AA1-4BDE-AE72-77A6DF0AC703}" srcOrd="0" destOrd="0" parTransId="{A0C0E3F1-3B1B-4E24-9B54-5DCDB27B754A}" sibTransId="{7DBE4973-949F-4145-B367-341F21A90283}"/>
    <dgm:cxn modelId="{15D5E0EE-1990-4ABD-A5C6-510AE83E84BB}" type="presOf" srcId="{81A34295-3AA1-4BDE-AE72-77A6DF0AC703}" destId="{2DD1BCDB-DB2A-486A-AA4A-9DABE3C0B563}" srcOrd="0" destOrd="1" presId="urn:microsoft.com/office/officeart/2018/2/layout/IconLabelDescriptionList"/>
    <dgm:cxn modelId="{F2F549F1-CD05-4EBB-8719-8054A4463A72}" srcId="{C3CB1DD3-2900-4B72-82B6-2A1375A4C49A}" destId="{362451B4-EE42-4A98-9B0F-C4FD474AE3D9}" srcOrd="0" destOrd="0" parTransId="{73BE8D39-37C3-44D0-82A4-D5F9B7A0BD6D}" sibTransId="{E4DEE8EC-685F-43B5-ACF3-FC2C9A81B687}"/>
    <dgm:cxn modelId="{6AC9A4D1-6E99-48E3-A84F-86344D7F1BF0}" srcId="{B91A2C16-FE69-438C-9F7B-F99AED52F832}" destId="{765658F1-5D02-40F5-9ACC-7E85DAE04A9F}" srcOrd="3" destOrd="0" parTransId="{9F97B788-AB1F-423F-9DD6-C6C1ED3C25C7}" sibTransId="{9E2A8E65-4EE4-47BD-AF3A-659EFD98480C}"/>
    <dgm:cxn modelId="{FAE815DA-DC90-4504-ACA0-5C119C785ED8}" type="presOf" srcId="{B71562ED-ABA1-44F6-AF5D-4A0D185AD66B}" destId="{2F9DD812-ABC1-4A55-A539-B978128CBDF8}" srcOrd="0" destOrd="1" presId="urn:microsoft.com/office/officeart/2018/2/layout/IconLabelDescriptionList"/>
    <dgm:cxn modelId="{E8C21405-D080-4E45-8892-589035B4933F}" type="presParOf" srcId="{3D314E0A-FFE4-4B9E-815E-0D72F2ECB730}" destId="{5459FFB5-3A9F-40D4-8F64-6AEFCE8A1FBB}" srcOrd="0" destOrd="0" presId="urn:microsoft.com/office/officeart/2018/2/layout/IconLabelDescriptionList"/>
    <dgm:cxn modelId="{4D379780-F50B-43C9-85F0-2946C3A7EF72}" type="presParOf" srcId="{5459FFB5-3A9F-40D4-8F64-6AEFCE8A1FBB}" destId="{49E88796-5170-4A80-8C0E-4189E2901DB6}" srcOrd="0" destOrd="0" presId="urn:microsoft.com/office/officeart/2018/2/layout/IconLabelDescriptionList"/>
    <dgm:cxn modelId="{C50AE697-B441-4DAE-83B4-0CD0F3667766}" type="presParOf" srcId="{5459FFB5-3A9F-40D4-8F64-6AEFCE8A1FBB}" destId="{25AED7B0-4EB8-4714-83EC-728A1E6F54BC}" srcOrd="1" destOrd="0" presId="urn:microsoft.com/office/officeart/2018/2/layout/IconLabelDescriptionList"/>
    <dgm:cxn modelId="{0BAC26EB-ABE0-483B-9F24-76D95AFE4156}" type="presParOf" srcId="{5459FFB5-3A9F-40D4-8F64-6AEFCE8A1FBB}" destId="{2C59CF6F-A57E-480B-A9F2-545388C0ABA2}" srcOrd="2" destOrd="0" presId="urn:microsoft.com/office/officeart/2018/2/layout/IconLabelDescriptionList"/>
    <dgm:cxn modelId="{2C0BB742-4375-432F-B0BF-B719C8BF8932}" type="presParOf" srcId="{5459FFB5-3A9F-40D4-8F64-6AEFCE8A1FBB}" destId="{0B98CFC4-F77D-4BB2-A1EF-E18BBB60E6C0}" srcOrd="3" destOrd="0" presId="urn:microsoft.com/office/officeart/2018/2/layout/IconLabelDescriptionList"/>
    <dgm:cxn modelId="{D222F4CD-ABBC-48EB-A1EE-76E71B02CFFD}" type="presParOf" srcId="{5459FFB5-3A9F-40D4-8F64-6AEFCE8A1FBB}" destId="{2F9DD812-ABC1-4A55-A539-B978128CBDF8}" srcOrd="4" destOrd="0" presId="urn:microsoft.com/office/officeart/2018/2/layout/IconLabelDescriptionList"/>
    <dgm:cxn modelId="{FEB358A9-BCDA-459B-8943-0130181B26E7}" type="presParOf" srcId="{3D314E0A-FFE4-4B9E-815E-0D72F2ECB730}" destId="{BC40C9C0-0E87-48AA-B7AB-D33E0C95680D}" srcOrd="1" destOrd="0" presId="urn:microsoft.com/office/officeart/2018/2/layout/IconLabelDescriptionList"/>
    <dgm:cxn modelId="{AA66E4CF-1F56-4775-876D-49C5FCE6ECEA}" type="presParOf" srcId="{3D314E0A-FFE4-4B9E-815E-0D72F2ECB730}" destId="{4E53E61D-7095-4BE9-B35E-118FBF71B779}" srcOrd="2" destOrd="0" presId="urn:microsoft.com/office/officeart/2018/2/layout/IconLabelDescriptionList"/>
    <dgm:cxn modelId="{95099DB0-F5D9-416D-A75B-323FA6CD2E74}" type="presParOf" srcId="{4E53E61D-7095-4BE9-B35E-118FBF71B779}" destId="{5665AC24-F1AE-44AB-BC5B-C4ADA1982AEF}" srcOrd="0" destOrd="0" presId="urn:microsoft.com/office/officeart/2018/2/layout/IconLabelDescriptionList"/>
    <dgm:cxn modelId="{107AFE46-E21D-4EBE-BFD2-BAFAF7A5ABE5}" type="presParOf" srcId="{4E53E61D-7095-4BE9-B35E-118FBF71B779}" destId="{B8A49C6D-721C-4EE7-9FF3-613DEC5FEE66}" srcOrd="1" destOrd="0" presId="urn:microsoft.com/office/officeart/2018/2/layout/IconLabelDescriptionList"/>
    <dgm:cxn modelId="{95503B10-493D-4687-9410-4AE6E430C5CD}" type="presParOf" srcId="{4E53E61D-7095-4BE9-B35E-118FBF71B779}" destId="{1BF5D757-9E0B-4002-AEE1-60A451EFBB6E}" srcOrd="2" destOrd="0" presId="urn:microsoft.com/office/officeart/2018/2/layout/IconLabelDescriptionList"/>
    <dgm:cxn modelId="{B6B1E5A6-80F5-4EE4-B810-154CD70348CE}" type="presParOf" srcId="{4E53E61D-7095-4BE9-B35E-118FBF71B779}" destId="{8AB5678C-25A3-4551-8963-07D411D6B353}" srcOrd="3" destOrd="0" presId="urn:microsoft.com/office/officeart/2018/2/layout/IconLabelDescriptionList"/>
    <dgm:cxn modelId="{F4671DE7-3192-4528-A46B-52C9C05C53A4}" type="presParOf" srcId="{4E53E61D-7095-4BE9-B35E-118FBF71B779}" destId="{2DD1BCDB-DB2A-486A-AA4A-9DABE3C0B563}" srcOrd="4" destOrd="0" presId="urn:microsoft.com/office/officeart/2018/2/layout/IconLabelDescriptionList"/>
  </dgm:cxnLst>
  <dgm:bg>
    <a:solidFill>
      <a:schemeClr val="bg2"/>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37FB64C-CD18-43FB-B0BD-7B4DA39D4CC1}" type="doc">
      <dgm:prSet loTypeId="urn:microsoft.com/office/officeart/2018/2/layout/IconLabelDescriptionList" loCatId="icon" qsTypeId="urn:microsoft.com/office/officeart/2005/8/quickstyle/simple1" qsCatId="simple" csTypeId="urn:microsoft.com/office/officeart/2005/8/colors/accent2_2" csCatId="accent2" phldr="1"/>
      <dgm:spPr/>
      <dgm:t>
        <a:bodyPr/>
        <a:lstStyle/>
        <a:p>
          <a:endParaRPr lang="en-US"/>
        </a:p>
      </dgm:t>
    </dgm:pt>
    <dgm:pt modelId="{F048B289-7DCF-444C-BFF8-6F061A32C155}">
      <dgm:prSet/>
      <dgm:spPr/>
      <dgm:t>
        <a:bodyPr/>
        <a:lstStyle/>
        <a:p>
          <a:pPr>
            <a:lnSpc>
              <a:spcPct val="100000"/>
            </a:lnSpc>
            <a:defRPr b="1"/>
          </a:pPr>
          <a:r>
            <a:rPr lang="en-AU" b="1" i="0"/>
            <a:t>Rehearse your presentation</a:t>
          </a:r>
          <a:r>
            <a:rPr lang="en-AU" b="0" i="0"/>
            <a:t>:</a:t>
          </a:r>
          <a:endParaRPr lang="en-US"/>
        </a:p>
      </dgm:t>
    </dgm:pt>
    <dgm:pt modelId="{B6F46496-6D57-4E47-A105-D0A73CF48878}" type="parTrans" cxnId="{AAAE11F2-CA50-4FCF-BD68-9EEC34570154}">
      <dgm:prSet/>
      <dgm:spPr/>
      <dgm:t>
        <a:bodyPr/>
        <a:lstStyle/>
        <a:p>
          <a:endParaRPr lang="en-US"/>
        </a:p>
      </dgm:t>
    </dgm:pt>
    <dgm:pt modelId="{595F7555-3F1F-4888-8851-0F514F65A83B}" type="sibTrans" cxnId="{AAAE11F2-CA50-4FCF-BD68-9EEC34570154}">
      <dgm:prSet/>
      <dgm:spPr/>
      <dgm:t>
        <a:bodyPr/>
        <a:lstStyle/>
        <a:p>
          <a:endParaRPr lang="en-US"/>
        </a:p>
      </dgm:t>
    </dgm:pt>
    <dgm:pt modelId="{FBD52666-A677-4C9E-82DE-5F44C44985B3}">
      <dgm:prSet/>
      <dgm:spPr/>
      <dgm:t>
        <a:bodyPr/>
        <a:lstStyle/>
        <a:p>
          <a:pPr>
            <a:lnSpc>
              <a:spcPct val="100000"/>
            </a:lnSpc>
          </a:pPr>
          <a:endParaRPr lang="en-US"/>
        </a:p>
      </dgm:t>
    </dgm:pt>
    <dgm:pt modelId="{EA2F9B8E-0FF6-4998-BD25-B5881C9D8874}" type="parTrans" cxnId="{36100D53-BFA8-44E8-A348-019767F1C590}">
      <dgm:prSet/>
      <dgm:spPr/>
      <dgm:t>
        <a:bodyPr/>
        <a:lstStyle/>
        <a:p>
          <a:endParaRPr lang="en-US"/>
        </a:p>
      </dgm:t>
    </dgm:pt>
    <dgm:pt modelId="{CD459383-794F-44BA-88BE-79CE0EB0E24A}" type="sibTrans" cxnId="{36100D53-BFA8-44E8-A348-019767F1C590}">
      <dgm:prSet/>
      <dgm:spPr/>
      <dgm:t>
        <a:bodyPr/>
        <a:lstStyle/>
        <a:p>
          <a:endParaRPr lang="en-US"/>
        </a:p>
      </dgm:t>
    </dgm:pt>
    <dgm:pt modelId="{C212DD43-A59C-478B-AA0A-47E5F3B68555}">
      <dgm:prSet/>
      <dgm:spPr/>
      <dgm:t>
        <a:bodyPr/>
        <a:lstStyle/>
        <a:p>
          <a:pPr>
            <a:lnSpc>
              <a:spcPct val="100000"/>
            </a:lnSpc>
            <a:defRPr b="1"/>
          </a:pPr>
          <a:r>
            <a:rPr lang="en-AU" b="1" i="0"/>
            <a:t>Gather feedback</a:t>
          </a:r>
          <a:r>
            <a:rPr lang="en-AU" b="0" i="0"/>
            <a:t>:</a:t>
          </a:r>
          <a:endParaRPr lang="en-US"/>
        </a:p>
      </dgm:t>
    </dgm:pt>
    <dgm:pt modelId="{613365EF-4A6A-4953-8392-D99CFDBEB613}" type="parTrans" cxnId="{D31C6585-F9C2-4ACC-B9DF-7BAB6B896378}">
      <dgm:prSet/>
      <dgm:spPr/>
      <dgm:t>
        <a:bodyPr/>
        <a:lstStyle/>
        <a:p>
          <a:endParaRPr lang="en-US"/>
        </a:p>
      </dgm:t>
    </dgm:pt>
    <dgm:pt modelId="{0B4DE19F-2E83-4D35-812A-CF28FC6E7E67}" type="sibTrans" cxnId="{D31C6585-F9C2-4ACC-B9DF-7BAB6B896378}">
      <dgm:prSet/>
      <dgm:spPr/>
      <dgm:t>
        <a:bodyPr/>
        <a:lstStyle/>
        <a:p>
          <a:endParaRPr lang="en-US"/>
        </a:p>
      </dgm:t>
    </dgm:pt>
    <dgm:pt modelId="{65A408C1-DCC4-43BF-96EB-DE0A0729707A}">
      <dgm:prSet/>
      <dgm:spPr/>
      <dgm:t>
        <a:bodyPr/>
        <a:lstStyle/>
        <a:p>
          <a:pPr>
            <a:lnSpc>
              <a:spcPct val="100000"/>
            </a:lnSpc>
          </a:pPr>
          <a:endParaRPr lang="en-US"/>
        </a:p>
      </dgm:t>
    </dgm:pt>
    <dgm:pt modelId="{CE0C64E6-050A-414B-A0C4-678B74F1B7AA}" type="parTrans" cxnId="{A25510DD-65BB-44A7-9448-235356E8F258}">
      <dgm:prSet/>
      <dgm:spPr/>
      <dgm:t>
        <a:bodyPr/>
        <a:lstStyle/>
        <a:p>
          <a:endParaRPr lang="en-US"/>
        </a:p>
      </dgm:t>
    </dgm:pt>
    <dgm:pt modelId="{13A2D4DC-2024-49D0-8663-C3779AE04FB3}" type="sibTrans" cxnId="{A25510DD-65BB-44A7-9448-235356E8F258}">
      <dgm:prSet/>
      <dgm:spPr/>
      <dgm:t>
        <a:bodyPr/>
        <a:lstStyle/>
        <a:p>
          <a:endParaRPr lang="en-US"/>
        </a:p>
      </dgm:t>
    </dgm:pt>
    <dgm:pt modelId="{FC064A82-3E34-4743-B7F1-21E0F7D333FC}">
      <dgm:prSet/>
      <dgm:spPr/>
      <dgm:t>
        <a:bodyPr/>
        <a:lstStyle/>
        <a:p>
          <a:pPr>
            <a:lnSpc>
              <a:spcPct val="100000"/>
            </a:lnSpc>
            <a:defRPr b="1"/>
          </a:pPr>
          <a:r>
            <a:rPr lang="en-AU" b="1" i="0"/>
            <a:t>Finalise and present</a:t>
          </a:r>
          <a:r>
            <a:rPr lang="en-AU" b="0" i="0"/>
            <a:t>:</a:t>
          </a:r>
          <a:endParaRPr lang="en-US"/>
        </a:p>
      </dgm:t>
    </dgm:pt>
    <dgm:pt modelId="{9E3BECF3-DAC7-4A2A-82D7-62A51D5089B3}" type="parTrans" cxnId="{6A2AE5AD-8D5E-4C34-B0A6-8796B88B8A32}">
      <dgm:prSet/>
      <dgm:spPr/>
      <dgm:t>
        <a:bodyPr/>
        <a:lstStyle/>
        <a:p>
          <a:endParaRPr lang="en-US"/>
        </a:p>
      </dgm:t>
    </dgm:pt>
    <dgm:pt modelId="{A1BB0219-F3D2-40F7-8EDF-719753FDEC3E}" type="sibTrans" cxnId="{6A2AE5AD-8D5E-4C34-B0A6-8796B88B8A32}">
      <dgm:prSet/>
      <dgm:spPr/>
      <dgm:t>
        <a:bodyPr/>
        <a:lstStyle/>
        <a:p>
          <a:endParaRPr lang="en-US"/>
        </a:p>
      </dgm:t>
    </dgm:pt>
    <dgm:pt modelId="{FA6ADA33-E7CD-4CA2-B63A-982A03EE6F36}">
      <dgm:prSet/>
      <dgm:spPr/>
      <dgm:t>
        <a:bodyPr/>
        <a:lstStyle/>
        <a:p>
          <a:pPr>
            <a:lnSpc>
              <a:spcPct val="100000"/>
            </a:lnSpc>
          </a:pPr>
          <a:endParaRPr lang="en-US"/>
        </a:p>
      </dgm:t>
    </dgm:pt>
    <dgm:pt modelId="{354C6F25-8606-4D10-8B2F-304D15498FB1}" type="parTrans" cxnId="{C50A07F8-0464-4D2B-9BB9-B0178212D0E6}">
      <dgm:prSet/>
      <dgm:spPr/>
      <dgm:t>
        <a:bodyPr/>
        <a:lstStyle/>
        <a:p>
          <a:endParaRPr lang="en-US"/>
        </a:p>
      </dgm:t>
    </dgm:pt>
    <dgm:pt modelId="{FFBC4D6B-48D1-4615-8EFE-D928BD7C267E}" type="sibTrans" cxnId="{C50A07F8-0464-4D2B-9BB9-B0178212D0E6}">
      <dgm:prSet/>
      <dgm:spPr/>
      <dgm:t>
        <a:bodyPr/>
        <a:lstStyle/>
        <a:p>
          <a:endParaRPr lang="en-US"/>
        </a:p>
      </dgm:t>
    </dgm:pt>
    <dgm:pt modelId="{AEF48623-9033-4D99-B0B8-D85E8D5186D8}" type="pres">
      <dgm:prSet presAssocID="{637FB64C-CD18-43FB-B0BD-7B4DA39D4CC1}" presName="root" presStyleCnt="0">
        <dgm:presLayoutVars>
          <dgm:dir/>
          <dgm:resizeHandles val="exact"/>
        </dgm:presLayoutVars>
      </dgm:prSet>
      <dgm:spPr/>
    </dgm:pt>
    <dgm:pt modelId="{E0577725-578F-4627-B7B5-40B109291151}" type="pres">
      <dgm:prSet presAssocID="{F048B289-7DCF-444C-BFF8-6F061A32C155}" presName="compNode" presStyleCnt="0"/>
      <dgm:spPr/>
    </dgm:pt>
    <dgm:pt modelId="{A299E2CD-89CD-4642-B8BB-621361F6C076}" type="pres">
      <dgm:prSet presAssocID="{F048B289-7DCF-444C-BFF8-6F061A32C15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F55E6BFD-E7C7-4A80-A1EE-F9132383F329}" type="pres">
      <dgm:prSet presAssocID="{F048B289-7DCF-444C-BFF8-6F061A32C155}" presName="iconSpace" presStyleCnt="0"/>
      <dgm:spPr/>
    </dgm:pt>
    <dgm:pt modelId="{B0C07C77-A003-4622-A84C-597FFFD0043A}" type="pres">
      <dgm:prSet presAssocID="{F048B289-7DCF-444C-BFF8-6F061A32C155}" presName="parTx" presStyleLbl="revTx" presStyleIdx="0" presStyleCnt="6">
        <dgm:presLayoutVars>
          <dgm:chMax val="0"/>
          <dgm:chPref val="0"/>
        </dgm:presLayoutVars>
      </dgm:prSet>
      <dgm:spPr/>
    </dgm:pt>
    <dgm:pt modelId="{5E8FF6D0-47D1-4D1B-A23A-4B439249D5F0}" type="pres">
      <dgm:prSet presAssocID="{F048B289-7DCF-444C-BFF8-6F061A32C155}" presName="txSpace" presStyleCnt="0"/>
      <dgm:spPr/>
    </dgm:pt>
    <dgm:pt modelId="{861A5940-DA7C-4D1C-904D-E41E09575C37}" type="pres">
      <dgm:prSet presAssocID="{F048B289-7DCF-444C-BFF8-6F061A32C155}" presName="desTx" presStyleLbl="revTx" presStyleIdx="1" presStyleCnt="6">
        <dgm:presLayoutVars/>
      </dgm:prSet>
      <dgm:spPr/>
    </dgm:pt>
    <dgm:pt modelId="{725951B9-8B0B-4170-9BBF-248161A489A2}" type="pres">
      <dgm:prSet presAssocID="{595F7555-3F1F-4888-8851-0F514F65A83B}" presName="sibTrans" presStyleCnt="0"/>
      <dgm:spPr/>
    </dgm:pt>
    <dgm:pt modelId="{1AA809CD-2CC2-48B3-B86B-25490B79D124}" type="pres">
      <dgm:prSet presAssocID="{C212DD43-A59C-478B-AA0A-47E5F3B68555}" presName="compNode" presStyleCnt="0"/>
      <dgm:spPr/>
    </dgm:pt>
    <dgm:pt modelId="{B4632AD0-E8FF-4AB7-B443-7E22AB6A685C}" type="pres">
      <dgm:prSet presAssocID="{C212DD43-A59C-478B-AA0A-47E5F3B68555}" presName="iconRect" presStyleLbl="node1" presStyleIdx="1" presStyleCnt="3" custLinFactNeighborX="48599" custLinFactNeighborY="-496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ard Room"/>
        </a:ext>
      </dgm:extLst>
    </dgm:pt>
    <dgm:pt modelId="{53023B06-3C46-4CB0-8A4B-7438754CEC5C}" type="pres">
      <dgm:prSet presAssocID="{C212DD43-A59C-478B-AA0A-47E5F3B68555}" presName="iconSpace" presStyleCnt="0"/>
      <dgm:spPr/>
    </dgm:pt>
    <dgm:pt modelId="{0945E042-2B82-44D2-BCD1-72D661F4596C}" type="pres">
      <dgm:prSet presAssocID="{C212DD43-A59C-478B-AA0A-47E5F3B68555}" presName="parTx" presStyleLbl="revTx" presStyleIdx="2" presStyleCnt="6" custLinFactNeighborX="17010" custLinFactNeighborY="-4767">
        <dgm:presLayoutVars>
          <dgm:chMax val="0"/>
          <dgm:chPref val="0"/>
        </dgm:presLayoutVars>
      </dgm:prSet>
      <dgm:spPr/>
    </dgm:pt>
    <dgm:pt modelId="{069F0826-708F-42DE-970E-98A075915077}" type="pres">
      <dgm:prSet presAssocID="{C212DD43-A59C-478B-AA0A-47E5F3B68555}" presName="txSpace" presStyleCnt="0"/>
      <dgm:spPr/>
    </dgm:pt>
    <dgm:pt modelId="{31359F9E-2891-4BAC-A85F-34A1D105DF9D}" type="pres">
      <dgm:prSet presAssocID="{C212DD43-A59C-478B-AA0A-47E5F3B68555}" presName="desTx" presStyleLbl="revTx" presStyleIdx="3" presStyleCnt="6">
        <dgm:presLayoutVars/>
      </dgm:prSet>
      <dgm:spPr/>
    </dgm:pt>
    <dgm:pt modelId="{86E548B0-9ECE-4CC8-9972-92F654EA9CBD}" type="pres">
      <dgm:prSet presAssocID="{0B4DE19F-2E83-4D35-812A-CF28FC6E7E67}" presName="sibTrans" presStyleCnt="0"/>
      <dgm:spPr/>
    </dgm:pt>
    <dgm:pt modelId="{83831336-F927-44CC-A2C6-B751D1A9A840}" type="pres">
      <dgm:prSet presAssocID="{FC064A82-3E34-4743-B7F1-21E0F7D333FC}" presName="compNode" presStyleCnt="0"/>
      <dgm:spPr/>
    </dgm:pt>
    <dgm:pt modelId="{4C880BBA-5917-43D8-A900-E8A879A51A4C}" type="pres">
      <dgm:prSet presAssocID="{FC064A82-3E34-4743-B7F1-21E0F7D333F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lowchart"/>
        </a:ext>
      </dgm:extLst>
    </dgm:pt>
    <dgm:pt modelId="{9A7D03F8-9E22-477C-B686-F8210A0269BB}" type="pres">
      <dgm:prSet presAssocID="{FC064A82-3E34-4743-B7F1-21E0F7D333FC}" presName="iconSpace" presStyleCnt="0"/>
      <dgm:spPr/>
    </dgm:pt>
    <dgm:pt modelId="{13E49B39-AFAF-41A5-943B-DC5DE7AE3456}" type="pres">
      <dgm:prSet presAssocID="{FC064A82-3E34-4743-B7F1-21E0F7D333FC}" presName="parTx" presStyleLbl="revTx" presStyleIdx="4" presStyleCnt="6">
        <dgm:presLayoutVars>
          <dgm:chMax val="0"/>
          <dgm:chPref val="0"/>
        </dgm:presLayoutVars>
      </dgm:prSet>
      <dgm:spPr/>
    </dgm:pt>
    <dgm:pt modelId="{83BAAB46-46EB-4706-AE76-EABD6C90268B}" type="pres">
      <dgm:prSet presAssocID="{FC064A82-3E34-4743-B7F1-21E0F7D333FC}" presName="txSpace" presStyleCnt="0"/>
      <dgm:spPr/>
    </dgm:pt>
    <dgm:pt modelId="{E81551D0-9999-43F6-844B-C838C85F2513}" type="pres">
      <dgm:prSet presAssocID="{FC064A82-3E34-4743-B7F1-21E0F7D333FC}" presName="desTx" presStyleLbl="revTx" presStyleIdx="5" presStyleCnt="6">
        <dgm:presLayoutVars/>
      </dgm:prSet>
      <dgm:spPr/>
    </dgm:pt>
  </dgm:ptLst>
  <dgm:cxnLst>
    <dgm:cxn modelId="{B15CE50F-CFFF-4D77-BE54-7589C4B37260}" type="presOf" srcId="{637FB64C-CD18-43FB-B0BD-7B4DA39D4CC1}" destId="{AEF48623-9033-4D99-B0B8-D85E8D5186D8}" srcOrd="0" destOrd="0" presId="urn:microsoft.com/office/officeart/2018/2/layout/IconLabelDescriptionList"/>
    <dgm:cxn modelId="{E4AC6716-1E15-4BAD-9A6C-76B124F4E09D}" type="presOf" srcId="{65A408C1-DCC4-43BF-96EB-DE0A0729707A}" destId="{31359F9E-2891-4BAC-A85F-34A1D105DF9D}" srcOrd="0" destOrd="0" presId="urn:microsoft.com/office/officeart/2018/2/layout/IconLabelDescriptionList"/>
    <dgm:cxn modelId="{CE7E7725-2C06-4105-84A3-760D289B3422}" type="presOf" srcId="{FC064A82-3E34-4743-B7F1-21E0F7D333FC}" destId="{13E49B39-AFAF-41A5-943B-DC5DE7AE3456}" srcOrd="0" destOrd="0" presId="urn:microsoft.com/office/officeart/2018/2/layout/IconLabelDescriptionList"/>
    <dgm:cxn modelId="{42272064-99EB-42EE-915C-5C7367B0E571}" type="presOf" srcId="{FA6ADA33-E7CD-4CA2-B63A-982A03EE6F36}" destId="{E81551D0-9999-43F6-844B-C838C85F2513}" srcOrd="0" destOrd="0" presId="urn:microsoft.com/office/officeart/2018/2/layout/IconLabelDescriptionList"/>
    <dgm:cxn modelId="{36100D53-BFA8-44E8-A348-019767F1C590}" srcId="{F048B289-7DCF-444C-BFF8-6F061A32C155}" destId="{FBD52666-A677-4C9E-82DE-5F44C44985B3}" srcOrd="0" destOrd="0" parTransId="{EA2F9B8E-0FF6-4998-BD25-B5881C9D8874}" sibTransId="{CD459383-794F-44BA-88BE-79CE0EB0E24A}"/>
    <dgm:cxn modelId="{D31C6585-F9C2-4ACC-B9DF-7BAB6B896378}" srcId="{637FB64C-CD18-43FB-B0BD-7B4DA39D4CC1}" destId="{C212DD43-A59C-478B-AA0A-47E5F3B68555}" srcOrd="1" destOrd="0" parTransId="{613365EF-4A6A-4953-8392-D99CFDBEB613}" sibTransId="{0B4DE19F-2E83-4D35-812A-CF28FC6E7E67}"/>
    <dgm:cxn modelId="{6A2AE5AD-8D5E-4C34-B0A6-8796B88B8A32}" srcId="{637FB64C-CD18-43FB-B0BD-7B4DA39D4CC1}" destId="{FC064A82-3E34-4743-B7F1-21E0F7D333FC}" srcOrd="2" destOrd="0" parTransId="{9E3BECF3-DAC7-4A2A-82D7-62A51D5089B3}" sibTransId="{A1BB0219-F3D2-40F7-8EDF-719753FDEC3E}"/>
    <dgm:cxn modelId="{192BA4B4-4DDB-43B5-944B-67DEBEAFB926}" type="presOf" srcId="{F048B289-7DCF-444C-BFF8-6F061A32C155}" destId="{B0C07C77-A003-4622-A84C-597FFFD0043A}" srcOrd="0" destOrd="0" presId="urn:microsoft.com/office/officeart/2018/2/layout/IconLabelDescriptionList"/>
    <dgm:cxn modelId="{AAAE11F2-CA50-4FCF-BD68-9EEC34570154}" srcId="{637FB64C-CD18-43FB-B0BD-7B4DA39D4CC1}" destId="{F048B289-7DCF-444C-BFF8-6F061A32C155}" srcOrd="0" destOrd="0" parTransId="{B6F46496-6D57-4E47-A105-D0A73CF48878}" sibTransId="{595F7555-3F1F-4888-8851-0F514F65A83B}"/>
    <dgm:cxn modelId="{5F8169F4-41C3-44CB-80A0-F89E5C4DA985}" type="presOf" srcId="{FBD52666-A677-4C9E-82DE-5F44C44985B3}" destId="{861A5940-DA7C-4D1C-904D-E41E09575C37}" srcOrd="0" destOrd="0" presId="urn:microsoft.com/office/officeart/2018/2/layout/IconLabelDescriptionList"/>
    <dgm:cxn modelId="{C50A07F8-0464-4D2B-9BB9-B0178212D0E6}" srcId="{FC064A82-3E34-4743-B7F1-21E0F7D333FC}" destId="{FA6ADA33-E7CD-4CA2-B63A-982A03EE6F36}" srcOrd="0" destOrd="0" parTransId="{354C6F25-8606-4D10-8B2F-304D15498FB1}" sibTransId="{FFBC4D6B-48D1-4615-8EFE-D928BD7C267E}"/>
    <dgm:cxn modelId="{73DD02DB-614B-4DB2-A4D2-A91947310A90}" type="presOf" srcId="{C212DD43-A59C-478B-AA0A-47E5F3B68555}" destId="{0945E042-2B82-44D2-BCD1-72D661F4596C}" srcOrd="0" destOrd="0" presId="urn:microsoft.com/office/officeart/2018/2/layout/IconLabelDescriptionList"/>
    <dgm:cxn modelId="{A25510DD-65BB-44A7-9448-235356E8F258}" srcId="{C212DD43-A59C-478B-AA0A-47E5F3B68555}" destId="{65A408C1-DCC4-43BF-96EB-DE0A0729707A}" srcOrd="0" destOrd="0" parTransId="{CE0C64E6-050A-414B-A0C4-678B74F1B7AA}" sibTransId="{13A2D4DC-2024-49D0-8663-C3779AE04FB3}"/>
    <dgm:cxn modelId="{23D959AF-58DF-4258-829C-9B4D51A41207}" type="presParOf" srcId="{AEF48623-9033-4D99-B0B8-D85E8D5186D8}" destId="{E0577725-578F-4627-B7B5-40B109291151}" srcOrd="0" destOrd="0" presId="urn:microsoft.com/office/officeart/2018/2/layout/IconLabelDescriptionList"/>
    <dgm:cxn modelId="{16D0BAC4-926E-4AA1-AA43-6926E2710B7F}" type="presParOf" srcId="{E0577725-578F-4627-B7B5-40B109291151}" destId="{A299E2CD-89CD-4642-B8BB-621361F6C076}" srcOrd="0" destOrd="0" presId="urn:microsoft.com/office/officeart/2018/2/layout/IconLabelDescriptionList"/>
    <dgm:cxn modelId="{AF43814C-AA89-4087-B228-489E92B1EB78}" type="presParOf" srcId="{E0577725-578F-4627-B7B5-40B109291151}" destId="{F55E6BFD-E7C7-4A80-A1EE-F9132383F329}" srcOrd="1" destOrd="0" presId="urn:microsoft.com/office/officeart/2018/2/layout/IconLabelDescriptionList"/>
    <dgm:cxn modelId="{2BD2E8F4-A51C-445B-830D-5005495CB79B}" type="presParOf" srcId="{E0577725-578F-4627-B7B5-40B109291151}" destId="{B0C07C77-A003-4622-A84C-597FFFD0043A}" srcOrd="2" destOrd="0" presId="urn:microsoft.com/office/officeart/2018/2/layout/IconLabelDescriptionList"/>
    <dgm:cxn modelId="{D8B43C9B-FB4F-4E05-B9A8-1B787C16C5D9}" type="presParOf" srcId="{E0577725-578F-4627-B7B5-40B109291151}" destId="{5E8FF6D0-47D1-4D1B-A23A-4B439249D5F0}" srcOrd="3" destOrd="0" presId="urn:microsoft.com/office/officeart/2018/2/layout/IconLabelDescriptionList"/>
    <dgm:cxn modelId="{C6F9E4B2-53DA-41D9-92BD-578B8DE69760}" type="presParOf" srcId="{E0577725-578F-4627-B7B5-40B109291151}" destId="{861A5940-DA7C-4D1C-904D-E41E09575C37}" srcOrd="4" destOrd="0" presId="urn:microsoft.com/office/officeart/2018/2/layout/IconLabelDescriptionList"/>
    <dgm:cxn modelId="{81BC28F4-F0C2-4C3D-8105-CDC713723F95}" type="presParOf" srcId="{AEF48623-9033-4D99-B0B8-D85E8D5186D8}" destId="{725951B9-8B0B-4170-9BBF-248161A489A2}" srcOrd="1" destOrd="0" presId="urn:microsoft.com/office/officeart/2018/2/layout/IconLabelDescriptionList"/>
    <dgm:cxn modelId="{165B894E-3555-41AE-BE59-487DB099B2C8}" type="presParOf" srcId="{AEF48623-9033-4D99-B0B8-D85E8D5186D8}" destId="{1AA809CD-2CC2-48B3-B86B-25490B79D124}" srcOrd="2" destOrd="0" presId="urn:microsoft.com/office/officeart/2018/2/layout/IconLabelDescriptionList"/>
    <dgm:cxn modelId="{3778973E-5F9E-42B4-B323-C91F6231051D}" type="presParOf" srcId="{1AA809CD-2CC2-48B3-B86B-25490B79D124}" destId="{B4632AD0-E8FF-4AB7-B443-7E22AB6A685C}" srcOrd="0" destOrd="0" presId="urn:microsoft.com/office/officeart/2018/2/layout/IconLabelDescriptionList"/>
    <dgm:cxn modelId="{DE85BC77-7585-4FCC-88F5-DD2345474A90}" type="presParOf" srcId="{1AA809CD-2CC2-48B3-B86B-25490B79D124}" destId="{53023B06-3C46-4CB0-8A4B-7438754CEC5C}" srcOrd="1" destOrd="0" presId="urn:microsoft.com/office/officeart/2018/2/layout/IconLabelDescriptionList"/>
    <dgm:cxn modelId="{AD9CC67F-6B46-42F6-A9F7-808A7A35EEBE}" type="presParOf" srcId="{1AA809CD-2CC2-48B3-B86B-25490B79D124}" destId="{0945E042-2B82-44D2-BCD1-72D661F4596C}" srcOrd="2" destOrd="0" presId="urn:microsoft.com/office/officeart/2018/2/layout/IconLabelDescriptionList"/>
    <dgm:cxn modelId="{6A079E03-382A-4BBE-B302-DDE135BEF65B}" type="presParOf" srcId="{1AA809CD-2CC2-48B3-B86B-25490B79D124}" destId="{069F0826-708F-42DE-970E-98A075915077}" srcOrd="3" destOrd="0" presId="urn:microsoft.com/office/officeart/2018/2/layout/IconLabelDescriptionList"/>
    <dgm:cxn modelId="{0C694A7E-ED16-4D2A-892E-CF2C36934EC8}" type="presParOf" srcId="{1AA809CD-2CC2-48B3-B86B-25490B79D124}" destId="{31359F9E-2891-4BAC-A85F-34A1D105DF9D}" srcOrd="4" destOrd="0" presId="urn:microsoft.com/office/officeart/2018/2/layout/IconLabelDescriptionList"/>
    <dgm:cxn modelId="{45B9B7DB-45B0-44BE-9F54-10A2B53920A6}" type="presParOf" srcId="{AEF48623-9033-4D99-B0B8-D85E8D5186D8}" destId="{86E548B0-9ECE-4CC8-9972-92F654EA9CBD}" srcOrd="3" destOrd="0" presId="urn:microsoft.com/office/officeart/2018/2/layout/IconLabelDescriptionList"/>
    <dgm:cxn modelId="{E3A8496C-6B71-4845-AFF2-078A90124272}" type="presParOf" srcId="{AEF48623-9033-4D99-B0B8-D85E8D5186D8}" destId="{83831336-F927-44CC-A2C6-B751D1A9A840}" srcOrd="4" destOrd="0" presId="urn:microsoft.com/office/officeart/2018/2/layout/IconLabelDescriptionList"/>
    <dgm:cxn modelId="{381A4B44-726A-4B67-BDC0-7D5C50356CA5}" type="presParOf" srcId="{83831336-F927-44CC-A2C6-B751D1A9A840}" destId="{4C880BBA-5917-43D8-A900-E8A879A51A4C}" srcOrd="0" destOrd="0" presId="urn:microsoft.com/office/officeart/2018/2/layout/IconLabelDescriptionList"/>
    <dgm:cxn modelId="{C032FE7A-6305-499F-879E-2FF2FC3AB9AD}" type="presParOf" srcId="{83831336-F927-44CC-A2C6-B751D1A9A840}" destId="{9A7D03F8-9E22-477C-B686-F8210A0269BB}" srcOrd="1" destOrd="0" presId="urn:microsoft.com/office/officeart/2018/2/layout/IconLabelDescriptionList"/>
    <dgm:cxn modelId="{BD4602F6-5E72-4B73-82B4-BBEBF690AE34}" type="presParOf" srcId="{83831336-F927-44CC-A2C6-B751D1A9A840}" destId="{13E49B39-AFAF-41A5-943B-DC5DE7AE3456}" srcOrd="2" destOrd="0" presId="urn:microsoft.com/office/officeart/2018/2/layout/IconLabelDescriptionList"/>
    <dgm:cxn modelId="{65D2B873-68CB-42A8-AF51-5DBE74E7C1A6}" type="presParOf" srcId="{83831336-F927-44CC-A2C6-B751D1A9A840}" destId="{83BAAB46-46EB-4706-AE76-EABD6C90268B}" srcOrd="3" destOrd="0" presId="urn:microsoft.com/office/officeart/2018/2/layout/IconLabelDescriptionList"/>
    <dgm:cxn modelId="{872AD396-30CA-4FAB-A590-98D94D92884B}" type="presParOf" srcId="{83831336-F927-44CC-A2C6-B751D1A9A840}" destId="{E81551D0-9999-43F6-844B-C838C85F2513}" srcOrd="4" destOrd="0" presId="urn:microsoft.com/office/officeart/2018/2/layout/IconLabelDescriptionList"/>
  </dgm:cxnLst>
  <dgm:bg>
    <a:solidFill>
      <a:schemeClr val="bg2"/>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CA6B5D-F28A-4596-B3C1-FBC82900A5ED}">
      <dsp:nvSpPr>
        <dsp:cNvPr id="0" name=""/>
        <dsp:cNvSpPr/>
      </dsp:nvSpPr>
      <dsp:spPr>
        <a:xfrm>
          <a:off x="3895" y="373082"/>
          <a:ext cx="1198968" cy="11989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CB0B6F1-803D-4E4D-9DC1-A23BF7C1C7A7}">
      <dsp:nvSpPr>
        <dsp:cNvPr id="0" name=""/>
        <dsp:cNvSpPr/>
      </dsp:nvSpPr>
      <dsp:spPr>
        <a:xfrm>
          <a:off x="3895" y="1746990"/>
          <a:ext cx="3425625" cy="513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defRPr b="1"/>
          </a:pPr>
          <a:r>
            <a:rPr lang="en-AU" sz="2400" b="1" i="0" kern="1200"/>
            <a:t>Choose your character</a:t>
          </a:r>
          <a:r>
            <a:rPr lang="en-AU" sz="2400" b="0" i="0" kern="1200"/>
            <a:t>:</a:t>
          </a:r>
          <a:endParaRPr lang="en-US" sz="2400" kern="1200"/>
        </a:p>
      </dsp:txBody>
      <dsp:txXfrm>
        <a:off x="3895" y="1746990"/>
        <a:ext cx="3425625" cy="513843"/>
      </dsp:txXfrm>
    </dsp:sp>
    <dsp:sp modelId="{BA9F0FF2-2326-40C9-83D5-06AB993F7083}">
      <dsp:nvSpPr>
        <dsp:cNvPr id="0" name=""/>
        <dsp:cNvSpPr/>
      </dsp:nvSpPr>
      <dsp:spPr>
        <a:xfrm>
          <a:off x="3895" y="2342201"/>
          <a:ext cx="3425625" cy="2099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AU" sz="1700" b="0" i="0" kern="1200"/>
            <a:t>Select a character from the script that you feel passionate about or intrigued by. Consider their motivations, relationships, and key moments in the scene.</a:t>
          </a:r>
          <a:endParaRPr lang="en-US" sz="1700" kern="1200"/>
        </a:p>
      </dsp:txBody>
      <dsp:txXfrm>
        <a:off x="3895" y="2342201"/>
        <a:ext cx="3425625" cy="2099233"/>
      </dsp:txXfrm>
    </dsp:sp>
    <dsp:sp modelId="{B03C0E51-DAE0-4702-A391-34FF89A8D862}">
      <dsp:nvSpPr>
        <dsp:cNvPr id="0" name=""/>
        <dsp:cNvSpPr/>
      </dsp:nvSpPr>
      <dsp:spPr>
        <a:xfrm>
          <a:off x="4029005" y="373082"/>
          <a:ext cx="1198968" cy="11989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E2DA40-2472-47FB-8976-35EA9F6F02BA}">
      <dsp:nvSpPr>
        <dsp:cNvPr id="0" name=""/>
        <dsp:cNvSpPr/>
      </dsp:nvSpPr>
      <dsp:spPr>
        <a:xfrm>
          <a:off x="4029005" y="1746990"/>
          <a:ext cx="3425625" cy="513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defRPr b="1"/>
          </a:pPr>
          <a:r>
            <a:rPr lang="en-AU" sz="2400" b="1" i="0" kern="1200"/>
            <a:t>Deep dive into the script</a:t>
          </a:r>
          <a:r>
            <a:rPr lang="en-AU" sz="2400" b="0" i="0" kern="1200"/>
            <a:t>:</a:t>
          </a:r>
          <a:endParaRPr lang="en-US" sz="2400" kern="1200"/>
        </a:p>
      </dsp:txBody>
      <dsp:txXfrm>
        <a:off x="4029005" y="1746990"/>
        <a:ext cx="3425625" cy="513843"/>
      </dsp:txXfrm>
    </dsp:sp>
    <dsp:sp modelId="{DEF35233-5717-4AD1-8E23-0F308CADF6B5}">
      <dsp:nvSpPr>
        <dsp:cNvPr id="0" name=""/>
        <dsp:cNvSpPr/>
      </dsp:nvSpPr>
      <dsp:spPr>
        <a:xfrm>
          <a:off x="4029005" y="2342201"/>
          <a:ext cx="3425625" cy="2099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AU" sz="1700" b="0" i="0" kern="1200"/>
            <a:t>Read the script thoroughly to understand the context and background of your character. Highlight key phrases, dramatic action, and dialogue that defines your character’s voice, movement and journey.</a:t>
          </a:r>
          <a:endParaRPr lang="en-US" sz="1700" kern="1200"/>
        </a:p>
      </dsp:txBody>
      <dsp:txXfrm>
        <a:off x="4029005" y="2342201"/>
        <a:ext cx="3425625" cy="2099233"/>
      </dsp:txXfrm>
    </dsp:sp>
    <dsp:sp modelId="{A7723927-8596-4032-932E-D339CE179512}">
      <dsp:nvSpPr>
        <dsp:cNvPr id="0" name=""/>
        <dsp:cNvSpPr/>
      </dsp:nvSpPr>
      <dsp:spPr>
        <a:xfrm>
          <a:off x="8054114" y="373082"/>
          <a:ext cx="1198968" cy="119896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E347D8-C63F-4E66-8C02-8DB289131566}">
      <dsp:nvSpPr>
        <dsp:cNvPr id="0" name=""/>
        <dsp:cNvSpPr/>
      </dsp:nvSpPr>
      <dsp:spPr>
        <a:xfrm>
          <a:off x="8054114" y="1746990"/>
          <a:ext cx="3425625" cy="513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defRPr b="1"/>
          </a:pPr>
          <a:r>
            <a:rPr lang="en-AU" sz="2400" b="1" i="0" kern="1200"/>
            <a:t>Interpret the character</a:t>
          </a:r>
          <a:r>
            <a:rPr lang="en-AU" sz="2400" b="0" i="0" kern="1200"/>
            <a:t>:</a:t>
          </a:r>
          <a:endParaRPr lang="en-US" sz="2400" kern="1200"/>
        </a:p>
      </dsp:txBody>
      <dsp:txXfrm>
        <a:off x="8054114" y="1746990"/>
        <a:ext cx="3425625" cy="513843"/>
      </dsp:txXfrm>
    </dsp:sp>
    <dsp:sp modelId="{8A9574D9-E07F-4470-8964-00858941C81A}">
      <dsp:nvSpPr>
        <dsp:cNvPr id="0" name=""/>
        <dsp:cNvSpPr/>
      </dsp:nvSpPr>
      <dsp:spPr>
        <a:xfrm>
          <a:off x="8054114" y="2342201"/>
          <a:ext cx="3425625" cy="2099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AU" sz="1700" b="0" i="0" kern="1200"/>
            <a:t>Analyse your character’s traits, objectives, and development throughout the script. Reflect on questions such as:</a:t>
          </a:r>
          <a:endParaRPr lang="en-US" sz="1700" kern="1200"/>
        </a:p>
        <a:p>
          <a:pPr marL="171450" lvl="1" indent="-171450" algn="l" defTabSz="755650">
            <a:lnSpc>
              <a:spcPct val="90000"/>
            </a:lnSpc>
            <a:spcBef>
              <a:spcPct val="0"/>
            </a:spcBef>
            <a:spcAft>
              <a:spcPct val="15000"/>
            </a:spcAft>
            <a:buChar char="•"/>
          </a:pPr>
          <a:r>
            <a:rPr lang="en-AU" sz="1700" b="0" i="0" kern="1200"/>
            <a:t>What do they want?</a:t>
          </a:r>
          <a:endParaRPr lang="en-US" sz="1700" kern="1200"/>
        </a:p>
        <a:p>
          <a:pPr marL="171450" lvl="1" indent="-171450" algn="l" defTabSz="755650">
            <a:lnSpc>
              <a:spcPct val="90000"/>
            </a:lnSpc>
            <a:spcBef>
              <a:spcPct val="0"/>
            </a:spcBef>
            <a:spcAft>
              <a:spcPct val="15000"/>
            </a:spcAft>
            <a:buChar char="•"/>
          </a:pPr>
          <a:r>
            <a:rPr lang="en-AU" sz="1700" b="0" i="0" kern="1200"/>
            <a:t>What challenges do they face?</a:t>
          </a:r>
          <a:endParaRPr lang="en-US" sz="1700" kern="1200"/>
        </a:p>
        <a:p>
          <a:pPr marL="171450" lvl="1" indent="-171450" algn="l" defTabSz="755650">
            <a:lnSpc>
              <a:spcPct val="90000"/>
            </a:lnSpc>
            <a:spcBef>
              <a:spcPct val="0"/>
            </a:spcBef>
            <a:spcAft>
              <a:spcPct val="15000"/>
            </a:spcAft>
            <a:buChar char="•"/>
          </a:pPr>
          <a:r>
            <a:rPr lang="en-AU" sz="1700" b="0" i="0" kern="1200"/>
            <a:t>How do they change from the beginning to the end?</a:t>
          </a:r>
          <a:endParaRPr lang="en-US" sz="1700" kern="1200"/>
        </a:p>
      </dsp:txBody>
      <dsp:txXfrm>
        <a:off x="8054114" y="2342201"/>
        <a:ext cx="3425625" cy="20992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600C13-F48E-4B92-927F-24BBA0DA5833}">
      <dsp:nvSpPr>
        <dsp:cNvPr id="0" name=""/>
        <dsp:cNvSpPr/>
      </dsp:nvSpPr>
      <dsp:spPr>
        <a:xfrm>
          <a:off x="1043817" y="526352"/>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FE264E-55CF-4696-AA90-20C1AFA8AA94}">
      <dsp:nvSpPr>
        <dsp:cNvPr id="0" name=""/>
        <dsp:cNvSpPr/>
      </dsp:nvSpPr>
      <dsp:spPr>
        <a:xfrm>
          <a:off x="1043817" y="2200110"/>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22350">
            <a:lnSpc>
              <a:spcPct val="100000"/>
            </a:lnSpc>
            <a:spcBef>
              <a:spcPct val="0"/>
            </a:spcBef>
            <a:spcAft>
              <a:spcPct val="35000"/>
            </a:spcAft>
            <a:buNone/>
            <a:defRPr b="1"/>
          </a:pPr>
          <a:r>
            <a:rPr lang="en-AU" sz="2300" b="1" i="0" kern="1200"/>
            <a:t>Adopt a performance approach</a:t>
          </a:r>
          <a:r>
            <a:rPr lang="en-AU" sz="2300" b="0" i="0" kern="1200"/>
            <a:t>:</a:t>
          </a:r>
          <a:endParaRPr lang="en-US" sz="2300" kern="1200"/>
        </a:p>
      </dsp:txBody>
      <dsp:txXfrm>
        <a:off x="1043817" y="2200110"/>
        <a:ext cx="4320000" cy="648000"/>
      </dsp:txXfrm>
    </dsp:sp>
    <dsp:sp modelId="{BFA03F2A-8A47-4F6C-9105-1E81862C0748}">
      <dsp:nvSpPr>
        <dsp:cNvPr id="0" name=""/>
        <dsp:cNvSpPr/>
      </dsp:nvSpPr>
      <dsp:spPr>
        <a:xfrm>
          <a:off x="1043817" y="2923347"/>
          <a:ext cx="4320000" cy="1364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AU" sz="1700" b="0" i="0" kern="1200"/>
            <a:t>Decide on a performance style that suits your character. Consider aspects such as:</a:t>
          </a:r>
          <a:endParaRPr lang="en-US" sz="1700" kern="1200"/>
        </a:p>
        <a:p>
          <a:pPr marL="171450" lvl="1" indent="-171450" algn="l" defTabSz="755650">
            <a:lnSpc>
              <a:spcPct val="90000"/>
            </a:lnSpc>
            <a:spcBef>
              <a:spcPct val="0"/>
            </a:spcBef>
            <a:spcAft>
              <a:spcPct val="15000"/>
            </a:spcAft>
            <a:buChar char="•"/>
          </a:pPr>
          <a:r>
            <a:rPr lang="en-AU" sz="1700" b="0" i="0" kern="1200"/>
            <a:t>Tone of voice</a:t>
          </a:r>
          <a:endParaRPr lang="en-US" sz="1700" kern="1200"/>
        </a:p>
        <a:p>
          <a:pPr marL="171450" lvl="1" indent="-171450" algn="l" defTabSz="755650">
            <a:lnSpc>
              <a:spcPct val="90000"/>
            </a:lnSpc>
            <a:spcBef>
              <a:spcPct val="0"/>
            </a:spcBef>
            <a:spcAft>
              <a:spcPct val="15000"/>
            </a:spcAft>
            <a:buChar char="•"/>
          </a:pPr>
          <a:r>
            <a:rPr lang="en-AU" sz="1700" b="0" i="0" kern="1200"/>
            <a:t>Physicality and movement</a:t>
          </a:r>
          <a:endParaRPr lang="en-US" sz="1700" kern="1200"/>
        </a:p>
        <a:p>
          <a:pPr marL="171450" lvl="1" indent="-171450" algn="l" defTabSz="755650">
            <a:lnSpc>
              <a:spcPct val="90000"/>
            </a:lnSpc>
            <a:spcBef>
              <a:spcPct val="0"/>
            </a:spcBef>
            <a:spcAft>
              <a:spcPct val="15000"/>
            </a:spcAft>
            <a:buChar char="•"/>
          </a:pPr>
          <a:r>
            <a:rPr lang="en-AU" sz="1700" b="0" i="0" kern="1200"/>
            <a:t>Emotion and expression</a:t>
          </a:r>
          <a:endParaRPr lang="en-US" sz="1700" kern="1200"/>
        </a:p>
      </dsp:txBody>
      <dsp:txXfrm>
        <a:off x="1043817" y="2923347"/>
        <a:ext cx="4320000" cy="1364818"/>
      </dsp:txXfrm>
    </dsp:sp>
    <dsp:sp modelId="{FBE8C1A4-9C36-4762-A391-E942041B9C6E}">
      <dsp:nvSpPr>
        <dsp:cNvPr id="0" name=""/>
        <dsp:cNvSpPr/>
      </dsp:nvSpPr>
      <dsp:spPr>
        <a:xfrm>
          <a:off x="6119817" y="526352"/>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2CC77D-DE33-491C-9B83-C2587234DD16}">
      <dsp:nvSpPr>
        <dsp:cNvPr id="0" name=""/>
        <dsp:cNvSpPr/>
      </dsp:nvSpPr>
      <dsp:spPr>
        <a:xfrm>
          <a:off x="6119817" y="2200110"/>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22350">
            <a:lnSpc>
              <a:spcPct val="100000"/>
            </a:lnSpc>
            <a:spcBef>
              <a:spcPct val="0"/>
            </a:spcBef>
            <a:spcAft>
              <a:spcPct val="35000"/>
            </a:spcAft>
            <a:buNone/>
            <a:defRPr b="1"/>
          </a:pPr>
          <a:r>
            <a:rPr lang="en-AU" sz="2300" b="1" i="0" kern="1200"/>
            <a:t>Experiment with dynamics</a:t>
          </a:r>
          <a:r>
            <a:rPr lang="en-AU" sz="2300" b="0" i="0" kern="1200"/>
            <a:t>:</a:t>
          </a:r>
          <a:endParaRPr lang="en-US" sz="2300" kern="1200"/>
        </a:p>
      </dsp:txBody>
      <dsp:txXfrm>
        <a:off x="6119817" y="2200110"/>
        <a:ext cx="4320000" cy="648000"/>
      </dsp:txXfrm>
    </dsp:sp>
    <dsp:sp modelId="{5F5E108E-555F-4FB4-8CD1-B5662503567A}">
      <dsp:nvSpPr>
        <dsp:cNvPr id="0" name=""/>
        <dsp:cNvSpPr/>
      </dsp:nvSpPr>
      <dsp:spPr>
        <a:xfrm>
          <a:off x="6119817" y="2923347"/>
          <a:ext cx="4320000" cy="1364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AU" sz="1700" b="0" i="0" kern="1200"/>
            <a:t>Practice delivering lines with varying dynamics to understand how energy and expression affect the character’s portrayal. Record yourself to assess your performance and make adjustments.</a:t>
          </a:r>
          <a:endParaRPr lang="en-US" sz="1700" kern="1200"/>
        </a:p>
      </dsp:txBody>
      <dsp:txXfrm>
        <a:off x="6119817" y="2923347"/>
        <a:ext cx="4320000" cy="13648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E88796-5170-4A80-8C0E-4189E2901DB6}">
      <dsp:nvSpPr>
        <dsp:cNvPr id="0" name=""/>
        <dsp:cNvSpPr/>
      </dsp:nvSpPr>
      <dsp:spPr>
        <a:xfrm>
          <a:off x="1043817" y="34089"/>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59CF6F-A57E-480B-A9F2-545388C0ABA2}">
      <dsp:nvSpPr>
        <dsp:cNvPr id="0" name=""/>
        <dsp:cNvSpPr/>
      </dsp:nvSpPr>
      <dsp:spPr>
        <a:xfrm>
          <a:off x="1043817" y="1750741"/>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77900">
            <a:lnSpc>
              <a:spcPct val="100000"/>
            </a:lnSpc>
            <a:spcBef>
              <a:spcPct val="0"/>
            </a:spcBef>
            <a:spcAft>
              <a:spcPct val="35000"/>
            </a:spcAft>
            <a:buNone/>
            <a:defRPr b="1"/>
          </a:pPr>
          <a:r>
            <a:rPr lang="en-AU" sz="2200" b="1" i="0" kern="1200"/>
            <a:t>Document your process</a:t>
          </a:r>
          <a:r>
            <a:rPr lang="en-AU" sz="2200" b="0" i="0" kern="1200"/>
            <a:t>:</a:t>
          </a:r>
          <a:endParaRPr lang="en-US" sz="2200" kern="1200"/>
        </a:p>
      </dsp:txBody>
      <dsp:txXfrm>
        <a:off x="1043817" y="1750741"/>
        <a:ext cx="4320000" cy="648000"/>
      </dsp:txXfrm>
    </dsp:sp>
    <dsp:sp modelId="{2F9DD812-ABC1-4A55-A539-B978128CBDF8}">
      <dsp:nvSpPr>
        <dsp:cNvPr id="0" name=""/>
        <dsp:cNvSpPr/>
      </dsp:nvSpPr>
      <dsp:spPr>
        <a:xfrm>
          <a:off x="1043817" y="2493929"/>
          <a:ext cx="4320000" cy="2299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AU" sz="1700" b="0" i="0" kern="1200"/>
            <a:t>Throughout the rehearsal process. keep a record of all the creative choices you make when developing and embodying the character. This could include:</a:t>
          </a:r>
          <a:endParaRPr lang="en-US" sz="1700" kern="1200"/>
        </a:p>
        <a:p>
          <a:pPr marL="171450" lvl="1" indent="-171450" algn="l" defTabSz="755650">
            <a:lnSpc>
              <a:spcPct val="90000"/>
            </a:lnSpc>
            <a:spcBef>
              <a:spcPct val="0"/>
            </a:spcBef>
            <a:spcAft>
              <a:spcPct val="15000"/>
            </a:spcAft>
            <a:buChar char="•"/>
          </a:pPr>
          <a:r>
            <a:rPr lang="en-AU" sz="1700" b="0" i="0" kern="1200"/>
            <a:t>Notes on script interpretation</a:t>
          </a:r>
          <a:endParaRPr lang="en-US" sz="1700" kern="1200"/>
        </a:p>
        <a:p>
          <a:pPr marL="171450" lvl="1" indent="-171450" algn="l" defTabSz="755650">
            <a:lnSpc>
              <a:spcPct val="90000"/>
            </a:lnSpc>
            <a:spcBef>
              <a:spcPct val="0"/>
            </a:spcBef>
            <a:spcAft>
              <a:spcPct val="15000"/>
            </a:spcAft>
            <a:buChar char="•"/>
          </a:pPr>
          <a:r>
            <a:rPr lang="en-AU" sz="1700" b="0" i="0" kern="1200"/>
            <a:t>Decisions made during character development</a:t>
          </a:r>
          <a:endParaRPr lang="en-US" sz="1700" kern="1200"/>
        </a:p>
        <a:p>
          <a:pPr marL="171450" lvl="1" indent="-171450" algn="l" defTabSz="755650">
            <a:lnSpc>
              <a:spcPct val="90000"/>
            </a:lnSpc>
            <a:spcBef>
              <a:spcPct val="0"/>
            </a:spcBef>
            <a:spcAft>
              <a:spcPct val="15000"/>
            </a:spcAft>
            <a:buChar char="•"/>
          </a:pPr>
          <a:r>
            <a:rPr lang="en-AU" sz="1700" b="0" i="0" kern="1200"/>
            <a:t>Feedback from peers or teachers</a:t>
          </a:r>
          <a:endParaRPr lang="en-US" sz="1700" kern="1200"/>
        </a:p>
      </dsp:txBody>
      <dsp:txXfrm>
        <a:off x="1043817" y="2493929"/>
        <a:ext cx="4320000" cy="2299517"/>
      </dsp:txXfrm>
    </dsp:sp>
    <dsp:sp modelId="{5665AC24-F1AE-44AB-BC5B-C4ADA1982AEF}">
      <dsp:nvSpPr>
        <dsp:cNvPr id="0" name=""/>
        <dsp:cNvSpPr/>
      </dsp:nvSpPr>
      <dsp:spPr>
        <a:xfrm>
          <a:off x="6119817" y="34089"/>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F5D757-9E0B-4002-AEE1-60A451EFBB6E}">
      <dsp:nvSpPr>
        <dsp:cNvPr id="0" name=""/>
        <dsp:cNvSpPr/>
      </dsp:nvSpPr>
      <dsp:spPr>
        <a:xfrm>
          <a:off x="6119817" y="1750741"/>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77900">
            <a:lnSpc>
              <a:spcPct val="100000"/>
            </a:lnSpc>
            <a:spcBef>
              <a:spcPct val="0"/>
            </a:spcBef>
            <a:spcAft>
              <a:spcPct val="35000"/>
            </a:spcAft>
            <a:buNone/>
            <a:defRPr b="1"/>
          </a:pPr>
          <a:r>
            <a:rPr lang="en-AU" sz="2200" b="1" i="0" kern="1200"/>
            <a:t>Create a multimodal </a:t>
          </a:r>
          <a:r>
            <a:rPr lang="en-AU" sz="2200" b="1" kern="1200"/>
            <a:t>p</a:t>
          </a:r>
          <a:r>
            <a:rPr lang="en-AU" sz="2200" b="1" i="0" kern="1200"/>
            <a:t>resentation</a:t>
          </a:r>
          <a:r>
            <a:rPr lang="en-AU" sz="2200" b="0" i="0" kern="1200"/>
            <a:t>:</a:t>
          </a:r>
          <a:endParaRPr lang="en-US" sz="2200" kern="1200"/>
        </a:p>
      </dsp:txBody>
      <dsp:txXfrm>
        <a:off x="6119817" y="1750741"/>
        <a:ext cx="4320000" cy="648000"/>
      </dsp:txXfrm>
    </dsp:sp>
    <dsp:sp modelId="{2DD1BCDB-DB2A-486A-AA4A-9DABE3C0B563}">
      <dsp:nvSpPr>
        <dsp:cNvPr id="0" name=""/>
        <dsp:cNvSpPr/>
      </dsp:nvSpPr>
      <dsp:spPr>
        <a:xfrm>
          <a:off x="6119817" y="2493929"/>
          <a:ext cx="4320000" cy="2299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pPr>
          <a:r>
            <a:rPr lang="en-AU" sz="1400" b="0" i="0" kern="1200"/>
            <a:t>Choose at least 2 expressive modes to present your character analysis. Possible combinations could include:</a:t>
          </a:r>
          <a:endParaRPr lang="en-US" sz="1400" kern="1200"/>
        </a:p>
        <a:p>
          <a:pPr marL="114300" lvl="1" indent="-114300" algn="l" defTabSz="622300">
            <a:lnSpc>
              <a:spcPct val="90000"/>
            </a:lnSpc>
            <a:spcBef>
              <a:spcPct val="0"/>
            </a:spcBef>
            <a:spcAft>
              <a:spcPct val="15000"/>
            </a:spcAft>
            <a:buChar char="•"/>
          </a:pPr>
          <a:r>
            <a:rPr lang="en-AU" sz="1400" b="1" i="0" kern="1200"/>
            <a:t>Visual images</a:t>
          </a:r>
          <a:r>
            <a:rPr lang="en-AU" sz="1400" b="0" i="0" kern="1200"/>
            <a:t>: create a mood board or character collage.</a:t>
          </a:r>
          <a:endParaRPr lang="en-US" sz="1400" kern="1200"/>
        </a:p>
        <a:p>
          <a:pPr marL="114300" lvl="1" indent="-114300" algn="l" defTabSz="622300">
            <a:lnSpc>
              <a:spcPct val="90000"/>
            </a:lnSpc>
            <a:spcBef>
              <a:spcPct val="0"/>
            </a:spcBef>
            <a:spcAft>
              <a:spcPct val="15000"/>
            </a:spcAft>
            <a:buChar char="•"/>
          </a:pPr>
          <a:r>
            <a:rPr lang="en-AU" sz="1400" b="1" i="0" kern="1200"/>
            <a:t>Audio</a:t>
          </a:r>
          <a:r>
            <a:rPr lang="en-AU" sz="1400" b="0" i="0" kern="1200"/>
            <a:t>: record your character’s monologue or a reflective piece about their journey.</a:t>
          </a:r>
          <a:endParaRPr lang="en-US" sz="1400" kern="1200"/>
        </a:p>
        <a:p>
          <a:pPr marL="114300" lvl="1" indent="-114300" algn="l" defTabSz="622300">
            <a:lnSpc>
              <a:spcPct val="90000"/>
            </a:lnSpc>
            <a:spcBef>
              <a:spcPct val="0"/>
            </a:spcBef>
            <a:spcAft>
              <a:spcPct val="15000"/>
            </a:spcAft>
            <a:buChar char="•"/>
          </a:pPr>
          <a:r>
            <a:rPr lang="en-AU" sz="1400" b="1" i="0" kern="1200"/>
            <a:t>Video</a:t>
          </a:r>
          <a:r>
            <a:rPr lang="en-AU" sz="1400" b="0" i="0" kern="1200"/>
            <a:t>: film a short performance or interpretation of a key scene.</a:t>
          </a:r>
          <a:endParaRPr lang="en-US" sz="1400" kern="1200"/>
        </a:p>
        <a:p>
          <a:pPr marL="114300" lvl="1" indent="-114300" algn="l" defTabSz="622300">
            <a:lnSpc>
              <a:spcPct val="90000"/>
            </a:lnSpc>
            <a:spcBef>
              <a:spcPct val="0"/>
            </a:spcBef>
            <a:spcAft>
              <a:spcPct val="15000"/>
            </a:spcAft>
            <a:buChar char="•"/>
          </a:pPr>
          <a:r>
            <a:rPr lang="en-AU" sz="1400" b="1" i="0" kern="1200"/>
            <a:t>Written reflections</a:t>
          </a:r>
          <a:r>
            <a:rPr lang="en-AU" sz="1400" b="0" i="0" kern="1200"/>
            <a:t>: annotate your script or write a reflective essay on your creative choices.</a:t>
          </a:r>
          <a:endParaRPr lang="en-US" sz="1400" kern="1200"/>
        </a:p>
      </dsp:txBody>
      <dsp:txXfrm>
        <a:off x="6119817" y="2493929"/>
        <a:ext cx="4320000" cy="22995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99E2CD-89CD-4642-B8BB-621361F6C076}">
      <dsp:nvSpPr>
        <dsp:cNvPr id="0" name=""/>
        <dsp:cNvSpPr/>
      </dsp:nvSpPr>
      <dsp:spPr>
        <a:xfrm>
          <a:off x="4078" y="1132794"/>
          <a:ext cx="1198968" cy="11989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0C07C77-A003-4622-A84C-597FFFD0043A}">
      <dsp:nvSpPr>
        <dsp:cNvPr id="0" name=""/>
        <dsp:cNvSpPr/>
      </dsp:nvSpPr>
      <dsp:spPr>
        <a:xfrm>
          <a:off x="4078" y="2411470"/>
          <a:ext cx="3425625" cy="513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33450">
            <a:lnSpc>
              <a:spcPct val="100000"/>
            </a:lnSpc>
            <a:spcBef>
              <a:spcPct val="0"/>
            </a:spcBef>
            <a:spcAft>
              <a:spcPct val="35000"/>
            </a:spcAft>
            <a:buNone/>
            <a:defRPr b="1"/>
          </a:pPr>
          <a:r>
            <a:rPr lang="en-AU" sz="2100" b="1" i="0" kern="1200"/>
            <a:t>Rehearse your presentation</a:t>
          </a:r>
          <a:r>
            <a:rPr lang="en-AU" sz="2100" b="0" i="0" kern="1200"/>
            <a:t>:</a:t>
          </a:r>
          <a:endParaRPr lang="en-US" sz="2100" kern="1200"/>
        </a:p>
      </dsp:txBody>
      <dsp:txXfrm>
        <a:off x="4078" y="2411470"/>
        <a:ext cx="3425625" cy="513843"/>
      </dsp:txXfrm>
    </dsp:sp>
    <dsp:sp modelId="{861A5940-DA7C-4D1C-904D-E41E09575C37}">
      <dsp:nvSpPr>
        <dsp:cNvPr id="0" name=""/>
        <dsp:cNvSpPr/>
      </dsp:nvSpPr>
      <dsp:spPr>
        <a:xfrm>
          <a:off x="4078" y="2962387"/>
          <a:ext cx="3425625" cy="24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endParaRPr lang="en-US" sz="1600" kern="1200"/>
        </a:p>
      </dsp:txBody>
      <dsp:txXfrm>
        <a:off x="4078" y="2962387"/>
        <a:ext cx="3425625" cy="24069"/>
      </dsp:txXfrm>
    </dsp:sp>
    <dsp:sp modelId="{B4632AD0-E8FF-4AB7-B443-7E22AB6A685C}">
      <dsp:nvSpPr>
        <dsp:cNvPr id="0" name=""/>
        <dsp:cNvSpPr/>
      </dsp:nvSpPr>
      <dsp:spPr>
        <a:xfrm>
          <a:off x="4611874" y="1073289"/>
          <a:ext cx="1198968" cy="11989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945E042-2B82-44D2-BCD1-72D661F4596C}">
      <dsp:nvSpPr>
        <dsp:cNvPr id="0" name=""/>
        <dsp:cNvSpPr/>
      </dsp:nvSpPr>
      <dsp:spPr>
        <a:xfrm>
          <a:off x="4611886" y="2386975"/>
          <a:ext cx="3425625" cy="513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33450">
            <a:lnSpc>
              <a:spcPct val="100000"/>
            </a:lnSpc>
            <a:spcBef>
              <a:spcPct val="0"/>
            </a:spcBef>
            <a:spcAft>
              <a:spcPct val="35000"/>
            </a:spcAft>
            <a:buNone/>
            <a:defRPr b="1"/>
          </a:pPr>
          <a:r>
            <a:rPr lang="en-AU" sz="2100" b="1" i="0" kern="1200"/>
            <a:t>Gather feedback</a:t>
          </a:r>
          <a:r>
            <a:rPr lang="en-AU" sz="2100" b="0" i="0" kern="1200"/>
            <a:t>:</a:t>
          </a:r>
          <a:endParaRPr lang="en-US" sz="2100" kern="1200"/>
        </a:p>
      </dsp:txBody>
      <dsp:txXfrm>
        <a:off x="4611886" y="2386975"/>
        <a:ext cx="3425625" cy="513843"/>
      </dsp:txXfrm>
    </dsp:sp>
    <dsp:sp modelId="{31359F9E-2891-4BAC-A85F-34A1D105DF9D}">
      <dsp:nvSpPr>
        <dsp:cNvPr id="0" name=""/>
        <dsp:cNvSpPr/>
      </dsp:nvSpPr>
      <dsp:spPr>
        <a:xfrm>
          <a:off x="4029187" y="2962387"/>
          <a:ext cx="3425625" cy="24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endParaRPr lang="en-US" sz="1600" kern="1200"/>
        </a:p>
      </dsp:txBody>
      <dsp:txXfrm>
        <a:off x="4029187" y="2962387"/>
        <a:ext cx="3425625" cy="24069"/>
      </dsp:txXfrm>
    </dsp:sp>
    <dsp:sp modelId="{4C880BBA-5917-43D8-A900-E8A879A51A4C}">
      <dsp:nvSpPr>
        <dsp:cNvPr id="0" name=""/>
        <dsp:cNvSpPr/>
      </dsp:nvSpPr>
      <dsp:spPr>
        <a:xfrm>
          <a:off x="8054296" y="1132794"/>
          <a:ext cx="1198968" cy="119896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E49B39-AFAF-41A5-943B-DC5DE7AE3456}">
      <dsp:nvSpPr>
        <dsp:cNvPr id="0" name=""/>
        <dsp:cNvSpPr/>
      </dsp:nvSpPr>
      <dsp:spPr>
        <a:xfrm>
          <a:off x="8054296" y="2411470"/>
          <a:ext cx="3425625" cy="513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33450">
            <a:lnSpc>
              <a:spcPct val="100000"/>
            </a:lnSpc>
            <a:spcBef>
              <a:spcPct val="0"/>
            </a:spcBef>
            <a:spcAft>
              <a:spcPct val="35000"/>
            </a:spcAft>
            <a:buNone/>
            <a:defRPr b="1"/>
          </a:pPr>
          <a:r>
            <a:rPr lang="en-AU" sz="2100" b="1" i="0" kern="1200"/>
            <a:t>Finalise and present</a:t>
          </a:r>
          <a:r>
            <a:rPr lang="en-AU" sz="2100" b="0" i="0" kern="1200"/>
            <a:t>:</a:t>
          </a:r>
          <a:endParaRPr lang="en-US" sz="2100" kern="1200"/>
        </a:p>
      </dsp:txBody>
      <dsp:txXfrm>
        <a:off x="8054296" y="2411470"/>
        <a:ext cx="3425625" cy="513843"/>
      </dsp:txXfrm>
    </dsp:sp>
    <dsp:sp modelId="{E81551D0-9999-43F6-844B-C838C85F2513}">
      <dsp:nvSpPr>
        <dsp:cNvPr id="0" name=""/>
        <dsp:cNvSpPr/>
      </dsp:nvSpPr>
      <dsp:spPr>
        <a:xfrm>
          <a:off x="8054296" y="2962387"/>
          <a:ext cx="3425625" cy="24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endParaRPr lang="en-US" sz="1600" kern="1200"/>
        </a:p>
      </dsp:txBody>
      <dsp:txXfrm>
        <a:off x="8054296" y="2962387"/>
        <a:ext cx="3425625" cy="24069"/>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22/08/2025</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22/08/2025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urriculum.nsw.edu.au/resources/glossary" TargetMode="External"/><Relationship Id="rId7" Type="http://schemas.openxmlformats.org/officeDocument/2006/relationships/hyperlink" Target="https://education.nsw.gov.au/teaching-and-learning/curriculum/explicit-teaching/explicit-teaching-strategies/sharing-success-criteria" TargetMode="External"/><Relationship Id="rId2" Type="http://schemas.openxmlformats.org/officeDocument/2006/relationships/slide" Target="../slides/slide55.xml"/><Relationship Id="rId1" Type="http://schemas.openxmlformats.org/officeDocument/2006/relationships/notesMaster" Target="../notesMasters/notesMaster1.xml"/><Relationship Id="rId6" Type="http://schemas.openxmlformats.org/officeDocument/2006/relationships/hyperlink" Target="https://education.nsw.gov.au/teaching-and-learning/curriculum/explicit-teaching/explicit-teaching-strategies/sharing-learning-intentions" TargetMode="External"/><Relationship Id="rId5" Type="http://schemas.openxmlformats.org/officeDocument/2006/relationships/hyperlink" Target="https://www.aitsl.edu.au/docs/default-source/feedback/aitsl-learning-intentions-and-success-criteria-strategy.pdf?sfvrsn=382dec3c_2" TargetMode="External"/><Relationship Id="rId4" Type="http://schemas.openxmlformats.org/officeDocument/2006/relationships/hyperlink" Target="https://curriculum.nsw.edu.au/learning-areas/creative-arts/drama-7-10-2023/teaching-and-learning"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urriculum.nsw.edu.au/resources/glossary" TargetMode="External"/><Relationship Id="rId7" Type="http://schemas.openxmlformats.org/officeDocument/2006/relationships/hyperlink" Target="https://education.nsw.gov.au/teaching-and-learning/curriculum/explicit-teaching/explicit-teaching-strategies/sharing-success-criteria" TargetMode="External"/><Relationship Id="rId2" Type="http://schemas.openxmlformats.org/officeDocument/2006/relationships/slide" Target="../slides/slide77.xml"/><Relationship Id="rId1" Type="http://schemas.openxmlformats.org/officeDocument/2006/relationships/notesMaster" Target="../notesMasters/notesMaster1.xml"/><Relationship Id="rId6" Type="http://schemas.openxmlformats.org/officeDocument/2006/relationships/hyperlink" Target="https://education.nsw.gov.au/teaching-and-learning/curriculum/explicit-teaching/explicit-teaching-strategies/sharing-learning-intentions" TargetMode="External"/><Relationship Id="rId5" Type="http://schemas.openxmlformats.org/officeDocument/2006/relationships/hyperlink" Target="https://www.aitsl.edu.au/docs/default-source/feedback/aitsl-learning-intentions-and-success-criteria-strategy.pdf?sfvrsn=382dec3c_2" TargetMode="External"/><Relationship Id="rId4" Type="http://schemas.openxmlformats.org/officeDocument/2006/relationships/hyperlink" Target="https://curriculum.nsw.edu.au/learning-areas/creative-arts/drama-7-10-2023/teaching-and-learning"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curriculum.nsw.edu.au/resources/glossary" TargetMode="External"/><Relationship Id="rId7" Type="http://schemas.openxmlformats.org/officeDocument/2006/relationships/hyperlink" Target="https://education.nsw.gov.au/teaching-and-learning/curriculum/explicit-teaching/explicit-teaching-strategies/sharing-success-criteria" TargetMode="External"/><Relationship Id="rId2" Type="http://schemas.openxmlformats.org/officeDocument/2006/relationships/slide" Target="../slides/slide103.xml"/><Relationship Id="rId1" Type="http://schemas.openxmlformats.org/officeDocument/2006/relationships/notesMaster" Target="../notesMasters/notesMaster1.xml"/><Relationship Id="rId6" Type="http://schemas.openxmlformats.org/officeDocument/2006/relationships/hyperlink" Target="https://education.nsw.gov.au/teaching-and-learning/curriculum/explicit-teaching/explicit-teaching-strategies/sharing-learning-intentions" TargetMode="External"/><Relationship Id="rId5" Type="http://schemas.openxmlformats.org/officeDocument/2006/relationships/hyperlink" Target="https://www.aitsl.edu.au/docs/default-source/feedback/aitsl-learning-intentions-and-success-criteria-strategy.pdf?sfvrsn=382dec3c_2" TargetMode="External"/><Relationship Id="rId4" Type="http://schemas.openxmlformats.org/officeDocument/2006/relationships/hyperlink" Target="https://curriculum.nsw.edu.au/learning-areas/creative-arts/drama-7-10-2023/teaching-and-learning"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curriculum.nsw.edu.au/resources/glossary" TargetMode="External"/><Relationship Id="rId7" Type="http://schemas.openxmlformats.org/officeDocument/2006/relationships/hyperlink" Target="https://education.nsw.gov.au/teaching-and-learning/curriculum/explicit-teaching/explicit-teaching-strategies/sharing-success-criteria" TargetMode="External"/><Relationship Id="rId2" Type="http://schemas.openxmlformats.org/officeDocument/2006/relationships/slide" Target="../slides/slide124.xml"/><Relationship Id="rId1" Type="http://schemas.openxmlformats.org/officeDocument/2006/relationships/notesMaster" Target="../notesMasters/notesMaster1.xml"/><Relationship Id="rId6" Type="http://schemas.openxmlformats.org/officeDocument/2006/relationships/hyperlink" Target="https://education.nsw.gov.au/teaching-and-learning/curriculum/explicit-teaching/explicit-teaching-strategies/sharing-learning-intentions" TargetMode="External"/><Relationship Id="rId5" Type="http://schemas.openxmlformats.org/officeDocument/2006/relationships/hyperlink" Target="https://www.aitsl.edu.au/docs/default-source/feedback/aitsl-learning-intentions-and-success-criteria-strategy.pdf?sfvrsn=382dec3c_2" TargetMode="External"/><Relationship Id="rId4" Type="http://schemas.openxmlformats.org/officeDocument/2006/relationships/hyperlink" Target="https://curriculum.nsw.edu.au/learning-areas/creative-arts/drama-7-10-2023/teaching-and-learning"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urriculum.nsw.edu.au/resources/glossary" TargetMode="External"/><Relationship Id="rId7" Type="http://schemas.openxmlformats.org/officeDocument/2006/relationships/hyperlink" Target="https://education.nsw.gov.au/teaching-and-learning/curriculum/explicit-teaching/explicit-teaching-strategies/sharing-success-criteria"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education.nsw.gov.au/teaching-and-learning/curriculum/explicit-teaching/explicit-teaching-strategies/sharing-learning-intentions" TargetMode="External"/><Relationship Id="rId5" Type="http://schemas.openxmlformats.org/officeDocument/2006/relationships/hyperlink" Target="https://www.aitsl.edu.au/docs/default-source/feedback/aitsl-learning-intentions-and-success-criteria-strategy.pdf?sfvrsn=382dec3c_2" TargetMode="External"/><Relationship Id="rId4" Type="http://schemas.openxmlformats.org/officeDocument/2006/relationships/hyperlink" Target="https://curriculum.nsw.edu.au/learning-areas/creative-arts/drama-7-10-2023/teaching-and-learning"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urriculum.nsw.edu.au/resources/glossary" TargetMode="External"/><Relationship Id="rId7" Type="http://schemas.openxmlformats.org/officeDocument/2006/relationships/hyperlink" Target="https://education.nsw.gov.au/teaching-and-learning/curriculum/explicit-teaching/explicit-teaching-strategies/sharing-success-criteria"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education.nsw.gov.au/teaching-and-learning/curriculum/explicit-teaching/explicit-teaching-strategies/sharing-learning-intentions" TargetMode="External"/><Relationship Id="rId5" Type="http://schemas.openxmlformats.org/officeDocument/2006/relationships/hyperlink" Target="https://www.aitsl.edu.au/docs/default-source/feedback/aitsl-learning-intentions-and-success-criteria-strategy.pdf?sfvrsn=382dec3c_2" TargetMode="External"/><Relationship Id="rId4" Type="http://schemas.openxmlformats.org/officeDocument/2006/relationships/hyperlink" Target="https://curriculum.nsw.edu.au/learning-areas/creative-arts/drama-7-10-2023/teaching-and-learning"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1933589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F6536-8214-7C48-74C7-B69FB8A3CB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2079F1-C6B8-0520-6EBE-A316A53B8D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274205-3062-AE55-36ED-D3B3672721CE}"/>
              </a:ext>
            </a:extLst>
          </p:cNvPr>
          <p:cNvSpPr>
            <a:spLocks noGrp="1"/>
          </p:cNvSpPr>
          <p:nvPr>
            <p:ph type="body" idx="1"/>
          </p:nvPr>
        </p:nvSpPr>
        <p:spPr/>
        <p:txBody>
          <a:bodyPr/>
          <a:lstStyle/>
          <a:p>
            <a:r>
              <a:rPr lang="en-AU" b="1"/>
              <a:t>Notes for teachers:</a:t>
            </a:r>
            <a:endParaRPr lang="en-AU"/>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AU" sz="1800">
                <a:effectLst/>
                <a:latin typeface="Aptos" panose="020B0004020202020204" pitchFamily="34" charset="0"/>
                <a:ea typeface="DengXian" panose="02010600030101010101" pitchFamily="2" charset="-122"/>
                <a:cs typeface="Aptos" panose="020B0004020202020204" pitchFamily="34" charset="0"/>
              </a:rPr>
              <a:t>Dependent on school context and student needs, teachers may use this sample LISC as a starting point for unpacking unfamiliar, subject specific terminology with students. Teachers can refer to NESA’s </a:t>
            </a:r>
            <a:r>
              <a:rPr lang="en-AU" sz="1800" u="sng">
                <a:solidFill>
                  <a:srgbClr val="0000FF"/>
                </a:solidFill>
                <a:effectLst/>
                <a:latin typeface="Aptos" panose="020B0004020202020204" pitchFamily="34" charset="0"/>
                <a:ea typeface="DengXian" panose="02010600030101010101" pitchFamily="2" charset="-122"/>
                <a:cs typeface="Aptos" panose="020B0004020202020204" pitchFamily="34" charset="0"/>
                <a:hlinkClick r:id="rId3"/>
              </a:rPr>
              <a:t>Glossary</a:t>
            </a:r>
            <a:r>
              <a:rPr lang="en-AU" sz="1800">
                <a:effectLst/>
                <a:latin typeface="Aptos" panose="020B0004020202020204" pitchFamily="34" charset="0"/>
                <a:ea typeface="DengXian" panose="02010600030101010101" pitchFamily="2" charset="-122"/>
                <a:cs typeface="Aptos" panose="020B0004020202020204" pitchFamily="34" charset="0"/>
              </a:rPr>
              <a:t> and </a:t>
            </a:r>
            <a:r>
              <a:rPr lang="en-AU" sz="1800" u="sng">
                <a:solidFill>
                  <a:srgbClr val="0000FF"/>
                </a:solidFill>
                <a:effectLst/>
                <a:latin typeface="Aptos" panose="020B0004020202020204" pitchFamily="34" charset="0"/>
                <a:ea typeface="DengXian" panose="02010600030101010101" pitchFamily="2" charset="-122"/>
                <a:cs typeface="Aptos" panose="020B0004020202020204" pitchFamily="34" charset="0"/>
                <a:hlinkClick r:id="rId4"/>
              </a:rPr>
              <a:t>Teaching and learning support </a:t>
            </a:r>
            <a:r>
              <a:rPr lang="en-AU" sz="1800">
                <a:effectLst/>
                <a:latin typeface="Aptos" panose="020B0004020202020204" pitchFamily="34" charset="0"/>
                <a:ea typeface="DengXian" panose="02010600030101010101" pitchFamily="2" charset="-122"/>
                <a:cs typeface="Aptos" panose="020B0004020202020204" pitchFamily="34" charset="0"/>
              </a:rPr>
              <a:t> downloadable documents when unpacking these terms.</a:t>
            </a:r>
          </a:p>
          <a:p>
            <a:pPr marL="171450" indent="-171450">
              <a:buFont typeface="Arial,Sans-Serif"/>
              <a:buChar char="•"/>
            </a:pPr>
            <a:r>
              <a:rPr lang="en-AU"/>
              <a:t>Learning intentions and success are best co-constructed with students. Adapt the learning intention as required and add matching success criteria.</a:t>
            </a:r>
          </a:p>
          <a:p>
            <a:pPr marL="171450" indent="-171450">
              <a:buFont typeface="Arial,Sans-Serif"/>
              <a:buChar char="•"/>
            </a:pPr>
            <a:r>
              <a:rPr lang="en-AU"/>
              <a:t>For more information See ⁠</a:t>
            </a:r>
            <a:r>
              <a:rPr lang="en-AU">
                <a:hlinkClick r:id="rId5" tooltip="https://www.aitsl.edu.au/docs/default-source/feedback/aitsl-learning-intentions-and-success-criteria-strategy.pdf?sfvrsn=382dec3c_2"/>
              </a:rPr>
              <a:t>AITSL</a:t>
            </a:r>
            <a:r>
              <a:rPr lang="en-AU"/>
              <a:t> or the NSW Department of Education explicit teaching strategies, ⁠</a:t>
            </a:r>
            <a:r>
              <a:rPr lang="en-AU">
                <a:hlinkClick r:id="rId6" tooltip="https://education.nsw.gov.au/teaching-and-learning/curriculum/explicit-teaching/explicit-teaching-strategies/sharing-learning-intentions"/>
              </a:rPr>
              <a:t>Sharing learning intentions</a:t>
            </a:r>
            <a:r>
              <a:rPr lang="en-AU"/>
              <a:t> and ⁠</a:t>
            </a:r>
            <a:r>
              <a:rPr lang="en-AU">
                <a:hlinkClick r:id="rId7" tooltip="https://education.nsw.gov.au/teaching-and-learning/curriculum/explicit-teaching/explicit-teaching-strategies/sharing-success-criteria"/>
              </a:rPr>
              <a:t>Sharing success criteria</a:t>
            </a:r>
            <a:endParaRPr lang="en-AU"/>
          </a:p>
          <a:p>
            <a:pPr marL="171450" indent="-171450">
              <a:buFont typeface="Arial,Sans-Serif"/>
              <a:buChar char="•"/>
            </a:pPr>
            <a:r>
              <a:rPr lang="en-AU"/>
              <a:t>LISC is not necessarily presented at the beginning of the lesson. Teacher needs to consider most effectual time to introduce </a:t>
            </a:r>
          </a:p>
          <a:p>
            <a:pPr marL="171450" indent="-171450">
              <a:buFont typeface="Arial,Sans-Serif"/>
              <a:buChar char="•"/>
            </a:pPr>
            <a:r>
              <a:rPr lang="en-AU"/>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D15A729D-ACC0-72D5-2505-50A1DB8DEB44}"/>
              </a:ext>
            </a:extLst>
          </p:cNvPr>
          <p:cNvSpPr>
            <a:spLocks noGrp="1"/>
          </p:cNvSpPr>
          <p:nvPr>
            <p:ph type="sldNum" sz="quarter" idx="5"/>
          </p:nvPr>
        </p:nvSpPr>
        <p:spPr/>
        <p:txBody>
          <a:bodyPr/>
          <a:lstStyle/>
          <a:p>
            <a:fld id="{D09C5488-DD16-4714-9519-7BE21BA11D4E}" type="slidenum">
              <a:rPr lang="en-AU" smtClean="0"/>
              <a:t>55</a:t>
            </a:fld>
            <a:endParaRPr lang="en-AU"/>
          </a:p>
        </p:txBody>
      </p:sp>
    </p:spTree>
    <p:extLst>
      <p:ext uri="{BB962C8B-B14F-4D97-AF65-F5344CB8AC3E}">
        <p14:creationId xmlns:p14="http://schemas.microsoft.com/office/powerpoint/2010/main" val="392221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A5948-A6A6-05E7-6644-49FDFB675E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DF8BB2-796D-323D-CA62-735E5971D7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8F2079-E544-CD3B-59B6-42228EDBE4BE}"/>
              </a:ext>
            </a:extLst>
          </p:cNvPr>
          <p:cNvSpPr>
            <a:spLocks noGrp="1"/>
          </p:cNvSpPr>
          <p:nvPr>
            <p:ph type="body" idx="1"/>
          </p:nvPr>
        </p:nvSpPr>
        <p:spPr/>
        <p:txBody>
          <a:bodyPr/>
          <a:lstStyle/>
          <a:p>
            <a:r>
              <a:rPr lang="en-AU" b="1" i="0">
                <a:solidFill>
                  <a:srgbClr val="22272B"/>
                </a:solidFill>
                <a:effectLst/>
                <a:latin typeface="Public Sans" pitchFamily="2" charset="0"/>
              </a:rPr>
              <a:t>Duration: 9:06</a:t>
            </a:r>
          </a:p>
          <a:p>
            <a:r>
              <a:rPr lang="en-AU" b="1" i="0">
                <a:solidFill>
                  <a:srgbClr val="22272B"/>
                </a:solidFill>
                <a:effectLst/>
                <a:latin typeface="Public Sans" pitchFamily="2" charset="0"/>
              </a:rPr>
              <a:t>Play (00:28 – 05:15)</a:t>
            </a:r>
          </a:p>
        </p:txBody>
      </p:sp>
      <p:sp>
        <p:nvSpPr>
          <p:cNvPr id="4" name="Slide Number Placeholder 3">
            <a:extLst>
              <a:ext uri="{FF2B5EF4-FFF2-40B4-BE49-F238E27FC236}">
                <a16:creationId xmlns:a16="http://schemas.microsoft.com/office/drawing/2014/main" id="{6962AE9C-849B-6F4C-8E1F-FD521656B391}"/>
              </a:ext>
            </a:extLst>
          </p:cNvPr>
          <p:cNvSpPr>
            <a:spLocks noGrp="1"/>
          </p:cNvSpPr>
          <p:nvPr>
            <p:ph type="sldNum" sz="quarter" idx="5"/>
          </p:nvPr>
        </p:nvSpPr>
        <p:spPr/>
        <p:txBody>
          <a:bodyPr/>
          <a:lstStyle/>
          <a:p>
            <a:fld id="{B07158C4-A119-4B78-9DE8-A50001BC31DC}" type="slidenum">
              <a:rPr lang="en-AU" smtClean="0"/>
              <a:pPr/>
              <a:t>62</a:t>
            </a:fld>
            <a:endParaRPr lang="en-AU"/>
          </a:p>
        </p:txBody>
      </p:sp>
    </p:spTree>
    <p:extLst>
      <p:ext uri="{BB962C8B-B14F-4D97-AF65-F5344CB8AC3E}">
        <p14:creationId xmlns:p14="http://schemas.microsoft.com/office/powerpoint/2010/main" val="1449610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9CBC3-5FDD-B1A8-0398-94A9097EE5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854CAD-8704-E345-1E6D-90708B581B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FA829C-7EFE-8C3C-0E9C-944AE1DEBD5F}"/>
              </a:ext>
            </a:extLst>
          </p:cNvPr>
          <p:cNvSpPr>
            <a:spLocks noGrp="1"/>
          </p:cNvSpPr>
          <p:nvPr>
            <p:ph type="body" idx="1"/>
          </p:nvPr>
        </p:nvSpPr>
        <p:spPr/>
        <p:txBody>
          <a:bodyPr/>
          <a:lstStyle/>
          <a:p>
            <a:r>
              <a:rPr lang="en-AU" b="1"/>
              <a:t>Notes for teachers:</a:t>
            </a:r>
            <a:endParaRPr lang="en-AU"/>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AU" sz="1800">
                <a:effectLst/>
                <a:latin typeface="Aptos" panose="020B0004020202020204" pitchFamily="34" charset="0"/>
                <a:ea typeface="DengXian" panose="02010600030101010101" pitchFamily="2" charset="-122"/>
                <a:cs typeface="Aptos" panose="020B0004020202020204" pitchFamily="34" charset="0"/>
              </a:rPr>
              <a:t>Dependent on school context and student needs, teachers may use this sample LISC as a starting point for unpacking unfamiliar, subject specific terminology with students. Teachers can refer to NESA’s </a:t>
            </a:r>
            <a:r>
              <a:rPr lang="en-AU" sz="1800" u="sng">
                <a:solidFill>
                  <a:srgbClr val="0000FF"/>
                </a:solidFill>
                <a:effectLst/>
                <a:latin typeface="Aptos" panose="020B0004020202020204" pitchFamily="34" charset="0"/>
                <a:ea typeface="DengXian" panose="02010600030101010101" pitchFamily="2" charset="-122"/>
                <a:cs typeface="Aptos" panose="020B0004020202020204" pitchFamily="34" charset="0"/>
                <a:hlinkClick r:id="rId3"/>
              </a:rPr>
              <a:t>Glossary</a:t>
            </a:r>
            <a:r>
              <a:rPr lang="en-AU" sz="1800">
                <a:effectLst/>
                <a:latin typeface="Aptos" panose="020B0004020202020204" pitchFamily="34" charset="0"/>
                <a:ea typeface="DengXian" panose="02010600030101010101" pitchFamily="2" charset="-122"/>
                <a:cs typeface="Aptos" panose="020B0004020202020204" pitchFamily="34" charset="0"/>
              </a:rPr>
              <a:t> and </a:t>
            </a:r>
            <a:r>
              <a:rPr lang="en-AU" sz="1800" u="sng">
                <a:solidFill>
                  <a:srgbClr val="0000FF"/>
                </a:solidFill>
                <a:effectLst/>
                <a:latin typeface="Aptos" panose="020B0004020202020204" pitchFamily="34" charset="0"/>
                <a:ea typeface="DengXian" panose="02010600030101010101" pitchFamily="2" charset="-122"/>
                <a:cs typeface="Aptos" panose="020B0004020202020204" pitchFamily="34" charset="0"/>
                <a:hlinkClick r:id="rId4"/>
              </a:rPr>
              <a:t>Teaching and learning support </a:t>
            </a:r>
            <a:r>
              <a:rPr lang="en-AU" sz="1800">
                <a:effectLst/>
                <a:latin typeface="Aptos" panose="020B0004020202020204" pitchFamily="34" charset="0"/>
                <a:ea typeface="DengXian" panose="02010600030101010101" pitchFamily="2" charset="-122"/>
                <a:cs typeface="Aptos" panose="020B0004020202020204" pitchFamily="34" charset="0"/>
              </a:rPr>
              <a:t> downloadable documents when unpacking these terms.</a:t>
            </a:r>
          </a:p>
          <a:p>
            <a:pPr marL="171450" indent="-171450">
              <a:buFont typeface="Arial,Sans-Serif"/>
              <a:buChar char="•"/>
            </a:pPr>
            <a:r>
              <a:rPr lang="en-AU"/>
              <a:t>Learning intentions and success are best co-constructed with students. Adapt the learning intention as required and add matching success criteria.</a:t>
            </a:r>
          </a:p>
          <a:p>
            <a:pPr marL="171450" indent="-171450">
              <a:buFont typeface="Arial,Sans-Serif"/>
              <a:buChar char="•"/>
            </a:pPr>
            <a:r>
              <a:rPr lang="en-AU"/>
              <a:t>For more information See ⁠</a:t>
            </a:r>
            <a:r>
              <a:rPr lang="en-AU">
                <a:hlinkClick r:id="rId5" tooltip="https://www.aitsl.edu.au/docs/default-source/feedback/aitsl-learning-intentions-and-success-criteria-strategy.pdf?sfvrsn=382dec3c_2"/>
              </a:rPr>
              <a:t>AITSL</a:t>
            </a:r>
            <a:r>
              <a:rPr lang="en-AU"/>
              <a:t> or the NSW Department of Education explicit teaching strategies, ⁠</a:t>
            </a:r>
            <a:r>
              <a:rPr lang="en-AU">
                <a:hlinkClick r:id="rId6" tooltip="https://education.nsw.gov.au/teaching-and-learning/curriculum/explicit-teaching/explicit-teaching-strategies/sharing-learning-intentions"/>
              </a:rPr>
              <a:t>Sharing learning intentions</a:t>
            </a:r>
            <a:r>
              <a:rPr lang="en-AU"/>
              <a:t> and ⁠</a:t>
            </a:r>
            <a:r>
              <a:rPr lang="en-AU">
                <a:hlinkClick r:id="rId7" tooltip="https://education.nsw.gov.au/teaching-and-learning/curriculum/explicit-teaching/explicit-teaching-strategies/sharing-success-criteria"/>
              </a:rPr>
              <a:t>Sharing success criteria</a:t>
            </a:r>
            <a:endParaRPr lang="en-AU"/>
          </a:p>
          <a:p>
            <a:pPr marL="171450" indent="-171450">
              <a:buFont typeface="Arial,Sans-Serif"/>
              <a:buChar char="•"/>
            </a:pPr>
            <a:r>
              <a:rPr lang="en-AU"/>
              <a:t>LISC is not necessarily presented at the beginning of the lesson. Teacher needs to consider most effectual time to introduce </a:t>
            </a:r>
          </a:p>
          <a:p>
            <a:pPr marL="171450" indent="-171450">
              <a:buFont typeface="Arial,Sans-Serif"/>
              <a:buChar char="•"/>
            </a:pPr>
            <a:r>
              <a:rPr lang="en-AU"/>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B0D27D61-41ED-88AA-0778-F7543C3718E6}"/>
              </a:ext>
            </a:extLst>
          </p:cNvPr>
          <p:cNvSpPr>
            <a:spLocks noGrp="1"/>
          </p:cNvSpPr>
          <p:nvPr>
            <p:ph type="sldNum" sz="quarter" idx="5"/>
          </p:nvPr>
        </p:nvSpPr>
        <p:spPr/>
        <p:txBody>
          <a:bodyPr/>
          <a:lstStyle/>
          <a:p>
            <a:fld id="{D09C5488-DD16-4714-9519-7BE21BA11D4E}" type="slidenum">
              <a:rPr lang="en-AU" smtClean="0"/>
              <a:t>77</a:t>
            </a:fld>
            <a:endParaRPr lang="en-AU"/>
          </a:p>
        </p:txBody>
      </p:sp>
    </p:spTree>
    <p:extLst>
      <p:ext uri="{BB962C8B-B14F-4D97-AF65-F5344CB8AC3E}">
        <p14:creationId xmlns:p14="http://schemas.microsoft.com/office/powerpoint/2010/main" val="1973929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b="1" i="0">
                <a:solidFill>
                  <a:srgbClr val="000000"/>
                </a:solidFill>
                <a:effectLst/>
                <a:latin typeface="Arial" panose="020B0604020202020204" pitchFamily="34" charset="0"/>
              </a:rPr>
              <a:t>Artworks to use/display for this activity could include: </a:t>
            </a:r>
            <a:r>
              <a:rPr lang="en-AU" sz="1800" b="0" i="1">
                <a:solidFill>
                  <a:srgbClr val="000000"/>
                </a:solidFill>
                <a:effectLst/>
                <a:latin typeface="Arial" panose="020B0604020202020204" pitchFamily="34" charset="0"/>
              </a:rPr>
              <a:t>Beyond the Coastal Watch </a:t>
            </a:r>
            <a:r>
              <a:rPr lang="en-AU" sz="1800" b="0" i="0">
                <a:solidFill>
                  <a:srgbClr val="000000"/>
                </a:solidFill>
                <a:effectLst/>
                <a:latin typeface="Arial" panose="020B0604020202020204" pitchFamily="34" charset="0"/>
              </a:rPr>
              <a:t>by Dennis Golding, </a:t>
            </a:r>
            <a:r>
              <a:rPr lang="en-AU" sz="1800" b="0" i="1">
                <a:solidFill>
                  <a:srgbClr val="000000"/>
                </a:solidFill>
                <a:effectLst/>
                <a:latin typeface="Arial" panose="020B0604020202020204" pitchFamily="34" charset="0"/>
              </a:rPr>
              <a:t>The Scream </a:t>
            </a:r>
            <a:r>
              <a:rPr lang="en-AU" sz="1800" b="0" i="0">
                <a:solidFill>
                  <a:srgbClr val="000000"/>
                </a:solidFill>
                <a:effectLst/>
                <a:latin typeface="Arial" panose="020B0604020202020204" pitchFamily="34" charset="0"/>
              </a:rPr>
              <a:t>by Edvard Munch</a:t>
            </a:r>
            <a:r>
              <a:rPr lang="en-AU" sz="1800" b="0" i="1">
                <a:solidFill>
                  <a:srgbClr val="000000"/>
                </a:solidFill>
                <a:effectLst/>
                <a:latin typeface="Arial" panose="020B0604020202020204" pitchFamily="34" charset="0"/>
              </a:rPr>
              <a:t>, Frog Girl </a:t>
            </a:r>
            <a:r>
              <a:rPr lang="en-AU" sz="1800" b="0" i="0">
                <a:solidFill>
                  <a:srgbClr val="000000"/>
                </a:solidFill>
                <a:effectLst/>
                <a:latin typeface="Arial" panose="020B0604020202020204" pitchFamily="34" charset="0"/>
              </a:rPr>
              <a:t>by Yoshitomo Nara, </a:t>
            </a:r>
            <a:r>
              <a:rPr lang="en-AU" sz="2000" b="0" i="1">
                <a:solidFill>
                  <a:srgbClr val="202122"/>
                </a:solidFill>
                <a:effectLst/>
                <a:latin typeface="Arial" panose="020B0604020202020204" pitchFamily="34" charset="0"/>
              </a:rPr>
              <a:t>Oath of the </a:t>
            </a:r>
            <a:r>
              <a:rPr lang="en-AU" sz="2000" b="0" i="1" err="1">
                <a:solidFill>
                  <a:srgbClr val="202122"/>
                </a:solidFill>
                <a:effectLst/>
                <a:latin typeface="Arial" panose="020B0604020202020204" pitchFamily="34" charset="0"/>
              </a:rPr>
              <a:t>Horatii</a:t>
            </a:r>
            <a:r>
              <a:rPr lang="en-AU" sz="2000" b="0" i="0">
                <a:solidFill>
                  <a:srgbClr val="202122"/>
                </a:solidFill>
                <a:effectLst/>
                <a:latin typeface="Arial" panose="020B0604020202020204" pitchFamily="34" charset="0"/>
              </a:rPr>
              <a:t> by Jacques-Louis David, </a:t>
            </a:r>
            <a:r>
              <a:rPr lang="en-AU" sz="2000" b="0" i="1">
                <a:solidFill>
                  <a:srgbClr val="202122"/>
                </a:solidFill>
                <a:effectLst/>
                <a:latin typeface="Arial" panose="020B0604020202020204" pitchFamily="34" charset="0"/>
              </a:rPr>
              <a:t>Displaced</a:t>
            </a:r>
            <a:r>
              <a:rPr lang="en-AU" sz="2000" b="0" i="0">
                <a:solidFill>
                  <a:srgbClr val="202122"/>
                </a:solidFill>
                <a:effectLst/>
                <a:latin typeface="Arial" panose="020B0604020202020204" pitchFamily="34" charset="0"/>
              </a:rPr>
              <a:t> by Vincent Namatjira, </a:t>
            </a:r>
            <a:r>
              <a:rPr lang="en-AU" sz="1800" b="0" i="1">
                <a:solidFill>
                  <a:srgbClr val="000000"/>
                </a:solidFill>
                <a:effectLst/>
                <a:latin typeface="Arial" panose="020B0604020202020204" pitchFamily="34" charset="0"/>
              </a:rPr>
              <a:t>Sunday Evening </a:t>
            </a:r>
            <a:r>
              <a:rPr lang="en-AU" sz="1800" b="0" i="0">
                <a:solidFill>
                  <a:srgbClr val="000000"/>
                </a:solidFill>
                <a:effectLst/>
                <a:latin typeface="Arial" panose="020B0604020202020204" pitchFamily="34" charset="0"/>
              </a:rPr>
              <a:t>by Russel Drysdale, </a:t>
            </a:r>
            <a:r>
              <a:rPr lang="en-AU" sz="1800" b="0" i="1">
                <a:solidFill>
                  <a:srgbClr val="000000"/>
                </a:solidFill>
                <a:effectLst/>
                <a:latin typeface="Arial" panose="020B0604020202020204" pitchFamily="34" charset="0"/>
              </a:rPr>
              <a:t>Unfamiliar People </a:t>
            </a:r>
            <a:r>
              <a:rPr lang="en-AU" sz="1800" b="0" i="0">
                <a:solidFill>
                  <a:srgbClr val="000000"/>
                </a:solidFill>
                <a:effectLst/>
                <a:latin typeface="Arial" panose="020B0604020202020204" pitchFamily="34" charset="0"/>
              </a:rPr>
              <a:t>by Takashi Murakami, </a:t>
            </a:r>
            <a:r>
              <a:rPr lang="en-AU" sz="1800" b="0" i="1">
                <a:solidFill>
                  <a:srgbClr val="000000"/>
                </a:solidFill>
                <a:effectLst/>
                <a:latin typeface="Arial" panose="020B0604020202020204" pitchFamily="34" charset="0"/>
              </a:rPr>
              <a:t>Collins St, 5pm </a:t>
            </a:r>
            <a:r>
              <a:rPr lang="en-AU" sz="1800" b="0" i="0">
                <a:solidFill>
                  <a:srgbClr val="000000"/>
                </a:solidFill>
                <a:effectLst/>
                <a:latin typeface="Arial" panose="020B0604020202020204" pitchFamily="34" charset="0"/>
              </a:rPr>
              <a:t>by John Brack, </a:t>
            </a:r>
            <a:r>
              <a:rPr lang="en-AU" sz="1800" b="0" i="1">
                <a:solidFill>
                  <a:srgbClr val="000000"/>
                </a:solidFill>
                <a:effectLst/>
                <a:latin typeface="Arial" panose="020B0604020202020204" pitchFamily="34" charset="0"/>
              </a:rPr>
              <a:t>Hanging Rock 1900 </a:t>
            </a:r>
            <a:r>
              <a:rPr lang="en-AU" sz="1800" b="0" i="0">
                <a:solidFill>
                  <a:srgbClr val="000000"/>
                </a:solidFill>
                <a:effectLst/>
                <a:latin typeface="Arial" panose="020B0604020202020204" pitchFamily="34" charset="0"/>
              </a:rPr>
              <a:t>by </a:t>
            </a:r>
            <a:r>
              <a:rPr lang="en-AU" sz="2000"/>
              <a:t>Polixeni Papapetrou,</a:t>
            </a:r>
            <a:r>
              <a:rPr lang="en-AU" sz="1800" b="0" i="0">
                <a:solidFill>
                  <a:srgbClr val="000000"/>
                </a:solidFill>
                <a:effectLst/>
                <a:latin typeface="Arial" panose="020B0604020202020204" pitchFamily="34" charset="0"/>
              </a:rPr>
              <a:t> </a:t>
            </a:r>
            <a:r>
              <a:rPr lang="en-AU" sz="1800" b="0" i="1">
                <a:solidFill>
                  <a:srgbClr val="000000"/>
                </a:solidFill>
                <a:effectLst/>
                <a:latin typeface="Arial" panose="020B0604020202020204" pitchFamily="34" charset="0"/>
              </a:rPr>
              <a:t>La Classe de dance</a:t>
            </a:r>
            <a:r>
              <a:rPr lang="en-AU" sz="1800" b="0" i="0">
                <a:solidFill>
                  <a:srgbClr val="000000"/>
                </a:solidFill>
                <a:effectLst/>
                <a:latin typeface="Arial" panose="020B0604020202020204" pitchFamily="34" charset="0"/>
              </a:rPr>
              <a:t> by Edgar Degas, </a:t>
            </a:r>
            <a:r>
              <a:rPr lang="en-AU" sz="2000" b="0" i="1">
                <a:solidFill>
                  <a:srgbClr val="888888"/>
                </a:solidFill>
                <a:effectLst/>
                <a:latin typeface="Roboto Mono" panose="020F0502020204030204" pitchFamily="49" charset="0"/>
              </a:rPr>
              <a:t>Enchantments - Letter to Ludwig Leichhardt </a:t>
            </a:r>
            <a:r>
              <a:rPr lang="en-AU" sz="2000" b="0" i="0">
                <a:solidFill>
                  <a:srgbClr val="888888"/>
                </a:solidFill>
                <a:effectLst/>
                <a:latin typeface="Roboto Mono" panose="020F0502020204030204" pitchFamily="49" charset="0"/>
              </a:rPr>
              <a:t>by Christian Thompson, </a:t>
            </a:r>
            <a:r>
              <a:rPr lang="en-AU" sz="1800" b="0" i="1">
                <a:solidFill>
                  <a:srgbClr val="000000"/>
                </a:solidFill>
                <a:effectLst/>
                <a:latin typeface="Arial" panose="020B0604020202020204" pitchFamily="34" charset="0"/>
              </a:rPr>
              <a:t>The Potato Eaters </a:t>
            </a:r>
            <a:r>
              <a:rPr lang="en-AU" sz="1800" b="0" i="0">
                <a:solidFill>
                  <a:srgbClr val="000000"/>
                </a:solidFill>
                <a:effectLst/>
                <a:latin typeface="Arial" panose="020B0604020202020204" pitchFamily="34" charset="0"/>
              </a:rPr>
              <a:t>by Vincent van Gogh or </a:t>
            </a:r>
            <a:r>
              <a:rPr lang="en-AU" sz="1800" b="0" i="1">
                <a:solidFill>
                  <a:srgbClr val="000000"/>
                </a:solidFill>
                <a:effectLst/>
                <a:latin typeface="Arial" panose="020B0604020202020204" pitchFamily="34" charset="0"/>
              </a:rPr>
              <a:t>I Want to Thrive and Not Just Survive </a:t>
            </a:r>
            <a:r>
              <a:rPr lang="en-AU" sz="1800" b="0" i="0">
                <a:solidFill>
                  <a:srgbClr val="000000"/>
                </a:solidFill>
                <a:effectLst/>
                <a:latin typeface="Arial" panose="020B0604020202020204" pitchFamily="34" charset="0"/>
              </a:rPr>
              <a:t>by Charlotte Allingham.</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82</a:t>
            </a:fld>
            <a:endParaRPr lang="en-AU"/>
          </a:p>
        </p:txBody>
      </p:sp>
    </p:spTree>
    <p:extLst>
      <p:ext uri="{BB962C8B-B14F-4D97-AF65-F5344CB8AC3E}">
        <p14:creationId xmlns:p14="http://schemas.microsoft.com/office/powerpoint/2010/main" val="8289999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96</a:t>
            </a:fld>
            <a:endParaRPr lang="en-AU"/>
          </a:p>
        </p:txBody>
      </p:sp>
    </p:spTree>
    <p:extLst>
      <p:ext uri="{BB962C8B-B14F-4D97-AF65-F5344CB8AC3E}">
        <p14:creationId xmlns:p14="http://schemas.microsoft.com/office/powerpoint/2010/main" val="25336472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102</a:t>
            </a:fld>
            <a:endParaRPr lang="en-AU"/>
          </a:p>
        </p:txBody>
      </p:sp>
    </p:spTree>
    <p:extLst>
      <p:ext uri="{BB962C8B-B14F-4D97-AF65-F5344CB8AC3E}">
        <p14:creationId xmlns:p14="http://schemas.microsoft.com/office/powerpoint/2010/main" val="9513173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E8D04-A4EE-4742-95A0-A995312DE4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225BF0-A10E-DA8C-92A6-AB57F6E9A6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FEED42-7EB8-0725-25CD-BE28677F2362}"/>
              </a:ext>
            </a:extLst>
          </p:cNvPr>
          <p:cNvSpPr>
            <a:spLocks noGrp="1"/>
          </p:cNvSpPr>
          <p:nvPr>
            <p:ph type="body" idx="1"/>
          </p:nvPr>
        </p:nvSpPr>
        <p:spPr/>
        <p:txBody>
          <a:bodyPr/>
          <a:lstStyle/>
          <a:p>
            <a:r>
              <a:rPr lang="en-AU" b="1"/>
              <a:t>Notes for teachers:</a:t>
            </a:r>
            <a:endParaRPr lang="en-AU"/>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AU" sz="1800">
                <a:effectLst/>
                <a:latin typeface="Aptos" panose="020B0004020202020204" pitchFamily="34" charset="0"/>
                <a:ea typeface="DengXian" panose="02010600030101010101" pitchFamily="2" charset="-122"/>
                <a:cs typeface="Aptos" panose="020B0004020202020204" pitchFamily="34" charset="0"/>
              </a:rPr>
              <a:t>Dependent on school context and student needs, teachers may use this sample LISC as a starting point for unpacking unfamiliar, subject specific terminology with students. Teachers can refer to NESA’s </a:t>
            </a:r>
            <a:r>
              <a:rPr lang="en-AU" sz="1800" u="sng">
                <a:solidFill>
                  <a:srgbClr val="0000FF"/>
                </a:solidFill>
                <a:effectLst/>
                <a:latin typeface="Aptos" panose="020B0004020202020204" pitchFamily="34" charset="0"/>
                <a:ea typeface="DengXian" panose="02010600030101010101" pitchFamily="2" charset="-122"/>
                <a:cs typeface="Aptos" panose="020B0004020202020204" pitchFamily="34" charset="0"/>
                <a:hlinkClick r:id="rId3"/>
              </a:rPr>
              <a:t>Glossary</a:t>
            </a:r>
            <a:r>
              <a:rPr lang="en-AU" sz="1800">
                <a:effectLst/>
                <a:latin typeface="Aptos" panose="020B0004020202020204" pitchFamily="34" charset="0"/>
                <a:ea typeface="DengXian" panose="02010600030101010101" pitchFamily="2" charset="-122"/>
                <a:cs typeface="Aptos" panose="020B0004020202020204" pitchFamily="34" charset="0"/>
              </a:rPr>
              <a:t> and </a:t>
            </a:r>
            <a:r>
              <a:rPr lang="en-AU" sz="1800" u="sng">
                <a:solidFill>
                  <a:srgbClr val="0000FF"/>
                </a:solidFill>
                <a:effectLst/>
                <a:latin typeface="Aptos" panose="020B0004020202020204" pitchFamily="34" charset="0"/>
                <a:ea typeface="DengXian" panose="02010600030101010101" pitchFamily="2" charset="-122"/>
                <a:cs typeface="Aptos" panose="020B0004020202020204" pitchFamily="34" charset="0"/>
                <a:hlinkClick r:id="rId4"/>
              </a:rPr>
              <a:t>Teaching and learning support </a:t>
            </a:r>
            <a:r>
              <a:rPr lang="en-AU" sz="1800">
                <a:effectLst/>
                <a:latin typeface="Aptos" panose="020B0004020202020204" pitchFamily="34" charset="0"/>
                <a:ea typeface="DengXian" panose="02010600030101010101" pitchFamily="2" charset="-122"/>
                <a:cs typeface="Aptos" panose="020B0004020202020204" pitchFamily="34" charset="0"/>
              </a:rPr>
              <a:t> downloadable documents when unpacking these terms.</a:t>
            </a:r>
          </a:p>
          <a:p>
            <a:pPr marL="171450" indent="-171450">
              <a:buFont typeface="Arial,Sans-Serif"/>
              <a:buChar char="•"/>
            </a:pPr>
            <a:r>
              <a:rPr lang="en-AU"/>
              <a:t>Learning intentions and success are best co-constructed with students. Adapt the learning intention as required and add matching success criteria.</a:t>
            </a:r>
          </a:p>
          <a:p>
            <a:pPr marL="171450" indent="-171450">
              <a:buFont typeface="Arial,Sans-Serif"/>
              <a:buChar char="•"/>
            </a:pPr>
            <a:r>
              <a:rPr lang="en-AU"/>
              <a:t>For more information See ⁠</a:t>
            </a:r>
            <a:r>
              <a:rPr lang="en-AU">
                <a:hlinkClick r:id="rId5" tooltip="https://www.aitsl.edu.au/docs/default-source/feedback/aitsl-learning-intentions-and-success-criteria-strategy.pdf?sfvrsn=382dec3c_2"/>
              </a:rPr>
              <a:t>AITSL</a:t>
            </a:r>
            <a:r>
              <a:rPr lang="en-AU"/>
              <a:t> or the NSW Department of Education explicit teaching strategies, ⁠</a:t>
            </a:r>
            <a:r>
              <a:rPr lang="en-AU">
                <a:hlinkClick r:id="rId6" tooltip="https://education.nsw.gov.au/teaching-and-learning/curriculum/explicit-teaching/explicit-teaching-strategies/sharing-learning-intentions"/>
              </a:rPr>
              <a:t>Sharing learning intentions</a:t>
            </a:r>
            <a:r>
              <a:rPr lang="en-AU"/>
              <a:t> and ⁠</a:t>
            </a:r>
            <a:r>
              <a:rPr lang="en-AU">
                <a:hlinkClick r:id="rId7" tooltip="https://education.nsw.gov.au/teaching-and-learning/curriculum/explicit-teaching/explicit-teaching-strategies/sharing-success-criteria"/>
              </a:rPr>
              <a:t>Sharing success criteria</a:t>
            </a:r>
            <a:endParaRPr lang="en-AU"/>
          </a:p>
          <a:p>
            <a:pPr marL="171450" indent="-171450">
              <a:buFont typeface="Arial,Sans-Serif"/>
              <a:buChar char="•"/>
            </a:pPr>
            <a:r>
              <a:rPr lang="en-AU"/>
              <a:t>LISC is not necessarily presented at the beginning of the lesson. Teacher needs to consider most effectual time to introduce </a:t>
            </a:r>
          </a:p>
          <a:p>
            <a:pPr marL="171450" indent="-171450">
              <a:buFont typeface="Arial,Sans-Serif"/>
              <a:buChar char="•"/>
            </a:pPr>
            <a:r>
              <a:rPr lang="en-AU"/>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1ED8BC2A-3BA5-A88A-958A-CE5199541697}"/>
              </a:ext>
            </a:extLst>
          </p:cNvPr>
          <p:cNvSpPr>
            <a:spLocks noGrp="1"/>
          </p:cNvSpPr>
          <p:nvPr>
            <p:ph type="sldNum" sz="quarter" idx="5"/>
          </p:nvPr>
        </p:nvSpPr>
        <p:spPr/>
        <p:txBody>
          <a:bodyPr/>
          <a:lstStyle/>
          <a:p>
            <a:fld id="{D09C5488-DD16-4714-9519-7BE21BA11D4E}" type="slidenum">
              <a:rPr lang="en-AU" smtClean="0"/>
              <a:t>103</a:t>
            </a:fld>
            <a:endParaRPr lang="en-AU"/>
          </a:p>
        </p:txBody>
      </p:sp>
    </p:spTree>
    <p:extLst>
      <p:ext uri="{BB962C8B-B14F-4D97-AF65-F5344CB8AC3E}">
        <p14:creationId xmlns:p14="http://schemas.microsoft.com/office/powerpoint/2010/main" val="32438492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38AAA-5CBE-3A29-129A-0915C36554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5F62EA-1C3F-75BC-5D58-A90F8DAC95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E6A3F3-2ED5-87D3-1F06-497E214CD809}"/>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29741616-6A73-75BE-4F61-EDB98B7DF62C}"/>
              </a:ext>
            </a:extLst>
          </p:cNvPr>
          <p:cNvSpPr>
            <a:spLocks noGrp="1"/>
          </p:cNvSpPr>
          <p:nvPr>
            <p:ph type="sldNum" sz="quarter" idx="5"/>
          </p:nvPr>
        </p:nvSpPr>
        <p:spPr/>
        <p:txBody>
          <a:bodyPr/>
          <a:lstStyle/>
          <a:p>
            <a:fld id="{B07158C4-A119-4B78-9DE8-A50001BC31DC}" type="slidenum">
              <a:rPr lang="en-AU" smtClean="0"/>
              <a:pPr/>
              <a:t>105</a:t>
            </a:fld>
            <a:endParaRPr lang="en-AU"/>
          </a:p>
        </p:txBody>
      </p:sp>
    </p:spTree>
    <p:extLst>
      <p:ext uri="{BB962C8B-B14F-4D97-AF65-F5344CB8AC3E}">
        <p14:creationId xmlns:p14="http://schemas.microsoft.com/office/powerpoint/2010/main" val="20854245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113</a:t>
            </a:fld>
            <a:endParaRPr lang="en-AU"/>
          </a:p>
        </p:txBody>
      </p:sp>
    </p:spTree>
    <p:extLst>
      <p:ext uri="{BB962C8B-B14F-4D97-AF65-F5344CB8AC3E}">
        <p14:creationId xmlns:p14="http://schemas.microsoft.com/office/powerpoint/2010/main" val="38277126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115</a:t>
            </a:fld>
            <a:endParaRPr lang="en-AU"/>
          </a:p>
        </p:txBody>
      </p:sp>
    </p:spTree>
    <p:extLst>
      <p:ext uri="{BB962C8B-B14F-4D97-AF65-F5344CB8AC3E}">
        <p14:creationId xmlns:p14="http://schemas.microsoft.com/office/powerpoint/2010/main" val="830335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18325206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8c068d5d09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 name="Google Shape;90;g8c068d5d09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120</a:t>
            </a:fld>
            <a:endParaRPr lang="en-AU"/>
          </a:p>
        </p:txBody>
      </p:sp>
    </p:spTree>
    <p:extLst>
      <p:ext uri="{BB962C8B-B14F-4D97-AF65-F5344CB8AC3E}">
        <p14:creationId xmlns:p14="http://schemas.microsoft.com/office/powerpoint/2010/main" val="21715885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A8ABE-1D50-000C-9E46-A5BF8AED6C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9447F4-1D09-1BF7-FB49-325EED20D9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B4BEA7-844B-0FDA-CCD1-039466B29F4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CE8F267-65E4-FB6A-65F9-C3ED3CAA63FD}"/>
              </a:ext>
            </a:extLst>
          </p:cNvPr>
          <p:cNvSpPr>
            <a:spLocks noGrp="1"/>
          </p:cNvSpPr>
          <p:nvPr>
            <p:ph type="sldNum" sz="quarter" idx="5"/>
          </p:nvPr>
        </p:nvSpPr>
        <p:spPr/>
        <p:txBody>
          <a:bodyPr/>
          <a:lstStyle/>
          <a:p>
            <a:fld id="{B07158C4-A119-4B78-9DE8-A50001BC31DC}" type="slidenum">
              <a:rPr lang="en-AU" smtClean="0"/>
              <a:pPr/>
              <a:t>123</a:t>
            </a:fld>
            <a:endParaRPr lang="en-AU"/>
          </a:p>
        </p:txBody>
      </p:sp>
    </p:spTree>
    <p:extLst>
      <p:ext uri="{BB962C8B-B14F-4D97-AF65-F5344CB8AC3E}">
        <p14:creationId xmlns:p14="http://schemas.microsoft.com/office/powerpoint/2010/main" val="16862737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CBD92-645A-5859-0A5E-7C87215A1D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23E90A-85C2-B5C3-6C5D-84164C0AEA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424A14-7098-AA12-8295-E0D386B243B0}"/>
              </a:ext>
            </a:extLst>
          </p:cNvPr>
          <p:cNvSpPr>
            <a:spLocks noGrp="1"/>
          </p:cNvSpPr>
          <p:nvPr>
            <p:ph type="body" idx="1"/>
          </p:nvPr>
        </p:nvSpPr>
        <p:spPr/>
        <p:txBody>
          <a:bodyPr/>
          <a:lstStyle/>
          <a:p>
            <a:r>
              <a:rPr lang="en-AU" b="1"/>
              <a:t>Notes for teachers:</a:t>
            </a:r>
            <a:endParaRPr lang="en-AU"/>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AU" sz="1800">
                <a:effectLst/>
                <a:latin typeface="Aptos" panose="020B0004020202020204" pitchFamily="34" charset="0"/>
                <a:ea typeface="DengXian" panose="02010600030101010101" pitchFamily="2" charset="-122"/>
                <a:cs typeface="Aptos" panose="020B0004020202020204" pitchFamily="34" charset="0"/>
              </a:rPr>
              <a:t>Dependent on school context and student needs, teachers may use this sample LISC as a starting point for unpacking unfamiliar, subject specific terminology with students. Teachers can refer to NESA’s </a:t>
            </a:r>
            <a:r>
              <a:rPr lang="en-AU" sz="1800" u="sng">
                <a:solidFill>
                  <a:srgbClr val="0000FF"/>
                </a:solidFill>
                <a:effectLst/>
                <a:latin typeface="Aptos" panose="020B0004020202020204" pitchFamily="34" charset="0"/>
                <a:ea typeface="DengXian" panose="02010600030101010101" pitchFamily="2" charset="-122"/>
                <a:cs typeface="Aptos" panose="020B0004020202020204" pitchFamily="34" charset="0"/>
                <a:hlinkClick r:id="rId3"/>
              </a:rPr>
              <a:t>Glossary</a:t>
            </a:r>
            <a:r>
              <a:rPr lang="en-AU" sz="1800">
                <a:effectLst/>
                <a:latin typeface="Aptos" panose="020B0004020202020204" pitchFamily="34" charset="0"/>
                <a:ea typeface="DengXian" panose="02010600030101010101" pitchFamily="2" charset="-122"/>
                <a:cs typeface="Aptos" panose="020B0004020202020204" pitchFamily="34" charset="0"/>
              </a:rPr>
              <a:t> and </a:t>
            </a:r>
            <a:r>
              <a:rPr lang="en-AU" sz="1800" u="sng">
                <a:solidFill>
                  <a:srgbClr val="0000FF"/>
                </a:solidFill>
                <a:effectLst/>
                <a:latin typeface="Aptos" panose="020B0004020202020204" pitchFamily="34" charset="0"/>
                <a:ea typeface="DengXian" panose="02010600030101010101" pitchFamily="2" charset="-122"/>
                <a:cs typeface="Aptos" panose="020B0004020202020204" pitchFamily="34" charset="0"/>
                <a:hlinkClick r:id="rId4"/>
              </a:rPr>
              <a:t>Teaching and learning support </a:t>
            </a:r>
            <a:r>
              <a:rPr lang="en-AU" sz="1800">
                <a:effectLst/>
                <a:latin typeface="Aptos" panose="020B0004020202020204" pitchFamily="34" charset="0"/>
                <a:ea typeface="DengXian" panose="02010600030101010101" pitchFamily="2" charset="-122"/>
                <a:cs typeface="Aptos" panose="020B0004020202020204" pitchFamily="34" charset="0"/>
              </a:rPr>
              <a:t> downloadable documents when unpacking these terms.</a:t>
            </a:r>
          </a:p>
          <a:p>
            <a:pPr marL="171450" indent="-171450">
              <a:buFont typeface="Arial,Sans-Serif"/>
              <a:buChar char="•"/>
            </a:pPr>
            <a:r>
              <a:rPr lang="en-AU"/>
              <a:t>Learning intentions and success are best co-constructed with students. Adapt the learning intention as required and add matching success criteria.</a:t>
            </a:r>
          </a:p>
          <a:p>
            <a:pPr marL="171450" indent="-171450">
              <a:buFont typeface="Arial,Sans-Serif"/>
              <a:buChar char="•"/>
            </a:pPr>
            <a:r>
              <a:rPr lang="en-AU"/>
              <a:t>For more information See ⁠</a:t>
            </a:r>
            <a:r>
              <a:rPr lang="en-AU">
                <a:hlinkClick r:id="rId5" tooltip="https://www.aitsl.edu.au/docs/default-source/feedback/aitsl-learning-intentions-and-success-criteria-strategy.pdf?sfvrsn=382dec3c_2"/>
              </a:rPr>
              <a:t>AITSL</a:t>
            </a:r>
            <a:r>
              <a:rPr lang="en-AU"/>
              <a:t> or the NSW Department of Education explicit teaching strategies, ⁠</a:t>
            </a:r>
            <a:r>
              <a:rPr lang="en-AU">
                <a:hlinkClick r:id="rId6" tooltip="https://education.nsw.gov.au/teaching-and-learning/curriculum/explicit-teaching/explicit-teaching-strategies/sharing-learning-intentions"/>
              </a:rPr>
              <a:t>Sharing learning intentions</a:t>
            </a:r>
            <a:r>
              <a:rPr lang="en-AU"/>
              <a:t> and ⁠</a:t>
            </a:r>
            <a:r>
              <a:rPr lang="en-AU">
                <a:hlinkClick r:id="rId7" tooltip="https://education.nsw.gov.au/teaching-and-learning/curriculum/explicit-teaching/explicit-teaching-strategies/sharing-success-criteria"/>
              </a:rPr>
              <a:t>Sharing success criteria</a:t>
            </a:r>
            <a:endParaRPr lang="en-AU"/>
          </a:p>
          <a:p>
            <a:pPr marL="171450" indent="-171450">
              <a:buFont typeface="Arial,Sans-Serif"/>
              <a:buChar char="•"/>
            </a:pPr>
            <a:r>
              <a:rPr lang="en-AU"/>
              <a:t>LISC is not necessarily presented at the beginning of the lesson. Teacher needs to consider most effectual time to introduce </a:t>
            </a:r>
          </a:p>
          <a:p>
            <a:pPr marL="171450" indent="-171450">
              <a:buFont typeface="Arial,Sans-Serif"/>
              <a:buChar char="•"/>
            </a:pPr>
            <a:r>
              <a:rPr lang="en-AU"/>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B259625F-3B18-349F-7216-594EC74B3D0D}"/>
              </a:ext>
            </a:extLst>
          </p:cNvPr>
          <p:cNvSpPr>
            <a:spLocks noGrp="1"/>
          </p:cNvSpPr>
          <p:nvPr>
            <p:ph type="sldNum" sz="quarter" idx="5"/>
          </p:nvPr>
        </p:nvSpPr>
        <p:spPr/>
        <p:txBody>
          <a:bodyPr/>
          <a:lstStyle/>
          <a:p>
            <a:fld id="{D09C5488-DD16-4714-9519-7BE21BA11D4E}" type="slidenum">
              <a:rPr lang="en-AU" smtClean="0"/>
              <a:t>124</a:t>
            </a:fld>
            <a:endParaRPr lang="en-AU"/>
          </a:p>
        </p:txBody>
      </p:sp>
    </p:spTree>
    <p:extLst>
      <p:ext uri="{BB962C8B-B14F-4D97-AF65-F5344CB8AC3E}">
        <p14:creationId xmlns:p14="http://schemas.microsoft.com/office/powerpoint/2010/main" val="38776245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125</a:t>
            </a:fld>
            <a:endParaRPr lang="en-AU"/>
          </a:p>
        </p:txBody>
      </p:sp>
    </p:spTree>
    <p:extLst>
      <p:ext uri="{BB962C8B-B14F-4D97-AF65-F5344CB8AC3E}">
        <p14:creationId xmlns:p14="http://schemas.microsoft.com/office/powerpoint/2010/main" val="19804606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127</a:t>
            </a:fld>
            <a:endParaRPr lang="en-AU"/>
          </a:p>
        </p:txBody>
      </p:sp>
    </p:spTree>
    <p:extLst>
      <p:ext uri="{BB962C8B-B14F-4D97-AF65-F5344CB8AC3E}">
        <p14:creationId xmlns:p14="http://schemas.microsoft.com/office/powerpoint/2010/main" val="2223445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Teacher notes:</a:t>
            </a:r>
            <a:endParaRPr lang="en-US"/>
          </a:p>
          <a:p>
            <a:pPr marL="171450" indent="-171450">
              <a:buFont typeface="Arial"/>
              <a:buChar char="•"/>
            </a:pPr>
            <a:r>
              <a:rPr lang="en-AU"/>
              <a:t>Click lesson numbers to go to specific lessons</a:t>
            </a:r>
          </a:p>
          <a:p>
            <a:pPr marL="171450" indent="-171450">
              <a:buFont typeface="Arial"/>
              <a:buChar char="•"/>
            </a:pPr>
            <a:r>
              <a:rPr lang="en-AU">
                <a:cs typeface="Calibri"/>
              </a:rPr>
              <a:t>Interactive features can be viewed in slide show</a:t>
            </a:r>
          </a:p>
          <a:p>
            <a:endParaRPr lang="en-AU" b="1"/>
          </a:p>
          <a:p>
            <a:pPr marL="171450" indent="-171450">
              <a:buFont typeface="Arial,Sans-Serif"/>
              <a:buChar char="•"/>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3</a:t>
            </a:fld>
            <a:endParaRPr lang="en-AU"/>
          </a:p>
        </p:txBody>
      </p:sp>
    </p:spTree>
    <p:extLst>
      <p:ext uri="{BB962C8B-B14F-4D97-AF65-F5344CB8AC3E}">
        <p14:creationId xmlns:p14="http://schemas.microsoft.com/office/powerpoint/2010/main" val="3242764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Notes for teachers:</a:t>
            </a:r>
            <a:endParaRPr lang="en-AU"/>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AU" sz="1800">
                <a:effectLst/>
                <a:latin typeface="Aptos" panose="020B0004020202020204" pitchFamily="34" charset="0"/>
                <a:ea typeface="DengXian" panose="02010600030101010101" pitchFamily="2" charset="-122"/>
                <a:cs typeface="Aptos" panose="020B0004020202020204" pitchFamily="34" charset="0"/>
              </a:rPr>
              <a:t>Dependent on school context and student needs, teachers may use this sample LISC as a starting point for unpacking unfamiliar, subject specific terminology with students. Teachers can refer to NESA’s </a:t>
            </a:r>
            <a:r>
              <a:rPr lang="en-AU" sz="1800" u="sng">
                <a:solidFill>
                  <a:srgbClr val="0000FF"/>
                </a:solidFill>
                <a:effectLst/>
                <a:latin typeface="Aptos" panose="020B0004020202020204" pitchFamily="34" charset="0"/>
                <a:ea typeface="DengXian" panose="02010600030101010101" pitchFamily="2" charset="-122"/>
                <a:cs typeface="Aptos" panose="020B0004020202020204" pitchFamily="34" charset="0"/>
                <a:hlinkClick r:id="rId3"/>
              </a:rPr>
              <a:t>Glossary</a:t>
            </a:r>
            <a:r>
              <a:rPr lang="en-AU" sz="1800">
                <a:effectLst/>
                <a:latin typeface="Aptos" panose="020B0004020202020204" pitchFamily="34" charset="0"/>
                <a:ea typeface="DengXian" panose="02010600030101010101" pitchFamily="2" charset="-122"/>
                <a:cs typeface="Aptos" panose="020B0004020202020204" pitchFamily="34" charset="0"/>
              </a:rPr>
              <a:t> and </a:t>
            </a:r>
            <a:r>
              <a:rPr lang="en-AU" sz="1800" u="sng">
                <a:solidFill>
                  <a:srgbClr val="0000FF"/>
                </a:solidFill>
                <a:effectLst/>
                <a:latin typeface="Aptos" panose="020B0004020202020204" pitchFamily="34" charset="0"/>
                <a:ea typeface="DengXian" panose="02010600030101010101" pitchFamily="2" charset="-122"/>
                <a:cs typeface="Aptos" panose="020B0004020202020204" pitchFamily="34" charset="0"/>
                <a:hlinkClick r:id="rId4"/>
              </a:rPr>
              <a:t>Teaching and learning support </a:t>
            </a:r>
            <a:r>
              <a:rPr lang="en-AU" sz="1800">
                <a:effectLst/>
                <a:latin typeface="Aptos" panose="020B0004020202020204" pitchFamily="34" charset="0"/>
                <a:ea typeface="DengXian" panose="02010600030101010101" pitchFamily="2" charset="-122"/>
                <a:cs typeface="Aptos" panose="020B0004020202020204" pitchFamily="34" charset="0"/>
              </a:rPr>
              <a:t> downloadable documents when unpacking these terms.</a:t>
            </a:r>
          </a:p>
          <a:p>
            <a:pPr marL="171450" indent="-171450">
              <a:buFont typeface="Arial,Sans-Serif"/>
              <a:buChar char="•"/>
            </a:pPr>
            <a:r>
              <a:rPr lang="en-AU"/>
              <a:t>Learning intentions and success are best co-constructed with students. Adapt the learning intention as required and add matching success criteria.</a:t>
            </a:r>
          </a:p>
          <a:p>
            <a:pPr marL="171450" indent="-171450">
              <a:buFont typeface="Arial,Sans-Serif"/>
              <a:buChar char="•"/>
            </a:pPr>
            <a:r>
              <a:rPr lang="en-AU"/>
              <a:t>For more information See ⁠</a:t>
            </a:r>
            <a:r>
              <a:rPr lang="en-AU">
                <a:hlinkClick r:id="rId5" tooltip="https://www.aitsl.edu.au/docs/default-source/feedback/aitsl-learning-intentions-and-success-criteria-strategy.pdf?sfvrsn=382dec3c_2"/>
              </a:rPr>
              <a:t>AITSL</a:t>
            </a:r>
            <a:r>
              <a:rPr lang="en-AU"/>
              <a:t> or the NSW Department of Education explicit teaching strategies, ⁠</a:t>
            </a:r>
            <a:r>
              <a:rPr lang="en-AU">
                <a:hlinkClick r:id="rId6" tooltip="https://education.nsw.gov.au/teaching-and-learning/curriculum/explicit-teaching/explicit-teaching-strategies/sharing-learning-intentions"/>
              </a:rPr>
              <a:t>Sharing learning intentions</a:t>
            </a:r>
            <a:r>
              <a:rPr lang="en-AU"/>
              <a:t> and ⁠</a:t>
            </a:r>
            <a:r>
              <a:rPr lang="en-AU">
                <a:hlinkClick r:id="rId7" tooltip="https://education.nsw.gov.au/teaching-and-learning/curriculum/explicit-teaching/explicit-teaching-strategies/sharing-success-criteria"/>
              </a:rPr>
              <a:t>Sharing success criteria</a:t>
            </a:r>
            <a:endParaRPr lang="en-AU"/>
          </a:p>
          <a:p>
            <a:pPr marL="171450" indent="-171450">
              <a:buFont typeface="Arial,Sans-Serif"/>
              <a:buChar char="•"/>
            </a:pPr>
            <a:r>
              <a:rPr lang="en-AU"/>
              <a:t>LISC is not necessarily presented at the beginning of the lesson. Teacher needs to consider most effectual time to introduce </a:t>
            </a:r>
          </a:p>
          <a:p>
            <a:pPr marL="171450" indent="-171450">
              <a:buFont typeface="Arial,Sans-Serif"/>
              <a:buChar char="•"/>
            </a:pPr>
            <a:r>
              <a:rPr lang="en-AU"/>
              <a:t>LISC should be revisited during the lesson to support students' evaluation of their learning</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5</a:t>
            </a:fld>
            <a:endParaRPr lang="en-AU"/>
          </a:p>
        </p:txBody>
      </p:sp>
    </p:spTree>
    <p:extLst>
      <p:ext uri="{BB962C8B-B14F-4D97-AF65-F5344CB8AC3E}">
        <p14:creationId xmlns:p14="http://schemas.microsoft.com/office/powerpoint/2010/main" val="1915126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a:effectLst/>
                <a:latin typeface="Arial" panose="020B0604020202020204" pitchFamily="34" charset="0"/>
                <a:ea typeface="Calibri" panose="020F0502020204030204" pitchFamily="34" charset="0"/>
              </a:rPr>
              <a:t>Teacher to call out variations to dynamics and expression (fast pace, slow pace, dramatic pause, loud, soft, high pitched, low pitched, breathy, sharp, monotone) and energy (forceful, gentle, huge, tiny, heavy, light).</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191055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3DED6-F279-833B-AC6E-D2384FEF7B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CAB8B1-F1F8-F376-3F6E-0BDCB81433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273EAA-4B23-1668-8D1F-9B70E370468B}"/>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a:effectLst/>
                <a:latin typeface="Arial" panose="020B0604020202020204" pitchFamily="34" charset="0"/>
                <a:ea typeface="Calibri" panose="020F0502020204030204" pitchFamily="34" charset="0"/>
              </a:rPr>
              <a:t>Teacher to call out variations to dynamics and expression (fast pace, slow pace, </a:t>
            </a:r>
            <a:r>
              <a:rPr lang="en-AU" sz="1800" i="1">
                <a:effectLst/>
                <a:latin typeface="Arial" panose="020B0604020202020204" pitchFamily="34" charset="0"/>
                <a:ea typeface="Calibri" panose="020F0502020204030204" pitchFamily="34" charset="0"/>
              </a:rPr>
              <a:t>staccato</a:t>
            </a:r>
            <a:r>
              <a:rPr lang="en-AU" sz="1800">
                <a:effectLst/>
                <a:latin typeface="Arial" panose="020B0604020202020204" pitchFamily="34" charset="0"/>
                <a:ea typeface="Calibri" panose="020F0502020204030204" pitchFamily="34" charset="0"/>
              </a:rPr>
              <a:t>, </a:t>
            </a:r>
            <a:r>
              <a:rPr lang="en-AU" sz="1800" i="1">
                <a:effectLst/>
                <a:latin typeface="Arial" panose="020B0604020202020204" pitchFamily="34" charset="0"/>
                <a:ea typeface="Calibri" panose="020F0502020204030204" pitchFamily="34" charset="0"/>
              </a:rPr>
              <a:t>legato, </a:t>
            </a:r>
            <a:r>
              <a:rPr lang="en-AU" sz="1800">
                <a:effectLst/>
                <a:latin typeface="Arial" panose="020B0604020202020204" pitchFamily="34" charset="0"/>
                <a:ea typeface="Calibri" panose="020F0502020204030204" pitchFamily="34" charset="0"/>
              </a:rPr>
              <a:t>dramatic pause, loud, soft, high pitched, low pitched, breathy, sharp, monotone) and energy (forceful, gentle, huge, tiny, heavy, light).</a:t>
            </a:r>
          </a:p>
          <a:p>
            <a:endParaRPr lang="en-AU"/>
          </a:p>
        </p:txBody>
      </p:sp>
      <p:sp>
        <p:nvSpPr>
          <p:cNvPr id="4" name="Slide Number Placeholder 3">
            <a:extLst>
              <a:ext uri="{FF2B5EF4-FFF2-40B4-BE49-F238E27FC236}">
                <a16:creationId xmlns:a16="http://schemas.microsoft.com/office/drawing/2014/main" id="{7552B04A-E088-F056-8C92-3AA7324B909D}"/>
              </a:ext>
            </a:extLst>
          </p:cNvPr>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2280052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4002875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DD6EC-C090-7967-7440-1EF72ABCCB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910948-EEAF-7F05-BE13-21A03A8CA0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321AA2-FD51-74DE-DC5F-7E50CAEDE23F}"/>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0C47510-6043-3B69-FADF-29D21B3E503B}"/>
              </a:ext>
            </a:extLst>
          </p:cNvPr>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1327749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47998-80B8-A0D6-4BA1-7F19FD1EAF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416DD2-BCCF-8061-55DF-E1660C857A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D9D0DD-ECB1-CBFE-AA2D-AA4150C66450}"/>
              </a:ext>
            </a:extLst>
          </p:cNvPr>
          <p:cNvSpPr>
            <a:spLocks noGrp="1"/>
          </p:cNvSpPr>
          <p:nvPr>
            <p:ph type="body" idx="1"/>
          </p:nvPr>
        </p:nvSpPr>
        <p:spPr/>
        <p:txBody>
          <a:bodyPr/>
          <a:lstStyle/>
          <a:p>
            <a:r>
              <a:rPr lang="en-AU" b="1"/>
              <a:t>Notes for teachers:</a:t>
            </a:r>
            <a:endParaRPr lang="en-AU"/>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AU" sz="1800">
                <a:effectLst/>
                <a:latin typeface="Aptos" panose="020B0004020202020204" pitchFamily="34" charset="0"/>
                <a:ea typeface="DengXian" panose="02010600030101010101" pitchFamily="2" charset="-122"/>
                <a:cs typeface="Aptos" panose="020B0004020202020204" pitchFamily="34" charset="0"/>
              </a:rPr>
              <a:t>Dependent on school context and student needs, teachers may use this sample LISC as a starting point for unpacking unfamiliar, subject specific terminology with students. Teachers can refer to NESA’s </a:t>
            </a:r>
            <a:r>
              <a:rPr lang="en-AU" sz="1800" u="sng">
                <a:solidFill>
                  <a:srgbClr val="0000FF"/>
                </a:solidFill>
                <a:effectLst/>
                <a:latin typeface="Aptos" panose="020B0004020202020204" pitchFamily="34" charset="0"/>
                <a:ea typeface="DengXian" panose="02010600030101010101" pitchFamily="2" charset="-122"/>
                <a:cs typeface="Aptos" panose="020B0004020202020204" pitchFamily="34" charset="0"/>
                <a:hlinkClick r:id="rId3"/>
              </a:rPr>
              <a:t>Glossary</a:t>
            </a:r>
            <a:r>
              <a:rPr lang="en-AU" sz="1800">
                <a:effectLst/>
                <a:latin typeface="Aptos" panose="020B0004020202020204" pitchFamily="34" charset="0"/>
                <a:ea typeface="DengXian" panose="02010600030101010101" pitchFamily="2" charset="-122"/>
                <a:cs typeface="Aptos" panose="020B0004020202020204" pitchFamily="34" charset="0"/>
              </a:rPr>
              <a:t> and </a:t>
            </a:r>
            <a:r>
              <a:rPr lang="en-AU" sz="1800" u="sng">
                <a:solidFill>
                  <a:srgbClr val="0000FF"/>
                </a:solidFill>
                <a:effectLst/>
                <a:latin typeface="Aptos" panose="020B0004020202020204" pitchFamily="34" charset="0"/>
                <a:ea typeface="DengXian" panose="02010600030101010101" pitchFamily="2" charset="-122"/>
                <a:cs typeface="Aptos" panose="020B0004020202020204" pitchFamily="34" charset="0"/>
                <a:hlinkClick r:id="rId4"/>
              </a:rPr>
              <a:t>Teaching and learning support </a:t>
            </a:r>
            <a:r>
              <a:rPr lang="en-AU" sz="1800">
                <a:effectLst/>
                <a:latin typeface="Aptos" panose="020B0004020202020204" pitchFamily="34" charset="0"/>
                <a:ea typeface="DengXian" panose="02010600030101010101" pitchFamily="2" charset="-122"/>
                <a:cs typeface="Aptos" panose="020B0004020202020204" pitchFamily="34" charset="0"/>
              </a:rPr>
              <a:t> downloadable documents when unpacking these terms.</a:t>
            </a:r>
          </a:p>
          <a:p>
            <a:pPr marL="171450" indent="-171450">
              <a:buFont typeface="Arial,Sans-Serif"/>
              <a:buChar char="•"/>
            </a:pPr>
            <a:r>
              <a:rPr lang="en-AU"/>
              <a:t>Learning intentions and success are best co-constructed with students. Adapt the learning intention as required and add matching success criteria.</a:t>
            </a:r>
          </a:p>
          <a:p>
            <a:pPr marL="171450" indent="-171450">
              <a:buFont typeface="Arial,Sans-Serif"/>
              <a:buChar char="•"/>
            </a:pPr>
            <a:r>
              <a:rPr lang="en-AU"/>
              <a:t>For more information See ⁠</a:t>
            </a:r>
            <a:r>
              <a:rPr lang="en-AU">
                <a:hlinkClick r:id="rId5" tooltip="https://www.aitsl.edu.au/docs/default-source/feedback/aitsl-learning-intentions-and-success-criteria-strategy.pdf?sfvrsn=382dec3c_2"/>
              </a:rPr>
              <a:t>AITSL</a:t>
            </a:r>
            <a:r>
              <a:rPr lang="en-AU"/>
              <a:t> or the NSW Department of Education explicit teaching strategies, ⁠</a:t>
            </a:r>
            <a:r>
              <a:rPr lang="en-AU">
                <a:hlinkClick r:id="rId6" tooltip="https://education.nsw.gov.au/teaching-and-learning/curriculum/explicit-teaching/explicit-teaching-strategies/sharing-learning-intentions"/>
              </a:rPr>
              <a:t>Sharing learning intentions</a:t>
            </a:r>
            <a:r>
              <a:rPr lang="en-AU"/>
              <a:t> and ⁠</a:t>
            </a:r>
            <a:r>
              <a:rPr lang="en-AU">
                <a:hlinkClick r:id="rId7" tooltip="https://education.nsw.gov.au/teaching-and-learning/curriculum/explicit-teaching/explicit-teaching-strategies/sharing-success-criteria"/>
              </a:rPr>
              <a:t>Sharing success criteria</a:t>
            </a:r>
            <a:endParaRPr lang="en-AU"/>
          </a:p>
          <a:p>
            <a:pPr marL="171450" indent="-171450">
              <a:buFont typeface="Arial,Sans-Serif"/>
              <a:buChar char="•"/>
            </a:pPr>
            <a:r>
              <a:rPr lang="en-AU"/>
              <a:t>LISC is not necessarily presented at the beginning of the lesson. Teacher needs to consider most effectual time to introduce </a:t>
            </a:r>
          </a:p>
          <a:p>
            <a:pPr marL="171450" indent="-171450">
              <a:buFont typeface="Arial,Sans-Serif"/>
              <a:buChar char="•"/>
            </a:pPr>
            <a:r>
              <a:rPr lang="en-AU"/>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FB75CB81-8123-200B-6F7C-AC868CF500C8}"/>
              </a:ext>
            </a:extLst>
          </p:cNvPr>
          <p:cNvSpPr>
            <a:spLocks noGrp="1"/>
          </p:cNvSpPr>
          <p:nvPr>
            <p:ph type="sldNum" sz="quarter" idx="5"/>
          </p:nvPr>
        </p:nvSpPr>
        <p:spPr/>
        <p:txBody>
          <a:bodyPr/>
          <a:lstStyle/>
          <a:p>
            <a:fld id="{D09C5488-DD16-4714-9519-7BE21BA11D4E}" type="slidenum">
              <a:rPr lang="en-AU" smtClean="0"/>
              <a:t>33</a:t>
            </a:fld>
            <a:endParaRPr lang="en-AU"/>
          </a:p>
        </p:txBody>
      </p:sp>
    </p:spTree>
    <p:extLst>
      <p:ext uri="{BB962C8B-B14F-4D97-AF65-F5344CB8AC3E}">
        <p14:creationId xmlns:p14="http://schemas.microsoft.com/office/powerpoint/2010/main" val="29134794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a:t>Presenter name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07603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LIS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297222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US"/>
              <a:t>Click icon to add picture</a:t>
            </a:r>
            <a:endParaRPr lang="en-AU"/>
          </a:p>
        </p:txBody>
      </p:sp>
    </p:spTree>
    <p:extLst>
      <p:ext uri="{BB962C8B-B14F-4D97-AF65-F5344CB8AC3E}">
        <p14:creationId xmlns:p14="http://schemas.microsoft.com/office/powerpoint/2010/main" val="428385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78147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59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728" r:id="rId1"/>
    <p:sldLayoutId id="2147483731" r:id="rId2"/>
    <p:sldLayoutId id="2147483747" r:id="rId3"/>
    <p:sldLayoutId id="2147483724" r:id="rId4"/>
    <p:sldLayoutId id="2147483762" r:id="rId5"/>
    <p:sldLayoutId id="2147483723" r:id="rId6"/>
    <p:sldLayoutId id="2147483746" r:id="rId7"/>
    <p:sldLayoutId id="2147483725" r:id="rId8"/>
    <p:sldLayoutId id="2147483743" r:id="rId9"/>
    <p:sldLayoutId id="2147483744"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ducation.nsw.gov.au/teaching-and-learning/curriculum/creative-arts/planning-programming-and-assessing-creative-arts-7-10/drama-7-10"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hyperlink" Target="https://curriculum.nsw.edu.au/learning-areas/creative-arts/drama-7-10-2023/overview"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4.sv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76.svg"/></Relationships>
</file>

<file path=ppt/slides/_rels/slide10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s://commons.wikimedia.org/wiki/File:Evonne_Cawley_1973.jpg" TargetMode="External"/><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95.png"/><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95.png"/><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99.png"/><Relationship Id="rId4" Type="http://schemas.openxmlformats.org/officeDocument/2006/relationships/image" Target="../media/image98.png"/></Relationships>
</file>

<file path=ppt/slides/_rels/slide119.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121.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105.png"/><Relationship Id="rId4" Type="http://schemas.openxmlformats.org/officeDocument/2006/relationships/image" Target="../media/image104.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3" Type="http://schemas.openxmlformats.org/officeDocument/2006/relationships/hyperlink" Target="https://ttps/artsunit.nsw.edu.au/video/creative-classes-realism-and-stanislavski-01-realism-and-konstanin-stanislavski-introduction" TargetMode="External"/><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hyperlink" Target="https://curriculum.nsw.edu.au/" TargetMode="External"/><Relationship Id="rId5" Type="http://schemas.openxmlformats.org/officeDocument/2006/relationships/hyperlink" Target="https://educationstandards.nsw.edu.au/wps/portal/nesa/home" TargetMode="External"/><Relationship Id="rId4" Type="http://schemas.openxmlformats.org/officeDocument/2006/relationships/hyperlink" Target="https://educationstandards.nsw.edu.au/wps/portal/nesa/mini-footer/copyright" TargetMode="External"/></Relationships>
</file>

<file path=ppt/slides/_rels/slide128.xml.rels><?xml version="1.0" encoding="UTF-8" standalone="yes"?>
<Relationships xmlns="http://schemas.openxmlformats.org/package/2006/relationships"><Relationship Id="rId2" Type="http://schemas.openxmlformats.org/officeDocument/2006/relationships/hyperlink" Target="https://creativecommons.org/licenses/by/4.0/" TargetMode="Externa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hyperlink" Target="https://curriculum.nsw.edu.au/learning-areas/creative-arts/drama-7-10-2023/overview" TargetMode="External"/><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svg"/><Relationship Id="rId4" Type="http://schemas.openxmlformats.org/officeDocument/2006/relationships/image" Target="../media/image40.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hyperlink" Target="https://curriculum.nsw.edu.au/learning-areas/creative-arts/drama-7-10-2023/overview" TargetMode="Externa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48.png"/><Relationship Id="rId4" Type="http://schemas.openxmlformats.org/officeDocument/2006/relationships/hyperlink" Target="https://artsunit.nsw.edu.au/video/the-arts-unit-home-art-bites-characterisation-5-character-and-laban-movement-analysis"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hyperlink" Target="https://playlabtheatre.com.au/" TargetMode="Externa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hyperlink" Target="https://playlabtheatre.com.au/" TargetMode="Externa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hyperlink" Target="https://playlabtheatre.com.au/" TargetMode="Externa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svg"/><Relationship Id="rId4" Type="http://schemas.openxmlformats.org/officeDocument/2006/relationships/image" Target="../media/image57.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hyperlink" Target="https://curriculum.nsw.edu.au/learning-areas/creative-arts/drama-7-10-2023/overview" TargetMode="Externa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9.svg"/></Relationships>
</file>

<file path=ppt/slides/_rels/slide8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5.xml"/><Relationship Id="rId1" Type="http://schemas.openxmlformats.org/officeDocument/2006/relationships/themeOverride" Target="../theme/themeOverride1.xml"/><Relationship Id="rId4" Type="http://schemas.openxmlformats.org/officeDocument/2006/relationships/image" Target="../media/image70.svg"/></Relationships>
</file>

<file path=ppt/slides/_rels/slide95.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72.sv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998069-8808-F7B7-147A-0D45AF051C4E}"/>
              </a:ext>
            </a:extLst>
          </p:cNvPr>
          <p:cNvSpPr>
            <a:spLocks noGrp="1"/>
          </p:cNvSpPr>
          <p:nvPr>
            <p:ph type="title"/>
          </p:nvPr>
        </p:nvSpPr>
        <p:spPr/>
        <p:txBody>
          <a:bodyPr/>
          <a:lstStyle/>
          <a:p>
            <a:r>
              <a:rPr lang="en-AU"/>
              <a:t>Instructions for use</a:t>
            </a:r>
          </a:p>
        </p:txBody>
      </p:sp>
      <p:sp>
        <p:nvSpPr>
          <p:cNvPr id="7" name="Picture Placeholder 6">
            <a:extLst>
              <a:ext uri="{FF2B5EF4-FFF2-40B4-BE49-F238E27FC236}">
                <a16:creationId xmlns:a16="http://schemas.microsoft.com/office/drawing/2014/main" id="{41E659CE-3503-CAAB-868D-643BC7328B29}"/>
              </a:ext>
            </a:extLst>
          </p:cNvPr>
          <p:cNvSpPr>
            <a:spLocks noGrp="1"/>
          </p:cNvSpPr>
          <p:nvPr>
            <p:ph type="pic" sz="quarter" idx="13"/>
          </p:nvPr>
        </p:nvSpPr>
        <p:spPr>
          <a:xfrm>
            <a:off x="354000" y="1931625"/>
            <a:ext cx="11483999" cy="4498641"/>
          </a:xfrm>
        </p:spPr>
        <p:txBody>
          <a:bodyPr/>
          <a:lstStyle/>
          <a:p>
            <a:pPr marL="342900" marR="0" lvl="0" indent="-342900" algn="l" defTabSz="914377" rtl="0" eaLnBrk="1" fontAlgn="auto" latinLnBrk="0" hangingPunct="1">
              <a:lnSpc>
                <a:spcPct val="150000"/>
              </a:lnSpc>
              <a:spcBef>
                <a:spcPts val="0"/>
              </a:spcBef>
              <a:spcAft>
                <a:spcPts val="600"/>
              </a:spcAft>
              <a:buClrTx/>
              <a:buSzTx/>
              <a:buFont typeface="Arial"/>
              <a:buChar char="•"/>
              <a:tabLst/>
              <a:defRPr/>
            </a:pPr>
            <a:r>
              <a:rPr lang="en-AU" sz="1800">
                <a:ea typeface="+mn-lt"/>
                <a:cs typeface="+mn-lt"/>
              </a:rPr>
              <a:t>This resource is not a teaching and learning program. It should be used in conjunction with the Stage 5 (Year 9) ‘Crafting character– performing scripted works’ sample unit, assessment task and resources, </a:t>
            </a:r>
            <a:r>
              <a:rPr kumimoji="0" lang="en-AU" sz="1800" b="0" i="0" u="none" strike="noStrike" kern="1200" cap="none" spc="0" normalizeH="0" baseline="0" noProof="0">
                <a:ln>
                  <a:noFill/>
                </a:ln>
                <a:solidFill>
                  <a:srgbClr val="22272B"/>
                </a:solidFill>
                <a:effectLst/>
                <a:uLnTx/>
                <a:uFillTx/>
                <a:latin typeface="Arial" panose="020B0604020202020204"/>
                <a:ea typeface="+mn-lt"/>
                <a:cs typeface="Arial" panose="020B0604020202020204"/>
              </a:rPr>
              <a:t>available on the </a:t>
            </a:r>
            <a:r>
              <a:rPr lang="en-AU" sz="1800">
                <a:solidFill>
                  <a:srgbClr val="22272B"/>
                </a:solidFill>
                <a:latin typeface="Arial" panose="020B0604020202020204"/>
                <a:ea typeface="+mn-lt"/>
                <a:cs typeface="Arial" panose="020B0604020202020204"/>
                <a:hlinkClick r:id="rId3"/>
              </a:rPr>
              <a:t>Planning, programming and assessing drama 7–10 (2023)</a:t>
            </a:r>
            <a:r>
              <a:rPr kumimoji="0" lang="en-AU" sz="1800" b="0" i="0" u="none" strike="noStrike" kern="1200" cap="none" spc="0" normalizeH="0" baseline="0" noProof="0">
                <a:ln>
                  <a:noFill/>
                </a:ln>
                <a:solidFill>
                  <a:srgbClr val="22272B"/>
                </a:solidFill>
                <a:effectLst/>
                <a:uLnTx/>
                <a:uFillTx/>
                <a:latin typeface="Arial" panose="020B0604020202020204"/>
                <a:ea typeface="+mn-lt"/>
                <a:cs typeface="Arial" panose="020B0604020202020204"/>
              </a:rPr>
              <a:t> webpage. </a:t>
            </a:r>
            <a:r>
              <a:rPr kumimoji="0" lang="en-AU" sz="1800" b="0" i="0" u="none" strike="noStrike" kern="1200" cap="none" spc="0" normalizeH="0" baseline="0" noProof="0">
                <a:ln>
                  <a:noFill/>
                </a:ln>
                <a:solidFill>
                  <a:srgbClr val="22272B"/>
                </a:solidFill>
                <a:effectLst/>
                <a:uLnTx/>
                <a:uFillTx/>
                <a:latin typeface="Arial" panose="020B0604020202020204"/>
                <a:ea typeface="+mn-ea"/>
                <a:cs typeface="Arial" panose="020B0604020202020204" pitchFamily="34" charset="0"/>
              </a:rPr>
              <a:t>Classroom teachers are encouraged to </a:t>
            </a:r>
            <a:r>
              <a:rPr kumimoji="0" lang="en-AU" sz="1800" b="1" i="0" u="none" strike="noStrike" kern="1200" cap="none" spc="0" normalizeH="0" baseline="0" noProof="0">
                <a:ln>
                  <a:noFill/>
                </a:ln>
                <a:solidFill>
                  <a:srgbClr val="22272B"/>
                </a:solidFill>
                <a:effectLst/>
                <a:uLnTx/>
                <a:uFillTx/>
                <a:latin typeface="Arial" panose="020B0604020202020204"/>
                <a:ea typeface="+mn-ea"/>
                <a:cs typeface="Arial" panose="020B0604020202020204" pitchFamily="34" charset="0"/>
              </a:rPr>
              <a:t>add and adapt</a:t>
            </a:r>
            <a:r>
              <a:rPr kumimoji="0" lang="en-AU" sz="1800" b="0" i="0" u="none" strike="noStrike" kern="1200" cap="none" spc="0" normalizeH="0" baseline="0" noProof="0">
                <a:ln>
                  <a:noFill/>
                </a:ln>
                <a:solidFill>
                  <a:srgbClr val="22272B"/>
                </a:solidFill>
                <a:effectLst/>
                <a:uLnTx/>
                <a:uFillTx/>
                <a:latin typeface="Arial" panose="020B0604020202020204"/>
                <a:ea typeface="+mn-ea"/>
                <a:cs typeface="Arial" panose="020B0604020202020204" pitchFamily="34" charset="0"/>
              </a:rPr>
              <a:t> slides as required to meet the needs of their students.</a:t>
            </a:r>
            <a:endParaRPr lang="en-AU" sz="1800">
              <a:solidFill>
                <a:srgbClr val="22272B"/>
              </a:solidFill>
            </a:endParaRPr>
          </a:p>
          <a:p>
            <a:pPr marL="342900" indent="-342900">
              <a:lnSpc>
                <a:spcPct val="150000"/>
              </a:lnSpc>
              <a:spcAft>
                <a:spcPts val="600"/>
              </a:spcAft>
              <a:buFont typeface="Arial"/>
              <a:buChar char="•"/>
            </a:pPr>
            <a:r>
              <a:rPr lang="en-AU" sz="1800">
                <a:solidFill>
                  <a:srgbClr val="22272B"/>
                </a:solidFill>
              </a:rPr>
              <a:t>Save a copy of the file to make changes to the slide deck. Go to </a:t>
            </a:r>
            <a:r>
              <a:rPr lang="en-AU" sz="1800" b="1">
                <a:solidFill>
                  <a:srgbClr val="22272B"/>
                </a:solidFill>
              </a:rPr>
              <a:t>File &gt; Download a Copy </a:t>
            </a:r>
            <a:r>
              <a:rPr lang="en-AU" sz="1800">
                <a:solidFill>
                  <a:srgbClr val="22272B"/>
                </a:solidFill>
              </a:rPr>
              <a:t>(this downloads a copy to the computer to edit in the PowerPoint app).</a:t>
            </a:r>
          </a:p>
          <a:p>
            <a:pPr marL="342900" indent="-342900">
              <a:lnSpc>
                <a:spcPct val="150000"/>
              </a:lnSpc>
              <a:spcAft>
                <a:spcPts val="600"/>
              </a:spcAft>
              <a:buFont typeface="Arial"/>
              <a:buChar char="•"/>
            </a:pPr>
            <a:r>
              <a:rPr lang="en-AU" sz="1800">
                <a:solidFill>
                  <a:srgbClr val="22272B"/>
                </a:solidFill>
              </a:rPr>
              <a:t>To convert the PowerPoint to Google Slides:</a:t>
            </a:r>
          </a:p>
          <a:p>
            <a:pPr marL="913765" lvl="1" indent="-457200">
              <a:lnSpc>
                <a:spcPct val="150000"/>
              </a:lnSpc>
              <a:buFont typeface="+mj-lt"/>
              <a:buAutoNum type="arabicPeriod"/>
            </a:pPr>
            <a:r>
              <a:rPr lang="en-AU">
                <a:solidFill>
                  <a:srgbClr val="22272B"/>
                </a:solidFill>
              </a:rPr>
              <a:t>Upload the file into Google Drive and open it.</a:t>
            </a:r>
          </a:p>
          <a:p>
            <a:pPr marL="913765" lvl="1" indent="-457200">
              <a:lnSpc>
                <a:spcPct val="150000"/>
              </a:lnSpc>
              <a:buFont typeface="+mj-lt"/>
              <a:buAutoNum type="arabicPeriod"/>
            </a:pPr>
            <a:r>
              <a:rPr lang="en-AU">
                <a:solidFill>
                  <a:srgbClr val="22272B"/>
                </a:solidFill>
              </a:rPr>
              <a:t>Go to </a:t>
            </a:r>
            <a:r>
              <a:rPr lang="en-AU" b="1">
                <a:solidFill>
                  <a:srgbClr val="22272B"/>
                </a:solidFill>
              </a:rPr>
              <a:t>File &gt; Save </a:t>
            </a:r>
            <a:r>
              <a:rPr lang="en-AU">
                <a:solidFill>
                  <a:srgbClr val="22272B"/>
                </a:solidFill>
              </a:rPr>
              <a:t>as Google Slides.</a:t>
            </a:r>
          </a:p>
          <a:p>
            <a:pPr marL="456565" lvl="1">
              <a:lnSpc>
                <a:spcPct val="150000"/>
              </a:lnSpc>
            </a:pPr>
            <a:r>
              <a:rPr lang="en-AU" sz="1600">
                <a:solidFill>
                  <a:srgbClr val="22272B"/>
                </a:solidFill>
              </a:rPr>
              <a:t>(</a:t>
            </a:r>
            <a:r>
              <a:rPr lang="en-AU" sz="1600" b="1">
                <a:solidFill>
                  <a:srgbClr val="22272B"/>
                </a:solidFill>
              </a:rPr>
              <a:t>Note</a:t>
            </a:r>
            <a:r>
              <a:rPr lang="en-AU" sz="1600">
                <a:solidFill>
                  <a:srgbClr val="22272B"/>
                </a:solidFill>
              </a:rPr>
              <a:t> – conversion may cause formatting changes in the slides.)</a:t>
            </a:r>
          </a:p>
        </p:txBody>
      </p:sp>
      <p:sp>
        <p:nvSpPr>
          <p:cNvPr id="2" name="Slide Number Placeholder 1">
            <a:extLst>
              <a:ext uri="{FF2B5EF4-FFF2-40B4-BE49-F238E27FC236}">
                <a16:creationId xmlns:a16="http://schemas.microsoft.com/office/drawing/2014/main" id="{CD087911-6789-4356-F538-4C4ABF1219E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a:t>
            </a:fld>
            <a:endParaRPr lang="en-AU"/>
          </a:p>
        </p:txBody>
      </p:sp>
    </p:spTree>
    <p:extLst>
      <p:ext uri="{BB962C8B-B14F-4D97-AF65-F5344CB8AC3E}">
        <p14:creationId xmlns:p14="http://schemas.microsoft.com/office/powerpoint/2010/main" val="3318804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10</a:t>
            </a:fld>
            <a:endParaRPr lang="en-AU"/>
          </a:p>
        </p:txBody>
      </p:sp>
      <p:sp>
        <p:nvSpPr>
          <p:cNvPr id="11" name="Title 4">
            <a:extLst>
              <a:ext uri="{FF2B5EF4-FFF2-40B4-BE49-F238E27FC236}">
                <a16:creationId xmlns:a16="http://schemas.microsoft.com/office/drawing/2014/main" id="{7982A117-1CD2-B80D-328C-59A5DFB44BF1}"/>
              </a:ext>
            </a:extLst>
          </p:cNvPr>
          <p:cNvSpPr txBox="1">
            <a:spLocks/>
          </p:cNvSpPr>
          <p:nvPr/>
        </p:nvSpPr>
        <p:spPr>
          <a:xfrm>
            <a:off x="348000" y="686606"/>
            <a:ext cx="5271565" cy="838646"/>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4400"/>
              <a:t>What is voice?</a:t>
            </a:r>
          </a:p>
        </p:txBody>
      </p:sp>
      <p:sp>
        <p:nvSpPr>
          <p:cNvPr id="13" name="Content Placeholder 4">
            <a:extLst>
              <a:ext uri="{FF2B5EF4-FFF2-40B4-BE49-F238E27FC236}">
                <a16:creationId xmlns:a16="http://schemas.microsoft.com/office/drawing/2014/main" id="{198B82D2-B682-8463-D326-85FF4A69865E}"/>
              </a:ext>
            </a:extLst>
          </p:cNvPr>
          <p:cNvSpPr>
            <a:spLocks noGrp="1"/>
          </p:cNvSpPr>
          <p:nvPr>
            <p:ph sz="quarter" idx="19"/>
          </p:nvPr>
        </p:nvSpPr>
        <p:spPr>
          <a:xfrm>
            <a:off x="348000" y="1293698"/>
            <a:ext cx="7881600" cy="5019927"/>
          </a:xfrm>
        </p:spPr>
        <p:txBody>
          <a:bodyPr/>
          <a:lstStyle/>
          <a:p>
            <a:r>
              <a:rPr lang="en-AU" sz="1600"/>
              <a:t>Voice is applied by using speech, song, other vocal utterances, sign language or augmentative and alternative communication (AAC) technologies to communicate. Voice includes:</a:t>
            </a:r>
          </a:p>
          <a:p>
            <a:pPr marL="171450" lvl="0" indent="-171450">
              <a:buFont typeface="Arial" panose="020B0604020202020204" pitchFamily="34" charset="0"/>
              <a:buChar char="•"/>
            </a:pPr>
            <a:r>
              <a:rPr lang="en-AU" sz="1200"/>
              <a:t>breath, physical management and projection</a:t>
            </a:r>
          </a:p>
          <a:p>
            <a:pPr marL="171450" lvl="0" indent="-171450">
              <a:buFont typeface="Arial" panose="020B0604020202020204" pitchFamily="34" charset="0"/>
              <a:buChar char="•"/>
            </a:pPr>
            <a:r>
              <a:rPr lang="en-AU" sz="1200"/>
              <a:t>speech and silence</a:t>
            </a:r>
          </a:p>
          <a:p>
            <a:pPr marL="171450" lvl="0" indent="-171450">
              <a:buFont typeface="Arial" panose="020B0604020202020204" pitchFamily="34" charset="0"/>
              <a:buChar char="•"/>
            </a:pPr>
            <a:r>
              <a:rPr lang="en-AU" sz="1200"/>
              <a:t>monologue, dialogue, unison and chorus </a:t>
            </a:r>
          </a:p>
          <a:p>
            <a:pPr marL="171450" lvl="0" indent="-171450">
              <a:buFont typeface="Arial" panose="020B0604020202020204" pitchFamily="34" charset="0"/>
              <a:buChar char="•"/>
            </a:pPr>
            <a:r>
              <a:rPr lang="en-AU" sz="1200"/>
              <a:t>singing</a:t>
            </a:r>
          </a:p>
          <a:p>
            <a:pPr marL="171450" lvl="0" indent="-171450">
              <a:buFont typeface="Arial" panose="020B0604020202020204" pitchFamily="34" charset="0"/>
              <a:buChar char="•"/>
            </a:pPr>
            <a:r>
              <a:rPr lang="en-AU" sz="1200"/>
              <a:t>rhythm and timing</a:t>
            </a:r>
          </a:p>
          <a:p>
            <a:pPr marL="171450" lvl="0" indent="-171450">
              <a:buFont typeface="Arial" panose="020B0604020202020204" pitchFamily="34" charset="0"/>
              <a:buChar char="•"/>
            </a:pPr>
            <a:r>
              <a:rPr lang="en-AU" sz="1200"/>
              <a:t>languages used by the student, such as Aboriginal English, home language(s) and dialects</a:t>
            </a:r>
          </a:p>
          <a:p>
            <a:pPr marL="171450" lvl="0" indent="-171450">
              <a:buFont typeface="Arial" panose="020B0604020202020204" pitchFamily="34" charset="0"/>
              <a:buChar char="•"/>
            </a:pPr>
            <a:r>
              <a:rPr lang="en-AU" sz="1200"/>
              <a:t>accents</a:t>
            </a:r>
          </a:p>
          <a:p>
            <a:pPr marL="171450" lvl="0" indent="-171450">
              <a:buFont typeface="Arial" panose="020B0604020202020204" pitchFamily="34" charset="0"/>
              <a:buChar char="•"/>
            </a:pPr>
            <a:r>
              <a:rPr lang="en-AU" sz="1200"/>
              <a:t>digital voices or voices produced by an avatar</a:t>
            </a:r>
          </a:p>
          <a:p>
            <a:pPr marL="171450" lvl="0" indent="-171450">
              <a:buFont typeface="Arial" panose="020B0604020202020204" pitchFamily="34" charset="0"/>
              <a:buChar char="•"/>
            </a:pPr>
            <a:r>
              <a:rPr lang="en-AU" sz="1200"/>
              <a:t>voice in relation to role, character, language, space, sound or technologies.</a:t>
            </a:r>
          </a:p>
          <a:p>
            <a:pPr marL="171450" lvl="0" indent="-171450">
              <a:buFont typeface="Arial" panose="020B0604020202020204" pitchFamily="34" charset="0"/>
              <a:buChar char="•"/>
            </a:pPr>
            <a:endParaRPr lang="en-AU" sz="1200"/>
          </a:p>
          <a:p>
            <a:pPr>
              <a:spcBef>
                <a:spcPts val="1200"/>
              </a:spcBef>
            </a:pPr>
            <a:br>
              <a:rPr lang="en-AU"/>
            </a:br>
            <a:endParaRPr lang="en-AU"/>
          </a:p>
          <a:p>
            <a:pPr>
              <a:lnSpc>
                <a:spcPct val="100000"/>
              </a:lnSpc>
            </a:pPr>
            <a:endParaRPr lang="en-AU" b="1" u="sng"/>
          </a:p>
        </p:txBody>
      </p:sp>
      <p:pic>
        <p:nvPicPr>
          <p:cNvPr id="14" name="Picture 13" descr="Voice poster - Voice is applied by using speech, song, other&#10;vocal utterances, sign language or augmentative and alternative communication (AAC)&#10;technologies to communicate.">
            <a:extLst>
              <a:ext uri="{FF2B5EF4-FFF2-40B4-BE49-F238E27FC236}">
                <a16:creationId xmlns:a16="http://schemas.microsoft.com/office/drawing/2014/main" id="{A69602B3-FDB6-0820-BE3E-028A26CB60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8623" y="1525252"/>
            <a:ext cx="3063259" cy="4331900"/>
          </a:xfrm>
          <a:prstGeom prst="rect">
            <a:avLst/>
          </a:prstGeom>
        </p:spPr>
      </p:pic>
      <p:sp>
        <p:nvSpPr>
          <p:cNvPr id="2" name="TextBox 1">
            <a:extLst>
              <a:ext uri="{FF2B5EF4-FFF2-40B4-BE49-F238E27FC236}">
                <a16:creationId xmlns:a16="http://schemas.microsoft.com/office/drawing/2014/main" id="{334876E6-A9A3-74DE-2571-E2B5659D6093}"/>
              </a:ext>
            </a:extLst>
          </p:cNvPr>
          <p:cNvSpPr txBox="1"/>
          <p:nvPr/>
        </p:nvSpPr>
        <p:spPr>
          <a:xfrm>
            <a:off x="348000" y="6396164"/>
            <a:ext cx="6888177" cy="299836"/>
          </a:xfrm>
          <a:prstGeom prst="rect">
            <a:avLst/>
          </a:prstGeom>
          <a:noFill/>
        </p:spPr>
        <p:txBody>
          <a:bodyPr wrap="square" lIns="0" tIns="0" rIns="0" bIns="0" rtlCol="0">
            <a:noAutofit/>
          </a:bodyPr>
          <a:lstStyle/>
          <a:p>
            <a:r>
              <a:rPr lang="en-AU" sz="900" u="sng">
                <a:solidFill>
                  <a:srgbClr val="002664"/>
                </a:solidFill>
                <a:latin typeface="Arial" panose="020B0604020202020204" pitchFamily="34" charset="0"/>
                <a:ea typeface="Aptos" panose="020B00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Drama 7–10 Syllabus</a:t>
            </a:r>
            <a:r>
              <a:rPr lang="en-AU" sz="900">
                <a:latin typeface="Arial" panose="020B0604020202020204" pitchFamily="34" charset="0"/>
                <a:ea typeface="Aptos" panose="020B0004020202020204" pitchFamily="34" charset="0"/>
                <a:cs typeface="Arial" panose="020B0604020202020204" pitchFamily="34" charset="0"/>
              </a:rPr>
              <a:t> © NSW Education Standards Authority (NESA) for and on behalf of the Crown in right of the State of New South Wales, 2023.</a:t>
            </a:r>
          </a:p>
        </p:txBody>
      </p:sp>
      <p:sp>
        <p:nvSpPr>
          <p:cNvPr id="3" name="Rectangle: Rounded Corners 2">
            <a:extLst>
              <a:ext uri="{FF2B5EF4-FFF2-40B4-BE49-F238E27FC236}">
                <a16:creationId xmlns:a16="http://schemas.microsoft.com/office/drawing/2014/main" id="{B9A72DB4-7B07-5471-9328-A181EF3C4946}"/>
              </a:ext>
            </a:extLst>
          </p:cNvPr>
          <p:cNvSpPr/>
          <p:nvPr/>
        </p:nvSpPr>
        <p:spPr>
          <a:xfrm>
            <a:off x="0" y="53253"/>
            <a:ext cx="2870198" cy="3849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itle 5">
            <a:extLst>
              <a:ext uri="{FF2B5EF4-FFF2-40B4-BE49-F238E27FC236}">
                <a16:creationId xmlns:a16="http://schemas.microsoft.com/office/drawing/2014/main" id="{708D4888-7DBC-E8D8-DA87-E38A7F533AEC}"/>
              </a:ext>
            </a:extLst>
          </p:cNvPr>
          <p:cNvSpPr txBox="1">
            <a:spLocks/>
          </p:cNvSpPr>
          <p:nvPr/>
        </p:nvSpPr>
        <p:spPr>
          <a:xfrm>
            <a:off x="531845" y="122337"/>
            <a:ext cx="2071396" cy="233374"/>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1.2a – define</a:t>
            </a:r>
          </a:p>
        </p:txBody>
      </p:sp>
    </p:spTree>
    <p:extLst>
      <p:ext uri="{BB962C8B-B14F-4D97-AF65-F5344CB8AC3E}">
        <p14:creationId xmlns:p14="http://schemas.microsoft.com/office/powerpoint/2010/main" val="954157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 calcmode="lin" valueType="num">
                                      <p:cBhvr additive="base">
                                        <p:cTn id="13"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 calcmode="lin" valueType="num">
                                      <p:cBhvr additive="base">
                                        <p:cTn id="19"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xEl>
                                              <p:pRg st="3" end="3"/>
                                            </p:txEl>
                                          </p:spTgt>
                                        </p:tgtEl>
                                        <p:attrNameLst>
                                          <p:attrName>style.visibility</p:attrName>
                                        </p:attrNameLst>
                                      </p:cBhvr>
                                      <p:to>
                                        <p:strVal val="visible"/>
                                      </p:to>
                                    </p:set>
                                    <p:anim calcmode="lin" valueType="num">
                                      <p:cBhvr additive="base">
                                        <p:cTn id="25"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xEl>
                                              <p:pRg st="4" end="4"/>
                                            </p:txEl>
                                          </p:spTgt>
                                        </p:tgtEl>
                                        <p:attrNameLst>
                                          <p:attrName>style.visibility</p:attrName>
                                        </p:attrNameLst>
                                      </p:cBhvr>
                                      <p:to>
                                        <p:strVal val="visible"/>
                                      </p:to>
                                    </p:set>
                                    <p:anim calcmode="lin" valueType="num">
                                      <p:cBhvr additive="base">
                                        <p:cTn id="31"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xEl>
                                              <p:pRg st="5" end="5"/>
                                            </p:txEl>
                                          </p:spTgt>
                                        </p:tgtEl>
                                        <p:attrNameLst>
                                          <p:attrName>style.visibility</p:attrName>
                                        </p:attrNameLst>
                                      </p:cBhvr>
                                      <p:to>
                                        <p:strVal val="visible"/>
                                      </p:to>
                                    </p:set>
                                    <p:anim calcmode="lin" valueType="num">
                                      <p:cBhvr additive="base">
                                        <p:cTn id="37"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xEl>
                                              <p:pRg st="6" end="6"/>
                                            </p:txEl>
                                          </p:spTgt>
                                        </p:tgtEl>
                                        <p:attrNameLst>
                                          <p:attrName>style.visibility</p:attrName>
                                        </p:attrNameLst>
                                      </p:cBhvr>
                                      <p:to>
                                        <p:strVal val="visible"/>
                                      </p:to>
                                    </p:set>
                                    <p:anim calcmode="lin" valueType="num">
                                      <p:cBhvr additive="base">
                                        <p:cTn id="43" dur="500" fill="hold"/>
                                        <p:tgtEl>
                                          <p:spTgt spid="1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
                                            <p:txEl>
                                              <p:pRg st="7" end="7"/>
                                            </p:txEl>
                                          </p:spTgt>
                                        </p:tgtEl>
                                        <p:attrNameLst>
                                          <p:attrName>style.visibility</p:attrName>
                                        </p:attrNameLst>
                                      </p:cBhvr>
                                      <p:to>
                                        <p:strVal val="visible"/>
                                      </p:to>
                                    </p:set>
                                    <p:anim calcmode="lin" valueType="num">
                                      <p:cBhvr additive="base">
                                        <p:cTn id="49" dur="500" fill="hold"/>
                                        <p:tgtEl>
                                          <p:spTgt spid="1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xEl>
                                              <p:pRg st="8" end="8"/>
                                            </p:txEl>
                                          </p:spTgt>
                                        </p:tgtEl>
                                        <p:attrNameLst>
                                          <p:attrName>style.visibility</p:attrName>
                                        </p:attrNameLst>
                                      </p:cBhvr>
                                      <p:to>
                                        <p:strVal val="visible"/>
                                      </p:to>
                                    </p:set>
                                    <p:anim calcmode="lin" valueType="num">
                                      <p:cBhvr additive="base">
                                        <p:cTn id="55" dur="500" fill="hold"/>
                                        <p:tgtEl>
                                          <p:spTgt spid="1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3">
                                            <p:txEl>
                                              <p:pRg st="9" end="9"/>
                                            </p:txEl>
                                          </p:spTgt>
                                        </p:tgtEl>
                                        <p:attrNameLst>
                                          <p:attrName>style.visibility</p:attrName>
                                        </p:attrNameLst>
                                      </p:cBhvr>
                                      <p:to>
                                        <p:strVal val="visible"/>
                                      </p:to>
                                    </p:set>
                                    <p:anim calcmode="lin" valueType="num">
                                      <p:cBhvr additive="base">
                                        <p:cTn id="61" dur="500" fill="hold"/>
                                        <p:tgtEl>
                                          <p:spTgt spid="1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3">
                                            <p:txEl>
                                              <p:pRg st="11" end="11"/>
                                            </p:txEl>
                                          </p:spTgt>
                                        </p:tgtEl>
                                        <p:attrNameLst>
                                          <p:attrName>style.visibility</p:attrName>
                                        </p:attrNameLst>
                                      </p:cBhvr>
                                      <p:to>
                                        <p:strVal val="visible"/>
                                      </p:to>
                                    </p:set>
                                    <p:anim calcmode="lin" valueType="num">
                                      <p:cBhvr additive="base">
                                        <p:cTn id="67" dur="500" fill="hold"/>
                                        <p:tgtEl>
                                          <p:spTgt spid="13">
                                            <p:txEl>
                                              <p:pRg st="11" end="1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 name="Freeform 12">
            <a:extLst>
              <a:ext uri="{FF2B5EF4-FFF2-40B4-BE49-F238E27FC236}">
                <a16:creationId xmlns:a16="http://schemas.microsoft.com/office/drawing/2014/main" id="{48823CCE-4BC3-51D8-AB5B-3DB45809B96A}"/>
              </a:ext>
            </a:extLst>
          </p:cNvPr>
          <p:cNvSpPr/>
          <p:nvPr/>
        </p:nvSpPr>
        <p:spPr>
          <a:xfrm>
            <a:off x="5404082" y="-23991"/>
            <a:ext cx="7267360" cy="6881991"/>
          </a:xfrm>
          <a:custGeom>
            <a:avLst/>
            <a:gdLst/>
            <a:ahLst/>
            <a:cxnLst/>
            <a:rect l="l" t="t" r="r" b="b"/>
            <a:pathLst>
              <a:path w="15535352" h="10117398">
                <a:moveTo>
                  <a:pt x="0" y="0"/>
                </a:moveTo>
                <a:lnTo>
                  <a:pt x="15535352" y="0"/>
                </a:lnTo>
                <a:lnTo>
                  <a:pt x="15535352" y="10117398"/>
                </a:lnTo>
                <a:lnTo>
                  <a:pt x="0" y="101173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100</a:t>
            </a:fld>
            <a:endParaRPr lang="en-AU"/>
          </a:p>
        </p:txBody>
      </p:sp>
      <p:sp>
        <p:nvSpPr>
          <p:cNvPr id="10" name="TextBox 9">
            <a:extLst>
              <a:ext uri="{FF2B5EF4-FFF2-40B4-BE49-F238E27FC236}">
                <a16:creationId xmlns:a16="http://schemas.microsoft.com/office/drawing/2014/main" id="{52153FA1-9C2B-A8C2-1EA1-B593F4BEFA3E}"/>
              </a:ext>
            </a:extLst>
          </p:cNvPr>
          <p:cNvSpPr txBox="1"/>
          <p:nvPr/>
        </p:nvSpPr>
        <p:spPr>
          <a:xfrm>
            <a:off x="728229" y="3008568"/>
            <a:ext cx="4533582" cy="252376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sz="2800">
                <a:solidFill>
                  <a:schemeClr val="bg1"/>
                </a:solidFill>
                <a:latin typeface="Arial" panose="020B0604020202020204" pitchFamily="34" charset="0"/>
                <a:cs typeface="Arial" panose="020B0604020202020204" pitchFamily="34" charset="0"/>
              </a:rPr>
              <a:t>Let’s apply Stanislavski’s methods to a performance.</a:t>
            </a:r>
            <a:br>
              <a:rPr lang="en-AU" sz="2800">
                <a:solidFill>
                  <a:schemeClr val="bg1"/>
                </a:solidFill>
                <a:latin typeface="Arial" panose="020B0604020202020204" pitchFamily="34" charset="0"/>
                <a:cs typeface="Arial" panose="020B0604020202020204" pitchFamily="34" charset="0"/>
              </a:rPr>
            </a:br>
            <a:endParaRPr lang="en-AU" sz="2800">
              <a:solidFill>
                <a:schemeClr val="bg1"/>
              </a:solidFill>
              <a:latin typeface="Arial" panose="020B0604020202020204" pitchFamily="34" charset="0"/>
              <a:cs typeface="Arial" panose="020B0604020202020204" pitchFamily="34" charset="0"/>
            </a:endParaRPr>
          </a:p>
          <a:p>
            <a:r>
              <a:rPr lang="en-AU" sz="2000">
                <a:solidFill>
                  <a:schemeClr val="bg1"/>
                </a:solidFill>
                <a:latin typeface="Arial" panose="020B0604020202020204" pitchFamily="34" charset="0"/>
                <a:cs typeface="Arial" panose="020B0604020202020204" pitchFamily="34" charset="0"/>
              </a:rPr>
              <a:t>Our goal is to create complexity in our portrayal of characters by exploring and embodying </a:t>
            </a:r>
            <a:r>
              <a:rPr lang="en-AU" sz="2000" b="1">
                <a:solidFill>
                  <a:schemeClr val="bg1"/>
                </a:solidFill>
                <a:latin typeface="Arial" panose="020B0604020202020204" pitchFamily="34" charset="0"/>
                <a:cs typeface="Arial" panose="020B0604020202020204" pitchFamily="34" charset="0"/>
              </a:rPr>
              <a:t>given circumstances, beats, objectives </a:t>
            </a:r>
            <a:r>
              <a:rPr lang="en-AU" sz="2000">
                <a:solidFill>
                  <a:schemeClr val="bg1"/>
                </a:solidFill>
                <a:latin typeface="Arial" panose="020B0604020202020204" pitchFamily="34" charset="0"/>
                <a:cs typeface="Arial" panose="020B0604020202020204" pitchFamily="34" charset="0"/>
              </a:rPr>
              <a:t>and</a:t>
            </a:r>
            <a:r>
              <a:rPr lang="en-AU" sz="2000" b="1">
                <a:solidFill>
                  <a:schemeClr val="bg1"/>
                </a:solidFill>
                <a:latin typeface="Arial" panose="020B0604020202020204" pitchFamily="34" charset="0"/>
                <a:cs typeface="Arial" panose="020B0604020202020204" pitchFamily="34" charset="0"/>
              </a:rPr>
              <a:t> subtext.</a:t>
            </a:r>
            <a:endParaRPr lang="en-AU">
              <a:solidFill>
                <a:schemeClr val="bg1"/>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730A0B23-67B4-8394-A8DD-83BBAFB55A85}"/>
              </a:ext>
            </a:extLst>
          </p:cNvPr>
          <p:cNvSpPr/>
          <p:nvPr/>
        </p:nvSpPr>
        <p:spPr>
          <a:xfrm>
            <a:off x="-118531" y="254000"/>
            <a:ext cx="3234264" cy="38499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itle 5">
            <a:extLst>
              <a:ext uri="{FF2B5EF4-FFF2-40B4-BE49-F238E27FC236}">
                <a16:creationId xmlns:a16="http://schemas.microsoft.com/office/drawing/2014/main" id="{B8D761D8-D353-070C-5234-2B3929EB5BF5}"/>
              </a:ext>
            </a:extLst>
          </p:cNvPr>
          <p:cNvSpPr txBox="1">
            <a:spLocks/>
          </p:cNvSpPr>
          <p:nvPr/>
        </p:nvSpPr>
        <p:spPr>
          <a:xfrm>
            <a:off x="165255" y="324717"/>
            <a:ext cx="2815012" cy="303263"/>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t>4.7b – workshop</a:t>
            </a:r>
          </a:p>
        </p:txBody>
      </p:sp>
    </p:spTree>
    <p:extLst>
      <p:ext uri="{BB962C8B-B14F-4D97-AF65-F5344CB8AC3E}">
        <p14:creationId xmlns:p14="http://schemas.microsoft.com/office/powerpoint/2010/main" val="3573727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1A4E925-B0C8-8E35-838B-8A305B8EAE3D}"/>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9BE4C4-44FA-C09F-4B2A-46D83FCF87CA}"/>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101</a:t>
            </a:fld>
            <a:endParaRPr lang="en-AU"/>
          </a:p>
        </p:txBody>
      </p:sp>
      <p:sp>
        <p:nvSpPr>
          <p:cNvPr id="14" name="Freeform 5">
            <a:extLst>
              <a:ext uri="{FF2B5EF4-FFF2-40B4-BE49-F238E27FC236}">
                <a16:creationId xmlns:a16="http://schemas.microsoft.com/office/drawing/2014/main" id="{11E03D46-8E69-7E40-8EF9-327044F56568}"/>
              </a:ext>
            </a:extLst>
          </p:cNvPr>
          <p:cNvSpPr/>
          <p:nvPr/>
        </p:nvSpPr>
        <p:spPr>
          <a:xfrm>
            <a:off x="7876674" y="2663945"/>
            <a:ext cx="3967326" cy="3243515"/>
          </a:xfrm>
          <a:custGeom>
            <a:avLst/>
            <a:gdLst/>
            <a:ahLst/>
            <a:cxnLst/>
            <a:rect l="l" t="t" r="r" b="b"/>
            <a:pathLst>
              <a:path w="5143500" h="4114800">
                <a:moveTo>
                  <a:pt x="0" y="0"/>
                </a:moveTo>
                <a:lnTo>
                  <a:pt x="5143500" y="0"/>
                </a:lnTo>
                <a:lnTo>
                  <a:pt x="51435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16" name="Title 4">
            <a:extLst>
              <a:ext uri="{FF2B5EF4-FFF2-40B4-BE49-F238E27FC236}">
                <a16:creationId xmlns:a16="http://schemas.microsoft.com/office/drawing/2014/main" id="{C23B014D-FFF6-C72A-A217-3DE0E6C0706D}"/>
              </a:ext>
            </a:extLst>
          </p:cNvPr>
          <p:cNvSpPr txBox="1">
            <a:spLocks/>
          </p:cNvSpPr>
          <p:nvPr/>
        </p:nvSpPr>
        <p:spPr>
          <a:xfrm>
            <a:off x="546266" y="1306566"/>
            <a:ext cx="6974907" cy="838646"/>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4400">
                <a:latin typeface="Arial"/>
                <a:cs typeface="Arial"/>
              </a:rPr>
              <a:t>Colour. Symbol. Image.</a:t>
            </a:r>
          </a:p>
        </p:txBody>
      </p:sp>
      <p:sp>
        <p:nvSpPr>
          <p:cNvPr id="19" name="Content Placeholder 4">
            <a:extLst>
              <a:ext uri="{FF2B5EF4-FFF2-40B4-BE49-F238E27FC236}">
                <a16:creationId xmlns:a16="http://schemas.microsoft.com/office/drawing/2014/main" id="{31F0A48D-84C8-507E-530E-C4B432BD158F}"/>
              </a:ext>
            </a:extLst>
          </p:cNvPr>
          <p:cNvSpPr>
            <a:spLocks noGrp="1"/>
          </p:cNvSpPr>
          <p:nvPr>
            <p:ph sz="quarter" idx="19"/>
          </p:nvPr>
        </p:nvSpPr>
        <p:spPr>
          <a:xfrm>
            <a:off x="546266" y="2145212"/>
            <a:ext cx="6378919" cy="4141288"/>
          </a:xfrm>
        </p:spPr>
        <p:txBody>
          <a:bodyPr vert="horz" lIns="0" tIns="0" rIns="0" bIns="0" rtlCol="0" anchor="t">
            <a:noAutofit/>
          </a:bodyPr>
          <a:lstStyle/>
          <a:p>
            <a:r>
              <a:rPr lang="en-AU" sz="1800">
                <a:latin typeface="Arial"/>
                <a:cs typeface="Arial"/>
              </a:rPr>
              <a:t>Annotate your script excerpt to document your creative and critical process.</a:t>
            </a:r>
          </a:p>
          <a:p>
            <a:pPr marL="342900" indent="-342900">
              <a:buFont typeface="+mj-lt"/>
              <a:buAutoNum type="arabicPeriod"/>
            </a:pPr>
            <a:r>
              <a:rPr lang="en-AU" sz="1800">
                <a:latin typeface="Arial"/>
                <a:cs typeface="Arial"/>
              </a:rPr>
              <a:t>Choose a colour that you  feel best represents or captures your character’s original objective. </a:t>
            </a:r>
          </a:p>
          <a:p>
            <a:pPr marL="342900" indent="-342900">
              <a:buFont typeface="+mj-lt"/>
              <a:buAutoNum type="arabicPeriod"/>
            </a:pPr>
            <a:r>
              <a:rPr lang="en-AU" sz="1800">
                <a:latin typeface="Arial"/>
                <a:cs typeface="Arial"/>
              </a:rPr>
              <a:t>Choose a symbol that represents the objective.</a:t>
            </a:r>
          </a:p>
          <a:p>
            <a:pPr marL="342900" indent="-342900">
              <a:buFont typeface="+mj-lt"/>
              <a:buAutoNum type="arabicPeriod"/>
            </a:pPr>
            <a:r>
              <a:rPr lang="en-AU" sz="1800">
                <a:latin typeface="Arial"/>
                <a:cs typeface="Arial"/>
              </a:rPr>
              <a:t> Draw an image that represents the objective. </a:t>
            </a:r>
          </a:p>
          <a:p>
            <a:r>
              <a:rPr lang="en-AU" sz="1800">
                <a:latin typeface="Arial"/>
                <a:cs typeface="Arial"/>
              </a:rPr>
              <a:t>Repeat this routine to document a beat in which your character’s  objective shifted. </a:t>
            </a:r>
            <a:endParaRPr lang="en-US">
              <a:latin typeface="Arial"/>
              <a:cs typeface="Arial"/>
            </a:endParaRPr>
          </a:p>
        </p:txBody>
      </p:sp>
      <p:sp>
        <p:nvSpPr>
          <p:cNvPr id="2" name="Rectangle: Rounded Corners 1">
            <a:extLst>
              <a:ext uri="{FF2B5EF4-FFF2-40B4-BE49-F238E27FC236}">
                <a16:creationId xmlns:a16="http://schemas.microsoft.com/office/drawing/2014/main" id="{D431CD13-C89D-5EBF-0458-4FDFC5C8EE02}"/>
              </a:ext>
            </a:extLst>
          </p:cNvPr>
          <p:cNvSpPr/>
          <p:nvPr/>
        </p:nvSpPr>
        <p:spPr>
          <a:xfrm>
            <a:off x="-118531" y="254000"/>
            <a:ext cx="3234264" cy="3849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itle 5">
            <a:extLst>
              <a:ext uri="{FF2B5EF4-FFF2-40B4-BE49-F238E27FC236}">
                <a16:creationId xmlns:a16="http://schemas.microsoft.com/office/drawing/2014/main" id="{C9C992ED-2E04-162F-B0D9-5389ED7D4A0B}"/>
              </a:ext>
            </a:extLst>
          </p:cNvPr>
          <p:cNvSpPr txBox="1">
            <a:spLocks/>
          </p:cNvSpPr>
          <p:nvPr/>
        </p:nvSpPr>
        <p:spPr>
          <a:xfrm>
            <a:off x="165255" y="324717"/>
            <a:ext cx="2815012" cy="303263"/>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4.7c – thinking routine</a:t>
            </a:r>
          </a:p>
        </p:txBody>
      </p:sp>
    </p:spTree>
    <p:extLst>
      <p:ext uri="{BB962C8B-B14F-4D97-AF65-F5344CB8AC3E}">
        <p14:creationId xmlns:p14="http://schemas.microsoft.com/office/powerpoint/2010/main" val="174737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9">
                                            <p:txEl>
                                              <p:pRg st="1" end="1"/>
                                            </p:txEl>
                                          </p:spTgt>
                                        </p:tgtEl>
                                        <p:attrNameLst>
                                          <p:attrName>style.visibility</p:attrName>
                                        </p:attrNameLst>
                                      </p:cBhvr>
                                      <p:to>
                                        <p:strVal val="visible"/>
                                      </p:to>
                                    </p:set>
                                    <p:anim calcmode="lin" valueType="num">
                                      <p:cBhvr additive="base">
                                        <p:cTn id="13" dur="500" fill="hold"/>
                                        <p:tgtEl>
                                          <p:spTgt spid="1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9">
                                            <p:txEl>
                                              <p:pRg st="2" end="2"/>
                                            </p:txEl>
                                          </p:spTgt>
                                        </p:tgtEl>
                                        <p:attrNameLst>
                                          <p:attrName>style.visibility</p:attrName>
                                        </p:attrNameLst>
                                      </p:cBhvr>
                                      <p:to>
                                        <p:strVal val="visible"/>
                                      </p:to>
                                    </p:set>
                                    <p:anim calcmode="lin" valueType="num">
                                      <p:cBhvr additive="base">
                                        <p:cTn id="19" dur="500" fill="hold"/>
                                        <p:tgtEl>
                                          <p:spTgt spid="1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9">
                                            <p:txEl>
                                              <p:pRg st="3" end="3"/>
                                            </p:txEl>
                                          </p:spTgt>
                                        </p:tgtEl>
                                        <p:attrNameLst>
                                          <p:attrName>style.visibility</p:attrName>
                                        </p:attrNameLst>
                                      </p:cBhvr>
                                      <p:to>
                                        <p:strVal val="visible"/>
                                      </p:to>
                                    </p:set>
                                    <p:anim calcmode="lin" valueType="num">
                                      <p:cBhvr additive="base">
                                        <p:cTn id="25" dur="500" fill="hold"/>
                                        <p:tgtEl>
                                          <p:spTgt spid="1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9">
                                            <p:txEl>
                                              <p:pRg st="4" end="4"/>
                                            </p:txEl>
                                          </p:spTgt>
                                        </p:tgtEl>
                                        <p:attrNameLst>
                                          <p:attrName>style.visibility</p:attrName>
                                        </p:attrNameLst>
                                      </p:cBhvr>
                                      <p:to>
                                        <p:strVal val="visible"/>
                                      </p:to>
                                    </p:set>
                                    <p:anim calcmode="lin" valueType="num">
                                      <p:cBhvr additive="base">
                                        <p:cTn id="31" dur="500" fill="hold"/>
                                        <p:tgtEl>
                                          <p:spTgt spid="1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a:xfrm>
            <a:off x="892542" y="3545368"/>
            <a:ext cx="6756487" cy="800681"/>
          </a:xfrm>
        </p:spPr>
        <p:txBody>
          <a:bodyPr/>
          <a:lstStyle/>
          <a:p>
            <a:r>
              <a:rPr lang="en-AU" sz="6000"/>
              <a:t>Rehearse and document</a:t>
            </a:r>
          </a:p>
        </p:txBody>
      </p:sp>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102</a:t>
            </a:fld>
            <a:endParaRPr lang="en-AU"/>
          </a:p>
        </p:txBody>
      </p:sp>
      <p:sp>
        <p:nvSpPr>
          <p:cNvPr id="10" name="Freeform 4">
            <a:extLst>
              <a:ext uri="{FF2B5EF4-FFF2-40B4-BE49-F238E27FC236}">
                <a16:creationId xmlns:a16="http://schemas.microsoft.com/office/drawing/2014/main" id="{06EB7ED5-BBE1-3CC0-489A-5BB1BD8DDD7E}"/>
              </a:ext>
            </a:extLst>
          </p:cNvPr>
          <p:cNvSpPr/>
          <p:nvPr/>
        </p:nvSpPr>
        <p:spPr>
          <a:xfrm>
            <a:off x="7129009" y="1796024"/>
            <a:ext cx="4342266" cy="4006464"/>
          </a:xfrm>
          <a:custGeom>
            <a:avLst/>
            <a:gdLst/>
            <a:ahLst/>
            <a:cxnLst/>
            <a:rect l="l" t="t" r="r" b="b"/>
            <a:pathLst>
              <a:path w="2192178" h="2159295">
                <a:moveTo>
                  <a:pt x="0" y="0"/>
                </a:moveTo>
                <a:lnTo>
                  <a:pt x="2192177" y="0"/>
                </a:lnTo>
                <a:lnTo>
                  <a:pt x="2192177" y="2159295"/>
                </a:lnTo>
                <a:lnTo>
                  <a:pt x="0" y="21592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3" name="Title 6">
            <a:extLst>
              <a:ext uri="{FF2B5EF4-FFF2-40B4-BE49-F238E27FC236}">
                <a16:creationId xmlns:a16="http://schemas.microsoft.com/office/drawing/2014/main" id="{70525E56-AAFC-A640-97B0-5A71DC271785}"/>
              </a:ext>
            </a:extLst>
          </p:cNvPr>
          <p:cNvSpPr txBox="1">
            <a:spLocks/>
          </p:cNvSpPr>
          <p:nvPr/>
        </p:nvSpPr>
        <p:spPr>
          <a:xfrm>
            <a:off x="900002" y="2912291"/>
            <a:ext cx="11291998" cy="800681"/>
          </a:xfrm>
          <a:prstGeom prst="rect">
            <a:avLst/>
          </a:prstGeom>
          <a:ln>
            <a:noFill/>
          </a:ln>
        </p:spPr>
        <p:txBody>
          <a:bodyPr vert="horz" lIns="0" tIns="0" rIns="0" bIns="0" rtlCol="0" anchor="t">
            <a:noAutofit/>
          </a:bodyPr>
          <a:lstStyle>
            <a:lvl1pPr algn="l" defTabSz="914377" rtl="0" eaLnBrk="1" latinLnBrk="0" hangingPunct="1">
              <a:lnSpc>
                <a:spcPct val="110000"/>
              </a:lnSpc>
              <a:spcBef>
                <a:spcPct val="0"/>
              </a:spcBef>
              <a:buNone/>
              <a:defRPr sz="4800" kern="1200">
                <a:solidFill>
                  <a:schemeClr val="bg1"/>
                </a:solidFill>
                <a:latin typeface="Arial" panose="020B0604020202020204" pitchFamily="34" charset="0"/>
                <a:ea typeface="+mj-ea"/>
                <a:cs typeface="Arial" panose="020B0604020202020204" pitchFamily="34" charset="0"/>
              </a:defRPr>
            </a:lvl1pPr>
          </a:lstStyle>
          <a:p>
            <a:r>
              <a:rPr lang="en-AU" sz="3600"/>
              <a:t>Learning sequence 5 – </a:t>
            </a:r>
            <a:br>
              <a:rPr lang="en-AU"/>
            </a:br>
            <a:endParaRPr lang="en-AU"/>
          </a:p>
        </p:txBody>
      </p:sp>
    </p:spTree>
    <p:extLst>
      <p:ext uri="{BB962C8B-B14F-4D97-AF65-F5344CB8AC3E}">
        <p14:creationId xmlns:p14="http://schemas.microsoft.com/office/powerpoint/2010/main" val="3118877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84F12-2CB8-976C-0D48-30997CECAE5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AD04847-BD4B-00CF-481A-300629B530A2}"/>
              </a:ext>
            </a:extLst>
          </p:cNvPr>
          <p:cNvSpPr>
            <a:spLocks noGrp="1"/>
          </p:cNvSpPr>
          <p:nvPr>
            <p:ph type="title"/>
          </p:nvPr>
        </p:nvSpPr>
        <p:spPr>
          <a:xfrm>
            <a:off x="359998" y="360000"/>
            <a:ext cx="9611316" cy="946286"/>
          </a:xfrm>
        </p:spPr>
        <p:txBody>
          <a:bodyPr/>
          <a:lstStyle/>
          <a:p>
            <a:r>
              <a:rPr lang="en-AU"/>
              <a:t>Learning intentions and success criteria (5) </a:t>
            </a:r>
          </a:p>
        </p:txBody>
      </p:sp>
      <p:sp>
        <p:nvSpPr>
          <p:cNvPr id="4" name="Picture Placeholder 3">
            <a:extLst>
              <a:ext uri="{FF2B5EF4-FFF2-40B4-BE49-F238E27FC236}">
                <a16:creationId xmlns:a16="http://schemas.microsoft.com/office/drawing/2014/main" id="{8D0E1661-75A8-0F3E-FC02-0E262F4D68EE}"/>
              </a:ext>
            </a:extLst>
          </p:cNvPr>
          <p:cNvSpPr>
            <a:spLocks noGrp="1"/>
          </p:cNvSpPr>
          <p:nvPr>
            <p:ph type="pic" sz="quarter" idx="13"/>
          </p:nvPr>
        </p:nvSpPr>
        <p:spPr>
          <a:xfrm>
            <a:off x="359999" y="1772356"/>
            <a:ext cx="11382236" cy="4923644"/>
          </a:xfrm>
        </p:spPr>
        <p:txBody>
          <a:bodyPr/>
          <a:lstStyle/>
          <a:p>
            <a:pPr>
              <a:spcAft>
                <a:spcPts val="600"/>
              </a:spcAft>
            </a:pPr>
            <a:r>
              <a:rPr lang="en-AU" sz="1900" b="1">
                <a:effectLst/>
                <a:latin typeface="Arial" panose="020B0604020202020204" pitchFamily="34" charset="0"/>
                <a:ea typeface="Calibri" panose="020F0502020204030204" pitchFamily="34" charset="0"/>
              </a:rPr>
              <a:t>We are learning to </a:t>
            </a:r>
            <a:r>
              <a:rPr lang="en-AU" sz="1900">
                <a:effectLst/>
                <a:latin typeface="Arial" panose="020B0604020202020204" pitchFamily="34" charset="0"/>
                <a:ea typeface="Calibri" panose="020F0502020204030204" pitchFamily="34" charset="0"/>
              </a:rPr>
              <a:t>refine and rehearse our scripted performance and document our character development choices through a multimodal presentation.</a:t>
            </a:r>
          </a:p>
          <a:p>
            <a:pPr>
              <a:lnSpc>
                <a:spcPct val="150000"/>
              </a:lnSpc>
              <a:spcBef>
                <a:spcPts val="1200"/>
              </a:spcBef>
              <a:spcAft>
                <a:spcPts val="600"/>
              </a:spcAft>
              <a:buNone/>
            </a:pPr>
            <a:r>
              <a:rPr lang="en-AU" sz="1900" b="1">
                <a:effectLst/>
                <a:latin typeface="Arial" panose="020B0604020202020204" pitchFamily="34" charset="0"/>
                <a:ea typeface="Calibri" panose="020F0502020204030204" pitchFamily="34" charset="0"/>
              </a:rPr>
              <a:t>I can:</a:t>
            </a:r>
            <a:endParaRPr lang="en-AU" sz="190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1900">
                <a:effectLst/>
                <a:latin typeface="Arial" panose="020B0604020202020204" pitchFamily="34" charset="0"/>
                <a:ea typeface="Calibri" panose="020F0502020204030204" pitchFamily="34" charset="0"/>
              </a:rPr>
              <a:t>unpack the requirements of the assessment task and identify the steps I need to follow to be successful</a:t>
            </a:r>
          </a:p>
          <a:p>
            <a:pPr marL="342900" lvl="0" indent="-342900">
              <a:lnSpc>
                <a:spcPct val="150000"/>
              </a:lnSpc>
              <a:spcBef>
                <a:spcPts val="1200"/>
              </a:spcBef>
              <a:spcAft>
                <a:spcPts val="600"/>
              </a:spcAft>
              <a:buFont typeface="Symbol" panose="05050102010706020507" pitchFamily="18" charset="2"/>
              <a:buChar char=""/>
            </a:pPr>
            <a:r>
              <a:rPr lang="en-AU" sz="1900">
                <a:effectLst/>
                <a:latin typeface="Arial" panose="020B0604020202020204" pitchFamily="34" charset="0"/>
                <a:ea typeface="Calibri" panose="020F0502020204030204" pitchFamily="34" charset="0"/>
              </a:rPr>
              <a:t>apply a range of strategies to document the planning, development and refinement of my character</a:t>
            </a:r>
          </a:p>
          <a:p>
            <a:pPr marL="342900" lvl="0" indent="-342900">
              <a:lnSpc>
                <a:spcPct val="150000"/>
              </a:lnSpc>
              <a:spcBef>
                <a:spcPts val="1200"/>
              </a:spcBef>
              <a:spcAft>
                <a:spcPts val="600"/>
              </a:spcAft>
              <a:buFont typeface="Symbol" panose="05050102010706020507" pitchFamily="18" charset="2"/>
              <a:buChar char=""/>
            </a:pPr>
            <a:r>
              <a:rPr lang="en-AU" sz="1900">
                <a:effectLst/>
                <a:latin typeface="Arial" panose="020B0604020202020204" pitchFamily="34" charset="0"/>
                <a:ea typeface="Calibri" panose="020F0502020204030204" pitchFamily="34" charset="0"/>
              </a:rPr>
              <a:t>use rehearsal strategies and feedback to make improvements to the creation and journey of my character.</a:t>
            </a:r>
          </a:p>
          <a:p>
            <a:pPr>
              <a:spcAft>
                <a:spcPts val="600"/>
              </a:spcAft>
            </a:pPr>
            <a:endParaRPr lang="en-AU" sz="1800">
              <a:effectLst/>
              <a:latin typeface="Arial" panose="020B0604020202020204" pitchFamily="34" charset="0"/>
              <a:ea typeface="Calibri" panose="020F0502020204030204" pitchFamily="34" charset="0"/>
            </a:endParaRPr>
          </a:p>
          <a:p>
            <a:pPr>
              <a:lnSpc>
                <a:spcPct val="150000"/>
              </a:lnSpc>
              <a:spcAft>
                <a:spcPts val="600"/>
              </a:spcAft>
            </a:pPr>
            <a:endParaRPr lang="en-US" sz="1600">
              <a:solidFill>
                <a:schemeClr val="accent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A6C0508-2999-19E5-C625-ADF7230558F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103</a:t>
            </a:fld>
            <a:endParaRPr lang="en-AU"/>
          </a:p>
        </p:txBody>
      </p:sp>
    </p:spTree>
    <p:extLst>
      <p:ext uri="{BB962C8B-B14F-4D97-AF65-F5344CB8AC3E}">
        <p14:creationId xmlns:p14="http://schemas.microsoft.com/office/powerpoint/2010/main" val="91428798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D2054C1C-F048-C6BE-84CA-83EDE41AC32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E99CA8F-D327-C59A-F101-8B466FC6CE78}"/>
              </a:ext>
            </a:extLst>
          </p:cNvPr>
          <p:cNvSpPr>
            <a:spLocks noGrp="1"/>
          </p:cNvSpPr>
          <p:nvPr>
            <p:ph type="sldNum" sz="quarter" idx="12"/>
          </p:nvPr>
        </p:nvSpPr>
        <p:spPr/>
        <p:txBody>
          <a:bodyPr/>
          <a:lstStyle/>
          <a:p>
            <a:fld id="{10A01DC5-1685-4615-8240-15192985C6A2}" type="slidenum">
              <a:rPr lang="en-AU" smtClean="0"/>
              <a:t>104</a:t>
            </a:fld>
            <a:endParaRPr lang="en-AU"/>
          </a:p>
        </p:txBody>
      </p:sp>
      <p:sp>
        <p:nvSpPr>
          <p:cNvPr id="2" name="Rectangle: Rounded Corners 1">
            <a:extLst>
              <a:ext uri="{FF2B5EF4-FFF2-40B4-BE49-F238E27FC236}">
                <a16:creationId xmlns:a16="http://schemas.microsoft.com/office/drawing/2014/main" id="{21650841-9271-DE95-0CDE-715D32C9DFC6}"/>
              </a:ext>
              <a:ext uri="{C183D7F6-B498-43B3-948B-1728B52AA6E4}">
                <adec:decorative xmlns:adec="http://schemas.microsoft.com/office/drawing/2017/decorative" val="1"/>
              </a:ext>
            </a:extLst>
          </p:cNvPr>
          <p:cNvSpPr/>
          <p:nvPr/>
        </p:nvSpPr>
        <p:spPr>
          <a:xfrm>
            <a:off x="2259788" y="2885665"/>
            <a:ext cx="8484409" cy="1732583"/>
          </a:xfrm>
          <a:prstGeom prst="roundRect">
            <a:avLst>
              <a:gd name="adj" fmla="val 172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GB" sz="5400">
                <a:latin typeface="Arial" panose="020B0604020202020204" pitchFamily="34" charset="0"/>
                <a:cs typeface="Arial" panose="020B0604020202020204" pitchFamily="34" charset="0"/>
              </a:rPr>
              <a:t>Warm-up</a:t>
            </a:r>
            <a:endParaRPr lang="en-AU" sz="5400">
              <a:solidFill>
                <a:schemeClr val="accent4"/>
              </a:solidFill>
              <a:latin typeface="Arial" panose="020B0604020202020204" pitchFamily="34" charset="0"/>
              <a:cs typeface="Arial" panose="020B0604020202020204" pitchFamily="34" charset="0"/>
            </a:endParaRPr>
          </a:p>
        </p:txBody>
      </p:sp>
      <p:sp>
        <p:nvSpPr>
          <p:cNvPr id="4" name="Oval 3">
            <a:hlinkClick r:id="rId2" action="ppaction://hlinksldjump"/>
            <a:extLst>
              <a:ext uri="{FF2B5EF4-FFF2-40B4-BE49-F238E27FC236}">
                <a16:creationId xmlns:a16="http://schemas.microsoft.com/office/drawing/2014/main" id="{A0046FE0-0196-8287-E01E-514F753FD65D}"/>
              </a:ext>
            </a:extLst>
          </p:cNvPr>
          <p:cNvSpPr/>
          <p:nvPr/>
        </p:nvSpPr>
        <p:spPr>
          <a:xfrm>
            <a:off x="1680111" y="2885665"/>
            <a:ext cx="1788869" cy="1709265"/>
          </a:xfrm>
          <a:prstGeom prst="ellipse">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a:solidFill>
                  <a:schemeClr val="accent1"/>
                </a:solidFill>
                <a:latin typeface="Arial" panose="020B0604020202020204" pitchFamily="34" charset="0"/>
                <a:cs typeface="Arial" panose="020B0604020202020204" pitchFamily="34" charset="0"/>
              </a:rPr>
              <a:t>5.1</a:t>
            </a:r>
          </a:p>
        </p:txBody>
      </p:sp>
    </p:spTree>
    <p:extLst>
      <p:ext uri="{BB962C8B-B14F-4D97-AF65-F5344CB8AC3E}">
        <p14:creationId xmlns:p14="http://schemas.microsoft.com/office/powerpoint/2010/main" val="426029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accent1">
            <a:lumMod val="10000"/>
            <a:lumOff val="90000"/>
          </a:schemeClr>
        </a:solidFill>
        <a:effectLst/>
      </p:bgPr>
    </p:bg>
    <p:spTree>
      <p:nvGrpSpPr>
        <p:cNvPr id="1" name="">
          <a:extLst>
            <a:ext uri="{FF2B5EF4-FFF2-40B4-BE49-F238E27FC236}">
              <a16:creationId xmlns:a16="http://schemas.microsoft.com/office/drawing/2014/main" id="{7E3BE327-A189-2237-679A-1B35669F2958}"/>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E8297C3-B555-FC33-5B01-AFF0267C2BFC}"/>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105</a:t>
            </a:fld>
            <a:endParaRPr lang="en-AU"/>
          </a:p>
        </p:txBody>
      </p:sp>
      <p:sp>
        <p:nvSpPr>
          <p:cNvPr id="12" name="Content Placeholder 4">
            <a:extLst>
              <a:ext uri="{FF2B5EF4-FFF2-40B4-BE49-F238E27FC236}">
                <a16:creationId xmlns:a16="http://schemas.microsoft.com/office/drawing/2014/main" id="{0A4A1366-1718-CC63-AFFF-B350830AB56F}"/>
              </a:ext>
            </a:extLst>
          </p:cNvPr>
          <p:cNvSpPr>
            <a:spLocks noGrp="1"/>
          </p:cNvSpPr>
          <p:nvPr>
            <p:ph sz="quarter" idx="19"/>
          </p:nvPr>
        </p:nvSpPr>
        <p:spPr>
          <a:xfrm>
            <a:off x="546267" y="1191987"/>
            <a:ext cx="5549734" cy="4323256"/>
          </a:xfrm>
        </p:spPr>
        <p:txBody>
          <a:bodyPr/>
          <a:lstStyle/>
          <a:p>
            <a:r>
              <a:rPr lang="en-AU" b="1"/>
              <a:t>Find an individual space.</a:t>
            </a:r>
          </a:p>
          <a:p>
            <a:pPr marL="342900" lvl="0" indent="-342900">
              <a:lnSpc>
                <a:spcPct val="150000"/>
              </a:lnSpc>
              <a:spcBef>
                <a:spcPts val="1200"/>
              </a:spcBef>
              <a:spcAft>
                <a:spcPts val="600"/>
              </a:spcAft>
              <a:buFont typeface="Symbol" panose="05050102010706020507" pitchFamily="18" charset="2"/>
              <a:buChar char=""/>
            </a:pPr>
            <a:r>
              <a:rPr lang="en-AU" sz="1800">
                <a:ea typeface="Calibri" panose="020F0502020204030204" pitchFamily="34" charset="0"/>
              </a:rPr>
              <a:t>T</a:t>
            </a:r>
            <a:r>
              <a:rPr lang="en-AU" sz="1800">
                <a:effectLst/>
                <a:latin typeface="Arial" panose="020B0604020202020204" pitchFamily="34" charset="0"/>
                <a:ea typeface="Calibri" panose="020F0502020204030204" pitchFamily="34" charset="0"/>
              </a:rPr>
              <a:t>hink of one of Laban’s efforts to explore (light/heavy, quick/slow).</a:t>
            </a:r>
          </a:p>
          <a:p>
            <a:pPr marL="342900" lvl="0" indent="-342900">
              <a:lnSpc>
                <a:spcPct val="150000"/>
              </a:lnSpc>
              <a:spcBef>
                <a:spcPts val="1200"/>
              </a:spcBef>
              <a:spcAft>
                <a:spcPts val="600"/>
              </a:spcAft>
              <a:buFont typeface="Symbol" panose="05050102010706020507" pitchFamily="18" charset="2"/>
              <a:buChar char=""/>
            </a:pPr>
            <a:r>
              <a:rPr lang="en-AU" sz="1800">
                <a:effectLst/>
                <a:latin typeface="Arial" panose="020B0604020202020204" pitchFamily="34" charset="0"/>
                <a:ea typeface="Calibri" panose="020F0502020204030204" pitchFamily="34" charset="0"/>
              </a:rPr>
              <a:t>Enact your normal morning routine, embodying your chosen effort.</a:t>
            </a:r>
          </a:p>
          <a:p>
            <a:pPr marL="342900" lvl="0" indent="-342900">
              <a:lnSpc>
                <a:spcPct val="150000"/>
              </a:lnSpc>
              <a:spcBef>
                <a:spcPts val="1200"/>
              </a:spcBef>
              <a:spcAft>
                <a:spcPts val="600"/>
              </a:spcAft>
              <a:buFont typeface="Symbol" panose="05050102010706020507" pitchFamily="18" charset="2"/>
              <a:buChar char=""/>
            </a:pPr>
            <a:r>
              <a:rPr lang="en-AU" sz="1800">
                <a:effectLst/>
                <a:latin typeface="Arial" panose="020B0604020202020204" pitchFamily="34" charset="0"/>
                <a:ea typeface="Calibri" panose="020F0502020204030204" pitchFamily="34" charset="0"/>
              </a:rPr>
              <a:t>Focus on how your movements </a:t>
            </a:r>
            <a:r>
              <a:rPr lang="en-AU" sz="1800">
                <a:ea typeface="Calibri" panose="020F0502020204030204" pitchFamily="34" charset="0"/>
              </a:rPr>
              <a:t>communicate </a:t>
            </a:r>
            <a:r>
              <a:rPr lang="en-AU" sz="1800">
                <a:effectLst/>
                <a:latin typeface="Arial" panose="020B0604020202020204" pitchFamily="34" charset="0"/>
                <a:ea typeface="Calibri" panose="020F0502020204030204" pitchFamily="34" charset="0"/>
              </a:rPr>
              <a:t>character and objectives.</a:t>
            </a:r>
          </a:p>
        </p:txBody>
      </p:sp>
      <p:sp>
        <p:nvSpPr>
          <p:cNvPr id="4" name="Title 4">
            <a:extLst>
              <a:ext uri="{FF2B5EF4-FFF2-40B4-BE49-F238E27FC236}">
                <a16:creationId xmlns:a16="http://schemas.microsoft.com/office/drawing/2014/main" id="{D8654990-AF92-CD17-35D1-EB2A72638936}"/>
              </a:ext>
            </a:extLst>
          </p:cNvPr>
          <p:cNvSpPr txBox="1">
            <a:spLocks/>
          </p:cNvSpPr>
          <p:nvPr/>
        </p:nvSpPr>
        <p:spPr>
          <a:xfrm>
            <a:off x="360363" y="1579823"/>
            <a:ext cx="11484000" cy="838646"/>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endParaRPr lang="en-AU" sz="4400"/>
          </a:p>
        </p:txBody>
      </p:sp>
      <p:sp>
        <p:nvSpPr>
          <p:cNvPr id="17" name="Rectangle: Rounded Corners 16">
            <a:extLst>
              <a:ext uri="{FF2B5EF4-FFF2-40B4-BE49-F238E27FC236}">
                <a16:creationId xmlns:a16="http://schemas.microsoft.com/office/drawing/2014/main" id="{29A45CB9-17C8-FCF3-C348-EED3AB5DE248}"/>
              </a:ext>
            </a:extLst>
          </p:cNvPr>
          <p:cNvSpPr/>
          <p:nvPr/>
        </p:nvSpPr>
        <p:spPr>
          <a:xfrm>
            <a:off x="1123720" y="5244028"/>
            <a:ext cx="7056894" cy="110168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r>
              <a:rPr lang="en-AU" sz="1800"/>
              <a:t>Finish with a moment of stillness. Focus and reflect on your movement choices and how these helped to create character.</a:t>
            </a:r>
          </a:p>
          <a:p>
            <a:pPr algn="ctr">
              <a:lnSpc>
                <a:spcPct val="100000"/>
              </a:lnSpc>
            </a:pPr>
            <a:endParaRPr lang="en-AU" sz="1800"/>
          </a:p>
        </p:txBody>
      </p:sp>
      <p:sp>
        <p:nvSpPr>
          <p:cNvPr id="7" name="Rectangle: Rounded Corners 6">
            <a:extLst>
              <a:ext uri="{FF2B5EF4-FFF2-40B4-BE49-F238E27FC236}">
                <a16:creationId xmlns:a16="http://schemas.microsoft.com/office/drawing/2014/main" id="{380C0711-FD92-0A7B-C74A-01D9ED339DE9}"/>
              </a:ext>
            </a:extLst>
          </p:cNvPr>
          <p:cNvSpPr/>
          <p:nvPr/>
        </p:nvSpPr>
        <p:spPr>
          <a:xfrm>
            <a:off x="-118531" y="254000"/>
            <a:ext cx="5130798" cy="50528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itle 5">
            <a:extLst>
              <a:ext uri="{FF2B5EF4-FFF2-40B4-BE49-F238E27FC236}">
                <a16:creationId xmlns:a16="http://schemas.microsoft.com/office/drawing/2014/main" id="{582038D7-11AF-E242-2F8F-6EFDC0BF9E7D}"/>
              </a:ext>
            </a:extLst>
          </p:cNvPr>
          <p:cNvSpPr txBox="1">
            <a:spLocks/>
          </p:cNvSpPr>
          <p:nvPr/>
        </p:nvSpPr>
        <p:spPr>
          <a:xfrm>
            <a:off x="247474" y="397822"/>
            <a:ext cx="4939988" cy="505288"/>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5.1 – movement warm-up</a:t>
            </a:r>
          </a:p>
        </p:txBody>
      </p:sp>
      <p:pic>
        <p:nvPicPr>
          <p:cNvPr id="2" name="Graphic 1" descr="Focus icon - a person framing their point of view with their hands.">
            <a:extLst>
              <a:ext uri="{FF2B5EF4-FFF2-40B4-BE49-F238E27FC236}">
                <a16:creationId xmlns:a16="http://schemas.microsoft.com/office/drawing/2014/main" id="{F858728D-CF4D-731C-C75B-5C12E26833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07457" y="1191987"/>
            <a:ext cx="3719475" cy="3719475"/>
          </a:xfrm>
          <a:prstGeom prst="rect">
            <a:avLst/>
          </a:prstGeom>
        </p:spPr>
      </p:pic>
    </p:spTree>
    <p:extLst>
      <p:ext uri="{BB962C8B-B14F-4D97-AF65-F5344CB8AC3E}">
        <p14:creationId xmlns:p14="http://schemas.microsoft.com/office/powerpoint/2010/main" val="2375920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2DC3E965-E5EC-F981-E00F-5D26D0C001E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9C85612-3375-B9E3-0137-762922D9B462}"/>
              </a:ext>
            </a:extLst>
          </p:cNvPr>
          <p:cNvSpPr>
            <a:spLocks noGrp="1"/>
          </p:cNvSpPr>
          <p:nvPr>
            <p:ph type="sldNum" sz="quarter" idx="12"/>
          </p:nvPr>
        </p:nvSpPr>
        <p:spPr/>
        <p:txBody>
          <a:bodyPr/>
          <a:lstStyle/>
          <a:p>
            <a:fld id="{10A01DC5-1685-4615-8240-15192985C6A2}" type="slidenum">
              <a:rPr lang="en-AU" smtClean="0"/>
              <a:t>106</a:t>
            </a:fld>
            <a:endParaRPr lang="en-AU"/>
          </a:p>
        </p:txBody>
      </p:sp>
      <p:sp>
        <p:nvSpPr>
          <p:cNvPr id="2" name="Rectangle: Rounded Corners 1">
            <a:extLst>
              <a:ext uri="{FF2B5EF4-FFF2-40B4-BE49-F238E27FC236}">
                <a16:creationId xmlns:a16="http://schemas.microsoft.com/office/drawing/2014/main" id="{4417C289-DB1E-1F62-38F2-241ACF26B1B5}"/>
              </a:ext>
              <a:ext uri="{C183D7F6-B498-43B3-948B-1728B52AA6E4}">
                <adec:decorative xmlns:adec="http://schemas.microsoft.com/office/drawing/2017/decorative" val="1"/>
              </a:ext>
            </a:extLst>
          </p:cNvPr>
          <p:cNvSpPr/>
          <p:nvPr/>
        </p:nvSpPr>
        <p:spPr>
          <a:xfrm>
            <a:off x="2259788" y="2885665"/>
            <a:ext cx="8484409" cy="1732583"/>
          </a:xfrm>
          <a:prstGeom prst="roundRect">
            <a:avLst>
              <a:gd name="adj" fmla="val 172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GB" sz="5400">
                <a:solidFill>
                  <a:schemeClr val="accent4"/>
                </a:solidFill>
                <a:latin typeface="Arial" panose="020B0604020202020204" pitchFamily="34" charset="0"/>
                <a:cs typeface="Arial" panose="020B0604020202020204" pitchFamily="34" charset="0"/>
              </a:rPr>
              <a:t>Unpacking the task</a:t>
            </a:r>
            <a:endParaRPr lang="en-AU" sz="5400">
              <a:solidFill>
                <a:schemeClr val="accent4"/>
              </a:solidFill>
              <a:latin typeface="Arial" panose="020B0604020202020204" pitchFamily="34" charset="0"/>
              <a:cs typeface="Arial" panose="020B0604020202020204" pitchFamily="34" charset="0"/>
            </a:endParaRPr>
          </a:p>
        </p:txBody>
      </p:sp>
      <p:sp>
        <p:nvSpPr>
          <p:cNvPr id="4" name="Oval 3">
            <a:hlinkClick r:id="rId2" action="ppaction://hlinksldjump"/>
            <a:extLst>
              <a:ext uri="{FF2B5EF4-FFF2-40B4-BE49-F238E27FC236}">
                <a16:creationId xmlns:a16="http://schemas.microsoft.com/office/drawing/2014/main" id="{0CDBDC49-82E7-D76D-CE71-A0EA93FCF060}"/>
              </a:ext>
            </a:extLst>
          </p:cNvPr>
          <p:cNvSpPr/>
          <p:nvPr/>
        </p:nvSpPr>
        <p:spPr>
          <a:xfrm>
            <a:off x="1680111" y="2885665"/>
            <a:ext cx="1788869" cy="1709265"/>
          </a:xfrm>
          <a:prstGeom prst="ellipse">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a:solidFill>
                  <a:schemeClr val="accent1"/>
                </a:solidFill>
                <a:latin typeface="Arial" panose="020B0604020202020204" pitchFamily="34" charset="0"/>
                <a:cs typeface="Arial" panose="020B0604020202020204" pitchFamily="34" charset="0"/>
              </a:rPr>
              <a:t>5.2</a:t>
            </a:r>
          </a:p>
        </p:txBody>
      </p:sp>
    </p:spTree>
    <p:extLst>
      <p:ext uri="{BB962C8B-B14F-4D97-AF65-F5344CB8AC3E}">
        <p14:creationId xmlns:p14="http://schemas.microsoft.com/office/powerpoint/2010/main" val="1801186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6D5AA-FCDE-7D45-8345-6399F395F18D}"/>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E3A11B8-B4F4-A69A-F436-0F2FE1C0A681}"/>
              </a:ext>
            </a:extLst>
          </p:cNvPr>
          <p:cNvSpPr>
            <a:spLocks noGrp="1"/>
          </p:cNvSpPr>
          <p:nvPr>
            <p:ph type="sldNum" sz="quarter" idx="12"/>
          </p:nvPr>
        </p:nvSpPr>
        <p:spPr/>
        <p:txBody>
          <a:bodyPr/>
          <a:lstStyle/>
          <a:p>
            <a:fld id="{10A01DC5-1685-4615-8240-15192985C6A2}" type="slidenum">
              <a:rPr lang="en-AU" smtClean="0"/>
              <a:pPr/>
              <a:t>107</a:t>
            </a:fld>
            <a:endParaRPr lang="en-AU"/>
          </a:p>
        </p:txBody>
      </p:sp>
      <p:sp>
        <p:nvSpPr>
          <p:cNvPr id="13" name="Text Placeholder 12">
            <a:extLst>
              <a:ext uri="{FF2B5EF4-FFF2-40B4-BE49-F238E27FC236}">
                <a16:creationId xmlns:a16="http://schemas.microsoft.com/office/drawing/2014/main" id="{94EB029C-AC64-41A9-7881-BE9E7271B9C0}"/>
              </a:ext>
            </a:extLst>
          </p:cNvPr>
          <p:cNvSpPr>
            <a:spLocks noGrp="1"/>
          </p:cNvSpPr>
          <p:nvPr>
            <p:ph type="body" sz="quarter" idx="18"/>
          </p:nvPr>
        </p:nvSpPr>
        <p:spPr>
          <a:xfrm>
            <a:off x="360000" y="982520"/>
            <a:ext cx="11483998" cy="356423"/>
          </a:xfrm>
        </p:spPr>
        <p:txBody>
          <a:bodyPr/>
          <a:lstStyle/>
          <a:p>
            <a:r>
              <a:rPr lang="en-AU"/>
              <a:t>Scripted performance</a:t>
            </a:r>
          </a:p>
        </p:txBody>
      </p:sp>
      <p:sp>
        <p:nvSpPr>
          <p:cNvPr id="12" name="Text Placeholder 11">
            <a:extLst>
              <a:ext uri="{FF2B5EF4-FFF2-40B4-BE49-F238E27FC236}">
                <a16:creationId xmlns:a16="http://schemas.microsoft.com/office/drawing/2014/main" id="{54B0EE58-4201-F3E1-A4FE-FEDE339E3AC0}"/>
              </a:ext>
            </a:extLst>
          </p:cNvPr>
          <p:cNvSpPr>
            <a:spLocks noGrp="1"/>
          </p:cNvSpPr>
          <p:nvPr>
            <p:ph type="body" sz="quarter" idx="17"/>
          </p:nvPr>
        </p:nvSpPr>
        <p:spPr>
          <a:solidFill>
            <a:schemeClr val="accent3">
              <a:lumMod val="40000"/>
              <a:lumOff val="60000"/>
            </a:schemeClr>
          </a:solidFill>
        </p:spPr>
        <p:txBody>
          <a:bodyPr/>
          <a:lstStyle/>
          <a:p>
            <a:pPr>
              <a:lnSpc>
                <a:spcPct val="150000"/>
              </a:lnSpc>
              <a:spcBef>
                <a:spcPts val="1800"/>
              </a:spcBef>
              <a:spcAft>
                <a:spcPts val="600"/>
              </a:spcAft>
              <a:buNone/>
            </a:pPr>
            <a:r>
              <a:rPr lang="en-AU">
                <a:solidFill>
                  <a:srgbClr val="002664"/>
                </a:solidFill>
                <a:effectLst/>
                <a:latin typeface="Arial" panose="020B0604020202020204" pitchFamily="34" charset="0"/>
                <a:ea typeface="Aptos" panose="020B0004020202020204" pitchFamily="34" charset="0"/>
              </a:rPr>
              <a:t>This is an opportunity for you to showcase your performance skills by crafting and enacting a script excerpt you have explored in class. You can work individually or in a group to shape and perform your chosen scripted scene or moment. In your performance, you will demonstrate your ability to</a:t>
            </a:r>
          </a:p>
          <a:p>
            <a:pPr marL="342900" lvl="0" indent="-342900">
              <a:lnSpc>
                <a:spcPct val="150000"/>
              </a:lnSpc>
              <a:spcBef>
                <a:spcPts val="1200"/>
              </a:spcBef>
              <a:spcAft>
                <a:spcPts val="600"/>
              </a:spcAft>
              <a:buFont typeface="Symbol" panose="05050102010706020507" pitchFamily="18" charset="2"/>
              <a:buChar char=""/>
              <a:tabLst>
                <a:tab pos="228600" algn="l"/>
              </a:tabLst>
            </a:pPr>
            <a:r>
              <a:rPr lang="en-AU">
                <a:effectLst/>
                <a:latin typeface="Arial" panose="020B0604020202020204" pitchFamily="34" charset="0"/>
                <a:ea typeface="Aptos" panose="020B0004020202020204" pitchFamily="34" charset="0"/>
              </a:rPr>
              <a:t>apply and adapt voice, movement and embodied processes to communicate a character’s journey to the audience</a:t>
            </a:r>
          </a:p>
          <a:p>
            <a:pPr marL="342900" lvl="0" indent="-342900">
              <a:lnSpc>
                <a:spcPct val="150000"/>
              </a:lnSpc>
              <a:spcBef>
                <a:spcPts val="1200"/>
              </a:spcBef>
              <a:spcAft>
                <a:spcPts val="600"/>
              </a:spcAft>
              <a:buFont typeface="Symbol" panose="05050102010706020507" pitchFamily="18" charset="2"/>
              <a:buChar char=""/>
              <a:tabLst>
                <a:tab pos="228600" algn="l"/>
              </a:tabLst>
            </a:pPr>
            <a:r>
              <a:rPr lang="en-AU">
                <a:effectLst/>
                <a:latin typeface="Arial" panose="020B0604020202020204" pitchFamily="34" charset="0"/>
                <a:ea typeface="Aptos" panose="020B0004020202020204" pitchFamily="34" charset="0"/>
              </a:rPr>
              <a:t>select and apply the elements of drama and performance that are most appropriate to the style and conventions of your chosen script excerpt</a:t>
            </a:r>
          </a:p>
          <a:p>
            <a:pPr marL="342900" lvl="0" indent="-342900">
              <a:lnSpc>
                <a:spcPct val="150000"/>
              </a:lnSpc>
              <a:spcBef>
                <a:spcPts val="1200"/>
              </a:spcBef>
              <a:spcAft>
                <a:spcPts val="600"/>
              </a:spcAft>
              <a:buFont typeface="Symbol" panose="05050102010706020507" pitchFamily="18" charset="2"/>
              <a:buChar char=""/>
              <a:tabLst>
                <a:tab pos="228600" algn="l"/>
              </a:tabLst>
            </a:pPr>
            <a:r>
              <a:rPr lang="en-AU">
                <a:effectLst/>
                <a:latin typeface="Arial" panose="020B0604020202020204" pitchFamily="34" charset="0"/>
                <a:ea typeface="Aptos" panose="020B0004020202020204" pitchFamily="34" charset="0"/>
              </a:rPr>
              <a:t>use costume and/or props to enhance characterisation.</a:t>
            </a:r>
          </a:p>
          <a:p>
            <a:endParaRPr lang="en-AU"/>
          </a:p>
        </p:txBody>
      </p:sp>
      <p:sp>
        <p:nvSpPr>
          <p:cNvPr id="2" name="Rectangle: Rounded Corners 1">
            <a:extLst>
              <a:ext uri="{FF2B5EF4-FFF2-40B4-BE49-F238E27FC236}">
                <a16:creationId xmlns:a16="http://schemas.microsoft.com/office/drawing/2014/main" id="{AA3A59B9-DB99-0CF2-C589-A5363D0F11B6}"/>
              </a:ext>
            </a:extLst>
          </p:cNvPr>
          <p:cNvSpPr/>
          <p:nvPr/>
        </p:nvSpPr>
        <p:spPr>
          <a:xfrm>
            <a:off x="-100319" y="290953"/>
            <a:ext cx="3530226" cy="3849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itle 5">
            <a:extLst>
              <a:ext uri="{FF2B5EF4-FFF2-40B4-BE49-F238E27FC236}">
                <a16:creationId xmlns:a16="http://schemas.microsoft.com/office/drawing/2014/main" id="{D9489704-02F8-1A28-F6E6-282575F263A2}"/>
              </a:ext>
            </a:extLst>
          </p:cNvPr>
          <p:cNvSpPr txBox="1">
            <a:spLocks/>
          </p:cNvSpPr>
          <p:nvPr/>
        </p:nvSpPr>
        <p:spPr>
          <a:xfrm>
            <a:off x="106136" y="360037"/>
            <a:ext cx="3164114" cy="271298"/>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5.2a – Assessment Part A</a:t>
            </a:r>
          </a:p>
        </p:txBody>
      </p:sp>
    </p:spTree>
    <p:extLst>
      <p:ext uri="{BB962C8B-B14F-4D97-AF65-F5344CB8AC3E}">
        <p14:creationId xmlns:p14="http://schemas.microsoft.com/office/powerpoint/2010/main" val="36486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166AA-70B9-EB9D-749A-6ACDDCCA7B6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E6C8866-0B2B-83D8-6335-DE18587D1D24}"/>
              </a:ext>
            </a:extLst>
          </p:cNvPr>
          <p:cNvSpPr>
            <a:spLocks noGrp="1"/>
          </p:cNvSpPr>
          <p:nvPr>
            <p:ph type="sldNum" sz="quarter" idx="12"/>
          </p:nvPr>
        </p:nvSpPr>
        <p:spPr/>
        <p:txBody>
          <a:bodyPr/>
          <a:lstStyle/>
          <a:p>
            <a:fld id="{10A01DC5-1685-4615-8240-15192985C6A2}" type="slidenum">
              <a:rPr lang="en-AU" smtClean="0"/>
              <a:pPr/>
              <a:t>108</a:t>
            </a:fld>
            <a:endParaRPr lang="en-AU"/>
          </a:p>
        </p:txBody>
      </p:sp>
      <p:sp>
        <p:nvSpPr>
          <p:cNvPr id="13" name="Text Placeholder 12">
            <a:extLst>
              <a:ext uri="{FF2B5EF4-FFF2-40B4-BE49-F238E27FC236}">
                <a16:creationId xmlns:a16="http://schemas.microsoft.com/office/drawing/2014/main" id="{EBDD74AF-5EBD-32A6-58C3-ED0F43911E69}"/>
              </a:ext>
            </a:extLst>
          </p:cNvPr>
          <p:cNvSpPr>
            <a:spLocks noGrp="1"/>
          </p:cNvSpPr>
          <p:nvPr>
            <p:ph type="body" sz="quarter" idx="18"/>
          </p:nvPr>
        </p:nvSpPr>
        <p:spPr>
          <a:xfrm>
            <a:off x="360000" y="982520"/>
            <a:ext cx="11483998" cy="356423"/>
          </a:xfrm>
        </p:spPr>
        <p:txBody>
          <a:bodyPr/>
          <a:lstStyle/>
          <a:p>
            <a:r>
              <a:rPr lang="en-AU"/>
              <a:t>Multimodal character analysis</a:t>
            </a:r>
          </a:p>
        </p:txBody>
      </p:sp>
      <p:sp>
        <p:nvSpPr>
          <p:cNvPr id="12" name="Text Placeholder 11">
            <a:extLst>
              <a:ext uri="{FF2B5EF4-FFF2-40B4-BE49-F238E27FC236}">
                <a16:creationId xmlns:a16="http://schemas.microsoft.com/office/drawing/2014/main" id="{806AA083-CF6A-5643-FBF4-ECE8E365F6F7}"/>
              </a:ext>
            </a:extLst>
          </p:cNvPr>
          <p:cNvSpPr>
            <a:spLocks noGrp="1"/>
          </p:cNvSpPr>
          <p:nvPr>
            <p:ph type="body" sz="quarter" idx="17"/>
          </p:nvPr>
        </p:nvSpPr>
        <p:spPr>
          <a:solidFill>
            <a:schemeClr val="accent3">
              <a:lumMod val="40000"/>
              <a:lumOff val="60000"/>
            </a:schemeClr>
          </a:solidFill>
        </p:spPr>
        <p:txBody>
          <a:bodyPr/>
          <a:lstStyle/>
          <a:p>
            <a:pPr>
              <a:lnSpc>
                <a:spcPct val="150000"/>
              </a:lnSpc>
              <a:spcBef>
                <a:spcPts val="1200"/>
              </a:spcBef>
              <a:spcAft>
                <a:spcPts val="600"/>
              </a:spcAft>
              <a:buNone/>
            </a:pPr>
            <a:r>
              <a:rPr lang="en-AU" sz="1600">
                <a:effectLst/>
                <a:latin typeface="Arial" panose="020B0604020202020204" pitchFamily="34" charset="0"/>
                <a:ea typeface="Aptos" panose="020B0004020202020204" pitchFamily="34" charset="0"/>
              </a:rPr>
              <a:t>This individual submission/presentation is an opportunity for you to document and share the dramatic processes and creative choices that helped you to shape intention and meaning. You need to document how you developed, refined and embodied your chosen character in Part A of this task. You will need to document how you:</a:t>
            </a:r>
          </a:p>
          <a:p>
            <a:pPr marL="342900" lvl="0" indent="-342900">
              <a:lnSpc>
                <a:spcPct val="150000"/>
              </a:lnSpc>
              <a:spcBef>
                <a:spcPts val="1200"/>
              </a:spcBef>
              <a:spcAft>
                <a:spcPts val="600"/>
              </a:spcAft>
              <a:buFont typeface="Symbol" panose="05050102010706020507" pitchFamily="18" charset="2"/>
              <a:buChar char=""/>
              <a:tabLst>
                <a:tab pos="228600" algn="l"/>
              </a:tabLst>
            </a:pPr>
            <a:r>
              <a:rPr lang="en-AU" sz="1600">
                <a:effectLst/>
                <a:latin typeface="Arial" panose="020B0604020202020204" pitchFamily="34" charset="0"/>
                <a:ea typeface="Aptos" panose="020B0004020202020204" pitchFamily="34" charset="0"/>
              </a:rPr>
              <a:t> interpreted the script</a:t>
            </a:r>
          </a:p>
          <a:p>
            <a:pPr marL="342900" lvl="0" indent="-342900">
              <a:lnSpc>
                <a:spcPct val="150000"/>
              </a:lnSpc>
              <a:spcBef>
                <a:spcPts val="1200"/>
              </a:spcBef>
              <a:spcAft>
                <a:spcPts val="600"/>
              </a:spcAft>
              <a:buFont typeface="Symbol" panose="05050102010706020507" pitchFamily="18" charset="2"/>
              <a:buChar char=""/>
              <a:tabLst>
                <a:tab pos="228600" algn="l"/>
              </a:tabLst>
            </a:pPr>
            <a:r>
              <a:rPr lang="en-AU" sz="1600">
                <a:effectLst/>
                <a:latin typeface="Arial" panose="020B0604020202020204" pitchFamily="34" charset="0"/>
                <a:ea typeface="Aptos" panose="020B0004020202020204" pitchFamily="34" charset="0"/>
              </a:rPr>
              <a:t>adopted a performance approach</a:t>
            </a:r>
          </a:p>
          <a:p>
            <a:pPr marL="342900" lvl="0" indent="-342900">
              <a:lnSpc>
                <a:spcPct val="150000"/>
              </a:lnSpc>
              <a:spcBef>
                <a:spcPts val="1200"/>
              </a:spcBef>
              <a:spcAft>
                <a:spcPts val="600"/>
              </a:spcAft>
              <a:buFont typeface="Symbol" panose="05050102010706020507" pitchFamily="18" charset="2"/>
              <a:buChar char=""/>
              <a:tabLst>
                <a:tab pos="228600" algn="l"/>
              </a:tabLst>
            </a:pPr>
            <a:r>
              <a:rPr lang="en-AU" sz="1600">
                <a:effectLst/>
                <a:latin typeface="Arial" panose="020B0604020202020204" pitchFamily="34" charset="0"/>
                <a:ea typeface="Aptos" panose="020B0004020202020204" pitchFamily="34" charset="0"/>
              </a:rPr>
              <a:t>used dynamics, clarity, energy and expression in voice and/or movement to create and communicate your character’s journey to the audience  . </a:t>
            </a:r>
          </a:p>
          <a:p>
            <a:pPr>
              <a:lnSpc>
                <a:spcPct val="150000"/>
              </a:lnSpc>
              <a:spcBef>
                <a:spcPts val="1200"/>
              </a:spcBef>
              <a:spcAft>
                <a:spcPts val="600"/>
              </a:spcAft>
              <a:buNone/>
            </a:pPr>
            <a:r>
              <a:rPr lang="en-AU" sz="1600">
                <a:effectLst/>
                <a:latin typeface="Arial" panose="020B0604020202020204" pitchFamily="34" charset="0"/>
                <a:ea typeface="Aptos" panose="020B0004020202020204" pitchFamily="34" charset="0"/>
              </a:rPr>
              <a:t>Your character analysis needs to be presented in a multimodal form, which means it needs to combine 2 or more expressive modes to communicate. These could include visual images, audio, video, written reflections and annotations, and/or embodied ideas.</a:t>
            </a:r>
          </a:p>
        </p:txBody>
      </p:sp>
      <p:sp>
        <p:nvSpPr>
          <p:cNvPr id="5" name="Rectangle: Rounded Corners 4">
            <a:extLst>
              <a:ext uri="{FF2B5EF4-FFF2-40B4-BE49-F238E27FC236}">
                <a16:creationId xmlns:a16="http://schemas.microsoft.com/office/drawing/2014/main" id="{E759710D-D4B3-238F-4402-1B50183FCFB1}"/>
              </a:ext>
            </a:extLst>
          </p:cNvPr>
          <p:cNvSpPr/>
          <p:nvPr/>
        </p:nvSpPr>
        <p:spPr>
          <a:xfrm>
            <a:off x="-67663" y="369380"/>
            <a:ext cx="3530226" cy="3849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itle 5">
            <a:extLst>
              <a:ext uri="{FF2B5EF4-FFF2-40B4-BE49-F238E27FC236}">
                <a16:creationId xmlns:a16="http://schemas.microsoft.com/office/drawing/2014/main" id="{F748784F-74AA-C4C0-045E-1DFC89EF7AED}"/>
              </a:ext>
            </a:extLst>
          </p:cNvPr>
          <p:cNvSpPr txBox="1">
            <a:spLocks/>
          </p:cNvSpPr>
          <p:nvPr/>
        </p:nvSpPr>
        <p:spPr>
          <a:xfrm>
            <a:off x="138792" y="438464"/>
            <a:ext cx="3164114" cy="271298"/>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5.2b – Assessment Part B</a:t>
            </a:r>
          </a:p>
        </p:txBody>
      </p:sp>
    </p:spTree>
    <p:extLst>
      <p:ext uri="{BB962C8B-B14F-4D97-AF65-F5344CB8AC3E}">
        <p14:creationId xmlns:p14="http://schemas.microsoft.com/office/powerpoint/2010/main" val="292533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B691D59-AE07-C0DB-432D-2BB3B26DBF02}"/>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BBE5D42-7E75-6E13-249F-F6828420B3F3}"/>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109</a:t>
            </a:fld>
            <a:endParaRPr lang="en-AU"/>
          </a:p>
        </p:txBody>
      </p:sp>
      <p:sp>
        <p:nvSpPr>
          <p:cNvPr id="14" name="Freeform 5">
            <a:extLst>
              <a:ext uri="{FF2B5EF4-FFF2-40B4-BE49-F238E27FC236}">
                <a16:creationId xmlns:a16="http://schemas.microsoft.com/office/drawing/2014/main" id="{095F0D06-2DC8-48A6-6A6A-9258521511C7}"/>
              </a:ext>
            </a:extLst>
          </p:cNvPr>
          <p:cNvSpPr/>
          <p:nvPr/>
        </p:nvSpPr>
        <p:spPr>
          <a:xfrm>
            <a:off x="7516674" y="1055581"/>
            <a:ext cx="3967326" cy="3243515"/>
          </a:xfrm>
          <a:custGeom>
            <a:avLst/>
            <a:gdLst/>
            <a:ahLst/>
            <a:cxnLst/>
            <a:rect l="l" t="t" r="r" b="b"/>
            <a:pathLst>
              <a:path w="5143500" h="4114800">
                <a:moveTo>
                  <a:pt x="0" y="0"/>
                </a:moveTo>
                <a:lnTo>
                  <a:pt x="5143500" y="0"/>
                </a:lnTo>
                <a:lnTo>
                  <a:pt x="51435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16" name="Title 4">
            <a:extLst>
              <a:ext uri="{FF2B5EF4-FFF2-40B4-BE49-F238E27FC236}">
                <a16:creationId xmlns:a16="http://schemas.microsoft.com/office/drawing/2014/main" id="{FDCF5358-5F1B-C237-7D6F-4A97FCF11689}"/>
              </a:ext>
            </a:extLst>
          </p:cNvPr>
          <p:cNvSpPr txBox="1">
            <a:spLocks/>
          </p:cNvSpPr>
          <p:nvPr/>
        </p:nvSpPr>
        <p:spPr>
          <a:xfrm>
            <a:off x="546266" y="1943380"/>
            <a:ext cx="6974907" cy="838646"/>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4400">
                <a:latin typeface="Arial"/>
                <a:cs typeface="Arial"/>
              </a:rPr>
              <a:t>Word, phrase, sentence</a:t>
            </a:r>
          </a:p>
        </p:txBody>
      </p:sp>
      <p:sp>
        <p:nvSpPr>
          <p:cNvPr id="19" name="Content Placeholder 4">
            <a:extLst>
              <a:ext uri="{FF2B5EF4-FFF2-40B4-BE49-F238E27FC236}">
                <a16:creationId xmlns:a16="http://schemas.microsoft.com/office/drawing/2014/main" id="{F021FDB9-6A76-E82C-892A-15CF8DC23ED3}"/>
              </a:ext>
            </a:extLst>
          </p:cNvPr>
          <p:cNvSpPr>
            <a:spLocks noGrp="1"/>
          </p:cNvSpPr>
          <p:nvPr>
            <p:ph sz="quarter" idx="19"/>
          </p:nvPr>
        </p:nvSpPr>
        <p:spPr>
          <a:xfrm>
            <a:off x="546266" y="2782026"/>
            <a:ext cx="6378919" cy="3425343"/>
          </a:xfrm>
        </p:spPr>
        <p:txBody>
          <a:bodyPr vert="horz" lIns="0" tIns="0" rIns="0" bIns="0" rtlCol="0" anchor="t">
            <a:noAutofit/>
          </a:bodyPr>
          <a:lstStyle/>
          <a:p>
            <a:r>
              <a:rPr lang="en-AU" sz="1800">
                <a:latin typeface="Arial"/>
                <a:cs typeface="Arial"/>
              </a:rPr>
              <a:t>As you read Part A of the task, highlight:</a:t>
            </a:r>
          </a:p>
          <a:p>
            <a:pPr marL="342900" indent="-342900">
              <a:buFont typeface="Arial" panose="020B0604020202020204" pitchFamily="34" charset="0"/>
              <a:buChar char="•"/>
            </a:pPr>
            <a:r>
              <a:rPr lang="en-AU" sz="1800">
                <a:latin typeface="Arial"/>
                <a:cs typeface="Arial"/>
              </a:rPr>
              <a:t>a </a:t>
            </a:r>
            <a:r>
              <a:rPr lang="en-AU" sz="1800" b="1">
                <a:latin typeface="Arial"/>
                <a:cs typeface="Arial"/>
              </a:rPr>
              <a:t>word</a:t>
            </a:r>
            <a:r>
              <a:rPr lang="en-AU" sz="1800">
                <a:latin typeface="Arial"/>
                <a:cs typeface="Arial"/>
              </a:rPr>
              <a:t> that captures your attention</a:t>
            </a:r>
          </a:p>
          <a:p>
            <a:pPr marL="342900" indent="-342900">
              <a:buFont typeface="Arial" panose="020B0604020202020204" pitchFamily="34" charset="0"/>
              <a:buChar char="•"/>
            </a:pPr>
            <a:r>
              <a:rPr lang="en-AU" sz="1800">
                <a:latin typeface="Arial"/>
                <a:cs typeface="Arial"/>
              </a:rPr>
              <a:t>a </a:t>
            </a:r>
            <a:r>
              <a:rPr lang="en-AU" sz="1800" b="1">
                <a:latin typeface="Arial"/>
                <a:cs typeface="Arial"/>
              </a:rPr>
              <a:t>phrase</a:t>
            </a:r>
            <a:r>
              <a:rPr lang="en-AU" sz="1800">
                <a:latin typeface="Arial"/>
                <a:cs typeface="Arial"/>
              </a:rPr>
              <a:t> that stands out as significant</a:t>
            </a:r>
          </a:p>
          <a:p>
            <a:pPr marL="342900" indent="-342900">
              <a:buFont typeface="Arial" panose="020B0604020202020204" pitchFamily="34" charset="0"/>
              <a:buChar char="•"/>
            </a:pPr>
            <a:r>
              <a:rPr lang="en-AU" sz="1800">
                <a:latin typeface="Arial"/>
                <a:cs typeface="Arial"/>
              </a:rPr>
              <a:t>a </a:t>
            </a:r>
            <a:r>
              <a:rPr lang="en-AU" sz="1800" b="1">
                <a:latin typeface="Arial"/>
                <a:cs typeface="Arial"/>
              </a:rPr>
              <a:t>sentence</a:t>
            </a:r>
            <a:r>
              <a:rPr lang="en-AU" sz="1800">
                <a:latin typeface="Arial"/>
                <a:cs typeface="Arial"/>
              </a:rPr>
              <a:t> that captures the core purpose of the task.</a:t>
            </a:r>
          </a:p>
          <a:p>
            <a:r>
              <a:rPr lang="en-AU" sz="1800">
                <a:latin typeface="Arial"/>
                <a:cs typeface="Arial"/>
              </a:rPr>
              <a:t>Share your word, phrase and sentence with the class. </a:t>
            </a:r>
          </a:p>
          <a:p>
            <a:r>
              <a:rPr lang="en-AU" sz="1800">
                <a:latin typeface="Arial"/>
                <a:cs typeface="Arial"/>
              </a:rPr>
              <a:t>When everyone has shared, ask yourself ‘Are there any details of the task that we have not yet captured?’</a:t>
            </a:r>
            <a:endParaRPr lang="en-AU" sz="1800"/>
          </a:p>
        </p:txBody>
      </p:sp>
      <p:sp>
        <p:nvSpPr>
          <p:cNvPr id="2" name="Rectangle: Rounded Corners 1">
            <a:extLst>
              <a:ext uri="{FF2B5EF4-FFF2-40B4-BE49-F238E27FC236}">
                <a16:creationId xmlns:a16="http://schemas.microsoft.com/office/drawing/2014/main" id="{B607F316-29B5-4601-EFCA-AD215D9D7F7B}"/>
              </a:ext>
            </a:extLst>
          </p:cNvPr>
          <p:cNvSpPr/>
          <p:nvPr/>
        </p:nvSpPr>
        <p:spPr>
          <a:xfrm>
            <a:off x="-118531" y="254000"/>
            <a:ext cx="3234264" cy="3849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itle 5">
            <a:extLst>
              <a:ext uri="{FF2B5EF4-FFF2-40B4-BE49-F238E27FC236}">
                <a16:creationId xmlns:a16="http://schemas.microsoft.com/office/drawing/2014/main" id="{ED5EC5B2-9CF7-7B52-0AAB-D64A6B44F48D}"/>
              </a:ext>
            </a:extLst>
          </p:cNvPr>
          <p:cNvSpPr txBox="1">
            <a:spLocks/>
          </p:cNvSpPr>
          <p:nvPr/>
        </p:nvSpPr>
        <p:spPr>
          <a:xfrm>
            <a:off x="165255" y="324717"/>
            <a:ext cx="2815012" cy="303263"/>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5.2c – thinking routine</a:t>
            </a:r>
          </a:p>
        </p:txBody>
      </p:sp>
      <p:sp>
        <p:nvSpPr>
          <p:cNvPr id="7" name="Rectangle: Rounded Corners 6">
            <a:extLst>
              <a:ext uri="{FF2B5EF4-FFF2-40B4-BE49-F238E27FC236}">
                <a16:creationId xmlns:a16="http://schemas.microsoft.com/office/drawing/2014/main" id="{41BCA40C-4F82-4D1D-E062-897AA0A2E1EB}"/>
              </a:ext>
            </a:extLst>
          </p:cNvPr>
          <p:cNvSpPr/>
          <p:nvPr/>
        </p:nvSpPr>
        <p:spPr>
          <a:xfrm>
            <a:off x="7029450" y="4850032"/>
            <a:ext cx="4814550" cy="95238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r>
              <a:rPr lang="en-AU" sz="2000"/>
              <a:t>Repeat this thinking routine for Part B.</a:t>
            </a:r>
          </a:p>
          <a:p>
            <a:pPr algn="ctr">
              <a:lnSpc>
                <a:spcPct val="100000"/>
              </a:lnSpc>
            </a:pPr>
            <a:endParaRPr lang="en-AU" sz="1800"/>
          </a:p>
        </p:txBody>
      </p:sp>
    </p:spTree>
    <p:extLst>
      <p:ext uri="{BB962C8B-B14F-4D97-AF65-F5344CB8AC3E}">
        <p14:creationId xmlns:p14="http://schemas.microsoft.com/office/powerpoint/2010/main" val="2695526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9">
                                            <p:txEl>
                                              <p:pRg st="1" end="1"/>
                                            </p:txEl>
                                          </p:spTgt>
                                        </p:tgtEl>
                                        <p:attrNameLst>
                                          <p:attrName>style.visibility</p:attrName>
                                        </p:attrNameLst>
                                      </p:cBhvr>
                                      <p:to>
                                        <p:strVal val="visible"/>
                                      </p:to>
                                    </p:set>
                                    <p:anim calcmode="lin" valueType="num">
                                      <p:cBhvr additive="base">
                                        <p:cTn id="13" dur="500" fill="hold"/>
                                        <p:tgtEl>
                                          <p:spTgt spid="1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9">
                                            <p:txEl>
                                              <p:pRg st="2" end="2"/>
                                            </p:txEl>
                                          </p:spTgt>
                                        </p:tgtEl>
                                        <p:attrNameLst>
                                          <p:attrName>style.visibility</p:attrName>
                                        </p:attrNameLst>
                                      </p:cBhvr>
                                      <p:to>
                                        <p:strVal val="visible"/>
                                      </p:to>
                                    </p:set>
                                    <p:anim calcmode="lin" valueType="num">
                                      <p:cBhvr additive="base">
                                        <p:cTn id="19" dur="500" fill="hold"/>
                                        <p:tgtEl>
                                          <p:spTgt spid="1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9">
                                            <p:txEl>
                                              <p:pRg st="3" end="3"/>
                                            </p:txEl>
                                          </p:spTgt>
                                        </p:tgtEl>
                                        <p:attrNameLst>
                                          <p:attrName>style.visibility</p:attrName>
                                        </p:attrNameLst>
                                      </p:cBhvr>
                                      <p:to>
                                        <p:strVal val="visible"/>
                                      </p:to>
                                    </p:set>
                                    <p:anim calcmode="lin" valueType="num">
                                      <p:cBhvr additive="base">
                                        <p:cTn id="25" dur="500" fill="hold"/>
                                        <p:tgtEl>
                                          <p:spTgt spid="1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9">
                                            <p:txEl>
                                              <p:pRg st="4" end="4"/>
                                            </p:txEl>
                                          </p:spTgt>
                                        </p:tgtEl>
                                        <p:attrNameLst>
                                          <p:attrName>style.visibility</p:attrName>
                                        </p:attrNameLst>
                                      </p:cBhvr>
                                      <p:to>
                                        <p:strVal val="visible"/>
                                      </p:to>
                                    </p:set>
                                    <p:anim calcmode="lin" valueType="num">
                                      <p:cBhvr additive="base">
                                        <p:cTn id="31" dur="500" fill="hold"/>
                                        <p:tgtEl>
                                          <p:spTgt spid="1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9">
                                            <p:txEl>
                                              <p:pRg st="5" end="5"/>
                                            </p:txEl>
                                          </p:spTgt>
                                        </p:tgtEl>
                                        <p:attrNameLst>
                                          <p:attrName>style.visibility</p:attrName>
                                        </p:attrNameLst>
                                      </p:cBhvr>
                                      <p:to>
                                        <p:strVal val="visible"/>
                                      </p:to>
                                    </p:set>
                                    <p:anim calcmode="lin" valueType="num">
                                      <p:cBhvr additive="base">
                                        <p:cTn id="37" dur="500" fill="hold"/>
                                        <p:tgtEl>
                                          <p:spTgt spid="19">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0-#ppt_w/2"/>
                                          </p:val>
                                        </p:tav>
                                        <p:tav tm="100000">
                                          <p:val>
                                            <p:strVal val="#ppt_x"/>
                                          </p:val>
                                        </p:tav>
                                      </p:tavLst>
                                    </p:anim>
                                    <p:anim calcmode="lin" valueType="num">
                                      <p:cBhvr additive="base">
                                        <p:cTn id="4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11</a:t>
            </a:fld>
            <a:endParaRPr lang="en-AU"/>
          </a:p>
        </p:txBody>
      </p:sp>
      <p:sp>
        <p:nvSpPr>
          <p:cNvPr id="12" name="Content Placeholder 4">
            <a:extLst>
              <a:ext uri="{FF2B5EF4-FFF2-40B4-BE49-F238E27FC236}">
                <a16:creationId xmlns:a16="http://schemas.microsoft.com/office/drawing/2014/main" id="{DA94EC1D-5885-A781-7769-56C354E30525}"/>
              </a:ext>
            </a:extLst>
          </p:cNvPr>
          <p:cNvSpPr>
            <a:spLocks noGrp="1"/>
          </p:cNvSpPr>
          <p:nvPr>
            <p:ph sz="quarter" idx="19"/>
          </p:nvPr>
        </p:nvSpPr>
        <p:spPr>
          <a:xfrm>
            <a:off x="546267" y="2724871"/>
            <a:ext cx="5549734" cy="2790371"/>
          </a:xfrm>
        </p:spPr>
        <p:txBody>
          <a:bodyPr/>
          <a:lstStyle/>
          <a:p>
            <a:pPr marL="342900" indent="-342900">
              <a:lnSpc>
                <a:spcPct val="100000"/>
              </a:lnSpc>
              <a:buFont typeface="Arial" panose="020B0604020202020204" pitchFamily="34" charset="0"/>
              <a:buChar char="•"/>
            </a:pPr>
            <a:r>
              <a:rPr lang="en-AU" sz="1800"/>
              <a:t>I grew up in a small NSW town.</a:t>
            </a:r>
            <a:br>
              <a:rPr lang="en-AU" sz="1800"/>
            </a:br>
            <a:endParaRPr lang="en-AU" sz="1800"/>
          </a:p>
          <a:p>
            <a:pPr marL="342900" indent="-342900">
              <a:lnSpc>
                <a:spcPct val="100000"/>
              </a:lnSpc>
              <a:buFont typeface="Arial" panose="020B0604020202020204" pitchFamily="34" charset="0"/>
              <a:buChar char="•"/>
            </a:pPr>
            <a:r>
              <a:rPr lang="en-AU" sz="1800"/>
              <a:t>My talent was discovered when I was hitting a tennis ball against a wall with a wooden paddle.</a:t>
            </a:r>
            <a:br>
              <a:rPr lang="en-AU" sz="1800"/>
            </a:br>
            <a:endParaRPr lang="en-AU" sz="1800"/>
          </a:p>
          <a:p>
            <a:pPr marL="342900" indent="-342900">
              <a:lnSpc>
                <a:spcPct val="100000"/>
              </a:lnSpc>
              <a:buFont typeface="Arial" panose="020B0604020202020204" pitchFamily="34" charset="0"/>
              <a:buChar char="•"/>
            </a:pPr>
            <a:r>
              <a:rPr lang="en-AU" sz="1800"/>
              <a:t>I am a proud Wiradjuri woman who became one of Australia’s greatest tennis players. </a:t>
            </a:r>
            <a:br>
              <a:rPr lang="en-AU" sz="1800"/>
            </a:br>
            <a:endParaRPr lang="en-AU" sz="1800"/>
          </a:p>
          <a:p>
            <a:pPr marL="342900" indent="-342900">
              <a:lnSpc>
                <a:spcPct val="100000"/>
              </a:lnSpc>
              <a:buFont typeface="Arial" panose="020B0604020202020204" pitchFamily="34" charset="0"/>
              <a:buChar char="•"/>
            </a:pPr>
            <a:r>
              <a:rPr lang="en-AU" sz="1800"/>
              <a:t>I was the first Aboriginal woman to compete at Wimbledon.</a:t>
            </a:r>
          </a:p>
          <a:p>
            <a:pPr marL="342900" indent="-342900">
              <a:lnSpc>
                <a:spcPct val="100000"/>
              </a:lnSpc>
              <a:buFont typeface="Arial" panose="020B0604020202020204" pitchFamily="34" charset="0"/>
              <a:buChar char="•"/>
            </a:pPr>
            <a:endParaRPr lang="en-AU" sz="1800"/>
          </a:p>
          <a:p>
            <a:endParaRPr lang="en-US"/>
          </a:p>
        </p:txBody>
      </p:sp>
      <p:sp>
        <p:nvSpPr>
          <p:cNvPr id="4" name="Title 4">
            <a:extLst>
              <a:ext uri="{FF2B5EF4-FFF2-40B4-BE49-F238E27FC236}">
                <a16:creationId xmlns:a16="http://schemas.microsoft.com/office/drawing/2014/main" id="{89BACF7E-496E-5BEF-6007-9A85BA27C62C}"/>
              </a:ext>
            </a:extLst>
          </p:cNvPr>
          <p:cNvSpPr txBox="1">
            <a:spLocks/>
          </p:cNvSpPr>
          <p:nvPr/>
        </p:nvSpPr>
        <p:spPr>
          <a:xfrm>
            <a:off x="360363" y="1579823"/>
            <a:ext cx="6348909" cy="838646"/>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4400"/>
              <a:t>Who am I?</a:t>
            </a:r>
          </a:p>
        </p:txBody>
      </p:sp>
      <p:pic>
        <p:nvPicPr>
          <p:cNvPr id="7" name="Picture 6" descr="A close-up of a person smiling&#10;&#10;Description automatically generated">
            <a:extLst>
              <a:ext uri="{FF2B5EF4-FFF2-40B4-BE49-F238E27FC236}">
                <a16:creationId xmlns:a16="http://schemas.microsoft.com/office/drawing/2014/main" id="{C5815DA3-43AF-D529-5E94-E2FEAE081B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0507" y="1391056"/>
            <a:ext cx="2949139" cy="4124186"/>
          </a:xfrm>
          <a:prstGeom prst="rect">
            <a:avLst/>
          </a:prstGeom>
          <a:ln w="19050">
            <a:solidFill>
              <a:schemeClr val="accent1"/>
            </a:solidFill>
          </a:ln>
        </p:spPr>
      </p:pic>
      <p:sp>
        <p:nvSpPr>
          <p:cNvPr id="10" name="TextBox 9">
            <a:extLst>
              <a:ext uri="{FF2B5EF4-FFF2-40B4-BE49-F238E27FC236}">
                <a16:creationId xmlns:a16="http://schemas.microsoft.com/office/drawing/2014/main" id="{B1A7901D-1148-7537-2453-962256315818}"/>
              </a:ext>
            </a:extLst>
          </p:cNvPr>
          <p:cNvSpPr txBox="1"/>
          <p:nvPr/>
        </p:nvSpPr>
        <p:spPr>
          <a:xfrm>
            <a:off x="7888076" y="5691101"/>
            <a:ext cx="3774338" cy="324520"/>
          </a:xfrm>
          <a:prstGeom prst="rect">
            <a:avLst/>
          </a:prstGeom>
          <a:noFill/>
        </p:spPr>
        <p:txBody>
          <a:bodyPr wrap="square" lIns="0" tIns="0" rIns="0" bIns="0" rtlCol="0">
            <a:noAutofit/>
          </a:bodyPr>
          <a:lstStyle/>
          <a:p>
            <a:pPr algn="l"/>
            <a:r>
              <a:rPr lang="en-AU" sz="1200"/>
              <a:t>Source: </a:t>
            </a:r>
            <a:r>
              <a:rPr lang="en-AU" sz="1200">
                <a:hlinkClick r:id="rId3"/>
              </a:rPr>
              <a:t>https://commons.wikimedia.org/wiki/File:Evonne_Cawley_1973.jpg</a:t>
            </a:r>
            <a:r>
              <a:rPr lang="en-AU" sz="1200"/>
              <a:t> </a:t>
            </a:r>
          </a:p>
        </p:txBody>
      </p:sp>
      <p:sp>
        <p:nvSpPr>
          <p:cNvPr id="2" name="Rectangle: Rounded Corners 1">
            <a:extLst>
              <a:ext uri="{FF2B5EF4-FFF2-40B4-BE49-F238E27FC236}">
                <a16:creationId xmlns:a16="http://schemas.microsoft.com/office/drawing/2014/main" id="{6A7786B4-E2AC-5360-E529-CAED5DDD1942}"/>
              </a:ext>
            </a:extLst>
          </p:cNvPr>
          <p:cNvSpPr/>
          <p:nvPr/>
        </p:nvSpPr>
        <p:spPr>
          <a:xfrm>
            <a:off x="-118531" y="254000"/>
            <a:ext cx="2870198" cy="3849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itle 5">
            <a:extLst>
              <a:ext uri="{FF2B5EF4-FFF2-40B4-BE49-F238E27FC236}">
                <a16:creationId xmlns:a16="http://schemas.microsoft.com/office/drawing/2014/main" id="{075C034D-58DF-2504-3823-2063C59E2225}"/>
              </a:ext>
            </a:extLst>
          </p:cNvPr>
          <p:cNvSpPr txBox="1">
            <a:spLocks/>
          </p:cNvSpPr>
          <p:nvPr/>
        </p:nvSpPr>
        <p:spPr>
          <a:xfrm>
            <a:off x="1020400" y="323084"/>
            <a:ext cx="898711" cy="233374"/>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1.2b</a:t>
            </a:r>
          </a:p>
        </p:txBody>
      </p:sp>
    </p:spTree>
    <p:extLst>
      <p:ext uri="{BB962C8B-B14F-4D97-AF65-F5344CB8AC3E}">
        <p14:creationId xmlns:p14="http://schemas.microsoft.com/office/powerpoint/2010/main" val="1149208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 calcmode="lin" valueType="num">
                                      <p:cBhvr additive="base">
                                        <p:cTn id="19"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anim calcmode="lin" valueType="num">
                                      <p:cBhvr additive="base">
                                        <p:cTn id="25"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0"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7F86D1-F09F-68FF-6836-7CB37305D482}"/>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110</a:t>
            </a:fld>
            <a:endParaRPr lang="en-AU"/>
          </a:p>
        </p:txBody>
      </p:sp>
      <p:sp>
        <p:nvSpPr>
          <p:cNvPr id="4" name="Text Placeholder 3">
            <a:extLst>
              <a:ext uri="{FF2B5EF4-FFF2-40B4-BE49-F238E27FC236}">
                <a16:creationId xmlns:a16="http://schemas.microsoft.com/office/drawing/2014/main" id="{FBD896E9-760C-34D6-FD66-CA739A1F5950}"/>
              </a:ext>
            </a:extLst>
          </p:cNvPr>
          <p:cNvSpPr>
            <a:spLocks noGrp="1"/>
          </p:cNvSpPr>
          <p:nvPr>
            <p:ph type="body" sz="quarter" idx="18"/>
          </p:nvPr>
        </p:nvSpPr>
        <p:spPr>
          <a:xfrm>
            <a:off x="359999" y="982520"/>
            <a:ext cx="11483999" cy="310015"/>
          </a:xfrm>
        </p:spPr>
        <p:txBody>
          <a:bodyPr anchor="b">
            <a:normAutofit fontScale="92500" lnSpcReduction="10000"/>
          </a:bodyPr>
          <a:lstStyle/>
          <a:p>
            <a:pPr>
              <a:lnSpc>
                <a:spcPct val="140000"/>
              </a:lnSpc>
            </a:pPr>
            <a:r>
              <a:rPr lang="en-AU" sz="1800"/>
              <a:t>Part B – multimodal character analysis</a:t>
            </a:r>
          </a:p>
        </p:txBody>
      </p:sp>
      <p:graphicFrame>
        <p:nvGraphicFramePr>
          <p:cNvPr id="14" name="Text Placeholder 4">
            <a:extLst>
              <a:ext uri="{FF2B5EF4-FFF2-40B4-BE49-F238E27FC236}">
                <a16:creationId xmlns:a16="http://schemas.microsoft.com/office/drawing/2014/main" id="{1D42BB76-B4D9-9300-E645-AE0849A3F017}"/>
              </a:ext>
            </a:extLst>
          </p:cNvPr>
          <p:cNvGraphicFramePr/>
          <p:nvPr>
            <p:extLst>
              <p:ext uri="{D42A27DB-BD31-4B8C-83A1-F6EECF244321}">
                <p14:modId xmlns:p14="http://schemas.microsoft.com/office/powerpoint/2010/main" val="3181675475"/>
              </p:ext>
            </p:extLst>
          </p:nvPr>
        </p:nvGraphicFramePr>
        <p:xfrm>
          <a:off x="360363" y="1562471"/>
          <a:ext cx="11483635" cy="48145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Rounded Corners 8">
            <a:extLst>
              <a:ext uri="{FF2B5EF4-FFF2-40B4-BE49-F238E27FC236}">
                <a16:creationId xmlns:a16="http://schemas.microsoft.com/office/drawing/2014/main" id="{6AD8FEAB-3628-46A9-5D0F-4C0B1D482B71}"/>
              </a:ext>
            </a:extLst>
          </p:cNvPr>
          <p:cNvSpPr/>
          <p:nvPr/>
        </p:nvSpPr>
        <p:spPr>
          <a:xfrm>
            <a:off x="-118531" y="254000"/>
            <a:ext cx="5130798" cy="50528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itle 5">
            <a:extLst>
              <a:ext uri="{FF2B5EF4-FFF2-40B4-BE49-F238E27FC236}">
                <a16:creationId xmlns:a16="http://schemas.microsoft.com/office/drawing/2014/main" id="{ADC62C33-E0B0-E62F-4FCD-B6EA225F0BC3}"/>
              </a:ext>
            </a:extLst>
          </p:cNvPr>
          <p:cNvSpPr txBox="1">
            <a:spLocks/>
          </p:cNvSpPr>
          <p:nvPr/>
        </p:nvSpPr>
        <p:spPr>
          <a:xfrm>
            <a:off x="247474" y="397822"/>
            <a:ext cx="4939988" cy="505288"/>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5.2d – modelled steps to success</a:t>
            </a:r>
          </a:p>
        </p:txBody>
      </p:sp>
    </p:spTree>
    <p:extLst>
      <p:ext uri="{BB962C8B-B14F-4D97-AF65-F5344CB8AC3E}">
        <p14:creationId xmlns:p14="http://schemas.microsoft.com/office/powerpoint/2010/main" val="3539686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13F80-596A-07BC-9D2E-7B9C9095DEC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FAB2E9-2EE2-B590-46AA-6CE5ACFC33BD}"/>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111</a:t>
            </a:fld>
            <a:endParaRPr lang="en-AU"/>
          </a:p>
        </p:txBody>
      </p:sp>
      <p:sp>
        <p:nvSpPr>
          <p:cNvPr id="4" name="Text Placeholder 3">
            <a:extLst>
              <a:ext uri="{FF2B5EF4-FFF2-40B4-BE49-F238E27FC236}">
                <a16:creationId xmlns:a16="http://schemas.microsoft.com/office/drawing/2014/main" id="{C350C091-A7E1-63F1-5487-C3747367A945}"/>
              </a:ext>
            </a:extLst>
          </p:cNvPr>
          <p:cNvSpPr>
            <a:spLocks noGrp="1"/>
          </p:cNvSpPr>
          <p:nvPr>
            <p:ph type="body" sz="quarter" idx="18"/>
          </p:nvPr>
        </p:nvSpPr>
        <p:spPr>
          <a:xfrm>
            <a:off x="359999" y="982520"/>
            <a:ext cx="11483999" cy="310015"/>
          </a:xfrm>
        </p:spPr>
        <p:txBody>
          <a:bodyPr anchor="b">
            <a:normAutofit fontScale="92500" lnSpcReduction="10000"/>
          </a:bodyPr>
          <a:lstStyle/>
          <a:p>
            <a:pPr>
              <a:lnSpc>
                <a:spcPct val="140000"/>
              </a:lnSpc>
            </a:pPr>
            <a:r>
              <a:rPr lang="en-AU" sz="1800"/>
              <a:t>Part B – multimodal character analysis</a:t>
            </a:r>
          </a:p>
        </p:txBody>
      </p:sp>
      <p:graphicFrame>
        <p:nvGraphicFramePr>
          <p:cNvPr id="7" name="Text Placeholder 4">
            <a:extLst>
              <a:ext uri="{FF2B5EF4-FFF2-40B4-BE49-F238E27FC236}">
                <a16:creationId xmlns:a16="http://schemas.microsoft.com/office/drawing/2014/main" id="{4FB23F03-3DCC-E46C-5621-4589C706EAAC}"/>
              </a:ext>
            </a:extLst>
          </p:cNvPr>
          <p:cNvGraphicFramePr/>
          <p:nvPr>
            <p:extLst>
              <p:ext uri="{D42A27DB-BD31-4B8C-83A1-F6EECF244321}">
                <p14:modId xmlns:p14="http://schemas.microsoft.com/office/powerpoint/2010/main" val="891897506"/>
              </p:ext>
            </p:extLst>
          </p:nvPr>
        </p:nvGraphicFramePr>
        <p:xfrm>
          <a:off x="360362" y="1562471"/>
          <a:ext cx="11483635" cy="48145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Rectangle: Rounded Corners 11">
            <a:extLst>
              <a:ext uri="{FF2B5EF4-FFF2-40B4-BE49-F238E27FC236}">
                <a16:creationId xmlns:a16="http://schemas.microsoft.com/office/drawing/2014/main" id="{535C2326-E32F-809A-B940-5BF95719428F}"/>
              </a:ext>
            </a:extLst>
          </p:cNvPr>
          <p:cNvSpPr/>
          <p:nvPr/>
        </p:nvSpPr>
        <p:spPr>
          <a:xfrm>
            <a:off x="-129898" y="270353"/>
            <a:ext cx="5130798" cy="50528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itle 5">
            <a:extLst>
              <a:ext uri="{FF2B5EF4-FFF2-40B4-BE49-F238E27FC236}">
                <a16:creationId xmlns:a16="http://schemas.microsoft.com/office/drawing/2014/main" id="{26567D06-E873-B690-0C8D-B430415ABA6C}"/>
              </a:ext>
            </a:extLst>
          </p:cNvPr>
          <p:cNvSpPr txBox="1">
            <a:spLocks/>
          </p:cNvSpPr>
          <p:nvPr/>
        </p:nvSpPr>
        <p:spPr>
          <a:xfrm>
            <a:off x="236107" y="414175"/>
            <a:ext cx="4939988" cy="505288"/>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5.2e – modelled steps to success</a:t>
            </a:r>
          </a:p>
        </p:txBody>
      </p:sp>
    </p:spTree>
    <p:extLst>
      <p:ext uri="{BB962C8B-B14F-4D97-AF65-F5344CB8AC3E}">
        <p14:creationId xmlns:p14="http://schemas.microsoft.com/office/powerpoint/2010/main" val="4162366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01271-F522-7779-78CE-B09C3311804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E519C5-5A40-64A7-A2DE-3A4692CF20F3}"/>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112</a:t>
            </a:fld>
            <a:endParaRPr lang="en-AU"/>
          </a:p>
        </p:txBody>
      </p:sp>
      <p:sp>
        <p:nvSpPr>
          <p:cNvPr id="4" name="Text Placeholder 3">
            <a:extLst>
              <a:ext uri="{FF2B5EF4-FFF2-40B4-BE49-F238E27FC236}">
                <a16:creationId xmlns:a16="http://schemas.microsoft.com/office/drawing/2014/main" id="{56D9D2F5-C55E-BF47-E339-4E57493C2F42}"/>
              </a:ext>
            </a:extLst>
          </p:cNvPr>
          <p:cNvSpPr>
            <a:spLocks noGrp="1"/>
          </p:cNvSpPr>
          <p:nvPr>
            <p:ph type="body" sz="quarter" idx="18"/>
          </p:nvPr>
        </p:nvSpPr>
        <p:spPr>
          <a:xfrm>
            <a:off x="359999" y="982520"/>
            <a:ext cx="11483999" cy="310015"/>
          </a:xfrm>
        </p:spPr>
        <p:txBody>
          <a:bodyPr anchor="b">
            <a:normAutofit fontScale="92500" lnSpcReduction="10000"/>
          </a:bodyPr>
          <a:lstStyle/>
          <a:p>
            <a:pPr>
              <a:lnSpc>
                <a:spcPct val="140000"/>
              </a:lnSpc>
            </a:pPr>
            <a:r>
              <a:rPr lang="en-AU" sz="1800"/>
              <a:t>Part B – multimodal character analysis</a:t>
            </a:r>
          </a:p>
        </p:txBody>
      </p:sp>
      <p:graphicFrame>
        <p:nvGraphicFramePr>
          <p:cNvPr id="7" name="Text Placeholder 4">
            <a:extLst>
              <a:ext uri="{FF2B5EF4-FFF2-40B4-BE49-F238E27FC236}">
                <a16:creationId xmlns:a16="http://schemas.microsoft.com/office/drawing/2014/main" id="{553CA27F-1ACC-B34D-2A4C-42212A768326}"/>
              </a:ext>
            </a:extLst>
          </p:cNvPr>
          <p:cNvGraphicFramePr/>
          <p:nvPr>
            <p:extLst>
              <p:ext uri="{D42A27DB-BD31-4B8C-83A1-F6EECF244321}">
                <p14:modId xmlns:p14="http://schemas.microsoft.com/office/powerpoint/2010/main" val="360801914"/>
              </p:ext>
            </p:extLst>
          </p:nvPr>
        </p:nvGraphicFramePr>
        <p:xfrm>
          <a:off x="360363" y="1549453"/>
          <a:ext cx="11483635" cy="4827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Rounded Corners 8">
            <a:extLst>
              <a:ext uri="{FF2B5EF4-FFF2-40B4-BE49-F238E27FC236}">
                <a16:creationId xmlns:a16="http://schemas.microsoft.com/office/drawing/2014/main" id="{D3FD5683-6DF6-3DEC-0D33-1274315CB2F7}"/>
              </a:ext>
            </a:extLst>
          </p:cNvPr>
          <p:cNvSpPr/>
          <p:nvPr/>
        </p:nvSpPr>
        <p:spPr>
          <a:xfrm>
            <a:off x="-115383" y="228367"/>
            <a:ext cx="5130798" cy="50528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itle 5">
            <a:extLst>
              <a:ext uri="{FF2B5EF4-FFF2-40B4-BE49-F238E27FC236}">
                <a16:creationId xmlns:a16="http://schemas.microsoft.com/office/drawing/2014/main" id="{87A987A4-78A8-4856-0AEB-5FA2261D6A48}"/>
              </a:ext>
            </a:extLst>
          </p:cNvPr>
          <p:cNvSpPr txBox="1">
            <a:spLocks/>
          </p:cNvSpPr>
          <p:nvPr/>
        </p:nvSpPr>
        <p:spPr>
          <a:xfrm>
            <a:off x="250622" y="372189"/>
            <a:ext cx="4939988" cy="505288"/>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5.2f – modelled steps to success</a:t>
            </a:r>
          </a:p>
        </p:txBody>
      </p:sp>
    </p:spTree>
    <p:extLst>
      <p:ext uri="{BB962C8B-B14F-4D97-AF65-F5344CB8AC3E}">
        <p14:creationId xmlns:p14="http://schemas.microsoft.com/office/powerpoint/2010/main" val="53839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90A3A-759B-8589-C614-217FC56B077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430908-E1C9-DFCA-A990-CAA1FCBD8AC2}"/>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113</a:t>
            </a:fld>
            <a:endParaRPr lang="en-AU"/>
          </a:p>
        </p:txBody>
      </p:sp>
      <p:sp>
        <p:nvSpPr>
          <p:cNvPr id="6" name="Text Placeholder 5">
            <a:extLst>
              <a:ext uri="{FF2B5EF4-FFF2-40B4-BE49-F238E27FC236}">
                <a16:creationId xmlns:a16="http://schemas.microsoft.com/office/drawing/2014/main" id="{FC99B3DD-171E-EED3-9366-A2A1FC50C416}"/>
              </a:ext>
            </a:extLst>
          </p:cNvPr>
          <p:cNvSpPr>
            <a:spLocks noGrp="1"/>
          </p:cNvSpPr>
          <p:nvPr>
            <p:ph type="body" sz="quarter" idx="18"/>
          </p:nvPr>
        </p:nvSpPr>
        <p:spPr/>
        <p:txBody>
          <a:bodyPr/>
          <a:lstStyle/>
          <a:p>
            <a:r>
              <a:rPr lang="en-AU" sz="2000"/>
              <a:t>Part B – multimodal character analysis</a:t>
            </a:r>
          </a:p>
        </p:txBody>
      </p:sp>
      <p:graphicFrame>
        <p:nvGraphicFramePr>
          <p:cNvPr id="7" name="Text Placeholder 4">
            <a:extLst>
              <a:ext uri="{FF2B5EF4-FFF2-40B4-BE49-F238E27FC236}">
                <a16:creationId xmlns:a16="http://schemas.microsoft.com/office/drawing/2014/main" id="{808497E2-AD3E-1DFD-DA7D-C6F3BDE127F8}"/>
              </a:ext>
            </a:extLst>
          </p:cNvPr>
          <p:cNvGraphicFramePr/>
          <p:nvPr>
            <p:extLst>
              <p:ext uri="{D42A27DB-BD31-4B8C-83A1-F6EECF244321}">
                <p14:modId xmlns:p14="http://schemas.microsoft.com/office/powerpoint/2010/main" val="1462555705"/>
              </p:ext>
            </p:extLst>
          </p:nvPr>
        </p:nvGraphicFramePr>
        <p:xfrm>
          <a:off x="360000" y="1756229"/>
          <a:ext cx="11484000" cy="41192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Rounded Corners 9">
            <a:extLst>
              <a:ext uri="{FF2B5EF4-FFF2-40B4-BE49-F238E27FC236}">
                <a16:creationId xmlns:a16="http://schemas.microsoft.com/office/drawing/2014/main" id="{F60F82C5-8D61-EDD7-F9E3-8E0DA5EEBECE}"/>
              </a:ext>
            </a:extLst>
          </p:cNvPr>
          <p:cNvSpPr/>
          <p:nvPr/>
        </p:nvSpPr>
        <p:spPr>
          <a:xfrm>
            <a:off x="-158926" y="249005"/>
            <a:ext cx="5130798" cy="50528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itle 5">
            <a:extLst>
              <a:ext uri="{FF2B5EF4-FFF2-40B4-BE49-F238E27FC236}">
                <a16:creationId xmlns:a16="http://schemas.microsoft.com/office/drawing/2014/main" id="{8DFE7432-2D12-30DF-B0A0-DD4CED13B997}"/>
              </a:ext>
            </a:extLst>
          </p:cNvPr>
          <p:cNvSpPr txBox="1">
            <a:spLocks/>
          </p:cNvSpPr>
          <p:nvPr/>
        </p:nvSpPr>
        <p:spPr>
          <a:xfrm>
            <a:off x="207079" y="392827"/>
            <a:ext cx="4939988" cy="505288"/>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5.2g – guided steps to success</a:t>
            </a:r>
          </a:p>
        </p:txBody>
      </p:sp>
    </p:spTree>
    <p:extLst>
      <p:ext uri="{BB962C8B-B14F-4D97-AF65-F5344CB8AC3E}">
        <p14:creationId xmlns:p14="http://schemas.microsoft.com/office/powerpoint/2010/main" val="2191448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324AF909-AD9C-BF69-6004-C6F9D1FB8C2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2AF72D0-5658-59E2-41BD-CA0A3181E91C}"/>
              </a:ext>
            </a:extLst>
          </p:cNvPr>
          <p:cNvSpPr>
            <a:spLocks noGrp="1"/>
          </p:cNvSpPr>
          <p:nvPr>
            <p:ph type="sldNum" sz="quarter" idx="12"/>
          </p:nvPr>
        </p:nvSpPr>
        <p:spPr/>
        <p:txBody>
          <a:bodyPr/>
          <a:lstStyle/>
          <a:p>
            <a:fld id="{10A01DC5-1685-4615-8240-15192985C6A2}" type="slidenum">
              <a:rPr lang="en-AU" smtClean="0"/>
              <a:t>114</a:t>
            </a:fld>
            <a:endParaRPr lang="en-AU"/>
          </a:p>
        </p:txBody>
      </p:sp>
      <p:sp>
        <p:nvSpPr>
          <p:cNvPr id="2" name="Rectangle: Rounded Corners 1">
            <a:extLst>
              <a:ext uri="{FF2B5EF4-FFF2-40B4-BE49-F238E27FC236}">
                <a16:creationId xmlns:a16="http://schemas.microsoft.com/office/drawing/2014/main" id="{D497BED5-766E-8824-0B18-F7F9C3191C45}"/>
              </a:ext>
              <a:ext uri="{C183D7F6-B498-43B3-948B-1728B52AA6E4}">
                <adec:decorative xmlns:adec="http://schemas.microsoft.com/office/drawing/2017/decorative" val="1"/>
              </a:ext>
            </a:extLst>
          </p:cNvPr>
          <p:cNvSpPr/>
          <p:nvPr/>
        </p:nvSpPr>
        <p:spPr>
          <a:xfrm>
            <a:off x="2259788" y="2885665"/>
            <a:ext cx="8484409" cy="1732583"/>
          </a:xfrm>
          <a:prstGeom prst="roundRect">
            <a:avLst>
              <a:gd name="adj" fmla="val 172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GB" sz="5400">
                <a:solidFill>
                  <a:schemeClr val="accent4"/>
                </a:solidFill>
                <a:latin typeface="Arial" panose="020B0604020202020204" pitchFamily="34" charset="0"/>
                <a:cs typeface="Arial" panose="020B0604020202020204" pitchFamily="34" charset="0"/>
              </a:rPr>
              <a:t>Selecting a script</a:t>
            </a:r>
            <a:endParaRPr lang="en-AU" sz="5400">
              <a:solidFill>
                <a:schemeClr val="accent4"/>
              </a:solidFill>
              <a:latin typeface="Arial" panose="020B0604020202020204" pitchFamily="34" charset="0"/>
              <a:cs typeface="Arial" panose="020B0604020202020204" pitchFamily="34" charset="0"/>
            </a:endParaRPr>
          </a:p>
        </p:txBody>
      </p:sp>
      <p:sp>
        <p:nvSpPr>
          <p:cNvPr id="4" name="Oval 3">
            <a:hlinkClick r:id="rId2" action="ppaction://hlinksldjump"/>
            <a:extLst>
              <a:ext uri="{FF2B5EF4-FFF2-40B4-BE49-F238E27FC236}">
                <a16:creationId xmlns:a16="http://schemas.microsoft.com/office/drawing/2014/main" id="{FFDF265F-539A-530F-B1FB-F0A55BB1F658}"/>
              </a:ext>
            </a:extLst>
          </p:cNvPr>
          <p:cNvSpPr/>
          <p:nvPr/>
        </p:nvSpPr>
        <p:spPr>
          <a:xfrm>
            <a:off x="1680111" y="2885665"/>
            <a:ext cx="1788869" cy="1709265"/>
          </a:xfrm>
          <a:prstGeom prst="ellipse">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a:solidFill>
                  <a:schemeClr val="accent1"/>
                </a:solidFill>
                <a:latin typeface="Arial" panose="020B0604020202020204" pitchFamily="34" charset="0"/>
                <a:cs typeface="Arial" panose="020B0604020202020204" pitchFamily="34" charset="0"/>
              </a:rPr>
              <a:t>5.3</a:t>
            </a:r>
          </a:p>
        </p:txBody>
      </p:sp>
    </p:spTree>
    <p:extLst>
      <p:ext uri="{BB962C8B-B14F-4D97-AF65-F5344CB8AC3E}">
        <p14:creationId xmlns:p14="http://schemas.microsoft.com/office/powerpoint/2010/main" val="3693748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5266FE-34D0-53CE-7FDA-A28AB5D69F19}"/>
              </a:ext>
            </a:extLst>
          </p:cNvPr>
          <p:cNvSpPr>
            <a:spLocks noGrp="1"/>
          </p:cNvSpPr>
          <p:nvPr>
            <p:ph type="title"/>
          </p:nvPr>
        </p:nvSpPr>
        <p:spPr>
          <a:xfrm>
            <a:off x="428435" y="632645"/>
            <a:ext cx="11484000" cy="545601"/>
          </a:xfrm>
        </p:spPr>
        <p:txBody>
          <a:bodyPr/>
          <a:lstStyle/>
          <a:p>
            <a:r>
              <a:rPr lang="en-AU" sz="2400"/>
              <a:t>Thinking about the 3 scripts excerpts you enjoyed the most, complete a PMI for each</a:t>
            </a:r>
          </a:p>
        </p:txBody>
      </p:sp>
      <p:sp>
        <p:nvSpPr>
          <p:cNvPr id="9" name="Rectangle: Rounded Corners 8">
            <a:extLst>
              <a:ext uri="{FF2B5EF4-FFF2-40B4-BE49-F238E27FC236}">
                <a16:creationId xmlns:a16="http://schemas.microsoft.com/office/drawing/2014/main" id="{1939C710-D509-85E9-914F-3C6CD62A32F8}"/>
              </a:ext>
              <a:ext uri="{C183D7F6-B498-43B3-948B-1728B52AA6E4}">
                <adec:decorative xmlns:adec="http://schemas.microsoft.com/office/drawing/2017/decorative" val="0"/>
              </a:ext>
            </a:extLst>
          </p:cNvPr>
          <p:cNvSpPr/>
          <p:nvPr/>
        </p:nvSpPr>
        <p:spPr>
          <a:xfrm>
            <a:off x="348000" y="1196245"/>
            <a:ext cx="3722143" cy="5029110"/>
          </a:xfrm>
          <a:prstGeom prst="roundRect">
            <a:avLst>
              <a:gd name="adj" fmla="val 12109"/>
            </a:avLst>
          </a:prstGeom>
          <a:solidFill>
            <a:srgbClr val="EDF9E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r>
              <a:rPr lang="en-AU" sz="3200" b="1">
                <a:solidFill>
                  <a:schemeClr val="tx1"/>
                </a:solidFill>
                <a:latin typeface="Arial" panose="020B0604020202020204" pitchFamily="34" charset="0"/>
                <a:cs typeface="Arial" panose="020B0604020202020204" pitchFamily="34" charset="0"/>
              </a:rPr>
              <a:t>Plus</a:t>
            </a:r>
          </a:p>
          <a:p>
            <a:r>
              <a:rPr lang="en-AU" sz="2400">
                <a:solidFill>
                  <a:schemeClr val="accent1"/>
                </a:solidFill>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en-AU" sz="1800">
              <a:solidFill>
                <a:schemeClr val="accent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DB64DCB-79BE-DC8C-C0D7-0123A8C4868B}"/>
              </a:ext>
            </a:extLst>
          </p:cNvPr>
          <p:cNvSpPr>
            <a:spLocks noGrp="1"/>
          </p:cNvSpPr>
          <p:nvPr>
            <p:ph type="sldNum" sz="quarter" idx="12"/>
          </p:nvPr>
        </p:nvSpPr>
        <p:spPr/>
        <p:txBody>
          <a:bodyPr/>
          <a:lstStyle/>
          <a:p>
            <a:fld id="{10A01DC5-1685-4615-8240-15192985C6A2}" type="slidenum">
              <a:rPr lang="en-AU" smtClean="0"/>
              <a:t>115</a:t>
            </a:fld>
            <a:endParaRPr lang="en-AU"/>
          </a:p>
        </p:txBody>
      </p:sp>
      <p:sp>
        <p:nvSpPr>
          <p:cNvPr id="16" name="Oval 15">
            <a:extLst>
              <a:ext uri="{FF2B5EF4-FFF2-40B4-BE49-F238E27FC236}">
                <a16:creationId xmlns:a16="http://schemas.microsoft.com/office/drawing/2014/main" id="{5E47B2FB-4B5B-59C2-1506-95C32BC53F79}"/>
              </a:ext>
              <a:ext uri="{C183D7F6-B498-43B3-948B-1728B52AA6E4}">
                <adec:decorative xmlns:adec="http://schemas.microsoft.com/office/drawing/2017/decorative" val="1"/>
              </a:ext>
            </a:extLst>
          </p:cNvPr>
          <p:cNvSpPr/>
          <p:nvPr/>
        </p:nvSpPr>
        <p:spPr>
          <a:xfrm>
            <a:off x="279565" y="1059193"/>
            <a:ext cx="1001991" cy="1001991"/>
          </a:xfrm>
          <a:prstGeom prst="ellipse">
            <a:avLst/>
          </a:prstGeom>
          <a:solidFill>
            <a:srgbClr val="64BB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600" b="1">
                <a:latin typeface="Arial" panose="020B0604020202020204" pitchFamily="34" charset="0"/>
                <a:cs typeface="Arial" panose="020B0604020202020204" pitchFamily="34" charset="0"/>
              </a:rPr>
              <a:t>+</a:t>
            </a:r>
          </a:p>
        </p:txBody>
      </p:sp>
      <p:sp>
        <p:nvSpPr>
          <p:cNvPr id="17" name="Rectangle: Rounded Corners 16">
            <a:extLst>
              <a:ext uri="{FF2B5EF4-FFF2-40B4-BE49-F238E27FC236}">
                <a16:creationId xmlns:a16="http://schemas.microsoft.com/office/drawing/2014/main" id="{5DFC989D-28AA-128B-70A2-1AF743A73DBC}"/>
              </a:ext>
              <a:ext uri="{C183D7F6-B498-43B3-948B-1728B52AA6E4}">
                <adec:decorative xmlns:adec="http://schemas.microsoft.com/office/drawing/2017/decorative" val="0"/>
              </a:ext>
            </a:extLst>
          </p:cNvPr>
          <p:cNvSpPr/>
          <p:nvPr/>
        </p:nvSpPr>
        <p:spPr>
          <a:xfrm>
            <a:off x="4234928" y="1196245"/>
            <a:ext cx="3722143" cy="5029110"/>
          </a:xfrm>
          <a:prstGeom prst="roundRect">
            <a:avLst>
              <a:gd name="adj" fmla="val 12109"/>
            </a:avLst>
          </a:prstGeom>
          <a:solidFill>
            <a:srgbClr val="FBDBE7"/>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r>
              <a:rPr lang="en-AU" sz="3200" b="1">
                <a:solidFill>
                  <a:schemeClr val="tx1"/>
                </a:solidFill>
                <a:latin typeface="Arial" panose="020B0604020202020204" pitchFamily="34" charset="0"/>
                <a:cs typeface="Arial" panose="020B0604020202020204" pitchFamily="34" charset="0"/>
              </a:rPr>
              <a:t>Minus</a:t>
            </a:r>
          </a:p>
          <a:p>
            <a:r>
              <a:rPr lang="en-AU" sz="2400">
                <a:solidFill>
                  <a:schemeClr val="accent1"/>
                </a:solidFill>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en-AU" sz="1800">
              <a:solidFill>
                <a:schemeClr val="accent1"/>
              </a:solidFill>
              <a:latin typeface="Arial" panose="020B0604020202020204" pitchFamily="34" charset="0"/>
              <a:cs typeface="Arial" panose="020B0604020202020204" pitchFamily="34" charset="0"/>
            </a:endParaRPr>
          </a:p>
        </p:txBody>
      </p:sp>
      <p:sp>
        <p:nvSpPr>
          <p:cNvPr id="18" name="Oval 17">
            <a:extLst>
              <a:ext uri="{FF2B5EF4-FFF2-40B4-BE49-F238E27FC236}">
                <a16:creationId xmlns:a16="http://schemas.microsoft.com/office/drawing/2014/main" id="{7BE5C54A-D671-81D3-F6C9-8E39F1D3BFB8}"/>
              </a:ext>
              <a:ext uri="{C183D7F6-B498-43B3-948B-1728B52AA6E4}">
                <adec:decorative xmlns:adec="http://schemas.microsoft.com/office/drawing/2017/decorative" val="1"/>
              </a:ext>
            </a:extLst>
          </p:cNvPr>
          <p:cNvSpPr/>
          <p:nvPr/>
        </p:nvSpPr>
        <p:spPr>
          <a:xfrm>
            <a:off x="4166493" y="1059193"/>
            <a:ext cx="1001991" cy="1001991"/>
          </a:xfrm>
          <a:prstGeom prst="ellipse">
            <a:avLst/>
          </a:prstGeom>
          <a:solidFill>
            <a:srgbClr val="B514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ectangle: Rounded Corners 18">
            <a:extLst>
              <a:ext uri="{FF2B5EF4-FFF2-40B4-BE49-F238E27FC236}">
                <a16:creationId xmlns:a16="http://schemas.microsoft.com/office/drawing/2014/main" id="{BA915783-C595-7B66-A8B7-BEA9F0F6ECE8}"/>
              </a:ext>
              <a:ext uri="{C183D7F6-B498-43B3-948B-1728B52AA6E4}">
                <adec:decorative xmlns:adec="http://schemas.microsoft.com/office/drawing/2017/decorative" val="0"/>
              </a:ext>
            </a:extLst>
          </p:cNvPr>
          <p:cNvSpPr/>
          <p:nvPr/>
        </p:nvSpPr>
        <p:spPr>
          <a:xfrm>
            <a:off x="8121857" y="1196245"/>
            <a:ext cx="3722143" cy="5029110"/>
          </a:xfrm>
          <a:prstGeom prst="roundRect">
            <a:avLst>
              <a:gd name="adj" fmla="val 12109"/>
            </a:avLst>
          </a:prstGeom>
          <a:solidFill>
            <a:srgbClr val="E5F7FC"/>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r>
              <a:rPr lang="en-AU" sz="3200" b="1">
                <a:solidFill>
                  <a:schemeClr val="tx1"/>
                </a:solidFill>
                <a:latin typeface="Arial" panose="020B0604020202020204" pitchFamily="34" charset="0"/>
                <a:cs typeface="Arial" panose="020B0604020202020204" pitchFamily="34" charset="0"/>
              </a:rPr>
              <a:t>Interesting</a:t>
            </a:r>
          </a:p>
          <a:p>
            <a:r>
              <a:rPr lang="en-AU" sz="2400">
                <a:solidFill>
                  <a:schemeClr val="accent1"/>
                </a:solidFill>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en-AU" sz="1800">
              <a:solidFill>
                <a:schemeClr val="accent1"/>
              </a:solidFill>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CCFD4892-2AA8-3D47-CDE9-4B6AB9B18B85}"/>
              </a:ext>
              <a:ext uri="{C183D7F6-B498-43B3-948B-1728B52AA6E4}">
                <adec:decorative xmlns:adec="http://schemas.microsoft.com/office/drawing/2017/decorative" val="1"/>
              </a:ext>
            </a:extLst>
          </p:cNvPr>
          <p:cNvSpPr/>
          <p:nvPr/>
        </p:nvSpPr>
        <p:spPr>
          <a:xfrm>
            <a:off x="8053422" y="1059193"/>
            <a:ext cx="1001991" cy="1001991"/>
          </a:xfrm>
          <a:prstGeom prst="ellipse">
            <a:avLst/>
          </a:prstGeom>
          <a:solidFill>
            <a:srgbClr val="00A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4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cxnSp>
        <p:nvCxnSpPr>
          <p:cNvPr id="22" name="Straight Connector 21">
            <a:extLst>
              <a:ext uri="{FF2B5EF4-FFF2-40B4-BE49-F238E27FC236}">
                <a16:creationId xmlns:a16="http://schemas.microsoft.com/office/drawing/2014/main" id="{ACBDF305-3C4F-981A-C3E0-3139AD15CBE4}"/>
              </a:ext>
              <a:ext uri="{C183D7F6-B498-43B3-948B-1728B52AA6E4}">
                <adec:decorative xmlns:adec="http://schemas.microsoft.com/office/drawing/2017/decorative" val="1"/>
              </a:ext>
            </a:extLst>
          </p:cNvPr>
          <p:cNvCxnSpPr/>
          <p:nvPr/>
        </p:nvCxnSpPr>
        <p:spPr>
          <a:xfrm>
            <a:off x="4433209" y="1567543"/>
            <a:ext cx="465364" cy="0"/>
          </a:xfrm>
          <a:prstGeom prst="line">
            <a:avLst/>
          </a:prstGeom>
          <a:ln w="152400">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DD9F46DC-DEE6-D9F7-3D13-3B311BA8D825}"/>
              </a:ext>
            </a:extLst>
          </p:cNvPr>
          <p:cNvSpPr/>
          <p:nvPr/>
        </p:nvSpPr>
        <p:spPr>
          <a:xfrm>
            <a:off x="-102202" y="145823"/>
            <a:ext cx="1762693" cy="3849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itle 5">
            <a:extLst>
              <a:ext uri="{FF2B5EF4-FFF2-40B4-BE49-F238E27FC236}">
                <a16:creationId xmlns:a16="http://schemas.microsoft.com/office/drawing/2014/main" id="{9086A19A-A6D7-F17C-F8F1-71DD1744E34D}"/>
              </a:ext>
            </a:extLst>
          </p:cNvPr>
          <p:cNvSpPr txBox="1">
            <a:spLocks/>
          </p:cNvSpPr>
          <p:nvPr/>
        </p:nvSpPr>
        <p:spPr>
          <a:xfrm>
            <a:off x="562595" y="227557"/>
            <a:ext cx="825334" cy="384997"/>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5.3a</a:t>
            </a:r>
          </a:p>
        </p:txBody>
      </p:sp>
    </p:spTree>
    <p:extLst>
      <p:ext uri="{BB962C8B-B14F-4D97-AF65-F5344CB8AC3E}">
        <p14:creationId xmlns:p14="http://schemas.microsoft.com/office/powerpoint/2010/main" val="62033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EBD66-DB1C-DFBC-E135-FDCA3144EA3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009AB2-8DA8-1E80-5193-70A456026DB8}"/>
              </a:ext>
            </a:extLst>
          </p:cNvPr>
          <p:cNvSpPr>
            <a:spLocks noGrp="1"/>
          </p:cNvSpPr>
          <p:nvPr>
            <p:ph type="sldNum" sz="quarter" idx="12"/>
          </p:nvPr>
        </p:nvSpPr>
        <p:spPr/>
        <p:txBody>
          <a:bodyPr/>
          <a:lstStyle/>
          <a:p>
            <a:fld id="{10A01DC5-1685-4615-8240-15192985C6A2}" type="slidenum">
              <a:rPr lang="en-AU" smtClean="0"/>
              <a:t>116</a:t>
            </a:fld>
            <a:endParaRPr lang="en-AU"/>
          </a:p>
        </p:txBody>
      </p:sp>
      <p:sp>
        <p:nvSpPr>
          <p:cNvPr id="3" name="Title 2">
            <a:extLst>
              <a:ext uri="{FF2B5EF4-FFF2-40B4-BE49-F238E27FC236}">
                <a16:creationId xmlns:a16="http://schemas.microsoft.com/office/drawing/2014/main" id="{235EF2FB-E002-543A-AC0D-D190F38C2394}"/>
              </a:ext>
            </a:extLst>
          </p:cNvPr>
          <p:cNvSpPr>
            <a:spLocks noGrp="1"/>
          </p:cNvSpPr>
          <p:nvPr>
            <p:ph type="title"/>
          </p:nvPr>
        </p:nvSpPr>
        <p:spPr>
          <a:xfrm>
            <a:off x="380444" y="1197434"/>
            <a:ext cx="11484000" cy="545601"/>
          </a:xfrm>
        </p:spPr>
        <p:txBody>
          <a:bodyPr/>
          <a:lstStyle/>
          <a:p>
            <a:r>
              <a:rPr lang="en-AU"/>
              <a:t>Selecting your scripted scene</a:t>
            </a:r>
          </a:p>
        </p:txBody>
      </p:sp>
      <p:grpSp>
        <p:nvGrpSpPr>
          <p:cNvPr id="51" name="Group 50">
            <a:extLst>
              <a:ext uri="{FF2B5EF4-FFF2-40B4-BE49-F238E27FC236}">
                <a16:creationId xmlns:a16="http://schemas.microsoft.com/office/drawing/2014/main" id="{B7443197-D2BE-29BE-CBDC-7697AAED6E93}"/>
              </a:ext>
            </a:extLst>
          </p:cNvPr>
          <p:cNvGrpSpPr/>
          <p:nvPr/>
        </p:nvGrpSpPr>
        <p:grpSpPr>
          <a:xfrm>
            <a:off x="380444" y="2001827"/>
            <a:ext cx="1777288" cy="4496173"/>
            <a:chOff x="380444" y="2001827"/>
            <a:chExt cx="1777288" cy="4496173"/>
          </a:xfrm>
        </p:grpSpPr>
        <p:sp>
          <p:nvSpPr>
            <p:cNvPr id="9" name="Rounded Rectangle 13">
              <a:extLst>
                <a:ext uri="{FF2B5EF4-FFF2-40B4-BE49-F238E27FC236}">
                  <a16:creationId xmlns:a16="http://schemas.microsoft.com/office/drawing/2014/main" id="{814F5630-CFF9-9FF3-C1C6-BAE692E6128E}"/>
                </a:ext>
              </a:extLst>
            </p:cNvPr>
            <p:cNvSpPr/>
            <p:nvPr/>
          </p:nvSpPr>
          <p:spPr>
            <a:xfrm>
              <a:off x="380444" y="2078208"/>
              <a:ext cx="1777288" cy="4419792"/>
            </a:xfrm>
            <a:prstGeom prst="roundRect">
              <a:avLst>
                <a:gd name="adj" fmla="val 8083"/>
              </a:avLst>
            </a:prstGeom>
            <a:solidFill>
              <a:srgbClr val="A8EDB3">
                <a:alpha val="20000"/>
              </a:srgbClr>
            </a:solidFill>
            <a:ln w="15875">
              <a:solidFill>
                <a:srgbClr val="A8ED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53A75DD-28A3-EADB-E272-FCDFD4C0406B}"/>
                </a:ext>
              </a:extLst>
            </p:cNvPr>
            <p:cNvSpPr txBox="1"/>
            <p:nvPr/>
          </p:nvSpPr>
          <p:spPr>
            <a:xfrm>
              <a:off x="471979" y="2774368"/>
              <a:ext cx="1594220" cy="1047863"/>
            </a:xfrm>
            <a:prstGeom prst="rect">
              <a:avLst/>
            </a:prstGeom>
            <a:noFill/>
          </p:spPr>
          <p:txBody>
            <a:bodyPr wrap="square" anchor="t">
              <a:noAutofit/>
            </a:bodyPr>
            <a:lstStyle/>
            <a:p>
              <a:pPr lvl="0" algn="ctr">
                <a:lnSpc>
                  <a:spcPct val="114000"/>
                </a:lnSpc>
              </a:pPr>
              <a:r>
                <a:rPr lang="en-AU" sz="1400"/>
                <a:t>Which scripted scene would you most like to stage?</a:t>
              </a:r>
              <a:endParaRPr lang="en-GB" sz="1400"/>
            </a:p>
          </p:txBody>
        </p:sp>
        <p:sp>
          <p:nvSpPr>
            <p:cNvPr id="11" name="Oval 10">
              <a:extLst>
                <a:ext uri="{FF2B5EF4-FFF2-40B4-BE49-F238E27FC236}">
                  <a16:creationId xmlns:a16="http://schemas.microsoft.com/office/drawing/2014/main" id="{D351A42B-22FC-3BA1-5B5D-2FB5A8595E64}"/>
                </a:ext>
              </a:extLst>
            </p:cNvPr>
            <p:cNvSpPr/>
            <p:nvPr/>
          </p:nvSpPr>
          <p:spPr>
            <a:xfrm>
              <a:off x="745158" y="2001827"/>
              <a:ext cx="1047862" cy="1047862"/>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accent1"/>
                  </a:solidFill>
                </a:rPr>
                <a:t>1</a:t>
              </a:r>
            </a:p>
          </p:txBody>
        </p:sp>
        <p:sp>
          <p:nvSpPr>
            <p:cNvPr id="40" name="Rounded Rectangle 13">
              <a:extLst>
                <a:ext uri="{FF2B5EF4-FFF2-40B4-BE49-F238E27FC236}">
                  <a16:creationId xmlns:a16="http://schemas.microsoft.com/office/drawing/2014/main" id="{1C2B35F5-BB67-C67D-1DA2-1B88A4083329}"/>
                </a:ext>
              </a:extLst>
            </p:cNvPr>
            <p:cNvSpPr/>
            <p:nvPr/>
          </p:nvSpPr>
          <p:spPr>
            <a:xfrm>
              <a:off x="456724" y="3946976"/>
              <a:ext cx="1609474" cy="2472873"/>
            </a:xfrm>
            <a:prstGeom prst="roundRect">
              <a:avLst>
                <a:gd name="adj" fmla="val 8083"/>
              </a:avLst>
            </a:prstGeom>
            <a:solidFill>
              <a:srgbClr val="A8EDB3">
                <a:alpha val="20000"/>
              </a:srgbClr>
            </a:solidFill>
            <a:ln w="15875">
              <a:solidFill>
                <a:srgbClr val="A8EDB3"/>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5725" indent="-85725">
                <a:buFont typeface="Arial" panose="020B0604020202020204" pitchFamily="34" charset="0"/>
                <a:buChar char="•"/>
              </a:pPr>
              <a:r>
                <a:rPr lang="en-US" sz="1800">
                  <a:solidFill>
                    <a:schemeClr val="accent1"/>
                  </a:solidFill>
                </a:rPr>
                <a:t> </a:t>
              </a:r>
            </a:p>
          </p:txBody>
        </p:sp>
      </p:grpSp>
      <p:grpSp>
        <p:nvGrpSpPr>
          <p:cNvPr id="52" name="Group 51">
            <a:extLst>
              <a:ext uri="{FF2B5EF4-FFF2-40B4-BE49-F238E27FC236}">
                <a16:creationId xmlns:a16="http://schemas.microsoft.com/office/drawing/2014/main" id="{9CF3257E-AA14-5DD9-1AEA-0D943BB36D4B}"/>
              </a:ext>
            </a:extLst>
          </p:cNvPr>
          <p:cNvGrpSpPr/>
          <p:nvPr/>
        </p:nvGrpSpPr>
        <p:grpSpPr>
          <a:xfrm>
            <a:off x="2782459" y="2001826"/>
            <a:ext cx="1777288" cy="4496174"/>
            <a:chOff x="2782459" y="2001826"/>
            <a:chExt cx="1777288" cy="4496174"/>
          </a:xfrm>
        </p:grpSpPr>
        <p:sp>
          <p:nvSpPr>
            <p:cNvPr id="14" name="Rounded Rectangle 14">
              <a:extLst>
                <a:ext uri="{FF2B5EF4-FFF2-40B4-BE49-F238E27FC236}">
                  <a16:creationId xmlns:a16="http://schemas.microsoft.com/office/drawing/2014/main" id="{60B6F98E-4086-3536-18A7-06035513B43A}"/>
                </a:ext>
              </a:extLst>
            </p:cNvPr>
            <p:cNvSpPr/>
            <p:nvPr/>
          </p:nvSpPr>
          <p:spPr>
            <a:xfrm>
              <a:off x="2782459" y="2078208"/>
              <a:ext cx="1777288" cy="4419792"/>
            </a:xfrm>
            <a:prstGeom prst="roundRect">
              <a:avLst>
                <a:gd name="adj" fmla="val 8083"/>
              </a:avLst>
            </a:prstGeom>
            <a:solidFill>
              <a:srgbClr val="A8EDB3">
                <a:alpha val="40000"/>
              </a:srgbClr>
            </a:solidFill>
            <a:ln w="15875">
              <a:solidFill>
                <a:srgbClr val="A8ED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4000114-CF02-6D82-9774-09F54E1E1D78}"/>
                </a:ext>
              </a:extLst>
            </p:cNvPr>
            <p:cNvSpPr txBox="1"/>
            <p:nvPr/>
          </p:nvSpPr>
          <p:spPr>
            <a:xfrm>
              <a:off x="2873994" y="2774368"/>
              <a:ext cx="1594220" cy="1047863"/>
            </a:xfrm>
            <a:prstGeom prst="rect">
              <a:avLst/>
            </a:prstGeom>
            <a:noFill/>
          </p:spPr>
          <p:txBody>
            <a:bodyPr wrap="square" anchor="t">
              <a:noAutofit/>
            </a:bodyPr>
            <a:lstStyle/>
            <a:p>
              <a:pPr lvl="0" algn="ctr">
                <a:lnSpc>
                  <a:spcPct val="114000"/>
                </a:lnSpc>
              </a:pPr>
              <a:r>
                <a:rPr lang="en-GB" sz="1800"/>
                <a:t>Why do you say that?</a:t>
              </a:r>
            </a:p>
          </p:txBody>
        </p:sp>
        <p:sp>
          <p:nvSpPr>
            <p:cNvPr id="16" name="Oval 15">
              <a:extLst>
                <a:ext uri="{FF2B5EF4-FFF2-40B4-BE49-F238E27FC236}">
                  <a16:creationId xmlns:a16="http://schemas.microsoft.com/office/drawing/2014/main" id="{C7404AD6-C147-55E5-C510-D223E0B117EC}"/>
                </a:ext>
              </a:extLst>
            </p:cNvPr>
            <p:cNvSpPr/>
            <p:nvPr/>
          </p:nvSpPr>
          <p:spPr>
            <a:xfrm>
              <a:off x="3147173" y="2001826"/>
              <a:ext cx="1047862" cy="1047862"/>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accent1"/>
                  </a:solidFill>
                </a:rPr>
                <a:t>2</a:t>
              </a:r>
            </a:p>
          </p:txBody>
        </p:sp>
        <p:sp>
          <p:nvSpPr>
            <p:cNvPr id="46" name="Rounded Rectangle 13">
              <a:extLst>
                <a:ext uri="{FF2B5EF4-FFF2-40B4-BE49-F238E27FC236}">
                  <a16:creationId xmlns:a16="http://schemas.microsoft.com/office/drawing/2014/main" id="{7A11570E-CF56-A4FB-7A70-36819573A278}"/>
                </a:ext>
              </a:extLst>
            </p:cNvPr>
            <p:cNvSpPr/>
            <p:nvPr/>
          </p:nvSpPr>
          <p:spPr>
            <a:xfrm>
              <a:off x="2866370" y="3946976"/>
              <a:ext cx="1609474" cy="2472873"/>
            </a:xfrm>
            <a:prstGeom prst="roundRect">
              <a:avLst>
                <a:gd name="adj" fmla="val 8083"/>
              </a:avLst>
            </a:prstGeom>
            <a:solidFill>
              <a:srgbClr val="A8EDB3">
                <a:alpha val="20000"/>
              </a:srgbClr>
            </a:solidFill>
            <a:ln w="15875">
              <a:solidFill>
                <a:srgbClr val="A8EDB3"/>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5725" indent="-85725">
                <a:buFont typeface="Arial" panose="020B0604020202020204" pitchFamily="34" charset="0"/>
                <a:buChar char="•"/>
              </a:pPr>
              <a:r>
                <a:rPr lang="en-US" sz="1800">
                  <a:solidFill>
                    <a:schemeClr val="accent1"/>
                  </a:solidFill>
                </a:rPr>
                <a:t> </a:t>
              </a:r>
            </a:p>
          </p:txBody>
        </p:sp>
      </p:grpSp>
      <p:grpSp>
        <p:nvGrpSpPr>
          <p:cNvPr id="53" name="Group 52">
            <a:extLst>
              <a:ext uri="{FF2B5EF4-FFF2-40B4-BE49-F238E27FC236}">
                <a16:creationId xmlns:a16="http://schemas.microsoft.com/office/drawing/2014/main" id="{8747EA28-6373-01CF-B1AC-D60AC411A271}"/>
              </a:ext>
            </a:extLst>
          </p:cNvPr>
          <p:cNvGrpSpPr/>
          <p:nvPr/>
        </p:nvGrpSpPr>
        <p:grpSpPr>
          <a:xfrm>
            <a:off x="5199729" y="2001825"/>
            <a:ext cx="1777288" cy="4496175"/>
            <a:chOff x="5199729" y="2001825"/>
            <a:chExt cx="1777288" cy="4496175"/>
          </a:xfrm>
        </p:grpSpPr>
        <p:sp>
          <p:nvSpPr>
            <p:cNvPr id="19" name="Rounded Rectangle 20">
              <a:extLst>
                <a:ext uri="{FF2B5EF4-FFF2-40B4-BE49-F238E27FC236}">
                  <a16:creationId xmlns:a16="http://schemas.microsoft.com/office/drawing/2014/main" id="{E0692253-6C9E-3D75-E657-332232AF6821}"/>
                </a:ext>
              </a:extLst>
            </p:cNvPr>
            <p:cNvSpPr/>
            <p:nvPr/>
          </p:nvSpPr>
          <p:spPr>
            <a:xfrm>
              <a:off x="5199729" y="2078208"/>
              <a:ext cx="1777288" cy="4419792"/>
            </a:xfrm>
            <a:prstGeom prst="roundRect">
              <a:avLst>
                <a:gd name="adj" fmla="val 8083"/>
              </a:avLst>
            </a:prstGeom>
            <a:solidFill>
              <a:srgbClr val="A8EDB3">
                <a:alpha val="60000"/>
              </a:srgbClr>
            </a:solidFill>
            <a:ln w="15875">
              <a:solidFill>
                <a:srgbClr val="A8ED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36EB5CC-4280-D470-243D-D1EAC846E713}"/>
                </a:ext>
              </a:extLst>
            </p:cNvPr>
            <p:cNvSpPr txBox="1"/>
            <p:nvPr/>
          </p:nvSpPr>
          <p:spPr>
            <a:xfrm>
              <a:off x="5273515" y="2774369"/>
              <a:ext cx="1630140" cy="1047863"/>
            </a:xfrm>
            <a:prstGeom prst="rect">
              <a:avLst/>
            </a:prstGeom>
            <a:noFill/>
          </p:spPr>
          <p:txBody>
            <a:bodyPr wrap="square" anchor="t">
              <a:noAutofit/>
            </a:bodyPr>
            <a:lstStyle/>
            <a:p>
              <a:pPr lvl="0" algn="ctr">
                <a:lnSpc>
                  <a:spcPct val="114000"/>
                </a:lnSpc>
              </a:pPr>
              <a:r>
                <a:rPr lang="en-AU" sz="1800"/>
                <a:t>What do you already know about it?</a:t>
              </a:r>
              <a:endParaRPr lang="en-GB" sz="1800"/>
            </a:p>
          </p:txBody>
        </p:sp>
        <p:sp>
          <p:nvSpPr>
            <p:cNvPr id="23" name="Oval 22">
              <a:extLst>
                <a:ext uri="{FF2B5EF4-FFF2-40B4-BE49-F238E27FC236}">
                  <a16:creationId xmlns:a16="http://schemas.microsoft.com/office/drawing/2014/main" id="{F524DF30-1E8B-CEBC-CEC5-5004489E03B8}"/>
                </a:ext>
              </a:extLst>
            </p:cNvPr>
            <p:cNvSpPr/>
            <p:nvPr/>
          </p:nvSpPr>
          <p:spPr>
            <a:xfrm>
              <a:off x="5564443" y="2001825"/>
              <a:ext cx="1047862" cy="1047862"/>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accent1"/>
                  </a:solidFill>
                </a:rPr>
                <a:t>3</a:t>
              </a:r>
            </a:p>
          </p:txBody>
        </p:sp>
        <p:sp>
          <p:nvSpPr>
            <p:cNvPr id="47" name="Rounded Rectangle 13">
              <a:extLst>
                <a:ext uri="{FF2B5EF4-FFF2-40B4-BE49-F238E27FC236}">
                  <a16:creationId xmlns:a16="http://schemas.microsoft.com/office/drawing/2014/main" id="{81D1D093-711E-6600-3022-326D7E580B56}"/>
                </a:ext>
              </a:extLst>
            </p:cNvPr>
            <p:cNvSpPr/>
            <p:nvPr/>
          </p:nvSpPr>
          <p:spPr>
            <a:xfrm>
              <a:off x="5294181" y="3946976"/>
              <a:ext cx="1609474" cy="2472873"/>
            </a:xfrm>
            <a:prstGeom prst="roundRect">
              <a:avLst>
                <a:gd name="adj" fmla="val 8083"/>
              </a:avLst>
            </a:prstGeom>
            <a:solidFill>
              <a:srgbClr val="A8EDB3">
                <a:alpha val="20000"/>
              </a:srgbClr>
            </a:solidFill>
            <a:ln w="15875">
              <a:solidFill>
                <a:srgbClr val="A8EDB3"/>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5725" indent="-85725">
                <a:buFont typeface="Arial" panose="020B0604020202020204" pitchFamily="34" charset="0"/>
                <a:buChar char="•"/>
              </a:pPr>
              <a:r>
                <a:rPr lang="en-US" sz="1800">
                  <a:solidFill>
                    <a:schemeClr val="accent1"/>
                  </a:solidFill>
                </a:rPr>
                <a:t> </a:t>
              </a:r>
            </a:p>
          </p:txBody>
        </p:sp>
      </p:grpSp>
      <p:pic>
        <p:nvPicPr>
          <p:cNvPr id="12" name="Graphic 11" descr="A solid blue arrow pointing to the right.">
            <a:extLst>
              <a:ext uri="{FF2B5EF4-FFF2-40B4-BE49-F238E27FC236}">
                <a16:creationId xmlns:a16="http://schemas.microsoft.com/office/drawing/2014/main" id="{C4599789-BA70-D25B-9AE8-CF02439A1FC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34384" y="3758983"/>
            <a:ext cx="271424" cy="452373"/>
          </a:xfrm>
          <a:prstGeom prst="rect">
            <a:avLst/>
          </a:prstGeom>
        </p:spPr>
      </p:pic>
      <p:pic>
        <p:nvPicPr>
          <p:cNvPr id="17" name="Graphic 16" descr="A solid blue arrow pointing to the right">
            <a:extLst>
              <a:ext uri="{FF2B5EF4-FFF2-40B4-BE49-F238E27FC236}">
                <a16:creationId xmlns:a16="http://schemas.microsoft.com/office/drawing/2014/main" id="{D11BCACE-194D-F970-E475-9F7B6406263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36399" y="3758983"/>
            <a:ext cx="271424" cy="452373"/>
          </a:xfrm>
          <a:prstGeom prst="rect">
            <a:avLst/>
          </a:prstGeom>
        </p:spPr>
      </p:pic>
      <p:pic>
        <p:nvPicPr>
          <p:cNvPr id="24" name="Graphic 23" descr="A solid blue arrow pointing to the right">
            <a:extLst>
              <a:ext uri="{FF2B5EF4-FFF2-40B4-BE49-F238E27FC236}">
                <a16:creationId xmlns:a16="http://schemas.microsoft.com/office/drawing/2014/main" id="{7B16C27B-14A0-BC33-AB74-A3EAC946689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53670" y="3758983"/>
            <a:ext cx="271424" cy="452373"/>
          </a:xfrm>
          <a:prstGeom prst="rect">
            <a:avLst/>
          </a:prstGeom>
        </p:spPr>
      </p:pic>
      <p:pic>
        <p:nvPicPr>
          <p:cNvPr id="32" name="Graphic 31" descr="A solid blue arrow pointing to the right">
            <a:extLst>
              <a:ext uri="{FF2B5EF4-FFF2-40B4-BE49-F238E27FC236}">
                <a16:creationId xmlns:a16="http://schemas.microsoft.com/office/drawing/2014/main" id="{45EA515C-CCCE-BB1E-D0D9-51860E90314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70941" y="3758983"/>
            <a:ext cx="271424" cy="452373"/>
          </a:xfrm>
          <a:prstGeom prst="rect">
            <a:avLst/>
          </a:prstGeom>
        </p:spPr>
      </p:pic>
      <p:grpSp>
        <p:nvGrpSpPr>
          <p:cNvPr id="54" name="Group 53">
            <a:extLst>
              <a:ext uri="{FF2B5EF4-FFF2-40B4-BE49-F238E27FC236}">
                <a16:creationId xmlns:a16="http://schemas.microsoft.com/office/drawing/2014/main" id="{6F5CDA8F-1CD8-12C1-B479-19A8B415615D}"/>
              </a:ext>
            </a:extLst>
          </p:cNvPr>
          <p:cNvGrpSpPr/>
          <p:nvPr/>
        </p:nvGrpSpPr>
        <p:grpSpPr>
          <a:xfrm>
            <a:off x="7617001" y="2001824"/>
            <a:ext cx="1777288" cy="4496176"/>
            <a:chOff x="7617001" y="2001824"/>
            <a:chExt cx="1777288" cy="4496176"/>
          </a:xfrm>
        </p:grpSpPr>
        <p:sp>
          <p:nvSpPr>
            <p:cNvPr id="26" name="Rounded Rectangle 24">
              <a:extLst>
                <a:ext uri="{FF2B5EF4-FFF2-40B4-BE49-F238E27FC236}">
                  <a16:creationId xmlns:a16="http://schemas.microsoft.com/office/drawing/2014/main" id="{71B05B7F-4F51-DD58-DDEE-F6BEF488D6E7}"/>
                </a:ext>
              </a:extLst>
            </p:cNvPr>
            <p:cNvSpPr/>
            <p:nvPr/>
          </p:nvSpPr>
          <p:spPr>
            <a:xfrm>
              <a:off x="7617001" y="2078208"/>
              <a:ext cx="1777288" cy="4419792"/>
            </a:xfrm>
            <a:prstGeom prst="roundRect">
              <a:avLst>
                <a:gd name="adj" fmla="val 8083"/>
              </a:avLst>
            </a:prstGeom>
            <a:solidFill>
              <a:srgbClr val="A8EDB3">
                <a:alpha val="80000"/>
              </a:srgbClr>
            </a:solidFill>
            <a:ln w="15875">
              <a:solidFill>
                <a:srgbClr val="A8ED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0D20BAB0-7817-592F-7B39-CCD1C3BE5CF2}"/>
                </a:ext>
              </a:extLst>
            </p:cNvPr>
            <p:cNvSpPr txBox="1"/>
            <p:nvPr/>
          </p:nvSpPr>
          <p:spPr>
            <a:xfrm>
              <a:off x="7716020" y="2774368"/>
              <a:ext cx="1579250" cy="1051731"/>
            </a:xfrm>
            <a:prstGeom prst="rect">
              <a:avLst/>
            </a:prstGeom>
            <a:noFill/>
          </p:spPr>
          <p:txBody>
            <a:bodyPr wrap="square" anchor="t">
              <a:noAutofit/>
            </a:bodyPr>
            <a:lstStyle/>
            <a:p>
              <a:pPr algn="ctr">
                <a:lnSpc>
                  <a:spcPct val="114000"/>
                </a:lnSpc>
              </a:pPr>
              <a:r>
                <a:rPr lang="en-GB" sz="1600"/>
                <a:t>How do you know that?</a:t>
              </a:r>
            </a:p>
            <a:p>
              <a:pPr lvl="0" algn="ctr">
                <a:lnSpc>
                  <a:spcPct val="114000"/>
                </a:lnSpc>
              </a:pPr>
              <a:endParaRPr lang="en-GB" sz="1600"/>
            </a:p>
          </p:txBody>
        </p:sp>
        <p:sp>
          <p:nvSpPr>
            <p:cNvPr id="31" name="Oval 30">
              <a:extLst>
                <a:ext uri="{FF2B5EF4-FFF2-40B4-BE49-F238E27FC236}">
                  <a16:creationId xmlns:a16="http://schemas.microsoft.com/office/drawing/2014/main" id="{7C8EDB19-7575-0A48-D728-054F08CB169B}"/>
                </a:ext>
              </a:extLst>
            </p:cNvPr>
            <p:cNvSpPr/>
            <p:nvPr/>
          </p:nvSpPr>
          <p:spPr>
            <a:xfrm>
              <a:off x="7981715" y="2001824"/>
              <a:ext cx="1047862" cy="1047862"/>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accent1"/>
                  </a:solidFill>
                </a:rPr>
                <a:t>4</a:t>
              </a:r>
            </a:p>
          </p:txBody>
        </p:sp>
        <p:sp>
          <p:nvSpPr>
            <p:cNvPr id="49" name="Rounded Rectangle 13">
              <a:extLst>
                <a:ext uri="{FF2B5EF4-FFF2-40B4-BE49-F238E27FC236}">
                  <a16:creationId xmlns:a16="http://schemas.microsoft.com/office/drawing/2014/main" id="{BCC32352-DD7F-D384-8B2A-CABEDA0FECCD}"/>
                </a:ext>
              </a:extLst>
            </p:cNvPr>
            <p:cNvSpPr/>
            <p:nvPr/>
          </p:nvSpPr>
          <p:spPr>
            <a:xfrm>
              <a:off x="7716156" y="3946976"/>
              <a:ext cx="1609474" cy="2472873"/>
            </a:xfrm>
            <a:prstGeom prst="roundRect">
              <a:avLst>
                <a:gd name="adj" fmla="val 8083"/>
              </a:avLst>
            </a:prstGeom>
            <a:solidFill>
              <a:srgbClr val="A8EDB3">
                <a:alpha val="20000"/>
              </a:srgbClr>
            </a:solidFill>
            <a:ln w="15875">
              <a:solidFill>
                <a:srgbClr val="A8EDB3"/>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5725" indent="-85725">
                <a:buFont typeface="Arial" panose="020B0604020202020204" pitchFamily="34" charset="0"/>
                <a:buChar char="•"/>
              </a:pPr>
              <a:r>
                <a:rPr lang="en-US" sz="1800">
                  <a:solidFill>
                    <a:schemeClr val="accent1"/>
                  </a:solidFill>
                </a:rPr>
                <a:t> </a:t>
              </a:r>
            </a:p>
          </p:txBody>
        </p:sp>
      </p:grpSp>
      <p:grpSp>
        <p:nvGrpSpPr>
          <p:cNvPr id="55" name="Group 54">
            <a:extLst>
              <a:ext uri="{FF2B5EF4-FFF2-40B4-BE49-F238E27FC236}">
                <a16:creationId xmlns:a16="http://schemas.microsoft.com/office/drawing/2014/main" id="{58963070-134D-5C6C-AD5C-1BEB1B504391}"/>
              </a:ext>
            </a:extLst>
          </p:cNvPr>
          <p:cNvGrpSpPr/>
          <p:nvPr/>
        </p:nvGrpSpPr>
        <p:grpSpPr>
          <a:xfrm>
            <a:off x="10034268" y="2001825"/>
            <a:ext cx="1777288" cy="4496176"/>
            <a:chOff x="10034268" y="2001825"/>
            <a:chExt cx="1777288" cy="4496176"/>
          </a:xfrm>
        </p:grpSpPr>
        <p:sp>
          <p:nvSpPr>
            <p:cNvPr id="37" name="Rounded Rectangle 28">
              <a:extLst>
                <a:ext uri="{FF2B5EF4-FFF2-40B4-BE49-F238E27FC236}">
                  <a16:creationId xmlns:a16="http://schemas.microsoft.com/office/drawing/2014/main" id="{101B2473-3104-B83F-71C5-BA7BB368927D}"/>
                </a:ext>
              </a:extLst>
            </p:cNvPr>
            <p:cNvSpPr/>
            <p:nvPr/>
          </p:nvSpPr>
          <p:spPr>
            <a:xfrm>
              <a:off x="10034268" y="2078208"/>
              <a:ext cx="1777288" cy="4419793"/>
            </a:xfrm>
            <a:prstGeom prst="roundRect">
              <a:avLst>
                <a:gd name="adj" fmla="val 8083"/>
              </a:avLst>
            </a:prstGeom>
            <a:solidFill>
              <a:srgbClr val="A8EDB3"/>
            </a:solidFill>
            <a:ln w="15875">
              <a:solidFill>
                <a:srgbClr val="A8ED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D41AAF7D-C172-EEB9-9F15-51E65ECAC2A9}"/>
                </a:ext>
              </a:extLst>
            </p:cNvPr>
            <p:cNvSpPr txBox="1"/>
            <p:nvPr/>
          </p:nvSpPr>
          <p:spPr>
            <a:xfrm>
              <a:off x="10110547" y="2774368"/>
              <a:ext cx="1594218" cy="1051731"/>
            </a:xfrm>
            <a:prstGeom prst="rect">
              <a:avLst/>
            </a:prstGeom>
            <a:noFill/>
          </p:spPr>
          <p:txBody>
            <a:bodyPr wrap="square" anchor="t">
              <a:noAutofit/>
            </a:bodyPr>
            <a:lstStyle/>
            <a:p>
              <a:pPr algn="ctr">
                <a:lnSpc>
                  <a:spcPct val="114000"/>
                </a:lnSpc>
              </a:pPr>
              <a:r>
                <a:rPr lang="en-GB" sz="1600"/>
                <a:t>What do you need to know about it?</a:t>
              </a:r>
            </a:p>
            <a:p>
              <a:pPr lvl="0" algn="ctr">
                <a:lnSpc>
                  <a:spcPct val="114000"/>
                </a:lnSpc>
              </a:pPr>
              <a:endParaRPr lang="en-GB" sz="1600"/>
            </a:p>
          </p:txBody>
        </p:sp>
        <p:sp>
          <p:nvSpPr>
            <p:cNvPr id="39" name="Oval 38">
              <a:extLst>
                <a:ext uri="{FF2B5EF4-FFF2-40B4-BE49-F238E27FC236}">
                  <a16:creationId xmlns:a16="http://schemas.microsoft.com/office/drawing/2014/main" id="{A28721D0-1525-8D24-6C13-DA37E3A3A23D}"/>
                </a:ext>
              </a:extLst>
            </p:cNvPr>
            <p:cNvSpPr/>
            <p:nvPr/>
          </p:nvSpPr>
          <p:spPr>
            <a:xfrm>
              <a:off x="10398981" y="2001825"/>
              <a:ext cx="1047862" cy="1047862"/>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accent1"/>
                  </a:solidFill>
                </a:rPr>
                <a:t>5</a:t>
              </a:r>
            </a:p>
          </p:txBody>
        </p:sp>
        <p:sp>
          <p:nvSpPr>
            <p:cNvPr id="50" name="Rounded Rectangle 13">
              <a:extLst>
                <a:ext uri="{FF2B5EF4-FFF2-40B4-BE49-F238E27FC236}">
                  <a16:creationId xmlns:a16="http://schemas.microsoft.com/office/drawing/2014/main" id="{7901D047-9A36-2367-1B29-541EADB509A5}"/>
                </a:ext>
              </a:extLst>
            </p:cNvPr>
            <p:cNvSpPr/>
            <p:nvPr/>
          </p:nvSpPr>
          <p:spPr>
            <a:xfrm>
              <a:off x="10110547" y="3946976"/>
              <a:ext cx="1609474" cy="2472873"/>
            </a:xfrm>
            <a:prstGeom prst="roundRect">
              <a:avLst>
                <a:gd name="adj" fmla="val 8083"/>
              </a:avLst>
            </a:prstGeom>
            <a:solidFill>
              <a:srgbClr val="A8EDB3">
                <a:alpha val="20000"/>
              </a:srgbClr>
            </a:solidFill>
            <a:ln w="15875">
              <a:solidFill>
                <a:srgbClr val="A8EDB3"/>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5725" indent="-85725">
                <a:buFont typeface="Arial" panose="020B0604020202020204" pitchFamily="34" charset="0"/>
                <a:buChar char="•"/>
              </a:pPr>
              <a:r>
                <a:rPr lang="en-US" sz="1800">
                  <a:solidFill>
                    <a:schemeClr val="accent1"/>
                  </a:solidFill>
                </a:rPr>
                <a:t> </a:t>
              </a:r>
            </a:p>
          </p:txBody>
        </p:sp>
      </p:grpSp>
      <p:sp>
        <p:nvSpPr>
          <p:cNvPr id="7" name="Rectangle: Rounded Corners 6">
            <a:extLst>
              <a:ext uri="{FF2B5EF4-FFF2-40B4-BE49-F238E27FC236}">
                <a16:creationId xmlns:a16="http://schemas.microsoft.com/office/drawing/2014/main" id="{8ED5A9B8-18F1-F8C6-8DED-A98AA6F7F7E3}"/>
              </a:ext>
            </a:extLst>
          </p:cNvPr>
          <p:cNvSpPr/>
          <p:nvPr/>
        </p:nvSpPr>
        <p:spPr>
          <a:xfrm>
            <a:off x="-102202" y="145823"/>
            <a:ext cx="1762693" cy="3849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itle 5">
            <a:extLst>
              <a:ext uri="{FF2B5EF4-FFF2-40B4-BE49-F238E27FC236}">
                <a16:creationId xmlns:a16="http://schemas.microsoft.com/office/drawing/2014/main" id="{609BD411-D5DB-C445-04FD-E44B0F70BD51}"/>
              </a:ext>
            </a:extLst>
          </p:cNvPr>
          <p:cNvSpPr txBox="1">
            <a:spLocks/>
          </p:cNvSpPr>
          <p:nvPr/>
        </p:nvSpPr>
        <p:spPr>
          <a:xfrm>
            <a:off x="562595" y="227557"/>
            <a:ext cx="825334" cy="384997"/>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5.3b</a:t>
            </a:r>
          </a:p>
        </p:txBody>
      </p:sp>
    </p:spTree>
    <p:extLst>
      <p:ext uri="{BB962C8B-B14F-4D97-AF65-F5344CB8AC3E}">
        <p14:creationId xmlns:p14="http://schemas.microsoft.com/office/powerpoint/2010/main" val="21707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F930B-D5FB-62EA-D5EE-4213EB4A9F2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748A6D-FCF2-1808-6AEA-AA77EC93D6A9}"/>
              </a:ext>
            </a:extLst>
          </p:cNvPr>
          <p:cNvSpPr>
            <a:spLocks noGrp="1"/>
          </p:cNvSpPr>
          <p:nvPr>
            <p:ph type="sldNum" sz="quarter" idx="12"/>
          </p:nvPr>
        </p:nvSpPr>
        <p:spPr/>
        <p:txBody>
          <a:bodyPr/>
          <a:lstStyle/>
          <a:p>
            <a:fld id="{10A01DC5-1685-4615-8240-15192985C6A2}" type="slidenum">
              <a:rPr lang="en-AU" smtClean="0"/>
              <a:t>117</a:t>
            </a:fld>
            <a:endParaRPr lang="en-AU"/>
          </a:p>
        </p:txBody>
      </p:sp>
      <p:sp>
        <p:nvSpPr>
          <p:cNvPr id="3" name="Title 2">
            <a:extLst>
              <a:ext uri="{FF2B5EF4-FFF2-40B4-BE49-F238E27FC236}">
                <a16:creationId xmlns:a16="http://schemas.microsoft.com/office/drawing/2014/main" id="{189CC9AA-3E8B-ACA9-E36B-9C1BCAC2E61B}"/>
              </a:ext>
            </a:extLst>
          </p:cNvPr>
          <p:cNvSpPr>
            <a:spLocks noGrp="1"/>
          </p:cNvSpPr>
          <p:nvPr>
            <p:ph type="title"/>
          </p:nvPr>
        </p:nvSpPr>
        <p:spPr>
          <a:xfrm>
            <a:off x="360000" y="1197434"/>
            <a:ext cx="11484000" cy="545601"/>
          </a:xfrm>
        </p:spPr>
        <p:txBody>
          <a:bodyPr/>
          <a:lstStyle/>
          <a:p>
            <a:r>
              <a:rPr lang="en-AU"/>
              <a:t>Selecting your character</a:t>
            </a:r>
          </a:p>
        </p:txBody>
      </p:sp>
      <p:grpSp>
        <p:nvGrpSpPr>
          <p:cNvPr id="51" name="Group 50">
            <a:extLst>
              <a:ext uri="{FF2B5EF4-FFF2-40B4-BE49-F238E27FC236}">
                <a16:creationId xmlns:a16="http://schemas.microsoft.com/office/drawing/2014/main" id="{982C44D3-DB58-C051-BCD1-591949DF8D02}"/>
              </a:ext>
            </a:extLst>
          </p:cNvPr>
          <p:cNvGrpSpPr/>
          <p:nvPr/>
        </p:nvGrpSpPr>
        <p:grpSpPr>
          <a:xfrm>
            <a:off x="380444" y="2001827"/>
            <a:ext cx="1777288" cy="4496173"/>
            <a:chOff x="380444" y="2001827"/>
            <a:chExt cx="1777288" cy="4496173"/>
          </a:xfrm>
        </p:grpSpPr>
        <p:sp>
          <p:nvSpPr>
            <p:cNvPr id="9" name="Rounded Rectangle 13">
              <a:extLst>
                <a:ext uri="{FF2B5EF4-FFF2-40B4-BE49-F238E27FC236}">
                  <a16:creationId xmlns:a16="http://schemas.microsoft.com/office/drawing/2014/main" id="{D5E80E59-44A4-1E17-AC3C-CCB077E17F2D}"/>
                </a:ext>
              </a:extLst>
            </p:cNvPr>
            <p:cNvSpPr/>
            <p:nvPr/>
          </p:nvSpPr>
          <p:spPr>
            <a:xfrm>
              <a:off x="380444" y="2078208"/>
              <a:ext cx="1777288" cy="4419792"/>
            </a:xfrm>
            <a:prstGeom prst="roundRect">
              <a:avLst>
                <a:gd name="adj" fmla="val 8083"/>
              </a:avLst>
            </a:prstGeom>
            <a:solidFill>
              <a:srgbClr val="A8EDB3">
                <a:alpha val="20000"/>
              </a:srgbClr>
            </a:solidFill>
            <a:ln w="15875">
              <a:solidFill>
                <a:srgbClr val="A8ED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84EF1EC-0EE5-176C-22BF-B6D7BDC6AAB1}"/>
                </a:ext>
              </a:extLst>
            </p:cNvPr>
            <p:cNvSpPr txBox="1"/>
            <p:nvPr/>
          </p:nvSpPr>
          <p:spPr>
            <a:xfrm>
              <a:off x="471979" y="2774368"/>
              <a:ext cx="1594220" cy="1047863"/>
            </a:xfrm>
            <a:prstGeom prst="rect">
              <a:avLst/>
            </a:prstGeom>
            <a:noFill/>
          </p:spPr>
          <p:txBody>
            <a:bodyPr wrap="square" anchor="t">
              <a:noAutofit/>
            </a:bodyPr>
            <a:lstStyle/>
            <a:p>
              <a:pPr lvl="0" algn="ctr">
                <a:lnSpc>
                  <a:spcPct val="114000"/>
                </a:lnSpc>
              </a:pPr>
              <a:r>
                <a:rPr lang="en-AU" sz="1400"/>
                <a:t>Which character would you like to play?</a:t>
              </a:r>
              <a:endParaRPr lang="en-GB" sz="1400"/>
            </a:p>
          </p:txBody>
        </p:sp>
        <p:sp>
          <p:nvSpPr>
            <p:cNvPr id="11" name="Oval 10">
              <a:extLst>
                <a:ext uri="{FF2B5EF4-FFF2-40B4-BE49-F238E27FC236}">
                  <a16:creationId xmlns:a16="http://schemas.microsoft.com/office/drawing/2014/main" id="{2C3F1D59-BC83-1F61-3805-5B4974BF9E86}"/>
                </a:ext>
              </a:extLst>
            </p:cNvPr>
            <p:cNvSpPr/>
            <p:nvPr/>
          </p:nvSpPr>
          <p:spPr>
            <a:xfrm>
              <a:off x="745158" y="2001827"/>
              <a:ext cx="1047862" cy="1047862"/>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accent1"/>
                  </a:solidFill>
                </a:rPr>
                <a:t>1</a:t>
              </a:r>
            </a:p>
          </p:txBody>
        </p:sp>
        <p:sp>
          <p:nvSpPr>
            <p:cNvPr id="40" name="Rounded Rectangle 13">
              <a:extLst>
                <a:ext uri="{FF2B5EF4-FFF2-40B4-BE49-F238E27FC236}">
                  <a16:creationId xmlns:a16="http://schemas.microsoft.com/office/drawing/2014/main" id="{EF7BE2BF-B69E-3B0F-AD61-936DA6F64A8F}"/>
                </a:ext>
              </a:extLst>
            </p:cNvPr>
            <p:cNvSpPr/>
            <p:nvPr/>
          </p:nvSpPr>
          <p:spPr>
            <a:xfrm>
              <a:off x="456724" y="3946976"/>
              <a:ext cx="1609474" cy="2472873"/>
            </a:xfrm>
            <a:prstGeom prst="roundRect">
              <a:avLst>
                <a:gd name="adj" fmla="val 8083"/>
              </a:avLst>
            </a:prstGeom>
            <a:solidFill>
              <a:srgbClr val="A8EDB3">
                <a:alpha val="20000"/>
              </a:srgbClr>
            </a:solidFill>
            <a:ln w="15875">
              <a:solidFill>
                <a:srgbClr val="A8EDB3"/>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5725" indent="-85725">
                <a:buFont typeface="Arial" panose="020B0604020202020204" pitchFamily="34" charset="0"/>
                <a:buChar char="•"/>
              </a:pPr>
              <a:r>
                <a:rPr lang="en-US" sz="1800">
                  <a:solidFill>
                    <a:schemeClr val="accent1"/>
                  </a:solidFill>
                </a:rPr>
                <a:t> </a:t>
              </a:r>
            </a:p>
          </p:txBody>
        </p:sp>
      </p:grpSp>
      <p:grpSp>
        <p:nvGrpSpPr>
          <p:cNvPr id="52" name="Group 51">
            <a:extLst>
              <a:ext uri="{FF2B5EF4-FFF2-40B4-BE49-F238E27FC236}">
                <a16:creationId xmlns:a16="http://schemas.microsoft.com/office/drawing/2014/main" id="{92BFF479-C9C2-1B12-B053-9C66EEED947B}"/>
              </a:ext>
            </a:extLst>
          </p:cNvPr>
          <p:cNvGrpSpPr/>
          <p:nvPr/>
        </p:nvGrpSpPr>
        <p:grpSpPr>
          <a:xfrm>
            <a:off x="2782459" y="2001826"/>
            <a:ext cx="1777288" cy="4496174"/>
            <a:chOff x="2782459" y="2001826"/>
            <a:chExt cx="1777288" cy="4496174"/>
          </a:xfrm>
        </p:grpSpPr>
        <p:sp>
          <p:nvSpPr>
            <p:cNvPr id="14" name="Rounded Rectangle 14">
              <a:extLst>
                <a:ext uri="{FF2B5EF4-FFF2-40B4-BE49-F238E27FC236}">
                  <a16:creationId xmlns:a16="http://schemas.microsoft.com/office/drawing/2014/main" id="{8A4B68B8-56BD-1A5C-00A5-5190AB28E456}"/>
                </a:ext>
              </a:extLst>
            </p:cNvPr>
            <p:cNvSpPr/>
            <p:nvPr/>
          </p:nvSpPr>
          <p:spPr>
            <a:xfrm>
              <a:off x="2782459" y="2078208"/>
              <a:ext cx="1777288" cy="4419792"/>
            </a:xfrm>
            <a:prstGeom prst="roundRect">
              <a:avLst>
                <a:gd name="adj" fmla="val 8083"/>
              </a:avLst>
            </a:prstGeom>
            <a:solidFill>
              <a:srgbClr val="A8EDB3">
                <a:alpha val="40000"/>
              </a:srgbClr>
            </a:solidFill>
            <a:ln w="15875">
              <a:solidFill>
                <a:srgbClr val="A8ED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4960790-39B6-764A-39B8-BEF391E48CC2}"/>
                </a:ext>
              </a:extLst>
            </p:cNvPr>
            <p:cNvSpPr txBox="1"/>
            <p:nvPr/>
          </p:nvSpPr>
          <p:spPr>
            <a:xfrm>
              <a:off x="2873994" y="2774368"/>
              <a:ext cx="1594220" cy="1047863"/>
            </a:xfrm>
            <a:prstGeom prst="rect">
              <a:avLst/>
            </a:prstGeom>
            <a:noFill/>
          </p:spPr>
          <p:txBody>
            <a:bodyPr wrap="square" anchor="t">
              <a:noAutofit/>
            </a:bodyPr>
            <a:lstStyle/>
            <a:p>
              <a:pPr lvl="0" algn="ctr">
                <a:lnSpc>
                  <a:spcPct val="114000"/>
                </a:lnSpc>
              </a:pPr>
              <a:r>
                <a:rPr lang="en-GB" sz="1800"/>
                <a:t>Why do you say that?</a:t>
              </a:r>
            </a:p>
          </p:txBody>
        </p:sp>
        <p:sp>
          <p:nvSpPr>
            <p:cNvPr id="16" name="Oval 15">
              <a:extLst>
                <a:ext uri="{FF2B5EF4-FFF2-40B4-BE49-F238E27FC236}">
                  <a16:creationId xmlns:a16="http://schemas.microsoft.com/office/drawing/2014/main" id="{2D5A5B7E-2EC9-D396-800D-87F11DDA9EE2}"/>
                </a:ext>
              </a:extLst>
            </p:cNvPr>
            <p:cNvSpPr/>
            <p:nvPr/>
          </p:nvSpPr>
          <p:spPr>
            <a:xfrm>
              <a:off x="3147173" y="2001826"/>
              <a:ext cx="1047862" cy="1047862"/>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accent1"/>
                  </a:solidFill>
                </a:rPr>
                <a:t>2</a:t>
              </a:r>
            </a:p>
          </p:txBody>
        </p:sp>
        <p:sp>
          <p:nvSpPr>
            <p:cNvPr id="46" name="Rounded Rectangle 13">
              <a:extLst>
                <a:ext uri="{FF2B5EF4-FFF2-40B4-BE49-F238E27FC236}">
                  <a16:creationId xmlns:a16="http://schemas.microsoft.com/office/drawing/2014/main" id="{18B4473F-1E2D-B358-1E1F-05261CAD135C}"/>
                </a:ext>
              </a:extLst>
            </p:cNvPr>
            <p:cNvSpPr/>
            <p:nvPr/>
          </p:nvSpPr>
          <p:spPr>
            <a:xfrm>
              <a:off x="2866370" y="3946976"/>
              <a:ext cx="1609474" cy="2472873"/>
            </a:xfrm>
            <a:prstGeom prst="roundRect">
              <a:avLst>
                <a:gd name="adj" fmla="val 8083"/>
              </a:avLst>
            </a:prstGeom>
            <a:solidFill>
              <a:srgbClr val="A8EDB3">
                <a:alpha val="20000"/>
              </a:srgbClr>
            </a:solidFill>
            <a:ln w="15875">
              <a:solidFill>
                <a:srgbClr val="A8EDB3"/>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5725" indent="-85725">
                <a:buFont typeface="Arial" panose="020B0604020202020204" pitchFamily="34" charset="0"/>
                <a:buChar char="•"/>
              </a:pPr>
              <a:r>
                <a:rPr lang="en-US" sz="1800">
                  <a:solidFill>
                    <a:schemeClr val="accent1"/>
                  </a:solidFill>
                </a:rPr>
                <a:t> </a:t>
              </a:r>
            </a:p>
          </p:txBody>
        </p:sp>
      </p:grpSp>
      <p:grpSp>
        <p:nvGrpSpPr>
          <p:cNvPr id="53" name="Group 52">
            <a:extLst>
              <a:ext uri="{FF2B5EF4-FFF2-40B4-BE49-F238E27FC236}">
                <a16:creationId xmlns:a16="http://schemas.microsoft.com/office/drawing/2014/main" id="{3BCE93CF-F650-4559-1127-4F0F3E3F58E4}"/>
              </a:ext>
            </a:extLst>
          </p:cNvPr>
          <p:cNvGrpSpPr/>
          <p:nvPr/>
        </p:nvGrpSpPr>
        <p:grpSpPr>
          <a:xfrm>
            <a:off x="5199729" y="2001825"/>
            <a:ext cx="1777288" cy="4496175"/>
            <a:chOff x="5199729" y="2001825"/>
            <a:chExt cx="1777288" cy="4496175"/>
          </a:xfrm>
        </p:grpSpPr>
        <p:sp>
          <p:nvSpPr>
            <p:cNvPr id="19" name="Rounded Rectangle 20">
              <a:extLst>
                <a:ext uri="{FF2B5EF4-FFF2-40B4-BE49-F238E27FC236}">
                  <a16:creationId xmlns:a16="http://schemas.microsoft.com/office/drawing/2014/main" id="{199CBE63-CE1C-FC06-95E8-EF9E08642C2E}"/>
                </a:ext>
              </a:extLst>
            </p:cNvPr>
            <p:cNvSpPr/>
            <p:nvPr/>
          </p:nvSpPr>
          <p:spPr>
            <a:xfrm>
              <a:off x="5199729" y="2078208"/>
              <a:ext cx="1777288" cy="4419792"/>
            </a:xfrm>
            <a:prstGeom prst="roundRect">
              <a:avLst>
                <a:gd name="adj" fmla="val 8083"/>
              </a:avLst>
            </a:prstGeom>
            <a:solidFill>
              <a:srgbClr val="A8EDB3">
                <a:alpha val="60000"/>
              </a:srgbClr>
            </a:solidFill>
            <a:ln w="15875">
              <a:solidFill>
                <a:srgbClr val="A8ED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B38671F-8E7C-67A8-F24D-CDD5A2EE521F}"/>
                </a:ext>
              </a:extLst>
            </p:cNvPr>
            <p:cNvSpPr txBox="1"/>
            <p:nvPr/>
          </p:nvSpPr>
          <p:spPr>
            <a:xfrm>
              <a:off x="5273515" y="2774369"/>
              <a:ext cx="1630140" cy="1047863"/>
            </a:xfrm>
            <a:prstGeom prst="rect">
              <a:avLst/>
            </a:prstGeom>
            <a:noFill/>
          </p:spPr>
          <p:txBody>
            <a:bodyPr wrap="square" anchor="t">
              <a:noAutofit/>
            </a:bodyPr>
            <a:lstStyle/>
            <a:p>
              <a:pPr lvl="0" algn="ctr">
                <a:lnSpc>
                  <a:spcPct val="114000"/>
                </a:lnSpc>
              </a:pPr>
              <a:r>
                <a:rPr lang="en-AU" sz="1800"/>
                <a:t>What do you already know about them?</a:t>
              </a:r>
              <a:endParaRPr lang="en-GB" sz="1800"/>
            </a:p>
          </p:txBody>
        </p:sp>
        <p:sp>
          <p:nvSpPr>
            <p:cNvPr id="23" name="Oval 22">
              <a:extLst>
                <a:ext uri="{FF2B5EF4-FFF2-40B4-BE49-F238E27FC236}">
                  <a16:creationId xmlns:a16="http://schemas.microsoft.com/office/drawing/2014/main" id="{47225D60-CCC7-D2BD-D691-1CCF62277CC4}"/>
                </a:ext>
              </a:extLst>
            </p:cNvPr>
            <p:cNvSpPr/>
            <p:nvPr/>
          </p:nvSpPr>
          <p:spPr>
            <a:xfrm>
              <a:off x="5564443" y="2001825"/>
              <a:ext cx="1047862" cy="1047862"/>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accent1"/>
                  </a:solidFill>
                </a:rPr>
                <a:t>3</a:t>
              </a:r>
            </a:p>
          </p:txBody>
        </p:sp>
        <p:sp>
          <p:nvSpPr>
            <p:cNvPr id="47" name="Rounded Rectangle 13">
              <a:extLst>
                <a:ext uri="{FF2B5EF4-FFF2-40B4-BE49-F238E27FC236}">
                  <a16:creationId xmlns:a16="http://schemas.microsoft.com/office/drawing/2014/main" id="{D06B3B51-DA97-2BE8-64A5-6DFFDBF9E084}"/>
                </a:ext>
              </a:extLst>
            </p:cNvPr>
            <p:cNvSpPr/>
            <p:nvPr/>
          </p:nvSpPr>
          <p:spPr>
            <a:xfrm>
              <a:off x="5294181" y="3946976"/>
              <a:ext cx="1609474" cy="2472873"/>
            </a:xfrm>
            <a:prstGeom prst="roundRect">
              <a:avLst>
                <a:gd name="adj" fmla="val 8083"/>
              </a:avLst>
            </a:prstGeom>
            <a:solidFill>
              <a:srgbClr val="A8EDB3">
                <a:alpha val="20000"/>
              </a:srgbClr>
            </a:solidFill>
            <a:ln w="15875">
              <a:solidFill>
                <a:srgbClr val="A8EDB3"/>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5725" indent="-85725">
                <a:buFont typeface="Arial" panose="020B0604020202020204" pitchFamily="34" charset="0"/>
                <a:buChar char="•"/>
              </a:pPr>
              <a:r>
                <a:rPr lang="en-US" sz="1800">
                  <a:solidFill>
                    <a:schemeClr val="accent1"/>
                  </a:solidFill>
                </a:rPr>
                <a:t> </a:t>
              </a:r>
            </a:p>
          </p:txBody>
        </p:sp>
      </p:grpSp>
      <p:pic>
        <p:nvPicPr>
          <p:cNvPr id="12" name="Graphic 11" descr="A solid blue arrow pointing to the right.">
            <a:extLst>
              <a:ext uri="{FF2B5EF4-FFF2-40B4-BE49-F238E27FC236}">
                <a16:creationId xmlns:a16="http://schemas.microsoft.com/office/drawing/2014/main" id="{3FD1A997-264F-3AC4-9B32-E25F7187326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34384" y="3758983"/>
            <a:ext cx="271424" cy="452373"/>
          </a:xfrm>
          <a:prstGeom prst="rect">
            <a:avLst/>
          </a:prstGeom>
        </p:spPr>
      </p:pic>
      <p:pic>
        <p:nvPicPr>
          <p:cNvPr id="17" name="Graphic 16" descr="A solid blue arrow pointing to the right">
            <a:extLst>
              <a:ext uri="{FF2B5EF4-FFF2-40B4-BE49-F238E27FC236}">
                <a16:creationId xmlns:a16="http://schemas.microsoft.com/office/drawing/2014/main" id="{184D7F14-ADBB-32C4-8724-DD6B622AB4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36399" y="3758983"/>
            <a:ext cx="271424" cy="452373"/>
          </a:xfrm>
          <a:prstGeom prst="rect">
            <a:avLst/>
          </a:prstGeom>
        </p:spPr>
      </p:pic>
      <p:pic>
        <p:nvPicPr>
          <p:cNvPr id="24" name="Graphic 23" descr="A solid blue arrow pointing to the right">
            <a:extLst>
              <a:ext uri="{FF2B5EF4-FFF2-40B4-BE49-F238E27FC236}">
                <a16:creationId xmlns:a16="http://schemas.microsoft.com/office/drawing/2014/main" id="{53FC819C-3F3B-3D31-D855-0C040FE17C8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53670" y="3758983"/>
            <a:ext cx="271424" cy="452373"/>
          </a:xfrm>
          <a:prstGeom prst="rect">
            <a:avLst/>
          </a:prstGeom>
        </p:spPr>
      </p:pic>
      <p:pic>
        <p:nvPicPr>
          <p:cNvPr id="32" name="Graphic 31" descr="A solid blue arrow pointing to the right">
            <a:extLst>
              <a:ext uri="{FF2B5EF4-FFF2-40B4-BE49-F238E27FC236}">
                <a16:creationId xmlns:a16="http://schemas.microsoft.com/office/drawing/2014/main" id="{291D7247-70FB-F1DC-C8D6-8AB76F6D1B6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70941" y="3758983"/>
            <a:ext cx="271424" cy="452373"/>
          </a:xfrm>
          <a:prstGeom prst="rect">
            <a:avLst/>
          </a:prstGeom>
        </p:spPr>
      </p:pic>
      <p:grpSp>
        <p:nvGrpSpPr>
          <p:cNvPr id="54" name="Group 53">
            <a:extLst>
              <a:ext uri="{FF2B5EF4-FFF2-40B4-BE49-F238E27FC236}">
                <a16:creationId xmlns:a16="http://schemas.microsoft.com/office/drawing/2014/main" id="{5B54DF8A-4F32-11A2-A394-55D6F597425B}"/>
              </a:ext>
            </a:extLst>
          </p:cNvPr>
          <p:cNvGrpSpPr/>
          <p:nvPr/>
        </p:nvGrpSpPr>
        <p:grpSpPr>
          <a:xfrm>
            <a:off x="7617001" y="2001824"/>
            <a:ext cx="1777288" cy="4496176"/>
            <a:chOff x="7617001" y="2001824"/>
            <a:chExt cx="1777288" cy="4496176"/>
          </a:xfrm>
        </p:grpSpPr>
        <p:sp>
          <p:nvSpPr>
            <p:cNvPr id="26" name="Rounded Rectangle 24">
              <a:extLst>
                <a:ext uri="{FF2B5EF4-FFF2-40B4-BE49-F238E27FC236}">
                  <a16:creationId xmlns:a16="http://schemas.microsoft.com/office/drawing/2014/main" id="{14DB050E-2BC2-54CF-42B9-230D6C09B1F8}"/>
                </a:ext>
              </a:extLst>
            </p:cNvPr>
            <p:cNvSpPr/>
            <p:nvPr/>
          </p:nvSpPr>
          <p:spPr>
            <a:xfrm>
              <a:off x="7617001" y="2078208"/>
              <a:ext cx="1777288" cy="4419792"/>
            </a:xfrm>
            <a:prstGeom prst="roundRect">
              <a:avLst>
                <a:gd name="adj" fmla="val 8083"/>
              </a:avLst>
            </a:prstGeom>
            <a:solidFill>
              <a:srgbClr val="A8EDB3">
                <a:alpha val="80000"/>
              </a:srgbClr>
            </a:solidFill>
            <a:ln w="15875">
              <a:solidFill>
                <a:srgbClr val="A8ED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1A5302E-BABC-7E25-2CC9-143628C22E28}"/>
                </a:ext>
              </a:extLst>
            </p:cNvPr>
            <p:cNvSpPr txBox="1"/>
            <p:nvPr/>
          </p:nvSpPr>
          <p:spPr>
            <a:xfrm>
              <a:off x="7716020" y="2774368"/>
              <a:ext cx="1579250" cy="1051731"/>
            </a:xfrm>
            <a:prstGeom prst="rect">
              <a:avLst/>
            </a:prstGeom>
            <a:noFill/>
          </p:spPr>
          <p:txBody>
            <a:bodyPr wrap="square" anchor="t">
              <a:noAutofit/>
            </a:bodyPr>
            <a:lstStyle/>
            <a:p>
              <a:pPr algn="ctr">
                <a:lnSpc>
                  <a:spcPct val="114000"/>
                </a:lnSpc>
              </a:pPr>
              <a:r>
                <a:rPr lang="en-GB" sz="1600"/>
                <a:t>How do you know that?</a:t>
              </a:r>
            </a:p>
            <a:p>
              <a:pPr lvl="0" algn="ctr">
                <a:lnSpc>
                  <a:spcPct val="114000"/>
                </a:lnSpc>
              </a:pPr>
              <a:endParaRPr lang="en-GB" sz="1600"/>
            </a:p>
          </p:txBody>
        </p:sp>
        <p:sp>
          <p:nvSpPr>
            <p:cNvPr id="31" name="Oval 30">
              <a:extLst>
                <a:ext uri="{FF2B5EF4-FFF2-40B4-BE49-F238E27FC236}">
                  <a16:creationId xmlns:a16="http://schemas.microsoft.com/office/drawing/2014/main" id="{9414E5C3-CEEC-70EF-DC37-BD36C82821FD}"/>
                </a:ext>
              </a:extLst>
            </p:cNvPr>
            <p:cNvSpPr/>
            <p:nvPr/>
          </p:nvSpPr>
          <p:spPr>
            <a:xfrm>
              <a:off x="7981715" y="2001824"/>
              <a:ext cx="1047862" cy="1047862"/>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accent1"/>
                  </a:solidFill>
                </a:rPr>
                <a:t>4</a:t>
              </a:r>
            </a:p>
          </p:txBody>
        </p:sp>
        <p:sp>
          <p:nvSpPr>
            <p:cNvPr id="49" name="Rounded Rectangle 13">
              <a:extLst>
                <a:ext uri="{FF2B5EF4-FFF2-40B4-BE49-F238E27FC236}">
                  <a16:creationId xmlns:a16="http://schemas.microsoft.com/office/drawing/2014/main" id="{D694B262-0D62-6E67-7978-1D449CC08D5D}"/>
                </a:ext>
              </a:extLst>
            </p:cNvPr>
            <p:cNvSpPr/>
            <p:nvPr/>
          </p:nvSpPr>
          <p:spPr>
            <a:xfrm>
              <a:off x="7716156" y="3946976"/>
              <a:ext cx="1609474" cy="2472873"/>
            </a:xfrm>
            <a:prstGeom prst="roundRect">
              <a:avLst>
                <a:gd name="adj" fmla="val 8083"/>
              </a:avLst>
            </a:prstGeom>
            <a:solidFill>
              <a:srgbClr val="A8EDB3">
                <a:alpha val="20000"/>
              </a:srgbClr>
            </a:solidFill>
            <a:ln w="15875">
              <a:solidFill>
                <a:srgbClr val="A8EDB3"/>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5725" indent="-85725">
                <a:buFont typeface="Arial" panose="020B0604020202020204" pitchFamily="34" charset="0"/>
                <a:buChar char="•"/>
              </a:pPr>
              <a:r>
                <a:rPr lang="en-US" sz="1800">
                  <a:solidFill>
                    <a:schemeClr val="accent1"/>
                  </a:solidFill>
                </a:rPr>
                <a:t> </a:t>
              </a:r>
            </a:p>
          </p:txBody>
        </p:sp>
      </p:grpSp>
      <p:grpSp>
        <p:nvGrpSpPr>
          <p:cNvPr id="55" name="Group 54">
            <a:extLst>
              <a:ext uri="{FF2B5EF4-FFF2-40B4-BE49-F238E27FC236}">
                <a16:creationId xmlns:a16="http://schemas.microsoft.com/office/drawing/2014/main" id="{35054779-CB3E-7899-01BB-01757E572856}"/>
              </a:ext>
            </a:extLst>
          </p:cNvPr>
          <p:cNvGrpSpPr/>
          <p:nvPr/>
        </p:nvGrpSpPr>
        <p:grpSpPr>
          <a:xfrm>
            <a:off x="10034268" y="2001825"/>
            <a:ext cx="1777288" cy="4496176"/>
            <a:chOff x="10034268" y="2001825"/>
            <a:chExt cx="1777288" cy="4496176"/>
          </a:xfrm>
        </p:grpSpPr>
        <p:sp>
          <p:nvSpPr>
            <p:cNvPr id="37" name="Rounded Rectangle 28">
              <a:extLst>
                <a:ext uri="{FF2B5EF4-FFF2-40B4-BE49-F238E27FC236}">
                  <a16:creationId xmlns:a16="http://schemas.microsoft.com/office/drawing/2014/main" id="{850C9F7E-BF1C-B64C-D0FC-020F1C488A50}"/>
                </a:ext>
              </a:extLst>
            </p:cNvPr>
            <p:cNvSpPr/>
            <p:nvPr/>
          </p:nvSpPr>
          <p:spPr>
            <a:xfrm>
              <a:off x="10034268" y="2078208"/>
              <a:ext cx="1777288" cy="4419793"/>
            </a:xfrm>
            <a:prstGeom prst="roundRect">
              <a:avLst>
                <a:gd name="adj" fmla="val 8083"/>
              </a:avLst>
            </a:prstGeom>
            <a:solidFill>
              <a:srgbClr val="A8EDB3"/>
            </a:solidFill>
            <a:ln w="15875">
              <a:solidFill>
                <a:srgbClr val="A8ED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31AB010B-E446-A261-B1AB-F6DB4B606299}"/>
                </a:ext>
              </a:extLst>
            </p:cNvPr>
            <p:cNvSpPr txBox="1"/>
            <p:nvPr/>
          </p:nvSpPr>
          <p:spPr>
            <a:xfrm>
              <a:off x="10110547" y="2774368"/>
              <a:ext cx="1594218" cy="1051731"/>
            </a:xfrm>
            <a:prstGeom prst="rect">
              <a:avLst/>
            </a:prstGeom>
            <a:noFill/>
          </p:spPr>
          <p:txBody>
            <a:bodyPr wrap="square" anchor="t">
              <a:noAutofit/>
            </a:bodyPr>
            <a:lstStyle/>
            <a:p>
              <a:pPr algn="ctr">
                <a:lnSpc>
                  <a:spcPct val="114000"/>
                </a:lnSpc>
              </a:pPr>
              <a:r>
                <a:rPr lang="en-GB" sz="1600"/>
                <a:t>What do you need to know about them?</a:t>
              </a:r>
            </a:p>
            <a:p>
              <a:pPr lvl="0" algn="ctr">
                <a:lnSpc>
                  <a:spcPct val="114000"/>
                </a:lnSpc>
              </a:pPr>
              <a:endParaRPr lang="en-GB" sz="1600"/>
            </a:p>
          </p:txBody>
        </p:sp>
        <p:sp>
          <p:nvSpPr>
            <p:cNvPr id="39" name="Oval 38">
              <a:extLst>
                <a:ext uri="{FF2B5EF4-FFF2-40B4-BE49-F238E27FC236}">
                  <a16:creationId xmlns:a16="http://schemas.microsoft.com/office/drawing/2014/main" id="{9CB93E41-580C-D494-259F-6AB3A2110415}"/>
                </a:ext>
              </a:extLst>
            </p:cNvPr>
            <p:cNvSpPr/>
            <p:nvPr/>
          </p:nvSpPr>
          <p:spPr>
            <a:xfrm>
              <a:off x="10398981" y="2001825"/>
              <a:ext cx="1047862" cy="1047862"/>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accent1"/>
                  </a:solidFill>
                </a:rPr>
                <a:t>5</a:t>
              </a:r>
            </a:p>
          </p:txBody>
        </p:sp>
        <p:sp>
          <p:nvSpPr>
            <p:cNvPr id="50" name="Rounded Rectangle 13">
              <a:extLst>
                <a:ext uri="{FF2B5EF4-FFF2-40B4-BE49-F238E27FC236}">
                  <a16:creationId xmlns:a16="http://schemas.microsoft.com/office/drawing/2014/main" id="{CDD75113-CA8D-16D4-AE2D-6388942918CF}"/>
                </a:ext>
              </a:extLst>
            </p:cNvPr>
            <p:cNvSpPr/>
            <p:nvPr/>
          </p:nvSpPr>
          <p:spPr>
            <a:xfrm>
              <a:off x="10110547" y="3946976"/>
              <a:ext cx="1609474" cy="2472873"/>
            </a:xfrm>
            <a:prstGeom prst="roundRect">
              <a:avLst>
                <a:gd name="adj" fmla="val 8083"/>
              </a:avLst>
            </a:prstGeom>
            <a:solidFill>
              <a:srgbClr val="A8EDB3">
                <a:alpha val="20000"/>
              </a:srgbClr>
            </a:solidFill>
            <a:ln w="15875">
              <a:solidFill>
                <a:srgbClr val="A8EDB3"/>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5725" indent="-85725">
                <a:buFont typeface="Arial" panose="020B0604020202020204" pitchFamily="34" charset="0"/>
                <a:buChar char="•"/>
              </a:pPr>
              <a:r>
                <a:rPr lang="en-US" sz="1800">
                  <a:solidFill>
                    <a:schemeClr val="accent1"/>
                  </a:solidFill>
                </a:rPr>
                <a:t> </a:t>
              </a:r>
            </a:p>
          </p:txBody>
        </p:sp>
      </p:grpSp>
      <p:sp>
        <p:nvSpPr>
          <p:cNvPr id="5" name="Rectangle: Rounded Corners 4">
            <a:extLst>
              <a:ext uri="{FF2B5EF4-FFF2-40B4-BE49-F238E27FC236}">
                <a16:creationId xmlns:a16="http://schemas.microsoft.com/office/drawing/2014/main" id="{83C52DCA-1F30-484D-83B5-4F8E163EAA76}"/>
              </a:ext>
            </a:extLst>
          </p:cNvPr>
          <p:cNvSpPr/>
          <p:nvPr/>
        </p:nvSpPr>
        <p:spPr>
          <a:xfrm>
            <a:off x="-102202" y="145823"/>
            <a:ext cx="1762693" cy="3849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itle 5">
            <a:extLst>
              <a:ext uri="{FF2B5EF4-FFF2-40B4-BE49-F238E27FC236}">
                <a16:creationId xmlns:a16="http://schemas.microsoft.com/office/drawing/2014/main" id="{CC6E2362-210E-9055-1C94-7F7146ACDBDA}"/>
              </a:ext>
            </a:extLst>
          </p:cNvPr>
          <p:cNvSpPr txBox="1">
            <a:spLocks/>
          </p:cNvSpPr>
          <p:nvPr/>
        </p:nvSpPr>
        <p:spPr>
          <a:xfrm>
            <a:off x="562595" y="227557"/>
            <a:ext cx="825334" cy="384997"/>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5.3c</a:t>
            </a:r>
          </a:p>
        </p:txBody>
      </p:sp>
    </p:spTree>
    <p:extLst>
      <p:ext uri="{BB962C8B-B14F-4D97-AF65-F5344CB8AC3E}">
        <p14:creationId xmlns:p14="http://schemas.microsoft.com/office/powerpoint/2010/main" val="607484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grpSp>
        <p:nvGrpSpPr>
          <p:cNvPr id="40" name="Group 39" descr="1. Communicate as an artist">
            <a:extLst>
              <a:ext uri="{FF2B5EF4-FFF2-40B4-BE49-F238E27FC236}">
                <a16:creationId xmlns:a16="http://schemas.microsoft.com/office/drawing/2014/main" id="{13E27AA9-2B4F-0671-1FB4-733C62B9EDEA}"/>
              </a:ext>
            </a:extLst>
          </p:cNvPr>
          <p:cNvGrpSpPr/>
          <p:nvPr/>
        </p:nvGrpSpPr>
        <p:grpSpPr>
          <a:xfrm>
            <a:off x="9375523" y="2522682"/>
            <a:ext cx="2642057" cy="757659"/>
            <a:chOff x="360000" y="1266959"/>
            <a:chExt cx="3645585" cy="1045440"/>
          </a:xfrm>
        </p:grpSpPr>
        <p:sp>
          <p:nvSpPr>
            <p:cNvPr id="41" name="Rectangle: Rounded Corners 40">
              <a:extLst>
                <a:ext uri="{FF2B5EF4-FFF2-40B4-BE49-F238E27FC236}">
                  <a16:creationId xmlns:a16="http://schemas.microsoft.com/office/drawing/2014/main" id="{7D686D07-A2AA-3FC0-4AB1-8D4CA4A9D099}"/>
                </a:ext>
                <a:ext uri="{C183D7F6-B498-43B3-948B-1728B52AA6E4}">
                  <adec:decorative xmlns:adec="http://schemas.microsoft.com/office/drawing/2017/decorative" val="1"/>
                </a:ext>
              </a:extLst>
            </p:cNvPr>
            <p:cNvSpPr/>
            <p:nvPr/>
          </p:nvSpPr>
          <p:spPr>
            <a:xfrm>
              <a:off x="1037781" y="1302497"/>
              <a:ext cx="2967804" cy="97436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9410"/>
              <a:r>
                <a:rPr lang="en-US" sz="1800">
                  <a:solidFill>
                    <a:schemeClr val="accent1"/>
                  </a:solidFill>
                  <a:latin typeface="+mj-lt"/>
                </a:rPr>
                <a:t>Creative choices</a:t>
              </a:r>
              <a:endParaRPr lang="en-US" sz="1800">
                <a:solidFill>
                  <a:schemeClr val="accent1"/>
                </a:solidFill>
              </a:endParaRPr>
            </a:p>
          </p:txBody>
        </p:sp>
        <p:sp>
          <p:nvSpPr>
            <p:cNvPr id="42" name="Oval 41">
              <a:hlinkClick r:id="" action="ppaction://noaction"/>
              <a:extLst>
                <a:ext uri="{FF2B5EF4-FFF2-40B4-BE49-F238E27FC236}">
                  <a16:creationId xmlns:a16="http://schemas.microsoft.com/office/drawing/2014/main" id="{391B8888-EDBC-3FCE-CB42-6FBA0BB75E68}"/>
                </a:ext>
              </a:extLst>
            </p:cNvPr>
            <p:cNvSpPr/>
            <p:nvPr/>
          </p:nvSpPr>
          <p:spPr>
            <a:xfrm>
              <a:off x="360000" y="12669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b="1">
                  <a:solidFill>
                    <a:schemeClr val="bg1"/>
                  </a:solidFill>
                  <a:latin typeface="+mj-lt"/>
                  <a:cs typeface="Arial" panose="020B0604020202020204" pitchFamily="34" charset="0"/>
                </a:rPr>
                <a:t>3</a:t>
              </a:r>
              <a:endParaRPr lang="en-AU" sz="3000" b="1">
                <a:solidFill>
                  <a:schemeClr val="bg1"/>
                </a:solidFill>
                <a:latin typeface="+mj-lt"/>
                <a:cs typeface="Arial" panose="020B0604020202020204" pitchFamily="34" charset="0"/>
              </a:endParaRPr>
            </a:p>
          </p:txBody>
        </p:sp>
      </p:grpSp>
      <p:grpSp>
        <p:nvGrpSpPr>
          <p:cNvPr id="37" name="Group 36" descr="1. Communicate as an artist">
            <a:extLst>
              <a:ext uri="{FF2B5EF4-FFF2-40B4-BE49-F238E27FC236}">
                <a16:creationId xmlns:a16="http://schemas.microsoft.com/office/drawing/2014/main" id="{5087E906-49F2-CB5A-7B8C-6D29ACB7E794}"/>
              </a:ext>
            </a:extLst>
          </p:cNvPr>
          <p:cNvGrpSpPr/>
          <p:nvPr/>
        </p:nvGrpSpPr>
        <p:grpSpPr>
          <a:xfrm>
            <a:off x="4760013" y="229187"/>
            <a:ext cx="2758211" cy="729491"/>
            <a:chOff x="360000" y="1266959"/>
            <a:chExt cx="3645585" cy="1045440"/>
          </a:xfrm>
        </p:grpSpPr>
        <p:sp>
          <p:nvSpPr>
            <p:cNvPr id="38" name="Rectangle: Rounded Corners 37">
              <a:extLst>
                <a:ext uri="{FF2B5EF4-FFF2-40B4-BE49-F238E27FC236}">
                  <a16:creationId xmlns:a16="http://schemas.microsoft.com/office/drawing/2014/main" id="{41D2C6EA-17C0-5619-ED73-61DFD41B54C5}"/>
                </a:ext>
                <a:ext uri="{C183D7F6-B498-43B3-948B-1728B52AA6E4}">
                  <adec:decorative xmlns:adec="http://schemas.microsoft.com/office/drawing/2017/decorative" val="1"/>
                </a:ext>
              </a:extLst>
            </p:cNvPr>
            <p:cNvSpPr/>
            <p:nvPr/>
          </p:nvSpPr>
          <p:spPr>
            <a:xfrm>
              <a:off x="1037781" y="1302497"/>
              <a:ext cx="2967804" cy="97436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9410"/>
              <a:r>
                <a:rPr lang="en-US" sz="1800">
                  <a:solidFill>
                    <a:schemeClr val="accent1"/>
                  </a:solidFill>
                  <a:latin typeface="+mj-lt"/>
                </a:rPr>
                <a:t>Intention</a:t>
              </a:r>
              <a:endParaRPr lang="en-US">
                <a:solidFill>
                  <a:schemeClr val="accent1"/>
                </a:solidFill>
              </a:endParaRPr>
            </a:p>
          </p:txBody>
        </p:sp>
        <p:sp>
          <p:nvSpPr>
            <p:cNvPr id="39" name="Oval 38">
              <a:hlinkClick r:id="" action="ppaction://noaction"/>
              <a:extLst>
                <a:ext uri="{FF2B5EF4-FFF2-40B4-BE49-F238E27FC236}">
                  <a16:creationId xmlns:a16="http://schemas.microsoft.com/office/drawing/2014/main" id="{5EAA4660-ED79-6FEF-142E-1E27D976FDA2}"/>
                </a:ext>
              </a:extLst>
            </p:cNvPr>
            <p:cNvSpPr/>
            <p:nvPr/>
          </p:nvSpPr>
          <p:spPr>
            <a:xfrm>
              <a:off x="360000" y="12669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b="1">
                  <a:solidFill>
                    <a:schemeClr val="bg1"/>
                  </a:solidFill>
                  <a:latin typeface="+mj-lt"/>
                  <a:cs typeface="Arial" panose="020B0604020202020204" pitchFamily="34" charset="0"/>
                </a:rPr>
                <a:t>2</a:t>
              </a:r>
            </a:p>
          </p:txBody>
        </p:sp>
      </p:grpSp>
      <p:cxnSp>
        <p:nvCxnSpPr>
          <p:cNvPr id="16" name="Straight Connector 15">
            <a:extLst>
              <a:ext uri="{FF2B5EF4-FFF2-40B4-BE49-F238E27FC236}">
                <a16:creationId xmlns:a16="http://schemas.microsoft.com/office/drawing/2014/main" id="{097BBC25-39B6-488E-8B31-63045686A797}"/>
              </a:ext>
              <a:ext uri="{C183D7F6-B498-43B3-948B-1728B52AA6E4}">
                <adec:decorative xmlns:adec="http://schemas.microsoft.com/office/drawing/2017/decorative" val="1"/>
              </a:ext>
            </a:extLst>
          </p:cNvPr>
          <p:cNvCxnSpPr>
            <a:cxnSpLocks/>
          </p:cNvCxnSpPr>
          <p:nvPr/>
        </p:nvCxnSpPr>
        <p:spPr>
          <a:xfrm flipV="1">
            <a:off x="6087742" y="705284"/>
            <a:ext cx="6237608" cy="3614624"/>
          </a:xfrm>
          <a:prstGeom prst="line">
            <a:avLst/>
          </a:prstGeom>
          <a:ln w="19050">
            <a:solidFill>
              <a:srgbClr val="00266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AB2B73F-073D-B56C-51D0-076F2A740F00}"/>
              </a:ext>
              <a:ext uri="{C183D7F6-B498-43B3-948B-1728B52AA6E4}">
                <adec:decorative xmlns:adec="http://schemas.microsoft.com/office/drawing/2017/decorative" val="1"/>
              </a:ext>
            </a:extLst>
          </p:cNvPr>
          <p:cNvCxnSpPr>
            <a:cxnSpLocks/>
          </p:cNvCxnSpPr>
          <p:nvPr/>
        </p:nvCxnSpPr>
        <p:spPr>
          <a:xfrm>
            <a:off x="0" y="828675"/>
            <a:ext cx="6081042" cy="3491233"/>
          </a:xfrm>
          <a:prstGeom prst="line">
            <a:avLst/>
          </a:prstGeom>
          <a:ln w="19050">
            <a:solidFill>
              <a:srgbClr val="00266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A51D2CF-D0CC-DF07-5E52-DD5DDDFF1AB5}"/>
              </a:ext>
              <a:ext uri="{C183D7F6-B498-43B3-948B-1728B52AA6E4}">
                <adec:decorative xmlns:adec="http://schemas.microsoft.com/office/drawing/2017/decorative" val="1"/>
              </a:ext>
            </a:extLst>
          </p:cNvPr>
          <p:cNvCxnSpPr>
            <a:cxnSpLocks/>
          </p:cNvCxnSpPr>
          <p:nvPr/>
        </p:nvCxnSpPr>
        <p:spPr>
          <a:xfrm flipV="1">
            <a:off x="6087742" y="4327316"/>
            <a:ext cx="0" cy="2530684"/>
          </a:xfrm>
          <a:prstGeom prst="line">
            <a:avLst/>
          </a:prstGeom>
          <a:ln w="19050">
            <a:solidFill>
              <a:srgbClr val="002664"/>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44A50F9F-8A2F-D2DD-F774-71527CE1727C}"/>
              </a:ext>
              <a:ext uri="{C183D7F6-B498-43B3-948B-1728B52AA6E4}">
                <adec:decorative xmlns:adec="http://schemas.microsoft.com/office/drawing/2017/decorative" val="1"/>
              </a:ext>
            </a:extLst>
          </p:cNvPr>
          <p:cNvSpPr>
            <a:spLocks noGrp="1"/>
          </p:cNvSpPr>
          <p:nvPr>
            <p:ph type="sldNum" sz="quarter" idx="12"/>
          </p:nvPr>
        </p:nvSpPr>
        <p:spPr>
          <a:xfrm>
            <a:off x="11124000" y="7306575"/>
            <a:ext cx="720000" cy="180000"/>
          </a:xfrm>
        </p:spPr>
        <p:txBody>
          <a:bodyPr/>
          <a:lstStyle/>
          <a:p>
            <a:fld id="{10A01DC5-1685-4615-8240-15192985C6A2}" type="slidenum">
              <a:rPr lang="en-AU" smtClean="0"/>
              <a:t>118</a:t>
            </a:fld>
            <a:endParaRPr lang="en-AU"/>
          </a:p>
        </p:txBody>
      </p:sp>
      <p:grpSp>
        <p:nvGrpSpPr>
          <p:cNvPr id="7" name="Group 6">
            <a:extLst>
              <a:ext uri="{FF2B5EF4-FFF2-40B4-BE49-F238E27FC236}">
                <a16:creationId xmlns:a16="http://schemas.microsoft.com/office/drawing/2014/main" id="{1C2EE7E9-A4A6-E3A2-B908-9AEA283D06E0}"/>
              </a:ext>
            </a:extLst>
          </p:cNvPr>
          <p:cNvGrpSpPr/>
          <p:nvPr/>
        </p:nvGrpSpPr>
        <p:grpSpPr>
          <a:xfrm>
            <a:off x="4373703" y="3280341"/>
            <a:ext cx="2782106" cy="2033793"/>
            <a:chOff x="438174" y="1777000"/>
            <a:chExt cx="5519128" cy="4320000"/>
          </a:xfrm>
        </p:grpSpPr>
        <p:grpSp>
          <p:nvGrpSpPr>
            <p:cNvPr id="8" name="Group 7">
              <a:extLst>
                <a:ext uri="{FF2B5EF4-FFF2-40B4-BE49-F238E27FC236}">
                  <a16:creationId xmlns:a16="http://schemas.microsoft.com/office/drawing/2014/main" id="{2B8819F4-2F13-2DDA-DB9B-87F710AB0F97}"/>
                </a:ext>
              </a:extLst>
            </p:cNvPr>
            <p:cNvGrpSpPr/>
            <p:nvPr/>
          </p:nvGrpSpPr>
          <p:grpSpPr>
            <a:xfrm>
              <a:off x="1637300" y="1777000"/>
              <a:ext cx="4320002" cy="4320000"/>
              <a:chOff x="2622832" y="1552157"/>
              <a:chExt cx="4320002" cy="4320000"/>
            </a:xfrm>
          </p:grpSpPr>
          <p:sp>
            <p:nvSpPr>
              <p:cNvPr id="21" name="Freeform: Shape 20">
                <a:extLst>
                  <a:ext uri="{FF2B5EF4-FFF2-40B4-BE49-F238E27FC236}">
                    <a16:creationId xmlns:a16="http://schemas.microsoft.com/office/drawing/2014/main" id="{B877E498-5698-C455-E3AB-C48F80F68C1A}"/>
                  </a:ext>
                </a:extLst>
              </p:cNvPr>
              <p:cNvSpPr/>
              <p:nvPr/>
            </p:nvSpPr>
            <p:spPr>
              <a:xfrm>
                <a:off x="2622832" y="1552157"/>
                <a:ext cx="4320000" cy="4320000"/>
              </a:xfrm>
              <a:custGeom>
                <a:avLst/>
                <a:gdLst>
                  <a:gd name="connsiteX0" fmla="*/ 2009383 w 4011647"/>
                  <a:gd name="connsiteY0" fmla="*/ 4011455 h 4011643"/>
                  <a:gd name="connsiteX1" fmla="*/ 2012344 w 4011647"/>
                  <a:gd name="connsiteY1" fmla="*/ 4011539 h 4011643"/>
                  <a:gd name="connsiteX2" fmla="*/ 2009383 w 4011647"/>
                  <a:gd name="connsiteY2" fmla="*/ 4011643 h 4011643"/>
                  <a:gd name="connsiteX3" fmla="*/ 2015292 w 4011647"/>
                  <a:gd name="connsiteY3" fmla="*/ 4011436 h 4011643"/>
                  <a:gd name="connsiteX4" fmla="*/ 2015293 w 4011647"/>
                  <a:gd name="connsiteY4" fmla="*/ 4011624 h 4011643"/>
                  <a:gd name="connsiteX5" fmla="*/ 2012344 w 4011647"/>
                  <a:gd name="connsiteY5" fmla="*/ 4011539 h 4011643"/>
                  <a:gd name="connsiteX6" fmla="*/ 264111 w 4011647"/>
                  <a:gd name="connsiteY6" fmla="*/ 1011179 h 4011643"/>
                  <a:gd name="connsiteX7" fmla="*/ 2005585 w 4011647"/>
                  <a:gd name="connsiteY7" fmla="*/ 2005686 h 4011643"/>
                  <a:gd name="connsiteX8" fmla="*/ 2005823 w 4011647"/>
                  <a:gd name="connsiteY8" fmla="*/ 2005823 h 4011643"/>
                  <a:gd name="connsiteX9" fmla="*/ 2005825 w 4011647"/>
                  <a:gd name="connsiteY9" fmla="*/ 2006148 h 4011643"/>
                  <a:gd name="connsiteX10" fmla="*/ 2009383 w 4011647"/>
                  <a:gd name="connsiteY10" fmla="*/ 4011455 h 4011643"/>
                  <a:gd name="connsiteX11" fmla="*/ 1881494 w 4011647"/>
                  <a:gd name="connsiteY11" fmla="*/ 4007803 h 4011643"/>
                  <a:gd name="connsiteX12" fmla="*/ 272613 w 4011647"/>
                  <a:gd name="connsiteY12" fmla="*/ 3015432 h 4011643"/>
                  <a:gd name="connsiteX13" fmla="*/ 203051 w 4011647"/>
                  <a:gd name="connsiteY13" fmla="*/ 1126396 h 4011643"/>
                  <a:gd name="connsiteX14" fmla="*/ 264641 w 4011647"/>
                  <a:gd name="connsiteY14" fmla="*/ 1010179 h 4011643"/>
                  <a:gd name="connsiteX15" fmla="*/ 264111 w 4011647"/>
                  <a:gd name="connsiteY15" fmla="*/ 1011179 h 4011643"/>
                  <a:gd name="connsiteX16" fmla="*/ 264015 w 4011647"/>
                  <a:gd name="connsiteY16" fmla="*/ 1011124 h 4011643"/>
                  <a:gd name="connsiteX17" fmla="*/ 265730 w 4011647"/>
                  <a:gd name="connsiteY17" fmla="*/ 1008124 h 4011643"/>
                  <a:gd name="connsiteX18" fmla="*/ 265928 w 4011647"/>
                  <a:gd name="connsiteY18" fmla="*/ 1008238 h 4011643"/>
                  <a:gd name="connsiteX19" fmla="*/ 264641 w 4011647"/>
                  <a:gd name="connsiteY19" fmla="*/ 1010179 h 4011643"/>
                  <a:gd name="connsiteX20" fmla="*/ 3739874 w 4011647"/>
                  <a:gd name="connsiteY20" fmla="*/ 997725 h 4011643"/>
                  <a:gd name="connsiteX21" fmla="*/ 3802846 w 4011647"/>
                  <a:gd name="connsiteY21" fmla="*/ 1114704 h 4011643"/>
                  <a:gd name="connsiteX22" fmla="*/ 3745556 w 4011647"/>
                  <a:gd name="connsiteY22" fmla="*/ 3004152 h 4011643"/>
                  <a:gd name="connsiteX23" fmla="*/ 2143155 w 4011647"/>
                  <a:gd name="connsiteY23" fmla="*/ 4006953 h 4011643"/>
                  <a:gd name="connsiteX24" fmla="*/ 2015292 w 4011647"/>
                  <a:gd name="connsiteY24" fmla="*/ 4011436 h 4011643"/>
                  <a:gd name="connsiteX25" fmla="*/ 2005825 w 4011647"/>
                  <a:gd name="connsiteY25" fmla="*/ 2006148 h 4011643"/>
                  <a:gd name="connsiteX26" fmla="*/ 2005824 w 4011647"/>
                  <a:gd name="connsiteY26" fmla="*/ 2005823 h 4011643"/>
                  <a:gd name="connsiteX27" fmla="*/ 3739714 w 4011647"/>
                  <a:gd name="connsiteY27" fmla="*/ 997427 h 4011643"/>
                  <a:gd name="connsiteX28" fmla="*/ 3739903 w 4011647"/>
                  <a:gd name="connsiteY28" fmla="*/ 997708 h 4011643"/>
                  <a:gd name="connsiteX29" fmla="*/ 3739874 w 4011647"/>
                  <a:gd name="connsiteY29" fmla="*/ 997725 h 4011643"/>
                  <a:gd name="connsiteX30" fmla="*/ 3739399 w 4011647"/>
                  <a:gd name="connsiteY30" fmla="*/ 996843 h 4011643"/>
                  <a:gd name="connsiteX31" fmla="*/ 3739714 w 4011647"/>
                  <a:gd name="connsiteY31" fmla="*/ 997427 h 4011643"/>
                  <a:gd name="connsiteX32" fmla="*/ 3739342 w 4011647"/>
                  <a:gd name="connsiteY32" fmla="*/ 996876 h 4011643"/>
                  <a:gd name="connsiteX33" fmla="*/ 1998082 w 4011647"/>
                  <a:gd name="connsiteY33" fmla="*/ 15 h 4011643"/>
                  <a:gd name="connsiteX34" fmla="*/ 3590981 w 4011647"/>
                  <a:gd name="connsiteY34" fmla="*/ 776700 h 4011643"/>
                  <a:gd name="connsiteX35" fmla="*/ 3739342 w 4011647"/>
                  <a:gd name="connsiteY35" fmla="*/ 996876 h 4011643"/>
                  <a:gd name="connsiteX36" fmla="*/ 2005824 w 4011647"/>
                  <a:gd name="connsiteY36" fmla="*/ 2005823 h 4011643"/>
                  <a:gd name="connsiteX37" fmla="*/ 2005585 w 4011647"/>
                  <a:gd name="connsiteY37" fmla="*/ 2005686 h 4011643"/>
                  <a:gd name="connsiteX38" fmla="*/ 265928 w 4011647"/>
                  <a:gd name="connsiteY38" fmla="*/ 1008238 h 4011643"/>
                  <a:gd name="connsiteX39" fmla="*/ 411227 w 4011647"/>
                  <a:gd name="connsiteY39" fmla="*/ 788973 h 4011643"/>
                  <a:gd name="connsiteX40" fmla="*/ 1998082 w 4011647"/>
                  <a:gd name="connsiteY40" fmla="*/ 15 h 4011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011647" h="4011643">
                    <a:moveTo>
                      <a:pt x="2009383" y="4011455"/>
                    </a:moveTo>
                    <a:lnTo>
                      <a:pt x="2012344" y="4011539"/>
                    </a:lnTo>
                    <a:lnTo>
                      <a:pt x="2009383" y="4011643"/>
                    </a:lnTo>
                    <a:close/>
                    <a:moveTo>
                      <a:pt x="2015292" y="4011436"/>
                    </a:moveTo>
                    <a:lnTo>
                      <a:pt x="2015293" y="4011624"/>
                    </a:lnTo>
                    <a:lnTo>
                      <a:pt x="2012344" y="4011539"/>
                    </a:lnTo>
                    <a:close/>
                    <a:moveTo>
                      <a:pt x="264111" y="1011179"/>
                    </a:moveTo>
                    <a:lnTo>
                      <a:pt x="2005585" y="2005686"/>
                    </a:lnTo>
                    <a:lnTo>
                      <a:pt x="2005823" y="2005823"/>
                    </a:lnTo>
                    <a:lnTo>
                      <a:pt x="2005825" y="2006148"/>
                    </a:lnTo>
                    <a:lnTo>
                      <a:pt x="2009383" y="4011455"/>
                    </a:lnTo>
                    <a:lnTo>
                      <a:pt x="1881494" y="4007803"/>
                    </a:lnTo>
                    <a:cubicBezTo>
                      <a:pt x="1216201" y="3966594"/>
                      <a:pt x="611059" y="3596447"/>
                      <a:pt x="272613" y="3015432"/>
                    </a:cubicBezTo>
                    <a:cubicBezTo>
                      <a:pt x="-65833" y="2434416"/>
                      <a:pt x="-89293" y="1725435"/>
                      <a:pt x="203051" y="1126396"/>
                    </a:cubicBezTo>
                    <a:close/>
                    <a:moveTo>
                      <a:pt x="264641" y="1010179"/>
                    </a:moveTo>
                    <a:lnTo>
                      <a:pt x="264111" y="1011179"/>
                    </a:lnTo>
                    <a:lnTo>
                      <a:pt x="264015" y="1011124"/>
                    </a:lnTo>
                    <a:close/>
                    <a:moveTo>
                      <a:pt x="265730" y="1008124"/>
                    </a:moveTo>
                    <a:lnTo>
                      <a:pt x="265928" y="1008238"/>
                    </a:lnTo>
                    <a:lnTo>
                      <a:pt x="264641" y="1010179"/>
                    </a:lnTo>
                    <a:close/>
                    <a:moveTo>
                      <a:pt x="3739874" y="997725"/>
                    </a:moveTo>
                    <a:lnTo>
                      <a:pt x="3802846" y="1114704"/>
                    </a:lnTo>
                    <a:cubicBezTo>
                      <a:pt x="4099074" y="1711832"/>
                      <a:pt x="4080220" y="2420951"/>
                      <a:pt x="3745556" y="3004152"/>
                    </a:cubicBezTo>
                    <a:cubicBezTo>
                      <a:pt x="3410890" y="3587354"/>
                      <a:pt x="2808166" y="3961424"/>
                      <a:pt x="2143155" y="4006953"/>
                    </a:cubicBezTo>
                    <a:lnTo>
                      <a:pt x="2015292" y="4011436"/>
                    </a:lnTo>
                    <a:lnTo>
                      <a:pt x="2005825" y="2006148"/>
                    </a:lnTo>
                    <a:lnTo>
                      <a:pt x="2005824" y="2005823"/>
                    </a:lnTo>
                    <a:close/>
                    <a:moveTo>
                      <a:pt x="3739714" y="997427"/>
                    </a:moveTo>
                    <a:lnTo>
                      <a:pt x="3739903" y="997708"/>
                    </a:lnTo>
                    <a:lnTo>
                      <a:pt x="3739874" y="997725"/>
                    </a:lnTo>
                    <a:close/>
                    <a:moveTo>
                      <a:pt x="3739399" y="996843"/>
                    </a:moveTo>
                    <a:lnTo>
                      <a:pt x="3739714" y="997427"/>
                    </a:lnTo>
                    <a:lnTo>
                      <a:pt x="3739342" y="996876"/>
                    </a:lnTo>
                    <a:close/>
                    <a:moveTo>
                      <a:pt x="1998082" y="15"/>
                    </a:moveTo>
                    <a:cubicBezTo>
                      <a:pt x="2625653" y="-2407"/>
                      <a:pt x="3212568" y="288534"/>
                      <a:pt x="3590981" y="776700"/>
                    </a:cubicBezTo>
                    <a:lnTo>
                      <a:pt x="3739342" y="996876"/>
                    </a:lnTo>
                    <a:lnTo>
                      <a:pt x="2005824" y="2005823"/>
                    </a:lnTo>
                    <a:lnTo>
                      <a:pt x="2005585" y="2005686"/>
                    </a:lnTo>
                    <a:lnTo>
                      <a:pt x="265928" y="1008238"/>
                    </a:lnTo>
                    <a:lnTo>
                      <a:pt x="411227" y="788973"/>
                    </a:lnTo>
                    <a:cubicBezTo>
                      <a:pt x="785861" y="297901"/>
                      <a:pt x="1370512" y="2437"/>
                      <a:pt x="1998082" y="15"/>
                    </a:cubicBezTo>
                    <a:close/>
                  </a:path>
                </a:pathLst>
              </a:cu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solidFill>
                    <a:schemeClr val="tx1"/>
                  </a:solidFill>
                </a:endParaRPr>
              </a:p>
            </p:txBody>
          </p:sp>
          <p:grpSp>
            <p:nvGrpSpPr>
              <p:cNvPr id="23" name="Group 22">
                <a:extLst>
                  <a:ext uri="{FF2B5EF4-FFF2-40B4-BE49-F238E27FC236}">
                    <a16:creationId xmlns:a16="http://schemas.microsoft.com/office/drawing/2014/main" id="{471B61F5-6A3C-0DEC-D4D6-78EF2A9E117A}"/>
                  </a:ext>
                </a:extLst>
              </p:cNvPr>
              <p:cNvGrpSpPr/>
              <p:nvPr/>
            </p:nvGrpSpPr>
            <p:grpSpPr>
              <a:xfrm>
                <a:off x="2622832" y="1552157"/>
                <a:ext cx="4320002" cy="4320000"/>
                <a:chOff x="2622832" y="1552157"/>
                <a:chExt cx="4320002" cy="4320000"/>
              </a:xfrm>
            </p:grpSpPr>
            <p:sp>
              <p:nvSpPr>
                <p:cNvPr id="24" name="Arc 23">
                  <a:extLst>
                    <a:ext uri="{FF2B5EF4-FFF2-40B4-BE49-F238E27FC236}">
                      <a16:creationId xmlns:a16="http://schemas.microsoft.com/office/drawing/2014/main" id="{BBE364D4-1600-108D-3196-6CA079D7AC43}"/>
                    </a:ext>
                  </a:extLst>
                </p:cNvPr>
                <p:cNvSpPr/>
                <p:nvPr/>
              </p:nvSpPr>
              <p:spPr>
                <a:xfrm rot="14866736">
                  <a:off x="2622834" y="1552157"/>
                  <a:ext cx="4320000" cy="4320000"/>
                </a:xfrm>
                <a:prstGeom prst="arc">
                  <a:avLst>
                    <a:gd name="adj1" fmla="val 14844713"/>
                    <a:gd name="adj2" fmla="val 1501379"/>
                  </a:avLst>
                </a:prstGeom>
                <a:ln w="38100">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26" name="Arc 25">
                  <a:extLst>
                    <a:ext uri="{FF2B5EF4-FFF2-40B4-BE49-F238E27FC236}">
                      <a16:creationId xmlns:a16="http://schemas.microsoft.com/office/drawing/2014/main" id="{4672E9D6-B07D-D552-9971-11087F7982E5}"/>
                    </a:ext>
                  </a:extLst>
                </p:cNvPr>
                <p:cNvSpPr/>
                <p:nvPr/>
              </p:nvSpPr>
              <p:spPr>
                <a:xfrm>
                  <a:off x="2622832" y="1552157"/>
                  <a:ext cx="4320000" cy="4320000"/>
                </a:xfrm>
                <a:prstGeom prst="arc">
                  <a:avLst>
                    <a:gd name="adj1" fmla="val 16203981"/>
                    <a:gd name="adj2" fmla="val 1991164"/>
                  </a:avLst>
                </a:prstGeom>
                <a:ln w="38100">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27" name="Arc 26">
                  <a:extLst>
                    <a:ext uri="{FF2B5EF4-FFF2-40B4-BE49-F238E27FC236}">
                      <a16:creationId xmlns:a16="http://schemas.microsoft.com/office/drawing/2014/main" id="{2C4DC1A1-C306-8D7F-FA6D-FF4C2978F77D}"/>
                    </a:ext>
                  </a:extLst>
                </p:cNvPr>
                <p:cNvSpPr/>
                <p:nvPr/>
              </p:nvSpPr>
              <p:spPr>
                <a:xfrm rot="8100000">
                  <a:off x="2622832" y="1552157"/>
                  <a:ext cx="4320000" cy="4320000"/>
                </a:xfrm>
                <a:prstGeom prst="arc">
                  <a:avLst>
                    <a:gd name="adj1" fmla="val 14978890"/>
                    <a:gd name="adj2" fmla="val 1084866"/>
                  </a:avLst>
                </a:prstGeom>
                <a:ln w="38100">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grpSp>
        <p:pic>
          <p:nvPicPr>
            <p:cNvPr id="20" name="Picture 19" descr="A person looking at a road&#10;&#10;AI-generated content may be incorrect.">
              <a:extLst>
                <a:ext uri="{FF2B5EF4-FFF2-40B4-BE49-F238E27FC236}">
                  <a16:creationId xmlns:a16="http://schemas.microsoft.com/office/drawing/2014/main" id="{EDC4228E-4784-18E2-BB77-8111BC2E72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7300" y="2197009"/>
              <a:ext cx="1080000" cy="1080000"/>
            </a:xfrm>
            <a:prstGeom prst="rect">
              <a:avLst/>
            </a:prstGeom>
          </p:spPr>
        </p:pic>
        <p:pic>
          <p:nvPicPr>
            <p:cNvPr id="15" name="Picture 14" descr="A person with his hand on his chin&#10;&#10;AI-generated content may be incorrect.">
              <a:extLst>
                <a:ext uri="{FF2B5EF4-FFF2-40B4-BE49-F238E27FC236}">
                  <a16:creationId xmlns:a16="http://schemas.microsoft.com/office/drawing/2014/main" id="{077D3907-E345-A9F6-9A5B-5594926214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6768" y="4045178"/>
              <a:ext cx="1080000" cy="1080000"/>
            </a:xfrm>
            <a:prstGeom prst="rect">
              <a:avLst/>
            </a:prstGeom>
          </p:spPr>
        </p:pic>
        <p:grpSp>
          <p:nvGrpSpPr>
            <p:cNvPr id="11" name="Group 10">
              <a:extLst>
                <a:ext uri="{FF2B5EF4-FFF2-40B4-BE49-F238E27FC236}">
                  <a16:creationId xmlns:a16="http://schemas.microsoft.com/office/drawing/2014/main" id="{DFBE5AD8-DDDC-B289-7E98-84D503C28783}"/>
                </a:ext>
              </a:extLst>
            </p:cNvPr>
            <p:cNvGrpSpPr/>
            <p:nvPr/>
          </p:nvGrpSpPr>
          <p:grpSpPr>
            <a:xfrm>
              <a:off x="438174" y="2737009"/>
              <a:ext cx="2821713" cy="2388169"/>
              <a:chOff x="438174" y="2737009"/>
              <a:chExt cx="2821713" cy="2388169"/>
            </a:xfrm>
          </p:grpSpPr>
          <p:pic>
            <p:nvPicPr>
              <p:cNvPr id="12" name="Picture 11" descr="A hand holding a pen over a road sign&#10;&#10;AI-generated content may be incorrect.">
                <a:extLst>
                  <a:ext uri="{FF2B5EF4-FFF2-40B4-BE49-F238E27FC236}">
                    <a16:creationId xmlns:a16="http://schemas.microsoft.com/office/drawing/2014/main" id="{683CA442-A713-6307-28DB-82C2224772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9887" y="4045178"/>
                <a:ext cx="1080000" cy="1080000"/>
              </a:xfrm>
              <a:prstGeom prst="rect">
                <a:avLst/>
              </a:prstGeom>
            </p:spPr>
          </p:pic>
          <p:sp>
            <p:nvSpPr>
              <p:cNvPr id="13" name="TextBox 12">
                <a:extLst>
                  <a:ext uri="{FF2B5EF4-FFF2-40B4-BE49-F238E27FC236}">
                    <a16:creationId xmlns:a16="http://schemas.microsoft.com/office/drawing/2014/main" id="{B4960207-2B3B-A39A-733D-74E10A514847}"/>
                  </a:ext>
                </a:extLst>
              </p:cNvPr>
              <p:cNvSpPr txBox="1"/>
              <p:nvPr/>
            </p:nvSpPr>
            <p:spPr>
              <a:xfrm>
                <a:off x="438174" y="2737009"/>
                <a:ext cx="1080000" cy="304300"/>
              </a:xfrm>
              <a:prstGeom prst="rect">
                <a:avLst/>
              </a:prstGeom>
              <a:noFill/>
            </p:spPr>
            <p:txBody>
              <a:bodyPr wrap="none" lIns="0" tIns="0" rIns="0" bIns="0" rtlCol="0">
                <a:noAutofit/>
              </a:bodyPr>
              <a:lstStyle/>
              <a:p>
                <a:pPr algn="ctr"/>
                <a:endParaRPr lang="en-AU" sz="1800"/>
              </a:p>
            </p:txBody>
          </p:sp>
        </p:grpSp>
      </p:grpSp>
      <p:grpSp>
        <p:nvGrpSpPr>
          <p:cNvPr id="43" name="Group 42" descr="1. Communicate as an artist">
            <a:extLst>
              <a:ext uri="{FF2B5EF4-FFF2-40B4-BE49-F238E27FC236}">
                <a16:creationId xmlns:a16="http://schemas.microsoft.com/office/drawing/2014/main" id="{2C092BB0-3DB1-C2A7-6851-0679E3720001}"/>
              </a:ext>
            </a:extLst>
          </p:cNvPr>
          <p:cNvGrpSpPr/>
          <p:nvPr/>
        </p:nvGrpSpPr>
        <p:grpSpPr>
          <a:xfrm>
            <a:off x="104774" y="2522682"/>
            <a:ext cx="2751215" cy="609352"/>
            <a:chOff x="360000" y="1266959"/>
            <a:chExt cx="4867980" cy="1045440"/>
          </a:xfrm>
        </p:grpSpPr>
        <p:sp>
          <p:nvSpPr>
            <p:cNvPr id="44" name="Rectangle: Rounded Corners 43">
              <a:extLst>
                <a:ext uri="{FF2B5EF4-FFF2-40B4-BE49-F238E27FC236}">
                  <a16:creationId xmlns:a16="http://schemas.microsoft.com/office/drawing/2014/main" id="{8937EB72-BB86-5916-AA00-B9E5B79D1554}"/>
                </a:ext>
                <a:ext uri="{C183D7F6-B498-43B3-948B-1728B52AA6E4}">
                  <adec:decorative xmlns:adec="http://schemas.microsoft.com/office/drawing/2017/decorative" val="1"/>
                </a:ext>
              </a:extLst>
            </p:cNvPr>
            <p:cNvSpPr/>
            <p:nvPr/>
          </p:nvSpPr>
          <p:spPr>
            <a:xfrm>
              <a:off x="1037781" y="1302497"/>
              <a:ext cx="4190199" cy="97436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9410"/>
              <a:r>
                <a:rPr lang="en-US" sz="1800">
                  <a:solidFill>
                    <a:schemeClr val="accent1"/>
                  </a:solidFill>
                  <a:latin typeface="+mj-lt"/>
                </a:rPr>
                <a:t>Interpretation</a:t>
              </a:r>
              <a:endParaRPr lang="en-US" sz="1800">
                <a:solidFill>
                  <a:schemeClr val="accent1"/>
                </a:solidFill>
              </a:endParaRPr>
            </a:p>
          </p:txBody>
        </p:sp>
        <p:sp>
          <p:nvSpPr>
            <p:cNvPr id="53" name="Oval 52">
              <a:hlinkClick r:id="" action="ppaction://noaction"/>
              <a:extLst>
                <a:ext uri="{FF2B5EF4-FFF2-40B4-BE49-F238E27FC236}">
                  <a16:creationId xmlns:a16="http://schemas.microsoft.com/office/drawing/2014/main" id="{175CF675-ED04-52AD-10A5-7FFB8256B9AC}"/>
                </a:ext>
              </a:extLst>
            </p:cNvPr>
            <p:cNvSpPr/>
            <p:nvPr/>
          </p:nvSpPr>
          <p:spPr>
            <a:xfrm>
              <a:off x="360000" y="12669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b="1">
                  <a:solidFill>
                    <a:schemeClr val="bg1"/>
                  </a:solidFill>
                  <a:latin typeface="+mj-lt"/>
                  <a:cs typeface="Arial" panose="020B0604020202020204" pitchFamily="34" charset="0"/>
                </a:rPr>
                <a:t>1</a:t>
              </a:r>
            </a:p>
          </p:txBody>
        </p:sp>
      </p:grpSp>
      <p:sp>
        <p:nvSpPr>
          <p:cNvPr id="58" name="Google Shape;108;p15">
            <a:extLst>
              <a:ext uri="{FF2B5EF4-FFF2-40B4-BE49-F238E27FC236}">
                <a16:creationId xmlns:a16="http://schemas.microsoft.com/office/drawing/2014/main" id="{8945C872-5FB2-6E97-6307-1809B974316B}"/>
              </a:ext>
            </a:extLst>
          </p:cNvPr>
          <p:cNvSpPr txBox="1"/>
          <p:nvPr/>
        </p:nvSpPr>
        <p:spPr>
          <a:xfrm>
            <a:off x="6658698" y="1098024"/>
            <a:ext cx="3045764" cy="2025817"/>
          </a:xfrm>
          <a:prstGeom prst="rect">
            <a:avLst/>
          </a:prstGeom>
          <a:noFill/>
          <a:ln>
            <a:noFill/>
          </a:ln>
        </p:spPr>
        <p:txBody>
          <a:bodyPr spcFirstLastPara="1" wrap="square" lIns="121900" tIns="121900" rIns="121900" bIns="121900" anchor="t" anchorCtr="0">
            <a:noAutofit/>
          </a:bodyPr>
          <a:lstStyle/>
          <a:p>
            <a:pPr defTabSz="1219170">
              <a:lnSpc>
                <a:spcPct val="150000"/>
              </a:lnSpc>
              <a:spcAft>
                <a:spcPts val="600"/>
              </a:spcAft>
              <a:buClr>
                <a:srgbClr val="000000"/>
              </a:buClr>
              <a:buSzPts val="1000"/>
            </a:pPr>
            <a:r>
              <a:rPr lang="en" sz="1400" b="1" kern="0">
                <a:solidFill>
                  <a:schemeClr val="accent1"/>
                </a:solidFill>
                <a:highlight>
                  <a:srgbClr val="CBEDFD"/>
                </a:highlight>
                <a:ea typeface="Montserrat"/>
                <a:cs typeface="Montserrat"/>
                <a:sym typeface="Montserrat"/>
              </a:rPr>
              <a:t>Response – How do you want the audience to respond?</a:t>
            </a:r>
          </a:p>
          <a:p>
            <a:pPr defTabSz="1219170">
              <a:lnSpc>
                <a:spcPct val="150000"/>
              </a:lnSpc>
              <a:spcAft>
                <a:spcPts val="600"/>
              </a:spcAft>
              <a:buClr>
                <a:srgbClr val="000000"/>
              </a:buClr>
              <a:buSzPts val="1000"/>
            </a:pPr>
            <a:r>
              <a:rPr lang="en" sz="1400" kern="0">
                <a:solidFill>
                  <a:srgbClr val="000000"/>
                </a:solidFill>
                <a:ea typeface="Montserrat"/>
                <a:cs typeface="Montserrat"/>
                <a:sym typeface="Montserrat"/>
              </a:rPr>
              <a:t>[insert responses]</a:t>
            </a:r>
            <a:endParaRPr sz="1400" kern="0">
              <a:solidFill>
                <a:srgbClr val="000000"/>
              </a:solidFill>
              <a:ea typeface="Montserrat"/>
              <a:cs typeface="Montserrat"/>
              <a:sym typeface="Montserrat"/>
            </a:endParaRPr>
          </a:p>
        </p:txBody>
      </p:sp>
      <p:sp>
        <p:nvSpPr>
          <p:cNvPr id="59" name="Google Shape;108;p15">
            <a:extLst>
              <a:ext uri="{FF2B5EF4-FFF2-40B4-BE49-F238E27FC236}">
                <a16:creationId xmlns:a16="http://schemas.microsoft.com/office/drawing/2014/main" id="{0A5DBAE9-376C-D475-7264-4198DBFA00C5}"/>
              </a:ext>
            </a:extLst>
          </p:cNvPr>
          <p:cNvSpPr txBox="1"/>
          <p:nvPr/>
        </p:nvSpPr>
        <p:spPr>
          <a:xfrm>
            <a:off x="6224756" y="5416901"/>
            <a:ext cx="5727755" cy="1318978"/>
          </a:xfrm>
          <a:prstGeom prst="rect">
            <a:avLst/>
          </a:prstGeom>
          <a:noFill/>
          <a:ln>
            <a:noFill/>
          </a:ln>
        </p:spPr>
        <p:txBody>
          <a:bodyPr spcFirstLastPara="1" wrap="square" lIns="121900" tIns="121900" rIns="121900" bIns="121900" anchor="t" anchorCtr="0">
            <a:noAutofit/>
          </a:bodyPr>
          <a:lstStyle/>
          <a:p>
            <a:pPr defTabSz="1219170">
              <a:lnSpc>
                <a:spcPct val="150000"/>
              </a:lnSpc>
              <a:spcAft>
                <a:spcPts val="600"/>
              </a:spcAft>
              <a:buClr>
                <a:srgbClr val="000000"/>
              </a:buClr>
              <a:buSzPts val="1000"/>
            </a:pPr>
            <a:r>
              <a:rPr lang="en" sz="1400" b="1" kern="0">
                <a:solidFill>
                  <a:schemeClr val="accent1"/>
                </a:solidFill>
                <a:highlight>
                  <a:srgbClr val="CBEDFD"/>
                </a:highlight>
                <a:ea typeface="Montserrat"/>
                <a:cs typeface="Montserrat"/>
                <a:sym typeface="Montserrat"/>
              </a:rPr>
              <a:t>Elements – How could costume and/or props enhance character?</a:t>
            </a:r>
          </a:p>
          <a:p>
            <a:pPr defTabSz="1219170">
              <a:lnSpc>
                <a:spcPct val="150000"/>
              </a:lnSpc>
              <a:spcAft>
                <a:spcPts val="600"/>
              </a:spcAft>
              <a:buClr>
                <a:srgbClr val="000000"/>
              </a:buClr>
              <a:buSzPts val="1000"/>
            </a:pPr>
            <a:r>
              <a:rPr lang="en" sz="1400" kern="0">
                <a:solidFill>
                  <a:srgbClr val="000000"/>
                </a:solidFill>
                <a:ea typeface="Montserrat"/>
                <a:cs typeface="Montserrat"/>
                <a:sym typeface="Montserrat"/>
              </a:rPr>
              <a:t>[insert responses]</a:t>
            </a:r>
            <a:endParaRPr sz="1400" kern="0">
              <a:solidFill>
                <a:srgbClr val="000000"/>
              </a:solidFill>
              <a:ea typeface="Montserrat"/>
              <a:cs typeface="Montserrat"/>
              <a:sym typeface="Montserrat"/>
            </a:endParaRPr>
          </a:p>
        </p:txBody>
      </p:sp>
      <p:sp>
        <p:nvSpPr>
          <p:cNvPr id="60" name="Google Shape;108;p15">
            <a:extLst>
              <a:ext uri="{FF2B5EF4-FFF2-40B4-BE49-F238E27FC236}">
                <a16:creationId xmlns:a16="http://schemas.microsoft.com/office/drawing/2014/main" id="{6CB1DB42-A276-03FE-CCB4-2C5122729C0C}"/>
              </a:ext>
            </a:extLst>
          </p:cNvPr>
          <p:cNvSpPr txBox="1"/>
          <p:nvPr/>
        </p:nvSpPr>
        <p:spPr>
          <a:xfrm>
            <a:off x="133660" y="3244639"/>
            <a:ext cx="4305324" cy="1232908"/>
          </a:xfrm>
          <a:prstGeom prst="rect">
            <a:avLst/>
          </a:prstGeom>
          <a:noFill/>
          <a:ln>
            <a:noFill/>
          </a:ln>
        </p:spPr>
        <p:txBody>
          <a:bodyPr spcFirstLastPara="1" wrap="square" lIns="121900" tIns="121900" rIns="121900" bIns="121900" anchor="t" anchorCtr="0">
            <a:noAutofit/>
          </a:bodyPr>
          <a:lstStyle/>
          <a:p>
            <a:pPr defTabSz="1219170">
              <a:lnSpc>
                <a:spcPct val="150000"/>
              </a:lnSpc>
              <a:spcAft>
                <a:spcPts val="600"/>
              </a:spcAft>
              <a:buClr>
                <a:srgbClr val="000000"/>
              </a:buClr>
              <a:buSzPts val="1000"/>
            </a:pPr>
            <a:r>
              <a:rPr lang="en" sz="1400" b="1" kern="0">
                <a:solidFill>
                  <a:schemeClr val="accent1"/>
                </a:solidFill>
                <a:highlight>
                  <a:srgbClr val="CBEDFD"/>
                </a:highlight>
                <a:ea typeface="Montserrat"/>
                <a:cs typeface="Montserrat"/>
                <a:sym typeface="Montserrat"/>
              </a:rPr>
              <a:t>Style – What </a:t>
            </a:r>
            <a:r>
              <a:rPr lang="en-AU" sz="1400" b="1" kern="0">
                <a:solidFill>
                  <a:schemeClr val="accent1"/>
                </a:solidFill>
                <a:highlight>
                  <a:srgbClr val="CBEDFD"/>
                </a:highlight>
                <a:ea typeface="Montserrat"/>
                <a:cs typeface="Montserrat"/>
                <a:sym typeface="Montserrat"/>
              </a:rPr>
              <a:t>is the style of the script?</a:t>
            </a:r>
            <a:endParaRPr lang="en" sz="1400" b="1" kern="0">
              <a:solidFill>
                <a:schemeClr val="accent1"/>
              </a:solidFill>
              <a:highlight>
                <a:srgbClr val="CBEDFD"/>
              </a:highlight>
              <a:ea typeface="Montserrat"/>
              <a:cs typeface="Montserrat"/>
              <a:sym typeface="Montserrat"/>
            </a:endParaRPr>
          </a:p>
          <a:p>
            <a:pPr defTabSz="1219170">
              <a:lnSpc>
                <a:spcPct val="150000"/>
              </a:lnSpc>
              <a:spcAft>
                <a:spcPts val="600"/>
              </a:spcAft>
              <a:buClr>
                <a:srgbClr val="000000"/>
              </a:buClr>
              <a:buSzPts val="1000"/>
            </a:pPr>
            <a:r>
              <a:rPr lang="en" sz="1400" kern="0">
                <a:solidFill>
                  <a:srgbClr val="000000"/>
                </a:solidFill>
                <a:ea typeface="Montserrat"/>
                <a:cs typeface="Montserrat"/>
                <a:sym typeface="Montserrat"/>
              </a:rPr>
              <a:t>[insert responses]</a:t>
            </a:r>
            <a:endParaRPr sz="1400" kern="0">
              <a:solidFill>
                <a:srgbClr val="000000"/>
              </a:solidFill>
              <a:ea typeface="Montserrat"/>
              <a:cs typeface="Montserrat"/>
              <a:sym typeface="Montserrat"/>
            </a:endParaRPr>
          </a:p>
        </p:txBody>
      </p:sp>
      <p:sp>
        <p:nvSpPr>
          <p:cNvPr id="3" name="Rectangle: Rounded Corners 2">
            <a:extLst>
              <a:ext uri="{FF2B5EF4-FFF2-40B4-BE49-F238E27FC236}">
                <a16:creationId xmlns:a16="http://schemas.microsoft.com/office/drawing/2014/main" id="{D029C57B-449E-E4E8-1C06-9F0B26AE8292}"/>
              </a:ext>
            </a:extLst>
          </p:cNvPr>
          <p:cNvSpPr/>
          <p:nvPr/>
        </p:nvSpPr>
        <p:spPr>
          <a:xfrm>
            <a:off x="-102202" y="145823"/>
            <a:ext cx="1762693" cy="3849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itle 5">
            <a:extLst>
              <a:ext uri="{FF2B5EF4-FFF2-40B4-BE49-F238E27FC236}">
                <a16:creationId xmlns:a16="http://schemas.microsoft.com/office/drawing/2014/main" id="{232EFB3C-18DC-AC95-3547-9BE42F17B388}"/>
              </a:ext>
            </a:extLst>
          </p:cNvPr>
          <p:cNvSpPr txBox="1">
            <a:spLocks/>
          </p:cNvSpPr>
          <p:nvPr/>
        </p:nvSpPr>
        <p:spPr>
          <a:xfrm>
            <a:off x="562595" y="227557"/>
            <a:ext cx="825334" cy="384997"/>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5.3d</a:t>
            </a:r>
          </a:p>
        </p:txBody>
      </p:sp>
      <p:sp>
        <p:nvSpPr>
          <p:cNvPr id="5" name="Google Shape;108;p15">
            <a:extLst>
              <a:ext uri="{FF2B5EF4-FFF2-40B4-BE49-F238E27FC236}">
                <a16:creationId xmlns:a16="http://schemas.microsoft.com/office/drawing/2014/main" id="{DB3C317A-02AB-F03F-9023-6A7EB138618F}"/>
              </a:ext>
            </a:extLst>
          </p:cNvPr>
          <p:cNvSpPr txBox="1"/>
          <p:nvPr/>
        </p:nvSpPr>
        <p:spPr>
          <a:xfrm>
            <a:off x="111108" y="4233033"/>
            <a:ext cx="4877079" cy="1666289"/>
          </a:xfrm>
          <a:prstGeom prst="rect">
            <a:avLst/>
          </a:prstGeom>
          <a:noFill/>
          <a:ln>
            <a:noFill/>
          </a:ln>
        </p:spPr>
        <p:txBody>
          <a:bodyPr spcFirstLastPara="1" wrap="square" lIns="121900" tIns="121900" rIns="121900" bIns="121900" anchor="t" anchorCtr="0">
            <a:noAutofit/>
          </a:bodyPr>
          <a:lstStyle/>
          <a:p>
            <a:pPr defTabSz="1219170">
              <a:lnSpc>
                <a:spcPct val="150000"/>
              </a:lnSpc>
              <a:spcAft>
                <a:spcPts val="600"/>
              </a:spcAft>
              <a:buClr>
                <a:srgbClr val="000000"/>
              </a:buClr>
              <a:buSzPts val="1000"/>
            </a:pPr>
            <a:r>
              <a:rPr lang="en" sz="1400" b="1" kern="0">
                <a:solidFill>
                  <a:schemeClr val="accent1"/>
                </a:solidFill>
                <a:highlight>
                  <a:srgbClr val="CBEDFD"/>
                </a:highlight>
                <a:ea typeface="Montserrat"/>
                <a:cs typeface="Montserrat"/>
                <a:sym typeface="Montserrat"/>
              </a:rPr>
              <a:t>Conventions – What </a:t>
            </a:r>
            <a:r>
              <a:rPr lang="en-AU" sz="1400" b="1" kern="0">
                <a:solidFill>
                  <a:schemeClr val="accent1"/>
                </a:solidFill>
                <a:highlight>
                  <a:srgbClr val="CBEDFD"/>
                </a:highlight>
                <a:ea typeface="Montserrat"/>
                <a:cs typeface="Montserrat"/>
                <a:sym typeface="Montserrat"/>
              </a:rPr>
              <a:t>clues does the script give you about how to stage the scene?</a:t>
            </a:r>
            <a:endParaRPr lang="en" sz="1400" b="1" kern="0">
              <a:solidFill>
                <a:schemeClr val="accent1"/>
              </a:solidFill>
              <a:highlight>
                <a:srgbClr val="CBEDFD"/>
              </a:highlight>
              <a:ea typeface="Montserrat"/>
              <a:cs typeface="Montserrat"/>
              <a:sym typeface="Montserrat"/>
            </a:endParaRPr>
          </a:p>
          <a:p>
            <a:pPr defTabSz="1219170">
              <a:lnSpc>
                <a:spcPct val="150000"/>
              </a:lnSpc>
              <a:spcAft>
                <a:spcPts val="600"/>
              </a:spcAft>
              <a:buClr>
                <a:srgbClr val="000000"/>
              </a:buClr>
              <a:buSzPts val="1000"/>
            </a:pPr>
            <a:r>
              <a:rPr lang="en" sz="1400" kern="0">
                <a:solidFill>
                  <a:srgbClr val="000000"/>
                </a:solidFill>
                <a:ea typeface="Montserrat"/>
                <a:cs typeface="Montserrat"/>
                <a:sym typeface="Montserrat"/>
              </a:rPr>
              <a:t>[insert responses]</a:t>
            </a:r>
            <a:endParaRPr sz="1400" kern="0">
              <a:solidFill>
                <a:srgbClr val="000000"/>
              </a:solidFill>
              <a:ea typeface="Montserrat"/>
              <a:cs typeface="Montserrat"/>
              <a:sym typeface="Montserrat"/>
            </a:endParaRPr>
          </a:p>
        </p:txBody>
      </p:sp>
      <p:sp>
        <p:nvSpPr>
          <p:cNvPr id="6" name="Google Shape;108;p15">
            <a:extLst>
              <a:ext uri="{FF2B5EF4-FFF2-40B4-BE49-F238E27FC236}">
                <a16:creationId xmlns:a16="http://schemas.microsoft.com/office/drawing/2014/main" id="{1CADAE6C-0F5C-6DF8-D220-3A8DFA57407A}"/>
              </a:ext>
            </a:extLst>
          </p:cNvPr>
          <p:cNvSpPr txBox="1"/>
          <p:nvPr/>
        </p:nvSpPr>
        <p:spPr>
          <a:xfrm>
            <a:off x="7341367" y="3686174"/>
            <a:ext cx="4611144" cy="1318978"/>
          </a:xfrm>
          <a:prstGeom prst="rect">
            <a:avLst/>
          </a:prstGeom>
          <a:noFill/>
          <a:ln>
            <a:noFill/>
          </a:ln>
        </p:spPr>
        <p:txBody>
          <a:bodyPr spcFirstLastPara="1" wrap="square" lIns="121900" tIns="121900" rIns="121900" bIns="121900" anchor="t" anchorCtr="0">
            <a:noAutofit/>
          </a:bodyPr>
          <a:lstStyle/>
          <a:p>
            <a:pPr defTabSz="1219170">
              <a:lnSpc>
                <a:spcPct val="150000"/>
              </a:lnSpc>
              <a:spcAft>
                <a:spcPts val="600"/>
              </a:spcAft>
              <a:buClr>
                <a:srgbClr val="000000"/>
              </a:buClr>
              <a:buSzPts val="1000"/>
            </a:pPr>
            <a:r>
              <a:rPr lang="en" sz="1400" b="1" kern="0">
                <a:solidFill>
                  <a:schemeClr val="accent1"/>
                </a:solidFill>
                <a:highlight>
                  <a:srgbClr val="CBEDFD"/>
                </a:highlight>
                <a:ea typeface="Montserrat"/>
                <a:cs typeface="Montserrat"/>
                <a:sym typeface="Montserrat"/>
              </a:rPr>
              <a:t>Approach – What practitioner approach/es will work best?</a:t>
            </a:r>
          </a:p>
          <a:p>
            <a:pPr defTabSz="1219170">
              <a:lnSpc>
                <a:spcPct val="150000"/>
              </a:lnSpc>
              <a:spcAft>
                <a:spcPts val="600"/>
              </a:spcAft>
              <a:buClr>
                <a:srgbClr val="000000"/>
              </a:buClr>
              <a:buSzPts val="1000"/>
            </a:pPr>
            <a:r>
              <a:rPr lang="en" sz="1400" kern="0">
                <a:solidFill>
                  <a:srgbClr val="000000"/>
                </a:solidFill>
                <a:ea typeface="Montserrat"/>
                <a:cs typeface="Montserrat"/>
                <a:sym typeface="Montserrat"/>
              </a:rPr>
              <a:t>[insert responses]</a:t>
            </a:r>
            <a:endParaRPr sz="1400" kern="0">
              <a:solidFill>
                <a:srgbClr val="000000"/>
              </a:solidFill>
              <a:ea typeface="Montserrat"/>
              <a:cs typeface="Montserrat"/>
              <a:sym typeface="Montserrat"/>
            </a:endParaRPr>
          </a:p>
        </p:txBody>
      </p:sp>
      <p:sp>
        <p:nvSpPr>
          <p:cNvPr id="9" name="Google Shape;108;p15">
            <a:extLst>
              <a:ext uri="{FF2B5EF4-FFF2-40B4-BE49-F238E27FC236}">
                <a16:creationId xmlns:a16="http://schemas.microsoft.com/office/drawing/2014/main" id="{4EAD455D-FB9E-44F2-A3AC-2A1C6BBC2AC7}"/>
              </a:ext>
            </a:extLst>
          </p:cNvPr>
          <p:cNvSpPr txBox="1"/>
          <p:nvPr/>
        </p:nvSpPr>
        <p:spPr>
          <a:xfrm>
            <a:off x="133660" y="5612230"/>
            <a:ext cx="5698335" cy="1232908"/>
          </a:xfrm>
          <a:prstGeom prst="rect">
            <a:avLst/>
          </a:prstGeom>
          <a:noFill/>
          <a:ln>
            <a:noFill/>
          </a:ln>
        </p:spPr>
        <p:txBody>
          <a:bodyPr spcFirstLastPara="1" wrap="square" lIns="121900" tIns="121900" rIns="121900" bIns="121900" anchor="t" anchorCtr="0">
            <a:noAutofit/>
          </a:bodyPr>
          <a:lstStyle/>
          <a:p>
            <a:pPr defTabSz="1219170">
              <a:lnSpc>
                <a:spcPct val="150000"/>
              </a:lnSpc>
              <a:spcAft>
                <a:spcPts val="600"/>
              </a:spcAft>
              <a:buClr>
                <a:srgbClr val="000000"/>
              </a:buClr>
              <a:buSzPts val="1000"/>
            </a:pPr>
            <a:r>
              <a:rPr lang="en" sz="1400" b="1" kern="0">
                <a:solidFill>
                  <a:schemeClr val="accent1"/>
                </a:solidFill>
                <a:highlight>
                  <a:srgbClr val="CBEDFD"/>
                </a:highlight>
                <a:ea typeface="Montserrat"/>
                <a:cs typeface="Montserrat"/>
                <a:sym typeface="Montserrat"/>
              </a:rPr>
              <a:t>Character – What </a:t>
            </a:r>
            <a:r>
              <a:rPr lang="en-AU" sz="1400" b="1" kern="0">
                <a:solidFill>
                  <a:schemeClr val="accent1"/>
                </a:solidFill>
                <a:highlight>
                  <a:srgbClr val="CBEDFD"/>
                </a:highlight>
                <a:ea typeface="Montserrat"/>
                <a:cs typeface="Montserrat"/>
                <a:sym typeface="Montserrat"/>
              </a:rPr>
              <a:t>is your character’s journey?</a:t>
            </a:r>
            <a:endParaRPr lang="en" sz="1400" b="1" kern="0">
              <a:solidFill>
                <a:schemeClr val="accent1"/>
              </a:solidFill>
              <a:highlight>
                <a:srgbClr val="CBEDFD"/>
              </a:highlight>
              <a:ea typeface="Montserrat"/>
              <a:cs typeface="Montserrat"/>
              <a:sym typeface="Montserrat"/>
            </a:endParaRPr>
          </a:p>
          <a:p>
            <a:pPr defTabSz="1219170">
              <a:lnSpc>
                <a:spcPct val="150000"/>
              </a:lnSpc>
              <a:spcAft>
                <a:spcPts val="600"/>
              </a:spcAft>
              <a:buClr>
                <a:srgbClr val="000000"/>
              </a:buClr>
              <a:buSzPts val="1000"/>
            </a:pPr>
            <a:r>
              <a:rPr lang="en" sz="1400" kern="0">
                <a:solidFill>
                  <a:srgbClr val="000000"/>
                </a:solidFill>
                <a:ea typeface="Montserrat"/>
                <a:cs typeface="Montserrat"/>
                <a:sym typeface="Montserrat"/>
              </a:rPr>
              <a:t>[insert responses]</a:t>
            </a:r>
            <a:endParaRPr sz="1400" kern="0">
              <a:solidFill>
                <a:srgbClr val="000000"/>
              </a:solidFill>
              <a:ea typeface="Montserrat"/>
              <a:cs typeface="Montserrat"/>
              <a:sym typeface="Montserrat"/>
            </a:endParaRPr>
          </a:p>
        </p:txBody>
      </p:sp>
      <p:sp>
        <p:nvSpPr>
          <p:cNvPr id="10" name="Google Shape;108;p15">
            <a:extLst>
              <a:ext uri="{FF2B5EF4-FFF2-40B4-BE49-F238E27FC236}">
                <a16:creationId xmlns:a16="http://schemas.microsoft.com/office/drawing/2014/main" id="{AE606AF3-9271-C359-0186-6A3A029EDD22}"/>
              </a:ext>
            </a:extLst>
          </p:cNvPr>
          <p:cNvSpPr txBox="1"/>
          <p:nvPr/>
        </p:nvSpPr>
        <p:spPr>
          <a:xfrm>
            <a:off x="3368959" y="1131614"/>
            <a:ext cx="2782107" cy="1614126"/>
          </a:xfrm>
          <a:prstGeom prst="rect">
            <a:avLst/>
          </a:prstGeom>
          <a:noFill/>
          <a:ln>
            <a:noFill/>
          </a:ln>
        </p:spPr>
        <p:txBody>
          <a:bodyPr spcFirstLastPara="1" wrap="square" lIns="121900" tIns="121900" rIns="121900" bIns="121900" anchor="t" anchorCtr="0">
            <a:noAutofit/>
          </a:bodyPr>
          <a:lstStyle/>
          <a:p>
            <a:pPr defTabSz="1219170">
              <a:lnSpc>
                <a:spcPct val="150000"/>
              </a:lnSpc>
              <a:spcAft>
                <a:spcPts val="600"/>
              </a:spcAft>
              <a:buClr>
                <a:srgbClr val="000000"/>
              </a:buClr>
              <a:buSzPts val="1000"/>
            </a:pPr>
            <a:r>
              <a:rPr lang="en" sz="1400" b="1" kern="0">
                <a:solidFill>
                  <a:schemeClr val="accent1"/>
                </a:solidFill>
                <a:highlight>
                  <a:srgbClr val="CBEDFD"/>
                </a:highlight>
                <a:ea typeface="Montserrat"/>
                <a:cs typeface="Montserrat"/>
                <a:sym typeface="Montserrat"/>
              </a:rPr>
              <a:t>Ideas – What do you want to communicate to the audience?</a:t>
            </a:r>
          </a:p>
          <a:p>
            <a:pPr defTabSz="1219170">
              <a:lnSpc>
                <a:spcPct val="150000"/>
              </a:lnSpc>
              <a:spcAft>
                <a:spcPts val="600"/>
              </a:spcAft>
              <a:buClr>
                <a:srgbClr val="000000"/>
              </a:buClr>
              <a:buSzPts val="1000"/>
            </a:pPr>
            <a:r>
              <a:rPr lang="en" sz="1400" kern="0">
                <a:solidFill>
                  <a:srgbClr val="000000"/>
                </a:solidFill>
                <a:ea typeface="Montserrat"/>
                <a:cs typeface="Montserrat"/>
                <a:sym typeface="Montserrat"/>
              </a:rPr>
              <a:t>[insert responses]</a:t>
            </a:r>
            <a:endParaRPr sz="1400" kern="0">
              <a:solidFill>
                <a:srgbClr val="000000"/>
              </a:solidFill>
              <a:ea typeface="Montserrat"/>
              <a:cs typeface="Montserrat"/>
              <a:sym typeface="Montserra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CC36867A-5A81-4598-3460-15D9E618145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AE6F45-D2D1-CA51-1238-74D3C68D76E0}"/>
              </a:ext>
            </a:extLst>
          </p:cNvPr>
          <p:cNvSpPr>
            <a:spLocks noGrp="1"/>
          </p:cNvSpPr>
          <p:nvPr>
            <p:ph type="sldNum" sz="quarter" idx="12"/>
          </p:nvPr>
        </p:nvSpPr>
        <p:spPr/>
        <p:txBody>
          <a:bodyPr/>
          <a:lstStyle/>
          <a:p>
            <a:fld id="{10A01DC5-1685-4615-8240-15192985C6A2}" type="slidenum">
              <a:rPr lang="en-AU" smtClean="0"/>
              <a:t>119</a:t>
            </a:fld>
            <a:endParaRPr lang="en-AU"/>
          </a:p>
        </p:txBody>
      </p:sp>
      <p:sp>
        <p:nvSpPr>
          <p:cNvPr id="2" name="Rectangle: Rounded Corners 1">
            <a:extLst>
              <a:ext uri="{FF2B5EF4-FFF2-40B4-BE49-F238E27FC236}">
                <a16:creationId xmlns:a16="http://schemas.microsoft.com/office/drawing/2014/main" id="{6E670BD2-3265-6FDB-4230-1CA06D121463}"/>
              </a:ext>
              <a:ext uri="{C183D7F6-B498-43B3-948B-1728B52AA6E4}">
                <adec:decorative xmlns:adec="http://schemas.microsoft.com/office/drawing/2017/decorative" val="1"/>
              </a:ext>
            </a:extLst>
          </p:cNvPr>
          <p:cNvSpPr/>
          <p:nvPr/>
        </p:nvSpPr>
        <p:spPr>
          <a:xfrm>
            <a:off x="2259788" y="2885665"/>
            <a:ext cx="9074256" cy="1732583"/>
          </a:xfrm>
          <a:prstGeom prst="roundRect">
            <a:avLst>
              <a:gd name="adj" fmla="val 172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GB" sz="4400">
                <a:solidFill>
                  <a:schemeClr val="accent4"/>
                </a:solidFill>
                <a:latin typeface="Arial" panose="020B0604020202020204" pitchFamily="34" charset="0"/>
                <a:cs typeface="Arial" panose="020B0604020202020204" pitchFamily="34" charset="0"/>
              </a:rPr>
              <a:t>Documenting character analysis</a:t>
            </a:r>
            <a:endParaRPr lang="en-AU" sz="4400">
              <a:solidFill>
                <a:schemeClr val="accent4"/>
              </a:solidFill>
              <a:latin typeface="Arial" panose="020B0604020202020204" pitchFamily="34" charset="0"/>
              <a:cs typeface="Arial" panose="020B0604020202020204" pitchFamily="34" charset="0"/>
            </a:endParaRPr>
          </a:p>
        </p:txBody>
      </p:sp>
      <p:sp>
        <p:nvSpPr>
          <p:cNvPr id="4" name="Oval 3">
            <a:hlinkClick r:id="rId2" action="ppaction://hlinksldjump"/>
            <a:extLst>
              <a:ext uri="{FF2B5EF4-FFF2-40B4-BE49-F238E27FC236}">
                <a16:creationId xmlns:a16="http://schemas.microsoft.com/office/drawing/2014/main" id="{79E2E14B-55EE-7A35-133D-9524EBB1D268}"/>
              </a:ext>
            </a:extLst>
          </p:cNvPr>
          <p:cNvSpPr/>
          <p:nvPr/>
        </p:nvSpPr>
        <p:spPr>
          <a:xfrm>
            <a:off x="980199" y="2885665"/>
            <a:ext cx="1788869" cy="1709265"/>
          </a:xfrm>
          <a:prstGeom prst="ellipse">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a:solidFill>
                  <a:schemeClr val="accent1"/>
                </a:solidFill>
                <a:latin typeface="Arial" panose="020B0604020202020204" pitchFamily="34" charset="0"/>
                <a:cs typeface="Arial" panose="020B0604020202020204" pitchFamily="34" charset="0"/>
              </a:rPr>
              <a:t>5.4</a:t>
            </a:r>
          </a:p>
        </p:txBody>
      </p:sp>
    </p:spTree>
    <p:extLst>
      <p:ext uri="{BB962C8B-B14F-4D97-AF65-F5344CB8AC3E}">
        <p14:creationId xmlns:p14="http://schemas.microsoft.com/office/powerpoint/2010/main" val="1381376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3E33F93-8BF0-4C14-06D1-39B60E6EE2FB}"/>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D87F400-FE44-48AE-8286-99F8EB973F6D}"/>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12</a:t>
            </a:fld>
            <a:endParaRPr lang="en-AU"/>
          </a:p>
        </p:txBody>
      </p:sp>
      <p:sp>
        <p:nvSpPr>
          <p:cNvPr id="12" name="Content Placeholder 4">
            <a:extLst>
              <a:ext uri="{FF2B5EF4-FFF2-40B4-BE49-F238E27FC236}">
                <a16:creationId xmlns:a16="http://schemas.microsoft.com/office/drawing/2014/main" id="{7F28E863-CD56-C8A3-C6FB-051FC0EA5841}"/>
              </a:ext>
            </a:extLst>
          </p:cNvPr>
          <p:cNvSpPr>
            <a:spLocks noGrp="1"/>
          </p:cNvSpPr>
          <p:nvPr>
            <p:ph sz="quarter" idx="19"/>
          </p:nvPr>
        </p:nvSpPr>
        <p:spPr>
          <a:xfrm>
            <a:off x="546266" y="2418468"/>
            <a:ext cx="6989370" cy="4018885"/>
          </a:xfrm>
        </p:spPr>
        <p:txBody>
          <a:bodyPr/>
          <a:lstStyle/>
          <a:p>
            <a:r>
              <a:rPr lang="en-AU" b="1"/>
              <a:t>Tennis champion and national icon</a:t>
            </a:r>
          </a:p>
          <a:p>
            <a:pPr marL="342900" indent="-342900">
              <a:lnSpc>
                <a:spcPct val="100000"/>
              </a:lnSpc>
              <a:buFont typeface="Arial" panose="020B0604020202020204" pitchFamily="34" charset="0"/>
              <a:buChar char="•"/>
            </a:pPr>
            <a:r>
              <a:rPr lang="en-AU" sz="1800"/>
              <a:t>Strong and inspiring Wiradjuri woman. </a:t>
            </a:r>
          </a:p>
          <a:p>
            <a:pPr marL="342900" indent="-342900">
              <a:lnSpc>
                <a:spcPct val="100000"/>
              </a:lnSpc>
              <a:buFont typeface="Arial" panose="020B0604020202020204" pitchFamily="34" charset="0"/>
              <a:buChar char="•"/>
            </a:pPr>
            <a:r>
              <a:rPr lang="en-AU" sz="1800"/>
              <a:t>Born in 1951 in Griffith NSW playing on a clay court and went to Penrith high School where she kept training.</a:t>
            </a:r>
          </a:p>
          <a:p>
            <a:pPr marL="342900" indent="-342900">
              <a:lnSpc>
                <a:spcPct val="100000"/>
              </a:lnSpc>
              <a:buFont typeface="Arial" panose="020B0604020202020204" pitchFamily="34" charset="0"/>
              <a:buChar char="•"/>
            </a:pPr>
            <a:r>
              <a:rPr lang="en-AU" sz="1800"/>
              <a:t>As an Aboriginal woman from a small regional town, she faced many challenges and widespread discrimination. </a:t>
            </a:r>
          </a:p>
          <a:p>
            <a:pPr marL="342900" indent="-342900">
              <a:lnSpc>
                <a:spcPct val="100000"/>
              </a:lnSpc>
              <a:buFont typeface="Arial" panose="020B0604020202020204" pitchFamily="34" charset="0"/>
              <a:buChar char="•"/>
            </a:pPr>
            <a:r>
              <a:rPr lang="en-AU" sz="1800"/>
              <a:t>In 1971, she won her first 2 Wimbledon titles and won her final Grand Slam title in 1980, before retiring in 1983.</a:t>
            </a:r>
          </a:p>
          <a:p>
            <a:pPr marL="342900" indent="-342900">
              <a:lnSpc>
                <a:spcPct val="100000"/>
              </a:lnSpc>
              <a:buFont typeface="Arial" panose="020B0604020202020204" pitchFamily="34" charset="0"/>
              <a:buChar char="•"/>
            </a:pPr>
            <a:r>
              <a:rPr lang="en-AU" sz="1800" i="1"/>
              <a:t>Sunshine Super Girl </a:t>
            </a:r>
            <a:r>
              <a:rPr lang="en-AU" sz="1800"/>
              <a:t>is a celebration of Evonne Goolagong-Cawley’s true story which dramatised for stage in 2020 by Yorta </a:t>
            </a:r>
            <a:r>
              <a:rPr lang="en-AU" sz="1800" err="1"/>
              <a:t>Yorta</a:t>
            </a:r>
            <a:r>
              <a:rPr lang="en-AU" sz="1800"/>
              <a:t> / </a:t>
            </a:r>
            <a:r>
              <a:rPr lang="en-AU" sz="1800" err="1"/>
              <a:t>Gunaikurnai</a:t>
            </a:r>
            <a:r>
              <a:rPr lang="en-AU" sz="1800"/>
              <a:t> theatremaker, Andrea James.</a:t>
            </a:r>
          </a:p>
          <a:p>
            <a:endParaRPr lang="en-US"/>
          </a:p>
        </p:txBody>
      </p:sp>
      <p:sp>
        <p:nvSpPr>
          <p:cNvPr id="4" name="Title 4">
            <a:extLst>
              <a:ext uri="{FF2B5EF4-FFF2-40B4-BE49-F238E27FC236}">
                <a16:creationId xmlns:a16="http://schemas.microsoft.com/office/drawing/2014/main" id="{3634975F-2C3B-880C-C40F-5EAEBB50CED9}"/>
              </a:ext>
            </a:extLst>
          </p:cNvPr>
          <p:cNvSpPr txBox="1">
            <a:spLocks/>
          </p:cNvSpPr>
          <p:nvPr/>
        </p:nvSpPr>
        <p:spPr>
          <a:xfrm>
            <a:off x="360363" y="1579823"/>
            <a:ext cx="11484000" cy="838646"/>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4400"/>
              <a:t>Evonne Goolagong-Cawley</a:t>
            </a:r>
          </a:p>
        </p:txBody>
      </p:sp>
      <p:sp>
        <p:nvSpPr>
          <p:cNvPr id="17" name="Rectangle: Rounded Corners 16">
            <a:extLst>
              <a:ext uri="{FF2B5EF4-FFF2-40B4-BE49-F238E27FC236}">
                <a16:creationId xmlns:a16="http://schemas.microsoft.com/office/drawing/2014/main" id="{3147A27A-F028-8EF0-9BF9-A18FDC2D8639}"/>
              </a:ext>
            </a:extLst>
          </p:cNvPr>
          <p:cNvSpPr/>
          <p:nvPr/>
        </p:nvSpPr>
        <p:spPr>
          <a:xfrm>
            <a:off x="7894864" y="2706914"/>
            <a:ext cx="3949136" cy="257126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0000"/>
              </a:lnSpc>
            </a:pPr>
            <a:r>
              <a:rPr lang="en-AU" sz="1800"/>
              <a:t>Understanding the context of a play is important as it helps us to understand the stories and perspectives shared by the characters and the playwright. </a:t>
            </a:r>
          </a:p>
        </p:txBody>
      </p:sp>
      <p:sp>
        <p:nvSpPr>
          <p:cNvPr id="2" name="Rectangle: Rounded Corners 1">
            <a:extLst>
              <a:ext uri="{FF2B5EF4-FFF2-40B4-BE49-F238E27FC236}">
                <a16:creationId xmlns:a16="http://schemas.microsoft.com/office/drawing/2014/main" id="{8A8C6BF0-5F86-3DFA-EEAC-9EA8F8507796}"/>
              </a:ext>
            </a:extLst>
          </p:cNvPr>
          <p:cNvSpPr/>
          <p:nvPr/>
        </p:nvSpPr>
        <p:spPr>
          <a:xfrm>
            <a:off x="-138794" y="392258"/>
            <a:ext cx="2870198" cy="3849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itle 5">
            <a:extLst>
              <a:ext uri="{FF2B5EF4-FFF2-40B4-BE49-F238E27FC236}">
                <a16:creationId xmlns:a16="http://schemas.microsoft.com/office/drawing/2014/main" id="{A3C73331-5C94-0362-BEC5-E14B815E18D2}"/>
              </a:ext>
            </a:extLst>
          </p:cNvPr>
          <p:cNvSpPr txBox="1">
            <a:spLocks/>
          </p:cNvSpPr>
          <p:nvPr/>
        </p:nvSpPr>
        <p:spPr>
          <a:xfrm>
            <a:off x="967481" y="489730"/>
            <a:ext cx="898711" cy="233374"/>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1.2c</a:t>
            </a:r>
          </a:p>
        </p:txBody>
      </p:sp>
    </p:spTree>
    <p:extLst>
      <p:ext uri="{BB962C8B-B14F-4D97-AF65-F5344CB8AC3E}">
        <p14:creationId xmlns:p14="http://schemas.microsoft.com/office/powerpoint/2010/main" val="1674313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D1367C-FD4C-5770-80F3-171AC75B2BC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120</a:t>
            </a:fld>
            <a:endParaRPr lang="en-AU"/>
          </a:p>
        </p:txBody>
      </p:sp>
      <p:sp>
        <p:nvSpPr>
          <p:cNvPr id="11" name="Text Placeholder 5">
            <a:extLst>
              <a:ext uri="{FF2B5EF4-FFF2-40B4-BE49-F238E27FC236}">
                <a16:creationId xmlns:a16="http://schemas.microsoft.com/office/drawing/2014/main" id="{858F3742-476F-3DAC-6F20-9323053DA7E3}"/>
              </a:ext>
            </a:extLst>
          </p:cNvPr>
          <p:cNvSpPr>
            <a:spLocks noGrp="1"/>
          </p:cNvSpPr>
          <p:nvPr>
            <p:ph type="body" sz="quarter" idx="18"/>
          </p:nvPr>
        </p:nvSpPr>
        <p:spPr>
          <a:xfrm>
            <a:off x="360000" y="982520"/>
            <a:ext cx="4832486" cy="326334"/>
          </a:xfrm>
        </p:spPr>
        <p:txBody>
          <a:bodyPr/>
          <a:lstStyle/>
          <a:p>
            <a:r>
              <a:rPr lang="en-AU"/>
              <a:t>Share your draft work with a partner</a:t>
            </a:r>
          </a:p>
        </p:txBody>
      </p:sp>
      <p:grpSp>
        <p:nvGrpSpPr>
          <p:cNvPr id="23" name="Group 22">
            <a:extLst>
              <a:ext uri="{FF2B5EF4-FFF2-40B4-BE49-F238E27FC236}">
                <a16:creationId xmlns:a16="http://schemas.microsoft.com/office/drawing/2014/main" id="{114471E4-1640-F743-CC29-0EFB9D3ED10A}"/>
              </a:ext>
            </a:extLst>
          </p:cNvPr>
          <p:cNvGrpSpPr/>
          <p:nvPr/>
        </p:nvGrpSpPr>
        <p:grpSpPr>
          <a:xfrm>
            <a:off x="240788" y="1369454"/>
            <a:ext cx="11597212" cy="1312234"/>
            <a:chOff x="4308000" y="160550"/>
            <a:chExt cx="9239350" cy="1045440"/>
          </a:xfrm>
        </p:grpSpPr>
        <p:grpSp>
          <p:nvGrpSpPr>
            <p:cNvPr id="24" name="Group 23" descr="2. Pre-production">
              <a:extLst>
                <a:ext uri="{FF2B5EF4-FFF2-40B4-BE49-F238E27FC236}">
                  <a16:creationId xmlns:a16="http://schemas.microsoft.com/office/drawing/2014/main" id="{7F645883-BFB5-7A22-3F13-E81DF15B8F7B}"/>
                </a:ext>
              </a:extLst>
            </p:cNvPr>
            <p:cNvGrpSpPr/>
            <p:nvPr/>
          </p:nvGrpSpPr>
          <p:grpSpPr>
            <a:xfrm>
              <a:off x="4308000" y="160550"/>
              <a:ext cx="9239350" cy="1045440"/>
              <a:chOff x="8516640" y="310738"/>
              <a:chExt cx="9239350" cy="1045440"/>
            </a:xfrm>
          </p:grpSpPr>
          <p:sp>
            <p:nvSpPr>
              <p:cNvPr id="26" name="Rectangle: Rounded Corners 25">
                <a:extLst>
                  <a:ext uri="{FF2B5EF4-FFF2-40B4-BE49-F238E27FC236}">
                    <a16:creationId xmlns:a16="http://schemas.microsoft.com/office/drawing/2014/main" id="{ACD7D45C-06BF-84DE-55C6-47EED04CD968}"/>
                  </a:ext>
                  <a:ext uri="{C183D7F6-B498-43B3-948B-1728B52AA6E4}">
                    <adec:decorative xmlns:adec="http://schemas.microsoft.com/office/drawing/2017/decorative" val="1"/>
                  </a:ext>
                </a:extLst>
              </p:cNvPr>
              <p:cNvSpPr/>
              <p:nvPr/>
            </p:nvSpPr>
            <p:spPr>
              <a:xfrm>
                <a:off x="9194421" y="374761"/>
                <a:ext cx="8561569" cy="917394"/>
              </a:xfrm>
              <a:prstGeom prst="roundRect">
                <a:avLst>
                  <a:gd name="adj" fmla="val 1725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715963" indent="-285750">
                  <a:spcAft>
                    <a:spcPts val="600"/>
                  </a:spcAft>
                </a:pPr>
                <a:r>
                  <a:rPr lang="en-GB" sz="1800">
                    <a:solidFill>
                      <a:schemeClr val="bg1"/>
                    </a:solidFill>
                    <a:cs typeface="Arial" panose="020B0604020202020204" pitchFamily="34" charset="0"/>
                  </a:rPr>
                  <a:t>When evaluating your own work, and exchanging peer feedback, think about:</a:t>
                </a:r>
              </a:p>
              <a:p>
                <a:pPr marL="715963" indent="-285750">
                  <a:spcAft>
                    <a:spcPts val="600"/>
                  </a:spcAft>
                  <a:buFont typeface="Arial" panose="020B0604020202020204" pitchFamily="34" charset="0"/>
                  <a:buChar char="•"/>
                </a:pPr>
                <a:r>
                  <a:rPr lang="en-GB" sz="1800">
                    <a:solidFill>
                      <a:schemeClr val="bg1"/>
                    </a:solidFill>
                    <a:cs typeface="Arial" panose="020B0604020202020204" pitchFamily="34" charset="0"/>
                  </a:rPr>
                  <a:t>Something positive – what are the strengths you see in this work?</a:t>
                </a:r>
              </a:p>
              <a:p>
                <a:pPr marL="715963" indent="-285750">
                  <a:spcAft>
                    <a:spcPts val="600"/>
                  </a:spcAft>
                  <a:buFont typeface="Arial" panose="020B0604020202020204" pitchFamily="34" charset="0"/>
                  <a:buChar char="•"/>
                </a:pPr>
                <a:r>
                  <a:rPr lang="en-GB" sz="1800">
                    <a:solidFill>
                      <a:schemeClr val="bg1"/>
                    </a:solidFill>
                    <a:cs typeface="Arial" panose="020B0604020202020204" pitchFamily="34" charset="0"/>
                  </a:rPr>
                  <a:t>Something constructive – what are some alternatives, next steps, or things to improve?</a:t>
                </a:r>
              </a:p>
            </p:txBody>
          </p:sp>
          <p:sp>
            <p:nvSpPr>
              <p:cNvPr id="27" name="Oval 26">
                <a:hlinkClick r:id="" action="ppaction://noaction"/>
                <a:extLst>
                  <a:ext uri="{FF2B5EF4-FFF2-40B4-BE49-F238E27FC236}">
                    <a16:creationId xmlns:a16="http://schemas.microsoft.com/office/drawing/2014/main" id="{59509588-A321-AB26-61C8-C0242489E793}"/>
                  </a:ext>
                </a:extLst>
              </p:cNvPr>
              <p:cNvSpPr/>
              <p:nvPr/>
            </p:nvSpPr>
            <p:spPr>
              <a:xfrm>
                <a:off x="8516640" y="310738"/>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sz="3000" b="1">
                  <a:solidFill>
                    <a:schemeClr val="bg1"/>
                  </a:solidFill>
                  <a:latin typeface="+mj-lt"/>
                  <a:cs typeface="Arial" panose="020B0604020202020204" pitchFamily="34" charset="0"/>
                </a:endParaRPr>
              </a:p>
            </p:txBody>
          </p:sp>
        </p:grpSp>
        <p:pic>
          <p:nvPicPr>
            <p:cNvPr id="25" name="Picture 24">
              <a:extLst>
                <a:ext uri="{FF2B5EF4-FFF2-40B4-BE49-F238E27FC236}">
                  <a16:creationId xmlns:a16="http://schemas.microsoft.com/office/drawing/2014/main" id="{39712B15-3736-B7A2-C37E-EE78932F1B0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07873" y="261378"/>
              <a:ext cx="845694" cy="845694"/>
            </a:xfrm>
            <a:prstGeom prst="rect">
              <a:avLst/>
            </a:prstGeom>
          </p:spPr>
        </p:pic>
      </p:grpSp>
      <p:grpSp>
        <p:nvGrpSpPr>
          <p:cNvPr id="33" name="Group 32">
            <a:extLst>
              <a:ext uri="{FF2B5EF4-FFF2-40B4-BE49-F238E27FC236}">
                <a16:creationId xmlns:a16="http://schemas.microsoft.com/office/drawing/2014/main" id="{791A86C0-73FB-F94A-B9E6-ECD9C8DE4D15}"/>
              </a:ext>
            </a:extLst>
          </p:cNvPr>
          <p:cNvGrpSpPr/>
          <p:nvPr/>
        </p:nvGrpSpPr>
        <p:grpSpPr>
          <a:xfrm>
            <a:off x="248864" y="2681688"/>
            <a:ext cx="11597212" cy="1312234"/>
            <a:chOff x="4308000" y="160550"/>
            <a:chExt cx="9239350" cy="1045440"/>
          </a:xfrm>
        </p:grpSpPr>
        <p:grpSp>
          <p:nvGrpSpPr>
            <p:cNvPr id="34" name="Group 33" descr="2. Pre-production">
              <a:extLst>
                <a:ext uri="{FF2B5EF4-FFF2-40B4-BE49-F238E27FC236}">
                  <a16:creationId xmlns:a16="http://schemas.microsoft.com/office/drawing/2014/main" id="{FF2B548F-4585-56A4-1AAE-036C32E82FD4}"/>
                </a:ext>
              </a:extLst>
            </p:cNvPr>
            <p:cNvGrpSpPr/>
            <p:nvPr/>
          </p:nvGrpSpPr>
          <p:grpSpPr>
            <a:xfrm>
              <a:off x="4308000" y="160550"/>
              <a:ext cx="9239350" cy="1045440"/>
              <a:chOff x="8516640" y="310738"/>
              <a:chExt cx="9239350" cy="1045440"/>
            </a:xfrm>
          </p:grpSpPr>
          <p:sp>
            <p:nvSpPr>
              <p:cNvPr id="36" name="Rectangle: Rounded Corners 35">
                <a:extLst>
                  <a:ext uri="{FF2B5EF4-FFF2-40B4-BE49-F238E27FC236}">
                    <a16:creationId xmlns:a16="http://schemas.microsoft.com/office/drawing/2014/main" id="{09C39772-2FCC-09A3-980F-1F4FDB12AD14}"/>
                  </a:ext>
                  <a:ext uri="{C183D7F6-B498-43B3-948B-1728B52AA6E4}">
                    <adec:decorative xmlns:adec="http://schemas.microsoft.com/office/drawing/2017/decorative" val="1"/>
                  </a:ext>
                </a:extLst>
              </p:cNvPr>
              <p:cNvSpPr/>
              <p:nvPr/>
            </p:nvSpPr>
            <p:spPr>
              <a:xfrm>
                <a:off x="9194421" y="374761"/>
                <a:ext cx="8561569" cy="917394"/>
              </a:xfrm>
              <a:prstGeom prst="roundRect">
                <a:avLst>
                  <a:gd name="adj" fmla="val 1725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715963" indent="-285750">
                  <a:spcAft>
                    <a:spcPts val="600"/>
                  </a:spcAft>
                </a:pPr>
                <a:r>
                  <a:rPr lang="en-GB" sz="1800" b="1">
                    <a:solidFill>
                      <a:schemeClr val="bg1"/>
                    </a:solidFill>
                    <a:cs typeface="Arial" panose="020B0604020202020204" pitchFamily="34" charset="0"/>
                  </a:rPr>
                  <a:t>Peer feedback protocols:</a:t>
                </a:r>
                <a:endParaRPr lang="en-GB" sz="1800">
                  <a:solidFill>
                    <a:schemeClr val="bg1"/>
                  </a:solidFill>
                  <a:cs typeface="Arial" panose="020B0604020202020204" pitchFamily="34" charset="0"/>
                </a:endParaRPr>
              </a:p>
              <a:p>
                <a:pPr marL="715963" indent="-285750">
                  <a:spcAft>
                    <a:spcPts val="600"/>
                  </a:spcAft>
                  <a:buFont typeface="Arial" panose="020B0604020202020204" pitchFamily="34" charset="0"/>
                  <a:buChar char="•"/>
                </a:pPr>
                <a:r>
                  <a:rPr lang="en-GB" sz="1800">
                    <a:solidFill>
                      <a:schemeClr val="bg1"/>
                    </a:solidFill>
                    <a:cs typeface="Arial" panose="020B0604020202020204" pitchFamily="34" charset="0"/>
                  </a:rPr>
                  <a:t>Form pairs and review each others work using the steps below.</a:t>
                </a:r>
              </a:p>
              <a:p>
                <a:pPr marL="715963" indent="-285750">
                  <a:spcAft>
                    <a:spcPts val="600"/>
                  </a:spcAft>
                  <a:buFont typeface="Arial" panose="020B0604020202020204" pitchFamily="34" charset="0"/>
                  <a:buChar char="•"/>
                </a:pPr>
                <a:r>
                  <a:rPr lang="en-GB" sz="1800">
                    <a:solidFill>
                      <a:schemeClr val="bg1"/>
                    </a:solidFill>
                    <a:cs typeface="Arial" panose="020B0604020202020204" pitchFamily="34" charset="0"/>
                  </a:rPr>
                  <a:t>Be kind and constructive – focus on your peer’s strengths, and give helpful suggestions</a:t>
                </a:r>
              </a:p>
            </p:txBody>
          </p:sp>
          <p:sp>
            <p:nvSpPr>
              <p:cNvPr id="37" name="Oval 36">
                <a:hlinkClick r:id="" action="ppaction://noaction"/>
                <a:extLst>
                  <a:ext uri="{FF2B5EF4-FFF2-40B4-BE49-F238E27FC236}">
                    <a16:creationId xmlns:a16="http://schemas.microsoft.com/office/drawing/2014/main" id="{8A284024-FF43-A9EA-0C95-1E717B7C9CC2}"/>
                  </a:ext>
                </a:extLst>
              </p:cNvPr>
              <p:cNvSpPr/>
              <p:nvPr/>
            </p:nvSpPr>
            <p:spPr>
              <a:xfrm>
                <a:off x="8516640" y="310738"/>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sz="3000" b="1">
                  <a:solidFill>
                    <a:schemeClr val="bg1"/>
                  </a:solidFill>
                  <a:latin typeface="+mj-lt"/>
                  <a:cs typeface="Arial" panose="020B0604020202020204" pitchFamily="34" charset="0"/>
                </a:endParaRPr>
              </a:p>
            </p:txBody>
          </p:sp>
        </p:grpSp>
        <p:pic>
          <p:nvPicPr>
            <p:cNvPr id="35" name="Picture 34">
              <a:extLst>
                <a:ext uri="{FF2B5EF4-FFF2-40B4-BE49-F238E27FC236}">
                  <a16:creationId xmlns:a16="http://schemas.microsoft.com/office/drawing/2014/main" id="{27B8F353-343D-B1D7-066A-55DB38E23F4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411899" y="261378"/>
              <a:ext cx="837640" cy="845694"/>
            </a:xfrm>
            <a:prstGeom prst="rect">
              <a:avLst/>
            </a:prstGeom>
          </p:spPr>
        </p:pic>
      </p:grpSp>
      <p:sp>
        <p:nvSpPr>
          <p:cNvPr id="38" name="TextBox 37">
            <a:extLst>
              <a:ext uri="{FF2B5EF4-FFF2-40B4-BE49-F238E27FC236}">
                <a16:creationId xmlns:a16="http://schemas.microsoft.com/office/drawing/2014/main" id="{35E57079-C70B-BB6B-0CED-A5568BBB384E}"/>
              </a:ext>
            </a:extLst>
          </p:cNvPr>
          <p:cNvSpPr txBox="1"/>
          <p:nvPr/>
        </p:nvSpPr>
        <p:spPr>
          <a:xfrm>
            <a:off x="374224" y="4188201"/>
            <a:ext cx="2221084" cy="2288044"/>
          </a:xfrm>
          <a:prstGeom prst="roundRect">
            <a:avLst>
              <a:gd name="adj" fmla="val 6508"/>
            </a:avLst>
          </a:prstGeom>
          <a:solidFill>
            <a:srgbClr val="D1EEEA">
              <a:alpha val="82353"/>
            </a:srgbClr>
          </a:solidFill>
          <a:ln w="15875">
            <a:solidFill>
              <a:srgbClr val="8CDBE5"/>
            </a:solidFill>
          </a:ln>
        </p:spPr>
        <p:txBody>
          <a:bodyPr wrap="square" lIns="108000" tIns="108000" rIns="108000" bIns="108000" rtlCol="0" anchor="t">
            <a:noAutofit/>
          </a:bodyPr>
          <a:lstStyle/>
          <a:p>
            <a:pPr marL="0" marR="0" lvl="0" indent="0" defTabSz="914400" rtl="0" eaLnBrk="0" fontAlgn="base" latinLnBrk="0" hangingPunct="0">
              <a:spcBef>
                <a:spcPct val="0"/>
              </a:spcBef>
              <a:spcAft>
                <a:spcPts val="600"/>
              </a:spcAft>
              <a:buClrTx/>
              <a:buSzTx/>
              <a:tabLst/>
            </a:pPr>
            <a:r>
              <a:rPr kumimoji="0" lang="en-US" altLang="en-US" sz="1800" b="1" i="0" u="none" strike="noStrike" cap="none" normalizeH="0" baseline="0">
                <a:ln>
                  <a:noFill/>
                </a:ln>
                <a:solidFill>
                  <a:schemeClr val="tx1"/>
                </a:solidFill>
                <a:effectLst/>
              </a:rPr>
              <a:t>Multimodal maker</a:t>
            </a:r>
          </a:p>
          <a:p>
            <a:pPr marL="0" marR="0" lvl="0" indent="0" defTabSz="914400" rtl="0" eaLnBrk="0" fontAlgn="base" latinLnBrk="0" hangingPunct="0">
              <a:spcBef>
                <a:spcPct val="0"/>
              </a:spcBef>
              <a:spcAft>
                <a:spcPts val="600"/>
              </a:spcAft>
              <a:buClrTx/>
              <a:buSzTx/>
              <a:tabLst/>
            </a:pPr>
            <a:r>
              <a:rPr kumimoji="0" lang="en-AU" altLang="en-US" sz="1600" b="0" i="0" u="none" strike="noStrike" cap="none" normalizeH="0" baseline="0">
                <a:ln>
                  <a:noFill/>
                </a:ln>
                <a:solidFill>
                  <a:schemeClr val="tx1"/>
                </a:solidFill>
                <a:effectLst/>
              </a:rPr>
              <a:t>You have 2 minutes to explain your draft and ideas to your peer.</a:t>
            </a:r>
          </a:p>
        </p:txBody>
      </p:sp>
      <p:sp>
        <p:nvSpPr>
          <p:cNvPr id="39" name="TextBox 38">
            <a:extLst>
              <a:ext uri="{FF2B5EF4-FFF2-40B4-BE49-F238E27FC236}">
                <a16:creationId xmlns:a16="http://schemas.microsoft.com/office/drawing/2014/main" id="{8E58669A-E204-5470-913D-F47CA3507C18}"/>
              </a:ext>
            </a:extLst>
          </p:cNvPr>
          <p:cNvSpPr txBox="1"/>
          <p:nvPr/>
        </p:nvSpPr>
        <p:spPr>
          <a:xfrm>
            <a:off x="3244543" y="4188201"/>
            <a:ext cx="4424298" cy="2288044"/>
          </a:xfrm>
          <a:prstGeom prst="roundRect">
            <a:avLst>
              <a:gd name="adj" fmla="val 6066"/>
            </a:avLst>
          </a:prstGeom>
          <a:solidFill>
            <a:srgbClr val="FDDEF2"/>
          </a:solidFill>
          <a:ln w="15875">
            <a:solidFill>
              <a:srgbClr val="F4B5E6"/>
            </a:solidFill>
          </a:ln>
        </p:spPr>
        <p:txBody>
          <a:bodyPr wrap="square" lIns="108000" tIns="108000" rIns="108000" bIns="108000" rtlCol="0" anchor="t">
            <a:noAutofit/>
          </a:bodyPr>
          <a:lstStyle/>
          <a:p>
            <a:pPr marL="0" marR="0" lvl="0" indent="0" defTabSz="914400" rtl="0" eaLnBrk="0" fontAlgn="base" latinLnBrk="0" hangingPunct="0">
              <a:spcBef>
                <a:spcPct val="0"/>
              </a:spcBef>
              <a:spcAft>
                <a:spcPts val="600"/>
              </a:spcAft>
              <a:buClrTx/>
              <a:buSzTx/>
              <a:tabLst/>
            </a:pPr>
            <a:r>
              <a:rPr kumimoji="0" lang="en-US" altLang="en-US" sz="1800" b="1" i="0" u="none" strike="noStrike" cap="none" normalizeH="0" baseline="0">
                <a:ln>
                  <a:noFill/>
                </a:ln>
                <a:solidFill>
                  <a:schemeClr val="tx1"/>
                </a:solidFill>
                <a:effectLst/>
              </a:rPr>
              <a:t>Peer reviewer</a:t>
            </a:r>
          </a:p>
          <a:p>
            <a:pPr marL="0" marR="0" lvl="0" indent="0" defTabSz="914400" rtl="0" eaLnBrk="0" fontAlgn="base" latinLnBrk="0" hangingPunct="0">
              <a:spcBef>
                <a:spcPct val="0"/>
              </a:spcBef>
              <a:spcAft>
                <a:spcPts val="600"/>
              </a:spcAft>
              <a:buClrTx/>
              <a:buSzTx/>
              <a:tabLst/>
            </a:pPr>
            <a:r>
              <a:rPr kumimoji="0" lang="en-AU" altLang="en-US" sz="1600" b="0" i="0" u="none" strike="noStrike" cap="none" normalizeH="0" baseline="0">
                <a:ln>
                  <a:noFill/>
                </a:ln>
                <a:solidFill>
                  <a:schemeClr val="tx1"/>
                </a:solidFill>
                <a:effectLst/>
              </a:rPr>
              <a:t>They have 2 minutes to ask you questions about your draft. </a:t>
            </a:r>
          </a:p>
          <a:p>
            <a:pPr marL="0" marR="0" lvl="0" indent="0" defTabSz="914400" rtl="0" eaLnBrk="0" fontAlgn="base" latinLnBrk="0" hangingPunct="0">
              <a:spcBef>
                <a:spcPct val="0"/>
              </a:spcBef>
              <a:spcAft>
                <a:spcPts val="600"/>
              </a:spcAft>
              <a:buClrTx/>
              <a:buSzTx/>
              <a:tabLst/>
            </a:pPr>
            <a:r>
              <a:rPr kumimoji="0" lang="en-AU" altLang="en-US" sz="1600" b="0" i="0" u="none" strike="noStrike" cap="none" normalizeH="0" baseline="0">
                <a:ln>
                  <a:noFill/>
                </a:ln>
                <a:solidFill>
                  <a:schemeClr val="tx1"/>
                </a:solidFill>
                <a:effectLst/>
              </a:rPr>
              <a:t>Then they have 3 minutes to give feedback: 2 minutes of silent time to write and then one minute for verbal feedback.</a:t>
            </a:r>
          </a:p>
        </p:txBody>
      </p:sp>
      <p:sp>
        <p:nvSpPr>
          <p:cNvPr id="40" name="TextBox 39">
            <a:extLst>
              <a:ext uri="{FF2B5EF4-FFF2-40B4-BE49-F238E27FC236}">
                <a16:creationId xmlns:a16="http://schemas.microsoft.com/office/drawing/2014/main" id="{D6424324-95D5-4685-D815-3759CEEF2A6E}"/>
              </a:ext>
            </a:extLst>
          </p:cNvPr>
          <p:cNvSpPr txBox="1"/>
          <p:nvPr/>
        </p:nvSpPr>
        <p:spPr>
          <a:xfrm>
            <a:off x="8318076" y="4196018"/>
            <a:ext cx="3528000" cy="2288044"/>
          </a:xfrm>
          <a:prstGeom prst="roundRect">
            <a:avLst>
              <a:gd name="adj" fmla="val 6508"/>
            </a:avLst>
          </a:prstGeom>
          <a:solidFill>
            <a:srgbClr val="FAAF05">
              <a:alpha val="36471"/>
            </a:srgbClr>
          </a:solidFill>
          <a:ln w="15875">
            <a:solidFill>
              <a:srgbClr val="FAAF05"/>
            </a:solidFill>
          </a:ln>
        </p:spPr>
        <p:txBody>
          <a:bodyPr wrap="square" lIns="108000" tIns="108000" rIns="108000" bIns="108000" rtlCol="0" anchor="t">
            <a:noAutofit/>
          </a:bodyPr>
          <a:lstStyle/>
          <a:p>
            <a:pPr marL="0" marR="0" lvl="0" indent="0" defTabSz="914400" rtl="0" eaLnBrk="0" fontAlgn="base" latinLnBrk="0" hangingPunct="0">
              <a:spcBef>
                <a:spcPct val="0"/>
              </a:spcBef>
              <a:spcAft>
                <a:spcPts val="600"/>
              </a:spcAft>
              <a:buClrTx/>
              <a:buSzTx/>
              <a:tabLst/>
            </a:pPr>
            <a:r>
              <a:rPr kumimoji="0" lang="en-US" altLang="en-US" sz="1800" b="1" i="0" u="none" strike="noStrike" cap="none" normalizeH="0" baseline="0">
                <a:ln>
                  <a:noFill/>
                </a:ln>
                <a:solidFill>
                  <a:schemeClr val="tx1"/>
                </a:solidFill>
                <a:effectLst/>
              </a:rPr>
              <a:t>Multimodal maker</a:t>
            </a:r>
            <a:endParaRPr kumimoji="0" lang="en-US" altLang="en-US" sz="1800" b="0" i="0" u="none" strike="noStrike" cap="none" normalizeH="0" baseline="0">
              <a:ln>
                <a:noFill/>
              </a:ln>
              <a:solidFill>
                <a:schemeClr val="tx1"/>
              </a:solidFill>
              <a:effectLst/>
            </a:endParaRPr>
          </a:p>
          <a:p>
            <a:pPr marL="0" marR="0" lvl="0" indent="0" defTabSz="914400" rtl="0" eaLnBrk="0" fontAlgn="base" latinLnBrk="0" hangingPunct="0">
              <a:spcBef>
                <a:spcPct val="0"/>
              </a:spcBef>
              <a:spcAft>
                <a:spcPts val="600"/>
              </a:spcAft>
              <a:buClrTx/>
              <a:buSzTx/>
              <a:tabLst/>
            </a:pPr>
            <a:r>
              <a:rPr kumimoji="0" lang="en-AU" altLang="en-US" sz="1600" b="0" i="0" u="none" strike="noStrike" cap="none" normalizeH="0" baseline="0">
                <a:ln>
                  <a:noFill/>
                </a:ln>
                <a:solidFill>
                  <a:schemeClr val="tx1"/>
                </a:solidFill>
                <a:effectLst/>
              </a:rPr>
              <a:t>You have 2 minutes to respond to the feedback and thank your classmate for their suggestions.</a:t>
            </a:r>
          </a:p>
          <a:p>
            <a:pPr marL="0" marR="0" lvl="0" indent="0" defTabSz="914400" rtl="0" eaLnBrk="0" fontAlgn="base" latinLnBrk="0" hangingPunct="0">
              <a:spcBef>
                <a:spcPct val="0"/>
              </a:spcBef>
              <a:spcAft>
                <a:spcPts val="600"/>
              </a:spcAft>
              <a:buClrTx/>
              <a:buSzTx/>
              <a:tabLst/>
            </a:pPr>
            <a:r>
              <a:rPr kumimoji="0" lang="en-AU" altLang="en-US" sz="1600" b="0" i="0" u="none" strike="noStrike" cap="none" normalizeH="0" baseline="0">
                <a:ln>
                  <a:noFill/>
                </a:ln>
                <a:solidFill>
                  <a:schemeClr val="tx1"/>
                </a:solidFill>
                <a:effectLst/>
              </a:rPr>
              <a:t>Document their feedback </a:t>
            </a:r>
            <a:r>
              <a:rPr lang="en-AU" altLang="en-US" sz="1600"/>
              <a:t>and action it as you refine your multimodal presentation</a:t>
            </a:r>
            <a:r>
              <a:rPr kumimoji="0" lang="en-AU" altLang="en-US" sz="1600" b="0" i="0" u="none" strike="noStrike" cap="none" normalizeH="0" baseline="0">
                <a:ln>
                  <a:noFill/>
                </a:ln>
                <a:solidFill>
                  <a:schemeClr val="tx1"/>
                </a:solidFill>
                <a:effectLst/>
              </a:rPr>
              <a:t>.</a:t>
            </a:r>
          </a:p>
        </p:txBody>
      </p:sp>
      <p:sp>
        <p:nvSpPr>
          <p:cNvPr id="50" name="Arrow: Chevron 49">
            <a:extLst>
              <a:ext uri="{FF2B5EF4-FFF2-40B4-BE49-F238E27FC236}">
                <a16:creationId xmlns:a16="http://schemas.microsoft.com/office/drawing/2014/main" id="{DED44A57-4184-FBA3-EA97-30A2BAB0DB87}"/>
              </a:ext>
            </a:extLst>
          </p:cNvPr>
          <p:cNvSpPr/>
          <p:nvPr/>
        </p:nvSpPr>
        <p:spPr>
          <a:xfrm>
            <a:off x="2667501" y="5155759"/>
            <a:ext cx="504849" cy="504849"/>
          </a:xfrm>
          <a:prstGeom prst="chevron">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51" name="Arrow: Chevron 50">
            <a:extLst>
              <a:ext uri="{FF2B5EF4-FFF2-40B4-BE49-F238E27FC236}">
                <a16:creationId xmlns:a16="http://schemas.microsoft.com/office/drawing/2014/main" id="{D84D55D1-9423-AA2B-DB91-24DE0995037B}"/>
              </a:ext>
            </a:extLst>
          </p:cNvPr>
          <p:cNvSpPr/>
          <p:nvPr/>
        </p:nvSpPr>
        <p:spPr>
          <a:xfrm>
            <a:off x="7741034" y="5155759"/>
            <a:ext cx="504849" cy="504849"/>
          </a:xfrm>
          <a:prstGeom prst="chevron">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4" name="Rectangle: Rounded Corners 3">
            <a:extLst>
              <a:ext uri="{FF2B5EF4-FFF2-40B4-BE49-F238E27FC236}">
                <a16:creationId xmlns:a16="http://schemas.microsoft.com/office/drawing/2014/main" id="{6A953750-AF63-262A-6537-2749FF4F5AF2}"/>
              </a:ext>
            </a:extLst>
          </p:cNvPr>
          <p:cNvSpPr/>
          <p:nvPr/>
        </p:nvSpPr>
        <p:spPr>
          <a:xfrm>
            <a:off x="-158926" y="249005"/>
            <a:ext cx="3726719" cy="50528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itle 5">
            <a:extLst>
              <a:ext uri="{FF2B5EF4-FFF2-40B4-BE49-F238E27FC236}">
                <a16:creationId xmlns:a16="http://schemas.microsoft.com/office/drawing/2014/main" id="{EA033D3A-F60D-D5A0-FF71-CA765D0ECBA4}"/>
              </a:ext>
            </a:extLst>
          </p:cNvPr>
          <p:cNvSpPr txBox="1">
            <a:spLocks/>
          </p:cNvSpPr>
          <p:nvPr/>
        </p:nvSpPr>
        <p:spPr>
          <a:xfrm>
            <a:off x="207079" y="392827"/>
            <a:ext cx="3287235" cy="505288"/>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5.4a – pair-share-care</a:t>
            </a:r>
          </a:p>
        </p:txBody>
      </p:sp>
    </p:spTree>
    <p:extLst>
      <p:ext uri="{BB962C8B-B14F-4D97-AF65-F5344CB8AC3E}">
        <p14:creationId xmlns:p14="http://schemas.microsoft.com/office/powerpoint/2010/main" val="390676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2618A8BB-F0D5-659B-0037-EFA74E87B28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02776C6-C28D-9EB1-37E0-4D50059397E5}"/>
              </a:ext>
            </a:extLst>
          </p:cNvPr>
          <p:cNvSpPr>
            <a:spLocks noGrp="1"/>
          </p:cNvSpPr>
          <p:nvPr>
            <p:ph type="sldNum" sz="quarter" idx="12"/>
          </p:nvPr>
        </p:nvSpPr>
        <p:spPr/>
        <p:txBody>
          <a:bodyPr/>
          <a:lstStyle/>
          <a:p>
            <a:fld id="{10A01DC5-1685-4615-8240-15192985C6A2}" type="slidenum">
              <a:rPr lang="en-AU" smtClean="0"/>
              <a:t>121</a:t>
            </a:fld>
            <a:endParaRPr lang="en-AU"/>
          </a:p>
        </p:txBody>
      </p:sp>
      <p:sp>
        <p:nvSpPr>
          <p:cNvPr id="2" name="Rectangle: Rounded Corners 1">
            <a:extLst>
              <a:ext uri="{FF2B5EF4-FFF2-40B4-BE49-F238E27FC236}">
                <a16:creationId xmlns:a16="http://schemas.microsoft.com/office/drawing/2014/main" id="{656126AA-33DD-7AC9-34ED-AF7BCE9A44D1}"/>
              </a:ext>
              <a:ext uri="{C183D7F6-B498-43B3-948B-1728B52AA6E4}">
                <adec:decorative xmlns:adec="http://schemas.microsoft.com/office/drawing/2017/decorative" val="1"/>
              </a:ext>
            </a:extLst>
          </p:cNvPr>
          <p:cNvSpPr/>
          <p:nvPr/>
        </p:nvSpPr>
        <p:spPr>
          <a:xfrm>
            <a:off x="2259788" y="2885665"/>
            <a:ext cx="8484409" cy="1732583"/>
          </a:xfrm>
          <a:prstGeom prst="roundRect">
            <a:avLst>
              <a:gd name="adj" fmla="val 172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GB" sz="4000">
                <a:solidFill>
                  <a:schemeClr val="accent4"/>
                </a:solidFill>
                <a:latin typeface="Arial" panose="020B0604020202020204" pitchFamily="34" charset="0"/>
                <a:cs typeface="Arial" panose="020B0604020202020204" pitchFamily="34" charset="0"/>
              </a:rPr>
              <a:t>Rehearsing scripted work</a:t>
            </a:r>
            <a:endParaRPr lang="en-AU" sz="4000">
              <a:solidFill>
                <a:schemeClr val="accent4"/>
              </a:solidFill>
              <a:latin typeface="Arial" panose="020B0604020202020204" pitchFamily="34" charset="0"/>
              <a:cs typeface="Arial" panose="020B0604020202020204" pitchFamily="34" charset="0"/>
            </a:endParaRPr>
          </a:p>
        </p:txBody>
      </p:sp>
      <p:sp>
        <p:nvSpPr>
          <p:cNvPr id="4" name="Oval 3">
            <a:hlinkClick r:id="rId2" action="ppaction://hlinksldjump"/>
            <a:extLst>
              <a:ext uri="{FF2B5EF4-FFF2-40B4-BE49-F238E27FC236}">
                <a16:creationId xmlns:a16="http://schemas.microsoft.com/office/drawing/2014/main" id="{1C053821-A3F0-089D-052F-71E6A98FD71D}"/>
              </a:ext>
            </a:extLst>
          </p:cNvPr>
          <p:cNvSpPr/>
          <p:nvPr/>
        </p:nvSpPr>
        <p:spPr>
          <a:xfrm>
            <a:off x="1680111" y="2885665"/>
            <a:ext cx="1788869" cy="1709265"/>
          </a:xfrm>
          <a:prstGeom prst="ellipse">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a:solidFill>
                  <a:schemeClr val="accent1"/>
                </a:solidFill>
                <a:latin typeface="Arial" panose="020B0604020202020204" pitchFamily="34" charset="0"/>
                <a:cs typeface="Arial" panose="020B0604020202020204" pitchFamily="34" charset="0"/>
              </a:rPr>
              <a:t>5.5</a:t>
            </a:r>
          </a:p>
        </p:txBody>
      </p:sp>
      <p:sp>
        <p:nvSpPr>
          <p:cNvPr id="6" name="TextBox 5">
            <a:extLst>
              <a:ext uri="{FF2B5EF4-FFF2-40B4-BE49-F238E27FC236}">
                <a16:creationId xmlns:a16="http://schemas.microsoft.com/office/drawing/2014/main" id="{F173D0B0-C1DC-8EFD-C1A4-255F2A224CEA}"/>
              </a:ext>
            </a:extLst>
          </p:cNvPr>
          <p:cNvSpPr txBox="1"/>
          <p:nvPr/>
        </p:nvSpPr>
        <p:spPr>
          <a:xfrm>
            <a:off x="3047320" y="3198168"/>
            <a:ext cx="6094638" cy="461665"/>
          </a:xfrm>
          <a:prstGeom prst="rect">
            <a:avLst/>
          </a:prstGeom>
          <a:noFill/>
        </p:spPr>
        <p:txBody>
          <a:bodyPr wrap="square">
            <a:spAutoFit/>
          </a:bodyPr>
          <a:lstStyle/>
          <a:p>
            <a:r>
              <a:rPr lang="en-AU"/>
              <a:t> </a:t>
            </a:r>
          </a:p>
        </p:txBody>
      </p:sp>
    </p:spTree>
    <p:extLst>
      <p:ext uri="{BB962C8B-B14F-4D97-AF65-F5344CB8AC3E}">
        <p14:creationId xmlns:p14="http://schemas.microsoft.com/office/powerpoint/2010/main" val="1526541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a:extLst>
            <a:ext uri="{FF2B5EF4-FFF2-40B4-BE49-F238E27FC236}">
              <a16:creationId xmlns:a16="http://schemas.microsoft.com/office/drawing/2014/main" id="{1BB8B27B-6C5F-3BA2-D691-48BAF99F583A}"/>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19D9AB5-F78C-ED7F-6993-DEDA0F41426B}"/>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122</a:t>
            </a:fld>
            <a:endParaRPr lang="en-AU"/>
          </a:p>
        </p:txBody>
      </p:sp>
      <p:sp>
        <p:nvSpPr>
          <p:cNvPr id="10" name="TextBox 9">
            <a:extLst>
              <a:ext uri="{FF2B5EF4-FFF2-40B4-BE49-F238E27FC236}">
                <a16:creationId xmlns:a16="http://schemas.microsoft.com/office/drawing/2014/main" id="{469FB590-CFF3-04B0-7C6C-8F9653B660A6}"/>
              </a:ext>
            </a:extLst>
          </p:cNvPr>
          <p:cNvSpPr txBox="1"/>
          <p:nvPr/>
        </p:nvSpPr>
        <p:spPr>
          <a:xfrm>
            <a:off x="6337047" y="1546332"/>
            <a:ext cx="5065310" cy="590931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sz="1600">
                <a:solidFill>
                  <a:schemeClr val="accent1"/>
                </a:solidFill>
                <a:latin typeface="Arial" panose="020B0604020202020204" pitchFamily="34" charset="0"/>
                <a:cs typeface="Arial" panose="020B0604020202020204" pitchFamily="34" charset="0"/>
              </a:rPr>
              <a:t>As an actor, share your work. As an audience member, provide peer feedback. Use the 4 steps of the feedback ladder.</a:t>
            </a:r>
            <a:br>
              <a:rPr lang="en-AU" sz="1600">
                <a:solidFill>
                  <a:schemeClr val="accent1"/>
                </a:solidFill>
                <a:latin typeface="Arial" panose="020B0604020202020204" pitchFamily="34" charset="0"/>
                <a:cs typeface="Arial" panose="020B0604020202020204" pitchFamily="34" charset="0"/>
              </a:rPr>
            </a:br>
            <a:endParaRPr lang="en-AU" sz="1600">
              <a:solidFill>
                <a:schemeClr val="accent1"/>
              </a:solidFill>
              <a:latin typeface="Arial" panose="020B0604020202020204" pitchFamily="34" charset="0"/>
              <a:cs typeface="Arial" panose="020B0604020202020204" pitchFamily="34" charset="0"/>
            </a:endParaRPr>
          </a:p>
          <a:p>
            <a:pPr marL="457200" indent="-457200">
              <a:buFont typeface="+mj-lt"/>
              <a:buAutoNum type="arabicPeriod"/>
            </a:pPr>
            <a:r>
              <a:rPr lang="en-AU" b="1">
                <a:solidFill>
                  <a:schemeClr val="accent1"/>
                </a:solidFill>
                <a:latin typeface="Arial" panose="020B0604020202020204" pitchFamily="34" charset="0"/>
                <a:cs typeface="Arial" panose="020B0604020202020204" pitchFamily="34" charset="0"/>
              </a:rPr>
              <a:t>Clarify </a:t>
            </a:r>
            <a:r>
              <a:rPr lang="en-AU">
                <a:solidFill>
                  <a:schemeClr val="accent1"/>
                </a:solidFill>
                <a:latin typeface="Arial" panose="020B0604020202020204" pitchFamily="34" charset="0"/>
                <a:cs typeface="Arial" panose="020B0604020202020204" pitchFamily="34" charset="0"/>
              </a:rPr>
              <a:t>– actor asks questions to gauge audience response</a:t>
            </a:r>
            <a:br>
              <a:rPr lang="en-AU" b="1">
                <a:solidFill>
                  <a:schemeClr val="accent1"/>
                </a:solidFill>
                <a:latin typeface="Arial" panose="020B0604020202020204" pitchFamily="34" charset="0"/>
                <a:cs typeface="Arial" panose="020B0604020202020204" pitchFamily="34" charset="0"/>
              </a:rPr>
            </a:br>
            <a:endParaRPr lang="en-AU" b="1">
              <a:solidFill>
                <a:schemeClr val="accent1"/>
              </a:solidFill>
              <a:latin typeface="Arial" panose="020B0604020202020204" pitchFamily="34" charset="0"/>
              <a:cs typeface="Arial" panose="020B0604020202020204" pitchFamily="34" charset="0"/>
            </a:endParaRPr>
          </a:p>
          <a:p>
            <a:pPr marL="457200" indent="-457200">
              <a:buFont typeface="+mj-lt"/>
              <a:buAutoNum type="arabicPeriod"/>
            </a:pPr>
            <a:r>
              <a:rPr lang="en-AU" b="1">
                <a:solidFill>
                  <a:schemeClr val="accent1"/>
                </a:solidFill>
                <a:latin typeface="Arial" panose="020B0604020202020204" pitchFamily="34" charset="0"/>
                <a:cs typeface="Arial" panose="020B0604020202020204" pitchFamily="34" charset="0"/>
              </a:rPr>
              <a:t>Value </a:t>
            </a:r>
            <a:r>
              <a:rPr lang="en-AU">
                <a:solidFill>
                  <a:schemeClr val="accent1"/>
                </a:solidFill>
                <a:latin typeface="Arial" panose="020B0604020202020204" pitchFamily="34" charset="0"/>
                <a:cs typeface="Arial" panose="020B0604020202020204" pitchFamily="34" charset="0"/>
              </a:rPr>
              <a:t>– audience offers what worked well</a:t>
            </a:r>
            <a:br>
              <a:rPr lang="en-AU" b="1">
                <a:solidFill>
                  <a:schemeClr val="accent1"/>
                </a:solidFill>
                <a:latin typeface="Arial" panose="020B0604020202020204" pitchFamily="34" charset="0"/>
                <a:cs typeface="Arial" panose="020B0604020202020204" pitchFamily="34" charset="0"/>
              </a:rPr>
            </a:br>
            <a:endParaRPr lang="en-AU" b="1">
              <a:solidFill>
                <a:schemeClr val="accent1"/>
              </a:solidFill>
              <a:latin typeface="Arial" panose="020B0604020202020204" pitchFamily="34" charset="0"/>
              <a:cs typeface="Arial" panose="020B0604020202020204" pitchFamily="34" charset="0"/>
            </a:endParaRPr>
          </a:p>
          <a:p>
            <a:pPr marL="457200" indent="-457200">
              <a:buFont typeface="+mj-lt"/>
              <a:buAutoNum type="arabicPeriod"/>
            </a:pPr>
            <a:r>
              <a:rPr lang="en-AU" b="1">
                <a:solidFill>
                  <a:schemeClr val="accent1"/>
                </a:solidFill>
                <a:latin typeface="Arial" panose="020B0604020202020204" pitchFamily="34" charset="0"/>
                <a:cs typeface="Arial" panose="020B0604020202020204" pitchFamily="34" charset="0"/>
              </a:rPr>
              <a:t>Concerns </a:t>
            </a:r>
            <a:r>
              <a:rPr lang="en-AU">
                <a:solidFill>
                  <a:schemeClr val="accent1"/>
                </a:solidFill>
                <a:latin typeface="Arial" panose="020B0604020202020204" pitchFamily="34" charset="0"/>
                <a:cs typeface="Arial" panose="020B0604020202020204" pitchFamily="34" charset="0"/>
              </a:rPr>
              <a:t>– audience offers what could be improved</a:t>
            </a:r>
          </a:p>
          <a:p>
            <a:pPr marL="457200" indent="-457200">
              <a:buFont typeface="+mj-lt"/>
              <a:buAutoNum type="arabicPeriod"/>
            </a:pPr>
            <a:endParaRPr lang="en-AU" b="1">
              <a:solidFill>
                <a:schemeClr val="accent1"/>
              </a:solidFill>
              <a:latin typeface="Arial" panose="020B0604020202020204" pitchFamily="34" charset="0"/>
              <a:cs typeface="Arial" panose="020B0604020202020204" pitchFamily="34" charset="0"/>
            </a:endParaRPr>
          </a:p>
          <a:p>
            <a:pPr marL="457200" indent="-457200">
              <a:buFont typeface="+mj-lt"/>
              <a:buAutoNum type="arabicPeriod"/>
            </a:pPr>
            <a:r>
              <a:rPr lang="en-AU" b="1">
                <a:solidFill>
                  <a:schemeClr val="accent1"/>
                </a:solidFill>
                <a:latin typeface="Arial" panose="020B0604020202020204" pitchFamily="34" charset="0"/>
                <a:cs typeface="Arial" panose="020B0604020202020204" pitchFamily="34" charset="0"/>
              </a:rPr>
              <a:t>Suggestions </a:t>
            </a:r>
            <a:r>
              <a:rPr lang="en-AU">
                <a:solidFill>
                  <a:schemeClr val="accent1"/>
                </a:solidFill>
                <a:latin typeface="Arial" panose="020B0604020202020204" pitchFamily="34" charset="0"/>
                <a:cs typeface="Arial" panose="020B0604020202020204" pitchFamily="34" charset="0"/>
              </a:rPr>
              <a:t>– audience offers how this could be achieved</a:t>
            </a:r>
          </a:p>
          <a:p>
            <a:br>
              <a:rPr lang="en-AU" sz="2800">
                <a:solidFill>
                  <a:schemeClr val="bg1"/>
                </a:solidFill>
                <a:latin typeface="Arial" panose="020B0604020202020204" pitchFamily="34" charset="0"/>
                <a:cs typeface="Arial" panose="020B0604020202020204" pitchFamily="34" charset="0"/>
              </a:rPr>
            </a:br>
            <a:endParaRPr lang="en-AU" sz="2800">
              <a:solidFill>
                <a:schemeClr val="bg1"/>
              </a:solidFill>
              <a:latin typeface="Arial" panose="020B0604020202020204" pitchFamily="34" charset="0"/>
              <a:cs typeface="Arial" panose="020B0604020202020204" pitchFamily="34" charset="0"/>
            </a:endParaRPr>
          </a:p>
        </p:txBody>
      </p:sp>
      <p:sp>
        <p:nvSpPr>
          <p:cNvPr id="4" name="Freeform 8">
            <a:extLst>
              <a:ext uri="{FF2B5EF4-FFF2-40B4-BE49-F238E27FC236}">
                <a16:creationId xmlns:a16="http://schemas.microsoft.com/office/drawing/2014/main" id="{DF0B3D4E-2A94-1492-0A18-92E16B0654E8}"/>
              </a:ext>
            </a:extLst>
          </p:cNvPr>
          <p:cNvSpPr/>
          <p:nvPr/>
        </p:nvSpPr>
        <p:spPr>
          <a:xfrm>
            <a:off x="1031486" y="1651634"/>
            <a:ext cx="4011406" cy="3857424"/>
          </a:xfrm>
          <a:custGeom>
            <a:avLst/>
            <a:gdLst/>
            <a:ahLst/>
            <a:cxnLst/>
            <a:rect l="l" t="t" r="r" b="b"/>
            <a:pathLst>
              <a:path w="2618084" h="2618084">
                <a:moveTo>
                  <a:pt x="0" y="0"/>
                </a:moveTo>
                <a:lnTo>
                  <a:pt x="2618084" y="0"/>
                </a:lnTo>
                <a:lnTo>
                  <a:pt x="2618084" y="2618084"/>
                </a:lnTo>
                <a:lnTo>
                  <a:pt x="0" y="2618084"/>
                </a:lnTo>
                <a:lnTo>
                  <a:pt x="0" y="0"/>
                </a:lnTo>
                <a:close/>
              </a:path>
            </a:pathLst>
          </a:custGeom>
          <a:blipFill>
            <a:blip r:embed="rId2"/>
            <a:stretch>
              <a:fillRect/>
            </a:stretch>
          </a:blipFill>
        </p:spPr>
        <p:txBody>
          <a:bodyPr/>
          <a:lstStyle/>
          <a:p>
            <a:endParaRPr lang="en-AU"/>
          </a:p>
        </p:txBody>
      </p:sp>
      <p:sp>
        <p:nvSpPr>
          <p:cNvPr id="5" name="Rectangle: Rounded Corners 4">
            <a:extLst>
              <a:ext uri="{FF2B5EF4-FFF2-40B4-BE49-F238E27FC236}">
                <a16:creationId xmlns:a16="http://schemas.microsoft.com/office/drawing/2014/main" id="{ACC18218-F592-FB78-5F00-DE0C049B3C78}"/>
              </a:ext>
            </a:extLst>
          </p:cNvPr>
          <p:cNvSpPr/>
          <p:nvPr/>
        </p:nvSpPr>
        <p:spPr>
          <a:xfrm>
            <a:off x="-118531" y="254000"/>
            <a:ext cx="3234264" cy="38499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itle 5">
            <a:extLst>
              <a:ext uri="{FF2B5EF4-FFF2-40B4-BE49-F238E27FC236}">
                <a16:creationId xmlns:a16="http://schemas.microsoft.com/office/drawing/2014/main" id="{8243E65A-ABE3-0616-8A28-4473CC12D10C}"/>
              </a:ext>
            </a:extLst>
          </p:cNvPr>
          <p:cNvSpPr txBox="1">
            <a:spLocks/>
          </p:cNvSpPr>
          <p:nvPr/>
        </p:nvSpPr>
        <p:spPr>
          <a:xfrm>
            <a:off x="165255" y="324717"/>
            <a:ext cx="2815012" cy="303263"/>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t>5.5a – reflection</a:t>
            </a:r>
          </a:p>
        </p:txBody>
      </p:sp>
      <p:sp>
        <p:nvSpPr>
          <p:cNvPr id="2" name="Title 4">
            <a:extLst>
              <a:ext uri="{FF2B5EF4-FFF2-40B4-BE49-F238E27FC236}">
                <a16:creationId xmlns:a16="http://schemas.microsoft.com/office/drawing/2014/main" id="{1CAD2396-5118-1E01-F456-24A26AC766C5}"/>
              </a:ext>
            </a:extLst>
          </p:cNvPr>
          <p:cNvSpPr txBox="1">
            <a:spLocks/>
          </p:cNvSpPr>
          <p:nvPr/>
        </p:nvSpPr>
        <p:spPr>
          <a:xfrm>
            <a:off x="2498271" y="638997"/>
            <a:ext cx="8821281" cy="838646"/>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algn="ctr"/>
            <a:r>
              <a:rPr lang="en-AU" sz="4400" b="1"/>
              <a:t>Ladder of feedback</a:t>
            </a:r>
          </a:p>
        </p:txBody>
      </p:sp>
    </p:spTree>
    <p:extLst>
      <p:ext uri="{BB962C8B-B14F-4D97-AF65-F5344CB8AC3E}">
        <p14:creationId xmlns:p14="http://schemas.microsoft.com/office/powerpoint/2010/main" val="2634831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388E9-25D5-08A4-3298-EB2511F037D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F1FEA181-47A8-DE7E-19CF-56C8041EBA36}"/>
              </a:ext>
            </a:extLst>
          </p:cNvPr>
          <p:cNvSpPr>
            <a:spLocks noGrp="1"/>
          </p:cNvSpPr>
          <p:nvPr>
            <p:ph type="ctrTitle"/>
          </p:nvPr>
        </p:nvSpPr>
        <p:spPr>
          <a:xfrm>
            <a:off x="892542" y="3545368"/>
            <a:ext cx="7596702" cy="800681"/>
          </a:xfrm>
        </p:spPr>
        <p:txBody>
          <a:bodyPr/>
          <a:lstStyle/>
          <a:p>
            <a:r>
              <a:rPr lang="en-AU" sz="6000"/>
              <a:t>Perform-share-reflect</a:t>
            </a:r>
          </a:p>
        </p:txBody>
      </p:sp>
      <p:sp>
        <p:nvSpPr>
          <p:cNvPr id="6" name="Slide Number Placeholder 5">
            <a:extLst>
              <a:ext uri="{FF2B5EF4-FFF2-40B4-BE49-F238E27FC236}">
                <a16:creationId xmlns:a16="http://schemas.microsoft.com/office/drawing/2014/main" id="{76475532-BC07-7EAE-B58F-77C51F3A8A1B}"/>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123</a:t>
            </a:fld>
            <a:endParaRPr lang="en-AU"/>
          </a:p>
        </p:txBody>
      </p:sp>
      <p:pic>
        <p:nvPicPr>
          <p:cNvPr id="3" name="Picture 2" descr="A cartoon of a door&#10;&#10;AI-generated content may be incorrect.">
            <a:extLst>
              <a:ext uri="{FF2B5EF4-FFF2-40B4-BE49-F238E27FC236}">
                <a16:creationId xmlns:a16="http://schemas.microsoft.com/office/drawing/2014/main" id="{AEA44FD8-A007-4AD5-66A3-557674D27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1746" y="1309661"/>
            <a:ext cx="3227712" cy="4565361"/>
          </a:xfrm>
          <a:prstGeom prst="rect">
            <a:avLst/>
          </a:prstGeom>
        </p:spPr>
      </p:pic>
      <p:sp>
        <p:nvSpPr>
          <p:cNvPr id="4" name="Title 6">
            <a:extLst>
              <a:ext uri="{FF2B5EF4-FFF2-40B4-BE49-F238E27FC236}">
                <a16:creationId xmlns:a16="http://schemas.microsoft.com/office/drawing/2014/main" id="{3E0F3FD7-248B-94C7-BCDE-4A9ABF65F461}"/>
              </a:ext>
            </a:extLst>
          </p:cNvPr>
          <p:cNvSpPr txBox="1">
            <a:spLocks/>
          </p:cNvSpPr>
          <p:nvPr/>
        </p:nvSpPr>
        <p:spPr>
          <a:xfrm>
            <a:off x="900002" y="2912291"/>
            <a:ext cx="11291998" cy="800681"/>
          </a:xfrm>
          <a:prstGeom prst="rect">
            <a:avLst/>
          </a:prstGeom>
          <a:ln>
            <a:noFill/>
          </a:ln>
        </p:spPr>
        <p:txBody>
          <a:bodyPr vert="horz" lIns="0" tIns="0" rIns="0" bIns="0" rtlCol="0" anchor="t">
            <a:noAutofit/>
          </a:bodyPr>
          <a:lstStyle>
            <a:lvl1pPr algn="l" defTabSz="914377" rtl="0" eaLnBrk="1" latinLnBrk="0" hangingPunct="1">
              <a:lnSpc>
                <a:spcPct val="110000"/>
              </a:lnSpc>
              <a:spcBef>
                <a:spcPct val="0"/>
              </a:spcBef>
              <a:buNone/>
              <a:defRPr sz="4800" kern="1200">
                <a:solidFill>
                  <a:schemeClr val="bg1"/>
                </a:solidFill>
                <a:latin typeface="Arial" panose="020B0604020202020204" pitchFamily="34" charset="0"/>
                <a:ea typeface="+mj-ea"/>
                <a:cs typeface="Arial" panose="020B0604020202020204" pitchFamily="34" charset="0"/>
              </a:defRPr>
            </a:lvl1pPr>
          </a:lstStyle>
          <a:p>
            <a:r>
              <a:rPr lang="en-AU" sz="3600"/>
              <a:t>Learning sequence 6 – </a:t>
            </a:r>
            <a:br>
              <a:rPr lang="en-AU"/>
            </a:br>
            <a:endParaRPr lang="en-AU"/>
          </a:p>
        </p:txBody>
      </p:sp>
    </p:spTree>
    <p:extLst>
      <p:ext uri="{BB962C8B-B14F-4D97-AF65-F5344CB8AC3E}">
        <p14:creationId xmlns:p14="http://schemas.microsoft.com/office/powerpoint/2010/main" val="3732884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069AD-095F-C43B-E42F-4E48C40266F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547BDE3-3195-2DD9-408E-0D1303C1335E}"/>
              </a:ext>
            </a:extLst>
          </p:cNvPr>
          <p:cNvSpPr>
            <a:spLocks noGrp="1"/>
          </p:cNvSpPr>
          <p:nvPr>
            <p:ph type="title"/>
          </p:nvPr>
        </p:nvSpPr>
        <p:spPr>
          <a:xfrm>
            <a:off x="359998" y="360000"/>
            <a:ext cx="9611316" cy="946286"/>
          </a:xfrm>
        </p:spPr>
        <p:txBody>
          <a:bodyPr/>
          <a:lstStyle/>
          <a:p>
            <a:r>
              <a:rPr lang="en-AU"/>
              <a:t>Learning intentions and success criteria (6) </a:t>
            </a:r>
          </a:p>
        </p:txBody>
      </p:sp>
      <p:sp>
        <p:nvSpPr>
          <p:cNvPr id="4" name="Picture Placeholder 3">
            <a:extLst>
              <a:ext uri="{FF2B5EF4-FFF2-40B4-BE49-F238E27FC236}">
                <a16:creationId xmlns:a16="http://schemas.microsoft.com/office/drawing/2014/main" id="{6657A416-113E-92F8-1D73-FD303651A92A}"/>
              </a:ext>
            </a:extLst>
          </p:cNvPr>
          <p:cNvSpPr>
            <a:spLocks noGrp="1"/>
          </p:cNvSpPr>
          <p:nvPr>
            <p:ph type="pic" sz="quarter" idx="13"/>
          </p:nvPr>
        </p:nvSpPr>
        <p:spPr>
          <a:xfrm>
            <a:off x="359999" y="1772356"/>
            <a:ext cx="11382236" cy="4923644"/>
          </a:xfrm>
        </p:spPr>
        <p:txBody>
          <a:bodyPr/>
          <a:lstStyle/>
          <a:p>
            <a:pPr>
              <a:lnSpc>
                <a:spcPct val="100000"/>
              </a:lnSpc>
              <a:spcAft>
                <a:spcPts val="600"/>
              </a:spcAft>
            </a:pPr>
            <a:r>
              <a:rPr lang="en-AU" b="1">
                <a:solidFill>
                  <a:schemeClr val="accent1"/>
                </a:solidFill>
              </a:rPr>
              <a:t>We are learning to </a:t>
            </a:r>
            <a:r>
              <a:rPr lang="en-AU">
                <a:solidFill>
                  <a:schemeClr val="accent1"/>
                </a:solidFill>
              </a:rPr>
              <a:t>apply, share and reflect on what we have learned about crafting a character from a scripted work.</a:t>
            </a:r>
          </a:p>
          <a:p>
            <a:pPr>
              <a:lnSpc>
                <a:spcPct val="100000"/>
              </a:lnSpc>
              <a:spcAft>
                <a:spcPts val="600"/>
              </a:spcAft>
            </a:pPr>
            <a:endParaRPr lang="en-AU">
              <a:solidFill>
                <a:schemeClr val="accent1"/>
              </a:solidFill>
            </a:endParaRPr>
          </a:p>
          <a:p>
            <a:pPr>
              <a:lnSpc>
                <a:spcPct val="100000"/>
              </a:lnSpc>
            </a:pPr>
            <a:r>
              <a:rPr lang="en-AU" b="1">
                <a:solidFill>
                  <a:schemeClr val="accent1"/>
                </a:solidFill>
              </a:rPr>
              <a:t>I can</a:t>
            </a:r>
          </a:p>
          <a:p>
            <a:pPr marL="342900" lvl="0" indent="-342900">
              <a:lnSpc>
                <a:spcPct val="100000"/>
              </a:lnSpc>
              <a:spcBef>
                <a:spcPts val="1200"/>
              </a:spcBef>
              <a:spcAft>
                <a:spcPts val="600"/>
              </a:spcAft>
              <a:buFont typeface="Symbol" panose="05050102010706020507" pitchFamily="18" charset="2"/>
              <a:buChar char=""/>
            </a:pPr>
            <a:r>
              <a:rPr lang="en-AU">
                <a:solidFill>
                  <a:schemeClr val="accent1"/>
                </a:solidFill>
              </a:rPr>
              <a:t>apply and adapt dramatic elements and performance skills in a scripted performance</a:t>
            </a:r>
          </a:p>
          <a:p>
            <a:pPr marL="342900" lvl="0" indent="-342900">
              <a:lnSpc>
                <a:spcPct val="100000"/>
              </a:lnSpc>
              <a:spcBef>
                <a:spcPts val="1200"/>
              </a:spcBef>
              <a:spcAft>
                <a:spcPts val="600"/>
              </a:spcAft>
              <a:buFont typeface="Symbol" panose="05050102010706020507" pitchFamily="18" charset="2"/>
              <a:buChar char=""/>
            </a:pPr>
            <a:r>
              <a:rPr lang="en-AU">
                <a:solidFill>
                  <a:schemeClr val="accent1"/>
                </a:solidFill>
              </a:rPr>
              <a:t>use performance skills to communicate my character to an audience and demonstrate qualities of a respectful and supportive audience member</a:t>
            </a:r>
          </a:p>
          <a:p>
            <a:pPr marL="342900" lvl="0" indent="-342900">
              <a:lnSpc>
                <a:spcPct val="100000"/>
              </a:lnSpc>
              <a:spcBef>
                <a:spcPts val="1200"/>
              </a:spcBef>
              <a:spcAft>
                <a:spcPts val="600"/>
              </a:spcAft>
              <a:buFont typeface="Symbol" panose="05050102010706020507" pitchFamily="18" charset="2"/>
              <a:buChar char=""/>
            </a:pPr>
            <a:r>
              <a:rPr lang="en-AU">
                <a:solidFill>
                  <a:schemeClr val="accent1"/>
                </a:solidFill>
              </a:rPr>
              <a:t>document and analyse how my creative choices and use of dramatic elements shaped my performance of a character</a:t>
            </a:r>
          </a:p>
          <a:p>
            <a:pPr marL="342900" lvl="0" indent="-342900">
              <a:lnSpc>
                <a:spcPct val="100000"/>
              </a:lnSpc>
              <a:spcBef>
                <a:spcPts val="1200"/>
              </a:spcBef>
              <a:spcAft>
                <a:spcPts val="600"/>
              </a:spcAft>
              <a:buFont typeface="Symbol" panose="05050102010706020507" pitchFamily="18" charset="2"/>
              <a:buChar char=""/>
            </a:pPr>
            <a:r>
              <a:rPr lang="en-AU">
                <a:solidFill>
                  <a:schemeClr val="accent1"/>
                </a:solidFill>
              </a:rPr>
              <a:t>reflect on the ways my understanding of character development has developed. </a:t>
            </a:r>
          </a:p>
          <a:p>
            <a:pPr>
              <a:lnSpc>
                <a:spcPct val="150000"/>
              </a:lnSpc>
            </a:pPr>
            <a:endParaRPr lang="en-US" sz="1600">
              <a:solidFill>
                <a:schemeClr val="accent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3E724C0-2430-8977-9049-05ADC1C3260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124</a:t>
            </a:fld>
            <a:endParaRPr lang="en-AU"/>
          </a:p>
        </p:txBody>
      </p:sp>
    </p:spTree>
    <p:extLst>
      <p:ext uri="{BB962C8B-B14F-4D97-AF65-F5344CB8AC3E}">
        <p14:creationId xmlns:p14="http://schemas.microsoft.com/office/powerpoint/2010/main" val="58344578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a:extLst>
            <a:ext uri="{FF2B5EF4-FFF2-40B4-BE49-F238E27FC236}">
              <a16:creationId xmlns:a16="http://schemas.microsoft.com/office/drawing/2014/main" id="{A5C21BB5-41F2-1F8F-5BF0-04DC1F4BF4C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1A5E4F-5360-258A-8317-D0BCC7C553C6}"/>
              </a:ext>
            </a:extLst>
          </p:cNvPr>
          <p:cNvSpPr>
            <a:spLocks noGrp="1"/>
          </p:cNvSpPr>
          <p:nvPr>
            <p:ph type="sldNum" sz="quarter" idx="12"/>
          </p:nvPr>
        </p:nvSpPr>
        <p:spPr/>
        <p:txBody>
          <a:bodyPr/>
          <a:lstStyle/>
          <a:p>
            <a:fld id="{10A01DC5-1685-4615-8240-15192985C6A2}" type="slidenum">
              <a:rPr lang="en-AU" smtClean="0"/>
              <a:t>125</a:t>
            </a:fld>
            <a:endParaRPr lang="en-AU"/>
          </a:p>
        </p:txBody>
      </p:sp>
      <p:sp>
        <p:nvSpPr>
          <p:cNvPr id="4" name="Text Placeholder 3">
            <a:extLst>
              <a:ext uri="{FF2B5EF4-FFF2-40B4-BE49-F238E27FC236}">
                <a16:creationId xmlns:a16="http://schemas.microsoft.com/office/drawing/2014/main" id="{A86E40E3-CD93-6606-7858-801D18C4F5D9}"/>
              </a:ext>
            </a:extLst>
          </p:cNvPr>
          <p:cNvSpPr>
            <a:spLocks noGrp="1"/>
          </p:cNvSpPr>
          <p:nvPr>
            <p:ph type="body" sz="quarter" idx="18"/>
          </p:nvPr>
        </p:nvSpPr>
        <p:spPr/>
        <p:txBody>
          <a:bodyPr/>
          <a:lstStyle/>
          <a:p>
            <a:r>
              <a:rPr lang="en-AU">
                <a:solidFill>
                  <a:schemeClr val="accent1"/>
                </a:solidFill>
              </a:rPr>
              <a:t>Reflect on your experience of crafting a character and performing scripted work</a:t>
            </a:r>
          </a:p>
        </p:txBody>
      </p:sp>
      <p:sp>
        <p:nvSpPr>
          <p:cNvPr id="7" name="Rectangle: Rounded Corners 6">
            <a:extLst>
              <a:ext uri="{FF2B5EF4-FFF2-40B4-BE49-F238E27FC236}">
                <a16:creationId xmlns:a16="http://schemas.microsoft.com/office/drawing/2014/main" id="{89786DAC-25E1-915F-1CDB-4F3CC720F4AE}"/>
              </a:ext>
              <a:ext uri="{C183D7F6-B498-43B3-948B-1728B52AA6E4}">
                <adec:decorative xmlns:adec="http://schemas.microsoft.com/office/drawing/2017/decorative" val="1"/>
              </a:ext>
            </a:extLst>
          </p:cNvPr>
          <p:cNvSpPr/>
          <p:nvPr/>
        </p:nvSpPr>
        <p:spPr>
          <a:xfrm>
            <a:off x="336406" y="1522129"/>
            <a:ext cx="3557234" cy="4993871"/>
          </a:xfrm>
          <a:prstGeom prst="roundRect">
            <a:avLst/>
          </a:prstGeom>
          <a:solidFill>
            <a:schemeClr val="accent6"/>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AU" sz="1800" b="1">
              <a:solidFill>
                <a:schemeClr val="tx1"/>
              </a:solidFill>
              <a:cs typeface="Arial" panose="020B0604020202020204" pitchFamily="34" charset="0"/>
            </a:endParaRPr>
          </a:p>
          <a:p>
            <a:endParaRPr lang="en-AU" sz="1800" b="1">
              <a:solidFill>
                <a:schemeClr val="tx1"/>
              </a:solidFill>
              <a:cs typeface="Arial" panose="020B0604020202020204" pitchFamily="34" charset="0"/>
            </a:endParaRPr>
          </a:p>
          <a:p>
            <a:endParaRPr lang="en-AU" sz="1800" b="1">
              <a:solidFill>
                <a:schemeClr val="tx1"/>
              </a:solidFill>
              <a:cs typeface="Arial" panose="020B0604020202020204" pitchFamily="34" charset="0"/>
            </a:endParaRPr>
          </a:p>
          <a:p>
            <a:endParaRPr lang="en-AU" sz="1800" b="1">
              <a:solidFill>
                <a:schemeClr val="tx1"/>
              </a:solidFill>
              <a:cs typeface="Arial" panose="020B0604020202020204" pitchFamily="34" charset="0"/>
            </a:endParaRPr>
          </a:p>
          <a:p>
            <a:pPr marL="285750" indent="-285750">
              <a:buFont typeface="Arial" panose="020B0604020202020204" pitchFamily="34" charset="0"/>
              <a:buChar char="•"/>
            </a:pPr>
            <a:r>
              <a:rPr lang="en-AU" sz="1800" b="1">
                <a:solidFill>
                  <a:schemeClr val="tx1"/>
                </a:solidFill>
                <a:cs typeface="Arial" panose="020B0604020202020204" pitchFamily="34" charset="0"/>
              </a:rPr>
              <a:t> </a:t>
            </a:r>
          </a:p>
        </p:txBody>
      </p:sp>
      <p:sp>
        <p:nvSpPr>
          <p:cNvPr id="8" name="Rectangle: Rounded Corners 7">
            <a:extLst>
              <a:ext uri="{FF2B5EF4-FFF2-40B4-BE49-F238E27FC236}">
                <a16:creationId xmlns:a16="http://schemas.microsoft.com/office/drawing/2014/main" id="{B9F8BBA4-1475-DDF1-64A2-98F0198DE022}"/>
              </a:ext>
              <a:ext uri="{C183D7F6-B498-43B3-948B-1728B52AA6E4}">
                <adec:decorative xmlns:adec="http://schemas.microsoft.com/office/drawing/2017/decorative" val="1"/>
              </a:ext>
            </a:extLst>
          </p:cNvPr>
          <p:cNvSpPr/>
          <p:nvPr/>
        </p:nvSpPr>
        <p:spPr>
          <a:xfrm>
            <a:off x="4317384" y="1522129"/>
            <a:ext cx="3557234" cy="4993871"/>
          </a:xfrm>
          <a:prstGeom prst="roundRect">
            <a:avLst/>
          </a:prstGeom>
          <a:solidFill>
            <a:schemeClr val="accent6"/>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AU" sz="1800" b="1">
              <a:solidFill>
                <a:schemeClr val="tx1"/>
              </a:solidFill>
              <a:cs typeface="Arial" panose="020B0604020202020204" pitchFamily="34" charset="0"/>
            </a:endParaRPr>
          </a:p>
          <a:p>
            <a:endParaRPr lang="en-AU" sz="1800" b="1">
              <a:solidFill>
                <a:schemeClr val="tx1"/>
              </a:solidFill>
              <a:cs typeface="Arial" panose="020B0604020202020204" pitchFamily="34" charset="0"/>
            </a:endParaRPr>
          </a:p>
          <a:p>
            <a:endParaRPr lang="en-AU" sz="1800" b="1">
              <a:solidFill>
                <a:schemeClr val="tx1"/>
              </a:solidFill>
              <a:cs typeface="Arial" panose="020B0604020202020204" pitchFamily="34" charset="0"/>
            </a:endParaRPr>
          </a:p>
          <a:p>
            <a:endParaRPr lang="en-AU" sz="1800" b="1">
              <a:solidFill>
                <a:schemeClr val="tx1"/>
              </a:solidFill>
              <a:cs typeface="Arial" panose="020B0604020202020204" pitchFamily="34" charset="0"/>
            </a:endParaRPr>
          </a:p>
          <a:p>
            <a:pPr marL="285750" indent="-285750">
              <a:buFont typeface="Arial" panose="020B0604020202020204" pitchFamily="34" charset="0"/>
              <a:buChar char="•"/>
            </a:pPr>
            <a:r>
              <a:rPr lang="en-AU" sz="1800" b="1">
                <a:solidFill>
                  <a:schemeClr val="tx1"/>
                </a:solidFill>
                <a:cs typeface="Arial" panose="020B0604020202020204" pitchFamily="34" charset="0"/>
              </a:rPr>
              <a:t> </a:t>
            </a:r>
          </a:p>
        </p:txBody>
      </p:sp>
      <p:sp>
        <p:nvSpPr>
          <p:cNvPr id="9" name="Rectangle: Rounded Corners 8">
            <a:extLst>
              <a:ext uri="{FF2B5EF4-FFF2-40B4-BE49-F238E27FC236}">
                <a16:creationId xmlns:a16="http://schemas.microsoft.com/office/drawing/2014/main" id="{434B013E-7C0A-BE67-55B2-B9EE6CC76F9A}"/>
              </a:ext>
              <a:ext uri="{C183D7F6-B498-43B3-948B-1728B52AA6E4}">
                <adec:decorative xmlns:adec="http://schemas.microsoft.com/office/drawing/2017/decorative" val="1"/>
              </a:ext>
            </a:extLst>
          </p:cNvPr>
          <p:cNvSpPr/>
          <p:nvPr/>
        </p:nvSpPr>
        <p:spPr>
          <a:xfrm>
            <a:off x="8298362" y="1522129"/>
            <a:ext cx="3557234" cy="4993871"/>
          </a:xfrm>
          <a:prstGeom prst="roundRect">
            <a:avLst/>
          </a:prstGeom>
          <a:solidFill>
            <a:schemeClr val="accent6"/>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endParaRPr lang="en-AU" sz="1800" b="1">
              <a:solidFill>
                <a:schemeClr val="tx1"/>
              </a:solidFill>
              <a:cs typeface="Arial" panose="020B0604020202020204" pitchFamily="34" charset="0"/>
            </a:endParaRPr>
          </a:p>
          <a:p>
            <a:pPr marL="898525"/>
            <a:endParaRPr lang="en-AU" sz="1800" b="1">
              <a:solidFill>
                <a:schemeClr val="tx1"/>
              </a:solidFill>
              <a:cs typeface="Arial" panose="020B0604020202020204" pitchFamily="34" charset="0"/>
            </a:endParaRPr>
          </a:p>
          <a:p>
            <a:pPr marL="898525"/>
            <a:endParaRPr lang="en-AU" sz="1800" b="1">
              <a:solidFill>
                <a:schemeClr val="tx1"/>
              </a:solidFill>
              <a:cs typeface="Arial" panose="020B0604020202020204" pitchFamily="34" charset="0"/>
            </a:endParaRPr>
          </a:p>
          <a:p>
            <a:pPr marL="898525"/>
            <a:endParaRPr lang="en-AU" sz="1800" b="1">
              <a:solidFill>
                <a:schemeClr val="tx1"/>
              </a:solidFill>
              <a:cs typeface="Arial" panose="020B0604020202020204" pitchFamily="34" charset="0"/>
            </a:endParaRPr>
          </a:p>
          <a:p>
            <a:pPr marL="285750" indent="-285750">
              <a:buFont typeface="Arial" panose="020B0604020202020204" pitchFamily="34" charset="0"/>
              <a:buChar char="•"/>
            </a:pPr>
            <a:r>
              <a:rPr lang="en-AU" sz="1800" b="1">
                <a:solidFill>
                  <a:schemeClr val="tx1"/>
                </a:solidFill>
                <a:cs typeface="Arial" panose="020B0604020202020204" pitchFamily="34" charset="0"/>
              </a:rPr>
              <a:t> </a:t>
            </a:r>
          </a:p>
        </p:txBody>
      </p:sp>
      <p:pic>
        <p:nvPicPr>
          <p:cNvPr id="1026" name="Picture 2">
            <a:extLst>
              <a:ext uri="{FF2B5EF4-FFF2-40B4-BE49-F238E27FC236}">
                <a16:creationId xmlns:a16="http://schemas.microsoft.com/office/drawing/2014/main" id="{0357DDD8-C903-28CF-2FD3-094B39CEFA5A}"/>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05" y="1532071"/>
            <a:ext cx="1409700" cy="113509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AF1076D-D82C-9402-368E-041953D74DB7}"/>
              </a:ext>
            </a:extLst>
          </p:cNvPr>
          <p:cNvSpPr txBox="1"/>
          <p:nvPr/>
        </p:nvSpPr>
        <p:spPr>
          <a:xfrm>
            <a:off x="1538422" y="1765866"/>
            <a:ext cx="2197412" cy="704419"/>
          </a:xfrm>
          <a:prstGeom prst="rect">
            <a:avLst/>
          </a:prstGeom>
          <a:noFill/>
          <a:ln>
            <a:noFill/>
          </a:ln>
        </p:spPr>
        <p:txBody>
          <a:bodyPr wrap="square" lIns="0" tIns="0" rIns="0" bIns="0" rtlCol="0">
            <a:noAutofit/>
          </a:bodyPr>
          <a:lstStyle/>
          <a:p>
            <a:pPr algn="l">
              <a:lnSpc>
                <a:spcPct val="130000"/>
              </a:lnSpc>
            </a:pPr>
            <a:r>
              <a:rPr lang="en-AU" sz="2000">
                <a:latin typeface="+mj-lt"/>
                <a:cs typeface="Arial" panose="020B0604020202020204" pitchFamily="34" charset="0"/>
              </a:rPr>
              <a:t>A positive success or highlight</a:t>
            </a:r>
          </a:p>
        </p:txBody>
      </p:sp>
      <p:pic>
        <p:nvPicPr>
          <p:cNvPr id="1027" name="Picture 3">
            <a:extLst>
              <a:ext uri="{FF2B5EF4-FFF2-40B4-BE49-F238E27FC236}">
                <a16:creationId xmlns:a16="http://schemas.microsoft.com/office/drawing/2014/main" id="{3ABE0F39-2771-6801-7585-A02A1DCD78BC}"/>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5891" y="1398720"/>
            <a:ext cx="742950" cy="139140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D8AA260-0399-0CBB-4CA8-B5C485F4942D}"/>
              </a:ext>
            </a:extLst>
          </p:cNvPr>
          <p:cNvSpPr txBox="1"/>
          <p:nvPr/>
        </p:nvSpPr>
        <p:spPr>
          <a:xfrm>
            <a:off x="5251388" y="1765866"/>
            <a:ext cx="2348625" cy="850939"/>
          </a:xfrm>
          <a:prstGeom prst="rect">
            <a:avLst/>
          </a:prstGeom>
          <a:noFill/>
        </p:spPr>
        <p:txBody>
          <a:bodyPr wrap="square">
            <a:spAutoFit/>
          </a:bodyPr>
          <a:lstStyle/>
          <a:p>
            <a:pPr algn="l">
              <a:lnSpc>
                <a:spcPct val="130000"/>
              </a:lnSpc>
            </a:pPr>
            <a:r>
              <a:rPr lang="en-AU" sz="2000">
                <a:latin typeface="+mj-lt"/>
                <a:cs typeface="Arial" panose="020B0604020202020204" pitchFamily="34" charset="0"/>
              </a:rPr>
              <a:t>Something you are looking forward to</a:t>
            </a:r>
          </a:p>
        </p:txBody>
      </p:sp>
      <p:pic>
        <p:nvPicPr>
          <p:cNvPr id="1028" name="Picture 4">
            <a:extLst>
              <a:ext uri="{FF2B5EF4-FFF2-40B4-BE49-F238E27FC236}">
                <a16:creationId xmlns:a16="http://schemas.microsoft.com/office/drawing/2014/main" id="{D2BD0DDF-4A5C-304D-392A-AB76CD98D6F3}"/>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6657" y="1398720"/>
            <a:ext cx="542925" cy="139140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B4D40E2-7605-6F6B-5EED-CA07BAAA9D97}"/>
              </a:ext>
            </a:extLst>
          </p:cNvPr>
          <p:cNvSpPr txBox="1"/>
          <p:nvPr/>
        </p:nvSpPr>
        <p:spPr>
          <a:xfrm>
            <a:off x="9117735" y="1765866"/>
            <a:ext cx="2660307" cy="850939"/>
          </a:xfrm>
          <a:prstGeom prst="rect">
            <a:avLst/>
          </a:prstGeom>
          <a:noFill/>
        </p:spPr>
        <p:txBody>
          <a:bodyPr wrap="square">
            <a:spAutoFit/>
          </a:bodyPr>
          <a:lstStyle/>
          <a:p>
            <a:pPr algn="l">
              <a:lnSpc>
                <a:spcPct val="130000"/>
              </a:lnSpc>
            </a:pPr>
            <a:r>
              <a:rPr lang="en-AU" sz="2000">
                <a:latin typeface="+mj-lt"/>
                <a:cs typeface="Arial" panose="020B0604020202020204" pitchFamily="34" charset="0"/>
              </a:rPr>
              <a:t>A challenge experienced</a:t>
            </a:r>
          </a:p>
        </p:txBody>
      </p:sp>
      <p:sp>
        <p:nvSpPr>
          <p:cNvPr id="12" name="Rectangle: Rounded Corners 11">
            <a:extLst>
              <a:ext uri="{FF2B5EF4-FFF2-40B4-BE49-F238E27FC236}">
                <a16:creationId xmlns:a16="http://schemas.microsoft.com/office/drawing/2014/main" id="{B6029B90-6B9E-EF76-7FDF-BE7522A7314C}"/>
              </a:ext>
            </a:extLst>
          </p:cNvPr>
          <p:cNvSpPr/>
          <p:nvPr/>
        </p:nvSpPr>
        <p:spPr>
          <a:xfrm>
            <a:off x="-118531" y="254000"/>
            <a:ext cx="3234264" cy="38499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itle 5">
            <a:extLst>
              <a:ext uri="{FF2B5EF4-FFF2-40B4-BE49-F238E27FC236}">
                <a16:creationId xmlns:a16="http://schemas.microsoft.com/office/drawing/2014/main" id="{509367A1-B9AA-954A-B543-6DFF1A0A6745}"/>
              </a:ext>
            </a:extLst>
          </p:cNvPr>
          <p:cNvSpPr txBox="1">
            <a:spLocks/>
          </p:cNvSpPr>
          <p:nvPr/>
        </p:nvSpPr>
        <p:spPr>
          <a:xfrm>
            <a:off x="165255" y="324717"/>
            <a:ext cx="2815012" cy="303263"/>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t>6.3 – reflection A</a:t>
            </a:r>
          </a:p>
        </p:txBody>
      </p:sp>
    </p:spTree>
    <p:extLst>
      <p:ext uri="{BB962C8B-B14F-4D97-AF65-F5344CB8AC3E}">
        <p14:creationId xmlns:p14="http://schemas.microsoft.com/office/powerpoint/2010/main" val="3055341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a:extLst>
            <a:ext uri="{FF2B5EF4-FFF2-40B4-BE49-F238E27FC236}">
              <a16:creationId xmlns:a16="http://schemas.microsoft.com/office/drawing/2014/main" id="{DA127614-7B69-DE27-A608-D7B3D9A17489}"/>
            </a:ext>
          </a:extLst>
        </p:cNvPr>
        <p:cNvGrpSpPr/>
        <p:nvPr/>
      </p:nvGrpSpPr>
      <p:grpSpPr>
        <a:xfrm>
          <a:off x="0" y="0"/>
          <a:ext cx="0" cy="0"/>
          <a:chOff x="0" y="0"/>
          <a:chExt cx="0" cy="0"/>
        </a:xfrm>
      </p:grpSpPr>
      <p:sp>
        <p:nvSpPr>
          <p:cNvPr id="9" name="Thought Bubble: Cloud 8">
            <a:extLst>
              <a:ext uri="{FF2B5EF4-FFF2-40B4-BE49-F238E27FC236}">
                <a16:creationId xmlns:a16="http://schemas.microsoft.com/office/drawing/2014/main" id="{9B9C78A5-A340-6106-0E0D-A9149426F5C2}"/>
              </a:ext>
            </a:extLst>
          </p:cNvPr>
          <p:cNvSpPr/>
          <p:nvPr/>
        </p:nvSpPr>
        <p:spPr>
          <a:xfrm>
            <a:off x="618497" y="1608667"/>
            <a:ext cx="4994472" cy="4305264"/>
          </a:xfrm>
          <a:prstGeom prst="cloudCallout">
            <a:avLst>
              <a:gd name="adj1" fmla="val -53910"/>
              <a:gd name="adj2" fmla="val 63644"/>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200">
                <a:solidFill>
                  <a:schemeClr val="accent1"/>
                </a:solidFill>
              </a:rPr>
              <a:t>I used to think…</a:t>
            </a:r>
          </a:p>
        </p:txBody>
      </p:sp>
      <p:sp>
        <p:nvSpPr>
          <p:cNvPr id="6" name="Slide Number Placeholder 5">
            <a:extLst>
              <a:ext uri="{FF2B5EF4-FFF2-40B4-BE49-F238E27FC236}">
                <a16:creationId xmlns:a16="http://schemas.microsoft.com/office/drawing/2014/main" id="{30C2BF13-26BF-AA21-10D1-37A0109C011C}"/>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126</a:t>
            </a:fld>
            <a:endParaRPr lang="en-AU"/>
          </a:p>
        </p:txBody>
      </p:sp>
      <p:sp>
        <p:nvSpPr>
          <p:cNvPr id="4" name="Rectangle: Rounded Corners 3">
            <a:extLst>
              <a:ext uri="{FF2B5EF4-FFF2-40B4-BE49-F238E27FC236}">
                <a16:creationId xmlns:a16="http://schemas.microsoft.com/office/drawing/2014/main" id="{2D3CBDF4-215F-DA9C-1EE3-9F86437D0E73}"/>
              </a:ext>
            </a:extLst>
          </p:cNvPr>
          <p:cNvSpPr/>
          <p:nvPr/>
        </p:nvSpPr>
        <p:spPr>
          <a:xfrm>
            <a:off x="-118531" y="254000"/>
            <a:ext cx="3234264" cy="38499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itle 5">
            <a:extLst>
              <a:ext uri="{FF2B5EF4-FFF2-40B4-BE49-F238E27FC236}">
                <a16:creationId xmlns:a16="http://schemas.microsoft.com/office/drawing/2014/main" id="{99604806-819A-1076-E9CB-1D047FA331FD}"/>
              </a:ext>
            </a:extLst>
          </p:cNvPr>
          <p:cNvSpPr txBox="1">
            <a:spLocks/>
          </p:cNvSpPr>
          <p:nvPr/>
        </p:nvSpPr>
        <p:spPr>
          <a:xfrm>
            <a:off x="165255" y="324717"/>
            <a:ext cx="2815012" cy="303263"/>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t>6.5 – reflection B</a:t>
            </a:r>
          </a:p>
        </p:txBody>
      </p:sp>
      <p:sp>
        <p:nvSpPr>
          <p:cNvPr id="8" name="Thought Bubble: Cloud 7">
            <a:extLst>
              <a:ext uri="{FF2B5EF4-FFF2-40B4-BE49-F238E27FC236}">
                <a16:creationId xmlns:a16="http://schemas.microsoft.com/office/drawing/2014/main" id="{E1CE41A3-B20D-E4F1-E4C8-8C839684A23F}"/>
              </a:ext>
            </a:extLst>
          </p:cNvPr>
          <p:cNvSpPr/>
          <p:nvPr/>
        </p:nvSpPr>
        <p:spPr>
          <a:xfrm>
            <a:off x="4560711" y="0"/>
            <a:ext cx="7283289" cy="5249333"/>
          </a:xfrm>
          <a:prstGeom prst="cloudCallout">
            <a:avLst>
              <a:gd name="adj1" fmla="val 49225"/>
              <a:gd name="adj2" fmla="val 66132"/>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4400">
                <a:solidFill>
                  <a:schemeClr val="accent1"/>
                </a:solidFill>
              </a:rPr>
              <a:t>Now, I think…</a:t>
            </a:r>
          </a:p>
        </p:txBody>
      </p:sp>
    </p:spTree>
    <p:extLst>
      <p:ext uri="{BB962C8B-B14F-4D97-AF65-F5344CB8AC3E}">
        <p14:creationId xmlns:p14="http://schemas.microsoft.com/office/powerpoint/2010/main" val="1827188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223418-AC99-D403-B6BA-7F5E5111A87A}"/>
              </a:ext>
            </a:extLst>
          </p:cNvPr>
          <p:cNvSpPr>
            <a:spLocks noGrp="1"/>
          </p:cNvSpPr>
          <p:nvPr>
            <p:ph type="sldNum" sz="quarter" idx="10"/>
          </p:nvPr>
        </p:nvSpPr>
        <p:spPr/>
        <p:txBody>
          <a:bodyPr/>
          <a:lstStyle/>
          <a:p>
            <a:fld id="{10A01DC5-1685-4615-8240-15192985C6A2}" type="slidenum">
              <a:rPr lang="en-AU" smtClean="0"/>
              <a:pPr/>
              <a:t>127</a:t>
            </a:fld>
            <a:endParaRPr lang="en-AU"/>
          </a:p>
        </p:txBody>
      </p:sp>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a:t>References</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a:xfrm>
            <a:off x="360000" y="3428999"/>
            <a:ext cx="11484000" cy="3267001"/>
          </a:xfrm>
        </p:spPr>
        <p:txBody>
          <a:bodyPr/>
          <a:lstStyle/>
          <a:p>
            <a:r>
              <a:rPr lang="en-AU" sz="1000"/>
              <a:t>Drama 7-10 Syllabus © NSW Education Standards Authority (NESA) for and on behalf of the Crown in right of the State of New South Wales, 2023.</a:t>
            </a:r>
          </a:p>
          <a:p>
            <a:r>
              <a:rPr lang="en-AU" sz="1000"/>
              <a:t>Bellamy J (2013) </a:t>
            </a:r>
            <a:r>
              <a:rPr lang="en-AU" sz="1000" i="1"/>
              <a:t>Compass</a:t>
            </a:r>
            <a:r>
              <a:rPr lang="en-AU" sz="1000"/>
              <a:t>, Playlab Theatre, Australia.</a:t>
            </a:r>
          </a:p>
          <a:p>
            <a:r>
              <a:rPr lang="en-AU" sz="1000" err="1"/>
              <a:t>Betzien</a:t>
            </a:r>
            <a:r>
              <a:rPr lang="en-AU" sz="1000"/>
              <a:t> A (2012) </a:t>
            </a:r>
            <a:r>
              <a:rPr lang="en-AU" sz="1000" i="1"/>
              <a:t>Where in the World is Frank Sparrow?, </a:t>
            </a:r>
            <a:r>
              <a:rPr lang="en-AU" sz="1000"/>
              <a:t>Playlab Theatre, Australia.</a:t>
            </a:r>
          </a:p>
          <a:p>
            <a:r>
              <a:rPr lang="en-AU" sz="1000"/>
              <a:t>Cornelius P (2007) </a:t>
            </a:r>
            <a:r>
              <a:rPr lang="en-AU" sz="1000" i="1"/>
              <a:t>Boy Overboard</a:t>
            </a:r>
            <a:r>
              <a:rPr lang="en-AU" sz="1000"/>
              <a:t>, Currency Press Sydney, Australia.</a:t>
            </a:r>
          </a:p>
          <a:p>
            <a:r>
              <a:rPr lang="en-AU" sz="1000"/>
              <a:t>Davis J (1987) </a:t>
            </a:r>
            <a:r>
              <a:rPr lang="en-AU" sz="1000" i="1"/>
              <a:t>Honey Spot</a:t>
            </a:r>
            <a:r>
              <a:rPr lang="en-AU" sz="1000"/>
              <a:t>, Currency Press Sydney, Australia.</a:t>
            </a:r>
          </a:p>
          <a:p>
            <a:r>
              <a:rPr lang="en-AU" sz="1000"/>
              <a:t>James A (2021) </a:t>
            </a:r>
            <a:r>
              <a:rPr lang="en-AU" sz="1000" i="1"/>
              <a:t>Sunshine Super Girl</a:t>
            </a:r>
            <a:r>
              <a:rPr lang="en-AU" sz="1000"/>
              <a:t>, Currency Press Sydney, Australia. </a:t>
            </a:r>
          </a:p>
          <a:p>
            <a:r>
              <a:rPr lang="en-AU" sz="1000"/>
              <a:t>Kemp J (2022) </a:t>
            </a:r>
            <a:r>
              <a:rPr lang="en-AU" sz="1000" i="1"/>
              <a:t>Shack</a:t>
            </a:r>
            <a:r>
              <a:rPr lang="en-AU" sz="1000"/>
              <a:t>, Playlab Theatre, Australia.</a:t>
            </a:r>
          </a:p>
          <a:p>
            <a:r>
              <a:rPr lang="en-AU" sz="1000"/>
              <a:t>Tulloch R (2011) </a:t>
            </a:r>
            <a:r>
              <a:rPr lang="en-AU" sz="1000" i="1"/>
              <a:t>The Book of Everything</a:t>
            </a:r>
            <a:r>
              <a:rPr lang="en-AU" sz="1000"/>
              <a:t>, Currency Press, Australia.</a:t>
            </a:r>
          </a:p>
          <a:p>
            <a:r>
              <a:rPr lang="en-AU" sz="1000"/>
              <a:t>The Arts Unit, </a:t>
            </a:r>
            <a:r>
              <a:rPr lang="en-AU" sz="1000" u="sng">
                <a:hlinkClick r:id="rId3"/>
              </a:rPr>
              <a:t>Art Bites – Laban Movement Analysis</a:t>
            </a:r>
            <a:r>
              <a:rPr lang="en-AU" sz="1000"/>
              <a:t>, NSW Department of Education website, accessed 16 June 2025. </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Please refer to the NESA Copyright Disclaimer for more information </a:t>
            </a:r>
            <a:r>
              <a:rPr kumimoji="0" lang="en-AU" sz="1200" b="0" i="0" u="none" strike="noStrike" kern="1200" cap="none" spc="0" normalizeH="0" baseline="0" noProof="0">
                <a:ln>
                  <a:noFill/>
                </a:ln>
                <a:solidFill>
                  <a:srgbClr val="CBEDFD"/>
                </a:solidFill>
                <a:effectLst/>
                <a:uLnTx/>
                <a:uFillTx/>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a:ln>
                  <a:noFill/>
                </a:ln>
                <a:solidFill>
                  <a:srgbClr val="CBEDFD"/>
                </a:solidFill>
                <a:effectLst/>
                <a:uLnTx/>
                <a:uFillTx/>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a:ln>
                  <a:noFill/>
                </a:ln>
                <a:solidFill>
                  <a:srgbClr val="CBEDFD"/>
                </a:solidFill>
                <a:effectLst/>
                <a:uLnTx/>
                <a:uFillTx/>
                <a:latin typeface="Arial" panose="020B0604020202020204" pitchFamily="34" charset="0"/>
                <a:cs typeface="Arial" panose="020B0604020202020204" pitchFamily="34" charset="0"/>
              </a:rPr>
              <a:t> </a:t>
            </a:r>
            <a:r>
              <a:rPr kumimoji="0" lang="en-AU"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and the NSW Curriculum website </a:t>
            </a:r>
            <a:r>
              <a:rPr kumimoji="0" lang="en-AU" sz="1200" b="0" i="0" u="none" strike="noStrike" kern="1200" cap="none" spc="0" normalizeH="0" baseline="0" noProof="0">
                <a:ln>
                  <a:noFill/>
                </a:ln>
                <a:solidFill>
                  <a:srgbClr val="CBEDFD"/>
                </a:solidFill>
                <a:effectLst/>
                <a:uLnTx/>
                <a:uFillTx/>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18101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03DFE7-8ED6-8289-3C7A-37260EDA32BA}"/>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128</a:t>
            </a:fld>
            <a:endParaRPr lang="en-AU"/>
          </a:p>
        </p:txBody>
      </p:sp>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a:latin typeface="Public Sans Light" pitchFamily="2" charset="0"/>
              </a:rPr>
              <a:t>© </a:t>
            </a:r>
            <a:r>
              <a:rPr lang="en-AU"/>
              <a:t>State of New South Wales (Department of Education), 2024</a:t>
            </a:r>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a:solidFill>
                  <a:schemeClr val="bg1"/>
                </a:solidFill>
              </a:rPr>
              <a:t>The copyright material published in this resource is subject to the </a:t>
            </a:r>
            <a:r>
              <a:rPr lang="en-AU" sz="1200" i="1">
                <a:solidFill>
                  <a:schemeClr val="bg1"/>
                </a:solidFill>
              </a:rPr>
              <a:t>Copyright Act 1968</a:t>
            </a:r>
            <a:r>
              <a:rPr lang="en-AU" sz="1200">
                <a:solidFill>
                  <a:schemeClr val="bg1"/>
                </a:solidFill>
              </a:rPr>
              <a:t> (</a:t>
            </a:r>
            <a:r>
              <a:rPr lang="en-AU" sz="1200" err="1">
                <a:solidFill>
                  <a:schemeClr val="bg1"/>
                </a:solidFill>
              </a:rPr>
              <a:t>Cth</a:t>
            </a:r>
            <a:r>
              <a:rPr lang="en-AU" sz="120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a:solidFill>
                  <a:schemeClr val="bg1"/>
                </a:solidFill>
              </a:rPr>
              <a:t>Copyright material available in this resource and owned by the NSW Department of Education is licensed under a </a:t>
            </a:r>
            <a:r>
              <a:rPr lang="en-AU" sz="1200">
                <a:solidFill>
                  <a:schemeClr val="accent4"/>
                </a:solidFill>
                <a:hlinkClick r:id="rId2">
                  <a:extLst>
                    <a:ext uri="{A12FA001-AC4F-418D-AE19-62706E023703}">
                      <ahyp:hlinkClr xmlns:ahyp="http://schemas.microsoft.com/office/drawing/2018/hyperlinkcolor" val="tx"/>
                    </a:ext>
                  </a:extLst>
                </a:hlinkClick>
              </a:rPr>
              <a:t>Creative Commons Attribution 4.0 International (CC BY 4.0) licence</a:t>
            </a:r>
            <a:r>
              <a:rPr lang="en-AU" sz="1200">
                <a:solidFill>
                  <a:schemeClr val="bg1"/>
                </a:solidFill>
              </a:rPr>
              <a:t>.</a:t>
            </a:r>
          </a:p>
          <a:p>
            <a:pPr algn="l">
              <a:lnSpc>
                <a:spcPct val="150000"/>
              </a:lnSpc>
              <a:spcAft>
                <a:spcPts val="600"/>
              </a:spcAft>
            </a:pPr>
            <a:r>
              <a:rPr lang="en-AU" sz="1200">
                <a:solidFill>
                  <a:schemeClr val="bg1"/>
                </a:solidFill>
              </a:rPr>
              <a:t>This licence allows you to share and adapt the material for any purpose, even commercially.</a:t>
            </a:r>
          </a:p>
          <a:p>
            <a:pPr algn="l">
              <a:lnSpc>
                <a:spcPct val="150000"/>
              </a:lnSpc>
              <a:spcAft>
                <a:spcPts val="600"/>
              </a:spcAft>
            </a:pPr>
            <a:r>
              <a:rPr lang="en-AU" sz="1200">
                <a:solidFill>
                  <a:schemeClr val="bg1"/>
                </a:solidFill>
              </a:rPr>
              <a:t>Attribution should be given to </a:t>
            </a:r>
            <a:r>
              <a:rPr lang="en-AU" sz="1200">
                <a:solidFill>
                  <a:schemeClr val="bg1"/>
                </a:solidFill>
                <a:latin typeface="Public Sans Light" pitchFamily="2" charset="0"/>
              </a:rPr>
              <a:t>© </a:t>
            </a:r>
            <a:r>
              <a:rPr lang="en-AU" sz="1200">
                <a:solidFill>
                  <a:schemeClr val="bg1"/>
                </a:solidFill>
              </a:rPr>
              <a:t>State of New South Wales (Department of Education), 2024.</a:t>
            </a:r>
          </a:p>
          <a:p>
            <a:pPr algn="l">
              <a:lnSpc>
                <a:spcPct val="150000"/>
              </a:lnSpc>
            </a:pPr>
            <a:r>
              <a:rPr lang="en-AU" sz="1200">
                <a:solidFill>
                  <a:schemeClr val="bg1"/>
                </a:solidFill>
              </a:rPr>
              <a:t>Material in this resource not available under a Creative Commons licence:</a:t>
            </a:r>
          </a:p>
          <a:p>
            <a:pPr marL="171450" indent="-171450" algn="l">
              <a:lnSpc>
                <a:spcPct val="150000"/>
              </a:lnSpc>
              <a:buFont typeface="Arial" panose="020B0604020202020204" pitchFamily="34" charset="0"/>
              <a:buChar char="•"/>
            </a:pPr>
            <a:r>
              <a:rPr lang="en-AU" sz="120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a:solidFill>
                  <a:schemeClr val="bg1"/>
                </a:solidFill>
                <a:latin typeface="+mj-lt"/>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a:solidFill>
                  <a:schemeClr val="bg1"/>
                </a:solidFill>
                <a:latin typeface="+mj-lt"/>
              </a:rPr>
              <a:t>If you use the links provided in this document to access a third party’s website, you acknowledge that the terms of use, including licence terms set out on the third-party’s website apply to the use which may be made of the materials on that third-party website or where permitted by the Copyright Act 1968 (</a:t>
            </a:r>
            <a:r>
              <a:rPr lang="en-AU" sz="1200" err="1">
                <a:solidFill>
                  <a:schemeClr val="bg1"/>
                </a:solidFill>
                <a:latin typeface="+mj-lt"/>
              </a:rPr>
              <a:t>Cth</a:t>
            </a:r>
            <a:r>
              <a:rPr lang="en-AU" sz="1200">
                <a:solidFill>
                  <a:schemeClr val="bg1"/>
                </a:solidFill>
                <a:latin typeface="+mj-lt"/>
              </a:rPr>
              <a:t>). The department accepts no responsibility for content on third-party websites. </a:t>
            </a:r>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C26C01-508A-BBBA-2D4D-1C0C1CF29651}"/>
              </a:ext>
            </a:extLst>
          </p:cNvPr>
          <p:cNvSpPr>
            <a:spLocks noGrp="1"/>
          </p:cNvSpPr>
          <p:nvPr>
            <p:ph type="sldNum" sz="quarter" idx="12"/>
          </p:nvPr>
        </p:nvSpPr>
        <p:spPr/>
        <p:txBody>
          <a:bodyPr/>
          <a:lstStyle/>
          <a:p>
            <a:fld id="{10A01DC5-1685-4615-8240-15192985C6A2}" type="slidenum">
              <a:rPr lang="en-AU" smtClean="0"/>
              <a:t>13</a:t>
            </a:fld>
            <a:endParaRPr lang="en-AU"/>
          </a:p>
        </p:txBody>
      </p:sp>
      <p:sp>
        <p:nvSpPr>
          <p:cNvPr id="2" name="Rectangle: Rounded Corners 1">
            <a:extLst>
              <a:ext uri="{FF2B5EF4-FFF2-40B4-BE49-F238E27FC236}">
                <a16:creationId xmlns:a16="http://schemas.microsoft.com/office/drawing/2014/main" id="{816BB0D4-21AB-1B79-0D75-E5EDCC47BEBC}"/>
              </a:ext>
              <a:ext uri="{C183D7F6-B498-43B3-948B-1728B52AA6E4}">
                <adec:decorative xmlns:adec="http://schemas.microsoft.com/office/drawing/2017/decorative" val="1"/>
              </a:ext>
            </a:extLst>
          </p:cNvPr>
          <p:cNvSpPr/>
          <p:nvPr/>
        </p:nvSpPr>
        <p:spPr>
          <a:xfrm>
            <a:off x="2259788" y="2885665"/>
            <a:ext cx="8484409" cy="1732583"/>
          </a:xfrm>
          <a:prstGeom prst="roundRect">
            <a:avLst>
              <a:gd name="adj" fmla="val 172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GB" sz="5400">
                <a:latin typeface="Arial" panose="020B0604020202020204" pitchFamily="34" charset="0"/>
                <a:cs typeface="Arial" panose="020B0604020202020204" pitchFamily="34" charset="0"/>
              </a:rPr>
              <a:t>Voice and identity</a:t>
            </a:r>
            <a:endParaRPr lang="en-AU" sz="5400">
              <a:solidFill>
                <a:schemeClr val="accent4"/>
              </a:solidFill>
              <a:latin typeface="Arial" panose="020B0604020202020204" pitchFamily="34" charset="0"/>
              <a:cs typeface="Arial" panose="020B0604020202020204" pitchFamily="34" charset="0"/>
            </a:endParaRPr>
          </a:p>
        </p:txBody>
      </p:sp>
      <p:sp>
        <p:nvSpPr>
          <p:cNvPr id="4" name="Oval 3">
            <a:hlinkClick r:id="rId2" action="ppaction://hlinksldjump"/>
            <a:extLst>
              <a:ext uri="{FF2B5EF4-FFF2-40B4-BE49-F238E27FC236}">
                <a16:creationId xmlns:a16="http://schemas.microsoft.com/office/drawing/2014/main" id="{85B37826-1BD3-6399-1E10-EDFB76E6AEF6}"/>
              </a:ext>
            </a:extLst>
          </p:cNvPr>
          <p:cNvSpPr/>
          <p:nvPr/>
        </p:nvSpPr>
        <p:spPr>
          <a:xfrm>
            <a:off x="1680111" y="2885665"/>
            <a:ext cx="1788869" cy="1709265"/>
          </a:xfrm>
          <a:prstGeom prst="ellipse">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a:solidFill>
                  <a:schemeClr val="accent1"/>
                </a:solidFill>
                <a:latin typeface="Arial" panose="020B0604020202020204" pitchFamily="34" charset="0"/>
                <a:cs typeface="Arial" panose="020B0604020202020204" pitchFamily="34" charset="0"/>
              </a:rPr>
              <a:t>1.3</a:t>
            </a:r>
          </a:p>
        </p:txBody>
      </p:sp>
    </p:spTree>
    <p:extLst>
      <p:ext uri="{BB962C8B-B14F-4D97-AF65-F5344CB8AC3E}">
        <p14:creationId xmlns:p14="http://schemas.microsoft.com/office/powerpoint/2010/main" val="40931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14</a:t>
            </a:fld>
            <a:endParaRPr lang="en-AU"/>
          </a:p>
        </p:txBody>
      </p:sp>
      <p:sp>
        <p:nvSpPr>
          <p:cNvPr id="11" name="Title 4">
            <a:extLst>
              <a:ext uri="{FF2B5EF4-FFF2-40B4-BE49-F238E27FC236}">
                <a16:creationId xmlns:a16="http://schemas.microsoft.com/office/drawing/2014/main" id="{7982A117-1CD2-B80D-328C-59A5DFB44BF1}"/>
              </a:ext>
            </a:extLst>
          </p:cNvPr>
          <p:cNvSpPr txBox="1">
            <a:spLocks/>
          </p:cNvSpPr>
          <p:nvPr/>
        </p:nvSpPr>
        <p:spPr>
          <a:xfrm>
            <a:off x="2969913" y="1115221"/>
            <a:ext cx="6252174" cy="2041233"/>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algn="ctr"/>
            <a:r>
              <a:rPr lang="en-AU"/>
              <a:t>What can a person’s </a:t>
            </a:r>
            <a:r>
              <a:rPr lang="en-AU" b="1"/>
              <a:t>voice</a:t>
            </a:r>
            <a:r>
              <a:rPr lang="en-AU"/>
              <a:t> teach us about them?</a:t>
            </a:r>
          </a:p>
        </p:txBody>
      </p:sp>
      <p:sp>
        <p:nvSpPr>
          <p:cNvPr id="2" name="Freeform 8">
            <a:extLst>
              <a:ext uri="{FF2B5EF4-FFF2-40B4-BE49-F238E27FC236}">
                <a16:creationId xmlns:a16="http://schemas.microsoft.com/office/drawing/2014/main" id="{8C84829B-E203-1894-84E1-DE7B2FB99B7B}"/>
              </a:ext>
            </a:extLst>
          </p:cNvPr>
          <p:cNvSpPr/>
          <p:nvPr/>
        </p:nvSpPr>
        <p:spPr>
          <a:xfrm>
            <a:off x="3054406" y="3804355"/>
            <a:ext cx="6083187" cy="3230692"/>
          </a:xfrm>
          <a:custGeom>
            <a:avLst/>
            <a:gdLst/>
            <a:ahLst/>
            <a:cxnLst/>
            <a:rect l="l" t="t" r="r" b="b"/>
            <a:pathLst>
              <a:path w="4986640" h="2580586">
                <a:moveTo>
                  <a:pt x="0" y="0"/>
                </a:moveTo>
                <a:lnTo>
                  <a:pt x="4986640" y="0"/>
                </a:lnTo>
                <a:lnTo>
                  <a:pt x="4986640" y="2580587"/>
                </a:lnTo>
                <a:lnTo>
                  <a:pt x="0" y="2580587"/>
                </a:lnTo>
                <a:lnTo>
                  <a:pt x="0" y="0"/>
                </a:lnTo>
                <a:close/>
              </a:path>
            </a:pathLst>
          </a:custGeom>
          <a:blipFill>
            <a:blip r:embed="rId2"/>
            <a:stretch>
              <a:fillRect/>
            </a:stretch>
          </a:blipFill>
        </p:spPr>
        <p:txBody>
          <a:bodyPr/>
          <a:lstStyle/>
          <a:p>
            <a:endParaRPr lang="en-AU"/>
          </a:p>
        </p:txBody>
      </p:sp>
      <p:sp>
        <p:nvSpPr>
          <p:cNvPr id="3" name="Rectangle: Rounded Corners 2">
            <a:extLst>
              <a:ext uri="{FF2B5EF4-FFF2-40B4-BE49-F238E27FC236}">
                <a16:creationId xmlns:a16="http://schemas.microsoft.com/office/drawing/2014/main" id="{61B503A2-CE0F-1691-E9B5-9AC47E4E6A58}"/>
              </a:ext>
            </a:extLst>
          </p:cNvPr>
          <p:cNvSpPr/>
          <p:nvPr/>
        </p:nvSpPr>
        <p:spPr>
          <a:xfrm>
            <a:off x="-118531" y="254000"/>
            <a:ext cx="2870198" cy="3849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itle 5">
            <a:extLst>
              <a:ext uri="{FF2B5EF4-FFF2-40B4-BE49-F238E27FC236}">
                <a16:creationId xmlns:a16="http://schemas.microsoft.com/office/drawing/2014/main" id="{63AF8F53-E8AD-126B-FB0A-8676AC3B1E93}"/>
              </a:ext>
            </a:extLst>
          </p:cNvPr>
          <p:cNvSpPr txBox="1">
            <a:spLocks/>
          </p:cNvSpPr>
          <p:nvPr/>
        </p:nvSpPr>
        <p:spPr>
          <a:xfrm>
            <a:off x="1020400" y="323084"/>
            <a:ext cx="898711" cy="233374"/>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1.3a</a:t>
            </a:r>
          </a:p>
        </p:txBody>
      </p:sp>
    </p:spTree>
    <p:extLst>
      <p:ext uri="{BB962C8B-B14F-4D97-AF65-F5344CB8AC3E}">
        <p14:creationId xmlns:p14="http://schemas.microsoft.com/office/powerpoint/2010/main" val="4293360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15</a:t>
            </a:fld>
            <a:endParaRPr lang="en-AU"/>
          </a:p>
        </p:txBody>
      </p:sp>
      <p:sp>
        <p:nvSpPr>
          <p:cNvPr id="12" name="Content Placeholder 4">
            <a:extLst>
              <a:ext uri="{FF2B5EF4-FFF2-40B4-BE49-F238E27FC236}">
                <a16:creationId xmlns:a16="http://schemas.microsoft.com/office/drawing/2014/main" id="{DA94EC1D-5885-A781-7769-56C354E30525}"/>
              </a:ext>
            </a:extLst>
          </p:cNvPr>
          <p:cNvSpPr>
            <a:spLocks noGrp="1"/>
          </p:cNvSpPr>
          <p:nvPr>
            <p:ph sz="quarter" idx="19"/>
          </p:nvPr>
        </p:nvSpPr>
        <p:spPr>
          <a:xfrm>
            <a:off x="546267" y="2956228"/>
            <a:ext cx="5226572" cy="2790371"/>
          </a:xfrm>
        </p:spPr>
        <p:txBody>
          <a:bodyPr/>
          <a:lstStyle/>
          <a:p>
            <a:pPr>
              <a:lnSpc>
                <a:spcPct val="100000"/>
              </a:lnSpc>
            </a:pPr>
            <a:r>
              <a:rPr lang="en-AU" b="1"/>
              <a:t>Think deeply about why sharing stories like Evonne Goolagong-Cawley’s – and hearing her voice – matters.</a:t>
            </a:r>
            <a:br>
              <a:rPr lang="en-AU" sz="1800" b="1"/>
            </a:br>
            <a:endParaRPr lang="en-AU" sz="1800"/>
          </a:p>
          <a:p>
            <a:pPr marL="342900" lvl="1" indent="-342900">
              <a:lnSpc>
                <a:spcPct val="100000"/>
              </a:lnSpc>
              <a:buFont typeface="Arial" panose="020B0604020202020204" pitchFamily="34" charset="0"/>
              <a:buChar char="•"/>
            </a:pPr>
            <a:r>
              <a:rPr lang="en-AU"/>
              <a:t>Why might Evonne’s story matter to me?</a:t>
            </a:r>
          </a:p>
          <a:p>
            <a:pPr marL="342900" lvl="1" indent="-342900">
              <a:lnSpc>
                <a:spcPct val="100000"/>
              </a:lnSpc>
              <a:buFont typeface="Arial" panose="020B0604020202020204" pitchFamily="34" charset="0"/>
              <a:buChar char="•"/>
            </a:pPr>
            <a:r>
              <a:rPr lang="en-AU"/>
              <a:t>Why might it matter to the people around me?</a:t>
            </a:r>
          </a:p>
          <a:p>
            <a:pPr marL="342900" lvl="1" indent="-342900">
              <a:lnSpc>
                <a:spcPct val="100000"/>
              </a:lnSpc>
              <a:buFont typeface="Arial" panose="020B0604020202020204" pitchFamily="34" charset="0"/>
              <a:buChar char="•"/>
            </a:pPr>
            <a:r>
              <a:rPr lang="en-AU"/>
              <a:t>Why might it matter to the world?</a:t>
            </a:r>
          </a:p>
          <a:p>
            <a:pPr marL="342900" indent="-342900">
              <a:lnSpc>
                <a:spcPct val="100000"/>
              </a:lnSpc>
              <a:buFont typeface="Arial" panose="020B0604020202020204" pitchFamily="34" charset="0"/>
              <a:buChar char="•"/>
            </a:pPr>
            <a:endParaRPr lang="en-AU" sz="1800"/>
          </a:p>
          <a:p>
            <a:endParaRPr lang="en-US"/>
          </a:p>
        </p:txBody>
      </p:sp>
      <p:sp>
        <p:nvSpPr>
          <p:cNvPr id="4" name="Title 4">
            <a:extLst>
              <a:ext uri="{FF2B5EF4-FFF2-40B4-BE49-F238E27FC236}">
                <a16:creationId xmlns:a16="http://schemas.microsoft.com/office/drawing/2014/main" id="{89BACF7E-496E-5BEF-6007-9A85BA27C62C}"/>
              </a:ext>
            </a:extLst>
          </p:cNvPr>
          <p:cNvSpPr txBox="1">
            <a:spLocks/>
          </p:cNvSpPr>
          <p:nvPr/>
        </p:nvSpPr>
        <p:spPr>
          <a:xfrm>
            <a:off x="546267" y="1976431"/>
            <a:ext cx="6348909" cy="838646"/>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4400"/>
              <a:t>The 3 whys</a:t>
            </a:r>
          </a:p>
        </p:txBody>
      </p:sp>
      <p:sp>
        <p:nvSpPr>
          <p:cNvPr id="13" name="Rectangle: Rounded Corners 12">
            <a:extLst>
              <a:ext uri="{FF2B5EF4-FFF2-40B4-BE49-F238E27FC236}">
                <a16:creationId xmlns:a16="http://schemas.microsoft.com/office/drawing/2014/main" id="{EEF9761A-FD13-580B-DA75-C18DF0E2D45F}"/>
              </a:ext>
            </a:extLst>
          </p:cNvPr>
          <p:cNvSpPr/>
          <p:nvPr/>
        </p:nvSpPr>
        <p:spPr>
          <a:xfrm>
            <a:off x="-118531" y="254000"/>
            <a:ext cx="3234264" cy="3849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itle 5">
            <a:extLst>
              <a:ext uri="{FF2B5EF4-FFF2-40B4-BE49-F238E27FC236}">
                <a16:creationId xmlns:a16="http://schemas.microsoft.com/office/drawing/2014/main" id="{A3031E69-F1D4-FBE9-16A0-CAEE913B2E59}"/>
              </a:ext>
            </a:extLst>
          </p:cNvPr>
          <p:cNvSpPr txBox="1">
            <a:spLocks/>
          </p:cNvSpPr>
          <p:nvPr/>
        </p:nvSpPr>
        <p:spPr>
          <a:xfrm>
            <a:off x="165255" y="324717"/>
            <a:ext cx="2815012" cy="303263"/>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1.3b – thinking routine</a:t>
            </a:r>
          </a:p>
        </p:txBody>
      </p:sp>
      <p:sp>
        <p:nvSpPr>
          <p:cNvPr id="2" name="Freeform 7">
            <a:extLst>
              <a:ext uri="{FF2B5EF4-FFF2-40B4-BE49-F238E27FC236}">
                <a16:creationId xmlns:a16="http://schemas.microsoft.com/office/drawing/2014/main" id="{1607BC4A-9194-1E79-4B01-027DE944D929}"/>
              </a:ext>
            </a:extLst>
          </p:cNvPr>
          <p:cNvSpPr/>
          <p:nvPr/>
        </p:nvSpPr>
        <p:spPr>
          <a:xfrm>
            <a:off x="7678757" y="1603221"/>
            <a:ext cx="3357108" cy="4106297"/>
          </a:xfrm>
          <a:custGeom>
            <a:avLst/>
            <a:gdLst/>
            <a:ahLst/>
            <a:cxnLst/>
            <a:rect l="l" t="t" r="r" b="b"/>
            <a:pathLst>
              <a:path w="8561352" h="8229600">
                <a:moveTo>
                  <a:pt x="0" y="0"/>
                </a:moveTo>
                <a:lnTo>
                  <a:pt x="8561352" y="0"/>
                </a:lnTo>
                <a:lnTo>
                  <a:pt x="8561352" y="8229600"/>
                </a:lnTo>
                <a:lnTo>
                  <a:pt x="0" y="8229600"/>
                </a:lnTo>
                <a:lnTo>
                  <a:pt x="0" y="0"/>
                </a:lnTo>
                <a:close/>
              </a:path>
            </a:pathLst>
          </a:custGeom>
          <a:blipFill>
            <a:blip r:embed="rId2"/>
            <a:stretch>
              <a:fillRect/>
            </a:stretch>
          </a:blipFill>
        </p:spPr>
        <p:txBody>
          <a:bodyPr/>
          <a:lstStyle/>
          <a:p>
            <a:endParaRPr lang="en-AU"/>
          </a:p>
        </p:txBody>
      </p:sp>
    </p:spTree>
    <p:extLst>
      <p:ext uri="{BB962C8B-B14F-4D97-AF65-F5344CB8AC3E}">
        <p14:creationId xmlns:p14="http://schemas.microsoft.com/office/powerpoint/2010/main" val="15734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C26C01-508A-BBBA-2D4D-1C0C1CF29651}"/>
              </a:ext>
            </a:extLst>
          </p:cNvPr>
          <p:cNvSpPr>
            <a:spLocks noGrp="1"/>
          </p:cNvSpPr>
          <p:nvPr>
            <p:ph type="sldNum" sz="quarter" idx="12"/>
          </p:nvPr>
        </p:nvSpPr>
        <p:spPr/>
        <p:txBody>
          <a:bodyPr/>
          <a:lstStyle/>
          <a:p>
            <a:fld id="{10A01DC5-1685-4615-8240-15192985C6A2}" type="slidenum">
              <a:rPr lang="en-AU" smtClean="0"/>
              <a:t>16</a:t>
            </a:fld>
            <a:endParaRPr lang="en-AU"/>
          </a:p>
        </p:txBody>
      </p:sp>
      <p:sp>
        <p:nvSpPr>
          <p:cNvPr id="2" name="Rectangle: Rounded Corners 1">
            <a:extLst>
              <a:ext uri="{FF2B5EF4-FFF2-40B4-BE49-F238E27FC236}">
                <a16:creationId xmlns:a16="http://schemas.microsoft.com/office/drawing/2014/main" id="{816BB0D4-21AB-1B79-0D75-E5EDCC47BEBC}"/>
              </a:ext>
              <a:ext uri="{C183D7F6-B498-43B3-948B-1728B52AA6E4}">
                <adec:decorative xmlns:adec="http://schemas.microsoft.com/office/drawing/2017/decorative" val="1"/>
              </a:ext>
            </a:extLst>
          </p:cNvPr>
          <p:cNvSpPr/>
          <p:nvPr/>
        </p:nvSpPr>
        <p:spPr>
          <a:xfrm>
            <a:off x="2681654" y="2885665"/>
            <a:ext cx="8062543" cy="1732583"/>
          </a:xfrm>
          <a:prstGeom prst="roundRect">
            <a:avLst>
              <a:gd name="adj" fmla="val 172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GB" sz="4400">
                <a:solidFill>
                  <a:schemeClr val="accent4"/>
                </a:solidFill>
                <a:latin typeface="Arial" panose="020B0604020202020204" pitchFamily="34" charset="0"/>
                <a:cs typeface="Arial" panose="020B0604020202020204" pitchFamily="34" charset="0"/>
              </a:rPr>
              <a:t>Capturing perspectives through voice</a:t>
            </a:r>
            <a:endParaRPr lang="en-AU" sz="4400">
              <a:solidFill>
                <a:schemeClr val="accent4"/>
              </a:solidFill>
              <a:latin typeface="Arial" panose="020B0604020202020204" pitchFamily="34" charset="0"/>
              <a:cs typeface="Arial" panose="020B0604020202020204" pitchFamily="34" charset="0"/>
            </a:endParaRPr>
          </a:p>
        </p:txBody>
      </p:sp>
      <p:sp>
        <p:nvSpPr>
          <p:cNvPr id="4" name="Oval 3">
            <a:hlinkClick r:id="rId2" action="ppaction://hlinksldjump"/>
            <a:extLst>
              <a:ext uri="{FF2B5EF4-FFF2-40B4-BE49-F238E27FC236}">
                <a16:creationId xmlns:a16="http://schemas.microsoft.com/office/drawing/2014/main" id="{85B37826-1BD3-6399-1E10-EDFB76E6AEF6}"/>
              </a:ext>
            </a:extLst>
          </p:cNvPr>
          <p:cNvSpPr/>
          <p:nvPr/>
        </p:nvSpPr>
        <p:spPr>
          <a:xfrm>
            <a:off x="1680111" y="2885665"/>
            <a:ext cx="1788869" cy="1709265"/>
          </a:xfrm>
          <a:prstGeom prst="ellipse">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a:solidFill>
                  <a:schemeClr val="accent1"/>
                </a:solidFill>
                <a:latin typeface="Arial" panose="020B0604020202020204" pitchFamily="34" charset="0"/>
                <a:cs typeface="Arial" panose="020B0604020202020204" pitchFamily="34" charset="0"/>
              </a:rPr>
              <a:t>1.4</a:t>
            </a:r>
          </a:p>
        </p:txBody>
      </p:sp>
    </p:spTree>
    <p:extLst>
      <p:ext uri="{BB962C8B-B14F-4D97-AF65-F5344CB8AC3E}">
        <p14:creationId xmlns:p14="http://schemas.microsoft.com/office/powerpoint/2010/main" val="4012882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17</a:t>
            </a:fld>
            <a:endParaRPr lang="en-AU"/>
          </a:p>
        </p:txBody>
      </p:sp>
      <p:sp>
        <p:nvSpPr>
          <p:cNvPr id="12" name="Content Placeholder 4">
            <a:extLst>
              <a:ext uri="{FF2B5EF4-FFF2-40B4-BE49-F238E27FC236}">
                <a16:creationId xmlns:a16="http://schemas.microsoft.com/office/drawing/2014/main" id="{DA94EC1D-5885-A781-7769-56C354E30525}"/>
              </a:ext>
            </a:extLst>
          </p:cNvPr>
          <p:cNvSpPr>
            <a:spLocks noGrp="1"/>
          </p:cNvSpPr>
          <p:nvPr>
            <p:ph sz="quarter" idx="19"/>
          </p:nvPr>
        </p:nvSpPr>
        <p:spPr>
          <a:xfrm>
            <a:off x="6096000" y="4237892"/>
            <a:ext cx="5388000" cy="1457578"/>
          </a:xfrm>
        </p:spPr>
        <p:txBody>
          <a:bodyPr/>
          <a:lstStyle/>
          <a:p>
            <a:pPr>
              <a:lnSpc>
                <a:spcPct val="100000"/>
              </a:lnSpc>
            </a:pPr>
            <a:r>
              <a:rPr lang="en-AU"/>
              <a:t>As we are reading, look for </a:t>
            </a:r>
            <a:r>
              <a:rPr lang="en-AU" b="1"/>
              <a:t>clues in the dialogue</a:t>
            </a:r>
            <a:r>
              <a:rPr lang="en-AU"/>
              <a:t> which give actors hints about </a:t>
            </a:r>
            <a:r>
              <a:rPr lang="en-AU" b="1"/>
              <a:t>how the words and lines of dialogue should be delivered</a:t>
            </a:r>
            <a:r>
              <a:rPr lang="en-AU"/>
              <a:t>.</a:t>
            </a:r>
            <a:endParaRPr lang="en-US"/>
          </a:p>
        </p:txBody>
      </p:sp>
      <p:sp>
        <p:nvSpPr>
          <p:cNvPr id="4" name="Title 4">
            <a:extLst>
              <a:ext uri="{FF2B5EF4-FFF2-40B4-BE49-F238E27FC236}">
                <a16:creationId xmlns:a16="http://schemas.microsoft.com/office/drawing/2014/main" id="{89BACF7E-496E-5BEF-6007-9A85BA27C62C}"/>
              </a:ext>
            </a:extLst>
          </p:cNvPr>
          <p:cNvSpPr txBox="1">
            <a:spLocks/>
          </p:cNvSpPr>
          <p:nvPr/>
        </p:nvSpPr>
        <p:spPr>
          <a:xfrm>
            <a:off x="5454314" y="2323215"/>
            <a:ext cx="6240379" cy="838646"/>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algn="ctr"/>
            <a:r>
              <a:rPr lang="en-AU" sz="2800"/>
              <a:t>Read ‘SCENE 16: THE HOLY COURT’</a:t>
            </a:r>
          </a:p>
          <a:p>
            <a:pPr algn="ctr"/>
            <a:r>
              <a:rPr lang="en-AU" sz="2800"/>
              <a:t> excerpt from </a:t>
            </a:r>
            <a:r>
              <a:rPr lang="en-AU" sz="2800" i="1"/>
              <a:t>Sunshine</a:t>
            </a:r>
            <a:r>
              <a:rPr lang="en-AU" sz="2800"/>
              <a:t> </a:t>
            </a:r>
            <a:r>
              <a:rPr lang="en-AU" sz="2800" i="1"/>
              <a:t>Super Girl.</a:t>
            </a:r>
            <a:endParaRPr lang="en-AU" sz="2800"/>
          </a:p>
        </p:txBody>
      </p:sp>
      <p:sp>
        <p:nvSpPr>
          <p:cNvPr id="10" name="Freeform 7">
            <a:extLst>
              <a:ext uri="{FF2B5EF4-FFF2-40B4-BE49-F238E27FC236}">
                <a16:creationId xmlns:a16="http://schemas.microsoft.com/office/drawing/2014/main" id="{7C999098-B318-37AA-7F3F-1D3EBBF20D1C}"/>
              </a:ext>
            </a:extLst>
          </p:cNvPr>
          <p:cNvSpPr/>
          <p:nvPr/>
        </p:nvSpPr>
        <p:spPr>
          <a:xfrm>
            <a:off x="708000" y="946816"/>
            <a:ext cx="3783789" cy="5309606"/>
          </a:xfrm>
          <a:custGeom>
            <a:avLst/>
            <a:gdLst/>
            <a:ahLst/>
            <a:cxnLst/>
            <a:rect l="l" t="t" r="r" b="b"/>
            <a:pathLst>
              <a:path w="2906078" h="4114800">
                <a:moveTo>
                  <a:pt x="0" y="0"/>
                </a:moveTo>
                <a:lnTo>
                  <a:pt x="2906078" y="0"/>
                </a:lnTo>
                <a:lnTo>
                  <a:pt x="2906078" y="4114800"/>
                </a:lnTo>
                <a:lnTo>
                  <a:pt x="0" y="4114800"/>
                </a:lnTo>
                <a:lnTo>
                  <a:pt x="0" y="0"/>
                </a:lnTo>
                <a:close/>
              </a:path>
            </a:pathLst>
          </a:custGeom>
          <a:blipFill>
            <a:blip r:embed="rId2"/>
            <a:stretch>
              <a:fillRect/>
            </a:stretch>
          </a:blipFill>
        </p:spPr>
        <p:txBody>
          <a:bodyPr/>
          <a:lstStyle/>
          <a:p>
            <a:endParaRPr lang="en-AU"/>
          </a:p>
        </p:txBody>
      </p:sp>
      <p:sp>
        <p:nvSpPr>
          <p:cNvPr id="2" name="Rectangle: Rounded Corners 1">
            <a:extLst>
              <a:ext uri="{FF2B5EF4-FFF2-40B4-BE49-F238E27FC236}">
                <a16:creationId xmlns:a16="http://schemas.microsoft.com/office/drawing/2014/main" id="{5C608DE3-2CF3-298A-EAC0-C6907BF4564B}"/>
              </a:ext>
            </a:extLst>
          </p:cNvPr>
          <p:cNvSpPr/>
          <p:nvPr/>
        </p:nvSpPr>
        <p:spPr>
          <a:xfrm>
            <a:off x="-118531" y="254000"/>
            <a:ext cx="2870198" cy="3849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itle 5">
            <a:extLst>
              <a:ext uri="{FF2B5EF4-FFF2-40B4-BE49-F238E27FC236}">
                <a16:creationId xmlns:a16="http://schemas.microsoft.com/office/drawing/2014/main" id="{5471C7AA-F97C-F1CD-C1B3-06CD4EA283AA}"/>
              </a:ext>
            </a:extLst>
          </p:cNvPr>
          <p:cNvSpPr txBox="1">
            <a:spLocks/>
          </p:cNvSpPr>
          <p:nvPr/>
        </p:nvSpPr>
        <p:spPr>
          <a:xfrm>
            <a:off x="87924" y="323084"/>
            <a:ext cx="2576146" cy="233374"/>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1.4a – scripted work</a:t>
            </a:r>
          </a:p>
        </p:txBody>
      </p:sp>
    </p:spTree>
    <p:extLst>
      <p:ext uri="{BB962C8B-B14F-4D97-AF65-F5344CB8AC3E}">
        <p14:creationId xmlns:p14="http://schemas.microsoft.com/office/powerpoint/2010/main" val="2450841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C9CF25D-58BB-9A3C-88DA-A6128910197D}"/>
              </a:ext>
            </a:extLst>
          </p:cNvPr>
          <p:cNvSpPr/>
          <p:nvPr/>
        </p:nvSpPr>
        <p:spPr>
          <a:xfrm>
            <a:off x="7317107" y="0"/>
            <a:ext cx="4874893"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18</a:t>
            </a:fld>
            <a:endParaRPr lang="en-AU"/>
          </a:p>
        </p:txBody>
      </p:sp>
      <p:sp>
        <p:nvSpPr>
          <p:cNvPr id="12" name="Content Placeholder 4">
            <a:extLst>
              <a:ext uri="{FF2B5EF4-FFF2-40B4-BE49-F238E27FC236}">
                <a16:creationId xmlns:a16="http://schemas.microsoft.com/office/drawing/2014/main" id="{DA94EC1D-5885-A781-7769-56C354E30525}"/>
              </a:ext>
            </a:extLst>
          </p:cNvPr>
          <p:cNvSpPr>
            <a:spLocks noGrp="1"/>
          </p:cNvSpPr>
          <p:nvPr>
            <p:ph sz="quarter" idx="19"/>
          </p:nvPr>
        </p:nvSpPr>
        <p:spPr>
          <a:xfrm>
            <a:off x="546266" y="2857061"/>
            <a:ext cx="6378919" cy="3376685"/>
          </a:xfrm>
        </p:spPr>
        <p:txBody>
          <a:bodyPr vert="horz" lIns="0" tIns="0" rIns="0" bIns="0" rtlCol="0" anchor="t">
            <a:noAutofit/>
          </a:bodyPr>
          <a:lstStyle/>
          <a:p>
            <a:r>
              <a:rPr lang="en-AU" b="1">
                <a:latin typeface="Arial"/>
                <a:cs typeface="Arial"/>
              </a:rPr>
              <a:t>Imagine yourself in the position of the character, Evonne, in this scene.</a:t>
            </a:r>
          </a:p>
          <a:p>
            <a:pPr marL="342900" indent="-342900">
              <a:buFont typeface="Arial" panose="020B0604020202020204" pitchFamily="34" charset="0"/>
              <a:buChar char="•"/>
            </a:pPr>
            <a:r>
              <a:rPr lang="en-AU" sz="1800">
                <a:latin typeface="Arial"/>
                <a:cs typeface="Arial"/>
              </a:rPr>
              <a:t>What can the character see or notice in this moment?</a:t>
            </a:r>
          </a:p>
          <a:p>
            <a:pPr marL="342900" indent="-342900">
              <a:buFont typeface="Arial" panose="020B0604020202020204" pitchFamily="34" charset="0"/>
              <a:buChar char="•"/>
            </a:pPr>
            <a:r>
              <a:rPr lang="en-AU" sz="1800">
                <a:latin typeface="Arial"/>
                <a:cs typeface="Arial"/>
              </a:rPr>
              <a:t>What does she know or believe?</a:t>
            </a:r>
          </a:p>
          <a:p>
            <a:pPr marL="342900" indent="-342900">
              <a:buFont typeface="Arial" panose="020B0604020202020204" pitchFamily="34" charset="0"/>
              <a:buChar char="•"/>
            </a:pPr>
            <a:r>
              <a:rPr lang="en-AU" sz="1800">
                <a:latin typeface="Arial"/>
                <a:cs typeface="Arial"/>
              </a:rPr>
              <a:t>What do you think she cares deeply about?</a:t>
            </a:r>
          </a:p>
          <a:p>
            <a:pPr marL="342900" indent="-342900">
              <a:buFont typeface="Arial" panose="020B0604020202020204" pitchFamily="34" charset="0"/>
              <a:buChar char="•"/>
            </a:pPr>
            <a:r>
              <a:rPr lang="en-AU" sz="1800">
                <a:latin typeface="Arial"/>
                <a:cs typeface="Arial"/>
              </a:rPr>
              <a:t>Is there anything she might be wondering or questioning?</a:t>
            </a:r>
          </a:p>
          <a:p>
            <a:endParaRPr lang="en-US"/>
          </a:p>
        </p:txBody>
      </p:sp>
      <p:sp>
        <p:nvSpPr>
          <p:cNvPr id="4" name="Title 4">
            <a:extLst>
              <a:ext uri="{FF2B5EF4-FFF2-40B4-BE49-F238E27FC236}">
                <a16:creationId xmlns:a16="http://schemas.microsoft.com/office/drawing/2014/main" id="{89BACF7E-496E-5BEF-6007-9A85BA27C62C}"/>
              </a:ext>
            </a:extLst>
          </p:cNvPr>
          <p:cNvSpPr txBox="1">
            <a:spLocks/>
          </p:cNvSpPr>
          <p:nvPr/>
        </p:nvSpPr>
        <p:spPr>
          <a:xfrm>
            <a:off x="546266" y="1943380"/>
            <a:ext cx="6974907" cy="838646"/>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4400">
                <a:latin typeface="Arial"/>
                <a:cs typeface="Arial"/>
              </a:rPr>
              <a:t>Character motivation</a:t>
            </a:r>
            <a:endParaRPr lang="en-US"/>
          </a:p>
        </p:txBody>
      </p:sp>
      <p:sp>
        <p:nvSpPr>
          <p:cNvPr id="5" name="Freeform 4">
            <a:extLst>
              <a:ext uri="{FF2B5EF4-FFF2-40B4-BE49-F238E27FC236}">
                <a16:creationId xmlns:a16="http://schemas.microsoft.com/office/drawing/2014/main" id="{7D3FCD8A-A097-90D1-5632-ACDEA43FADB0}"/>
              </a:ext>
            </a:extLst>
          </p:cNvPr>
          <p:cNvSpPr/>
          <p:nvPr/>
        </p:nvSpPr>
        <p:spPr>
          <a:xfrm>
            <a:off x="7345742" y="-2"/>
            <a:ext cx="4874894" cy="6858001"/>
          </a:xfrm>
          <a:custGeom>
            <a:avLst/>
            <a:gdLst/>
            <a:ahLst/>
            <a:cxnLst/>
            <a:rect l="l" t="t" r="r" b="b"/>
            <a:pathLst>
              <a:path w="6275070" h="8229600">
                <a:moveTo>
                  <a:pt x="0" y="0"/>
                </a:moveTo>
                <a:lnTo>
                  <a:pt x="6275070" y="0"/>
                </a:lnTo>
                <a:lnTo>
                  <a:pt x="6275070" y="8229600"/>
                </a:lnTo>
                <a:lnTo>
                  <a:pt x="0" y="8229600"/>
                </a:lnTo>
                <a:lnTo>
                  <a:pt x="0" y="0"/>
                </a:lnTo>
                <a:close/>
              </a:path>
            </a:pathLst>
          </a:custGeom>
          <a:blipFill>
            <a:blip r:embed="rId2"/>
            <a:stretch>
              <a:fillRect/>
            </a:stretch>
          </a:blipFill>
        </p:spPr>
        <p:txBody>
          <a:bodyPr/>
          <a:lstStyle/>
          <a:p>
            <a:endParaRPr lang="en-AU"/>
          </a:p>
        </p:txBody>
      </p:sp>
      <p:sp>
        <p:nvSpPr>
          <p:cNvPr id="2" name="Rectangle: Rounded Corners 1">
            <a:extLst>
              <a:ext uri="{FF2B5EF4-FFF2-40B4-BE49-F238E27FC236}">
                <a16:creationId xmlns:a16="http://schemas.microsoft.com/office/drawing/2014/main" id="{ACFBC5CD-7F2A-43F4-BCB7-E3E0F2E4DF9E}"/>
              </a:ext>
            </a:extLst>
          </p:cNvPr>
          <p:cNvSpPr/>
          <p:nvPr/>
        </p:nvSpPr>
        <p:spPr>
          <a:xfrm>
            <a:off x="-118531" y="254000"/>
            <a:ext cx="3234264" cy="3849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itle 5">
            <a:extLst>
              <a:ext uri="{FF2B5EF4-FFF2-40B4-BE49-F238E27FC236}">
                <a16:creationId xmlns:a16="http://schemas.microsoft.com/office/drawing/2014/main" id="{A0A6E9AF-9FFB-42A3-2656-15271CDA89D3}"/>
              </a:ext>
            </a:extLst>
          </p:cNvPr>
          <p:cNvSpPr txBox="1">
            <a:spLocks/>
          </p:cNvSpPr>
          <p:nvPr/>
        </p:nvSpPr>
        <p:spPr>
          <a:xfrm>
            <a:off x="165255" y="324717"/>
            <a:ext cx="2815012" cy="303263"/>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1.4b – thinking routine</a:t>
            </a:r>
          </a:p>
        </p:txBody>
      </p:sp>
    </p:spTree>
    <p:extLst>
      <p:ext uri="{BB962C8B-B14F-4D97-AF65-F5344CB8AC3E}">
        <p14:creationId xmlns:p14="http://schemas.microsoft.com/office/powerpoint/2010/main" val="3415762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 calcmode="lin" valueType="num">
                                      <p:cBhvr additive="base">
                                        <p:cTn id="7" dur="500" fill="hold"/>
                                        <p:tgtEl>
                                          <p:spTgt spid="12">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 calcmode="lin" valueType="num">
                                      <p:cBhvr additive="base">
                                        <p:cTn id="13" dur="500" fill="hold"/>
                                        <p:tgtEl>
                                          <p:spTgt spid="12">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anim calcmode="lin" valueType="num">
                                      <p:cBhvr additive="base">
                                        <p:cTn id="19" dur="500" fill="hold"/>
                                        <p:tgtEl>
                                          <p:spTgt spid="12">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2">
                                            <p:txEl>
                                              <p:pRg st="4" end="4"/>
                                            </p:txEl>
                                          </p:spTgt>
                                        </p:tgtEl>
                                        <p:attrNameLst>
                                          <p:attrName>style.visibility</p:attrName>
                                        </p:attrNameLst>
                                      </p:cBhvr>
                                      <p:to>
                                        <p:strVal val="visible"/>
                                      </p:to>
                                    </p:set>
                                    <p:anim calcmode="lin" valueType="num">
                                      <p:cBhvr additive="base">
                                        <p:cTn id="25" dur="500" fill="hold"/>
                                        <p:tgtEl>
                                          <p:spTgt spid="12">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19</a:t>
            </a:fld>
            <a:endParaRPr lang="en-AU"/>
          </a:p>
        </p:txBody>
      </p:sp>
      <p:sp>
        <p:nvSpPr>
          <p:cNvPr id="12" name="Content Placeholder 4">
            <a:extLst>
              <a:ext uri="{FF2B5EF4-FFF2-40B4-BE49-F238E27FC236}">
                <a16:creationId xmlns:a16="http://schemas.microsoft.com/office/drawing/2014/main" id="{DA94EC1D-5885-A781-7769-56C354E30525}"/>
              </a:ext>
            </a:extLst>
          </p:cNvPr>
          <p:cNvSpPr>
            <a:spLocks noGrp="1"/>
          </p:cNvSpPr>
          <p:nvPr>
            <p:ph sz="quarter" idx="19"/>
          </p:nvPr>
        </p:nvSpPr>
        <p:spPr>
          <a:xfrm>
            <a:off x="3153493" y="1901451"/>
            <a:ext cx="7224947" cy="2790371"/>
          </a:xfrm>
        </p:spPr>
        <p:txBody>
          <a:bodyPr/>
          <a:lstStyle/>
          <a:p>
            <a:pPr marL="342900" indent="-342900">
              <a:buFont typeface="Arial" panose="020B0604020202020204" pitchFamily="34" charset="0"/>
              <a:buChar char="•"/>
            </a:pPr>
            <a:r>
              <a:rPr lang="en-AU" sz="1800"/>
              <a:t>What do they see or notice in this moment?</a:t>
            </a:r>
          </a:p>
          <a:p>
            <a:pPr marL="342900" indent="-342900">
              <a:buFont typeface="Arial" panose="020B0604020202020204" pitchFamily="34" charset="0"/>
              <a:buChar char="•"/>
            </a:pPr>
            <a:r>
              <a:rPr lang="en-AU" sz="1800"/>
              <a:t>What do they know or believe?</a:t>
            </a:r>
          </a:p>
          <a:p>
            <a:pPr marL="342900" indent="-342900">
              <a:buFont typeface="Arial" panose="020B0604020202020204" pitchFamily="34" charset="0"/>
              <a:buChar char="•"/>
            </a:pPr>
            <a:r>
              <a:rPr lang="en-AU" sz="1800"/>
              <a:t>What do you think they care about?</a:t>
            </a:r>
          </a:p>
          <a:p>
            <a:pPr marL="342900" indent="-342900">
              <a:buFont typeface="Arial" panose="020B0604020202020204" pitchFamily="34" charset="0"/>
              <a:buChar char="•"/>
            </a:pPr>
            <a:r>
              <a:rPr lang="en-AU" sz="1800"/>
              <a:t>Is there anything they might be wondering or questioning?</a:t>
            </a:r>
          </a:p>
          <a:p>
            <a:endParaRPr lang="en-US"/>
          </a:p>
        </p:txBody>
      </p:sp>
      <p:sp>
        <p:nvSpPr>
          <p:cNvPr id="4" name="Title 4">
            <a:extLst>
              <a:ext uri="{FF2B5EF4-FFF2-40B4-BE49-F238E27FC236}">
                <a16:creationId xmlns:a16="http://schemas.microsoft.com/office/drawing/2014/main" id="{89BACF7E-496E-5BEF-6007-9A85BA27C62C}"/>
              </a:ext>
            </a:extLst>
          </p:cNvPr>
          <p:cNvSpPr txBox="1">
            <a:spLocks/>
          </p:cNvSpPr>
          <p:nvPr/>
        </p:nvSpPr>
        <p:spPr>
          <a:xfrm>
            <a:off x="578533" y="992698"/>
            <a:ext cx="10577734" cy="838646"/>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algn="ctr"/>
            <a:r>
              <a:rPr lang="en-AU" sz="4400" b="1"/>
              <a:t>Now imagine you are the press.</a:t>
            </a:r>
          </a:p>
        </p:txBody>
      </p:sp>
      <p:sp>
        <p:nvSpPr>
          <p:cNvPr id="2" name="Freeform 3">
            <a:extLst>
              <a:ext uri="{FF2B5EF4-FFF2-40B4-BE49-F238E27FC236}">
                <a16:creationId xmlns:a16="http://schemas.microsoft.com/office/drawing/2014/main" id="{08B02CB8-C859-8973-E47A-0E0719D6D641}"/>
              </a:ext>
            </a:extLst>
          </p:cNvPr>
          <p:cNvSpPr/>
          <p:nvPr/>
        </p:nvSpPr>
        <p:spPr>
          <a:xfrm>
            <a:off x="2298167" y="4699194"/>
            <a:ext cx="7991907" cy="2201275"/>
          </a:xfrm>
          <a:custGeom>
            <a:avLst/>
            <a:gdLst/>
            <a:ahLst/>
            <a:cxnLst/>
            <a:rect l="l" t="t" r="r" b="b"/>
            <a:pathLst>
              <a:path w="7991907" h="2201275">
                <a:moveTo>
                  <a:pt x="0" y="0"/>
                </a:moveTo>
                <a:lnTo>
                  <a:pt x="7991907" y="0"/>
                </a:lnTo>
                <a:lnTo>
                  <a:pt x="7991907" y="2201275"/>
                </a:lnTo>
                <a:lnTo>
                  <a:pt x="0" y="2201275"/>
                </a:lnTo>
                <a:lnTo>
                  <a:pt x="0" y="0"/>
                </a:lnTo>
                <a:close/>
              </a:path>
            </a:pathLst>
          </a:custGeom>
          <a:blipFill>
            <a:blip r:embed="rId2"/>
            <a:stretch>
              <a:fillRect l="-771" r="-771"/>
            </a:stretch>
          </a:blipFill>
        </p:spPr>
        <p:txBody>
          <a:bodyPr/>
          <a:lstStyle/>
          <a:p>
            <a:endParaRPr lang="en-AU"/>
          </a:p>
        </p:txBody>
      </p:sp>
      <p:sp>
        <p:nvSpPr>
          <p:cNvPr id="3" name="Rectangle: Rounded Corners 2">
            <a:extLst>
              <a:ext uri="{FF2B5EF4-FFF2-40B4-BE49-F238E27FC236}">
                <a16:creationId xmlns:a16="http://schemas.microsoft.com/office/drawing/2014/main" id="{61B3289A-7926-B479-8DD0-84884A47DA65}"/>
              </a:ext>
            </a:extLst>
          </p:cNvPr>
          <p:cNvSpPr/>
          <p:nvPr/>
        </p:nvSpPr>
        <p:spPr>
          <a:xfrm>
            <a:off x="-118531" y="254000"/>
            <a:ext cx="3234264" cy="3849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itle 5">
            <a:extLst>
              <a:ext uri="{FF2B5EF4-FFF2-40B4-BE49-F238E27FC236}">
                <a16:creationId xmlns:a16="http://schemas.microsoft.com/office/drawing/2014/main" id="{7E3F9458-5363-B51B-B40A-2432FA893011}"/>
              </a:ext>
            </a:extLst>
          </p:cNvPr>
          <p:cNvSpPr txBox="1">
            <a:spLocks/>
          </p:cNvSpPr>
          <p:nvPr/>
        </p:nvSpPr>
        <p:spPr>
          <a:xfrm>
            <a:off x="165255" y="324717"/>
            <a:ext cx="2815012" cy="303263"/>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1.4c – thinking routine</a:t>
            </a:r>
          </a:p>
        </p:txBody>
      </p:sp>
    </p:spTree>
    <p:extLst>
      <p:ext uri="{BB962C8B-B14F-4D97-AF65-F5344CB8AC3E}">
        <p14:creationId xmlns:p14="http://schemas.microsoft.com/office/powerpoint/2010/main" val="1827781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 calcmode="lin" valueType="num">
                                      <p:cBhvr additive="base">
                                        <p:cTn id="19"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anim calcmode="lin" valueType="num">
                                      <p:cBhvr additive="base">
                                        <p:cTn id="25"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p:txBody>
          <a:bodyPr/>
          <a:lstStyle/>
          <a:p>
            <a:r>
              <a:rPr lang="en-AU" dirty="0">
                <a:effectLst/>
                <a:ea typeface="Times New Roman" panose="02020603050405020304" pitchFamily="18" charset="0"/>
              </a:rPr>
              <a:t>Crafting character </a:t>
            </a:r>
            <a:r>
              <a:rPr lang="en-AU" dirty="0"/>
              <a:t>– performing scripted works</a:t>
            </a:r>
          </a:p>
        </p:txBody>
      </p:sp>
      <p:sp>
        <p:nvSpPr>
          <p:cNvPr id="11" name="Text Placeholder 10">
            <a:extLst>
              <a:ext uri="{FF2B5EF4-FFF2-40B4-BE49-F238E27FC236}">
                <a16:creationId xmlns:a16="http://schemas.microsoft.com/office/drawing/2014/main" id="{3D12AD43-6748-1D46-1B69-DCBF45A45856}"/>
              </a:ext>
            </a:extLst>
          </p:cNvPr>
          <p:cNvSpPr>
            <a:spLocks noGrp="1"/>
          </p:cNvSpPr>
          <p:nvPr>
            <p:ph type="body" sz="quarter" idx="10"/>
          </p:nvPr>
        </p:nvSpPr>
        <p:spPr/>
        <p:txBody>
          <a:bodyPr/>
          <a:lstStyle/>
          <a:p>
            <a:r>
              <a:rPr lang="en-AU" sz="1800">
                <a:ea typeface="Calibri" panose="020F0502020204030204" pitchFamily="34" charset="0"/>
              </a:rPr>
              <a:t>Stage 5 drama</a:t>
            </a:r>
            <a:endParaRPr lang="en-AU"/>
          </a:p>
        </p:txBody>
      </p:sp>
      <p:pic>
        <p:nvPicPr>
          <p:cNvPr id="4" name="Picture 3" descr="A child pointing at papers&#10;&#10;AI-generated content may be incorrect.">
            <a:extLst>
              <a:ext uri="{FF2B5EF4-FFF2-40B4-BE49-F238E27FC236}">
                <a16:creationId xmlns:a16="http://schemas.microsoft.com/office/drawing/2014/main" id="{75D123F0-CF44-1D2A-0588-A72D4837983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22856" y="0"/>
            <a:ext cx="6528261" cy="6858000"/>
          </a:xfrm>
          <a:prstGeom prst="rect">
            <a:avLst/>
          </a:prstGeom>
        </p:spPr>
      </p:pic>
    </p:spTree>
    <p:extLst>
      <p:ext uri="{BB962C8B-B14F-4D97-AF65-F5344CB8AC3E}">
        <p14:creationId xmlns:p14="http://schemas.microsoft.com/office/powerpoint/2010/main" val="321811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20</a:t>
            </a:fld>
            <a:endParaRPr lang="en-AU"/>
          </a:p>
        </p:txBody>
      </p:sp>
      <p:sp>
        <p:nvSpPr>
          <p:cNvPr id="14" name="Freeform 5">
            <a:extLst>
              <a:ext uri="{FF2B5EF4-FFF2-40B4-BE49-F238E27FC236}">
                <a16:creationId xmlns:a16="http://schemas.microsoft.com/office/drawing/2014/main" id="{9137AF59-2D95-4911-6139-6CA6A84AF8E6}"/>
              </a:ext>
            </a:extLst>
          </p:cNvPr>
          <p:cNvSpPr/>
          <p:nvPr/>
        </p:nvSpPr>
        <p:spPr>
          <a:xfrm>
            <a:off x="7876674" y="2663945"/>
            <a:ext cx="3967326" cy="3243515"/>
          </a:xfrm>
          <a:custGeom>
            <a:avLst/>
            <a:gdLst/>
            <a:ahLst/>
            <a:cxnLst/>
            <a:rect l="l" t="t" r="r" b="b"/>
            <a:pathLst>
              <a:path w="5143500" h="4114800">
                <a:moveTo>
                  <a:pt x="0" y="0"/>
                </a:moveTo>
                <a:lnTo>
                  <a:pt x="5143500" y="0"/>
                </a:lnTo>
                <a:lnTo>
                  <a:pt x="51435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16" name="Title 4">
            <a:extLst>
              <a:ext uri="{FF2B5EF4-FFF2-40B4-BE49-F238E27FC236}">
                <a16:creationId xmlns:a16="http://schemas.microsoft.com/office/drawing/2014/main" id="{DD42C8DC-FEA5-30B6-513D-95F78D8FD5E1}"/>
              </a:ext>
            </a:extLst>
          </p:cNvPr>
          <p:cNvSpPr txBox="1">
            <a:spLocks/>
          </p:cNvSpPr>
          <p:nvPr/>
        </p:nvSpPr>
        <p:spPr>
          <a:xfrm>
            <a:off x="546266" y="1943380"/>
            <a:ext cx="6974907" cy="838646"/>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4400">
                <a:latin typeface="Arial"/>
                <a:cs typeface="Arial"/>
              </a:rPr>
              <a:t>Here &amp; now / There &amp; then</a:t>
            </a:r>
          </a:p>
        </p:txBody>
      </p:sp>
      <p:sp>
        <p:nvSpPr>
          <p:cNvPr id="19" name="Content Placeholder 4">
            <a:extLst>
              <a:ext uri="{FF2B5EF4-FFF2-40B4-BE49-F238E27FC236}">
                <a16:creationId xmlns:a16="http://schemas.microsoft.com/office/drawing/2014/main" id="{7DC676DA-A663-7D20-225E-C49274A5BC3F}"/>
              </a:ext>
            </a:extLst>
          </p:cNvPr>
          <p:cNvSpPr>
            <a:spLocks noGrp="1"/>
          </p:cNvSpPr>
          <p:nvPr>
            <p:ph sz="quarter" idx="19"/>
          </p:nvPr>
        </p:nvSpPr>
        <p:spPr>
          <a:xfrm>
            <a:off x="546266" y="3097691"/>
            <a:ext cx="6378919" cy="3109678"/>
          </a:xfrm>
        </p:spPr>
        <p:txBody>
          <a:bodyPr vert="horz" lIns="0" tIns="0" rIns="0" bIns="0" rtlCol="0" anchor="t">
            <a:noAutofit/>
          </a:bodyPr>
          <a:lstStyle/>
          <a:p>
            <a:pPr marL="342900" indent="-342900">
              <a:buFont typeface="Arial" panose="020B0604020202020204" pitchFamily="34" charset="0"/>
              <a:buChar char="•"/>
            </a:pPr>
            <a:r>
              <a:rPr lang="en-AU" sz="1800">
                <a:latin typeface="Arial"/>
                <a:cs typeface="Arial"/>
              </a:rPr>
              <a:t>What do you think the playwright, Andrea James, wanted us to see about identities, values and perspectives in Australia </a:t>
            </a:r>
            <a:r>
              <a:rPr lang="en-AU" sz="1800" b="1">
                <a:latin typeface="Arial"/>
                <a:cs typeface="Arial"/>
              </a:rPr>
              <a:t>there &amp; then</a:t>
            </a:r>
            <a:r>
              <a:rPr lang="en-AU" sz="1800">
                <a:latin typeface="Arial"/>
                <a:cs typeface="Arial"/>
              </a:rPr>
              <a:t>?</a:t>
            </a:r>
            <a:br>
              <a:rPr lang="en-AU" sz="1800"/>
            </a:br>
            <a:endParaRPr lang="en-AU" sz="1800"/>
          </a:p>
          <a:p>
            <a:pPr marL="342900" indent="-342900">
              <a:buFont typeface="Arial" panose="020B0604020202020204" pitchFamily="34" charset="0"/>
              <a:buChar char="•"/>
            </a:pPr>
            <a:r>
              <a:rPr lang="en-AU" sz="1800">
                <a:latin typeface="Arial"/>
                <a:cs typeface="Arial"/>
              </a:rPr>
              <a:t>How do you respond as an audience </a:t>
            </a:r>
            <a:r>
              <a:rPr lang="en-AU" sz="1800" b="1">
                <a:latin typeface="Arial"/>
                <a:cs typeface="Arial"/>
              </a:rPr>
              <a:t>here &amp; now </a:t>
            </a:r>
            <a:r>
              <a:rPr lang="en-AU" sz="1800">
                <a:latin typeface="Arial"/>
                <a:cs typeface="Arial"/>
              </a:rPr>
              <a:t>engaging with this scene? What does this tell you about your own identities, values and perspectives?</a:t>
            </a:r>
            <a:endParaRPr lang="en-US">
              <a:latin typeface="Arial"/>
              <a:cs typeface="Arial"/>
            </a:endParaRPr>
          </a:p>
        </p:txBody>
      </p:sp>
      <p:sp>
        <p:nvSpPr>
          <p:cNvPr id="2" name="Rectangle: Rounded Corners 1">
            <a:extLst>
              <a:ext uri="{FF2B5EF4-FFF2-40B4-BE49-F238E27FC236}">
                <a16:creationId xmlns:a16="http://schemas.microsoft.com/office/drawing/2014/main" id="{31D31164-F7E8-6432-B72E-C752E07440C6}"/>
              </a:ext>
            </a:extLst>
          </p:cNvPr>
          <p:cNvSpPr/>
          <p:nvPr/>
        </p:nvSpPr>
        <p:spPr>
          <a:xfrm>
            <a:off x="-118531" y="254000"/>
            <a:ext cx="3234264" cy="3849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itle 5">
            <a:extLst>
              <a:ext uri="{FF2B5EF4-FFF2-40B4-BE49-F238E27FC236}">
                <a16:creationId xmlns:a16="http://schemas.microsoft.com/office/drawing/2014/main" id="{B6F9A837-70A4-D7D2-04FE-D870764775FA}"/>
              </a:ext>
            </a:extLst>
          </p:cNvPr>
          <p:cNvSpPr txBox="1">
            <a:spLocks/>
          </p:cNvSpPr>
          <p:nvPr/>
        </p:nvSpPr>
        <p:spPr>
          <a:xfrm>
            <a:off x="165255" y="324717"/>
            <a:ext cx="2815012" cy="303263"/>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1.4d – thinking routine</a:t>
            </a:r>
          </a:p>
        </p:txBody>
      </p:sp>
    </p:spTree>
    <p:extLst>
      <p:ext uri="{BB962C8B-B14F-4D97-AF65-F5344CB8AC3E}">
        <p14:creationId xmlns:p14="http://schemas.microsoft.com/office/powerpoint/2010/main" val="4163961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9">
                                            <p:txEl>
                                              <p:pRg st="1" end="1"/>
                                            </p:txEl>
                                          </p:spTgt>
                                        </p:tgtEl>
                                        <p:attrNameLst>
                                          <p:attrName>style.visibility</p:attrName>
                                        </p:attrNameLst>
                                      </p:cBhvr>
                                      <p:to>
                                        <p:strVal val="visible"/>
                                      </p:to>
                                    </p:set>
                                    <p:anim calcmode="lin" valueType="num">
                                      <p:cBhvr additive="base">
                                        <p:cTn id="13" dur="500" fill="hold"/>
                                        <p:tgtEl>
                                          <p:spTgt spid="1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9">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 name="Freeform 12">
            <a:extLst>
              <a:ext uri="{FF2B5EF4-FFF2-40B4-BE49-F238E27FC236}">
                <a16:creationId xmlns:a16="http://schemas.microsoft.com/office/drawing/2014/main" id="{48823CCE-4BC3-51D8-AB5B-3DB45809B96A}"/>
              </a:ext>
            </a:extLst>
          </p:cNvPr>
          <p:cNvSpPr/>
          <p:nvPr/>
        </p:nvSpPr>
        <p:spPr>
          <a:xfrm>
            <a:off x="5404082" y="-23991"/>
            <a:ext cx="7267360" cy="6881991"/>
          </a:xfrm>
          <a:custGeom>
            <a:avLst/>
            <a:gdLst/>
            <a:ahLst/>
            <a:cxnLst/>
            <a:rect l="l" t="t" r="r" b="b"/>
            <a:pathLst>
              <a:path w="15535352" h="10117398">
                <a:moveTo>
                  <a:pt x="0" y="0"/>
                </a:moveTo>
                <a:lnTo>
                  <a:pt x="15535352" y="0"/>
                </a:lnTo>
                <a:lnTo>
                  <a:pt x="15535352" y="10117398"/>
                </a:lnTo>
                <a:lnTo>
                  <a:pt x="0" y="101173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21</a:t>
            </a:fld>
            <a:endParaRPr lang="en-AU"/>
          </a:p>
        </p:txBody>
      </p:sp>
      <p:sp>
        <p:nvSpPr>
          <p:cNvPr id="10" name="TextBox 9">
            <a:extLst>
              <a:ext uri="{FF2B5EF4-FFF2-40B4-BE49-F238E27FC236}">
                <a16:creationId xmlns:a16="http://schemas.microsoft.com/office/drawing/2014/main" id="{52153FA1-9C2B-A8C2-1EA1-B593F4BEFA3E}"/>
              </a:ext>
            </a:extLst>
          </p:cNvPr>
          <p:cNvSpPr txBox="1"/>
          <p:nvPr/>
        </p:nvSpPr>
        <p:spPr>
          <a:xfrm>
            <a:off x="812124" y="1768853"/>
            <a:ext cx="4336286" cy="323620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sz="2800">
                <a:solidFill>
                  <a:schemeClr val="bg1"/>
                </a:solidFill>
                <a:latin typeface="Arial" panose="020B0604020202020204" pitchFamily="34" charset="0"/>
                <a:cs typeface="Arial" panose="020B0604020202020204" pitchFamily="34" charset="0"/>
              </a:rPr>
              <a:t>Let’s bring ‘SCENE 16: THE HOLY COURT’ to life on stage.</a:t>
            </a:r>
          </a:p>
          <a:p>
            <a:endParaRPr lang="en-AU" sz="2800">
              <a:solidFill>
                <a:schemeClr val="bg1"/>
              </a:solidFill>
              <a:latin typeface="Arial" panose="020B0604020202020204" pitchFamily="34" charset="0"/>
              <a:cs typeface="Arial" panose="020B0604020202020204" pitchFamily="34" charset="0"/>
            </a:endParaRPr>
          </a:p>
          <a:p>
            <a:r>
              <a:rPr lang="en-AU" sz="1800">
                <a:solidFill>
                  <a:schemeClr val="bg1"/>
                </a:solidFill>
                <a:latin typeface="Arial" panose="020B0604020202020204" pitchFamily="34" charset="0"/>
                <a:cs typeface="Arial" panose="020B0604020202020204" pitchFamily="34" charset="0"/>
              </a:rPr>
              <a:t>Our goal is to use </a:t>
            </a:r>
            <a:r>
              <a:rPr lang="en-AU" sz="1800" b="1">
                <a:solidFill>
                  <a:schemeClr val="bg1"/>
                </a:solidFill>
                <a:latin typeface="Arial" panose="020B0604020202020204" pitchFamily="34" charset="0"/>
                <a:cs typeface="Arial" panose="020B0604020202020204" pitchFamily="34" charset="0"/>
              </a:rPr>
              <a:t>voice</a:t>
            </a:r>
            <a:r>
              <a:rPr lang="en-AU" sz="1800">
                <a:solidFill>
                  <a:schemeClr val="bg1"/>
                </a:solidFill>
                <a:latin typeface="Arial" panose="020B0604020202020204" pitchFamily="34" charset="0"/>
                <a:cs typeface="Arial" panose="020B0604020202020204" pitchFamily="34" charset="0"/>
              </a:rPr>
              <a:t> to capture the </a:t>
            </a:r>
            <a:r>
              <a:rPr lang="en-AU" sz="1800" b="1">
                <a:solidFill>
                  <a:schemeClr val="bg1"/>
                </a:solidFill>
                <a:latin typeface="Arial" panose="020B0604020202020204" pitchFamily="34" charset="0"/>
                <a:cs typeface="Arial" panose="020B0604020202020204" pitchFamily="34" charset="0"/>
              </a:rPr>
              <a:t>perspective</a:t>
            </a:r>
            <a:r>
              <a:rPr lang="en-AU" sz="1800">
                <a:solidFill>
                  <a:schemeClr val="bg1"/>
                </a:solidFill>
                <a:latin typeface="Arial" panose="020B0604020202020204" pitchFamily="34" charset="0"/>
                <a:cs typeface="Arial" panose="020B0604020202020204" pitchFamily="34" charset="0"/>
              </a:rPr>
              <a:t> of the character, </a:t>
            </a:r>
            <a:r>
              <a:rPr lang="en-AU" sz="1800" b="1">
                <a:solidFill>
                  <a:schemeClr val="bg1"/>
                </a:solidFill>
                <a:latin typeface="Arial" panose="020B0604020202020204" pitchFamily="34" charset="0"/>
                <a:cs typeface="Arial" panose="020B0604020202020204" pitchFamily="34" charset="0"/>
              </a:rPr>
              <a:t>Evonne, </a:t>
            </a:r>
            <a:r>
              <a:rPr lang="en-AU" sz="1800">
                <a:solidFill>
                  <a:schemeClr val="bg1"/>
                </a:solidFill>
                <a:latin typeface="Arial" panose="020B0604020202020204" pitchFamily="34" charset="0"/>
                <a:cs typeface="Arial" panose="020B0604020202020204" pitchFamily="34" charset="0"/>
              </a:rPr>
              <a:t>and the </a:t>
            </a:r>
            <a:r>
              <a:rPr lang="en-AU" sz="1800" b="1">
                <a:solidFill>
                  <a:schemeClr val="bg1"/>
                </a:solidFill>
                <a:latin typeface="Arial" panose="020B0604020202020204" pitchFamily="34" charset="0"/>
                <a:cs typeface="Arial" panose="020B0604020202020204" pitchFamily="34" charset="0"/>
              </a:rPr>
              <a:t>values</a:t>
            </a:r>
            <a:r>
              <a:rPr lang="en-AU" sz="1800">
                <a:solidFill>
                  <a:schemeClr val="bg1"/>
                </a:solidFill>
                <a:latin typeface="Arial" panose="020B0604020202020204" pitchFamily="34" charset="0"/>
                <a:cs typeface="Arial" panose="020B0604020202020204" pitchFamily="34" charset="0"/>
              </a:rPr>
              <a:t> represented by the chorus of </a:t>
            </a:r>
            <a:r>
              <a:rPr lang="en-AU" sz="1800" b="1">
                <a:solidFill>
                  <a:schemeClr val="bg1"/>
                </a:solidFill>
                <a:latin typeface="Arial" panose="020B0604020202020204" pitchFamily="34" charset="0"/>
                <a:cs typeface="Arial" panose="020B0604020202020204" pitchFamily="34" charset="0"/>
              </a:rPr>
              <a:t>reporters</a:t>
            </a:r>
            <a:r>
              <a:rPr lang="en-AU" sz="1800">
                <a:solidFill>
                  <a:schemeClr val="bg1"/>
                </a:solidFill>
                <a:latin typeface="Arial" panose="020B0604020202020204" pitchFamily="34" charset="0"/>
                <a:cs typeface="Arial" panose="020B0604020202020204" pitchFamily="34" charset="0"/>
              </a:rPr>
              <a:t> in this dramatic moment.</a:t>
            </a:r>
          </a:p>
          <a:p>
            <a:pPr>
              <a:lnSpc>
                <a:spcPct val="150000"/>
              </a:lnSpc>
            </a:pPr>
            <a:endParaRPr lang="en-AU" sz="2000">
              <a:solidFill>
                <a:schemeClr val="bg1"/>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7136B4B0-7B34-06EC-861A-E64D0724E120}"/>
              </a:ext>
            </a:extLst>
          </p:cNvPr>
          <p:cNvSpPr/>
          <p:nvPr/>
        </p:nvSpPr>
        <p:spPr>
          <a:xfrm>
            <a:off x="-118531" y="254000"/>
            <a:ext cx="3234264" cy="38499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itle 5">
            <a:extLst>
              <a:ext uri="{FF2B5EF4-FFF2-40B4-BE49-F238E27FC236}">
                <a16:creationId xmlns:a16="http://schemas.microsoft.com/office/drawing/2014/main" id="{BB6FC226-A79A-9EC7-216E-F54F9F8AB4B5}"/>
              </a:ext>
            </a:extLst>
          </p:cNvPr>
          <p:cNvSpPr txBox="1">
            <a:spLocks/>
          </p:cNvSpPr>
          <p:nvPr/>
        </p:nvSpPr>
        <p:spPr>
          <a:xfrm>
            <a:off x="165255" y="324717"/>
            <a:ext cx="2815012" cy="303263"/>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t>1.4e – workshop</a:t>
            </a:r>
          </a:p>
        </p:txBody>
      </p:sp>
    </p:spTree>
    <p:extLst>
      <p:ext uri="{BB962C8B-B14F-4D97-AF65-F5344CB8AC3E}">
        <p14:creationId xmlns:p14="http://schemas.microsoft.com/office/powerpoint/2010/main" val="2727399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CADCCF8A-9C12-5776-3931-28F36D07C4F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026A73E-42E2-5EAF-9E96-82423A0B1DFA}"/>
              </a:ext>
            </a:extLst>
          </p:cNvPr>
          <p:cNvSpPr>
            <a:spLocks noGrp="1"/>
          </p:cNvSpPr>
          <p:nvPr>
            <p:ph type="sldNum" sz="quarter" idx="12"/>
          </p:nvPr>
        </p:nvSpPr>
        <p:spPr/>
        <p:txBody>
          <a:bodyPr/>
          <a:lstStyle/>
          <a:p>
            <a:fld id="{10A01DC5-1685-4615-8240-15192985C6A2}" type="slidenum">
              <a:rPr lang="en-AU" smtClean="0"/>
              <a:t>22</a:t>
            </a:fld>
            <a:endParaRPr lang="en-AU"/>
          </a:p>
        </p:txBody>
      </p:sp>
      <p:sp>
        <p:nvSpPr>
          <p:cNvPr id="2" name="Rectangle: Rounded Corners 1">
            <a:extLst>
              <a:ext uri="{FF2B5EF4-FFF2-40B4-BE49-F238E27FC236}">
                <a16:creationId xmlns:a16="http://schemas.microsoft.com/office/drawing/2014/main" id="{2B527CFB-1F43-9881-EB61-630121B67DFF}"/>
              </a:ext>
              <a:ext uri="{C183D7F6-B498-43B3-948B-1728B52AA6E4}">
                <adec:decorative xmlns:adec="http://schemas.microsoft.com/office/drawing/2017/decorative" val="1"/>
              </a:ext>
            </a:extLst>
          </p:cNvPr>
          <p:cNvSpPr/>
          <p:nvPr/>
        </p:nvSpPr>
        <p:spPr>
          <a:xfrm>
            <a:off x="2681654" y="2885665"/>
            <a:ext cx="8062543" cy="1732583"/>
          </a:xfrm>
          <a:prstGeom prst="roundRect">
            <a:avLst>
              <a:gd name="adj" fmla="val 172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GB" sz="4400">
                <a:solidFill>
                  <a:schemeClr val="accent4"/>
                </a:solidFill>
                <a:latin typeface="Arial" panose="020B0604020202020204" pitchFamily="34" charset="0"/>
                <a:cs typeface="Arial" panose="020B0604020202020204" pitchFamily="34" charset="0"/>
              </a:rPr>
              <a:t>Imagining the elements</a:t>
            </a:r>
            <a:endParaRPr lang="en-AU" sz="4400">
              <a:solidFill>
                <a:schemeClr val="accent4"/>
              </a:solidFill>
              <a:latin typeface="Arial" panose="020B0604020202020204" pitchFamily="34" charset="0"/>
              <a:cs typeface="Arial" panose="020B0604020202020204" pitchFamily="34" charset="0"/>
            </a:endParaRPr>
          </a:p>
        </p:txBody>
      </p:sp>
      <p:sp>
        <p:nvSpPr>
          <p:cNvPr id="4" name="Oval 3">
            <a:hlinkClick r:id="rId2" action="ppaction://hlinksldjump"/>
            <a:extLst>
              <a:ext uri="{FF2B5EF4-FFF2-40B4-BE49-F238E27FC236}">
                <a16:creationId xmlns:a16="http://schemas.microsoft.com/office/drawing/2014/main" id="{3477B5FD-8433-9A9A-7A42-78FB11D28ABE}"/>
              </a:ext>
            </a:extLst>
          </p:cNvPr>
          <p:cNvSpPr/>
          <p:nvPr/>
        </p:nvSpPr>
        <p:spPr>
          <a:xfrm>
            <a:off x="1680111" y="2885665"/>
            <a:ext cx="1788869" cy="1709265"/>
          </a:xfrm>
          <a:prstGeom prst="ellipse">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a:solidFill>
                  <a:schemeClr val="accent1"/>
                </a:solidFill>
                <a:latin typeface="Arial" panose="020B0604020202020204" pitchFamily="34" charset="0"/>
                <a:cs typeface="Arial" panose="020B0604020202020204" pitchFamily="34" charset="0"/>
              </a:rPr>
              <a:t>1.5</a:t>
            </a:r>
          </a:p>
        </p:txBody>
      </p:sp>
    </p:spTree>
    <p:extLst>
      <p:ext uri="{BB962C8B-B14F-4D97-AF65-F5344CB8AC3E}">
        <p14:creationId xmlns:p14="http://schemas.microsoft.com/office/powerpoint/2010/main" val="2069189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23</a:t>
            </a:fld>
            <a:endParaRPr lang="en-AU"/>
          </a:p>
        </p:txBody>
      </p:sp>
      <p:graphicFrame>
        <p:nvGraphicFramePr>
          <p:cNvPr id="3" name="Table 2">
            <a:extLst>
              <a:ext uri="{FF2B5EF4-FFF2-40B4-BE49-F238E27FC236}">
                <a16:creationId xmlns:a16="http://schemas.microsoft.com/office/drawing/2014/main" id="{D4F6E5F2-13C6-F274-0046-D7F1B877D9E7}"/>
              </a:ext>
            </a:extLst>
          </p:cNvPr>
          <p:cNvGraphicFramePr>
            <a:graphicFrameLocks noGrp="1"/>
          </p:cNvGraphicFramePr>
          <p:nvPr>
            <p:extLst>
              <p:ext uri="{D42A27DB-BD31-4B8C-83A1-F6EECF244321}">
                <p14:modId xmlns:p14="http://schemas.microsoft.com/office/powerpoint/2010/main" val="2721413671"/>
              </p:ext>
            </p:extLst>
          </p:nvPr>
        </p:nvGraphicFramePr>
        <p:xfrm>
          <a:off x="352926" y="2037347"/>
          <a:ext cx="11491074" cy="4040824"/>
        </p:xfrm>
        <a:graphic>
          <a:graphicData uri="http://schemas.openxmlformats.org/drawingml/2006/table">
            <a:tbl>
              <a:tblPr firstRow="1" bandRow="1">
                <a:tableStyleId>{5940675A-B579-460E-94D1-54222C63F5DA}</a:tableStyleId>
              </a:tblPr>
              <a:tblGrid>
                <a:gridCol w="2769692">
                  <a:extLst>
                    <a:ext uri="{9D8B030D-6E8A-4147-A177-3AD203B41FA5}">
                      <a16:colId xmlns:a16="http://schemas.microsoft.com/office/drawing/2014/main" val="3478555223"/>
                    </a:ext>
                  </a:extLst>
                </a:gridCol>
                <a:gridCol w="4643305">
                  <a:extLst>
                    <a:ext uri="{9D8B030D-6E8A-4147-A177-3AD203B41FA5}">
                      <a16:colId xmlns:a16="http://schemas.microsoft.com/office/drawing/2014/main" val="1111779921"/>
                    </a:ext>
                  </a:extLst>
                </a:gridCol>
                <a:gridCol w="4078077">
                  <a:extLst>
                    <a:ext uri="{9D8B030D-6E8A-4147-A177-3AD203B41FA5}">
                      <a16:colId xmlns:a16="http://schemas.microsoft.com/office/drawing/2014/main" val="4036413476"/>
                    </a:ext>
                  </a:extLst>
                </a:gridCol>
              </a:tblGrid>
              <a:tr h="1220384">
                <a:tc>
                  <a:txBody>
                    <a:bodyPr/>
                    <a:lstStyle/>
                    <a:p>
                      <a:pPr algn="ctr">
                        <a:lnSpc>
                          <a:spcPct val="100000"/>
                        </a:lnSpc>
                        <a:spcBef>
                          <a:spcPts val="1200"/>
                        </a:spcBef>
                        <a:spcAft>
                          <a:spcPts val="600"/>
                        </a:spcAft>
                      </a:pPr>
                      <a:r>
                        <a:rPr lang="en-AU" sz="1800" b="1">
                          <a:solidFill>
                            <a:srgbClr val="FFFFFF"/>
                          </a:solidFill>
                          <a:effectLst/>
                          <a:latin typeface="Arial" panose="020B0604020202020204" pitchFamily="34" charset="0"/>
                          <a:cs typeface="Arial" panose="020B0604020202020204" pitchFamily="34" charset="0"/>
                        </a:rPr>
                        <a:t>Line of dialogue from </a:t>
                      </a:r>
                      <a:r>
                        <a:rPr lang="en-AU" sz="1800" b="1" i="1">
                          <a:solidFill>
                            <a:srgbClr val="FFFFFF"/>
                          </a:solidFill>
                          <a:effectLst/>
                          <a:latin typeface="Arial" panose="020B0604020202020204" pitchFamily="34" charset="0"/>
                          <a:cs typeface="Arial" panose="020B0604020202020204" pitchFamily="34" charset="0"/>
                        </a:rPr>
                        <a:t>Sunshine Super Girl</a:t>
                      </a:r>
                      <a:endParaRPr lang="en-AU" sz="1800" i="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solidFill>
                  </a:tcPr>
                </a:tc>
                <a:tc>
                  <a:txBody>
                    <a:bodyPr/>
                    <a:lstStyle/>
                    <a:p>
                      <a:pPr algn="ctr">
                        <a:lnSpc>
                          <a:spcPct val="100000"/>
                        </a:lnSpc>
                        <a:spcBef>
                          <a:spcPts val="1200"/>
                        </a:spcBef>
                        <a:spcAft>
                          <a:spcPts val="600"/>
                        </a:spcAft>
                      </a:pPr>
                      <a:r>
                        <a:rPr lang="en-AU" sz="1800" b="1">
                          <a:solidFill>
                            <a:srgbClr val="FFFFFF"/>
                          </a:solidFill>
                          <a:effectLst/>
                          <a:latin typeface="Arial" panose="020B0604020202020204" pitchFamily="34" charset="0"/>
                          <a:cs typeface="Arial" panose="020B0604020202020204" pitchFamily="34" charset="0"/>
                        </a:rPr>
                        <a:t>How I would use the dramatic elements</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solidFill>
                  </a:tcPr>
                </a:tc>
                <a:tc>
                  <a:txBody>
                    <a:bodyPr/>
                    <a:lstStyle/>
                    <a:p>
                      <a:pPr algn="ctr">
                        <a:lnSpc>
                          <a:spcPct val="100000"/>
                        </a:lnSpc>
                        <a:spcBef>
                          <a:spcPts val="1200"/>
                        </a:spcBef>
                        <a:spcAft>
                          <a:spcPts val="600"/>
                        </a:spcAft>
                      </a:pPr>
                      <a:r>
                        <a:rPr lang="en-AU" sz="1800" b="1">
                          <a:solidFill>
                            <a:srgbClr val="FFFFFF"/>
                          </a:solidFill>
                          <a:effectLst/>
                          <a:latin typeface="Arial" panose="020B0604020202020204" pitchFamily="34" charset="0"/>
                          <a:cs typeface="Arial" panose="020B0604020202020204" pitchFamily="34" charset="0"/>
                        </a:rPr>
                        <a:t>The effect my creative choices would have on what the audience see, think, feel or understand</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solidFill>
                  </a:tcPr>
                </a:tc>
                <a:extLst>
                  <a:ext uri="{0D108BD9-81ED-4DB2-BD59-A6C34878D82A}">
                    <a16:rowId xmlns:a16="http://schemas.microsoft.com/office/drawing/2014/main" val="4174066339"/>
                  </a:ext>
                </a:extLst>
              </a:tr>
              <a:tr h="2820440">
                <a:tc>
                  <a:txBody>
                    <a:bodyPr/>
                    <a:lstStyle/>
                    <a:p>
                      <a:pPr>
                        <a:lnSpc>
                          <a:spcPct val="100000"/>
                        </a:lnSpc>
                        <a:spcBef>
                          <a:spcPts val="1200"/>
                        </a:spcBef>
                        <a:spcAft>
                          <a:spcPts val="600"/>
                        </a:spcAft>
                      </a:pPr>
                      <a:r>
                        <a:rPr lang="en-AU" sz="1800" b="1">
                          <a:solidFill>
                            <a:srgbClr val="000000"/>
                          </a:solidFill>
                          <a:effectLst/>
                          <a:latin typeface="Arial" panose="020B0604020202020204" pitchFamily="34" charset="0"/>
                          <a:ea typeface="Calibri" panose="020F0502020204030204" pitchFamily="34" charset="0"/>
                          <a:cs typeface="Arial" panose="020B0604020202020204" pitchFamily="34" charset="0"/>
                        </a:rPr>
                        <a:t>“I’m the Wimbledon Freakshow”</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2"/>
                    </a:solidFill>
                  </a:tcPr>
                </a:tc>
                <a:tc>
                  <a:txBody>
                    <a:bodyPr/>
                    <a:lstStyle/>
                    <a:p>
                      <a:pPr>
                        <a:lnSpc>
                          <a:spcPct val="100000"/>
                        </a:lnSpc>
                        <a:spcBef>
                          <a:spcPts val="1200"/>
                        </a:spcBef>
                        <a:spcAft>
                          <a:spcPts val="600"/>
                        </a:spcAft>
                      </a:pPr>
                      <a:r>
                        <a:rPr lang="en-AU" sz="1800" b="0">
                          <a:solidFill>
                            <a:srgbClr val="000000"/>
                          </a:solidFill>
                          <a:effectLst/>
                          <a:latin typeface="Arial" panose="020B0604020202020204" pitchFamily="34" charset="0"/>
                          <a:ea typeface="Calibri" panose="020F0502020204030204" pitchFamily="34" charset="0"/>
                          <a:cs typeface="Arial" panose="020B0604020202020204" pitchFamily="34" charset="0"/>
                        </a:rPr>
                        <a:t>Elements of production – lighting and sound</a:t>
                      </a:r>
                      <a:endParaRPr lang="en-AU" sz="1800" b="0">
                        <a:effectLst/>
                        <a:latin typeface="Arial" panose="020B0604020202020204" pitchFamily="34" charset="0"/>
                        <a:ea typeface="Calibri" panose="020F0502020204030204" pitchFamily="34" charset="0"/>
                        <a:cs typeface="Arial" panose="020B0604020202020204" pitchFamily="34" charset="0"/>
                      </a:endParaRPr>
                    </a:p>
                    <a:p>
                      <a:pPr>
                        <a:lnSpc>
                          <a:spcPct val="100000"/>
                        </a:lnSpc>
                        <a:spcBef>
                          <a:spcPts val="1200"/>
                        </a:spcBef>
                        <a:spcAft>
                          <a:spcPts val="600"/>
                        </a:spcAft>
                      </a:pPr>
                      <a:r>
                        <a:rPr lang="en-AU" sz="1800" b="0">
                          <a:solidFill>
                            <a:srgbClr val="000000"/>
                          </a:solidFill>
                          <a:effectLst/>
                          <a:latin typeface="Arial" panose="020B0604020202020204" pitchFamily="34" charset="0"/>
                          <a:ea typeface="Calibri" panose="020F0502020204030204" pitchFamily="34" charset="0"/>
                          <a:cs typeface="Arial" panose="020B0604020202020204" pitchFamily="34" charset="0"/>
                        </a:rPr>
                        <a:t>I would put a spotlight on Evonne standing centre stage. The rest of the stage would be black and a track of laughing voices would play.</a:t>
                      </a:r>
                      <a:endParaRPr lang="en-AU" sz="18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2"/>
                    </a:solidFill>
                  </a:tcPr>
                </a:tc>
                <a:tc>
                  <a:txBody>
                    <a:bodyPr/>
                    <a:lstStyle/>
                    <a:p>
                      <a:pPr>
                        <a:lnSpc>
                          <a:spcPct val="100000"/>
                        </a:lnSpc>
                        <a:spcBef>
                          <a:spcPts val="1200"/>
                        </a:spcBef>
                        <a:spcAft>
                          <a:spcPts val="600"/>
                        </a:spcAft>
                      </a:pPr>
                      <a:r>
                        <a:rPr lang="en-AU" sz="18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 spotlight would highlight Evonne’s horrified expression as she realises that she is an outcast at Wimbledon. The sounds of laughter coming from the darkness would imply she is being mocked by the crowd and reinforce that she is feeling alone in this moment.</a:t>
                      </a:r>
                      <a:endParaRPr lang="en-AU" sz="18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2"/>
                    </a:solidFill>
                  </a:tcPr>
                </a:tc>
                <a:extLst>
                  <a:ext uri="{0D108BD9-81ED-4DB2-BD59-A6C34878D82A}">
                    <a16:rowId xmlns:a16="http://schemas.microsoft.com/office/drawing/2014/main" val="3064179990"/>
                  </a:ext>
                </a:extLst>
              </a:tr>
            </a:tbl>
          </a:graphicData>
        </a:graphic>
      </p:graphicFrame>
      <p:sp>
        <p:nvSpPr>
          <p:cNvPr id="5" name="Title 4">
            <a:extLst>
              <a:ext uri="{FF2B5EF4-FFF2-40B4-BE49-F238E27FC236}">
                <a16:creationId xmlns:a16="http://schemas.microsoft.com/office/drawing/2014/main" id="{39472321-6E16-1CF0-988E-AFFFEB0F320F}"/>
              </a:ext>
            </a:extLst>
          </p:cNvPr>
          <p:cNvSpPr txBox="1">
            <a:spLocks/>
          </p:cNvSpPr>
          <p:nvPr/>
        </p:nvSpPr>
        <p:spPr>
          <a:xfrm>
            <a:off x="466051" y="515441"/>
            <a:ext cx="11377949" cy="838646"/>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algn="ctr"/>
            <a:r>
              <a:rPr lang="en-AU" sz="4400"/>
              <a:t>My creative choices</a:t>
            </a:r>
          </a:p>
        </p:txBody>
      </p:sp>
      <p:sp>
        <p:nvSpPr>
          <p:cNvPr id="2" name="Rectangle: Rounded Corners 1">
            <a:extLst>
              <a:ext uri="{FF2B5EF4-FFF2-40B4-BE49-F238E27FC236}">
                <a16:creationId xmlns:a16="http://schemas.microsoft.com/office/drawing/2014/main" id="{FDA260C6-93D0-6CDD-CFEB-7F75EDFB4D94}"/>
              </a:ext>
            </a:extLst>
          </p:cNvPr>
          <p:cNvSpPr/>
          <p:nvPr/>
        </p:nvSpPr>
        <p:spPr>
          <a:xfrm>
            <a:off x="-118531" y="254000"/>
            <a:ext cx="2870198" cy="3849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itle 5">
            <a:extLst>
              <a:ext uri="{FF2B5EF4-FFF2-40B4-BE49-F238E27FC236}">
                <a16:creationId xmlns:a16="http://schemas.microsoft.com/office/drawing/2014/main" id="{3D5F416D-DA8F-A5BF-CF46-CF1A2C82BAE5}"/>
              </a:ext>
            </a:extLst>
          </p:cNvPr>
          <p:cNvSpPr txBox="1">
            <a:spLocks/>
          </p:cNvSpPr>
          <p:nvPr/>
        </p:nvSpPr>
        <p:spPr>
          <a:xfrm>
            <a:off x="613429" y="328868"/>
            <a:ext cx="1751702" cy="233374"/>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1.5a – I do</a:t>
            </a:r>
          </a:p>
          <a:p>
            <a:endParaRPr lang="en-AU" sz="2000" b="1">
              <a:solidFill>
                <a:schemeClr val="bg1"/>
              </a:solidFill>
            </a:endParaRPr>
          </a:p>
        </p:txBody>
      </p:sp>
    </p:spTree>
    <p:extLst>
      <p:ext uri="{BB962C8B-B14F-4D97-AF65-F5344CB8AC3E}">
        <p14:creationId xmlns:p14="http://schemas.microsoft.com/office/powerpoint/2010/main" val="3949329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24</a:t>
            </a:fld>
            <a:endParaRPr lang="en-AU"/>
          </a:p>
        </p:txBody>
      </p:sp>
      <p:graphicFrame>
        <p:nvGraphicFramePr>
          <p:cNvPr id="3" name="Table 2">
            <a:extLst>
              <a:ext uri="{FF2B5EF4-FFF2-40B4-BE49-F238E27FC236}">
                <a16:creationId xmlns:a16="http://schemas.microsoft.com/office/drawing/2014/main" id="{D4F6E5F2-13C6-F274-0046-D7F1B877D9E7}"/>
              </a:ext>
            </a:extLst>
          </p:cNvPr>
          <p:cNvGraphicFramePr>
            <a:graphicFrameLocks noGrp="1"/>
          </p:cNvGraphicFramePr>
          <p:nvPr>
            <p:extLst>
              <p:ext uri="{D42A27DB-BD31-4B8C-83A1-F6EECF244321}">
                <p14:modId xmlns:p14="http://schemas.microsoft.com/office/powerpoint/2010/main" val="1292463769"/>
              </p:ext>
            </p:extLst>
          </p:nvPr>
        </p:nvGraphicFramePr>
        <p:xfrm>
          <a:off x="352926" y="1601735"/>
          <a:ext cx="11491074" cy="4040824"/>
        </p:xfrm>
        <a:graphic>
          <a:graphicData uri="http://schemas.openxmlformats.org/drawingml/2006/table">
            <a:tbl>
              <a:tblPr firstRow="1" bandRow="1">
                <a:tableStyleId>{5940675A-B579-460E-94D1-54222C63F5DA}</a:tableStyleId>
              </a:tblPr>
              <a:tblGrid>
                <a:gridCol w="3172789">
                  <a:extLst>
                    <a:ext uri="{9D8B030D-6E8A-4147-A177-3AD203B41FA5}">
                      <a16:colId xmlns:a16="http://schemas.microsoft.com/office/drawing/2014/main" val="3478555223"/>
                    </a:ext>
                  </a:extLst>
                </a:gridCol>
                <a:gridCol w="4240208">
                  <a:extLst>
                    <a:ext uri="{9D8B030D-6E8A-4147-A177-3AD203B41FA5}">
                      <a16:colId xmlns:a16="http://schemas.microsoft.com/office/drawing/2014/main" val="1111779921"/>
                    </a:ext>
                  </a:extLst>
                </a:gridCol>
                <a:gridCol w="4078077">
                  <a:extLst>
                    <a:ext uri="{9D8B030D-6E8A-4147-A177-3AD203B41FA5}">
                      <a16:colId xmlns:a16="http://schemas.microsoft.com/office/drawing/2014/main" val="4036413476"/>
                    </a:ext>
                  </a:extLst>
                </a:gridCol>
              </a:tblGrid>
              <a:tr h="1220384">
                <a:tc>
                  <a:txBody>
                    <a:bodyPr/>
                    <a:lstStyle/>
                    <a:p>
                      <a:pPr algn="ctr">
                        <a:lnSpc>
                          <a:spcPct val="100000"/>
                        </a:lnSpc>
                        <a:spcBef>
                          <a:spcPts val="1200"/>
                        </a:spcBef>
                        <a:spcAft>
                          <a:spcPts val="600"/>
                        </a:spcAft>
                      </a:pPr>
                      <a:r>
                        <a:rPr lang="en-AU" sz="1800" b="1">
                          <a:solidFill>
                            <a:srgbClr val="FFFFFF"/>
                          </a:solidFill>
                          <a:effectLst/>
                          <a:latin typeface="Arial" panose="020B0604020202020204" pitchFamily="34" charset="0"/>
                          <a:cs typeface="Arial" panose="020B0604020202020204" pitchFamily="34" charset="0"/>
                        </a:rPr>
                        <a:t>Line of dialogue from </a:t>
                      </a:r>
                      <a:r>
                        <a:rPr lang="en-AU" sz="1800" b="1" i="1">
                          <a:solidFill>
                            <a:srgbClr val="FFFFFF"/>
                          </a:solidFill>
                          <a:effectLst/>
                          <a:latin typeface="Arial" panose="020B0604020202020204" pitchFamily="34" charset="0"/>
                          <a:cs typeface="Arial" panose="020B0604020202020204" pitchFamily="34" charset="0"/>
                        </a:rPr>
                        <a:t>Sunshine Super Girl</a:t>
                      </a:r>
                      <a:endParaRPr lang="en-AU" sz="1800" i="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solidFill>
                  </a:tcPr>
                </a:tc>
                <a:tc>
                  <a:txBody>
                    <a:bodyPr/>
                    <a:lstStyle/>
                    <a:p>
                      <a:pPr algn="ctr">
                        <a:lnSpc>
                          <a:spcPct val="100000"/>
                        </a:lnSpc>
                        <a:spcBef>
                          <a:spcPts val="1200"/>
                        </a:spcBef>
                        <a:spcAft>
                          <a:spcPts val="600"/>
                        </a:spcAft>
                      </a:pPr>
                      <a:r>
                        <a:rPr lang="en-AU" sz="1800" b="1">
                          <a:solidFill>
                            <a:srgbClr val="FFFFFF"/>
                          </a:solidFill>
                          <a:effectLst/>
                          <a:latin typeface="Arial" panose="020B0604020202020204" pitchFamily="34" charset="0"/>
                          <a:cs typeface="Arial" panose="020B0604020202020204" pitchFamily="34" charset="0"/>
                        </a:rPr>
                        <a:t>How we would use the dramatic elements</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solidFill>
                  </a:tcPr>
                </a:tc>
                <a:tc>
                  <a:txBody>
                    <a:bodyPr/>
                    <a:lstStyle/>
                    <a:p>
                      <a:pPr algn="ctr">
                        <a:lnSpc>
                          <a:spcPct val="100000"/>
                        </a:lnSpc>
                        <a:spcBef>
                          <a:spcPts val="1200"/>
                        </a:spcBef>
                        <a:spcAft>
                          <a:spcPts val="600"/>
                        </a:spcAft>
                      </a:pPr>
                      <a:r>
                        <a:rPr lang="en-AU" sz="1800" b="1">
                          <a:solidFill>
                            <a:srgbClr val="FFFFFF"/>
                          </a:solidFill>
                          <a:effectLst/>
                          <a:latin typeface="Arial" panose="020B0604020202020204" pitchFamily="34" charset="0"/>
                          <a:cs typeface="Arial" panose="020B0604020202020204" pitchFamily="34" charset="0"/>
                        </a:rPr>
                        <a:t>The effect our creative choices would have on what the audience see, think, feel or understand</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solidFill>
                  </a:tcPr>
                </a:tc>
                <a:extLst>
                  <a:ext uri="{0D108BD9-81ED-4DB2-BD59-A6C34878D82A}">
                    <a16:rowId xmlns:a16="http://schemas.microsoft.com/office/drawing/2014/main" val="4174066339"/>
                  </a:ext>
                </a:extLst>
              </a:tr>
              <a:tr h="2820440">
                <a:tc>
                  <a:txBody>
                    <a:bodyPr/>
                    <a:lstStyle/>
                    <a:p>
                      <a:pPr>
                        <a:lnSpc>
                          <a:spcPct val="100000"/>
                        </a:lnSpc>
                        <a:spcBef>
                          <a:spcPts val="1200"/>
                        </a:spcBef>
                        <a:spcAft>
                          <a:spcPts val="600"/>
                        </a:spcAft>
                      </a:pPr>
                      <a:r>
                        <a:rPr lang="en-AU" sz="1800" b="1">
                          <a:solidFill>
                            <a:srgbClr val="000000"/>
                          </a:solidFill>
                          <a:effectLst/>
                          <a:latin typeface="Arial" panose="020B0604020202020204" pitchFamily="34" charset="0"/>
                          <a:ea typeface="Calibri" panose="020F0502020204030204" pitchFamily="34" charset="0"/>
                          <a:cs typeface="Arial" panose="020B0604020202020204" pitchFamily="34" charset="0"/>
                        </a:rPr>
                        <a:t>“There are 14,000 people seated around this court. Come to watch me play. There's more people here than the entire town of Barellan! More than Barellan, Griffith and West Wyalong combined!”</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2"/>
                    </a:solidFill>
                  </a:tcPr>
                </a:tc>
                <a:tc>
                  <a:txBody>
                    <a:bodyPr/>
                    <a:lstStyle/>
                    <a:p>
                      <a:pPr>
                        <a:lnSpc>
                          <a:spcPct val="100000"/>
                        </a:lnSpc>
                        <a:spcBef>
                          <a:spcPts val="1200"/>
                        </a:spcBef>
                        <a:spcAft>
                          <a:spcPts val="600"/>
                        </a:spcAft>
                      </a:pPr>
                      <a:endParaRPr lang="en-AU" sz="18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2"/>
                    </a:solidFill>
                  </a:tcPr>
                </a:tc>
                <a:tc>
                  <a:txBody>
                    <a:bodyPr/>
                    <a:lstStyle/>
                    <a:p>
                      <a:pPr>
                        <a:lnSpc>
                          <a:spcPct val="100000"/>
                        </a:lnSpc>
                        <a:spcBef>
                          <a:spcPts val="1200"/>
                        </a:spcBef>
                        <a:spcAft>
                          <a:spcPts val="600"/>
                        </a:spcAft>
                      </a:pPr>
                      <a:r>
                        <a:rPr lang="en-AU" sz="1800" b="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solidFill>
                      <a:schemeClr val="bg2"/>
                    </a:solidFill>
                  </a:tcPr>
                </a:tc>
                <a:extLst>
                  <a:ext uri="{0D108BD9-81ED-4DB2-BD59-A6C34878D82A}">
                    <a16:rowId xmlns:a16="http://schemas.microsoft.com/office/drawing/2014/main" val="3064179990"/>
                  </a:ext>
                </a:extLst>
              </a:tr>
            </a:tbl>
          </a:graphicData>
        </a:graphic>
      </p:graphicFrame>
      <p:sp>
        <p:nvSpPr>
          <p:cNvPr id="5" name="Title 4">
            <a:extLst>
              <a:ext uri="{FF2B5EF4-FFF2-40B4-BE49-F238E27FC236}">
                <a16:creationId xmlns:a16="http://schemas.microsoft.com/office/drawing/2014/main" id="{39472321-6E16-1CF0-988E-AFFFEB0F320F}"/>
              </a:ext>
            </a:extLst>
          </p:cNvPr>
          <p:cNvSpPr txBox="1">
            <a:spLocks/>
          </p:cNvSpPr>
          <p:nvPr/>
        </p:nvSpPr>
        <p:spPr>
          <a:xfrm>
            <a:off x="466051" y="515441"/>
            <a:ext cx="11377949" cy="838646"/>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algn="ctr"/>
            <a:r>
              <a:rPr lang="en-AU" sz="4400"/>
              <a:t>Our creative choices</a:t>
            </a:r>
          </a:p>
        </p:txBody>
      </p:sp>
      <p:sp>
        <p:nvSpPr>
          <p:cNvPr id="2" name="Rectangle: Rounded Corners 1">
            <a:extLst>
              <a:ext uri="{FF2B5EF4-FFF2-40B4-BE49-F238E27FC236}">
                <a16:creationId xmlns:a16="http://schemas.microsoft.com/office/drawing/2014/main" id="{FF707B19-2C44-DFF8-A998-C506A07417B8}"/>
              </a:ext>
            </a:extLst>
          </p:cNvPr>
          <p:cNvSpPr/>
          <p:nvPr/>
        </p:nvSpPr>
        <p:spPr>
          <a:xfrm>
            <a:off x="-118531" y="254000"/>
            <a:ext cx="2870198" cy="3849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itle 5">
            <a:extLst>
              <a:ext uri="{FF2B5EF4-FFF2-40B4-BE49-F238E27FC236}">
                <a16:creationId xmlns:a16="http://schemas.microsoft.com/office/drawing/2014/main" id="{1C7CC891-D454-73DA-641B-C666F027C879}"/>
              </a:ext>
            </a:extLst>
          </p:cNvPr>
          <p:cNvSpPr txBox="1">
            <a:spLocks/>
          </p:cNvSpPr>
          <p:nvPr/>
        </p:nvSpPr>
        <p:spPr>
          <a:xfrm>
            <a:off x="613429" y="328868"/>
            <a:ext cx="1751702" cy="233374"/>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1.5b – We do</a:t>
            </a:r>
          </a:p>
          <a:p>
            <a:endParaRPr lang="en-AU" sz="2000" b="1">
              <a:solidFill>
                <a:schemeClr val="bg1"/>
              </a:solidFill>
            </a:endParaRPr>
          </a:p>
        </p:txBody>
      </p:sp>
    </p:spTree>
    <p:extLst>
      <p:ext uri="{BB962C8B-B14F-4D97-AF65-F5344CB8AC3E}">
        <p14:creationId xmlns:p14="http://schemas.microsoft.com/office/powerpoint/2010/main" val="1106221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25</a:t>
            </a:fld>
            <a:endParaRPr lang="en-AU"/>
          </a:p>
        </p:txBody>
      </p:sp>
      <p:graphicFrame>
        <p:nvGraphicFramePr>
          <p:cNvPr id="3" name="Table 2">
            <a:extLst>
              <a:ext uri="{FF2B5EF4-FFF2-40B4-BE49-F238E27FC236}">
                <a16:creationId xmlns:a16="http://schemas.microsoft.com/office/drawing/2014/main" id="{D4F6E5F2-13C6-F274-0046-D7F1B877D9E7}"/>
              </a:ext>
            </a:extLst>
          </p:cNvPr>
          <p:cNvGraphicFramePr>
            <a:graphicFrameLocks noGrp="1"/>
          </p:cNvGraphicFramePr>
          <p:nvPr>
            <p:extLst>
              <p:ext uri="{D42A27DB-BD31-4B8C-83A1-F6EECF244321}">
                <p14:modId xmlns:p14="http://schemas.microsoft.com/office/powerpoint/2010/main" val="2947664329"/>
              </p:ext>
            </p:extLst>
          </p:nvPr>
        </p:nvGraphicFramePr>
        <p:xfrm>
          <a:off x="352926" y="2358189"/>
          <a:ext cx="11491074" cy="4040824"/>
        </p:xfrm>
        <a:graphic>
          <a:graphicData uri="http://schemas.openxmlformats.org/drawingml/2006/table">
            <a:tbl>
              <a:tblPr firstRow="1" bandRow="1">
                <a:tableStyleId>{5940675A-B579-460E-94D1-54222C63F5DA}</a:tableStyleId>
              </a:tblPr>
              <a:tblGrid>
                <a:gridCol w="3410182">
                  <a:extLst>
                    <a:ext uri="{9D8B030D-6E8A-4147-A177-3AD203B41FA5}">
                      <a16:colId xmlns:a16="http://schemas.microsoft.com/office/drawing/2014/main" val="3478555223"/>
                    </a:ext>
                  </a:extLst>
                </a:gridCol>
                <a:gridCol w="4044461">
                  <a:extLst>
                    <a:ext uri="{9D8B030D-6E8A-4147-A177-3AD203B41FA5}">
                      <a16:colId xmlns:a16="http://schemas.microsoft.com/office/drawing/2014/main" val="1111779921"/>
                    </a:ext>
                  </a:extLst>
                </a:gridCol>
                <a:gridCol w="4036431">
                  <a:extLst>
                    <a:ext uri="{9D8B030D-6E8A-4147-A177-3AD203B41FA5}">
                      <a16:colId xmlns:a16="http://schemas.microsoft.com/office/drawing/2014/main" val="4036413476"/>
                    </a:ext>
                  </a:extLst>
                </a:gridCol>
              </a:tblGrid>
              <a:tr h="1220384">
                <a:tc>
                  <a:txBody>
                    <a:bodyPr/>
                    <a:lstStyle/>
                    <a:p>
                      <a:pPr algn="ctr">
                        <a:lnSpc>
                          <a:spcPct val="100000"/>
                        </a:lnSpc>
                        <a:spcBef>
                          <a:spcPts val="1200"/>
                        </a:spcBef>
                        <a:spcAft>
                          <a:spcPts val="600"/>
                        </a:spcAft>
                      </a:pPr>
                      <a:r>
                        <a:rPr lang="en-AU" sz="1800" b="1">
                          <a:solidFill>
                            <a:srgbClr val="FFFFFF"/>
                          </a:solidFill>
                          <a:effectLst/>
                          <a:latin typeface="Arial" panose="020B0604020202020204" pitchFamily="34" charset="0"/>
                          <a:cs typeface="Arial" panose="020B0604020202020204" pitchFamily="34" charset="0"/>
                        </a:rPr>
                        <a:t>Line of dialogue from </a:t>
                      </a:r>
                      <a:r>
                        <a:rPr lang="en-AU" sz="1800" b="1" i="1">
                          <a:solidFill>
                            <a:srgbClr val="FFFFFF"/>
                          </a:solidFill>
                          <a:effectLst/>
                          <a:latin typeface="Arial" panose="020B0604020202020204" pitchFamily="34" charset="0"/>
                          <a:cs typeface="Arial" panose="020B0604020202020204" pitchFamily="34" charset="0"/>
                        </a:rPr>
                        <a:t>Sunshine Super Girl</a:t>
                      </a:r>
                      <a:endParaRPr lang="en-AU" sz="1800" i="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solidFill>
                  </a:tcPr>
                </a:tc>
                <a:tc>
                  <a:txBody>
                    <a:bodyPr/>
                    <a:lstStyle/>
                    <a:p>
                      <a:pPr algn="ctr">
                        <a:lnSpc>
                          <a:spcPct val="100000"/>
                        </a:lnSpc>
                        <a:spcBef>
                          <a:spcPts val="1200"/>
                        </a:spcBef>
                        <a:spcAft>
                          <a:spcPts val="600"/>
                        </a:spcAft>
                      </a:pPr>
                      <a:r>
                        <a:rPr lang="en-AU" sz="1800" b="1">
                          <a:solidFill>
                            <a:srgbClr val="FFFFFF"/>
                          </a:solidFill>
                          <a:effectLst/>
                          <a:latin typeface="Arial" panose="020B0604020202020204" pitchFamily="34" charset="0"/>
                          <a:cs typeface="Arial" panose="020B0604020202020204" pitchFamily="34" charset="0"/>
                        </a:rPr>
                        <a:t>How you would use the dramatic elements</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solidFill>
                  </a:tcPr>
                </a:tc>
                <a:tc>
                  <a:txBody>
                    <a:bodyPr/>
                    <a:lstStyle/>
                    <a:p>
                      <a:pPr algn="ctr">
                        <a:lnSpc>
                          <a:spcPct val="100000"/>
                        </a:lnSpc>
                        <a:spcBef>
                          <a:spcPts val="1200"/>
                        </a:spcBef>
                        <a:spcAft>
                          <a:spcPts val="600"/>
                        </a:spcAft>
                      </a:pPr>
                      <a:r>
                        <a:rPr lang="en-AU" sz="1800" b="1">
                          <a:solidFill>
                            <a:srgbClr val="FFFFFF"/>
                          </a:solidFill>
                          <a:effectLst/>
                          <a:latin typeface="Arial" panose="020B0604020202020204" pitchFamily="34" charset="0"/>
                          <a:cs typeface="Arial" panose="020B0604020202020204" pitchFamily="34" charset="0"/>
                        </a:rPr>
                        <a:t>The effect your creative choices would have on what the audience see, think, feel or understand</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solidFill>
                  </a:tcPr>
                </a:tc>
                <a:extLst>
                  <a:ext uri="{0D108BD9-81ED-4DB2-BD59-A6C34878D82A}">
                    <a16:rowId xmlns:a16="http://schemas.microsoft.com/office/drawing/2014/main" val="4174066339"/>
                  </a:ext>
                </a:extLst>
              </a:tr>
              <a:tr h="2820440">
                <a:tc>
                  <a:txBody>
                    <a:bodyPr/>
                    <a:lstStyle/>
                    <a:p>
                      <a:endParaRPr lang="en-AU">
                        <a:ln>
                          <a:solidFill>
                            <a:schemeClr val="accent1"/>
                          </a:solidFill>
                        </a:ln>
                      </a:endParaRPr>
                    </a:p>
                  </a:txBody>
                  <a:tcPr>
                    <a:solidFill>
                      <a:schemeClr val="bg1"/>
                    </a:solidFill>
                  </a:tcPr>
                </a:tc>
                <a:tc>
                  <a:txBody>
                    <a:bodyPr/>
                    <a:lstStyle/>
                    <a:p>
                      <a:endParaRPr lang="en-AU">
                        <a:ln>
                          <a:solidFill>
                            <a:schemeClr val="accent1"/>
                          </a:solidFill>
                        </a:ln>
                      </a:endParaRPr>
                    </a:p>
                  </a:txBody>
                  <a:tcPr>
                    <a:solidFill>
                      <a:schemeClr val="bg1"/>
                    </a:solidFill>
                  </a:tcPr>
                </a:tc>
                <a:tc>
                  <a:txBody>
                    <a:bodyPr/>
                    <a:lstStyle/>
                    <a:p>
                      <a:endParaRPr lang="en-AU" dirty="0">
                        <a:ln>
                          <a:solidFill>
                            <a:schemeClr val="accent1"/>
                          </a:solidFill>
                        </a:ln>
                      </a:endParaRPr>
                    </a:p>
                  </a:txBody>
                  <a:tcPr>
                    <a:solidFill>
                      <a:schemeClr val="bg1"/>
                    </a:solidFill>
                  </a:tcPr>
                </a:tc>
                <a:extLst>
                  <a:ext uri="{0D108BD9-81ED-4DB2-BD59-A6C34878D82A}">
                    <a16:rowId xmlns:a16="http://schemas.microsoft.com/office/drawing/2014/main" val="3064179990"/>
                  </a:ext>
                </a:extLst>
              </a:tr>
            </a:tbl>
          </a:graphicData>
        </a:graphic>
      </p:graphicFrame>
      <p:sp>
        <p:nvSpPr>
          <p:cNvPr id="5" name="Title 4">
            <a:extLst>
              <a:ext uri="{FF2B5EF4-FFF2-40B4-BE49-F238E27FC236}">
                <a16:creationId xmlns:a16="http://schemas.microsoft.com/office/drawing/2014/main" id="{39472321-6E16-1CF0-988E-AFFFEB0F320F}"/>
              </a:ext>
            </a:extLst>
          </p:cNvPr>
          <p:cNvSpPr txBox="1">
            <a:spLocks/>
          </p:cNvSpPr>
          <p:nvPr/>
        </p:nvSpPr>
        <p:spPr>
          <a:xfrm>
            <a:off x="466051" y="515441"/>
            <a:ext cx="11377949" cy="838646"/>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algn="ctr"/>
            <a:r>
              <a:rPr lang="en-AU" sz="4400"/>
              <a:t>Your creative choices</a:t>
            </a:r>
          </a:p>
        </p:txBody>
      </p:sp>
      <p:sp>
        <p:nvSpPr>
          <p:cNvPr id="4" name="TextBox 3">
            <a:extLst>
              <a:ext uri="{FF2B5EF4-FFF2-40B4-BE49-F238E27FC236}">
                <a16:creationId xmlns:a16="http://schemas.microsoft.com/office/drawing/2014/main" id="{8298F41C-2998-B3D5-7330-CFE7DE187AC2}"/>
              </a:ext>
            </a:extLst>
          </p:cNvPr>
          <p:cNvSpPr txBox="1"/>
          <p:nvPr/>
        </p:nvSpPr>
        <p:spPr>
          <a:xfrm>
            <a:off x="461125" y="1354087"/>
            <a:ext cx="11373023" cy="646331"/>
          </a:xfrm>
          <a:prstGeom prst="rect">
            <a:avLst/>
          </a:prstGeom>
          <a:solidFill>
            <a:schemeClr val="accent4"/>
          </a:solidFill>
        </p:spPr>
        <p:txBody>
          <a:bodyPr wrap="square">
            <a:spAutoFit/>
          </a:bodyPr>
          <a:lstStyle/>
          <a:p>
            <a:r>
              <a:rPr lang="en-AU" sz="1800">
                <a:solidFill>
                  <a:srgbClr val="000000"/>
                </a:solidFill>
                <a:latin typeface="Arial" panose="020B0604020202020204" pitchFamily="34" charset="0"/>
                <a:ea typeface="Calibri" panose="020F0502020204030204" pitchFamily="34" charset="0"/>
              </a:rPr>
              <a:t>Use the table to describe how you would use the elements of drama or elements of production</a:t>
            </a:r>
            <a:br>
              <a:rPr lang="en-AU" sz="1800">
                <a:solidFill>
                  <a:srgbClr val="000000"/>
                </a:solidFill>
                <a:latin typeface="Arial" panose="020B0604020202020204" pitchFamily="34" charset="0"/>
                <a:ea typeface="Calibri" panose="020F0502020204030204" pitchFamily="34" charset="0"/>
              </a:rPr>
            </a:br>
            <a:r>
              <a:rPr lang="en-AU" sz="1800">
                <a:solidFill>
                  <a:srgbClr val="000000"/>
                </a:solidFill>
                <a:latin typeface="Arial" panose="020B0604020202020204" pitchFamily="34" charset="0"/>
                <a:ea typeface="Calibri" panose="020F0502020204030204" pitchFamily="34" charset="0"/>
              </a:rPr>
              <a:t> to enhance the </a:t>
            </a:r>
            <a:r>
              <a:rPr lang="en-AU" sz="1800" b="1">
                <a:solidFill>
                  <a:srgbClr val="000000"/>
                </a:solidFill>
                <a:latin typeface="Arial" panose="020B0604020202020204" pitchFamily="34" charset="0"/>
                <a:ea typeface="Calibri" panose="020F0502020204030204" pitchFamily="34" charset="0"/>
              </a:rPr>
              <a:t>identity, values and/or perspectives </a:t>
            </a:r>
            <a:r>
              <a:rPr lang="en-AU" sz="1800">
                <a:solidFill>
                  <a:srgbClr val="000000"/>
                </a:solidFill>
                <a:latin typeface="Arial" panose="020B0604020202020204" pitchFamily="34" charset="0"/>
                <a:ea typeface="Calibri" panose="020F0502020204030204" pitchFamily="34" charset="0"/>
              </a:rPr>
              <a:t>of the character or role you played in ‘The Holy Court’. </a:t>
            </a:r>
            <a:endParaRPr lang="en-AU" sz="1800"/>
          </a:p>
        </p:txBody>
      </p:sp>
      <p:sp>
        <p:nvSpPr>
          <p:cNvPr id="2" name="Rectangle: Rounded Corners 1">
            <a:extLst>
              <a:ext uri="{FF2B5EF4-FFF2-40B4-BE49-F238E27FC236}">
                <a16:creationId xmlns:a16="http://schemas.microsoft.com/office/drawing/2014/main" id="{C85961D1-E604-1D56-311D-02404DE5EC15}"/>
              </a:ext>
            </a:extLst>
          </p:cNvPr>
          <p:cNvSpPr/>
          <p:nvPr/>
        </p:nvSpPr>
        <p:spPr>
          <a:xfrm>
            <a:off x="-118531" y="254000"/>
            <a:ext cx="2870198" cy="3849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itle 5">
            <a:extLst>
              <a:ext uri="{FF2B5EF4-FFF2-40B4-BE49-F238E27FC236}">
                <a16:creationId xmlns:a16="http://schemas.microsoft.com/office/drawing/2014/main" id="{E73E7C6D-21EC-B6CD-B7A1-062C21F0966B}"/>
              </a:ext>
            </a:extLst>
          </p:cNvPr>
          <p:cNvSpPr txBox="1">
            <a:spLocks/>
          </p:cNvSpPr>
          <p:nvPr/>
        </p:nvSpPr>
        <p:spPr>
          <a:xfrm>
            <a:off x="613429" y="328868"/>
            <a:ext cx="1751702" cy="233374"/>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1.5c – You do</a:t>
            </a:r>
          </a:p>
          <a:p>
            <a:endParaRPr lang="en-AU" sz="2000" b="1">
              <a:solidFill>
                <a:schemeClr val="bg1"/>
              </a:solidFill>
            </a:endParaRPr>
          </a:p>
        </p:txBody>
      </p:sp>
    </p:spTree>
    <p:extLst>
      <p:ext uri="{BB962C8B-B14F-4D97-AF65-F5344CB8AC3E}">
        <p14:creationId xmlns:p14="http://schemas.microsoft.com/office/powerpoint/2010/main" val="93157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C26C01-508A-BBBA-2D4D-1C0C1CF29651}"/>
              </a:ext>
            </a:extLst>
          </p:cNvPr>
          <p:cNvSpPr>
            <a:spLocks noGrp="1"/>
          </p:cNvSpPr>
          <p:nvPr>
            <p:ph type="sldNum" sz="quarter" idx="12"/>
          </p:nvPr>
        </p:nvSpPr>
        <p:spPr/>
        <p:txBody>
          <a:bodyPr/>
          <a:lstStyle/>
          <a:p>
            <a:fld id="{10A01DC5-1685-4615-8240-15192985C6A2}" type="slidenum">
              <a:rPr lang="en-AU" smtClean="0"/>
              <a:t>26</a:t>
            </a:fld>
            <a:endParaRPr lang="en-AU"/>
          </a:p>
        </p:txBody>
      </p:sp>
      <p:sp>
        <p:nvSpPr>
          <p:cNvPr id="2" name="Rectangle: Rounded Corners 1">
            <a:extLst>
              <a:ext uri="{FF2B5EF4-FFF2-40B4-BE49-F238E27FC236}">
                <a16:creationId xmlns:a16="http://schemas.microsoft.com/office/drawing/2014/main" id="{816BB0D4-21AB-1B79-0D75-E5EDCC47BEBC}"/>
              </a:ext>
              <a:ext uri="{C183D7F6-B498-43B3-948B-1728B52AA6E4}">
                <adec:decorative xmlns:adec="http://schemas.microsoft.com/office/drawing/2017/decorative" val="1"/>
              </a:ext>
            </a:extLst>
          </p:cNvPr>
          <p:cNvSpPr/>
          <p:nvPr/>
        </p:nvSpPr>
        <p:spPr>
          <a:xfrm>
            <a:off x="2259788" y="2885665"/>
            <a:ext cx="8484409" cy="1732583"/>
          </a:xfrm>
          <a:prstGeom prst="roundRect">
            <a:avLst>
              <a:gd name="adj" fmla="val 172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GB" sz="5400">
                <a:solidFill>
                  <a:schemeClr val="accent4"/>
                </a:solidFill>
                <a:latin typeface="Arial" panose="020B0604020202020204" pitchFamily="34" charset="0"/>
                <a:cs typeface="Arial" panose="020B0604020202020204" pitchFamily="34" charset="0"/>
              </a:rPr>
              <a:t>Vocal chorus</a:t>
            </a:r>
            <a:endParaRPr lang="en-AU" sz="5400">
              <a:solidFill>
                <a:schemeClr val="accent4"/>
              </a:solidFill>
              <a:latin typeface="Arial" panose="020B0604020202020204" pitchFamily="34" charset="0"/>
              <a:cs typeface="Arial" panose="020B0604020202020204" pitchFamily="34" charset="0"/>
            </a:endParaRPr>
          </a:p>
        </p:txBody>
      </p:sp>
      <p:sp>
        <p:nvSpPr>
          <p:cNvPr id="4" name="Oval 3">
            <a:hlinkClick r:id="rId2" action="ppaction://hlinksldjump"/>
            <a:extLst>
              <a:ext uri="{FF2B5EF4-FFF2-40B4-BE49-F238E27FC236}">
                <a16:creationId xmlns:a16="http://schemas.microsoft.com/office/drawing/2014/main" id="{85B37826-1BD3-6399-1E10-EDFB76E6AEF6}"/>
              </a:ext>
            </a:extLst>
          </p:cNvPr>
          <p:cNvSpPr/>
          <p:nvPr/>
        </p:nvSpPr>
        <p:spPr>
          <a:xfrm>
            <a:off x="1680111" y="2885665"/>
            <a:ext cx="1788869" cy="1709265"/>
          </a:xfrm>
          <a:prstGeom prst="ellipse">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a:solidFill>
                  <a:schemeClr val="accent1"/>
                </a:solidFill>
                <a:latin typeface="Arial" panose="020B0604020202020204" pitchFamily="34" charset="0"/>
                <a:cs typeface="Arial" panose="020B0604020202020204" pitchFamily="34" charset="0"/>
              </a:rPr>
              <a:t>1.6</a:t>
            </a:r>
          </a:p>
        </p:txBody>
      </p:sp>
    </p:spTree>
    <p:extLst>
      <p:ext uri="{BB962C8B-B14F-4D97-AF65-F5344CB8AC3E}">
        <p14:creationId xmlns:p14="http://schemas.microsoft.com/office/powerpoint/2010/main" val="650081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27</a:t>
            </a:fld>
            <a:endParaRPr lang="en-AU"/>
          </a:p>
        </p:txBody>
      </p:sp>
      <p:sp>
        <p:nvSpPr>
          <p:cNvPr id="12" name="Content Placeholder 4">
            <a:extLst>
              <a:ext uri="{FF2B5EF4-FFF2-40B4-BE49-F238E27FC236}">
                <a16:creationId xmlns:a16="http://schemas.microsoft.com/office/drawing/2014/main" id="{DA94EC1D-5885-A781-7769-56C354E30525}"/>
              </a:ext>
            </a:extLst>
          </p:cNvPr>
          <p:cNvSpPr>
            <a:spLocks noGrp="1"/>
          </p:cNvSpPr>
          <p:nvPr>
            <p:ph sz="quarter" idx="19"/>
          </p:nvPr>
        </p:nvSpPr>
        <p:spPr>
          <a:xfrm>
            <a:off x="6096000" y="4359800"/>
            <a:ext cx="5388000" cy="1335670"/>
          </a:xfrm>
        </p:spPr>
        <p:txBody>
          <a:bodyPr/>
          <a:lstStyle/>
          <a:p>
            <a:pPr algn="ctr">
              <a:lnSpc>
                <a:spcPct val="100000"/>
              </a:lnSpc>
            </a:pPr>
            <a:r>
              <a:rPr lang="en-AU"/>
              <a:t>As we read, think about what you think a chorus is and why a playwright might use a chorus.</a:t>
            </a:r>
            <a:endParaRPr lang="en-US"/>
          </a:p>
        </p:txBody>
      </p:sp>
      <p:sp>
        <p:nvSpPr>
          <p:cNvPr id="4" name="Title 4">
            <a:extLst>
              <a:ext uri="{FF2B5EF4-FFF2-40B4-BE49-F238E27FC236}">
                <a16:creationId xmlns:a16="http://schemas.microsoft.com/office/drawing/2014/main" id="{89BACF7E-496E-5BEF-6007-9A85BA27C62C}"/>
              </a:ext>
            </a:extLst>
          </p:cNvPr>
          <p:cNvSpPr txBox="1">
            <a:spLocks/>
          </p:cNvSpPr>
          <p:nvPr/>
        </p:nvSpPr>
        <p:spPr>
          <a:xfrm>
            <a:off x="5454314" y="2323215"/>
            <a:ext cx="6240379" cy="838646"/>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algn="ctr"/>
            <a:r>
              <a:rPr lang="en-AU" sz="2800"/>
              <a:t>Read the first Chorus lines from </a:t>
            </a:r>
            <a:r>
              <a:rPr lang="en-AU" sz="2800" i="1"/>
              <a:t>Where in the World is Frank Sparrow? by Angela </a:t>
            </a:r>
            <a:r>
              <a:rPr lang="en-AU" sz="2800" i="1" err="1"/>
              <a:t>Betzien</a:t>
            </a:r>
            <a:r>
              <a:rPr lang="en-AU" sz="2800" i="1"/>
              <a:t>.</a:t>
            </a:r>
            <a:endParaRPr lang="en-AU" sz="2800"/>
          </a:p>
        </p:txBody>
      </p:sp>
      <p:sp>
        <p:nvSpPr>
          <p:cNvPr id="2" name="Freeform 6">
            <a:extLst>
              <a:ext uri="{FF2B5EF4-FFF2-40B4-BE49-F238E27FC236}">
                <a16:creationId xmlns:a16="http://schemas.microsoft.com/office/drawing/2014/main" id="{AB4B9691-8495-7953-715F-F75D24495ED8}"/>
              </a:ext>
            </a:extLst>
          </p:cNvPr>
          <p:cNvSpPr/>
          <p:nvPr/>
        </p:nvSpPr>
        <p:spPr>
          <a:xfrm>
            <a:off x="708000" y="1267326"/>
            <a:ext cx="3378092" cy="5021702"/>
          </a:xfrm>
          <a:custGeom>
            <a:avLst/>
            <a:gdLst/>
            <a:ahLst/>
            <a:cxnLst/>
            <a:rect l="l" t="t" r="r" b="b"/>
            <a:pathLst>
              <a:path w="2906078" h="4114800">
                <a:moveTo>
                  <a:pt x="0" y="0"/>
                </a:moveTo>
                <a:lnTo>
                  <a:pt x="2906077" y="0"/>
                </a:lnTo>
                <a:lnTo>
                  <a:pt x="2906077" y="4114800"/>
                </a:lnTo>
                <a:lnTo>
                  <a:pt x="0" y="4114800"/>
                </a:lnTo>
                <a:lnTo>
                  <a:pt x="0" y="0"/>
                </a:lnTo>
                <a:close/>
              </a:path>
            </a:pathLst>
          </a:custGeom>
          <a:blipFill>
            <a:blip r:embed="rId2"/>
            <a:stretch>
              <a:fillRect/>
            </a:stretch>
          </a:blipFill>
        </p:spPr>
        <p:txBody>
          <a:bodyPr/>
          <a:lstStyle/>
          <a:p>
            <a:endParaRPr lang="en-AU"/>
          </a:p>
        </p:txBody>
      </p:sp>
      <p:sp>
        <p:nvSpPr>
          <p:cNvPr id="7" name="Rectangle: Rounded Corners 6">
            <a:extLst>
              <a:ext uri="{FF2B5EF4-FFF2-40B4-BE49-F238E27FC236}">
                <a16:creationId xmlns:a16="http://schemas.microsoft.com/office/drawing/2014/main" id="{F1612C3C-2C61-74C9-A9BC-CFA8D46F0D32}"/>
              </a:ext>
            </a:extLst>
          </p:cNvPr>
          <p:cNvSpPr/>
          <p:nvPr/>
        </p:nvSpPr>
        <p:spPr>
          <a:xfrm>
            <a:off x="-118531" y="254000"/>
            <a:ext cx="2870198" cy="3849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itle 5">
            <a:extLst>
              <a:ext uri="{FF2B5EF4-FFF2-40B4-BE49-F238E27FC236}">
                <a16:creationId xmlns:a16="http://schemas.microsoft.com/office/drawing/2014/main" id="{04361861-BA84-616A-02F9-FF2AD27AD39F}"/>
              </a:ext>
            </a:extLst>
          </p:cNvPr>
          <p:cNvSpPr txBox="1">
            <a:spLocks/>
          </p:cNvSpPr>
          <p:nvPr/>
        </p:nvSpPr>
        <p:spPr>
          <a:xfrm>
            <a:off x="87924" y="323084"/>
            <a:ext cx="2576146" cy="233374"/>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1.6a – scripted work</a:t>
            </a:r>
          </a:p>
        </p:txBody>
      </p:sp>
    </p:spTree>
    <p:extLst>
      <p:ext uri="{BB962C8B-B14F-4D97-AF65-F5344CB8AC3E}">
        <p14:creationId xmlns:p14="http://schemas.microsoft.com/office/powerpoint/2010/main" val="333592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28</a:t>
            </a:fld>
            <a:endParaRPr lang="en-AU"/>
          </a:p>
        </p:txBody>
      </p:sp>
      <p:sp>
        <p:nvSpPr>
          <p:cNvPr id="4" name="Title 4">
            <a:extLst>
              <a:ext uri="{FF2B5EF4-FFF2-40B4-BE49-F238E27FC236}">
                <a16:creationId xmlns:a16="http://schemas.microsoft.com/office/drawing/2014/main" id="{89BACF7E-496E-5BEF-6007-9A85BA27C62C}"/>
              </a:ext>
            </a:extLst>
          </p:cNvPr>
          <p:cNvSpPr txBox="1">
            <a:spLocks/>
          </p:cNvSpPr>
          <p:nvPr/>
        </p:nvSpPr>
        <p:spPr>
          <a:xfrm>
            <a:off x="828765" y="2765503"/>
            <a:ext cx="5244934" cy="3389970"/>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a:lnSpc>
                <a:spcPct val="150000"/>
              </a:lnSpc>
            </a:pPr>
            <a:r>
              <a:rPr lang="en-AU" sz="1800"/>
              <a:t>In drama, a chorus is a group of performers who </a:t>
            </a:r>
            <a:r>
              <a:rPr lang="en-AU" sz="1800" b="1"/>
              <a:t>speak, sing or move together. </a:t>
            </a:r>
            <a:r>
              <a:rPr lang="en-AU" sz="1800"/>
              <a:t>They</a:t>
            </a:r>
            <a:r>
              <a:rPr lang="en-AU" sz="1800" b="1"/>
              <a:t> </a:t>
            </a:r>
            <a:r>
              <a:rPr lang="en-AU" sz="1800"/>
              <a:t>help to explain the story, give background details and draw focus to main ideas in the play. </a:t>
            </a:r>
          </a:p>
          <a:p>
            <a:pPr>
              <a:lnSpc>
                <a:spcPct val="150000"/>
              </a:lnSpc>
            </a:pPr>
            <a:endParaRPr lang="en-AU" sz="1800"/>
          </a:p>
          <a:p>
            <a:pPr>
              <a:lnSpc>
                <a:spcPct val="150000"/>
              </a:lnSpc>
            </a:pPr>
            <a:r>
              <a:rPr lang="en-AU" sz="1800"/>
              <a:t>The chorus </a:t>
            </a:r>
            <a:r>
              <a:rPr lang="en-AU" sz="1800" b="1"/>
              <a:t>often acts as the community’s voice</a:t>
            </a:r>
            <a:r>
              <a:rPr lang="en-AU" sz="1800"/>
              <a:t>, commenting on the main character’s actions and helping to shape the story.</a:t>
            </a:r>
          </a:p>
        </p:txBody>
      </p:sp>
      <p:sp>
        <p:nvSpPr>
          <p:cNvPr id="8" name="Freeform 3">
            <a:extLst>
              <a:ext uri="{FF2B5EF4-FFF2-40B4-BE49-F238E27FC236}">
                <a16:creationId xmlns:a16="http://schemas.microsoft.com/office/drawing/2014/main" id="{B9DA0ED4-33DA-7867-6782-D13A763D385F}"/>
              </a:ext>
            </a:extLst>
          </p:cNvPr>
          <p:cNvSpPr/>
          <p:nvPr/>
        </p:nvSpPr>
        <p:spPr>
          <a:xfrm>
            <a:off x="7392894" y="2141034"/>
            <a:ext cx="4280676" cy="4114800"/>
          </a:xfrm>
          <a:custGeom>
            <a:avLst/>
            <a:gdLst/>
            <a:ahLst/>
            <a:cxnLst/>
            <a:rect l="l" t="t" r="r" b="b"/>
            <a:pathLst>
              <a:path w="4280676" h="4114800">
                <a:moveTo>
                  <a:pt x="0" y="0"/>
                </a:moveTo>
                <a:lnTo>
                  <a:pt x="4280676" y="0"/>
                </a:lnTo>
                <a:lnTo>
                  <a:pt x="428067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2" name="Title 4">
            <a:extLst>
              <a:ext uri="{FF2B5EF4-FFF2-40B4-BE49-F238E27FC236}">
                <a16:creationId xmlns:a16="http://schemas.microsoft.com/office/drawing/2014/main" id="{71F72F77-CF33-CD17-F762-C3D158B7820A}"/>
              </a:ext>
            </a:extLst>
          </p:cNvPr>
          <p:cNvSpPr txBox="1">
            <a:spLocks/>
          </p:cNvSpPr>
          <p:nvPr/>
        </p:nvSpPr>
        <p:spPr>
          <a:xfrm>
            <a:off x="828765" y="1591628"/>
            <a:ext cx="6229957" cy="838646"/>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4400"/>
              <a:t>What is a chorus?</a:t>
            </a:r>
          </a:p>
        </p:txBody>
      </p:sp>
      <p:sp>
        <p:nvSpPr>
          <p:cNvPr id="3" name="Rectangle: Rounded Corners 2">
            <a:extLst>
              <a:ext uri="{FF2B5EF4-FFF2-40B4-BE49-F238E27FC236}">
                <a16:creationId xmlns:a16="http://schemas.microsoft.com/office/drawing/2014/main" id="{4FAB6A75-23F4-2655-6916-8EF554CC2ACA}"/>
              </a:ext>
            </a:extLst>
          </p:cNvPr>
          <p:cNvSpPr/>
          <p:nvPr/>
        </p:nvSpPr>
        <p:spPr>
          <a:xfrm>
            <a:off x="-118532" y="254000"/>
            <a:ext cx="3442023" cy="3849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itle 5">
            <a:extLst>
              <a:ext uri="{FF2B5EF4-FFF2-40B4-BE49-F238E27FC236}">
                <a16:creationId xmlns:a16="http://schemas.microsoft.com/office/drawing/2014/main" id="{B15033A1-6D52-BE26-DF46-88BBE227606E}"/>
              </a:ext>
            </a:extLst>
          </p:cNvPr>
          <p:cNvSpPr txBox="1">
            <a:spLocks/>
          </p:cNvSpPr>
          <p:nvPr/>
        </p:nvSpPr>
        <p:spPr>
          <a:xfrm>
            <a:off x="828765" y="329811"/>
            <a:ext cx="2012946" cy="233374"/>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1.6b – define </a:t>
            </a:r>
          </a:p>
        </p:txBody>
      </p:sp>
    </p:spTree>
    <p:extLst>
      <p:ext uri="{BB962C8B-B14F-4D97-AF65-F5344CB8AC3E}">
        <p14:creationId xmlns:p14="http://schemas.microsoft.com/office/powerpoint/2010/main" val="3796154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 name="Freeform 12">
            <a:extLst>
              <a:ext uri="{FF2B5EF4-FFF2-40B4-BE49-F238E27FC236}">
                <a16:creationId xmlns:a16="http://schemas.microsoft.com/office/drawing/2014/main" id="{48823CCE-4BC3-51D8-AB5B-3DB45809B96A}"/>
              </a:ext>
            </a:extLst>
          </p:cNvPr>
          <p:cNvSpPr/>
          <p:nvPr/>
        </p:nvSpPr>
        <p:spPr>
          <a:xfrm>
            <a:off x="5404082" y="-23991"/>
            <a:ext cx="7267360" cy="6881991"/>
          </a:xfrm>
          <a:custGeom>
            <a:avLst/>
            <a:gdLst/>
            <a:ahLst/>
            <a:cxnLst/>
            <a:rect l="l" t="t" r="r" b="b"/>
            <a:pathLst>
              <a:path w="15535352" h="10117398">
                <a:moveTo>
                  <a:pt x="0" y="0"/>
                </a:moveTo>
                <a:lnTo>
                  <a:pt x="15535352" y="0"/>
                </a:lnTo>
                <a:lnTo>
                  <a:pt x="15535352" y="10117398"/>
                </a:lnTo>
                <a:lnTo>
                  <a:pt x="0" y="101173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29</a:t>
            </a:fld>
            <a:endParaRPr lang="en-AU"/>
          </a:p>
        </p:txBody>
      </p:sp>
      <p:sp>
        <p:nvSpPr>
          <p:cNvPr id="10" name="TextBox 9">
            <a:extLst>
              <a:ext uri="{FF2B5EF4-FFF2-40B4-BE49-F238E27FC236}">
                <a16:creationId xmlns:a16="http://schemas.microsoft.com/office/drawing/2014/main" id="{52153FA1-9C2B-A8C2-1EA1-B593F4BEFA3E}"/>
              </a:ext>
            </a:extLst>
          </p:cNvPr>
          <p:cNvSpPr txBox="1"/>
          <p:nvPr/>
        </p:nvSpPr>
        <p:spPr>
          <a:xfrm>
            <a:off x="728229" y="3008568"/>
            <a:ext cx="4336286" cy="295920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sz="2800">
                <a:solidFill>
                  <a:schemeClr val="bg1"/>
                </a:solidFill>
                <a:latin typeface="Arial" panose="020B0604020202020204" pitchFamily="34" charset="0"/>
                <a:cs typeface="Arial" panose="020B0604020202020204" pitchFamily="34" charset="0"/>
              </a:rPr>
              <a:t>Let’s bring the Chorus excerpt to life on stage.</a:t>
            </a:r>
            <a:br>
              <a:rPr lang="en-AU" sz="2800">
                <a:solidFill>
                  <a:schemeClr val="bg1"/>
                </a:solidFill>
                <a:latin typeface="Arial" panose="020B0604020202020204" pitchFamily="34" charset="0"/>
                <a:cs typeface="Arial" panose="020B0604020202020204" pitchFamily="34" charset="0"/>
              </a:rPr>
            </a:br>
            <a:endParaRPr lang="en-AU" sz="2800">
              <a:solidFill>
                <a:schemeClr val="bg1"/>
              </a:solidFill>
              <a:latin typeface="Arial" panose="020B0604020202020204" pitchFamily="34" charset="0"/>
              <a:cs typeface="Arial" panose="020B0604020202020204" pitchFamily="34" charset="0"/>
            </a:endParaRPr>
          </a:p>
          <a:p>
            <a:endParaRPr lang="en-AU" sz="2800">
              <a:solidFill>
                <a:schemeClr val="bg1"/>
              </a:solidFill>
              <a:latin typeface="Arial" panose="020B0604020202020204" pitchFamily="34" charset="0"/>
              <a:cs typeface="Arial" panose="020B0604020202020204" pitchFamily="34" charset="0"/>
            </a:endParaRPr>
          </a:p>
          <a:p>
            <a:r>
              <a:rPr lang="en-AU" sz="1800">
                <a:solidFill>
                  <a:schemeClr val="bg1"/>
                </a:solidFill>
                <a:latin typeface="Arial" panose="020B0604020202020204" pitchFamily="34" charset="0"/>
                <a:cs typeface="Arial" panose="020B0604020202020204" pitchFamily="34" charset="0"/>
              </a:rPr>
              <a:t>Our goal is to use our </a:t>
            </a:r>
            <a:r>
              <a:rPr lang="en-AU" sz="1800" b="1">
                <a:solidFill>
                  <a:schemeClr val="bg1"/>
                </a:solidFill>
                <a:latin typeface="Arial" panose="020B0604020202020204" pitchFamily="34" charset="0"/>
                <a:cs typeface="Arial" panose="020B0604020202020204" pitchFamily="34" charset="0"/>
              </a:rPr>
              <a:t>voices</a:t>
            </a:r>
            <a:r>
              <a:rPr lang="en-AU" sz="1800">
                <a:solidFill>
                  <a:schemeClr val="bg1"/>
                </a:solidFill>
                <a:latin typeface="Arial" panose="020B0604020202020204" pitchFamily="34" charset="0"/>
                <a:cs typeface="Arial" panose="020B0604020202020204" pitchFamily="34" charset="0"/>
              </a:rPr>
              <a:t> in unison with other actors and experiment with a range of </a:t>
            </a:r>
            <a:r>
              <a:rPr lang="en-AU" sz="1800" b="1">
                <a:solidFill>
                  <a:schemeClr val="bg1"/>
                </a:solidFill>
                <a:latin typeface="Arial" panose="020B0604020202020204" pitchFamily="34" charset="0"/>
                <a:cs typeface="Arial" panose="020B0604020202020204" pitchFamily="34" charset="0"/>
              </a:rPr>
              <a:t>vocal</a:t>
            </a:r>
            <a:r>
              <a:rPr lang="en-AU" sz="1800">
                <a:solidFill>
                  <a:schemeClr val="bg1"/>
                </a:solidFill>
                <a:latin typeface="Arial" panose="020B0604020202020204" pitchFamily="34" charset="0"/>
                <a:cs typeface="Arial" panose="020B0604020202020204" pitchFamily="34" charset="0"/>
              </a:rPr>
              <a:t> </a:t>
            </a:r>
            <a:r>
              <a:rPr lang="en-AU" sz="1800" b="1">
                <a:solidFill>
                  <a:schemeClr val="bg1"/>
                </a:solidFill>
                <a:latin typeface="Arial" panose="020B0604020202020204" pitchFamily="34" charset="0"/>
                <a:cs typeface="Arial" panose="020B0604020202020204" pitchFamily="34" charset="0"/>
              </a:rPr>
              <a:t>chorus techniques</a:t>
            </a:r>
            <a:r>
              <a:rPr lang="en-AU" sz="1800">
                <a:solidFill>
                  <a:schemeClr val="bg1"/>
                </a:solidFill>
                <a:latin typeface="Arial" panose="020B0604020202020204" pitchFamily="34" charset="0"/>
                <a:cs typeface="Arial" panose="020B0604020202020204" pitchFamily="34" charset="0"/>
              </a:rPr>
              <a:t>.</a:t>
            </a:r>
          </a:p>
          <a:p>
            <a:pPr>
              <a:lnSpc>
                <a:spcPct val="150000"/>
              </a:lnSpc>
            </a:pPr>
            <a:endParaRPr lang="en-AU" sz="2000">
              <a:solidFill>
                <a:schemeClr val="bg1"/>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002BAAC0-D9C7-3D25-A4FA-02664BCCAC79}"/>
              </a:ext>
            </a:extLst>
          </p:cNvPr>
          <p:cNvSpPr/>
          <p:nvPr/>
        </p:nvSpPr>
        <p:spPr>
          <a:xfrm>
            <a:off x="-118531" y="254000"/>
            <a:ext cx="3234264" cy="38499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itle 5">
            <a:extLst>
              <a:ext uri="{FF2B5EF4-FFF2-40B4-BE49-F238E27FC236}">
                <a16:creationId xmlns:a16="http://schemas.microsoft.com/office/drawing/2014/main" id="{0B4E90FF-5F05-D0BC-4D5C-F2B642F9FFFC}"/>
              </a:ext>
            </a:extLst>
          </p:cNvPr>
          <p:cNvSpPr txBox="1">
            <a:spLocks/>
          </p:cNvSpPr>
          <p:nvPr/>
        </p:nvSpPr>
        <p:spPr>
          <a:xfrm>
            <a:off x="165255" y="324717"/>
            <a:ext cx="2815012" cy="303263"/>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t>1.6c – workshop</a:t>
            </a:r>
          </a:p>
        </p:txBody>
      </p:sp>
    </p:spTree>
    <p:extLst>
      <p:ext uri="{BB962C8B-B14F-4D97-AF65-F5344CB8AC3E}">
        <p14:creationId xmlns:p14="http://schemas.microsoft.com/office/powerpoint/2010/main" val="362227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346830-A0C7-9D95-31DC-A77B445F770B}"/>
              </a:ext>
            </a:extLst>
          </p:cNvPr>
          <p:cNvSpPr>
            <a:spLocks noGrp="1"/>
          </p:cNvSpPr>
          <p:nvPr>
            <p:ph type="title"/>
          </p:nvPr>
        </p:nvSpPr>
        <p:spPr/>
        <p:txBody>
          <a:bodyPr/>
          <a:lstStyle/>
          <a:p>
            <a:r>
              <a:rPr lang="en-GB"/>
              <a:t>Learning sequences</a:t>
            </a:r>
          </a:p>
        </p:txBody>
      </p:sp>
      <p:grpSp>
        <p:nvGrpSpPr>
          <p:cNvPr id="6" name="Group 5" descr="Lesson 1: People, Place, Protocols and props">
            <a:extLst>
              <a:ext uri="{FF2B5EF4-FFF2-40B4-BE49-F238E27FC236}">
                <a16:creationId xmlns:a16="http://schemas.microsoft.com/office/drawing/2014/main" id="{D80E2080-53B1-0951-83B1-CD529A727D17}"/>
              </a:ext>
            </a:extLst>
          </p:cNvPr>
          <p:cNvGrpSpPr/>
          <p:nvPr/>
        </p:nvGrpSpPr>
        <p:grpSpPr>
          <a:xfrm>
            <a:off x="246394" y="1506938"/>
            <a:ext cx="4983610" cy="1045440"/>
            <a:chOff x="246394" y="1506938"/>
            <a:chExt cx="4983610" cy="1045440"/>
          </a:xfrm>
        </p:grpSpPr>
        <p:sp>
          <p:nvSpPr>
            <p:cNvPr id="2" name="Rectangle: Rounded Corners 1">
              <a:extLst>
                <a:ext uri="{FF2B5EF4-FFF2-40B4-BE49-F238E27FC236}">
                  <a16:creationId xmlns:a16="http://schemas.microsoft.com/office/drawing/2014/main" id="{935D5059-5790-C707-5987-84856AF04ADB}"/>
                </a:ext>
                <a:ext uri="{C183D7F6-B498-43B3-948B-1728B52AA6E4}">
                  <adec:decorative xmlns:adec="http://schemas.microsoft.com/office/drawing/2017/decorative" val="1"/>
                </a:ext>
              </a:extLst>
            </p:cNvPr>
            <p:cNvSpPr/>
            <p:nvPr/>
          </p:nvSpPr>
          <p:spPr>
            <a:xfrm>
              <a:off x="924176" y="1570961"/>
              <a:ext cx="4305828"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5" name="Oval 4">
              <a:hlinkClick r:id="" action="ppaction://noaction"/>
              <a:extLst>
                <a:ext uri="{FF2B5EF4-FFF2-40B4-BE49-F238E27FC236}">
                  <a16:creationId xmlns:a16="http://schemas.microsoft.com/office/drawing/2014/main" id="{56ACB92F-8289-CC4B-BE5A-A661A0C94E17}"/>
                </a:ext>
              </a:extLst>
            </p:cNvPr>
            <p:cNvSpPr/>
            <p:nvPr/>
          </p:nvSpPr>
          <p:spPr>
            <a:xfrm>
              <a:off x="246394" y="1506938"/>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a:solidFill>
                    <a:schemeClr val="bg1"/>
                  </a:solidFill>
                  <a:latin typeface="Arial" panose="020B0604020202020204" pitchFamily="34" charset="0"/>
                  <a:cs typeface="Arial" panose="020B0604020202020204" pitchFamily="34" charset="0"/>
                </a:rPr>
                <a:t>1</a:t>
              </a:r>
            </a:p>
          </p:txBody>
        </p:sp>
        <p:sp>
          <p:nvSpPr>
            <p:cNvPr id="7" name="TextBox 25">
              <a:extLst>
                <a:ext uri="{FF2B5EF4-FFF2-40B4-BE49-F238E27FC236}">
                  <a16:creationId xmlns:a16="http://schemas.microsoft.com/office/drawing/2014/main" id="{B8766759-8445-A95E-E4CE-416F8EB15D94}"/>
                </a:ext>
              </a:extLst>
            </p:cNvPr>
            <p:cNvSpPr txBox="1"/>
            <p:nvPr/>
          </p:nvSpPr>
          <p:spPr>
            <a:xfrm>
              <a:off x="1471550" y="1847589"/>
              <a:ext cx="3615798" cy="364139"/>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a:latin typeface="Arial" panose="020B0604020202020204" pitchFamily="34" charset="0"/>
                  <a:cs typeface="Arial" panose="020B0604020202020204" pitchFamily="34" charset="0"/>
                </a:rPr>
                <a:t>Voice</a:t>
              </a:r>
            </a:p>
          </p:txBody>
        </p:sp>
      </p:grpSp>
      <p:grpSp>
        <p:nvGrpSpPr>
          <p:cNvPr id="8" name="Group 7" descr="Lesson 2: Costume">
            <a:extLst>
              <a:ext uri="{FF2B5EF4-FFF2-40B4-BE49-F238E27FC236}">
                <a16:creationId xmlns:a16="http://schemas.microsoft.com/office/drawing/2014/main" id="{915124C3-F4FF-8A4A-C198-96CE97FD403D}"/>
              </a:ext>
            </a:extLst>
          </p:cNvPr>
          <p:cNvGrpSpPr/>
          <p:nvPr/>
        </p:nvGrpSpPr>
        <p:grpSpPr>
          <a:xfrm>
            <a:off x="260781" y="2743753"/>
            <a:ext cx="4969222" cy="1045440"/>
            <a:chOff x="260781" y="2743753"/>
            <a:chExt cx="4969222" cy="1045440"/>
          </a:xfrm>
        </p:grpSpPr>
        <p:sp>
          <p:nvSpPr>
            <p:cNvPr id="20" name="Rectangle: Rounded Corners 19">
              <a:extLst>
                <a:ext uri="{FF2B5EF4-FFF2-40B4-BE49-F238E27FC236}">
                  <a16:creationId xmlns:a16="http://schemas.microsoft.com/office/drawing/2014/main" id="{C3D97F66-221B-C853-0EA8-66E5F684D86A}"/>
                </a:ext>
                <a:ext uri="{C183D7F6-B498-43B3-948B-1728B52AA6E4}">
                  <adec:decorative xmlns:adec="http://schemas.microsoft.com/office/drawing/2017/decorative" val="1"/>
                </a:ext>
              </a:extLst>
            </p:cNvPr>
            <p:cNvSpPr/>
            <p:nvPr/>
          </p:nvSpPr>
          <p:spPr>
            <a:xfrm>
              <a:off x="938562" y="2807776"/>
              <a:ext cx="4291441"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21" name="Oval 20">
              <a:hlinkClick r:id="" action="ppaction://noaction"/>
              <a:extLst>
                <a:ext uri="{FF2B5EF4-FFF2-40B4-BE49-F238E27FC236}">
                  <a16:creationId xmlns:a16="http://schemas.microsoft.com/office/drawing/2014/main" id="{D0A190BE-2B0B-2729-4549-D63712793CC2}"/>
                </a:ext>
              </a:extLst>
            </p:cNvPr>
            <p:cNvSpPr/>
            <p:nvPr/>
          </p:nvSpPr>
          <p:spPr>
            <a:xfrm>
              <a:off x="260781" y="2743753"/>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a:solidFill>
                    <a:schemeClr val="bg1"/>
                  </a:solidFill>
                  <a:latin typeface="Arial" panose="020B0604020202020204" pitchFamily="34" charset="0"/>
                  <a:cs typeface="Arial" panose="020B0604020202020204" pitchFamily="34" charset="0"/>
                </a:rPr>
                <a:t>2</a:t>
              </a:r>
            </a:p>
          </p:txBody>
        </p:sp>
        <p:sp>
          <p:nvSpPr>
            <p:cNvPr id="22" name="TextBox 25">
              <a:extLst>
                <a:ext uri="{FF2B5EF4-FFF2-40B4-BE49-F238E27FC236}">
                  <a16:creationId xmlns:a16="http://schemas.microsoft.com/office/drawing/2014/main" id="{B4A4C41F-6099-2469-B443-6D6E65FB27C7}"/>
                </a:ext>
              </a:extLst>
            </p:cNvPr>
            <p:cNvSpPr txBox="1"/>
            <p:nvPr/>
          </p:nvSpPr>
          <p:spPr>
            <a:xfrm>
              <a:off x="1485937" y="3084147"/>
              <a:ext cx="3323272" cy="364652"/>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a:latin typeface="Arial" panose="020B0604020202020204" pitchFamily="34" charset="0"/>
                  <a:cs typeface="Arial" panose="020B0604020202020204" pitchFamily="34" charset="0"/>
                </a:rPr>
                <a:t>Movement</a:t>
              </a:r>
            </a:p>
          </p:txBody>
        </p:sp>
      </p:grpSp>
      <p:grpSp>
        <p:nvGrpSpPr>
          <p:cNvPr id="18" name="Group 17" descr="Lesson 3: Set">
            <a:extLst>
              <a:ext uri="{FF2B5EF4-FFF2-40B4-BE49-F238E27FC236}">
                <a16:creationId xmlns:a16="http://schemas.microsoft.com/office/drawing/2014/main" id="{5E106DEC-515F-7DCC-27DF-B23FA510289E}"/>
              </a:ext>
            </a:extLst>
          </p:cNvPr>
          <p:cNvGrpSpPr/>
          <p:nvPr/>
        </p:nvGrpSpPr>
        <p:grpSpPr>
          <a:xfrm>
            <a:off x="260781" y="3972121"/>
            <a:ext cx="4969222" cy="1045440"/>
            <a:chOff x="260781" y="3972121"/>
            <a:chExt cx="4969222" cy="1045440"/>
          </a:xfrm>
        </p:grpSpPr>
        <p:sp>
          <p:nvSpPr>
            <p:cNvPr id="23" name="Rectangle: Rounded Corners 22">
              <a:extLst>
                <a:ext uri="{FF2B5EF4-FFF2-40B4-BE49-F238E27FC236}">
                  <a16:creationId xmlns:a16="http://schemas.microsoft.com/office/drawing/2014/main" id="{8EDEF762-D4E6-C43E-E98A-95D6A0AE4FC9}"/>
                </a:ext>
                <a:ext uri="{C183D7F6-B498-43B3-948B-1728B52AA6E4}">
                  <adec:decorative xmlns:adec="http://schemas.microsoft.com/office/drawing/2017/decorative" val="1"/>
                </a:ext>
              </a:extLst>
            </p:cNvPr>
            <p:cNvSpPr/>
            <p:nvPr/>
          </p:nvSpPr>
          <p:spPr>
            <a:xfrm>
              <a:off x="938563" y="4036144"/>
              <a:ext cx="4291440"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24" name="Oval 23">
              <a:hlinkClick r:id="" action="ppaction://noaction"/>
              <a:extLst>
                <a:ext uri="{FF2B5EF4-FFF2-40B4-BE49-F238E27FC236}">
                  <a16:creationId xmlns:a16="http://schemas.microsoft.com/office/drawing/2014/main" id="{A6DDAD40-805E-049F-39FC-55094C6BA103}"/>
                </a:ext>
              </a:extLst>
            </p:cNvPr>
            <p:cNvSpPr/>
            <p:nvPr/>
          </p:nvSpPr>
          <p:spPr>
            <a:xfrm>
              <a:off x="260781" y="3972121"/>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a:solidFill>
                    <a:schemeClr val="bg1"/>
                  </a:solidFill>
                  <a:latin typeface="Arial" panose="020B0604020202020204" pitchFamily="34" charset="0"/>
                  <a:cs typeface="Arial" panose="020B0604020202020204" pitchFamily="34" charset="0"/>
                </a:rPr>
                <a:t>3</a:t>
              </a:r>
            </a:p>
          </p:txBody>
        </p:sp>
        <p:sp>
          <p:nvSpPr>
            <p:cNvPr id="25" name="TextBox 25">
              <a:extLst>
                <a:ext uri="{FF2B5EF4-FFF2-40B4-BE49-F238E27FC236}">
                  <a16:creationId xmlns:a16="http://schemas.microsoft.com/office/drawing/2014/main" id="{39581D8B-20B3-87D8-C1F2-A22C58CE7F43}"/>
                </a:ext>
              </a:extLst>
            </p:cNvPr>
            <p:cNvSpPr txBox="1"/>
            <p:nvPr/>
          </p:nvSpPr>
          <p:spPr>
            <a:xfrm>
              <a:off x="1485937" y="4104990"/>
              <a:ext cx="3323272" cy="779701"/>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AU" sz="1800">
                  <a:latin typeface="Arial" panose="020B0604020202020204" pitchFamily="34" charset="0"/>
                  <a:cs typeface="Arial" panose="020B0604020202020204" pitchFamily="34" charset="0"/>
                </a:rPr>
                <a:t>Energy, dynamics and Laban’s approach to movement</a:t>
              </a:r>
              <a:endParaRPr lang="en-GB" sz="1800">
                <a:latin typeface="Arial" panose="020B0604020202020204" pitchFamily="34" charset="0"/>
                <a:cs typeface="Arial" panose="020B0604020202020204" pitchFamily="34" charset="0"/>
              </a:endParaRPr>
            </a:p>
          </p:txBody>
        </p:sp>
      </p:grpSp>
      <p:grpSp>
        <p:nvGrpSpPr>
          <p:cNvPr id="19" name="Group 18" descr="Lesson 4: Lighting">
            <a:extLst>
              <a:ext uri="{FF2B5EF4-FFF2-40B4-BE49-F238E27FC236}">
                <a16:creationId xmlns:a16="http://schemas.microsoft.com/office/drawing/2014/main" id="{C1689BD9-91CA-8397-CDB6-45AB253E029E}"/>
              </a:ext>
            </a:extLst>
          </p:cNvPr>
          <p:cNvGrpSpPr/>
          <p:nvPr/>
        </p:nvGrpSpPr>
        <p:grpSpPr>
          <a:xfrm>
            <a:off x="266118" y="5166838"/>
            <a:ext cx="4963884" cy="1045440"/>
            <a:chOff x="266118" y="5166838"/>
            <a:chExt cx="4963884" cy="1045440"/>
          </a:xfrm>
        </p:grpSpPr>
        <p:sp>
          <p:nvSpPr>
            <p:cNvPr id="26" name="Rectangle: Rounded Corners 25">
              <a:extLst>
                <a:ext uri="{FF2B5EF4-FFF2-40B4-BE49-F238E27FC236}">
                  <a16:creationId xmlns:a16="http://schemas.microsoft.com/office/drawing/2014/main" id="{B1BC8FAB-0C07-84FE-204A-47391BBEAF64}"/>
                </a:ext>
                <a:ext uri="{C183D7F6-B498-43B3-948B-1728B52AA6E4}">
                  <adec:decorative xmlns:adec="http://schemas.microsoft.com/office/drawing/2017/decorative" val="1"/>
                </a:ext>
              </a:extLst>
            </p:cNvPr>
            <p:cNvSpPr/>
            <p:nvPr/>
          </p:nvSpPr>
          <p:spPr>
            <a:xfrm>
              <a:off x="943899" y="5230861"/>
              <a:ext cx="4286103"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27" name="Oval 26">
              <a:hlinkClick r:id="" action="ppaction://noaction"/>
              <a:extLst>
                <a:ext uri="{FF2B5EF4-FFF2-40B4-BE49-F238E27FC236}">
                  <a16:creationId xmlns:a16="http://schemas.microsoft.com/office/drawing/2014/main" id="{30E4BF03-C9A7-EAE3-FC01-51CE829A6E7A}"/>
                </a:ext>
              </a:extLst>
            </p:cNvPr>
            <p:cNvSpPr/>
            <p:nvPr/>
          </p:nvSpPr>
          <p:spPr>
            <a:xfrm>
              <a:off x="266118" y="5166838"/>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a:solidFill>
                    <a:schemeClr val="bg1"/>
                  </a:solidFill>
                  <a:latin typeface="Arial" panose="020B0604020202020204" pitchFamily="34" charset="0"/>
                  <a:cs typeface="Arial" panose="020B0604020202020204" pitchFamily="34" charset="0"/>
                </a:rPr>
                <a:t>4</a:t>
              </a:r>
            </a:p>
          </p:txBody>
        </p:sp>
        <p:sp>
          <p:nvSpPr>
            <p:cNvPr id="28" name="TextBox 25">
              <a:extLst>
                <a:ext uri="{FF2B5EF4-FFF2-40B4-BE49-F238E27FC236}">
                  <a16:creationId xmlns:a16="http://schemas.microsoft.com/office/drawing/2014/main" id="{E28B2236-ABD7-EC9D-39C6-357B29770348}"/>
                </a:ext>
              </a:extLst>
            </p:cNvPr>
            <p:cNvSpPr txBox="1"/>
            <p:nvPr/>
          </p:nvSpPr>
          <p:spPr>
            <a:xfrm>
              <a:off x="1485937" y="5263585"/>
              <a:ext cx="3323272" cy="779701"/>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AU" sz="1800">
                  <a:latin typeface="Arial" panose="020B0604020202020204" pitchFamily="34" charset="0"/>
                  <a:cs typeface="Arial" panose="020B0604020202020204" pitchFamily="34" charset="0"/>
                </a:rPr>
                <a:t>Expression, clarity and Stanislavski’s approach to acting</a:t>
              </a:r>
              <a:endParaRPr lang="en-GB" sz="1800">
                <a:latin typeface="Arial" panose="020B0604020202020204" pitchFamily="34" charset="0"/>
                <a:cs typeface="Arial" panose="020B0604020202020204" pitchFamily="34" charset="0"/>
              </a:endParaRPr>
            </a:p>
          </p:txBody>
        </p:sp>
      </p:grpSp>
      <p:grpSp>
        <p:nvGrpSpPr>
          <p:cNvPr id="29" name="Group 28" descr="Lesson 5: Sound">
            <a:extLst>
              <a:ext uri="{FF2B5EF4-FFF2-40B4-BE49-F238E27FC236}">
                <a16:creationId xmlns:a16="http://schemas.microsoft.com/office/drawing/2014/main" id="{B500259C-7E03-46BA-BCF9-4A9EB5304131}"/>
              </a:ext>
            </a:extLst>
          </p:cNvPr>
          <p:cNvGrpSpPr/>
          <p:nvPr/>
        </p:nvGrpSpPr>
        <p:grpSpPr>
          <a:xfrm>
            <a:off x="5812075" y="1506938"/>
            <a:ext cx="4983610" cy="1045440"/>
            <a:chOff x="5812075" y="1506938"/>
            <a:chExt cx="4983610" cy="1045440"/>
          </a:xfrm>
        </p:grpSpPr>
        <p:sp>
          <p:nvSpPr>
            <p:cNvPr id="9" name="Rectangle: Rounded Corners 1">
              <a:extLst>
                <a:ext uri="{FF2B5EF4-FFF2-40B4-BE49-F238E27FC236}">
                  <a16:creationId xmlns:a16="http://schemas.microsoft.com/office/drawing/2014/main" id="{58565945-F847-BF73-474C-FC8FF46F49F3}"/>
                </a:ext>
                <a:ext uri="{C183D7F6-B498-43B3-948B-1728B52AA6E4}">
                  <adec:decorative xmlns:adec="http://schemas.microsoft.com/office/drawing/2017/decorative" val="1"/>
                </a:ext>
              </a:extLst>
            </p:cNvPr>
            <p:cNvSpPr/>
            <p:nvPr/>
          </p:nvSpPr>
          <p:spPr>
            <a:xfrm>
              <a:off x="6489857" y="1570961"/>
              <a:ext cx="4305828"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10" name="Oval 9">
              <a:hlinkClick r:id="" action="ppaction://noaction"/>
              <a:extLst>
                <a:ext uri="{FF2B5EF4-FFF2-40B4-BE49-F238E27FC236}">
                  <a16:creationId xmlns:a16="http://schemas.microsoft.com/office/drawing/2014/main" id="{99D23261-002D-7FBA-EAFE-AC24E448CD40}"/>
                </a:ext>
              </a:extLst>
            </p:cNvPr>
            <p:cNvSpPr/>
            <p:nvPr/>
          </p:nvSpPr>
          <p:spPr>
            <a:xfrm>
              <a:off x="5812075" y="1506938"/>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a:solidFill>
                    <a:schemeClr val="bg1"/>
                  </a:solidFill>
                  <a:latin typeface="Arial" panose="020B0604020202020204" pitchFamily="34" charset="0"/>
                  <a:cs typeface="Arial" panose="020B0604020202020204" pitchFamily="34" charset="0"/>
                </a:rPr>
                <a:t>5</a:t>
              </a:r>
            </a:p>
          </p:txBody>
        </p:sp>
        <p:sp>
          <p:nvSpPr>
            <p:cNvPr id="11" name="TextBox 25">
              <a:extLst>
                <a:ext uri="{FF2B5EF4-FFF2-40B4-BE49-F238E27FC236}">
                  <a16:creationId xmlns:a16="http://schemas.microsoft.com/office/drawing/2014/main" id="{9CD05581-A751-B477-F744-8A60FF2192CA}"/>
                </a:ext>
              </a:extLst>
            </p:cNvPr>
            <p:cNvSpPr txBox="1"/>
            <p:nvPr/>
          </p:nvSpPr>
          <p:spPr>
            <a:xfrm>
              <a:off x="7015459" y="1847589"/>
              <a:ext cx="3615798" cy="364139"/>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a:latin typeface="Arial" panose="020B0604020202020204" pitchFamily="34" charset="0"/>
                  <a:cs typeface="Arial" panose="020B0604020202020204" pitchFamily="34" charset="0"/>
                </a:rPr>
                <a:t>Rehearse and document</a:t>
              </a:r>
            </a:p>
          </p:txBody>
        </p:sp>
      </p:grpSp>
      <p:grpSp>
        <p:nvGrpSpPr>
          <p:cNvPr id="30" name="Group 29" descr="Lesson 6: Developing a design concept">
            <a:extLst>
              <a:ext uri="{FF2B5EF4-FFF2-40B4-BE49-F238E27FC236}">
                <a16:creationId xmlns:a16="http://schemas.microsoft.com/office/drawing/2014/main" id="{F1C1B6B5-A672-4846-8666-FCE9D35CD2D3}"/>
              </a:ext>
            </a:extLst>
          </p:cNvPr>
          <p:cNvGrpSpPr/>
          <p:nvPr/>
        </p:nvGrpSpPr>
        <p:grpSpPr>
          <a:xfrm>
            <a:off x="5826462" y="2743753"/>
            <a:ext cx="4969222" cy="1045440"/>
            <a:chOff x="5826462" y="2743753"/>
            <a:chExt cx="4969222" cy="1045440"/>
          </a:xfrm>
        </p:grpSpPr>
        <p:sp>
          <p:nvSpPr>
            <p:cNvPr id="12" name="Rectangle: Rounded Corners 19">
              <a:extLst>
                <a:ext uri="{FF2B5EF4-FFF2-40B4-BE49-F238E27FC236}">
                  <a16:creationId xmlns:a16="http://schemas.microsoft.com/office/drawing/2014/main" id="{262E8DD6-D12C-4452-BF67-5FBD1B8AE731}"/>
                </a:ext>
                <a:ext uri="{C183D7F6-B498-43B3-948B-1728B52AA6E4}">
                  <adec:decorative xmlns:adec="http://schemas.microsoft.com/office/drawing/2017/decorative" val="1"/>
                </a:ext>
              </a:extLst>
            </p:cNvPr>
            <p:cNvSpPr/>
            <p:nvPr/>
          </p:nvSpPr>
          <p:spPr>
            <a:xfrm>
              <a:off x="6504243" y="2807776"/>
              <a:ext cx="4291441"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13" name="Oval 12">
              <a:hlinkClick r:id="" action="ppaction://noaction"/>
              <a:extLst>
                <a:ext uri="{FF2B5EF4-FFF2-40B4-BE49-F238E27FC236}">
                  <a16:creationId xmlns:a16="http://schemas.microsoft.com/office/drawing/2014/main" id="{80608F11-A16B-442B-C30B-F8AB53C5EBEA}"/>
                </a:ext>
              </a:extLst>
            </p:cNvPr>
            <p:cNvSpPr/>
            <p:nvPr/>
          </p:nvSpPr>
          <p:spPr>
            <a:xfrm>
              <a:off x="5826462" y="2743753"/>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a:solidFill>
                    <a:schemeClr val="bg1"/>
                  </a:solidFill>
                  <a:latin typeface="Arial" panose="020B0604020202020204" pitchFamily="34" charset="0"/>
                  <a:cs typeface="Arial" panose="020B0604020202020204" pitchFamily="34" charset="0"/>
                </a:rPr>
                <a:t>6</a:t>
              </a:r>
            </a:p>
          </p:txBody>
        </p:sp>
        <p:sp>
          <p:nvSpPr>
            <p:cNvPr id="14" name="TextBox 25">
              <a:extLst>
                <a:ext uri="{FF2B5EF4-FFF2-40B4-BE49-F238E27FC236}">
                  <a16:creationId xmlns:a16="http://schemas.microsoft.com/office/drawing/2014/main" id="{E002C3F2-1CF5-E407-5837-8905F514ED7F}"/>
                </a:ext>
              </a:extLst>
            </p:cNvPr>
            <p:cNvSpPr txBox="1"/>
            <p:nvPr/>
          </p:nvSpPr>
          <p:spPr>
            <a:xfrm>
              <a:off x="7029846" y="3084147"/>
              <a:ext cx="3323272" cy="364652"/>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a:latin typeface="Arial" panose="020B0604020202020204" pitchFamily="34" charset="0"/>
                  <a:cs typeface="Arial" panose="020B0604020202020204" pitchFamily="34" charset="0"/>
                </a:rPr>
                <a:t>Perform-share-reflect</a:t>
              </a:r>
            </a:p>
          </p:txBody>
        </p:sp>
      </p:grpSp>
      <p:sp>
        <p:nvSpPr>
          <p:cNvPr id="3" name="Slide Number Placeholder 2">
            <a:extLst>
              <a:ext uri="{FF2B5EF4-FFF2-40B4-BE49-F238E27FC236}">
                <a16:creationId xmlns:a16="http://schemas.microsoft.com/office/drawing/2014/main" id="{ECB95D0D-4DB2-95D7-03B3-689505E4E1B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a:t>
            </a:fld>
            <a:endParaRPr lang="en-AU"/>
          </a:p>
        </p:txBody>
      </p:sp>
      <p:sp>
        <p:nvSpPr>
          <p:cNvPr id="38" name="Freeform 6">
            <a:extLst>
              <a:ext uri="{FF2B5EF4-FFF2-40B4-BE49-F238E27FC236}">
                <a16:creationId xmlns:a16="http://schemas.microsoft.com/office/drawing/2014/main" id="{D4F49B1F-68FE-89BE-8F79-E0C038097D6E}"/>
              </a:ext>
            </a:extLst>
          </p:cNvPr>
          <p:cNvSpPr/>
          <p:nvPr/>
        </p:nvSpPr>
        <p:spPr>
          <a:xfrm>
            <a:off x="6585117" y="3921171"/>
            <a:ext cx="3815343" cy="2684829"/>
          </a:xfrm>
          <a:custGeom>
            <a:avLst/>
            <a:gdLst/>
            <a:ahLst/>
            <a:cxnLst/>
            <a:rect l="l" t="t" r="r" b="b"/>
            <a:pathLst>
              <a:path w="5106463" h="3000047">
                <a:moveTo>
                  <a:pt x="0" y="0"/>
                </a:moveTo>
                <a:lnTo>
                  <a:pt x="5106463" y="0"/>
                </a:lnTo>
                <a:lnTo>
                  <a:pt x="5106463" y="3000047"/>
                </a:lnTo>
                <a:lnTo>
                  <a:pt x="0" y="3000047"/>
                </a:lnTo>
                <a:lnTo>
                  <a:pt x="0" y="0"/>
                </a:lnTo>
                <a:close/>
              </a:path>
            </a:pathLst>
          </a:custGeom>
          <a:blipFill>
            <a:blip r:embed="rId3"/>
            <a:stretch>
              <a:fillRect/>
            </a:stretch>
          </a:blipFill>
        </p:spPr>
        <p:txBody>
          <a:bodyPr/>
          <a:lstStyle/>
          <a:p>
            <a:endParaRPr lang="en-AU"/>
          </a:p>
        </p:txBody>
      </p:sp>
    </p:spTree>
    <p:extLst>
      <p:ext uri="{BB962C8B-B14F-4D97-AF65-F5344CB8AC3E}">
        <p14:creationId xmlns:p14="http://schemas.microsoft.com/office/powerpoint/2010/main" val="1584116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30</a:t>
            </a:fld>
            <a:endParaRPr lang="en-AU"/>
          </a:p>
        </p:txBody>
      </p:sp>
      <p:sp>
        <p:nvSpPr>
          <p:cNvPr id="5" name="Title 4">
            <a:extLst>
              <a:ext uri="{FF2B5EF4-FFF2-40B4-BE49-F238E27FC236}">
                <a16:creationId xmlns:a16="http://schemas.microsoft.com/office/drawing/2014/main" id="{863D1439-8D1B-E2B4-6F4A-C26BD2AA57C8}"/>
              </a:ext>
            </a:extLst>
          </p:cNvPr>
          <p:cNvSpPr txBox="1">
            <a:spLocks/>
          </p:cNvSpPr>
          <p:nvPr/>
        </p:nvSpPr>
        <p:spPr>
          <a:xfrm>
            <a:off x="418070" y="598516"/>
            <a:ext cx="11484000" cy="838646"/>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algn="ctr"/>
            <a:r>
              <a:rPr lang="en-AU" sz="4400"/>
              <a:t>Vocal chorus techniques </a:t>
            </a:r>
          </a:p>
        </p:txBody>
      </p:sp>
      <p:sp>
        <p:nvSpPr>
          <p:cNvPr id="7" name="Rectangle 6">
            <a:extLst>
              <a:ext uri="{FF2B5EF4-FFF2-40B4-BE49-F238E27FC236}">
                <a16:creationId xmlns:a16="http://schemas.microsoft.com/office/drawing/2014/main" id="{0C7265FF-64E4-C6DA-3C3C-2F1002E8C063}"/>
              </a:ext>
            </a:extLst>
          </p:cNvPr>
          <p:cNvSpPr/>
          <p:nvPr/>
        </p:nvSpPr>
        <p:spPr>
          <a:xfrm>
            <a:off x="2681619" y="5115986"/>
            <a:ext cx="2447558" cy="106696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latin typeface="Arial" panose="020B0604020202020204" pitchFamily="34" charset="0"/>
                <a:ea typeface="Calibri" panose="020F0502020204030204" pitchFamily="34" charset="0"/>
              </a:rPr>
              <a:t>stagger the exit of voices</a:t>
            </a:r>
            <a:endParaRPr lang="en-AU" sz="1800"/>
          </a:p>
        </p:txBody>
      </p:sp>
      <p:sp>
        <p:nvSpPr>
          <p:cNvPr id="8" name="Rectangle 7">
            <a:extLst>
              <a:ext uri="{FF2B5EF4-FFF2-40B4-BE49-F238E27FC236}">
                <a16:creationId xmlns:a16="http://schemas.microsoft.com/office/drawing/2014/main" id="{29DA015B-6A46-28CF-3ADD-D73A04DC584E}"/>
              </a:ext>
            </a:extLst>
          </p:cNvPr>
          <p:cNvSpPr/>
          <p:nvPr/>
        </p:nvSpPr>
        <p:spPr>
          <a:xfrm>
            <a:off x="5313934" y="5115986"/>
            <a:ext cx="2053272" cy="10765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effectLst/>
                <a:latin typeface="Arial" panose="020B0604020202020204" pitchFamily="34" charset="0"/>
                <a:ea typeface="Calibri" panose="020F0502020204030204" pitchFamily="34" charset="0"/>
              </a:rPr>
              <a:t>speak a section alone</a:t>
            </a:r>
            <a:endParaRPr lang="en-AU" sz="1800"/>
          </a:p>
        </p:txBody>
      </p:sp>
      <p:sp>
        <p:nvSpPr>
          <p:cNvPr id="9" name="Rectangle 8">
            <a:extLst>
              <a:ext uri="{FF2B5EF4-FFF2-40B4-BE49-F238E27FC236}">
                <a16:creationId xmlns:a16="http://schemas.microsoft.com/office/drawing/2014/main" id="{608877F8-8A79-917C-AEA6-96D75CA5F6B8}"/>
              </a:ext>
            </a:extLst>
          </p:cNvPr>
          <p:cNvSpPr/>
          <p:nvPr/>
        </p:nvSpPr>
        <p:spPr>
          <a:xfrm>
            <a:off x="3772880" y="2605475"/>
            <a:ext cx="2053273" cy="111159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effectLst/>
                <a:latin typeface="Arial" panose="020B0604020202020204" pitchFamily="34" charset="0"/>
                <a:ea typeface="Calibri" panose="020F0502020204030204" pitchFamily="34" charset="0"/>
              </a:rPr>
              <a:t>speed up or slow down the pace</a:t>
            </a:r>
            <a:endParaRPr lang="en-AU" sz="1800"/>
          </a:p>
        </p:txBody>
      </p:sp>
      <p:sp>
        <p:nvSpPr>
          <p:cNvPr id="10" name="Rectangle 9">
            <a:extLst>
              <a:ext uri="{FF2B5EF4-FFF2-40B4-BE49-F238E27FC236}">
                <a16:creationId xmlns:a16="http://schemas.microsoft.com/office/drawing/2014/main" id="{325C5E41-39EF-07D3-A978-AB2418D19AFB}"/>
              </a:ext>
            </a:extLst>
          </p:cNvPr>
          <p:cNvSpPr/>
          <p:nvPr/>
        </p:nvSpPr>
        <p:spPr>
          <a:xfrm>
            <a:off x="3564307" y="3860731"/>
            <a:ext cx="2053272" cy="111159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effectLst/>
                <a:latin typeface="Arial" panose="020B0604020202020204" pitchFamily="34" charset="0"/>
                <a:ea typeface="Calibri" panose="020F0502020204030204" pitchFamily="34" charset="0"/>
              </a:rPr>
              <a:t>maintain a shared rhythm</a:t>
            </a:r>
            <a:endParaRPr lang="en-AU" sz="1800"/>
          </a:p>
        </p:txBody>
      </p:sp>
      <p:sp>
        <p:nvSpPr>
          <p:cNvPr id="11" name="Rectangle 10">
            <a:extLst>
              <a:ext uri="{FF2B5EF4-FFF2-40B4-BE49-F238E27FC236}">
                <a16:creationId xmlns:a16="http://schemas.microsoft.com/office/drawing/2014/main" id="{29A9A5E4-A0D1-40F6-652D-7220CAB44618}"/>
              </a:ext>
            </a:extLst>
          </p:cNvPr>
          <p:cNvSpPr/>
          <p:nvPr/>
        </p:nvSpPr>
        <p:spPr>
          <a:xfrm>
            <a:off x="7585999" y="2596688"/>
            <a:ext cx="3335156" cy="10990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latin typeface="Arial" panose="020B0604020202020204" pitchFamily="34" charset="0"/>
                <a:ea typeface="Calibri" panose="020F0502020204030204" pitchFamily="34" charset="0"/>
              </a:rPr>
              <a:t>l</a:t>
            </a:r>
            <a:r>
              <a:rPr lang="en-AU" sz="1800">
                <a:effectLst/>
                <a:latin typeface="Arial" panose="020B0604020202020204" pitchFamily="34" charset="0"/>
                <a:ea typeface="Calibri" panose="020F0502020204030204" pitchFamily="34" charset="0"/>
              </a:rPr>
              <a:t>ayer the voices or gradually stagger their entry</a:t>
            </a:r>
            <a:endParaRPr lang="en-AU" sz="2000"/>
          </a:p>
        </p:txBody>
      </p:sp>
      <p:sp>
        <p:nvSpPr>
          <p:cNvPr id="13" name="Rectangle 12">
            <a:extLst>
              <a:ext uri="{FF2B5EF4-FFF2-40B4-BE49-F238E27FC236}">
                <a16:creationId xmlns:a16="http://schemas.microsoft.com/office/drawing/2014/main" id="{4A146667-36AE-3F7E-DC66-16EDB39BB9E5}"/>
              </a:ext>
            </a:extLst>
          </p:cNvPr>
          <p:cNvSpPr/>
          <p:nvPr/>
        </p:nvSpPr>
        <p:spPr>
          <a:xfrm>
            <a:off x="964071" y="2605475"/>
            <a:ext cx="2676292" cy="111159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effectLst/>
                <a:latin typeface="Arial" panose="020B0604020202020204" pitchFamily="34" charset="0"/>
                <a:ea typeface="Calibri" panose="020F0502020204030204" pitchFamily="34" charset="0"/>
              </a:rPr>
              <a:t>read the whole excerpt in unison</a:t>
            </a:r>
            <a:endParaRPr lang="en-AU" sz="1800"/>
          </a:p>
        </p:txBody>
      </p:sp>
      <p:sp>
        <p:nvSpPr>
          <p:cNvPr id="14" name="Rectangle 13">
            <a:extLst>
              <a:ext uri="{FF2B5EF4-FFF2-40B4-BE49-F238E27FC236}">
                <a16:creationId xmlns:a16="http://schemas.microsoft.com/office/drawing/2014/main" id="{0A1BA1D3-5518-744C-5B31-B4C53F034918}"/>
              </a:ext>
            </a:extLst>
          </p:cNvPr>
          <p:cNvSpPr/>
          <p:nvPr/>
        </p:nvSpPr>
        <p:spPr>
          <a:xfrm>
            <a:off x="5791452" y="3860730"/>
            <a:ext cx="3310554" cy="111159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effectLst/>
                <a:latin typeface="Arial" panose="020B0604020202020204" pitchFamily="34" charset="0"/>
                <a:ea typeface="Calibri" panose="020F0502020204030204" pitchFamily="34" charset="0"/>
              </a:rPr>
              <a:t>create a call-and-response by speaking alternate phrases</a:t>
            </a:r>
            <a:endParaRPr lang="en-AU" sz="1800"/>
          </a:p>
        </p:txBody>
      </p:sp>
      <p:sp>
        <p:nvSpPr>
          <p:cNvPr id="15" name="Rectangle 14">
            <a:extLst>
              <a:ext uri="{FF2B5EF4-FFF2-40B4-BE49-F238E27FC236}">
                <a16:creationId xmlns:a16="http://schemas.microsoft.com/office/drawing/2014/main" id="{ED788933-D843-971B-C815-BBD175C7F086}"/>
              </a:ext>
            </a:extLst>
          </p:cNvPr>
          <p:cNvSpPr/>
          <p:nvPr/>
        </p:nvSpPr>
        <p:spPr>
          <a:xfrm>
            <a:off x="9253577" y="3860730"/>
            <a:ext cx="1660961" cy="10990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effectLst/>
                <a:latin typeface="Arial" panose="020B0604020202020204" pitchFamily="34" charset="0"/>
                <a:ea typeface="Calibri" panose="020F0502020204030204" pitchFamily="34" charset="0"/>
              </a:rPr>
              <a:t>vary the volume</a:t>
            </a:r>
            <a:endParaRPr lang="en-AU" sz="1800"/>
          </a:p>
        </p:txBody>
      </p:sp>
      <p:sp>
        <p:nvSpPr>
          <p:cNvPr id="16" name="Rectangle 15">
            <a:extLst>
              <a:ext uri="{FF2B5EF4-FFF2-40B4-BE49-F238E27FC236}">
                <a16:creationId xmlns:a16="http://schemas.microsoft.com/office/drawing/2014/main" id="{A66CFADB-3FEC-1093-A771-26A659735D9A}"/>
              </a:ext>
            </a:extLst>
          </p:cNvPr>
          <p:cNvSpPr/>
          <p:nvPr/>
        </p:nvSpPr>
        <p:spPr>
          <a:xfrm>
            <a:off x="7551963" y="5115986"/>
            <a:ext cx="3368459" cy="10669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effectLst/>
                <a:latin typeface="Arial" panose="020B0604020202020204" pitchFamily="34" charset="0"/>
                <a:ea typeface="Calibri" panose="020F0502020204030204" pitchFamily="34" charset="0"/>
              </a:rPr>
              <a:t>select a phrase to say with the chorus echoing</a:t>
            </a:r>
            <a:endParaRPr lang="en-AU" sz="1800"/>
          </a:p>
        </p:txBody>
      </p:sp>
      <p:sp>
        <p:nvSpPr>
          <p:cNvPr id="17" name="Rectangle 16">
            <a:extLst>
              <a:ext uri="{FF2B5EF4-FFF2-40B4-BE49-F238E27FC236}">
                <a16:creationId xmlns:a16="http://schemas.microsoft.com/office/drawing/2014/main" id="{604898A9-F97F-5B66-4E0A-6D34E5432729}"/>
              </a:ext>
            </a:extLst>
          </p:cNvPr>
          <p:cNvSpPr/>
          <p:nvPr/>
        </p:nvSpPr>
        <p:spPr>
          <a:xfrm>
            <a:off x="964071" y="3860731"/>
            <a:ext cx="2398741" cy="111159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effectLst/>
                <a:latin typeface="Arial" panose="020B0604020202020204" pitchFamily="34" charset="0"/>
                <a:ea typeface="Calibri" panose="020F0502020204030204" pitchFamily="34" charset="0"/>
              </a:rPr>
              <a:t>add a delay or vocal echo</a:t>
            </a:r>
            <a:endParaRPr lang="en-AU" sz="1800"/>
          </a:p>
        </p:txBody>
      </p:sp>
      <p:sp>
        <p:nvSpPr>
          <p:cNvPr id="18" name="Rectangle 17">
            <a:extLst>
              <a:ext uri="{FF2B5EF4-FFF2-40B4-BE49-F238E27FC236}">
                <a16:creationId xmlns:a16="http://schemas.microsoft.com/office/drawing/2014/main" id="{5FFC5901-72E3-6BC9-B235-7046BDA53069}"/>
              </a:ext>
            </a:extLst>
          </p:cNvPr>
          <p:cNvSpPr/>
          <p:nvPr/>
        </p:nvSpPr>
        <p:spPr>
          <a:xfrm>
            <a:off x="964071" y="5115986"/>
            <a:ext cx="1532791" cy="106696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effectLst/>
                <a:latin typeface="Arial" panose="020B0604020202020204" pitchFamily="34" charset="0"/>
                <a:ea typeface="Calibri" panose="020F0502020204030204" pitchFamily="34" charset="0"/>
              </a:rPr>
              <a:t>add repetition</a:t>
            </a:r>
            <a:endParaRPr lang="en-AU" sz="1800"/>
          </a:p>
        </p:txBody>
      </p:sp>
      <p:sp>
        <p:nvSpPr>
          <p:cNvPr id="19" name="Rectangle 18">
            <a:extLst>
              <a:ext uri="{FF2B5EF4-FFF2-40B4-BE49-F238E27FC236}">
                <a16:creationId xmlns:a16="http://schemas.microsoft.com/office/drawing/2014/main" id="{A8D423EA-7268-BA2B-17EC-A6C9F1EAD6C1}"/>
              </a:ext>
            </a:extLst>
          </p:cNvPr>
          <p:cNvSpPr/>
          <p:nvPr/>
        </p:nvSpPr>
        <p:spPr>
          <a:xfrm>
            <a:off x="5939680" y="2596688"/>
            <a:ext cx="1532791" cy="11196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effectLst/>
                <a:latin typeface="Arial" panose="020B0604020202020204" pitchFamily="34" charset="0"/>
                <a:ea typeface="Calibri" panose="020F0502020204030204" pitchFamily="34" charset="0"/>
              </a:rPr>
              <a:t>vary the pitch</a:t>
            </a:r>
            <a:endParaRPr lang="en-AU" sz="1800"/>
          </a:p>
        </p:txBody>
      </p:sp>
      <p:sp>
        <p:nvSpPr>
          <p:cNvPr id="20" name="TextBox 19">
            <a:extLst>
              <a:ext uri="{FF2B5EF4-FFF2-40B4-BE49-F238E27FC236}">
                <a16:creationId xmlns:a16="http://schemas.microsoft.com/office/drawing/2014/main" id="{51FD1D79-BA94-DC48-1DD0-B214252623EC}"/>
              </a:ext>
            </a:extLst>
          </p:cNvPr>
          <p:cNvSpPr txBox="1"/>
          <p:nvPr/>
        </p:nvSpPr>
        <p:spPr>
          <a:xfrm>
            <a:off x="1743848" y="1615273"/>
            <a:ext cx="8704303" cy="646331"/>
          </a:xfrm>
          <a:prstGeom prst="rect">
            <a:avLst/>
          </a:prstGeom>
          <a:noFill/>
        </p:spPr>
        <p:txBody>
          <a:bodyPr wrap="square">
            <a:spAutoFit/>
          </a:bodyPr>
          <a:lstStyle/>
          <a:p>
            <a:pPr algn="ctr"/>
            <a:r>
              <a:rPr lang="en-AU" sz="1800">
                <a:effectLst/>
                <a:latin typeface="Arial" panose="020B0604020202020204" pitchFamily="34" charset="0"/>
                <a:ea typeface="Calibri" panose="020F0502020204030204" pitchFamily="34" charset="0"/>
              </a:rPr>
              <a:t>Make your vocal chorus more dynamic by experimenting with and incorporating some of these techniques.</a:t>
            </a:r>
            <a:endParaRPr lang="en-AU" sz="1800"/>
          </a:p>
        </p:txBody>
      </p:sp>
      <p:sp>
        <p:nvSpPr>
          <p:cNvPr id="2" name="Rectangle: Rounded Corners 1">
            <a:extLst>
              <a:ext uri="{FF2B5EF4-FFF2-40B4-BE49-F238E27FC236}">
                <a16:creationId xmlns:a16="http://schemas.microsoft.com/office/drawing/2014/main" id="{689325F6-0FF2-8A68-37A8-66B6ED250962}"/>
              </a:ext>
            </a:extLst>
          </p:cNvPr>
          <p:cNvSpPr/>
          <p:nvPr/>
        </p:nvSpPr>
        <p:spPr>
          <a:xfrm>
            <a:off x="-118531" y="254000"/>
            <a:ext cx="2870198" cy="3849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itle 5">
            <a:extLst>
              <a:ext uri="{FF2B5EF4-FFF2-40B4-BE49-F238E27FC236}">
                <a16:creationId xmlns:a16="http://schemas.microsoft.com/office/drawing/2014/main" id="{33EE2464-BC74-52A2-E7E6-C439B886C358}"/>
              </a:ext>
            </a:extLst>
          </p:cNvPr>
          <p:cNvSpPr txBox="1">
            <a:spLocks/>
          </p:cNvSpPr>
          <p:nvPr/>
        </p:nvSpPr>
        <p:spPr>
          <a:xfrm>
            <a:off x="599261" y="309571"/>
            <a:ext cx="1564180" cy="233374"/>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1.6d – define</a:t>
            </a:r>
          </a:p>
        </p:txBody>
      </p:sp>
    </p:spTree>
    <p:extLst>
      <p:ext uri="{BB962C8B-B14F-4D97-AF65-F5344CB8AC3E}">
        <p14:creationId xmlns:p14="http://schemas.microsoft.com/office/powerpoint/2010/main" val="2979618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31</a:t>
            </a:fld>
            <a:endParaRPr lang="en-AU"/>
          </a:p>
        </p:txBody>
      </p:sp>
      <p:sp>
        <p:nvSpPr>
          <p:cNvPr id="10" name="TextBox 9">
            <a:extLst>
              <a:ext uri="{FF2B5EF4-FFF2-40B4-BE49-F238E27FC236}">
                <a16:creationId xmlns:a16="http://schemas.microsoft.com/office/drawing/2014/main" id="{52153FA1-9C2B-A8C2-1EA1-B593F4BEFA3E}"/>
              </a:ext>
            </a:extLst>
          </p:cNvPr>
          <p:cNvSpPr txBox="1"/>
          <p:nvPr/>
        </p:nvSpPr>
        <p:spPr>
          <a:xfrm>
            <a:off x="6787714" y="2074000"/>
            <a:ext cx="4336286" cy="350865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sz="1600">
                <a:solidFill>
                  <a:schemeClr val="accent1"/>
                </a:solidFill>
                <a:latin typeface="Arial" panose="020B0604020202020204" pitchFamily="34" charset="0"/>
                <a:cs typeface="Arial" panose="020B0604020202020204" pitchFamily="34" charset="0"/>
              </a:rPr>
              <a:t>After each performance consider:</a:t>
            </a:r>
            <a:br>
              <a:rPr lang="en-AU" sz="1600">
                <a:solidFill>
                  <a:schemeClr val="accent1"/>
                </a:solidFill>
                <a:latin typeface="Arial" panose="020B0604020202020204" pitchFamily="34" charset="0"/>
                <a:cs typeface="Arial" panose="020B0604020202020204" pitchFamily="34" charset="0"/>
              </a:rPr>
            </a:br>
            <a:endParaRPr lang="en-AU" sz="1600">
              <a:solidFill>
                <a:schemeClr val="accent1"/>
              </a:solidFill>
              <a:latin typeface="Arial" panose="020B0604020202020204" pitchFamily="34" charset="0"/>
              <a:cs typeface="Arial" panose="020B0604020202020204" pitchFamily="34" charset="0"/>
            </a:endParaRPr>
          </a:p>
          <a:p>
            <a:r>
              <a:rPr lang="en-AU" sz="2800" b="1">
                <a:solidFill>
                  <a:schemeClr val="accent1"/>
                </a:solidFill>
                <a:latin typeface="Arial" panose="020B0604020202020204" pitchFamily="34" charset="0"/>
                <a:cs typeface="Arial" panose="020B0604020202020204" pitchFamily="34" charset="0"/>
              </a:rPr>
              <a:t>Which vocal chorus techniques were applied in the performance?</a:t>
            </a:r>
          </a:p>
          <a:p>
            <a:endParaRPr lang="en-AU" sz="2800" b="1">
              <a:solidFill>
                <a:schemeClr val="accent1"/>
              </a:solidFill>
              <a:latin typeface="Arial" panose="020B0604020202020204" pitchFamily="34" charset="0"/>
              <a:cs typeface="Arial" panose="020B0604020202020204" pitchFamily="34" charset="0"/>
            </a:endParaRPr>
          </a:p>
          <a:p>
            <a:r>
              <a:rPr lang="en-AU" sz="2800" b="1">
                <a:solidFill>
                  <a:schemeClr val="accent1"/>
                </a:solidFill>
                <a:latin typeface="Arial" panose="020B0604020202020204" pitchFamily="34" charset="0"/>
                <a:cs typeface="Arial" panose="020B0604020202020204" pitchFamily="34" charset="0"/>
              </a:rPr>
              <a:t>What makes you say that?</a:t>
            </a:r>
            <a:br>
              <a:rPr lang="en-AU" sz="2800">
                <a:solidFill>
                  <a:schemeClr val="bg1"/>
                </a:solidFill>
                <a:latin typeface="Arial" panose="020B0604020202020204" pitchFamily="34" charset="0"/>
                <a:cs typeface="Arial" panose="020B0604020202020204" pitchFamily="34" charset="0"/>
              </a:rPr>
            </a:br>
            <a:endParaRPr lang="en-AU" sz="2800">
              <a:solidFill>
                <a:schemeClr val="bg1"/>
              </a:solidFill>
              <a:latin typeface="Arial" panose="020B0604020202020204" pitchFamily="34" charset="0"/>
              <a:cs typeface="Arial" panose="020B0604020202020204" pitchFamily="34" charset="0"/>
            </a:endParaRPr>
          </a:p>
        </p:txBody>
      </p:sp>
      <p:sp>
        <p:nvSpPr>
          <p:cNvPr id="5" name="Freeform 3">
            <a:extLst>
              <a:ext uri="{FF2B5EF4-FFF2-40B4-BE49-F238E27FC236}">
                <a16:creationId xmlns:a16="http://schemas.microsoft.com/office/drawing/2014/main" id="{35A5897A-89E8-A6A0-3173-2F2F535E78E2}"/>
              </a:ext>
            </a:extLst>
          </p:cNvPr>
          <p:cNvSpPr/>
          <p:nvPr/>
        </p:nvSpPr>
        <p:spPr>
          <a:xfrm>
            <a:off x="741932" y="1628532"/>
            <a:ext cx="4215079" cy="3954121"/>
          </a:xfrm>
          <a:custGeom>
            <a:avLst/>
            <a:gdLst/>
            <a:ahLst/>
            <a:cxnLst/>
            <a:rect l="l" t="t" r="r" b="b"/>
            <a:pathLst>
              <a:path w="4308691" h="4114800">
                <a:moveTo>
                  <a:pt x="0" y="0"/>
                </a:moveTo>
                <a:lnTo>
                  <a:pt x="4308691" y="0"/>
                </a:lnTo>
                <a:lnTo>
                  <a:pt x="430869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4" name="Rectangle: Rounded Corners 3">
            <a:extLst>
              <a:ext uri="{FF2B5EF4-FFF2-40B4-BE49-F238E27FC236}">
                <a16:creationId xmlns:a16="http://schemas.microsoft.com/office/drawing/2014/main" id="{D56FEF08-6D9C-EBE0-82BE-7897F594A798}"/>
              </a:ext>
            </a:extLst>
          </p:cNvPr>
          <p:cNvSpPr/>
          <p:nvPr/>
        </p:nvSpPr>
        <p:spPr>
          <a:xfrm>
            <a:off x="-118531" y="254000"/>
            <a:ext cx="3234264" cy="38499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itle 5">
            <a:extLst>
              <a:ext uri="{FF2B5EF4-FFF2-40B4-BE49-F238E27FC236}">
                <a16:creationId xmlns:a16="http://schemas.microsoft.com/office/drawing/2014/main" id="{93DB453F-9928-E600-3E33-459634143AC4}"/>
              </a:ext>
            </a:extLst>
          </p:cNvPr>
          <p:cNvSpPr txBox="1">
            <a:spLocks/>
          </p:cNvSpPr>
          <p:nvPr/>
        </p:nvSpPr>
        <p:spPr>
          <a:xfrm>
            <a:off x="165255" y="324717"/>
            <a:ext cx="2815012" cy="303263"/>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t>1.6e – reflection</a:t>
            </a:r>
          </a:p>
        </p:txBody>
      </p:sp>
    </p:spTree>
    <p:extLst>
      <p:ext uri="{BB962C8B-B14F-4D97-AF65-F5344CB8AC3E}">
        <p14:creationId xmlns:p14="http://schemas.microsoft.com/office/powerpoint/2010/main" val="3257198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a:xfrm>
            <a:off x="892542" y="3545368"/>
            <a:ext cx="11291998" cy="800681"/>
          </a:xfrm>
        </p:spPr>
        <p:txBody>
          <a:bodyPr/>
          <a:lstStyle/>
          <a:p>
            <a:r>
              <a:rPr lang="en-AU" sz="3600"/>
              <a:t>Learning sequence 2 – </a:t>
            </a:r>
            <a:br>
              <a:rPr lang="en-AU"/>
            </a:br>
            <a:r>
              <a:rPr lang="en-AU" sz="9600"/>
              <a:t>Movement</a:t>
            </a:r>
            <a:endParaRPr lang="en-AU"/>
          </a:p>
        </p:txBody>
      </p:sp>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32</a:t>
            </a:fld>
            <a:endParaRPr lang="en-AU"/>
          </a:p>
        </p:txBody>
      </p:sp>
      <p:pic>
        <p:nvPicPr>
          <p:cNvPr id="5" name="Graphic 4" descr="Movement icon - a person with bend knees, leaning forward, captured as though they are on their way to a standing position.">
            <a:extLst>
              <a:ext uri="{FF2B5EF4-FFF2-40B4-BE49-F238E27FC236}">
                <a16:creationId xmlns:a16="http://schemas.microsoft.com/office/drawing/2014/main" id="{7AB31ECF-3072-8996-E6B5-5E10C9AAD7B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79100" y="1634775"/>
            <a:ext cx="4147260" cy="4147260"/>
          </a:xfrm>
          <a:prstGeom prst="rect">
            <a:avLst/>
          </a:prstGeom>
        </p:spPr>
      </p:pic>
    </p:spTree>
    <p:extLst>
      <p:ext uri="{BB962C8B-B14F-4D97-AF65-F5344CB8AC3E}">
        <p14:creationId xmlns:p14="http://schemas.microsoft.com/office/powerpoint/2010/main" val="3101287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31AE1-3B5F-C584-EBEE-57DD1EEFA33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542C9B2-C90F-28CA-4C3A-7E934B40743F}"/>
              </a:ext>
            </a:extLst>
          </p:cNvPr>
          <p:cNvSpPr>
            <a:spLocks noGrp="1"/>
          </p:cNvSpPr>
          <p:nvPr>
            <p:ph type="title"/>
          </p:nvPr>
        </p:nvSpPr>
        <p:spPr>
          <a:xfrm>
            <a:off x="359998" y="360000"/>
            <a:ext cx="9611316" cy="946286"/>
          </a:xfrm>
        </p:spPr>
        <p:txBody>
          <a:bodyPr/>
          <a:lstStyle/>
          <a:p>
            <a:r>
              <a:rPr lang="en-AU"/>
              <a:t>Learning intentions and success criteria (2) </a:t>
            </a:r>
          </a:p>
        </p:txBody>
      </p:sp>
      <p:sp>
        <p:nvSpPr>
          <p:cNvPr id="4" name="Picture Placeholder 3">
            <a:extLst>
              <a:ext uri="{FF2B5EF4-FFF2-40B4-BE49-F238E27FC236}">
                <a16:creationId xmlns:a16="http://schemas.microsoft.com/office/drawing/2014/main" id="{763E8DEB-EBA9-160D-CB3E-484AE97AC0DF}"/>
              </a:ext>
            </a:extLst>
          </p:cNvPr>
          <p:cNvSpPr>
            <a:spLocks noGrp="1"/>
          </p:cNvSpPr>
          <p:nvPr>
            <p:ph type="pic" sz="quarter" idx="13"/>
          </p:nvPr>
        </p:nvSpPr>
        <p:spPr>
          <a:xfrm>
            <a:off x="359999" y="1772356"/>
            <a:ext cx="11382236" cy="4923644"/>
          </a:xfrm>
        </p:spPr>
        <p:txBody>
          <a:bodyPr/>
          <a:lstStyle/>
          <a:p>
            <a:pPr>
              <a:spcAft>
                <a:spcPts val="600"/>
              </a:spcAft>
            </a:pPr>
            <a:r>
              <a:rPr lang="en-AU" sz="1800" b="1">
                <a:effectLst/>
                <a:latin typeface="Arial" panose="020B0604020202020204" pitchFamily="34" charset="0"/>
                <a:ea typeface="Calibri" panose="020F0502020204030204" pitchFamily="34" charset="0"/>
              </a:rPr>
              <a:t>We are learning to </a:t>
            </a:r>
            <a:r>
              <a:rPr lang="en-AU" sz="1800">
                <a:effectLst/>
                <a:latin typeface="Arial" panose="020B0604020202020204" pitchFamily="34" charset="0"/>
                <a:ea typeface="Calibri" panose="020F0502020204030204" pitchFamily="34" charset="0"/>
              </a:rPr>
              <a:t>interpret scripted works and select natural, heightened and abstract movements and intentionally apply them in performance.</a:t>
            </a:r>
          </a:p>
          <a:p>
            <a:pPr>
              <a:lnSpc>
                <a:spcPct val="150000"/>
              </a:lnSpc>
              <a:spcBef>
                <a:spcPts val="1200"/>
              </a:spcBef>
              <a:spcAft>
                <a:spcPts val="600"/>
              </a:spcAft>
              <a:buNone/>
            </a:pPr>
            <a:r>
              <a:rPr lang="en-AU" sz="1800" b="1">
                <a:effectLst/>
                <a:latin typeface="Arial" panose="020B0604020202020204" pitchFamily="34" charset="0"/>
                <a:ea typeface="Calibri" panose="020F0502020204030204" pitchFamily="34" charset="0"/>
              </a:rPr>
              <a:t>I can:</a:t>
            </a:r>
            <a:endParaRPr lang="en-AU" sz="180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1800">
                <a:effectLst/>
                <a:latin typeface="Arial" panose="020B0604020202020204" pitchFamily="34" charset="0"/>
                <a:ea typeface="Calibri" panose="020F0502020204030204" pitchFamily="34" charset="0"/>
              </a:rPr>
              <a:t>identify and use safe processes to explore movement individually and with others</a:t>
            </a:r>
          </a:p>
          <a:p>
            <a:pPr marL="342900" lvl="0" indent="-342900">
              <a:lnSpc>
                <a:spcPct val="150000"/>
              </a:lnSpc>
              <a:spcBef>
                <a:spcPts val="1200"/>
              </a:spcBef>
              <a:spcAft>
                <a:spcPts val="600"/>
              </a:spcAft>
              <a:buFont typeface="Symbol" panose="05050102010706020507" pitchFamily="18" charset="2"/>
              <a:buChar char=""/>
            </a:pPr>
            <a:r>
              <a:rPr lang="en-AU" sz="1800">
                <a:effectLst/>
                <a:latin typeface="Arial" panose="020B0604020202020204" pitchFamily="34" charset="0"/>
                <a:ea typeface="Calibri" panose="020F0502020204030204" pitchFamily="34" charset="0"/>
              </a:rPr>
              <a:t>embody the differences between natural, heightened and abstract movements and apply these movements in improvisations </a:t>
            </a:r>
          </a:p>
          <a:p>
            <a:pPr marL="342900" lvl="0" indent="-342900">
              <a:lnSpc>
                <a:spcPct val="150000"/>
              </a:lnSpc>
              <a:spcBef>
                <a:spcPts val="1200"/>
              </a:spcBef>
              <a:spcAft>
                <a:spcPts val="600"/>
              </a:spcAft>
              <a:buFont typeface="Symbol" panose="05050102010706020507" pitchFamily="18" charset="2"/>
              <a:buChar char=""/>
            </a:pPr>
            <a:r>
              <a:rPr lang="en-AU" sz="1800">
                <a:effectLst/>
                <a:latin typeface="Arial" panose="020B0604020202020204" pitchFamily="34" charset="0"/>
                <a:ea typeface="Calibri" panose="020F0502020204030204" pitchFamily="34" charset="0"/>
              </a:rPr>
              <a:t>collaborate with my peers to create a chorus performance which includes a range of heightened and abstract movements</a:t>
            </a:r>
          </a:p>
          <a:p>
            <a:pPr marL="342900" lvl="0" indent="-342900">
              <a:lnSpc>
                <a:spcPct val="150000"/>
              </a:lnSpc>
              <a:spcBef>
                <a:spcPts val="1200"/>
              </a:spcBef>
              <a:spcAft>
                <a:spcPts val="600"/>
              </a:spcAft>
              <a:buFont typeface="Symbol" panose="05050102010706020507" pitchFamily="18" charset="2"/>
              <a:buChar char=""/>
            </a:pPr>
            <a:r>
              <a:rPr lang="en-AU" sz="1800">
                <a:effectLst/>
                <a:latin typeface="Arial" panose="020B0604020202020204" pitchFamily="34" charset="0"/>
                <a:ea typeface="Calibri" panose="020F0502020204030204" pitchFamily="34" charset="0"/>
              </a:rPr>
              <a:t>choreograph movements by interpreting stage directions in scripted works.</a:t>
            </a:r>
          </a:p>
          <a:p>
            <a:pPr>
              <a:lnSpc>
                <a:spcPct val="150000"/>
              </a:lnSpc>
              <a:spcAft>
                <a:spcPts val="600"/>
              </a:spcAft>
            </a:pPr>
            <a:endParaRPr lang="en-AU" sz="1800">
              <a:effectLst/>
              <a:highlight>
                <a:srgbClr val="CCEDFC"/>
              </a:highligh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8DB686D4-6604-3FD8-C254-2A7486C0BDC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33</a:t>
            </a:fld>
            <a:endParaRPr lang="en-AU"/>
          </a:p>
        </p:txBody>
      </p:sp>
    </p:spTree>
    <p:extLst>
      <p:ext uri="{BB962C8B-B14F-4D97-AF65-F5344CB8AC3E}">
        <p14:creationId xmlns:p14="http://schemas.microsoft.com/office/powerpoint/2010/main" val="32374593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C26C01-508A-BBBA-2D4D-1C0C1CF29651}"/>
              </a:ext>
            </a:extLst>
          </p:cNvPr>
          <p:cNvSpPr>
            <a:spLocks noGrp="1"/>
          </p:cNvSpPr>
          <p:nvPr>
            <p:ph type="sldNum" sz="quarter" idx="12"/>
          </p:nvPr>
        </p:nvSpPr>
        <p:spPr/>
        <p:txBody>
          <a:bodyPr/>
          <a:lstStyle/>
          <a:p>
            <a:fld id="{10A01DC5-1685-4615-8240-15192985C6A2}" type="slidenum">
              <a:rPr lang="en-AU" smtClean="0"/>
              <a:t>34</a:t>
            </a:fld>
            <a:endParaRPr lang="en-AU"/>
          </a:p>
        </p:txBody>
      </p:sp>
      <p:sp>
        <p:nvSpPr>
          <p:cNvPr id="2" name="Rectangle: Rounded Corners 1">
            <a:extLst>
              <a:ext uri="{FF2B5EF4-FFF2-40B4-BE49-F238E27FC236}">
                <a16:creationId xmlns:a16="http://schemas.microsoft.com/office/drawing/2014/main" id="{816BB0D4-21AB-1B79-0D75-E5EDCC47BEBC}"/>
              </a:ext>
              <a:ext uri="{C183D7F6-B498-43B3-948B-1728B52AA6E4}">
                <adec:decorative xmlns:adec="http://schemas.microsoft.com/office/drawing/2017/decorative" val="1"/>
              </a:ext>
            </a:extLst>
          </p:cNvPr>
          <p:cNvSpPr/>
          <p:nvPr/>
        </p:nvSpPr>
        <p:spPr>
          <a:xfrm>
            <a:off x="2259788" y="2885665"/>
            <a:ext cx="8484409" cy="1732583"/>
          </a:xfrm>
          <a:prstGeom prst="roundRect">
            <a:avLst>
              <a:gd name="adj" fmla="val 172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GB" sz="4800">
                <a:latin typeface="Arial" panose="020B0604020202020204" pitchFamily="34" charset="0"/>
                <a:cs typeface="Arial" panose="020B0604020202020204" pitchFamily="34" charset="0"/>
              </a:rPr>
              <a:t>Movement warm-up</a:t>
            </a:r>
            <a:endParaRPr lang="en-AU" sz="4800">
              <a:solidFill>
                <a:schemeClr val="accent4"/>
              </a:solidFill>
              <a:latin typeface="Arial" panose="020B0604020202020204" pitchFamily="34" charset="0"/>
              <a:cs typeface="Arial" panose="020B0604020202020204" pitchFamily="34" charset="0"/>
            </a:endParaRPr>
          </a:p>
        </p:txBody>
      </p:sp>
      <p:sp>
        <p:nvSpPr>
          <p:cNvPr id="4" name="Oval 3">
            <a:hlinkClick r:id="rId2" action="ppaction://hlinksldjump"/>
            <a:extLst>
              <a:ext uri="{FF2B5EF4-FFF2-40B4-BE49-F238E27FC236}">
                <a16:creationId xmlns:a16="http://schemas.microsoft.com/office/drawing/2014/main" id="{85B37826-1BD3-6399-1E10-EDFB76E6AEF6}"/>
              </a:ext>
            </a:extLst>
          </p:cNvPr>
          <p:cNvSpPr/>
          <p:nvPr/>
        </p:nvSpPr>
        <p:spPr>
          <a:xfrm>
            <a:off x="1680111" y="2885665"/>
            <a:ext cx="1788869" cy="1709265"/>
          </a:xfrm>
          <a:prstGeom prst="ellipse">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a:solidFill>
                  <a:schemeClr val="accent1"/>
                </a:solidFill>
                <a:latin typeface="Arial" panose="020B0604020202020204" pitchFamily="34" charset="0"/>
                <a:cs typeface="Arial" panose="020B0604020202020204" pitchFamily="34" charset="0"/>
              </a:rPr>
              <a:t>2.1</a:t>
            </a:r>
          </a:p>
        </p:txBody>
      </p:sp>
    </p:spTree>
    <p:extLst>
      <p:ext uri="{BB962C8B-B14F-4D97-AF65-F5344CB8AC3E}">
        <p14:creationId xmlns:p14="http://schemas.microsoft.com/office/powerpoint/2010/main" val="1282114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10000"/>
            <a:lumOff val="9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35</a:t>
            </a:fld>
            <a:endParaRPr lang="en-AU"/>
          </a:p>
        </p:txBody>
      </p:sp>
      <p:sp>
        <p:nvSpPr>
          <p:cNvPr id="12" name="Content Placeholder 4">
            <a:extLst>
              <a:ext uri="{FF2B5EF4-FFF2-40B4-BE49-F238E27FC236}">
                <a16:creationId xmlns:a16="http://schemas.microsoft.com/office/drawing/2014/main" id="{DA94EC1D-5885-A781-7769-56C354E30525}"/>
              </a:ext>
            </a:extLst>
          </p:cNvPr>
          <p:cNvSpPr>
            <a:spLocks noGrp="1"/>
          </p:cNvSpPr>
          <p:nvPr>
            <p:ph sz="quarter" idx="19"/>
          </p:nvPr>
        </p:nvSpPr>
        <p:spPr>
          <a:xfrm>
            <a:off x="754813" y="2724871"/>
            <a:ext cx="4892007" cy="3306961"/>
          </a:xfrm>
        </p:spPr>
        <p:txBody>
          <a:bodyPr/>
          <a:lstStyle/>
          <a:p>
            <a:r>
              <a:rPr lang="en-AU" sz="2400" b="1"/>
              <a:t>Strike your best sneaky statue pose!</a:t>
            </a:r>
            <a:br>
              <a:rPr lang="en-AU" sz="1400" b="1"/>
            </a:br>
            <a:endParaRPr lang="en-AU" sz="1200"/>
          </a:p>
          <a:p>
            <a:pPr marL="285750" indent="-285750">
              <a:lnSpc>
                <a:spcPct val="100000"/>
              </a:lnSpc>
              <a:buFont typeface="Arial" panose="020B0604020202020204" pitchFamily="34" charset="0"/>
              <a:buChar char="•"/>
            </a:pPr>
            <a:r>
              <a:rPr lang="en-AU" sz="1800"/>
              <a:t>Each player takes turns making one swift move to tap an opponent’s hand or dodge a tap.</a:t>
            </a:r>
          </a:p>
          <a:p>
            <a:pPr marL="285750" indent="-285750">
              <a:lnSpc>
                <a:spcPct val="100000"/>
              </a:lnSpc>
              <a:buFont typeface="Arial" panose="020B0604020202020204" pitchFamily="34" charset="0"/>
              <a:buChar char="•"/>
            </a:pPr>
            <a:r>
              <a:rPr lang="en-AU" sz="1800"/>
              <a:t>If both hands are tapped, that player is out.</a:t>
            </a:r>
          </a:p>
          <a:p>
            <a:pPr marL="285750" indent="-285750">
              <a:lnSpc>
                <a:spcPct val="100000"/>
              </a:lnSpc>
              <a:buFont typeface="Arial" panose="020B0604020202020204" pitchFamily="34" charset="0"/>
              <a:buChar char="•"/>
            </a:pPr>
            <a:r>
              <a:rPr lang="en-AU" sz="1800"/>
              <a:t>The last sneaking statue standing wins.</a:t>
            </a:r>
            <a:endParaRPr lang="en-US"/>
          </a:p>
        </p:txBody>
      </p:sp>
      <p:sp>
        <p:nvSpPr>
          <p:cNvPr id="4" name="Title 4">
            <a:extLst>
              <a:ext uri="{FF2B5EF4-FFF2-40B4-BE49-F238E27FC236}">
                <a16:creationId xmlns:a16="http://schemas.microsoft.com/office/drawing/2014/main" id="{89BACF7E-496E-5BEF-6007-9A85BA27C62C}"/>
              </a:ext>
            </a:extLst>
          </p:cNvPr>
          <p:cNvSpPr txBox="1">
            <a:spLocks/>
          </p:cNvSpPr>
          <p:nvPr/>
        </p:nvSpPr>
        <p:spPr>
          <a:xfrm>
            <a:off x="568909" y="1579823"/>
            <a:ext cx="11484000" cy="838646"/>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4400"/>
              <a:t>3…2…1…statues!</a:t>
            </a:r>
          </a:p>
        </p:txBody>
      </p:sp>
      <p:sp>
        <p:nvSpPr>
          <p:cNvPr id="3" name="Rectangle: Rounded Corners 2">
            <a:extLst>
              <a:ext uri="{FF2B5EF4-FFF2-40B4-BE49-F238E27FC236}">
                <a16:creationId xmlns:a16="http://schemas.microsoft.com/office/drawing/2014/main" id="{33BCF7F5-3F9F-C278-6F15-24904CBA9B2D}"/>
              </a:ext>
            </a:extLst>
          </p:cNvPr>
          <p:cNvSpPr/>
          <p:nvPr/>
        </p:nvSpPr>
        <p:spPr>
          <a:xfrm>
            <a:off x="-118532" y="254000"/>
            <a:ext cx="3820094" cy="50528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itle 5">
            <a:extLst>
              <a:ext uri="{FF2B5EF4-FFF2-40B4-BE49-F238E27FC236}">
                <a16:creationId xmlns:a16="http://schemas.microsoft.com/office/drawing/2014/main" id="{4A0E2015-2E2F-1DA1-1C84-CEECD9AA1142}"/>
              </a:ext>
            </a:extLst>
          </p:cNvPr>
          <p:cNvSpPr txBox="1">
            <a:spLocks/>
          </p:cNvSpPr>
          <p:nvPr/>
        </p:nvSpPr>
        <p:spPr>
          <a:xfrm>
            <a:off x="247474" y="397822"/>
            <a:ext cx="3348580" cy="505288"/>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2.1a – movement warm-up</a:t>
            </a:r>
          </a:p>
        </p:txBody>
      </p:sp>
      <p:pic>
        <p:nvPicPr>
          <p:cNvPr id="10" name="Picture 9" descr="A couple of girls sitting on the ground&#10;&#10;AI-generated content may be incorrect.">
            <a:extLst>
              <a:ext uri="{FF2B5EF4-FFF2-40B4-BE49-F238E27FC236}">
                <a16:creationId xmlns:a16="http://schemas.microsoft.com/office/drawing/2014/main" id="{4148B6FE-58F7-828A-6069-09D2A23BC1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9940" y="1873334"/>
            <a:ext cx="2881668" cy="4075910"/>
          </a:xfrm>
          <a:prstGeom prst="rect">
            <a:avLst/>
          </a:prstGeom>
        </p:spPr>
      </p:pic>
      <p:pic>
        <p:nvPicPr>
          <p:cNvPr id="13" name="Picture 12" descr="A cartoon of a person dancing&#10;&#10;AI-generated content may be incorrect.">
            <a:extLst>
              <a:ext uri="{FF2B5EF4-FFF2-40B4-BE49-F238E27FC236}">
                <a16:creationId xmlns:a16="http://schemas.microsoft.com/office/drawing/2014/main" id="{578FF851-87B4-A193-A9E4-6B1A03A8F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7912" y="1153285"/>
            <a:ext cx="3122502" cy="4416552"/>
          </a:xfrm>
          <a:prstGeom prst="rect">
            <a:avLst/>
          </a:prstGeom>
        </p:spPr>
      </p:pic>
    </p:spTree>
    <p:extLst>
      <p:ext uri="{BB962C8B-B14F-4D97-AF65-F5344CB8AC3E}">
        <p14:creationId xmlns:p14="http://schemas.microsoft.com/office/powerpoint/2010/main" val="3544926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 calcmode="lin" valueType="num">
                                      <p:cBhvr additive="base">
                                        <p:cTn id="19" dur="500" fill="hold"/>
                                        <p:tgtEl>
                                          <p:spTgt spid="1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anim calcmode="lin" valueType="num">
                                      <p:cBhvr additive="base">
                                        <p:cTn id="25" dur="500" fill="hold"/>
                                        <p:tgtEl>
                                          <p:spTgt spid="1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10000"/>
            <a:lumOff val="9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36</a:t>
            </a:fld>
            <a:endParaRPr lang="en-AU"/>
          </a:p>
        </p:txBody>
      </p:sp>
      <p:sp>
        <p:nvSpPr>
          <p:cNvPr id="12" name="Content Placeholder 4">
            <a:extLst>
              <a:ext uri="{FF2B5EF4-FFF2-40B4-BE49-F238E27FC236}">
                <a16:creationId xmlns:a16="http://schemas.microsoft.com/office/drawing/2014/main" id="{DA94EC1D-5885-A781-7769-56C354E30525}"/>
              </a:ext>
            </a:extLst>
          </p:cNvPr>
          <p:cNvSpPr>
            <a:spLocks noGrp="1"/>
          </p:cNvSpPr>
          <p:nvPr>
            <p:ph sz="quarter" idx="19"/>
          </p:nvPr>
        </p:nvSpPr>
        <p:spPr>
          <a:xfrm>
            <a:off x="754813" y="2724871"/>
            <a:ext cx="5982871" cy="3147119"/>
          </a:xfrm>
        </p:spPr>
        <p:txBody>
          <a:bodyPr/>
          <a:lstStyle/>
          <a:p>
            <a:r>
              <a:rPr lang="en-AU" sz="2400" b="1"/>
              <a:t>Walk around the room at comfortable pace.</a:t>
            </a:r>
            <a:br>
              <a:rPr lang="en-AU" sz="2400" b="1"/>
            </a:br>
            <a:endParaRPr lang="en-AU" sz="2400" b="1"/>
          </a:p>
          <a:p>
            <a:pPr marL="342900" indent="-342900">
              <a:lnSpc>
                <a:spcPct val="100000"/>
              </a:lnSpc>
              <a:buFont typeface="Arial" panose="020B0604020202020204" pitchFamily="34" charset="0"/>
              <a:buChar char="•"/>
            </a:pPr>
            <a:r>
              <a:rPr lang="en-AU"/>
              <a:t>Adapt your energy to match the energy your teacher calls out.</a:t>
            </a:r>
          </a:p>
          <a:p>
            <a:pPr marL="342900" indent="-342900">
              <a:lnSpc>
                <a:spcPct val="100000"/>
              </a:lnSpc>
              <a:buFont typeface="Arial" panose="020B0604020202020204" pitchFamily="34" charset="0"/>
              <a:buChar char="•"/>
            </a:pPr>
            <a:r>
              <a:rPr lang="en-AU"/>
              <a:t>Adapt your energy for different everyday actions: </a:t>
            </a:r>
            <a:r>
              <a:rPr lang="en-AU" i="1"/>
              <a:t>brushing teeth, scanning groceries, mopping the floor, waving to a friend.</a:t>
            </a:r>
            <a:endParaRPr lang="en-AU"/>
          </a:p>
          <a:p>
            <a:pPr>
              <a:lnSpc>
                <a:spcPct val="100000"/>
              </a:lnSpc>
            </a:pPr>
            <a:endParaRPr lang="en-AU" b="1" u="sng"/>
          </a:p>
        </p:txBody>
      </p:sp>
      <p:sp>
        <p:nvSpPr>
          <p:cNvPr id="4" name="Title 4">
            <a:extLst>
              <a:ext uri="{FF2B5EF4-FFF2-40B4-BE49-F238E27FC236}">
                <a16:creationId xmlns:a16="http://schemas.microsoft.com/office/drawing/2014/main" id="{89BACF7E-496E-5BEF-6007-9A85BA27C62C}"/>
              </a:ext>
            </a:extLst>
          </p:cNvPr>
          <p:cNvSpPr txBox="1">
            <a:spLocks/>
          </p:cNvSpPr>
          <p:nvPr/>
        </p:nvSpPr>
        <p:spPr>
          <a:xfrm>
            <a:off x="568909" y="1579823"/>
            <a:ext cx="6746291" cy="838646"/>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4400"/>
              <a:t>Energy walk</a:t>
            </a:r>
          </a:p>
        </p:txBody>
      </p:sp>
      <p:sp>
        <p:nvSpPr>
          <p:cNvPr id="2" name="Freeform 3">
            <a:extLst>
              <a:ext uri="{FF2B5EF4-FFF2-40B4-BE49-F238E27FC236}">
                <a16:creationId xmlns:a16="http://schemas.microsoft.com/office/drawing/2014/main" id="{D243AA9B-36AA-74B4-D63B-088FBEA375B1}"/>
              </a:ext>
            </a:extLst>
          </p:cNvPr>
          <p:cNvSpPr/>
          <p:nvPr/>
        </p:nvSpPr>
        <p:spPr>
          <a:xfrm>
            <a:off x="7540113" y="1579823"/>
            <a:ext cx="3778135" cy="4114800"/>
          </a:xfrm>
          <a:custGeom>
            <a:avLst/>
            <a:gdLst/>
            <a:ahLst/>
            <a:cxnLst/>
            <a:rect l="l" t="t" r="r" b="b"/>
            <a:pathLst>
              <a:path w="3778135" h="4114800">
                <a:moveTo>
                  <a:pt x="0" y="0"/>
                </a:moveTo>
                <a:lnTo>
                  <a:pt x="3778135" y="0"/>
                </a:lnTo>
                <a:lnTo>
                  <a:pt x="377813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3" name="Rectangle: Rounded Corners 2">
            <a:extLst>
              <a:ext uri="{FF2B5EF4-FFF2-40B4-BE49-F238E27FC236}">
                <a16:creationId xmlns:a16="http://schemas.microsoft.com/office/drawing/2014/main" id="{C75320D9-DABA-5A69-8512-66BB356F83E8}"/>
              </a:ext>
            </a:extLst>
          </p:cNvPr>
          <p:cNvSpPr/>
          <p:nvPr/>
        </p:nvSpPr>
        <p:spPr>
          <a:xfrm>
            <a:off x="-118532" y="254000"/>
            <a:ext cx="3820094" cy="50528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itle 5">
            <a:extLst>
              <a:ext uri="{FF2B5EF4-FFF2-40B4-BE49-F238E27FC236}">
                <a16:creationId xmlns:a16="http://schemas.microsoft.com/office/drawing/2014/main" id="{D6FBC75E-4D76-32DF-46D8-D07F61E0E6C2}"/>
              </a:ext>
            </a:extLst>
          </p:cNvPr>
          <p:cNvSpPr txBox="1">
            <a:spLocks/>
          </p:cNvSpPr>
          <p:nvPr/>
        </p:nvSpPr>
        <p:spPr>
          <a:xfrm>
            <a:off x="247474" y="397822"/>
            <a:ext cx="3348580" cy="505288"/>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2.1b – movement warm-up</a:t>
            </a:r>
          </a:p>
        </p:txBody>
      </p:sp>
    </p:spTree>
    <p:extLst>
      <p:ext uri="{BB962C8B-B14F-4D97-AF65-F5344CB8AC3E}">
        <p14:creationId xmlns:p14="http://schemas.microsoft.com/office/powerpoint/2010/main" val="379416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 calcmode="lin" valueType="num">
                                      <p:cBhvr additive="base">
                                        <p:cTn id="19" dur="500" fill="hold"/>
                                        <p:tgtEl>
                                          <p:spTgt spid="1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10000"/>
            <a:lumOff val="9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37</a:t>
            </a:fld>
            <a:endParaRPr lang="en-AU"/>
          </a:p>
        </p:txBody>
      </p:sp>
      <p:sp>
        <p:nvSpPr>
          <p:cNvPr id="12" name="Content Placeholder 4">
            <a:extLst>
              <a:ext uri="{FF2B5EF4-FFF2-40B4-BE49-F238E27FC236}">
                <a16:creationId xmlns:a16="http://schemas.microsoft.com/office/drawing/2014/main" id="{DA94EC1D-5885-A781-7769-56C354E30525}"/>
              </a:ext>
            </a:extLst>
          </p:cNvPr>
          <p:cNvSpPr>
            <a:spLocks noGrp="1"/>
          </p:cNvSpPr>
          <p:nvPr>
            <p:ph sz="quarter" idx="19"/>
          </p:nvPr>
        </p:nvSpPr>
        <p:spPr>
          <a:xfrm>
            <a:off x="674602" y="2275693"/>
            <a:ext cx="6023866" cy="3147119"/>
          </a:xfrm>
        </p:spPr>
        <p:txBody>
          <a:bodyPr/>
          <a:lstStyle/>
          <a:p>
            <a:r>
              <a:rPr lang="en-AU" sz="2400" b="1"/>
              <a:t>We will use our whole body.</a:t>
            </a:r>
          </a:p>
          <a:p>
            <a:pPr marL="342900" indent="-342900">
              <a:buFont typeface="Arial" panose="020B0604020202020204" pitchFamily="34" charset="0"/>
              <a:buChar char="•"/>
            </a:pPr>
            <a:r>
              <a:rPr lang="en-AU" b="1"/>
              <a:t>Scissors: </a:t>
            </a:r>
            <a:r>
              <a:rPr lang="en-AU"/>
              <a:t>stand with arms in a “V” shape above your head to resemble the blades of scissors.</a:t>
            </a:r>
            <a:endParaRPr lang="en-AU" b="1"/>
          </a:p>
          <a:p>
            <a:pPr marL="342900" indent="-342900">
              <a:lnSpc>
                <a:spcPct val="100000"/>
              </a:lnSpc>
              <a:buFont typeface="Arial" panose="020B0604020202020204" pitchFamily="34" charset="0"/>
              <a:buChar char="•"/>
            </a:pPr>
            <a:r>
              <a:rPr lang="en-AU" b="1"/>
              <a:t>Paper: </a:t>
            </a:r>
            <a:r>
              <a:rPr lang="en-AU"/>
              <a:t>stand with arms straight out to your sides to replicate a flat paper surface.</a:t>
            </a:r>
            <a:endParaRPr lang="en-AU" b="1"/>
          </a:p>
          <a:p>
            <a:pPr marL="342900" indent="-342900">
              <a:lnSpc>
                <a:spcPct val="100000"/>
              </a:lnSpc>
              <a:buFont typeface="Arial" panose="020B0604020202020204" pitchFamily="34" charset="0"/>
              <a:buChar char="•"/>
            </a:pPr>
            <a:r>
              <a:rPr lang="en-AU" b="1"/>
              <a:t>Rock: </a:t>
            </a:r>
            <a:r>
              <a:rPr lang="en-AU"/>
              <a:t>curl into a ball or stand still with your body compacted to mimic a solid rock.</a:t>
            </a:r>
            <a:endParaRPr lang="en-AU" b="1"/>
          </a:p>
          <a:p>
            <a:pPr>
              <a:lnSpc>
                <a:spcPct val="100000"/>
              </a:lnSpc>
            </a:pPr>
            <a:endParaRPr lang="en-AU" b="1" u="sng"/>
          </a:p>
        </p:txBody>
      </p:sp>
      <p:sp>
        <p:nvSpPr>
          <p:cNvPr id="4" name="Title 4">
            <a:extLst>
              <a:ext uri="{FF2B5EF4-FFF2-40B4-BE49-F238E27FC236}">
                <a16:creationId xmlns:a16="http://schemas.microsoft.com/office/drawing/2014/main" id="{89BACF7E-496E-5BEF-6007-9A85BA27C62C}"/>
              </a:ext>
            </a:extLst>
          </p:cNvPr>
          <p:cNvSpPr txBox="1">
            <a:spLocks/>
          </p:cNvSpPr>
          <p:nvPr/>
        </p:nvSpPr>
        <p:spPr>
          <a:xfrm>
            <a:off x="674601" y="1046932"/>
            <a:ext cx="6693353" cy="1371537"/>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4000"/>
              <a:t>Scissors, paper, rock…with a twist</a:t>
            </a:r>
          </a:p>
        </p:txBody>
      </p:sp>
      <p:sp>
        <p:nvSpPr>
          <p:cNvPr id="2" name="Freeform 4">
            <a:extLst>
              <a:ext uri="{FF2B5EF4-FFF2-40B4-BE49-F238E27FC236}">
                <a16:creationId xmlns:a16="http://schemas.microsoft.com/office/drawing/2014/main" id="{75CA8BA9-D4CF-FB0B-CFFE-AEE86D7C9A45}"/>
              </a:ext>
            </a:extLst>
          </p:cNvPr>
          <p:cNvSpPr/>
          <p:nvPr/>
        </p:nvSpPr>
        <p:spPr>
          <a:xfrm>
            <a:off x="7700211" y="1579823"/>
            <a:ext cx="4143789" cy="4468392"/>
          </a:xfrm>
          <a:custGeom>
            <a:avLst/>
            <a:gdLst/>
            <a:ahLst/>
            <a:cxnLst/>
            <a:rect l="l" t="t" r="r" b="b"/>
            <a:pathLst>
              <a:path w="5003527" h="5409218">
                <a:moveTo>
                  <a:pt x="0" y="0"/>
                </a:moveTo>
                <a:lnTo>
                  <a:pt x="5003527" y="0"/>
                </a:lnTo>
                <a:lnTo>
                  <a:pt x="5003527" y="5409219"/>
                </a:lnTo>
                <a:lnTo>
                  <a:pt x="0" y="5409219"/>
                </a:lnTo>
                <a:lnTo>
                  <a:pt x="0" y="0"/>
                </a:lnTo>
                <a:close/>
              </a:path>
            </a:pathLst>
          </a:custGeom>
          <a:blipFill>
            <a:blip r:embed="rId2"/>
            <a:stretch>
              <a:fillRect/>
            </a:stretch>
          </a:blipFill>
        </p:spPr>
        <p:txBody>
          <a:bodyPr/>
          <a:lstStyle/>
          <a:p>
            <a:endParaRPr lang="en-AU"/>
          </a:p>
        </p:txBody>
      </p:sp>
      <p:sp>
        <p:nvSpPr>
          <p:cNvPr id="3" name="Rectangle: Rounded Corners 2">
            <a:extLst>
              <a:ext uri="{FF2B5EF4-FFF2-40B4-BE49-F238E27FC236}">
                <a16:creationId xmlns:a16="http://schemas.microsoft.com/office/drawing/2014/main" id="{E3132FD2-008F-742C-B3A9-B9AD92BDB2CA}"/>
              </a:ext>
            </a:extLst>
          </p:cNvPr>
          <p:cNvSpPr/>
          <p:nvPr/>
        </p:nvSpPr>
        <p:spPr>
          <a:xfrm>
            <a:off x="-118532" y="254000"/>
            <a:ext cx="3820094" cy="50528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itle 5">
            <a:extLst>
              <a:ext uri="{FF2B5EF4-FFF2-40B4-BE49-F238E27FC236}">
                <a16:creationId xmlns:a16="http://schemas.microsoft.com/office/drawing/2014/main" id="{2659422A-59CF-9FC9-8848-2D90FC4901E2}"/>
              </a:ext>
            </a:extLst>
          </p:cNvPr>
          <p:cNvSpPr txBox="1">
            <a:spLocks/>
          </p:cNvSpPr>
          <p:nvPr/>
        </p:nvSpPr>
        <p:spPr>
          <a:xfrm>
            <a:off x="247474" y="397822"/>
            <a:ext cx="3348580" cy="505288"/>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2.1c – movement warm-up</a:t>
            </a:r>
          </a:p>
        </p:txBody>
      </p:sp>
    </p:spTree>
    <p:extLst>
      <p:ext uri="{BB962C8B-B14F-4D97-AF65-F5344CB8AC3E}">
        <p14:creationId xmlns:p14="http://schemas.microsoft.com/office/powerpoint/2010/main" val="3139170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 calcmode="lin" valueType="num">
                                      <p:cBhvr additive="base">
                                        <p:cTn id="19" dur="500" fill="hold"/>
                                        <p:tgtEl>
                                          <p:spTgt spid="1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anim calcmode="lin" valueType="num">
                                      <p:cBhvr additive="base">
                                        <p:cTn id="25" dur="500" fill="hold"/>
                                        <p:tgtEl>
                                          <p:spTgt spid="1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C26C01-508A-BBBA-2D4D-1C0C1CF29651}"/>
              </a:ext>
            </a:extLst>
          </p:cNvPr>
          <p:cNvSpPr>
            <a:spLocks noGrp="1"/>
          </p:cNvSpPr>
          <p:nvPr>
            <p:ph type="sldNum" sz="quarter" idx="12"/>
          </p:nvPr>
        </p:nvSpPr>
        <p:spPr/>
        <p:txBody>
          <a:bodyPr/>
          <a:lstStyle/>
          <a:p>
            <a:fld id="{10A01DC5-1685-4615-8240-15192985C6A2}" type="slidenum">
              <a:rPr lang="en-AU" smtClean="0"/>
              <a:t>38</a:t>
            </a:fld>
            <a:endParaRPr lang="en-AU"/>
          </a:p>
        </p:txBody>
      </p:sp>
      <p:sp>
        <p:nvSpPr>
          <p:cNvPr id="2" name="Rectangle: Rounded Corners 1">
            <a:extLst>
              <a:ext uri="{FF2B5EF4-FFF2-40B4-BE49-F238E27FC236}">
                <a16:creationId xmlns:a16="http://schemas.microsoft.com/office/drawing/2014/main" id="{816BB0D4-21AB-1B79-0D75-E5EDCC47BEBC}"/>
              </a:ext>
              <a:ext uri="{C183D7F6-B498-43B3-948B-1728B52AA6E4}">
                <adec:decorative xmlns:adec="http://schemas.microsoft.com/office/drawing/2017/decorative" val="1"/>
              </a:ext>
            </a:extLst>
          </p:cNvPr>
          <p:cNvSpPr/>
          <p:nvPr/>
        </p:nvSpPr>
        <p:spPr>
          <a:xfrm>
            <a:off x="2259788" y="2885665"/>
            <a:ext cx="8484409" cy="1732583"/>
          </a:xfrm>
          <a:prstGeom prst="roundRect">
            <a:avLst>
              <a:gd name="adj" fmla="val 172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GB" sz="5400">
                <a:latin typeface="Arial" panose="020B0604020202020204" pitchFamily="34" charset="0"/>
                <a:cs typeface="Arial" panose="020B0604020202020204" pitchFamily="34" charset="0"/>
              </a:rPr>
              <a:t>    Types of movement</a:t>
            </a:r>
            <a:endParaRPr lang="en-AU" sz="5400">
              <a:solidFill>
                <a:schemeClr val="accent4"/>
              </a:solidFill>
              <a:latin typeface="Arial" panose="020B0604020202020204" pitchFamily="34" charset="0"/>
              <a:cs typeface="Arial" panose="020B0604020202020204" pitchFamily="34" charset="0"/>
            </a:endParaRPr>
          </a:p>
        </p:txBody>
      </p:sp>
      <p:sp>
        <p:nvSpPr>
          <p:cNvPr id="4" name="Oval 3">
            <a:hlinkClick r:id="rId2" action="ppaction://hlinksldjump"/>
            <a:extLst>
              <a:ext uri="{FF2B5EF4-FFF2-40B4-BE49-F238E27FC236}">
                <a16:creationId xmlns:a16="http://schemas.microsoft.com/office/drawing/2014/main" id="{85B37826-1BD3-6399-1E10-EDFB76E6AEF6}"/>
              </a:ext>
            </a:extLst>
          </p:cNvPr>
          <p:cNvSpPr/>
          <p:nvPr/>
        </p:nvSpPr>
        <p:spPr>
          <a:xfrm>
            <a:off x="1680111" y="2885665"/>
            <a:ext cx="1788869" cy="1709265"/>
          </a:xfrm>
          <a:prstGeom prst="ellipse">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a:solidFill>
                  <a:schemeClr val="accent1"/>
                </a:solidFill>
                <a:latin typeface="Arial" panose="020B0604020202020204" pitchFamily="34" charset="0"/>
                <a:cs typeface="Arial" panose="020B0604020202020204" pitchFamily="34" charset="0"/>
              </a:rPr>
              <a:t>2.2</a:t>
            </a:r>
          </a:p>
        </p:txBody>
      </p:sp>
    </p:spTree>
    <p:extLst>
      <p:ext uri="{BB962C8B-B14F-4D97-AF65-F5344CB8AC3E}">
        <p14:creationId xmlns:p14="http://schemas.microsoft.com/office/powerpoint/2010/main" val="332512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39</a:t>
            </a:fld>
            <a:endParaRPr lang="en-AU"/>
          </a:p>
        </p:txBody>
      </p:sp>
      <p:pic>
        <p:nvPicPr>
          <p:cNvPr id="10" name="Picture 9" descr="Movement poster - Movement is the processes or results of moving&#10;performers, objects, sets, lighting and/or&#10;audiences in dramatic works and experiences.">
            <a:extLst>
              <a:ext uri="{FF2B5EF4-FFF2-40B4-BE49-F238E27FC236}">
                <a16:creationId xmlns:a16="http://schemas.microsoft.com/office/drawing/2014/main" id="{A316584C-153E-9388-33EF-A400A98F33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2240" y="1293090"/>
            <a:ext cx="3311760" cy="4683317"/>
          </a:xfrm>
          <a:prstGeom prst="rect">
            <a:avLst/>
          </a:prstGeom>
        </p:spPr>
      </p:pic>
      <p:sp>
        <p:nvSpPr>
          <p:cNvPr id="11" name="Title 4">
            <a:extLst>
              <a:ext uri="{FF2B5EF4-FFF2-40B4-BE49-F238E27FC236}">
                <a16:creationId xmlns:a16="http://schemas.microsoft.com/office/drawing/2014/main" id="{7982A117-1CD2-B80D-328C-59A5DFB44BF1}"/>
              </a:ext>
            </a:extLst>
          </p:cNvPr>
          <p:cNvSpPr txBox="1">
            <a:spLocks/>
          </p:cNvSpPr>
          <p:nvPr/>
        </p:nvSpPr>
        <p:spPr>
          <a:xfrm>
            <a:off x="744226" y="654348"/>
            <a:ext cx="5271565" cy="838646"/>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4400"/>
              <a:t>What is movement?</a:t>
            </a:r>
          </a:p>
        </p:txBody>
      </p:sp>
      <p:sp>
        <p:nvSpPr>
          <p:cNvPr id="13" name="Content Placeholder 4">
            <a:extLst>
              <a:ext uri="{FF2B5EF4-FFF2-40B4-BE49-F238E27FC236}">
                <a16:creationId xmlns:a16="http://schemas.microsoft.com/office/drawing/2014/main" id="{198B82D2-B682-8463-D326-85FF4A69865E}"/>
              </a:ext>
            </a:extLst>
          </p:cNvPr>
          <p:cNvSpPr>
            <a:spLocks noGrp="1"/>
          </p:cNvSpPr>
          <p:nvPr>
            <p:ph sz="quarter" idx="19"/>
          </p:nvPr>
        </p:nvSpPr>
        <p:spPr>
          <a:xfrm>
            <a:off x="744227" y="1293090"/>
            <a:ext cx="7659110" cy="4986411"/>
          </a:xfrm>
        </p:spPr>
        <p:txBody>
          <a:bodyPr/>
          <a:lstStyle/>
          <a:p>
            <a:r>
              <a:rPr lang="en-AU" sz="1600"/>
              <a:t>Movement is the processes or results of moving performers, objects, sets, lighting and/or audiences in dramatic works and experiences. Movement includes:</a:t>
            </a:r>
          </a:p>
          <a:p>
            <a:pPr marL="171450" lvl="0" indent="-171450">
              <a:buFont typeface="Arial" panose="020B0604020202020204" pitchFamily="34" charset="0"/>
              <a:buChar char="•"/>
            </a:pPr>
            <a:r>
              <a:rPr lang="en-AU" sz="1200"/>
              <a:t>breath and physical management</a:t>
            </a:r>
          </a:p>
          <a:p>
            <a:pPr marL="171450" lvl="0" indent="-171450">
              <a:buFont typeface="Arial" panose="020B0604020202020204" pitchFamily="34" charset="0"/>
              <a:buChar char="•"/>
            </a:pPr>
            <a:r>
              <a:rPr lang="en-AU" sz="1200"/>
              <a:t>grounding techniques and neutral stance</a:t>
            </a:r>
          </a:p>
          <a:p>
            <a:pPr marL="171450" lvl="0" indent="-171450">
              <a:buFont typeface="Arial" panose="020B0604020202020204" pitchFamily="34" charset="0"/>
              <a:buChar char="•"/>
            </a:pPr>
            <a:r>
              <a:rPr lang="en-AU" sz="1200"/>
              <a:t>natural movements</a:t>
            </a:r>
          </a:p>
          <a:p>
            <a:pPr marL="171450" lvl="0" indent="-171450">
              <a:buFont typeface="Arial" panose="020B0604020202020204" pitchFamily="34" charset="0"/>
              <a:buChar char="•"/>
            </a:pPr>
            <a:r>
              <a:rPr lang="en-AU" sz="1200"/>
              <a:t>heightened movement</a:t>
            </a:r>
          </a:p>
          <a:p>
            <a:pPr marL="171450" lvl="0" indent="-171450">
              <a:buFont typeface="Arial" panose="020B0604020202020204" pitchFamily="34" charset="0"/>
              <a:buChar char="•"/>
            </a:pPr>
            <a:r>
              <a:rPr lang="en-AU" sz="1200"/>
              <a:t>abstract movement</a:t>
            </a:r>
          </a:p>
          <a:p>
            <a:pPr marL="171450" lvl="0" indent="-171450">
              <a:buFont typeface="Arial" panose="020B0604020202020204" pitchFamily="34" charset="0"/>
              <a:buChar char="•"/>
            </a:pPr>
            <a:r>
              <a:rPr lang="en-AU" sz="1200"/>
              <a:t>physical theatre</a:t>
            </a:r>
          </a:p>
          <a:p>
            <a:pPr marL="171450" lvl="0" indent="-171450">
              <a:buFont typeface="Arial" panose="020B0604020202020204" pitchFamily="34" charset="0"/>
              <a:buChar char="•"/>
            </a:pPr>
            <a:r>
              <a:rPr lang="en-AU" sz="1200"/>
              <a:t>dance</a:t>
            </a:r>
          </a:p>
          <a:p>
            <a:pPr marL="171450" lvl="0" indent="-171450">
              <a:buFont typeface="Arial" panose="020B0604020202020204" pitchFamily="34" charset="0"/>
              <a:buChar char="•"/>
            </a:pPr>
            <a:r>
              <a:rPr lang="en-AU" sz="1200"/>
              <a:t>puppetry</a:t>
            </a:r>
          </a:p>
          <a:p>
            <a:pPr marL="171450" lvl="0" indent="-171450">
              <a:buFont typeface="Arial" panose="020B0604020202020204" pitchFamily="34" charset="0"/>
              <a:buChar char="•"/>
            </a:pPr>
            <a:r>
              <a:rPr lang="en-AU" sz="1200"/>
              <a:t>movement in relation to other elements, such as roles, characters, spaces, props, sets, lighting and technologies. </a:t>
            </a:r>
          </a:p>
          <a:p>
            <a:pPr marL="342900" indent="-342900">
              <a:lnSpc>
                <a:spcPct val="100000"/>
              </a:lnSpc>
              <a:buFont typeface="Arial" panose="020B0604020202020204" pitchFamily="34" charset="0"/>
              <a:buChar char="•"/>
            </a:pPr>
            <a:endParaRPr lang="en-AU"/>
          </a:p>
          <a:p>
            <a:pPr>
              <a:lnSpc>
                <a:spcPct val="100000"/>
              </a:lnSpc>
            </a:pPr>
            <a:endParaRPr lang="en-AU" b="1" u="sng"/>
          </a:p>
        </p:txBody>
      </p:sp>
      <p:sp>
        <p:nvSpPr>
          <p:cNvPr id="2" name="TextBox 1">
            <a:extLst>
              <a:ext uri="{FF2B5EF4-FFF2-40B4-BE49-F238E27FC236}">
                <a16:creationId xmlns:a16="http://schemas.microsoft.com/office/drawing/2014/main" id="{1AC488E8-2462-439E-CF5C-265886E2DFC1}"/>
              </a:ext>
            </a:extLst>
          </p:cNvPr>
          <p:cNvSpPr txBox="1"/>
          <p:nvPr/>
        </p:nvSpPr>
        <p:spPr>
          <a:xfrm>
            <a:off x="4070914" y="6516000"/>
            <a:ext cx="9626424" cy="299836"/>
          </a:xfrm>
          <a:prstGeom prst="rect">
            <a:avLst/>
          </a:prstGeom>
          <a:noFill/>
        </p:spPr>
        <p:txBody>
          <a:bodyPr wrap="square" lIns="0" tIns="0" rIns="0" bIns="0" rtlCol="0">
            <a:noAutofit/>
          </a:bodyPr>
          <a:lstStyle/>
          <a:p>
            <a:r>
              <a:rPr lang="en-AU" sz="900" u="sng">
                <a:solidFill>
                  <a:srgbClr val="002664"/>
                </a:solidFill>
                <a:latin typeface="Arial" panose="020B0604020202020204" pitchFamily="34" charset="0"/>
                <a:ea typeface="Aptos" panose="020B00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Drama 7–10 Syllabus</a:t>
            </a:r>
            <a:r>
              <a:rPr lang="en-AU" sz="900">
                <a:latin typeface="Arial" panose="020B0604020202020204" pitchFamily="34" charset="0"/>
                <a:ea typeface="Aptos" panose="020B0004020202020204" pitchFamily="34" charset="0"/>
                <a:cs typeface="Arial" panose="020B0604020202020204" pitchFamily="34" charset="0"/>
              </a:rPr>
              <a:t> © NSW Education Standards Authority (NESA) for and on behalf of the Crown in right of the State of New South Wales, 2023.</a:t>
            </a:r>
          </a:p>
        </p:txBody>
      </p:sp>
      <p:sp>
        <p:nvSpPr>
          <p:cNvPr id="3" name="Rectangle: Rounded Corners 2">
            <a:extLst>
              <a:ext uri="{FF2B5EF4-FFF2-40B4-BE49-F238E27FC236}">
                <a16:creationId xmlns:a16="http://schemas.microsoft.com/office/drawing/2014/main" id="{CB16502E-0FA0-9654-5214-96B4489082F9}"/>
              </a:ext>
            </a:extLst>
          </p:cNvPr>
          <p:cNvSpPr/>
          <p:nvPr/>
        </p:nvSpPr>
        <p:spPr>
          <a:xfrm>
            <a:off x="0" y="53253"/>
            <a:ext cx="2870198" cy="3849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itle 5">
            <a:extLst>
              <a:ext uri="{FF2B5EF4-FFF2-40B4-BE49-F238E27FC236}">
                <a16:creationId xmlns:a16="http://schemas.microsoft.com/office/drawing/2014/main" id="{DE9C013A-E82F-279C-3C37-319F9E8A2BC4}"/>
              </a:ext>
            </a:extLst>
          </p:cNvPr>
          <p:cNvSpPr txBox="1">
            <a:spLocks/>
          </p:cNvSpPr>
          <p:nvPr/>
        </p:nvSpPr>
        <p:spPr>
          <a:xfrm>
            <a:off x="531845" y="122337"/>
            <a:ext cx="2071396" cy="233374"/>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2.2a – define</a:t>
            </a:r>
          </a:p>
        </p:txBody>
      </p:sp>
    </p:spTree>
    <p:extLst>
      <p:ext uri="{BB962C8B-B14F-4D97-AF65-F5344CB8AC3E}">
        <p14:creationId xmlns:p14="http://schemas.microsoft.com/office/powerpoint/2010/main" val="2377626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a:xfrm>
            <a:off x="892542" y="3545368"/>
            <a:ext cx="11291998" cy="2194196"/>
          </a:xfrm>
        </p:spPr>
        <p:txBody>
          <a:bodyPr/>
          <a:lstStyle/>
          <a:p>
            <a:r>
              <a:rPr lang="en-AU" sz="3600"/>
              <a:t>Learning sequence 1 – </a:t>
            </a:r>
            <a:br>
              <a:rPr lang="en-AU"/>
            </a:br>
            <a:r>
              <a:rPr lang="en-AU" sz="9600"/>
              <a:t>Voice</a:t>
            </a:r>
            <a:endParaRPr lang="en-AU"/>
          </a:p>
        </p:txBody>
      </p:sp>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4</a:t>
            </a:fld>
            <a:endParaRPr lang="en-AU"/>
          </a:p>
        </p:txBody>
      </p:sp>
      <p:pic>
        <p:nvPicPr>
          <p:cNvPr id="3" name="Graphic 2" descr="Voice icon - student gesturing with hand movement and mouth open to suggest non-verbal and verbal communication.">
            <a:extLst>
              <a:ext uri="{FF2B5EF4-FFF2-40B4-BE49-F238E27FC236}">
                <a16:creationId xmlns:a16="http://schemas.microsoft.com/office/drawing/2014/main" id="{042B06F2-8B06-ED51-4AAB-829AFD658A8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01154" y="1568673"/>
            <a:ext cx="4170891" cy="4170891"/>
          </a:xfrm>
          <a:prstGeom prst="rect">
            <a:avLst/>
          </a:prstGeom>
        </p:spPr>
      </p:pic>
    </p:spTree>
    <p:extLst>
      <p:ext uri="{BB962C8B-B14F-4D97-AF65-F5344CB8AC3E}">
        <p14:creationId xmlns:p14="http://schemas.microsoft.com/office/powerpoint/2010/main" val="3382456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40</a:t>
            </a:fld>
            <a:endParaRPr lang="en-AU"/>
          </a:p>
        </p:txBody>
      </p:sp>
      <p:sp>
        <p:nvSpPr>
          <p:cNvPr id="12" name="Content Placeholder 4">
            <a:extLst>
              <a:ext uri="{FF2B5EF4-FFF2-40B4-BE49-F238E27FC236}">
                <a16:creationId xmlns:a16="http://schemas.microsoft.com/office/drawing/2014/main" id="{DA94EC1D-5885-A781-7769-56C354E30525}"/>
              </a:ext>
            </a:extLst>
          </p:cNvPr>
          <p:cNvSpPr>
            <a:spLocks noGrp="1"/>
          </p:cNvSpPr>
          <p:nvPr>
            <p:ph sz="quarter" idx="19"/>
          </p:nvPr>
        </p:nvSpPr>
        <p:spPr>
          <a:xfrm>
            <a:off x="753979" y="2081940"/>
            <a:ext cx="10748210" cy="2790371"/>
          </a:xfrm>
        </p:spPr>
        <p:txBody>
          <a:bodyPr/>
          <a:lstStyle/>
          <a:p>
            <a:r>
              <a:rPr lang="en-US" sz="2400"/>
              <a:t>Any movement or action that we do every day. </a:t>
            </a:r>
            <a:br>
              <a:rPr lang="en-US" sz="2400"/>
            </a:br>
            <a:r>
              <a:rPr lang="en-US" sz="2400"/>
              <a:t>For example, sitting on a chair, opening a door or putting on our backpacks. </a:t>
            </a:r>
          </a:p>
        </p:txBody>
      </p:sp>
      <p:sp>
        <p:nvSpPr>
          <p:cNvPr id="4" name="Title 4">
            <a:extLst>
              <a:ext uri="{FF2B5EF4-FFF2-40B4-BE49-F238E27FC236}">
                <a16:creationId xmlns:a16="http://schemas.microsoft.com/office/drawing/2014/main" id="{89BACF7E-496E-5BEF-6007-9A85BA27C62C}"/>
              </a:ext>
            </a:extLst>
          </p:cNvPr>
          <p:cNvSpPr txBox="1">
            <a:spLocks/>
          </p:cNvSpPr>
          <p:nvPr/>
        </p:nvSpPr>
        <p:spPr>
          <a:xfrm>
            <a:off x="578533" y="992698"/>
            <a:ext cx="10577734" cy="838646"/>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4400" b="1"/>
              <a:t>Natural movements</a:t>
            </a:r>
          </a:p>
        </p:txBody>
      </p:sp>
      <p:cxnSp>
        <p:nvCxnSpPr>
          <p:cNvPr id="5" name="Straight Connector 4">
            <a:extLst>
              <a:ext uri="{FF2B5EF4-FFF2-40B4-BE49-F238E27FC236}">
                <a16:creationId xmlns:a16="http://schemas.microsoft.com/office/drawing/2014/main" id="{891A92BF-846D-8E59-61F9-117932374E41}"/>
              </a:ext>
            </a:extLst>
          </p:cNvPr>
          <p:cNvCxnSpPr/>
          <p:nvPr/>
        </p:nvCxnSpPr>
        <p:spPr>
          <a:xfrm>
            <a:off x="673769" y="1831344"/>
            <a:ext cx="7828547"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C356CECB-5BD9-8EEB-EF02-4251CA2BC3DB}"/>
              </a:ext>
            </a:extLst>
          </p:cNvPr>
          <p:cNvSpPr/>
          <p:nvPr/>
        </p:nvSpPr>
        <p:spPr>
          <a:xfrm>
            <a:off x="2474390" y="4872311"/>
            <a:ext cx="7397398" cy="110666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b="1"/>
              <a:t>Experiment with walking to and sitting on a chair, or putting on a backpack, in a natural way.</a:t>
            </a:r>
          </a:p>
        </p:txBody>
      </p:sp>
      <p:sp>
        <p:nvSpPr>
          <p:cNvPr id="2" name="Rectangle: Rounded Corners 1">
            <a:extLst>
              <a:ext uri="{FF2B5EF4-FFF2-40B4-BE49-F238E27FC236}">
                <a16:creationId xmlns:a16="http://schemas.microsoft.com/office/drawing/2014/main" id="{5894EE48-A065-A267-9E72-44A6F1D014D3}"/>
              </a:ext>
            </a:extLst>
          </p:cNvPr>
          <p:cNvSpPr/>
          <p:nvPr/>
        </p:nvSpPr>
        <p:spPr>
          <a:xfrm>
            <a:off x="-118532" y="254000"/>
            <a:ext cx="4048693" cy="3849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itle 5">
            <a:extLst>
              <a:ext uri="{FF2B5EF4-FFF2-40B4-BE49-F238E27FC236}">
                <a16:creationId xmlns:a16="http://schemas.microsoft.com/office/drawing/2014/main" id="{E1323FF4-7B21-FB32-AD34-22E6E9E9ABF4}"/>
              </a:ext>
            </a:extLst>
          </p:cNvPr>
          <p:cNvSpPr txBox="1">
            <a:spLocks/>
          </p:cNvSpPr>
          <p:nvPr/>
        </p:nvSpPr>
        <p:spPr>
          <a:xfrm>
            <a:off x="466485" y="319472"/>
            <a:ext cx="3586769" cy="233374"/>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2.2b – define and embody</a:t>
            </a:r>
          </a:p>
        </p:txBody>
      </p:sp>
    </p:spTree>
    <p:extLst>
      <p:ext uri="{BB962C8B-B14F-4D97-AF65-F5344CB8AC3E}">
        <p14:creationId xmlns:p14="http://schemas.microsoft.com/office/powerpoint/2010/main" val="2562481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41</a:t>
            </a:fld>
            <a:endParaRPr lang="en-AU"/>
          </a:p>
        </p:txBody>
      </p:sp>
      <p:sp>
        <p:nvSpPr>
          <p:cNvPr id="12" name="Content Placeholder 4">
            <a:extLst>
              <a:ext uri="{FF2B5EF4-FFF2-40B4-BE49-F238E27FC236}">
                <a16:creationId xmlns:a16="http://schemas.microsoft.com/office/drawing/2014/main" id="{DA94EC1D-5885-A781-7769-56C354E30525}"/>
              </a:ext>
            </a:extLst>
          </p:cNvPr>
          <p:cNvSpPr>
            <a:spLocks noGrp="1"/>
          </p:cNvSpPr>
          <p:nvPr>
            <p:ph sz="quarter" idx="19"/>
          </p:nvPr>
        </p:nvSpPr>
        <p:spPr>
          <a:xfrm>
            <a:off x="753979" y="2081940"/>
            <a:ext cx="9705474" cy="2790371"/>
          </a:xfrm>
        </p:spPr>
        <p:txBody>
          <a:bodyPr/>
          <a:lstStyle/>
          <a:p>
            <a:r>
              <a:rPr lang="en-US" sz="2400"/>
              <a:t>An over-the-top version of the natural movement. It is still </a:t>
            </a:r>
            <a:r>
              <a:rPr lang="en-AU" sz="2400"/>
              <a:t>recognisable</a:t>
            </a:r>
            <a:r>
              <a:rPr lang="en-US" sz="2400"/>
              <a:t> as the original movement, only the energy is exaggerated.</a:t>
            </a:r>
          </a:p>
        </p:txBody>
      </p:sp>
      <p:sp>
        <p:nvSpPr>
          <p:cNvPr id="4" name="Title 4">
            <a:extLst>
              <a:ext uri="{FF2B5EF4-FFF2-40B4-BE49-F238E27FC236}">
                <a16:creationId xmlns:a16="http://schemas.microsoft.com/office/drawing/2014/main" id="{89BACF7E-496E-5BEF-6007-9A85BA27C62C}"/>
              </a:ext>
            </a:extLst>
          </p:cNvPr>
          <p:cNvSpPr txBox="1">
            <a:spLocks/>
          </p:cNvSpPr>
          <p:nvPr/>
        </p:nvSpPr>
        <p:spPr>
          <a:xfrm>
            <a:off x="578533" y="992698"/>
            <a:ext cx="10577734" cy="838646"/>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4400" b="1"/>
              <a:t>Heightened movements</a:t>
            </a:r>
          </a:p>
        </p:txBody>
      </p:sp>
      <p:cxnSp>
        <p:nvCxnSpPr>
          <p:cNvPr id="5" name="Straight Connector 4">
            <a:extLst>
              <a:ext uri="{FF2B5EF4-FFF2-40B4-BE49-F238E27FC236}">
                <a16:creationId xmlns:a16="http://schemas.microsoft.com/office/drawing/2014/main" id="{891A92BF-846D-8E59-61F9-117932374E41}"/>
              </a:ext>
            </a:extLst>
          </p:cNvPr>
          <p:cNvCxnSpPr/>
          <p:nvPr/>
        </p:nvCxnSpPr>
        <p:spPr>
          <a:xfrm>
            <a:off x="673769" y="1831344"/>
            <a:ext cx="7828547"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C356CECB-5BD9-8EEB-EF02-4251CA2BC3DB}"/>
              </a:ext>
            </a:extLst>
          </p:cNvPr>
          <p:cNvSpPr/>
          <p:nvPr/>
        </p:nvSpPr>
        <p:spPr>
          <a:xfrm>
            <a:off x="1819469" y="4872311"/>
            <a:ext cx="7440941" cy="110666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b="1"/>
              <a:t>Repeat the original movement, but this time exaggerate it. Make it larger or much smaller, faster or slower, more intense or emotional.</a:t>
            </a:r>
          </a:p>
        </p:txBody>
      </p:sp>
      <p:sp>
        <p:nvSpPr>
          <p:cNvPr id="8" name="Rectangle: Rounded Corners 7">
            <a:extLst>
              <a:ext uri="{FF2B5EF4-FFF2-40B4-BE49-F238E27FC236}">
                <a16:creationId xmlns:a16="http://schemas.microsoft.com/office/drawing/2014/main" id="{570AF2D0-1956-4B0F-435A-B9C0D77DE1A8}"/>
              </a:ext>
            </a:extLst>
          </p:cNvPr>
          <p:cNvSpPr/>
          <p:nvPr/>
        </p:nvSpPr>
        <p:spPr>
          <a:xfrm>
            <a:off x="-118532" y="254000"/>
            <a:ext cx="4048693" cy="3849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itle 5">
            <a:extLst>
              <a:ext uri="{FF2B5EF4-FFF2-40B4-BE49-F238E27FC236}">
                <a16:creationId xmlns:a16="http://schemas.microsoft.com/office/drawing/2014/main" id="{0160B095-7755-6381-D327-571F5C9B9333}"/>
              </a:ext>
            </a:extLst>
          </p:cNvPr>
          <p:cNvSpPr txBox="1">
            <a:spLocks/>
          </p:cNvSpPr>
          <p:nvPr/>
        </p:nvSpPr>
        <p:spPr>
          <a:xfrm>
            <a:off x="466485" y="319472"/>
            <a:ext cx="3586769" cy="233374"/>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2.2c – define and embody</a:t>
            </a:r>
          </a:p>
        </p:txBody>
      </p:sp>
    </p:spTree>
    <p:extLst>
      <p:ext uri="{BB962C8B-B14F-4D97-AF65-F5344CB8AC3E}">
        <p14:creationId xmlns:p14="http://schemas.microsoft.com/office/powerpoint/2010/main" val="3830529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42</a:t>
            </a:fld>
            <a:endParaRPr lang="en-AU"/>
          </a:p>
        </p:txBody>
      </p:sp>
      <p:sp>
        <p:nvSpPr>
          <p:cNvPr id="12" name="Content Placeholder 4">
            <a:extLst>
              <a:ext uri="{FF2B5EF4-FFF2-40B4-BE49-F238E27FC236}">
                <a16:creationId xmlns:a16="http://schemas.microsoft.com/office/drawing/2014/main" id="{DA94EC1D-5885-A781-7769-56C354E30525}"/>
              </a:ext>
            </a:extLst>
          </p:cNvPr>
          <p:cNvSpPr>
            <a:spLocks noGrp="1"/>
          </p:cNvSpPr>
          <p:nvPr>
            <p:ph sz="quarter" idx="19"/>
          </p:nvPr>
        </p:nvSpPr>
        <p:spPr>
          <a:xfrm>
            <a:off x="753979" y="2081940"/>
            <a:ext cx="9705474" cy="2790371"/>
          </a:xfrm>
        </p:spPr>
        <p:txBody>
          <a:bodyPr/>
          <a:lstStyle/>
          <a:p>
            <a:r>
              <a:rPr lang="en-AU" sz="2400"/>
              <a:t>Shifts away from representing real life, everyday actions. Movement is broken into shapes, gestures or rhythms that do not closely resemble the original movement.</a:t>
            </a:r>
            <a:endParaRPr lang="en-US" sz="2400"/>
          </a:p>
        </p:txBody>
      </p:sp>
      <p:sp>
        <p:nvSpPr>
          <p:cNvPr id="4" name="Title 4">
            <a:extLst>
              <a:ext uri="{FF2B5EF4-FFF2-40B4-BE49-F238E27FC236}">
                <a16:creationId xmlns:a16="http://schemas.microsoft.com/office/drawing/2014/main" id="{89BACF7E-496E-5BEF-6007-9A85BA27C62C}"/>
              </a:ext>
            </a:extLst>
          </p:cNvPr>
          <p:cNvSpPr txBox="1">
            <a:spLocks/>
          </p:cNvSpPr>
          <p:nvPr/>
        </p:nvSpPr>
        <p:spPr>
          <a:xfrm>
            <a:off x="578533" y="992698"/>
            <a:ext cx="10577734" cy="838646"/>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4400" b="1"/>
              <a:t>Abstract movements</a:t>
            </a:r>
          </a:p>
        </p:txBody>
      </p:sp>
      <p:cxnSp>
        <p:nvCxnSpPr>
          <p:cNvPr id="5" name="Straight Connector 4">
            <a:extLst>
              <a:ext uri="{FF2B5EF4-FFF2-40B4-BE49-F238E27FC236}">
                <a16:creationId xmlns:a16="http://schemas.microsoft.com/office/drawing/2014/main" id="{891A92BF-846D-8E59-61F9-117932374E41}"/>
              </a:ext>
            </a:extLst>
          </p:cNvPr>
          <p:cNvCxnSpPr/>
          <p:nvPr/>
        </p:nvCxnSpPr>
        <p:spPr>
          <a:xfrm>
            <a:off x="673769" y="1831344"/>
            <a:ext cx="7828547"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C356CECB-5BD9-8EEB-EF02-4251CA2BC3DB}"/>
              </a:ext>
            </a:extLst>
          </p:cNvPr>
          <p:cNvSpPr/>
          <p:nvPr/>
        </p:nvSpPr>
        <p:spPr>
          <a:xfrm>
            <a:off x="1660849" y="4872311"/>
            <a:ext cx="7599561" cy="110666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b="1"/>
              <a:t>Repeat the original movement but use body shapes that are unnatural, use sudden jerking movements or create sharp angles. </a:t>
            </a:r>
          </a:p>
        </p:txBody>
      </p:sp>
      <p:sp>
        <p:nvSpPr>
          <p:cNvPr id="8" name="Rectangle: Rounded Corners 7">
            <a:extLst>
              <a:ext uri="{FF2B5EF4-FFF2-40B4-BE49-F238E27FC236}">
                <a16:creationId xmlns:a16="http://schemas.microsoft.com/office/drawing/2014/main" id="{1785D9A8-7A83-76EF-53B8-0E712A78B9B9}"/>
              </a:ext>
            </a:extLst>
          </p:cNvPr>
          <p:cNvSpPr/>
          <p:nvPr/>
        </p:nvSpPr>
        <p:spPr>
          <a:xfrm>
            <a:off x="-118532" y="254000"/>
            <a:ext cx="4048693" cy="3849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itle 5">
            <a:extLst>
              <a:ext uri="{FF2B5EF4-FFF2-40B4-BE49-F238E27FC236}">
                <a16:creationId xmlns:a16="http://schemas.microsoft.com/office/drawing/2014/main" id="{6DB3C881-4AA5-E80B-AACF-240A669EA4A6}"/>
              </a:ext>
            </a:extLst>
          </p:cNvPr>
          <p:cNvSpPr txBox="1">
            <a:spLocks/>
          </p:cNvSpPr>
          <p:nvPr/>
        </p:nvSpPr>
        <p:spPr>
          <a:xfrm>
            <a:off x="466485" y="319472"/>
            <a:ext cx="3586769" cy="233374"/>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2.2d – define and embody</a:t>
            </a:r>
          </a:p>
        </p:txBody>
      </p:sp>
    </p:spTree>
    <p:extLst>
      <p:ext uri="{BB962C8B-B14F-4D97-AF65-F5344CB8AC3E}">
        <p14:creationId xmlns:p14="http://schemas.microsoft.com/office/powerpoint/2010/main" val="795532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 name="Freeform 12">
            <a:extLst>
              <a:ext uri="{FF2B5EF4-FFF2-40B4-BE49-F238E27FC236}">
                <a16:creationId xmlns:a16="http://schemas.microsoft.com/office/drawing/2014/main" id="{48823CCE-4BC3-51D8-AB5B-3DB45809B96A}"/>
              </a:ext>
            </a:extLst>
          </p:cNvPr>
          <p:cNvSpPr/>
          <p:nvPr/>
        </p:nvSpPr>
        <p:spPr>
          <a:xfrm>
            <a:off x="5404082" y="-23991"/>
            <a:ext cx="7267360" cy="6881991"/>
          </a:xfrm>
          <a:custGeom>
            <a:avLst/>
            <a:gdLst/>
            <a:ahLst/>
            <a:cxnLst/>
            <a:rect l="l" t="t" r="r" b="b"/>
            <a:pathLst>
              <a:path w="15535352" h="10117398">
                <a:moveTo>
                  <a:pt x="0" y="0"/>
                </a:moveTo>
                <a:lnTo>
                  <a:pt x="15535352" y="0"/>
                </a:lnTo>
                <a:lnTo>
                  <a:pt x="15535352" y="10117398"/>
                </a:lnTo>
                <a:lnTo>
                  <a:pt x="0" y="101173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43</a:t>
            </a:fld>
            <a:endParaRPr lang="en-AU"/>
          </a:p>
        </p:txBody>
      </p:sp>
      <p:sp>
        <p:nvSpPr>
          <p:cNvPr id="10" name="TextBox 9">
            <a:extLst>
              <a:ext uri="{FF2B5EF4-FFF2-40B4-BE49-F238E27FC236}">
                <a16:creationId xmlns:a16="http://schemas.microsoft.com/office/drawing/2014/main" id="{52153FA1-9C2B-A8C2-1EA1-B593F4BEFA3E}"/>
              </a:ext>
            </a:extLst>
          </p:cNvPr>
          <p:cNvSpPr txBox="1"/>
          <p:nvPr/>
        </p:nvSpPr>
        <p:spPr>
          <a:xfrm>
            <a:off x="728229" y="3008568"/>
            <a:ext cx="4336286" cy="295920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sz="2800">
                <a:solidFill>
                  <a:schemeClr val="bg1"/>
                </a:solidFill>
                <a:latin typeface="Arial" panose="020B0604020202020204" pitchFamily="34" charset="0"/>
                <a:cs typeface="Arial" panose="020B0604020202020204" pitchFamily="34" charset="0"/>
              </a:rPr>
              <a:t>Let’s experiment with movement.</a:t>
            </a:r>
            <a:br>
              <a:rPr lang="en-AU" sz="2800">
                <a:solidFill>
                  <a:schemeClr val="bg1"/>
                </a:solidFill>
                <a:latin typeface="Arial" panose="020B0604020202020204" pitchFamily="34" charset="0"/>
                <a:cs typeface="Arial" panose="020B0604020202020204" pitchFamily="34" charset="0"/>
              </a:rPr>
            </a:br>
            <a:endParaRPr lang="en-AU" sz="2800">
              <a:solidFill>
                <a:schemeClr val="bg1"/>
              </a:solidFill>
              <a:latin typeface="Arial" panose="020B0604020202020204" pitchFamily="34" charset="0"/>
              <a:cs typeface="Arial" panose="020B0604020202020204" pitchFamily="34" charset="0"/>
            </a:endParaRPr>
          </a:p>
          <a:p>
            <a:endParaRPr lang="en-AU" sz="2800">
              <a:solidFill>
                <a:schemeClr val="bg1"/>
              </a:solidFill>
              <a:latin typeface="Arial" panose="020B0604020202020204" pitchFamily="34" charset="0"/>
              <a:cs typeface="Arial" panose="020B0604020202020204" pitchFamily="34" charset="0"/>
            </a:endParaRPr>
          </a:p>
          <a:p>
            <a:r>
              <a:rPr lang="en-AU" sz="1800">
                <a:solidFill>
                  <a:schemeClr val="bg1"/>
                </a:solidFill>
                <a:latin typeface="Arial" panose="020B0604020202020204" pitchFamily="34" charset="0"/>
                <a:cs typeface="Arial" panose="020B0604020202020204" pitchFamily="34" charset="0"/>
              </a:rPr>
              <a:t>Our goal is to </a:t>
            </a:r>
            <a:r>
              <a:rPr lang="en-AU" sz="1800" b="1">
                <a:solidFill>
                  <a:schemeClr val="bg1"/>
                </a:solidFill>
                <a:latin typeface="Arial" panose="020B0604020202020204" pitchFamily="34" charset="0"/>
                <a:cs typeface="Arial" panose="020B0604020202020204" pitchFamily="34" charset="0"/>
              </a:rPr>
              <a:t>transform</a:t>
            </a:r>
            <a:r>
              <a:rPr lang="en-AU" sz="1800">
                <a:solidFill>
                  <a:schemeClr val="bg1"/>
                </a:solidFill>
                <a:latin typeface="Arial" panose="020B0604020202020204" pitchFamily="34" charset="0"/>
                <a:cs typeface="Arial" panose="020B0604020202020204" pitchFamily="34" charset="0"/>
              </a:rPr>
              <a:t> natural movements into heightened or abstract movements.</a:t>
            </a:r>
          </a:p>
          <a:p>
            <a:pPr>
              <a:lnSpc>
                <a:spcPct val="150000"/>
              </a:lnSpc>
            </a:pPr>
            <a:endParaRPr lang="en-AU" sz="2000">
              <a:solidFill>
                <a:schemeClr val="bg1"/>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32608B08-ECEC-2EB7-2FF0-1E8768769069}"/>
              </a:ext>
            </a:extLst>
          </p:cNvPr>
          <p:cNvSpPr/>
          <p:nvPr/>
        </p:nvSpPr>
        <p:spPr>
          <a:xfrm>
            <a:off x="-118531" y="254000"/>
            <a:ext cx="3234264" cy="38499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itle 5">
            <a:extLst>
              <a:ext uri="{FF2B5EF4-FFF2-40B4-BE49-F238E27FC236}">
                <a16:creationId xmlns:a16="http://schemas.microsoft.com/office/drawing/2014/main" id="{48797D74-6841-04E3-465B-5806CE380CCE}"/>
              </a:ext>
            </a:extLst>
          </p:cNvPr>
          <p:cNvSpPr txBox="1">
            <a:spLocks/>
          </p:cNvSpPr>
          <p:nvPr/>
        </p:nvSpPr>
        <p:spPr>
          <a:xfrm>
            <a:off x="165255" y="324717"/>
            <a:ext cx="2815012" cy="303263"/>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t>2.2e – workshop</a:t>
            </a:r>
          </a:p>
        </p:txBody>
      </p:sp>
    </p:spTree>
    <p:extLst>
      <p:ext uri="{BB962C8B-B14F-4D97-AF65-F5344CB8AC3E}">
        <p14:creationId xmlns:p14="http://schemas.microsoft.com/office/powerpoint/2010/main" val="189850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44</a:t>
            </a:fld>
            <a:endParaRPr lang="en-AU"/>
          </a:p>
        </p:txBody>
      </p:sp>
      <p:sp>
        <p:nvSpPr>
          <p:cNvPr id="11" name="Title 2">
            <a:extLst>
              <a:ext uri="{FF2B5EF4-FFF2-40B4-BE49-F238E27FC236}">
                <a16:creationId xmlns:a16="http://schemas.microsoft.com/office/drawing/2014/main" id="{A2AF55FA-AC39-62B1-D251-27186A5BA958}"/>
              </a:ext>
            </a:extLst>
          </p:cNvPr>
          <p:cNvSpPr>
            <a:spLocks noGrp="1"/>
          </p:cNvSpPr>
          <p:nvPr>
            <p:ph type="title"/>
          </p:nvPr>
        </p:nvSpPr>
        <p:spPr>
          <a:xfrm>
            <a:off x="348001" y="932288"/>
            <a:ext cx="11484000" cy="545601"/>
          </a:xfrm>
          <a:solidFill>
            <a:schemeClr val="accent1"/>
          </a:solidFill>
        </p:spPr>
        <p:txBody>
          <a:bodyPr/>
          <a:lstStyle/>
          <a:p>
            <a:r>
              <a:rPr lang="en-AU" b="1">
                <a:solidFill>
                  <a:schemeClr val="bg1"/>
                </a:solidFill>
              </a:rPr>
              <a:t>Before we begin …</a:t>
            </a:r>
          </a:p>
        </p:txBody>
      </p:sp>
      <p:sp>
        <p:nvSpPr>
          <p:cNvPr id="13" name="Text Placeholder 3">
            <a:extLst>
              <a:ext uri="{FF2B5EF4-FFF2-40B4-BE49-F238E27FC236}">
                <a16:creationId xmlns:a16="http://schemas.microsoft.com/office/drawing/2014/main" id="{73D41B73-58C2-E926-B847-74AD2B13D583}"/>
              </a:ext>
            </a:extLst>
          </p:cNvPr>
          <p:cNvSpPr>
            <a:spLocks noGrp="1"/>
          </p:cNvSpPr>
          <p:nvPr>
            <p:ph type="body" sz="quarter" idx="18"/>
          </p:nvPr>
        </p:nvSpPr>
        <p:spPr>
          <a:xfrm>
            <a:off x="360001" y="1620001"/>
            <a:ext cx="11483999" cy="545601"/>
          </a:xfrm>
        </p:spPr>
        <p:txBody>
          <a:bodyPr anchor="t"/>
          <a:lstStyle/>
          <a:p>
            <a:pPr>
              <a:lnSpc>
                <a:spcPct val="100000"/>
              </a:lnSpc>
            </a:pPr>
            <a:r>
              <a:rPr lang="en-AU">
                <a:solidFill>
                  <a:schemeClr val="accent1"/>
                </a:solidFill>
              </a:rPr>
              <a:t>What are some natural, everyday movements we could experiment with?</a:t>
            </a:r>
          </a:p>
        </p:txBody>
      </p:sp>
      <p:sp>
        <p:nvSpPr>
          <p:cNvPr id="14" name="Rectangle 13">
            <a:extLst>
              <a:ext uri="{FF2B5EF4-FFF2-40B4-BE49-F238E27FC236}">
                <a16:creationId xmlns:a16="http://schemas.microsoft.com/office/drawing/2014/main" id="{3D7FB47A-4245-A278-2396-C1A52BE79021}"/>
              </a:ext>
            </a:extLst>
          </p:cNvPr>
          <p:cNvSpPr/>
          <p:nvPr/>
        </p:nvSpPr>
        <p:spPr>
          <a:xfrm>
            <a:off x="1507959" y="2307715"/>
            <a:ext cx="9079830" cy="4208285"/>
          </a:xfrm>
          <a:prstGeom prst="rect">
            <a:avLst/>
          </a:prstGeom>
          <a:solidFill>
            <a:schemeClr val="bg1"/>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Rounded Corners 1">
            <a:extLst>
              <a:ext uri="{FF2B5EF4-FFF2-40B4-BE49-F238E27FC236}">
                <a16:creationId xmlns:a16="http://schemas.microsoft.com/office/drawing/2014/main" id="{F2A31D83-4903-D291-5790-7AD8CD41C56A}"/>
              </a:ext>
            </a:extLst>
          </p:cNvPr>
          <p:cNvSpPr/>
          <p:nvPr/>
        </p:nvSpPr>
        <p:spPr>
          <a:xfrm>
            <a:off x="-118531" y="254000"/>
            <a:ext cx="3113658" cy="3849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itle 5">
            <a:extLst>
              <a:ext uri="{FF2B5EF4-FFF2-40B4-BE49-F238E27FC236}">
                <a16:creationId xmlns:a16="http://schemas.microsoft.com/office/drawing/2014/main" id="{24978147-E5D2-4BAC-2710-D7A5E0677E68}"/>
              </a:ext>
            </a:extLst>
          </p:cNvPr>
          <p:cNvSpPr txBox="1">
            <a:spLocks/>
          </p:cNvSpPr>
          <p:nvPr/>
        </p:nvSpPr>
        <p:spPr>
          <a:xfrm>
            <a:off x="195943" y="323084"/>
            <a:ext cx="3191069" cy="233374"/>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2.2f – differentiation</a:t>
            </a:r>
          </a:p>
        </p:txBody>
      </p:sp>
      <p:sp>
        <p:nvSpPr>
          <p:cNvPr id="4" name="Freeform 5">
            <a:extLst>
              <a:ext uri="{FF2B5EF4-FFF2-40B4-BE49-F238E27FC236}">
                <a16:creationId xmlns:a16="http://schemas.microsoft.com/office/drawing/2014/main" id="{614D5A7E-AF24-014F-ACCC-48F363DD5F7C}"/>
              </a:ext>
            </a:extLst>
          </p:cNvPr>
          <p:cNvSpPr/>
          <p:nvPr/>
        </p:nvSpPr>
        <p:spPr>
          <a:xfrm>
            <a:off x="8654142" y="3086100"/>
            <a:ext cx="3189857" cy="2821360"/>
          </a:xfrm>
          <a:custGeom>
            <a:avLst/>
            <a:gdLst/>
            <a:ahLst/>
            <a:cxnLst/>
            <a:rect l="l" t="t" r="r" b="b"/>
            <a:pathLst>
              <a:path w="5143500" h="4114800">
                <a:moveTo>
                  <a:pt x="0" y="0"/>
                </a:moveTo>
                <a:lnTo>
                  <a:pt x="5143500" y="0"/>
                </a:lnTo>
                <a:lnTo>
                  <a:pt x="51435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Tree>
    <p:extLst>
      <p:ext uri="{BB962C8B-B14F-4D97-AF65-F5344CB8AC3E}">
        <p14:creationId xmlns:p14="http://schemas.microsoft.com/office/powerpoint/2010/main" val="292356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45</a:t>
            </a:fld>
            <a:endParaRPr lang="en-AU"/>
          </a:p>
        </p:txBody>
      </p:sp>
      <p:sp>
        <p:nvSpPr>
          <p:cNvPr id="10" name="TextBox 9">
            <a:extLst>
              <a:ext uri="{FF2B5EF4-FFF2-40B4-BE49-F238E27FC236}">
                <a16:creationId xmlns:a16="http://schemas.microsoft.com/office/drawing/2014/main" id="{52153FA1-9C2B-A8C2-1EA1-B593F4BEFA3E}"/>
              </a:ext>
            </a:extLst>
          </p:cNvPr>
          <p:cNvSpPr txBox="1"/>
          <p:nvPr/>
        </p:nvSpPr>
        <p:spPr>
          <a:xfrm>
            <a:off x="6824228" y="3008568"/>
            <a:ext cx="4336286" cy="34470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sz="2800" b="1">
                <a:solidFill>
                  <a:schemeClr val="accent1"/>
                </a:solidFill>
                <a:latin typeface="Arial" panose="020B0604020202020204" pitchFamily="34" charset="0"/>
                <a:cs typeface="Arial" panose="020B0604020202020204" pitchFamily="34" charset="0"/>
              </a:rPr>
              <a:t>Which movement type was most challenging for you as a performer?</a:t>
            </a:r>
          </a:p>
          <a:p>
            <a:endParaRPr lang="en-AU" sz="2800" b="1">
              <a:solidFill>
                <a:schemeClr val="accent1"/>
              </a:solidFill>
              <a:latin typeface="Arial" panose="020B0604020202020204" pitchFamily="34" charset="0"/>
              <a:cs typeface="Arial" panose="020B0604020202020204" pitchFamily="34" charset="0"/>
            </a:endParaRPr>
          </a:p>
          <a:p>
            <a:r>
              <a:rPr lang="en-AU" sz="2800" b="1">
                <a:solidFill>
                  <a:schemeClr val="accent1"/>
                </a:solidFill>
                <a:latin typeface="Arial" panose="020B0604020202020204" pitchFamily="34" charset="0"/>
                <a:cs typeface="Arial" panose="020B0604020202020204" pitchFamily="34" charset="0"/>
              </a:rPr>
              <a:t>What makes you say that?</a:t>
            </a:r>
          </a:p>
          <a:p>
            <a:br>
              <a:rPr lang="en-AU" sz="2800">
                <a:solidFill>
                  <a:schemeClr val="bg1"/>
                </a:solidFill>
                <a:latin typeface="Arial" panose="020B0604020202020204" pitchFamily="34" charset="0"/>
                <a:cs typeface="Arial" panose="020B0604020202020204" pitchFamily="34" charset="0"/>
              </a:rPr>
            </a:br>
            <a:endParaRPr lang="en-AU" sz="2800">
              <a:solidFill>
                <a:schemeClr val="bg1"/>
              </a:solidFill>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22ED3B03-9264-E493-F79C-DF5222F7F221}"/>
              </a:ext>
            </a:extLst>
          </p:cNvPr>
          <p:cNvSpPr/>
          <p:nvPr/>
        </p:nvSpPr>
        <p:spPr>
          <a:xfrm>
            <a:off x="6546272" y="1254161"/>
            <a:ext cx="5820084" cy="104217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itle 4">
            <a:extLst>
              <a:ext uri="{FF2B5EF4-FFF2-40B4-BE49-F238E27FC236}">
                <a16:creationId xmlns:a16="http://schemas.microsoft.com/office/drawing/2014/main" id="{C20CE769-FA19-7F2F-8886-EAC3A1CB4AE5}"/>
              </a:ext>
            </a:extLst>
          </p:cNvPr>
          <p:cNvSpPr txBox="1">
            <a:spLocks/>
          </p:cNvSpPr>
          <p:nvPr/>
        </p:nvSpPr>
        <p:spPr>
          <a:xfrm>
            <a:off x="6950327" y="1457537"/>
            <a:ext cx="4499741" cy="657235"/>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algn="ctr"/>
            <a:r>
              <a:rPr lang="en-AU" sz="4400" b="1"/>
              <a:t>Think-pair-share</a:t>
            </a:r>
          </a:p>
        </p:txBody>
      </p:sp>
      <p:sp>
        <p:nvSpPr>
          <p:cNvPr id="5" name="Freeform 3">
            <a:extLst>
              <a:ext uri="{FF2B5EF4-FFF2-40B4-BE49-F238E27FC236}">
                <a16:creationId xmlns:a16="http://schemas.microsoft.com/office/drawing/2014/main" id="{35A5897A-89E8-A6A0-3173-2F2F535E78E2}"/>
              </a:ext>
            </a:extLst>
          </p:cNvPr>
          <p:cNvSpPr/>
          <p:nvPr/>
        </p:nvSpPr>
        <p:spPr>
          <a:xfrm>
            <a:off x="741932" y="1628532"/>
            <a:ext cx="4215079" cy="3954121"/>
          </a:xfrm>
          <a:custGeom>
            <a:avLst/>
            <a:gdLst/>
            <a:ahLst/>
            <a:cxnLst/>
            <a:rect l="l" t="t" r="r" b="b"/>
            <a:pathLst>
              <a:path w="4308691" h="4114800">
                <a:moveTo>
                  <a:pt x="0" y="0"/>
                </a:moveTo>
                <a:lnTo>
                  <a:pt x="4308691" y="0"/>
                </a:lnTo>
                <a:lnTo>
                  <a:pt x="430869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4" name="Rectangle: Rounded Corners 3">
            <a:extLst>
              <a:ext uri="{FF2B5EF4-FFF2-40B4-BE49-F238E27FC236}">
                <a16:creationId xmlns:a16="http://schemas.microsoft.com/office/drawing/2014/main" id="{D85F3785-3F3A-C9AB-B53E-4033420B367E}"/>
              </a:ext>
            </a:extLst>
          </p:cNvPr>
          <p:cNvSpPr/>
          <p:nvPr/>
        </p:nvSpPr>
        <p:spPr>
          <a:xfrm>
            <a:off x="-118531" y="254000"/>
            <a:ext cx="3234264" cy="38499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itle 5">
            <a:extLst>
              <a:ext uri="{FF2B5EF4-FFF2-40B4-BE49-F238E27FC236}">
                <a16:creationId xmlns:a16="http://schemas.microsoft.com/office/drawing/2014/main" id="{C8D97C9B-CD2B-9620-23E5-267094D33BCE}"/>
              </a:ext>
            </a:extLst>
          </p:cNvPr>
          <p:cNvSpPr txBox="1">
            <a:spLocks/>
          </p:cNvSpPr>
          <p:nvPr/>
        </p:nvSpPr>
        <p:spPr>
          <a:xfrm>
            <a:off x="165255" y="324717"/>
            <a:ext cx="2815012" cy="303263"/>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t>2.2g – reflection</a:t>
            </a:r>
          </a:p>
        </p:txBody>
      </p:sp>
    </p:spTree>
    <p:extLst>
      <p:ext uri="{BB962C8B-B14F-4D97-AF65-F5344CB8AC3E}">
        <p14:creationId xmlns:p14="http://schemas.microsoft.com/office/powerpoint/2010/main" val="41159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C26C01-508A-BBBA-2D4D-1C0C1CF29651}"/>
              </a:ext>
            </a:extLst>
          </p:cNvPr>
          <p:cNvSpPr>
            <a:spLocks noGrp="1"/>
          </p:cNvSpPr>
          <p:nvPr>
            <p:ph type="sldNum" sz="quarter" idx="12"/>
          </p:nvPr>
        </p:nvSpPr>
        <p:spPr/>
        <p:txBody>
          <a:bodyPr/>
          <a:lstStyle/>
          <a:p>
            <a:fld id="{10A01DC5-1685-4615-8240-15192985C6A2}" type="slidenum">
              <a:rPr lang="en-AU" smtClean="0"/>
              <a:t>46</a:t>
            </a:fld>
            <a:endParaRPr lang="en-AU"/>
          </a:p>
        </p:txBody>
      </p:sp>
      <p:sp>
        <p:nvSpPr>
          <p:cNvPr id="2" name="Rectangle: Rounded Corners 1">
            <a:extLst>
              <a:ext uri="{FF2B5EF4-FFF2-40B4-BE49-F238E27FC236}">
                <a16:creationId xmlns:a16="http://schemas.microsoft.com/office/drawing/2014/main" id="{816BB0D4-21AB-1B79-0D75-E5EDCC47BEBC}"/>
              </a:ext>
              <a:ext uri="{C183D7F6-B498-43B3-948B-1728B52AA6E4}">
                <adec:decorative xmlns:adec="http://schemas.microsoft.com/office/drawing/2017/decorative" val="1"/>
              </a:ext>
            </a:extLst>
          </p:cNvPr>
          <p:cNvSpPr/>
          <p:nvPr/>
        </p:nvSpPr>
        <p:spPr>
          <a:xfrm>
            <a:off x="2259788" y="2885665"/>
            <a:ext cx="8484409" cy="1732583"/>
          </a:xfrm>
          <a:prstGeom prst="roundRect">
            <a:avLst>
              <a:gd name="adj" fmla="val 172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GB" sz="5400">
                <a:latin typeface="Arial" panose="020B0604020202020204" pitchFamily="34" charset="0"/>
                <a:cs typeface="Arial" panose="020B0604020202020204" pitchFamily="34" charset="0"/>
              </a:rPr>
              <a:t>   Moving as a chorus</a:t>
            </a:r>
            <a:endParaRPr lang="en-AU" sz="5400">
              <a:solidFill>
                <a:schemeClr val="accent4"/>
              </a:solidFill>
              <a:latin typeface="Arial" panose="020B0604020202020204" pitchFamily="34" charset="0"/>
              <a:cs typeface="Arial" panose="020B0604020202020204" pitchFamily="34" charset="0"/>
            </a:endParaRPr>
          </a:p>
        </p:txBody>
      </p:sp>
      <p:sp>
        <p:nvSpPr>
          <p:cNvPr id="4" name="Oval 3">
            <a:hlinkClick r:id="rId2" action="ppaction://hlinksldjump"/>
            <a:extLst>
              <a:ext uri="{FF2B5EF4-FFF2-40B4-BE49-F238E27FC236}">
                <a16:creationId xmlns:a16="http://schemas.microsoft.com/office/drawing/2014/main" id="{85B37826-1BD3-6399-1E10-EDFB76E6AEF6}"/>
              </a:ext>
            </a:extLst>
          </p:cNvPr>
          <p:cNvSpPr/>
          <p:nvPr/>
        </p:nvSpPr>
        <p:spPr>
          <a:xfrm>
            <a:off x="1680111" y="2885665"/>
            <a:ext cx="1788869" cy="1709265"/>
          </a:xfrm>
          <a:prstGeom prst="ellipse">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a:solidFill>
                  <a:schemeClr val="accent1"/>
                </a:solidFill>
                <a:latin typeface="Arial" panose="020B0604020202020204" pitchFamily="34" charset="0"/>
                <a:cs typeface="Arial" panose="020B0604020202020204" pitchFamily="34" charset="0"/>
              </a:rPr>
              <a:t>2.3</a:t>
            </a:r>
          </a:p>
        </p:txBody>
      </p:sp>
    </p:spTree>
    <p:extLst>
      <p:ext uri="{BB962C8B-B14F-4D97-AF65-F5344CB8AC3E}">
        <p14:creationId xmlns:p14="http://schemas.microsoft.com/office/powerpoint/2010/main" val="3009391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47</a:t>
            </a:fld>
            <a:endParaRPr lang="en-AU"/>
          </a:p>
        </p:txBody>
      </p:sp>
      <p:sp>
        <p:nvSpPr>
          <p:cNvPr id="12" name="Content Placeholder 4">
            <a:extLst>
              <a:ext uri="{FF2B5EF4-FFF2-40B4-BE49-F238E27FC236}">
                <a16:creationId xmlns:a16="http://schemas.microsoft.com/office/drawing/2014/main" id="{DA94EC1D-5885-A781-7769-56C354E30525}"/>
              </a:ext>
            </a:extLst>
          </p:cNvPr>
          <p:cNvSpPr>
            <a:spLocks noGrp="1"/>
          </p:cNvSpPr>
          <p:nvPr>
            <p:ph sz="quarter" idx="19"/>
          </p:nvPr>
        </p:nvSpPr>
        <p:spPr>
          <a:xfrm>
            <a:off x="6096000" y="4359800"/>
            <a:ext cx="5388000" cy="1335670"/>
          </a:xfrm>
        </p:spPr>
        <p:txBody>
          <a:bodyPr/>
          <a:lstStyle/>
          <a:p>
            <a:pPr algn="ctr">
              <a:lnSpc>
                <a:spcPct val="100000"/>
              </a:lnSpc>
            </a:pPr>
            <a:r>
              <a:rPr lang="en-AU"/>
              <a:t>Today you will work with your group to enhance your chorus role by adding </a:t>
            </a:r>
            <a:r>
              <a:rPr lang="en-AU" b="1"/>
              <a:t>heightened, </a:t>
            </a:r>
            <a:r>
              <a:rPr lang="en-AU"/>
              <a:t>or </a:t>
            </a:r>
            <a:r>
              <a:rPr lang="en-AU" b="1"/>
              <a:t>abstract</a:t>
            </a:r>
            <a:r>
              <a:rPr lang="en-AU"/>
              <a:t> movements. </a:t>
            </a:r>
            <a:endParaRPr lang="en-US"/>
          </a:p>
        </p:txBody>
      </p:sp>
      <p:sp>
        <p:nvSpPr>
          <p:cNvPr id="4" name="Title 4">
            <a:extLst>
              <a:ext uri="{FF2B5EF4-FFF2-40B4-BE49-F238E27FC236}">
                <a16:creationId xmlns:a16="http://schemas.microsoft.com/office/drawing/2014/main" id="{89BACF7E-496E-5BEF-6007-9A85BA27C62C}"/>
              </a:ext>
            </a:extLst>
          </p:cNvPr>
          <p:cNvSpPr txBox="1">
            <a:spLocks/>
          </p:cNvSpPr>
          <p:nvPr/>
        </p:nvSpPr>
        <p:spPr>
          <a:xfrm>
            <a:off x="5454314" y="2323215"/>
            <a:ext cx="6240379" cy="838646"/>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algn="ctr"/>
            <a:r>
              <a:rPr lang="en-AU" sz="2800"/>
              <a:t>Re-read the Chorus lines from </a:t>
            </a:r>
            <a:r>
              <a:rPr lang="en-AU" sz="2800" i="1"/>
              <a:t>Where in the World is Frank Sparrow? by Angela </a:t>
            </a:r>
            <a:r>
              <a:rPr lang="en-AU" sz="2800" i="1" err="1"/>
              <a:t>Betzien</a:t>
            </a:r>
            <a:r>
              <a:rPr lang="en-AU" sz="2800" i="1"/>
              <a:t>.</a:t>
            </a:r>
            <a:endParaRPr lang="en-AU" sz="2800"/>
          </a:p>
        </p:txBody>
      </p:sp>
      <p:sp>
        <p:nvSpPr>
          <p:cNvPr id="2" name="Freeform 6">
            <a:extLst>
              <a:ext uri="{FF2B5EF4-FFF2-40B4-BE49-F238E27FC236}">
                <a16:creationId xmlns:a16="http://schemas.microsoft.com/office/drawing/2014/main" id="{AB4B9691-8495-7953-715F-F75D24495ED8}"/>
              </a:ext>
            </a:extLst>
          </p:cNvPr>
          <p:cNvSpPr/>
          <p:nvPr/>
        </p:nvSpPr>
        <p:spPr>
          <a:xfrm>
            <a:off x="708000" y="1267326"/>
            <a:ext cx="3378092" cy="5021702"/>
          </a:xfrm>
          <a:custGeom>
            <a:avLst/>
            <a:gdLst/>
            <a:ahLst/>
            <a:cxnLst/>
            <a:rect l="l" t="t" r="r" b="b"/>
            <a:pathLst>
              <a:path w="2906078" h="4114800">
                <a:moveTo>
                  <a:pt x="0" y="0"/>
                </a:moveTo>
                <a:lnTo>
                  <a:pt x="2906077" y="0"/>
                </a:lnTo>
                <a:lnTo>
                  <a:pt x="2906077" y="4114800"/>
                </a:lnTo>
                <a:lnTo>
                  <a:pt x="0" y="4114800"/>
                </a:lnTo>
                <a:lnTo>
                  <a:pt x="0" y="0"/>
                </a:lnTo>
                <a:close/>
              </a:path>
            </a:pathLst>
          </a:custGeom>
          <a:blipFill>
            <a:blip r:embed="rId2"/>
            <a:stretch>
              <a:fillRect/>
            </a:stretch>
          </a:blipFill>
        </p:spPr>
        <p:txBody>
          <a:bodyPr/>
          <a:lstStyle/>
          <a:p>
            <a:endParaRPr lang="en-AU"/>
          </a:p>
        </p:txBody>
      </p:sp>
      <p:sp>
        <p:nvSpPr>
          <p:cNvPr id="3" name="Rectangle: Rounded Corners 2">
            <a:extLst>
              <a:ext uri="{FF2B5EF4-FFF2-40B4-BE49-F238E27FC236}">
                <a16:creationId xmlns:a16="http://schemas.microsoft.com/office/drawing/2014/main" id="{7CA1D269-C921-E144-7EF9-87BD5F31000B}"/>
              </a:ext>
            </a:extLst>
          </p:cNvPr>
          <p:cNvSpPr/>
          <p:nvPr/>
        </p:nvSpPr>
        <p:spPr>
          <a:xfrm>
            <a:off x="-118531" y="254000"/>
            <a:ext cx="2870198" cy="3849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itle 5">
            <a:extLst>
              <a:ext uri="{FF2B5EF4-FFF2-40B4-BE49-F238E27FC236}">
                <a16:creationId xmlns:a16="http://schemas.microsoft.com/office/drawing/2014/main" id="{5B862934-C6A8-5937-B216-AC9D6BBF2DBA}"/>
              </a:ext>
            </a:extLst>
          </p:cNvPr>
          <p:cNvSpPr txBox="1">
            <a:spLocks/>
          </p:cNvSpPr>
          <p:nvPr/>
        </p:nvSpPr>
        <p:spPr>
          <a:xfrm>
            <a:off x="87924" y="323084"/>
            <a:ext cx="2576146" cy="233374"/>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2.3a – scripted work</a:t>
            </a:r>
          </a:p>
        </p:txBody>
      </p:sp>
    </p:spTree>
    <p:extLst>
      <p:ext uri="{BB962C8B-B14F-4D97-AF65-F5344CB8AC3E}">
        <p14:creationId xmlns:p14="http://schemas.microsoft.com/office/powerpoint/2010/main" val="3253726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 name="Freeform 12">
            <a:extLst>
              <a:ext uri="{FF2B5EF4-FFF2-40B4-BE49-F238E27FC236}">
                <a16:creationId xmlns:a16="http://schemas.microsoft.com/office/drawing/2014/main" id="{48823CCE-4BC3-51D8-AB5B-3DB45809B96A}"/>
              </a:ext>
            </a:extLst>
          </p:cNvPr>
          <p:cNvSpPr/>
          <p:nvPr/>
        </p:nvSpPr>
        <p:spPr>
          <a:xfrm>
            <a:off x="5404082" y="-23991"/>
            <a:ext cx="7267360" cy="6881991"/>
          </a:xfrm>
          <a:custGeom>
            <a:avLst/>
            <a:gdLst/>
            <a:ahLst/>
            <a:cxnLst/>
            <a:rect l="l" t="t" r="r" b="b"/>
            <a:pathLst>
              <a:path w="15535352" h="10117398">
                <a:moveTo>
                  <a:pt x="0" y="0"/>
                </a:moveTo>
                <a:lnTo>
                  <a:pt x="15535352" y="0"/>
                </a:lnTo>
                <a:lnTo>
                  <a:pt x="15535352" y="10117398"/>
                </a:lnTo>
                <a:lnTo>
                  <a:pt x="0" y="101173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48</a:t>
            </a:fld>
            <a:endParaRPr lang="en-AU"/>
          </a:p>
        </p:txBody>
      </p:sp>
      <p:sp>
        <p:nvSpPr>
          <p:cNvPr id="10" name="TextBox 9">
            <a:extLst>
              <a:ext uri="{FF2B5EF4-FFF2-40B4-BE49-F238E27FC236}">
                <a16:creationId xmlns:a16="http://schemas.microsoft.com/office/drawing/2014/main" id="{52153FA1-9C2B-A8C2-1EA1-B593F4BEFA3E}"/>
              </a:ext>
            </a:extLst>
          </p:cNvPr>
          <p:cNvSpPr txBox="1"/>
          <p:nvPr/>
        </p:nvSpPr>
        <p:spPr>
          <a:xfrm>
            <a:off x="728229" y="3008568"/>
            <a:ext cx="4533582" cy="311309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sz="2800">
                <a:solidFill>
                  <a:schemeClr val="bg1"/>
                </a:solidFill>
                <a:latin typeface="Arial" panose="020B0604020202020204" pitchFamily="34" charset="0"/>
                <a:cs typeface="Arial" panose="020B0604020202020204" pitchFamily="34" charset="0"/>
              </a:rPr>
              <a:t>Let’s expand our chorus performance to include movement.</a:t>
            </a:r>
            <a:br>
              <a:rPr lang="en-AU" sz="2800">
                <a:solidFill>
                  <a:schemeClr val="bg1"/>
                </a:solidFill>
                <a:latin typeface="Arial" panose="020B0604020202020204" pitchFamily="34" charset="0"/>
                <a:cs typeface="Arial" panose="020B0604020202020204" pitchFamily="34" charset="0"/>
              </a:rPr>
            </a:br>
            <a:endParaRPr lang="en-AU" sz="2800">
              <a:solidFill>
                <a:schemeClr val="bg1"/>
              </a:solidFill>
              <a:latin typeface="Arial" panose="020B0604020202020204" pitchFamily="34" charset="0"/>
              <a:cs typeface="Arial" panose="020B0604020202020204" pitchFamily="34" charset="0"/>
            </a:endParaRPr>
          </a:p>
          <a:p>
            <a:endParaRPr lang="en-AU" sz="2800">
              <a:solidFill>
                <a:schemeClr val="bg1"/>
              </a:solidFill>
              <a:latin typeface="Arial" panose="020B0604020202020204" pitchFamily="34" charset="0"/>
              <a:cs typeface="Arial" panose="020B0604020202020204" pitchFamily="34" charset="0"/>
            </a:endParaRPr>
          </a:p>
          <a:p>
            <a:r>
              <a:rPr lang="en-AU" sz="1800">
                <a:solidFill>
                  <a:schemeClr val="bg1"/>
                </a:solidFill>
                <a:latin typeface="Arial" panose="020B0604020202020204" pitchFamily="34" charset="0"/>
                <a:cs typeface="Arial" panose="020B0604020202020204" pitchFamily="34" charset="0"/>
              </a:rPr>
              <a:t>Our goal is incorporate </a:t>
            </a:r>
            <a:r>
              <a:rPr lang="en-AU" sz="1800" b="1">
                <a:solidFill>
                  <a:schemeClr val="bg1"/>
                </a:solidFill>
                <a:latin typeface="Arial" panose="020B0604020202020204" pitchFamily="34" charset="0"/>
                <a:cs typeface="Arial" panose="020B0604020202020204" pitchFamily="34" charset="0"/>
              </a:rPr>
              <a:t>heightened, or abstract </a:t>
            </a:r>
            <a:r>
              <a:rPr lang="en-AU" sz="1800">
                <a:solidFill>
                  <a:schemeClr val="bg1"/>
                </a:solidFill>
                <a:latin typeface="Arial" panose="020B0604020202020204" pitchFamily="34" charset="0"/>
                <a:cs typeface="Arial" panose="020B0604020202020204" pitchFamily="34" charset="0"/>
              </a:rPr>
              <a:t>movements.</a:t>
            </a:r>
          </a:p>
          <a:p>
            <a:pPr>
              <a:lnSpc>
                <a:spcPct val="150000"/>
              </a:lnSpc>
            </a:pPr>
            <a:endParaRPr lang="en-AU" sz="2000">
              <a:solidFill>
                <a:schemeClr val="bg1"/>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A910F8D4-91EA-5FE0-57A9-29A433635DBF}"/>
              </a:ext>
            </a:extLst>
          </p:cNvPr>
          <p:cNvSpPr/>
          <p:nvPr/>
        </p:nvSpPr>
        <p:spPr>
          <a:xfrm>
            <a:off x="-118531" y="254000"/>
            <a:ext cx="3234264" cy="38499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itle 5">
            <a:extLst>
              <a:ext uri="{FF2B5EF4-FFF2-40B4-BE49-F238E27FC236}">
                <a16:creationId xmlns:a16="http://schemas.microsoft.com/office/drawing/2014/main" id="{54A7EF05-831E-001C-6926-FA72E7575FDD}"/>
              </a:ext>
            </a:extLst>
          </p:cNvPr>
          <p:cNvSpPr txBox="1">
            <a:spLocks/>
          </p:cNvSpPr>
          <p:nvPr/>
        </p:nvSpPr>
        <p:spPr>
          <a:xfrm>
            <a:off x="165255" y="324717"/>
            <a:ext cx="2815012" cy="303263"/>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t>2.3b – workshop</a:t>
            </a:r>
          </a:p>
        </p:txBody>
      </p:sp>
    </p:spTree>
    <p:extLst>
      <p:ext uri="{BB962C8B-B14F-4D97-AF65-F5344CB8AC3E}">
        <p14:creationId xmlns:p14="http://schemas.microsoft.com/office/powerpoint/2010/main" val="3604807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49</a:t>
            </a:fld>
            <a:endParaRPr lang="en-AU"/>
          </a:p>
        </p:txBody>
      </p:sp>
      <p:sp>
        <p:nvSpPr>
          <p:cNvPr id="10" name="TextBox 9">
            <a:extLst>
              <a:ext uri="{FF2B5EF4-FFF2-40B4-BE49-F238E27FC236}">
                <a16:creationId xmlns:a16="http://schemas.microsoft.com/office/drawing/2014/main" id="{52153FA1-9C2B-A8C2-1EA1-B593F4BEFA3E}"/>
              </a:ext>
            </a:extLst>
          </p:cNvPr>
          <p:cNvSpPr txBox="1"/>
          <p:nvPr/>
        </p:nvSpPr>
        <p:spPr>
          <a:xfrm>
            <a:off x="6418690" y="2240296"/>
            <a:ext cx="5065310" cy="34470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sz="1600">
                <a:solidFill>
                  <a:schemeClr val="accent1"/>
                </a:solidFill>
                <a:latin typeface="Arial" panose="020B0604020202020204" pitchFamily="34" charset="0"/>
                <a:cs typeface="Arial" panose="020B0604020202020204" pitchFamily="34" charset="0"/>
              </a:rPr>
              <a:t>As an audience member, provide peer feedback to each group using the TAG strategy:</a:t>
            </a:r>
            <a:br>
              <a:rPr lang="en-AU" sz="1600">
                <a:solidFill>
                  <a:schemeClr val="accent1"/>
                </a:solidFill>
                <a:latin typeface="Arial" panose="020B0604020202020204" pitchFamily="34" charset="0"/>
                <a:cs typeface="Arial" panose="020B0604020202020204" pitchFamily="34" charset="0"/>
              </a:rPr>
            </a:br>
            <a:endParaRPr lang="en-AU" sz="1600">
              <a:solidFill>
                <a:schemeClr val="accent1"/>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AU" b="1" u="sng">
                <a:solidFill>
                  <a:schemeClr val="accent1"/>
                </a:solidFill>
                <a:latin typeface="Arial" panose="020B0604020202020204" pitchFamily="34" charset="0"/>
                <a:cs typeface="Arial" panose="020B0604020202020204" pitchFamily="34" charset="0"/>
              </a:rPr>
              <a:t>Tell</a:t>
            </a:r>
            <a:r>
              <a:rPr lang="en-AU" b="1">
                <a:solidFill>
                  <a:schemeClr val="accent1"/>
                </a:solidFill>
                <a:latin typeface="Arial" panose="020B0604020202020204" pitchFamily="34" charset="0"/>
                <a:cs typeface="Arial" panose="020B0604020202020204" pitchFamily="34" charset="0"/>
              </a:rPr>
              <a:t> them something you liked</a:t>
            </a:r>
            <a:br>
              <a:rPr lang="en-AU" b="1">
                <a:solidFill>
                  <a:schemeClr val="accent1"/>
                </a:solidFill>
                <a:latin typeface="Arial" panose="020B0604020202020204" pitchFamily="34" charset="0"/>
                <a:cs typeface="Arial" panose="020B0604020202020204" pitchFamily="34" charset="0"/>
              </a:rPr>
            </a:br>
            <a:endParaRPr lang="en-AU" b="1">
              <a:solidFill>
                <a:schemeClr val="accent1"/>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AU" b="1" u="sng">
                <a:solidFill>
                  <a:schemeClr val="accent1"/>
                </a:solidFill>
                <a:latin typeface="Arial" panose="020B0604020202020204" pitchFamily="34" charset="0"/>
                <a:cs typeface="Arial" panose="020B0604020202020204" pitchFamily="34" charset="0"/>
              </a:rPr>
              <a:t>Ask</a:t>
            </a:r>
            <a:r>
              <a:rPr lang="en-AU" b="1">
                <a:solidFill>
                  <a:schemeClr val="accent1"/>
                </a:solidFill>
                <a:latin typeface="Arial" panose="020B0604020202020204" pitchFamily="34" charset="0"/>
                <a:cs typeface="Arial" panose="020B0604020202020204" pitchFamily="34" charset="0"/>
              </a:rPr>
              <a:t> a thoughtful question</a:t>
            </a:r>
            <a:br>
              <a:rPr lang="en-AU" b="1">
                <a:solidFill>
                  <a:schemeClr val="accent1"/>
                </a:solidFill>
                <a:latin typeface="Arial" panose="020B0604020202020204" pitchFamily="34" charset="0"/>
                <a:cs typeface="Arial" panose="020B0604020202020204" pitchFamily="34" charset="0"/>
              </a:rPr>
            </a:br>
            <a:endParaRPr lang="en-AU" b="1">
              <a:solidFill>
                <a:schemeClr val="accent1"/>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AU" b="1" u="sng">
                <a:solidFill>
                  <a:schemeClr val="accent1"/>
                </a:solidFill>
                <a:latin typeface="Arial" panose="020B0604020202020204" pitchFamily="34" charset="0"/>
                <a:cs typeface="Arial" panose="020B0604020202020204" pitchFamily="34" charset="0"/>
              </a:rPr>
              <a:t>Give</a:t>
            </a:r>
            <a:r>
              <a:rPr lang="en-AU" b="1">
                <a:solidFill>
                  <a:schemeClr val="accent1"/>
                </a:solidFill>
                <a:latin typeface="Arial" panose="020B0604020202020204" pitchFamily="34" charset="0"/>
                <a:cs typeface="Arial" panose="020B0604020202020204" pitchFamily="34" charset="0"/>
              </a:rPr>
              <a:t> a positive suggestion</a:t>
            </a:r>
          </a:p>
          <a:p>
            <a:br>
              <a:rPr lang="en-AU" sz="2800">
                <a:solidFill>
                  <a:schemeClr val="bg1"/>
                </a:solidFill>
                <a:latin typeface="Arial" panose="020B0604020202020204" pitchFamily="34" charset="0"/>
                <a:cs typeface="Arial" panose="020B0604020202020204" pitchFamily="34" charset="0"/>
              </a:rPr>
            </a:br>
            <a:endParaRPr lang="en-AU" sz="2800">
              <a:solidFill>
                <a:schemeClr val="bg1"/>
              </a:solidFill>
              <a:latin typeface="Arial" panose="020B0604020202020204" pitchFamily="34" charset="0"/>
              <a:cs typeface="Arial" panose="020B0604020202020204" pitchFamily="34" charset="0"/>
            </a:endParaRPr>
          </a:p>
        </p:txBody>
      </p:sp>
      <p:sp>
        <p:nvSpPr>
          <p:cNvPr id="4" name="Freeform 8">
            <a:extLst>
              <a:ext uri="{FF2B5EF4-FFF2-40B4-BE49-F238E27FC236}">
                <a16:creationId xmlns:a16="http://schemas.microsoft.com/office/drawing/2014/main" id="{D916D311-A97B-1686-26BF-EB32F3704073}"/>
              </a:ext>
            </a:extLst>
          </p:cNvPr>
          <p:cNvSpPr/>
          <p:nvPr/>
        </p:nvSpPr>
        <p:spPr>
          <a:xfrm>
            <a:off x="1031486" y="1651634"/>
            <a:ext cx="4011406" cy="3857424"/>
          </a:xfrm>
          <a:custGeom>
            <a:avLst/>
            <a:gdLst/>
            <a:ahLst/>
            <a:cxnLst/>
            <a:rect l="l" t="t" r="r" b="b"/>
            <a:pathLst>
              <a:path w="2618084" h="2618084">
                <a:moveTo>
                  <a:pt x="0" y="0"/>
                </a:moveTo>
                <a:lnTo>
                  <a:pt x="2618084" y="0"/>
                </a:lnTo>
                <a:lnTo>
                  <a:pt x="2618084" y="2618084"/>
                </a:lnTo>
                <a:lnTo>
                  <a:pt x="0" y="2618084"/>
                </a:lnTo>
                <a:lnTo>
                  <a:pt x="0" y="0"/>
                </a:lnTo>
                <a:close/>
              </a:path>
            </a:pathLst>
          </a:custGeom>
          <a:blipFill>
            <a:blip r:embed="rId2"/>
            <a:stretch>
              <a:fillRect/>
            </a:stretch>
          </a:blipFill>
        </p:spPr>
        <p:txBody>
          <a:bodyPr/>
          <a:lstStyle/>
          <a:p>
            <a:endParaRPr lang="en-AU"/>
          </a:p>
        </p:txBody>
      </p:sp>
      <p:sp>
        <p:nvSpPr>
          <p:cNvPr id="5" name="Rectangle: Rounded Corners 4">
            <a:extLst>
              <a:ext uri="{FF2B5EF4-FFF2-40B4-BE49-F238E27FC236}">
                <a16:creationId xmlns:a16="http://schemas.microsoft.com/office/drawing/2014/main" id="{28FB70CE-70E3-570C-156A-C7805539A2C2}"/>
              </a:ext>
            </a:extLst>
          </p:cNvPr>
          <p:cNvSpPr/>
          <p:nvPr/>
        </p:nvSpPr>
        <p:spPr>
          <a:xfrm>
            <a:off x="-118531" y="254000"/>
            <a:ext cx="3234264" cy="38499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itle 5">
            <a:extLst>
              <a:ext uri="{FF2B5EF4-FFF2-40B4-BE49-F238E27FC236}">
                <a16:creationId xmlns:a16="http://schemas.microsoft.com/office/drawing/2014/main" id="{8AF78B3A-2E86-AFAF-792A-0ABC13BF1700}"/>
              </a:ext>
            </a:extLst>
          </p:cNvPr>
          <p:cNvSpPr txBox="1">
            <a:spLocks/>
          </p:cNvSpPr>
          <p:nvPr/>
        </p:nvSpPr>
        <p:spPr>
          <a:xfrm>
            <a:off x="165255" y="324717"/>
            <a:ext cx="2815012" cy="303263"/>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t>2.3c – reflection</a:t>
            </a:r>
          </a:p>
        </p:txBody>
      </p:sp>
    </p:spTree>
    <p:extLst>
      <p:ext uri="{BB962C8B-B14F-4D97-AF65-F5344CB8AC3E}">
        <p14:creationId xmlns:p14="http://schemas.microsoft.com/office/powerpoint/2010/main" val="3585935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a:xfrm>
            <a:off x="359998" y="360000"/>
            <a:ext cx="9611316" cy="946286"/>
          </a:xfrm>
        </p:spPr>
        <p:txBody>
          <a:bodyPr/>
          <a:lstStyle/>
          <a:p>
            <a:r>
              <a:rPr lang="en-AU"/>
              <a:t>Learning intentions and success criteria (1) </a:t>
            </a:r>
          </a:p>
        </p:txBody>
      </p:sp>
      <p:sp>
        <p:nvSpPr>
          <p:cNvPr id="4" name="Picture Placeholder 3">
            <a:extLst>
              <a:ext uri="{FF2B5EF4-FFF2-40B4-BE49-F238E27FC236}">
                <a16:creationId xmlns:a16="http://schemas.microsoft.com/office/drawing/2014/main" id="{2C3F522C-D3E7-56FA-F9E7-61E69599C45A}"/>
              </a:ext>
            </a:extLst>
          </p:cNvPr>
          <p:cNvSpPr>
            <a:spLocks noGrp="1"/>
          </p:cNvSpPr>
          <p:nvPr>
            <p:ph type="pic" sz="quarter" idx="13"/>
          </p:nvPr>
        </p:nvSpPr>
        <p:spPr>
          <a:xfrm>
            <a:off x="359999" y="1772356"/>
            <a:ext cx="11382236" cy="4923644"/>
          </a:xfrm>
        </p:spPr>
        <p:txBody>
          <a:bodyPr/>
          <a:lstStyle/>
          <a:p>
            <a:pPr>
              <a:lnSpc>
                <a:spcPct val="150000"/>
              </a:lnSpc>
              <a:spcAft>
                <a:spcPts val="600"/>
              </a:spcAft>
            </a:pPr>
            <a:r>
              <a:rPr lang="en-AU" sz="1900" b="1">
                <a:effectLst/>
                <a:latin typeface="Arial" panose="020B0604020202020204" pitchFamily="34" charset="0"/>
                <a:ea typeface="Calibri" panose="020F0502020204030204" pitchFamily="34" charset="0"/>
              </a:rPr>
              <a:t>We are learning to </a:t>
            </a:r>
            <a:r>
              <a:rPr lang="en-AU" sz="1900">
                <a:effectLst/>
                <a:latin typeface="Arial" panose="020B0604020202020204" pitchFamily="34" charset="0"/>
                <a:ea typeface="Calibri" panose="020F0502020204030204" pitchFamily="34" charset="0"/>
              </a:rPr>
              <a:t>interpret scripted works and use our voices to communicate characters’ identities, values and perspectives.</a:t>
            </a:r>
          </a:p>
          <a:p>
            <a:pPr>
              <a:lnSpc>
                <a:spcPct val="150000"/>
              </a:lnSpc>
              <a:spcBef>
                <a:spcPts val="1200"/>
              </a:spcBef>
              <a:spcAft>
                <a:spcPts val="600"/>
              </a:spcAft>
              <a:buNone/>
            </a:pPr>
            <a:r>
              <a:rPr lang="en-AU" sz="1900" b="1">
                <a:effectLst/>
                <a:latin typeface="Arial" panose="020B0604020202020204" pitchFamily="34" charset="0"/>
                <a:ea typeface="Calibri" panose="020F0502020204030204" pitchFamily="34" charset="0"/>
              </a:rPr>
              <a:t>I can:</a:t>
            </a:r>
            <a:endParaRPr lang="en-AU" sz="190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US" sz="1900">
                <a:effectLst/>
                <a:latin typeface="Arial" panose="020B0604020202020204" pitchFamily="34" charset="0"/>
                <a:ea typeface="Calibri" panose="020F0502020204030204" pitchFamily="34" charset="0"/>
              </a:rPr>
              <a:t>experiment with ways of varying and controlling my voice to convey ideas and character perspectives </a:t>
            </a:r>
            <a:endParaRPr lang="en-AU" sz="190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1900">
                <a:effectLst/>
                <a:latin typeface="Arial" panose="020B0604020202020204" pitchFamily="34" charset="0"/>
                <a:ea typeface="Calibri" panose="020F0502020204030204" pitchFamily="34" charset="0"/>
              </a:rPr>
              <a:t>interpret the identities, values and perspectives of characters presented in scripted works </a:t>
            </a:r>
          </a:p>
          <a:p>
            <a:pPr marL="342900" lvl="0" indent="-342900">
              <a:lnSpc>
                <a:spcPct val="150000"/>
              </a:lnSpc>
              <a:spcBef>
                <a:spcPts val="1200"/>
              </a:spcBef>
              <a:spcAft>
                <a:spcPts val="600"/>
              </a:spcAft>
              <a:buFont typeface="Symbol" panose="05050102010706020507" pitchFamily="18" charset="2"/>
              <a:buChar char=""/>
            </a:pPr>
            <a:r>
              <a:rPr lang="en-AU" sz="1900">
                <a:effectLst/>
                <a:latin typeface="Arial" panose="020B0604020202020204" pitchFamily="34" charset="0"/>
                <a:ea typeface="Calibri" panose="020F0502020204030204" pitchFamily="34" charset="0"/>
              </a:rPr>
              <a:t>explain how my creative vocal choices have shaped what the audience hears, thinks and feels about characters </a:t>
            </a:r>
          </a:p>
          <a:p>
            <a:pPr marL="342900" lvl="0" indent="-342900">
              <a:lnSpc>
                <a:spcPct val="150000"/>
              </a:lnSpc>
              <a:spcBef>
                <a:spcPts val="1200"/>
              </a:spcBef>
              <a:spcAft>
                <a:spcPts val="600"/>
              </a:spcAft>
              <a:buFont typeface="Symbol" panose="05050102010706020507" pitchFamily="18" charset="2"/>
              <a:buChar char=""/>
            </a:pPr>
            <a:r>
              <a:rPr lang="en-AU" sz="1900">
                <a:effectLst/>
                <a:latin typeface="Arial" panose="020B0604020202020204" pitchFamily="34" charset="0"/>
                <a:ea typeface="Calibri" panose="020F0502020204030204" pitchFamily="34" charset="0"/>
              </a:rPr>
              <a:t>follow a vocal rhythm to speak in unison with other voices.</a:t>
            </a:r>
            <a:endParaRPr lang="en-AU" sz="1900">
              <a:effectLst/>
              <a:highlight>
                <a:srgbClr val="CCEDFC"/>
              </a:highlight>
              <a:latin typeface="Arial"/>
              <a:ea typeface="Calibri"/>
              <a:cs typeface="Arial"/>
            </a:endParaRP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a:t>
            </a:fld>
            <a:endParaRPr lang="en-AU"/>
          </a:p>
        </p:txBody>
      </p:sp>
    </p:spTree>
    <p:extLst>
      <p:ext uri="{BB962C8B-B14F-4D97-AF65-F5344CB8AC3E}">
        <p14:creationId xmlns:p14="http://schemas.microsoft.com/office/powerpoint/2010/main" val="36489671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C26C01-508A-BBBA-2D4D-1C0C1CF29651}"/>
              </a:ext>
            </a:extLst>
          </p:cNvPr>
          <p:cNvSpPr>
            <a:spLocks noGrp="1"/>
          </p:cNvSpPr>
          <p:nvPr>
            <p:ph type="sldNum" sz="quarter" idx="12"/>
          </p:nvPr>
        </p:nvSpPr>
        <p:spPr/>
        <p:txBody>
          <a:bodyPr/>
          <a:lstStyle/>
          <a:p>
            <a:fld id="{10A01DC5-1685-4615-8240-15192985C6A2}" type="slidenum">
              <a:rPr lang="en-AU" smtClean="0"/>
              <a:t>50</a:t>
            </a:fld>
            <a:endParaRPr lang="en-AU"/>
          </a:p>
        </p:txBody>
      </p:sp>
      <p:sp>
        <p:nvSpPr>
          <p:cNvPr id="2" name="Rectangle: Rounded Corners 1">
            <a:extLst>
              <a:ext uri="{FF2B5EF4-FFF2-40B4-BE49-F238E27FC236}">
                <a16:creationId xmlns:a16="http://schemas.microsoft.com/office/drawing/2014/main" id="{816BB0D4-21AB-1B79-0D75-E5EDCC47BEBC}"/>
              </a:ext>
              <a:ext uri="{C183D7F6-B498-43B3-948B-1728B52AA6E4}">
                <adec:decorative xmlns:adec="http://schemas.microsoft.com/office/drawing/2017/decorative" val="1"/>
              </a:ext>
            </a:extLst>
          </p:cNvPr>
          <p:cNvSpPr/>
          <p:nvPr/>
        </p:nvSpPr>
        <p:spPr>
          <a:xfrm>
            <a:off x="2620108" y="2885665"/>
            <a:ext cx="8124089" cy="1732583"/>
          </a:xfrm>
          <a:prstGeom prst="roundRect">
            <a:avLst>
              <a:gd name="adj" fmla="val 172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GB" sz="3600">
                <a:latin typeface="Arial" panose="020B0604020202020204" pitchFamily="34" charset="0"/>
                <a:cs typeface="Arial" panose="020B0604020202020204" pitchFamily="34" charset="0"/>
              </a:rPr>
              <a:t>Interpreting and embodying movement from a script</a:t>
            </a:r>
            <a:endParaRPr lang="en-AU" sz="3600">
              <a:solidFill>
                <a:schemeClr val="accent4"/>
              </a:solidFill>
              <a:latin typeface="Arial" panose="020B0604020202020204" pitchFamily="34" charset="0"/>
              <a:cs typeface="Arial" panose="020B0604020202020204" pitchFamily="34" charset="0"/>
            </a:endParaRPr>
          </a:p>
        </p:txBody>
      </p:sp>
      <p:sp>
        <p:nvSpPr>
          <p:cNvPr id="4" name="Oval 3">
            <a:hlinkClick r:id="rId2" action="ppaction://hlinksldjump"/>
            <a:extLst>
              <a:ext uri="{FF2B5EF4-FFF2-40B4-BE49-F238E27FC236}">
                <a16:creationId xmlns:a16="http://schemas.microsoft.com/office/drawing/2014/main" id="{85B37826-1BD3-6399-1E10-EDFB76E6AEF6}"/>
              </a:ext>
            </a:extLst>
          </p:cNvPr>
          <p:cNvSpPr/>
          <p:nvPr/>
        </p:nvSpPr>
        <p:spPr>
          <a:xfrm>
            <a:off x="1680111" y="2885665"/>
            <a:ext cx="1788869" cy="1709265"/>
          </a:xfrm>
          <a:prstGeom prst="ellipse">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a:solidFill>
                  <a:schemeClr val="accent1"/>
                </a:solidFill>
                <a:latin typeface="Arial" panose="020B0604020202020204" pitchFamily="34" charset="0"/>
                <a:cs typeface="Arial" panose="020B0604020202020204" pitchFamily="34" charset="0"/>
              </a:rPr>
              <a:t>2.4</a:t>
            </a:r>
          </a:p>
        </p:txBody>
      </p:sp>
    </p:spTree>
    <p:extLst>
      <p:ext uri="{BB962C8B-B14F-4D97-AF65-F5344CB8AC3E}">
        <p14:creationId xmlns:p14="http://schemas.microsoft.com/office/powerpoint/2010/main" val="2092175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51</a:t>
            </a:fld>
            <a:endParaRPr lang="en-AU"/>
          </a:p>
        </p:txBody>
      </p:sp>
      <p:sp>
        <p:nvSpPr>
          <p:cNvPr id="12" name="Content Placeholder 4">
            <a:extLst>
              <a:ext uri="{FF2B5EF4-FFF2-40B4-BE49-F238E27FC236}">
                <a16:creationId xmlns:a16="http://schemas.microsoft.com/office/drawing/2014/main" id="{DA94EC1D-5885-A781-7769-56C354E30525}"/>
              </a:ext>
            </a:extLst>
          </p:cNvPr>
          <p:cNvSpPr>
            <a:spLocks noGrp="1"/>
          </p:cNvSpPr>
          <p:nvPr>
            <p:ph sz="quarter" idx="19"/>
          </p:nvPr>
        </p:nvSpPr>
        <p:spPr>
          <a:xfrm>
            <a:off x="6096000" y="4359800"/>
            <a:ext cx="5388000" cy="1335670"/>
          </a:xfrm>
        </p:spPr>
        <p:txBody>
          <a:bodyPr/>
          <a:lstStyle/>
          <a:p>
            <a:pPr algn="ctr">
              <a:lnSpc>
                <a:spcPct val="100000"/>
              </a:lnSpc>
            </a:pPr>
            <a:r>
              <a:rPr lang="en-AU"/>
              <a:t>Let’s explore how we might bring the </a:t>
            </a:r>
            <a:r>
              <a:rPr lang="en-AU" b="1"/>
              <a:t>stage directions </a:t>
            </a:r>
            <a:r>
              <a:rPr lang="en-AU"/>
              <a:t>to life by creating </a:t>
            </a:r>
            <a:r>
              <a:rPr lang="en-AU" b="1"/>
              <a:t>unique movements for each character.</a:t>
            </a:r>
            <a:endParaRPr lang="en-US" b="1"/>
          </a:p>
        </p:txBody>
      </p:sp>
      <p:sp>
        <p:nvSpPr>
          <p:cNvPr id="4" name="Title 4">
            <a:extLst>
              <a:ext uri="{FF2B5EF4-FFF2-40B4-BE49-F238E27FC236}">
                <a16:creationId xmlns:a16="http://schemas.microsoft.com/office/drawing/2014/main" id="{89BACF7E-496E-5BEF-6007-9A85BA27C62C}"/>
              </a:ext>
            </a:extLst>
          </p:cNvPr>
          <p:cNvSpPr txBox="1">
            <a:spLocks/>
          </p:cNvSpPr>
          <p:nvPr/>
        </p:nvSpPr>
        <p:spPr>
          <a:xfrm>
            <a:off x="5454314" y="2323215"/>
            <a:ext cx="6240379" cy="838646"/>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algn="ctr"/>
            <a:r>
              <a:rPr lang="en-AU" sz="2800"/>
              <a:t>Read ‘Scene 2’ from </a:t>
            </a:r>
            <a:r>
              <a:rPr lang="en-AU" sz="2800" i="1"/>
              <a:t>Boy Overboard by Patricia Cornelius .</a:t>
            </a:r>
            <a:endParaRPr lang="en-AU" sz="2800"/>
          </a:p>
        </p:txBody>
      </p:sp>
      <p:sp>
        <p:nvSpPr>
          <p:cNvPr id="3" name="Freeform 8">
            <a:extLst>
              <a:ext uri="{FF2B5EF4-FFF2-40B4-BE49-F238E27FC236}">
                <a16:creationId xmlns:a16="http://schemas.microsoft.com/office/drawing/2014/main" id="{7C575618-CA1A-B13F-F283-FBFF93621C09}"/>
              </a:ext>
            </a:extLst>
          </p:cNvPr>
          <p:cNvSpPr/>
          <p:nvPr/>
        </p:nvSpPr>
        <p:spPr>
          <a:xfrm>
            <a:off x="708000" y="1371599"/>
            <a:ext cx="3413904" cy="4932947"/>
          </a:xfrm>
          <a:custGeom>
            <a:avLst/>
            <a:gdLst/>
            <a:ahLst/>
            <a:cxnLst/>
            <a:rect l="l" t="t" r="r" b="b"/>
            <a:pathLst>
              <a:path w="2906078" h="4114800">
                <a:moveTo>
                  <a:pt x="0" y="0"/>
                </a:moveTo>
                <a:lnTo>
                  <a:pt x="2906078" y="0"/>
                </a:lnTo>
                <a:lnTo>
                  <a:pt x="2906078" y="4114800"/>
                </a:lnTo>
                <a:lnTo>
                  <a:pt x="0" y="4114800"/>
                </a:lnTo>
                <a:lnTo>
                  <a:pt x="0" y="0"/>
                </a:lnTo>
                <a:close/>
              </a:path>
            </a:pathLst>
          </a:custGeom>
          <a:blipFill>
            <a:blip r:embed="rId2"/>
            <a:stretch>
              <a:fillRect/>
            </a:stretch>
          </a:blipFill>
        </p:spPr>
        <p:txBody>
          <a:bodyPr/>
          <a:lstStyle/>
          <a:p>
            <a:endParaRPr lang="en-AU"/>
          </a:p>
        </p:txBody>
      </p:sp>
      <p:sp>
        <p:nvSpPr>
          <p:cNvPr id="2" name="Rectangle: Rounded Corners 1">
            <a:extLst>
              <a:ext uri="{FF2B5EF4-FFF2-40B4-BE49-F238E27FC236}">
                <a16:creationId xmlns:a16="http://schemas.microsoft.com/office/drawing/2014/main" id="{0240A9DF-E326-D4F8-64FC-D7D6205F06BE}"/>
              </a:ext>
            </a:extLst>
          </p:cNvPr>
          <p:cNvSpPr/>
          <p:nvPr/>
        </p:nvSpPr>
        <p:spPr>
          <a:xfrm>
            <a:off x="-118531" y="254000"/>
            <a:ext cx="2870198" cy="3849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itle 5">
            <a:extLst>
              <a:ext uri="{FF2B5EF4-FFF2-40B4-BE49-F238E27FC236}">
                <a16:creationId xmlns:a16="http://schemas.microsoft.com/office/drawing/2014/main" id="{75F8239F-338C-8DFB-80A1-02D3E54D1DBA}"/>
              </a:ext>
            </a:extLst>
          </p:cNvPr>
          <p:cNvSpPr txBox="1">
            <a:spLocks/>
          </p:cNvSpPr>
          <p:nvPr/>
        </p:nvSpPr>
        <p:spPr>
          <a:xfrm>
            <a:off x="87924" y="323084"/>
            <a:ext cx="2576146" cy="233374"/>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2.4a – scripted work</a:t>
            </a:r>
          </a:p>
        </p:txBody>
      </p:sp>
    </p:spTree>
    <p:extLst>
      <p:ext uri="{BB962C8B-B14F-4D97-AF65-F5344CB8AC3E}">
        <p14:creationId xmlns:p14="http://schemas.microsoft.com/office/powerpoint/2010/main" val="2173106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 name="Freeform 12">
            <a:extLst>
              <a:ext uri="{FF2B5EF4-FFF2-40B4-BE49-F238E27FC236}">
                <a16:creationId xmlns:a16="http://schemas.microsoft.com/office/drawing/2014/main" id="{48823CCE-4BC3-51D8-AB5B-3DB45809B96A}"/>
              </a:ext>
            </a:extLst>
          </p:cNvPr>
          <p:cNvSpPr/>
          <p:nvPr/>
        </p:nvSpPr>
        <p:spPr>
          <a:xfrm>
            <a:off x="5404082" y="-23991"/>
            <a:ext cx="7267360" cy="6881991"/>
          </a:xfrm>
          <a:custGeom>
            <a:avLst/>
            <a:gdLst/>
            <a:ahLst/>
            <a:cxnLst/>
            <a:rect l="l" t="t" r="r" b="b"/>
            <a:pathLst>
              <a:path w="15535352" h="10117398">
                <a:moveTo>
                  <a:pt x="0" y="0"/>
                </a:moveTo>
                <a:lnTo>
                  <a:pt x="15535352" y="0"/>
                </a:lnTo>
                <a:lnTo>
                  <a:pt x="15535352" y="10117398"/>
                </a:lnTo>
                <a:lnTo>
                  <a:pt x="0" y="101173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52</a:t>
            </a:fld>
            <a:endParaRPr lang="en-AU"/>
          </a:p>
        </p:txBody>
      </p:sp>
      <p:sp>
        <p:nvSpPr>
          <p:cNvPr id="10" name="TextBox 9">
            <a:extLst>
              <a:ext uri="{FF2B5EF4-FFF2-40B4-BE49-F238E27FC236}">
                <a16:creationId xmlns:a16="http://schemas.microsoft.com/office/drawing/2014/main" id="{52153FA1-9C2B-A8C2-1EA1-B593F4BEFA3E}"/>
              </a:ext>
            </a:extLst>
          </p:cNvPr>
          <p:cNvSpPr txBox="1"/>
          <p:nvPr/>
        </p:nvSpPr>
        <p:spPr>
          <a:xfrm>
            <a:off x="728229" y="3008568"/>
            <a:ext cx="4533582" cy="28315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sz="2800">
                <a:solidFill>
                  <a:schemeClr val="bg1"/>
                </a:solidFill>
                <a:latin typeface="Arial" panose="020B0604020202020204" pitchFamily="34" charset="0"/>
                <a:cs typeface="Arial" panose="020B0604020202020204" pitchFamily="34" charset="0"/>
              </a:rPr>
              <a:t>Let’s choreograph the movement in the stage directions.</a:t>
            </a:r>
            <a:br>
              <a:rPr lang="en-AU" sz="2800">
                <a:solidFill>
                  <a:schemeClr val="bg1"/>
                </a:solidFill>
                <a:latin typeface="Arial" panose="020B0604020202020204" pitchFamily="34" charset="0"/>
                <a:cs typeface="Arial" panose="020B0604020202020204" pitchFamily="34" charset="0"/>
              </a:rPr>
            </a:br>
            <a:endParaRPr lang="en-AU" sz="2800">
              <a:solidFill>
                <a:schemeClr val="bg1"/>
              </a:solidFill>
              <a:latin typeface="Arial" panose="020B0604020202020204" pitchFamily="34" charset="0"/>
              <a:cs typeface="Arial" panose="020B0604020202020204" pitchFamily="34" charset="0"/>
            </a:endParaRPr>
          </a:p>
          <a:p>
            <a:r>
              <a:rPr lang="en-AU" sz="1800">
                <a:solidFill>
                  <a:schemeClr val="bg1"/>
                </a:solidFill>
                <a:latin typeface="Arial" panose="020B0604020202020204" pitchFamily="34" charset="0"/>
                <a:cs typeface="Arial" panose="020B0604020202020204" pitchFamily="34" charset="0"/>
              </a:rPr>
              <a:t>Our goal is to create </a:t>
            </a:r>
            <a:r>
              <a:rPr lang="en-AU" sz="1800" b="1">
                <a:solidFill>
                  <a:schemeClr val="bg1"/>
                </a:solidFill>
                <a:latin typeface="Arial" panose="020B0604020202020204" pitchFamily="34" charset="0"/>
                <a:cs typeface="Arial" panose="020B0604020202020204" pitchFamily="34" charset="0"/>
              </a:rPr>
              <a:t>distinct characters </a:t>
            </a:r>
            <a:r>
              <a:rPr lang="en-AU" sz="1800">
                <a:solidFill>
                  <a:schemeClr val="bg1"/>
                </a:solidFill>
                <a:latin typeface="Arial" panose="020B0604020202020204" pitchFamily="34" charset="0"/>
                <a:cs typeface="Arial" panose="020B0604020202020204" pitchFamily="34" charset="0"/>
              </a:rPr>
              <a:t>with </a:t>
            </a:r>
            <a:r>
              <a:rPr lang="en-AU" sz="1800" b="1">
                <a:solidFill>
                  <a:schemeClr val="bg1"/>
                </a:solidFill>
                <a:latin typeface="Arial" panose="020B0604020202020204" pitchFamily="34" charset="0"/>
                <a:cs typeface="Arial" panose="020B0604020202020204" pitchFamily="34" charset="0"/>
              </a:rPr>
              <a:t>unique movements. </a:t>
            </a:r>
            <a:r>
              <a:rPr lang="en-AU" sz="1800">
                <a:solidFill>
                  <a:schemeClr val="bg1"/>
                </a:solidFill>
                <a:latin typeface="Arial" panose="020B0604020202020204" pitchFamily="34" charset="0"/>
                <a:cs typeface="Arial" panose="020B0604020202020204" pitchFamily="34" charset="0"/>
              </a:rPr>
              <a:t>Draw on your learning of natural exaggerated, and abstract movement.</a:t>
            </a:r>
            <a:endParaRPr lang="en-AU" sz="2000">
              <a:solidFill>
                <a:schemeClr val="bg1"/>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94435C49-0927-13D1-ACE8-3F3D78FA5A9A}"/>
              </a:ext>
            </a:extLst>
          </p:cNvPr>
          <p:cNvSpPr/>
          <p:nvPr/>
        </p:nvSpPr>
        <p:spPr>
          <a:xfrm>
            <a:off x="-118531" y="254000"/>
            <a:ext cx="3234264" cy="38499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itle 5">
            <a:extLst>
              <a:ext uri="{FF2B5EF4-FFF2-40B4-BE49-F238E27FC236}">
                <a16:creationId xmlns:a16="http://schemas.microsoft.com/office/drawing/2014/main" id="{C5FEF267-5214-19C0-BB29-B7A3B9B8CB54}"/>
              </a:ext>
            </a:extLst>
          </p:cNvPr>
          <p:cNvSpPr txBox="1">
            <a:spLocks/>
          </p:cNvSpPr>
          <p:nvPr/>
        </p:nvSpPr>
        <p:spPr>
          <a:xfrm>
            <a:off x="165255" y="324717"/>
            <a:ext cx="2815012" cy="303263"/>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t>2.4b – workshop</a:t>
            </a:r>
          </a:p>
        </p:txBody>
      </p:sp>
    </p:spTree>
    <p:extLst>
      <p:ext uri="{BB962C8B-B14F-4D97-AF65-F5344CB8AC3E}">
        <p14:creationId xmlns:p14="http://schemas.microsoft.com/office/powerpoint/2010/main" val="12750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53</a:t>
            </a:fld>
            <a:endParaRPr lang="en-AU"/>
          </a:p>
        </p:txBody>
      </p:sp>
      <p:sp>
        <p:nvSpPr>
          <p:cNvPr id="16" name="Title 4">
            <a:extLst>
              <a:ext uri="{FF2B5EF4-FFF2-40B4-BE49-F238E27FC236}">
                <a16:creationId xmlns:a16="http://schemas.microsoft.com/office/drawing/2014/main" id="{DD42C8DC-FEA5-30B6-513D-95F78D8FD5E1}"/>
              </a:ext>
            </a:extLst>
          </p:cNvPr>
          <p:cNvSpPr txBox="1">
            <a:spLocks/>
          </p:cNvSpPr>
          <p:nvPr/>
        </p:nvSpPr>
        <p:spPr>
          <a:xfrm>
            <a:off x="546266" y="1943380"/>
            <a:ext cx="6974907" cy="838646"/>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4400"/>
              <a:t>Headlines</a:t>
            </a:r>
          </a:p>
        </p:txBody>
      </p:sp>
      <p:sp>
        <p:nvSpPr>
          <p:cNvPr id="19" name="Content Placeholder 4">
            <a:extLst>
              <a:ext uri="{FF2B5EF4-FFF2-40B4-BE49-F238E27FC236}">
                <a16:creationId xmlns:a16="http://schemas.microsoft.com/office/drawing/2014/main" id="{7DC676DA-A663-7D20-225E-C49274A5BC3F}"/>
              </a:ext>
            </a:extLst>
          </p:cNvPr>
          <p:cNvSpPr>
            <a:spLocks noGrp="1"/>
          </p:cNvSpPr>
          <p:nvPr>
            <p:ph sz="quarter" idx="19"/>
          </p:nvPr>
        </p:nvSpPr>
        <p:spPr>
          <a:xfrm>
            <a:off x="546266" y="3097691"/>
            <a:ext cx="5341187" cy="2790371"/>
          </a:xfrm>
        </p:spPr>
        <p:txBody>
          <a:bodyPr vert="horz" lIns="0" tIns="0" rIns="0" bIns="0" rtlCol="0" anchor="t">
            <a:noAutofit/>
          </a:bodyPr>
          <a:lstStyle/>
          <a:p>
            <a:r>
              <a:rPr lang="en-AU" sz="1800" b="1">
                <a:latin typeface="Arial"/>
                <a:cs typeface="Arial"/>
              </a:rPr>
              <a:t>Collect a sticky note</a:t>
            </a:r>
          </a:p>
          <a:p>
            <a:pPr marL="342900" indent="-342900">
              <a:buFont typeface="Arial" panose="020B0604020202020204" pitchFamily="34" charset="0"/>
              <a:buChar char="•"/>
            </a:pPr>
            <a:r>
              <a:rPr lang="en-AU" sz="1800">
                <a:latin typeface="Arial"/>
                <a:cs typeface="Arial"/>
              </a:rPr>
              <a:t>Write a headline that summarises and captures what you feel is significant or important about movement </a:t>
            </a:r>
            <a:r>
              <a:rPr lang="en-AU"/>
              <a:t>in creating scripted characters for performance</a:t>
            </a:r>
            <a:r>
              <a:rPr lang="en-AU" sz="1800">
                <a:latin typeface="Arial"/>
                <a:cs typeface="Arial"/>
              </a:rPr>
              <a:t>. </a:t>
            </a:r>
          </a:p>
          <a:p>
            <a:pPr marL="342900" indent="-342900">
              <a:buFont typeface="Arial" panose="020B0604020202020204" pitchFamily="34" charset="0"/>
              <a:buChar char="•"/>
            </a:pPr>
            <a:r>
              <a:rPr lang="en-AU" sz="1800">
                <a:latin typeface="Arial"/>
                <a:cs typeface="Arial"/>
              </a:rPr>
              <a:t>Share your headlines with your peers, providing the story behind your choice of headline. </a:t>
            </a:r>
            <a:endParaRPr lang="en-US">
              <a:latin typeface="Arial"/>
              <a:cs typeface="Arial"/>
            </a:endParaRPr>
          </a:p>
        </p:txBody>
      </p:sp>
      <p:sp>
        <p:nvSpPr>
          <p:cNvPr id="5" name="Freeform 2">
            <a:extLst>
              <a:ext uri="{FF2B5EF4-FFF2-40B4-BE49-F238E27FC236}">
                <a16:creationId xmlns:a16="http://schemas.microsoft.com/office/drawing/2014/main" id="{6E400E41-E833-B573-FBCE-D3FC3EDDB4B6}"/>
              </a:ext>
            </a:extLst>
          </p:cNvPr>
          <p:cNvSpPr/>
          <p:nvPr/>
        </p:nvSpPr>
        <p:spPr>
          <a:xfrm>
            <a:off x="7379368" y="1732546"/>
            <a:ext cx="4041776" cy="4103075"/>
          </a:xfrm>
          <a:custGeom>
            <a:avLst/>
            <a:gdLst/>
            <a:ahLst/>
            <a:cxnLst/>
            <a:rect l="l" t="t" r="r" b="b"/>
            <a:pathLst>
              <a:path w="4584735" h="4114800">
                <a:moveTo>
                  <a:pt x="0" y="0"/>
                </a:moveTo>
                <a:lnTo>
                  <a:pt x="4584736" y="0"/>
                </a:lnTo>
                <a:lnTo>
                  <a:pt x="458473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2" name="Rectangle: Rounded Corners 1">
            <a:extLst>
              <a:ext uri="{FF2B5EF4-FFF2-40B4-BE49-F238E27FC236}">
                <a16:creationId xmlns:a16="http://schemas.microsoft.com/office/drawing/2014/main" id="{986A8732-E041-1BB5-2392-99373BEEB92C}"/>
              </a:ext>
            </a:extLst>
          </p:cNvPr>
          <p:cNvSpPr/>
          <p:nvPr/>
        </p:nvSpPr>
        <p:spPr>
          <a:xfrm>
            <a:off x="-118531" y="254000"/>
            <a:ext cx="3234264" cy="3849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itle 5">
            <a:extLst>
              <a:ext uri="{FF2B5EF4-FFF2-40B4-BE49-F238E27FC236}">
                <a16:creationId xmlns:a16="http://schemas.microsoft.com/office/drawing/2014/main" id="{263807BA-76CA-1F5B-0CC6-836C4F7F7F5A}"/>
              </a:ext>
            </a:extLst>
          </p:cNvPr>
          <p:cNvSpPr txBox="1">
            <a:spLocks/>
          </p:cNvSpPr>
          <p:nvPr/>
        </p:nvSpPr>
        <p:spPr>
          <a:xfrm>
            <a:off x="165255" y="324717"/>
            <a:ext cx="2815012" cy="303263"/>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2.4c – thinking routine</a:t>
            </a:r>
          </a:p>
        </p:txBody>
      </p:sp>
    </p:spTree>
    <p:extLst>
      <p:ext uri="{BB962C8B-B14F-4D97-AF65-F5344CB8AC3E}">
        <p14:creationId xmlns:p14="http://schemas.microsoft.com/office/powerpoint/2010/main" val="80607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9">
                                            <p:txEl>
                                              <p:pRg st="1" end="1"/>
                                            </p:txEl>
                                          </p:spTgt>
                                        </p:tgtEl>
                                        <p:attrNameLst>
                                          <p:attrName>style.visibility</p:attrName>
                                        </p:attrNameLst>
                                      </p:cBhvr>
                                      <p:to>
                                        <p:strVal val="visible"/>
                                      </p:to>
                                    </p:set>
                                    <p:anim calcmode="lin" valueType="num">
                                      <p:cBhvr additive="base">
                                        <p:cTn id="13" dur="500" fill="hold"/>
                                        <p:tgtEl>
                                          <p:spTgt spid="1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9">
                                            <p:txEl>
                                              <p:pRg st="2" end="2"/>
                                            </p:txEl>
                                          </p:spTgt>
                                        </p:tgtEl>
                                        <p:attrNameLst>
                                          <p:attrName>style.visibility</p:attrName>
                                        </p:attrNameLst>
                                      </p:cBhvr>
                                      <p:to>
                                        <p:strVal val="visible"/>
                                      </p:to>
                                    </p:set>
                                    <p:anim calcmode="lin" valueType="num">
                                      <p:cBhvr additive="base">
                                        <p:cTn id="19" dur="500" fill="hold"/>
                                        <p:tgtEl>
                                          <p:spTgt spid="1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a:xfrm>
            <a:off x="892542" y="3545368"/>
            <a:ext cx="8822958" cy="800681"/>
          </a:xfrm>
        </p:spPr>
        <p:txBody>
          <a:bodyPr/>
          <a:lstStyle/>
          <a:p>
            <a:r>
              <a:rPr lang="en-AU" sz="5400"/>
              <a:t>Energy, dynamics and Laban’s approach to movement</a:t>
            </a:r>
            <a:endParaRPr lang="en-AU"/>
          </a:p>
        </p:txBody>
      </p:sp>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54</a:t>
            </a:fld>
            <a:endParaRPr lang="en-AU"/>
          </a:p>
        </p:txBody>
      </p:sp>
      <p:grpSp>
        <p:nvGrpSpPr>
          <p:cNvPr id="5" name="Group 4">
            <a:extLst>
              <a:ext uri="{FF2B5EF4-FFF2-40B4-BE49-F238E27FC236}">
                <a16:creationId xmlns:a16="http://schemas.microsoft.com/office/drawing/2014/main" id="{2FFFECEE-5EC2-4D00-58D5-01D09B67B129}"/>
              </a:ext>
            </a:extLst>
          </p:cNvPr>
          <p:cNvGrpSpPr/>
          <p:nvPr/>
        </p:nvGrpSpPr>
        <p:grpSpPr>
          <a:xfrm>
            <a:off x="6096000" y="297053"/>
            <a:ext cx="5512621" cy="3753215"/>
            <a:chOff x="5739493" y="312600"/>
            <a:chExt cx="5512621" cy="3753215"/>
          </a:xfrm>
        </p:grpSpPr>
        <p:pic>
          <p:nvPicPr>
            <p:cNvPr id="4" name="Graphic 3" descr="Energy icon- a battery with 2 green, 2 orange and 2 red bars of energy.">
              <a:extLst>
                <a:ext uri="{FF2B5EF4-FFF2-40B4-BE49-F238E27FC236}">
                  <a16:creationId xmlns:a16="http://schemas.microsoft.com/office/drawing/2014/main" id="{7D7EEF1C-719E-0511-E1A8-C50C593EED3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39493" y="312600"/>
              <a:ext cx="3302779" cy="3302779"/>
            </a:xfrm>
            <a:prstGeom prst="rect">
              <a:avLst/>
            </a:prstGeom>
          </p:spPr>
        </p:pic>
        <p:pic>
          <p:nvPicPr>
            <p:cNvPr id="3" name="Graphic 2" descr="Dynamics icon - 3 different types of lines overlapping, a straight horizontal line, a wavy line and a jagged line.">
              <a:extLst>
                <a:ext uri="{FF2B5EF4-FFF2-40B4-BE49-F238E27FC236}">
                  <a16:creationId xmlns:a16="http://schemas.microsoft.com/office/drawing/2014/main" id="{B4FB129C-2B36-5F49-5899-C1326DFA630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10892" y="824593"/>
              <a:ext cx="3241222" cy="3241222"/>
            </a:xfrm>
            <a:prstGeom prst="rect">
              <a:avLst/>
            </a:prstGeom>
          </p:spPr>
        </p:pic>
      </p:grpSp>
      <p:sp>
        <p:nvSpPr>
          <p:cNvPr id="8" name="Title 6">
            <a:extLst>
              <a:ext uri="{FF2B5EF4-FFF2-40B4-BE49-F238E27FC236}">
                <a16:creationId xmlns:a16="http://schemas.microsoft.com/office/drawing/2014/main" id="{1CBC7484-F5D9-D21D-1704-4F8F9B4A725F}"/>
              </a:ext>
            </a:extLst>
          </p:cNvPr>
          <p:cNvSpPr txBox="1">
            <a:spLocks/>
          </p:cNvSpPr>
          <p:nvPr/>
        </p:nvSpPr>
        <p:spPr>
          <a:xfrm>
            <a:off x="900002" y="2912291"/>
            <a:ext cx="11291998" cy="800681"/>
          </a:xfrm>
          <a:prstGeom prst="rect">
            <a:avLst/>
          </a:prstGeom>
          <a:ln>
            <a:noFill/>
          </a:ln>
        </p:spPr>
        <p:txBody>
          <a:bodyPr vert="horz" lIns="0" tIns="0" rIns="0" bIns="0" rtlCol="0" anchor="t">
            <a:noAutofit/>
          </a:bodyPr>
          <a:lstStyle>
            <a:lvl1pPr algn="l" defTabSz="914377" rtl="0" eaLnBrk="1" latinLnBrk="0" hangingPunct="1">
              <a:lnSpc>
                <a:spcPct val="110000"/>
              </a:lnSpc>
              <a:spcBef>
                <a:spcPct val="0"/>
              </a:spcBef>
              <a:buNone/>
              <a:defRPr sz="4800" kern="1200">
                <a:solidFill>
                  <a:schemeClr val="bg1"/>
                </a:solidFill>
                <a:latin typeface="Arial" panose="020B0604020202020204" pitchFamily="34" charset="0"/>
                <a:ea typeface="+mj-ea"/>
                <a:cs typeface="Arial" panose="020B0604020202020204" pitchFamily="34" charset="0"/>
              </a:defRPr>
            </a:lvl1pPr>
          </a:lstStyle>
          <a:p>
            <a:r>
              <a:rPr lang="en-AU" sz="3600"/>
              <a:t>Learning sequence 3 – </a:t>
            </a:r>
            <a:br>
              <a:rPr lang="en-AU"/>
            </a:br>
            <a:endParaRPr lang="en-AU"/>
          </a:p>
        </p:txBody>
      </p:sp>
    </p:spTree>
    <p:extLst>
      <p:ext uri="{BB962C8B-B14F-4D97-AF65-F5344CB8AC3E}">
        <p14:creationId xmlns:p14="http://schemas.microsoft.com/office/powerpoint/2010/main" val="3608624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B39B2-4E49-A4B9-B981-4E6798F91B7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67705BA-ADA3-B7F2-71A9-3BF638A5077C}"/>
              </a:ext>
            </a:extLst>
          </p:cNvPr>
          <p:cNvSpPr>
            <a:spLocks noGrp="1"/>
          </p:cNvSpPr>
          <p:nvPr>
            <p:ph type="title"/>
          </p:nvPr>
        </p:nvSpPr>
        <p:spPr>
          <a:xfrm>
            <a:off x="359998" y="360000"/>
            <a:ext cx="9611316" cy="946286"/>
          </a:xfrm>
        </p:spPr>
        <p:txBody>
          <a:bodyPr/>
          <a:lstStyle/>
          <a:p>
            <a:r>
              <a:rPr lang="en-AU"/>
              <a:t>Learning intentions and success criteria (3) </a:t>
            </a:r>
          </a:p>
        </p:txBody>
      </p:sp>
      <p:sp>
        <p:nvSpPr>
          <p:cNvPr id="4" name="Picture Placeholder 3">
            <a:extLst>
              <a:ext uri="{FF2B5EF4-FFF2-40B4-BE49-F238E27FC236}">
                <a16:creationId xmlns:a16="http://schemas.microsoft.com/office/drawing/2014/main" id="{C7FFA02E-D731-7ED8-7B30-C1B81C01B79E}"/>
              </a:ext>
            </a:extLst>
          </p:cNvPr>
          <p:cNvSpPr>
            <a:spLocks noGrp="1"/>
          </p:cNvSpPr>
          <p:nvPr>
            <p:ph type="pic" sz="quarter" idx="13"/>
          </p:nvPr>
        </p:nvSpPr>
        <p:spPr>
          <a:xfrm>
            <a:off x="359999" y="1772356"/>
            <a:ext cx="11382236" cy="4923644"/>
          </a:xfrm>
        </p:spPr>
        <p:txBody>
          <a:bodyPr/>
          <a:lstStyle/>
          <a:p>
            <a:pPr>
              <a:spcAft>
                <a:spcPts val="600"/>
              </a:spcAft>
            </a:pPr>
            <a:r>
              <a:rPr lang="en-AU" b="1">
                <a:effectLst/>
                <a:latin typeface="Arial" panose="020B0604020202020204" pitchFamily="34" charset="0"/>
                <a:ea typeface="Calibri" panose="020F0502020204030204" pitchFamily="34" charset="0"/>
              </a:rPr>
              <a:t>We are learning to</a:t>
            </a:r>
            <a:r>
              <a:rPr lang="en-AU">
                <a:effectLst/>
                <a:latin typeface="Arial" panose="020B0604020202020204" pitchFamily="34" charset="0"/>
                <a:ea typeface="Calibri" panose="020F0502020204030204" pitchFamily="34" charset="0"/>
              </a:rPr>
              <a:t> develop and perform a character through experimentation with Laban’s approach to movement.</a:t>
            </a:r>
          </a:p>
          <a:p>
            <a:pPr>
              <a:lnSpc>
                <a:spcPct val="150000"/>
              </a:lnSpc>
              <a:spcBef>
                <a:spcPts val="1200"/>
              </a:spcBef>
              <a:spcAft>
                <a:spcPts val="600"/>
              </a:spcAft>
              <a:buNone/>
            </a:pPr>
            <a:r>
              <a:rPr lang="en-AU" b="1">
                <a:effectLst/>
                <a:latin typeface="Arial" panose="020B0604020202020204" pitchFamily="34" charset="0"/>
                <a:ea typeface="Calibri" panose="020F0502020204030204" pitchFamily="34" charset="0"/>
              </a:rPr>
              <a:t>I can:</a:t>
            </a:r>
            <a:endParaRPr lang="en-AU">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a:effectLst/>
                <a:latin typeface="Arial" panose="020B0604020202020204" pitchFamily="34" charset="0"/>
                <a:ea typeface="Calibri" panose="020F0502020204030204" pitchFamily="34" charset="0"/>
              </a:rPr>
              <a:t>explore and apply energy and dynamics in movement</a:t>
            </a:r>
          </a:p>
          <a:p>
            <a:pPr marL="342900" lvl="0" indent="-342900">
              <a:lnSpc>
                <a:spcPct val="150000"/>
              </a:lnSpc>
              <a:spcBef>
                <a:spcPts val="1200"/>
              </a:spcBef>
              <a:spcAft>
                <a:spcPts val="600"/>
              </a:spcAft>
              <a:buFont typeface="Symbol" panose="05050102010706020507" pitchFamily="18" charset="2"/>
              <a:buChar char=""/>
            </a:pPr>
            <a:r>
              <a:rPr lang="en-AU">
                <a:effectLst/>
                <a:latin typeface="Arial" panose="020B0604020202020204" pitchFamily="34" charset="0"/>
                <a:ea typeface="Calibri" panose="020F0502020204030204" pitchFamily="34" charset="0"/>
              </a:rPr>
              <a:t>identify Laban’s efforts and experiment with using them in improvisation and scripted works</a:t>
            </a:r>
          </a:p>
          <a:p>
            <a:pPr marL="342900" lvl="0" indent="-342900">
              <a:lnSpc>
                <a:spcPct val="150000"/>
              </a:lnSpc>
              <a:spcBef>
                <a:spcPts val="1200"/>
              </a:spcBef>
              <a:spcAft>
                <a:spcPts val="600"/>
              </a:spcAft>
              <a:buFont typeface="Symbol" panose="05050102010706020507" pitchFamily="18" charset="2"/>
              <a:buChar char=""/>
            </a:pPr>
            <a:r>
              <a:rPr lang="en-AU">
                <a:effectLst/>
                <a:latin typeface="Arial" panose="020B0604020202020204" pitchFamily="34" charset="0"/>
                <a:ea typeface="Calibri" panose="020F0502020204030204" pitchFamily="34" charset="0"/>
              </a:rPr>
              <a:t>apply Laban’s efforts to communicate character traits interpreted from stage directions</a:t>
            </a:r>
          </a:p>
          <a:p>
            <a:pPr marL="342900" lvl="0" indent="-342900">
              <a:lnSpc>
                <a:spcPct val="150000"/>
              </a:lnSpc>
              <a:spcBef>
                <a:spcPts val="1200"/>
              </a:spcBef>
              <a:spcAft>
                <a:spcPts val="600"/>
              </a:spcAft>
              <a:buFont typeface="Symbol" panose="05050102010706020507" pitchFamily="18" charset="2"/>
              <a:buChar char=""/>
            </a:pPr>
            <a:r>
              <a:rPr lang="en-AU">
                <a:effectLst/>
                <a:latin typeface="Arial" panose="020B0604020202020204" pitchFamily="34" charset="0"/>
                <a:ea typeface="Calibri" panose="020F0502020204030204" pitchFamily="34" charset="0"/>
              </a:rPr>
              <a:t>apply and adapt Laban’s efforts to communicate dramatic action in a scripted scene.</a:t>
            </a:r>
          </a:p>
          <a:p>
            <a:pPr>
              <a:spcAft>
                <a:spcPts val="600"/>
              </a:spcAft>
            </a:pPr>
            <a:endParaRPr lang="en-AU" sz="1800">
              <a:effectLst/>
              <a:latin typeface="Arial" panose="020B0604020202020204" pitchFamily="34" charset="0"/>
              <a:ea typeface="Calibri" panose="020F0502020204030204" pitchFamily="34" charset="0"/>
            </a:endParaRPr>
          </a:p>
          <a:p>
            <a:pPr>
              <a:spcAft>
                <a:spcPts val="600"/>
              </a:spcAft>
            </a:pPr>
            <a:endParaRPr lang="en-AU" sz="1800">
              <a:effectLst/>
              <a:latin typeface="Arial" panose="020B0604020202020204" pitchFamily="34" charset="0"/>
              <a:ea typeface="Calibri" panose="020F0502020204030204" pitchFamily="34" charset="0"/>
            </a:endParaRPr>
          </a:p>
          <a:p>
            <a:pPr>
              <a:lnSpc>
                <a:spcPct val="150000"/>
              </a:lnSpc>
              <a:spcAft>
                <a:spcPts val="600"/>
              </a:spcAft>
            </a:pPr>
            <a:endParaRPr lang="en-AU" sz="1800">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6AE34D19-747D-9752-5793-4A7A95AC4AD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55</a:t>
            </a:fld>
            <a:endParaRPr lang="en-AU"/>
          </a:p>
        </p:txBody>
      </p:sp>
    </p:spTree>
    <p:extLst>
      <p:ext uri="{BB962C8B-B14F-4D97-AF65-F5344CB8AC3E}">
        <p14:creationId xmlns:p14="http://schemas.microsoft.com/office/powerpoint/2010/main" val="16214640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C26C01-508A-BBBA-2D4D-1C0C1CF29651}"/>
              </a:ext>
            </a:extLst>
          </p:cNvPr>
          <p:cNvSpPr>
            <a:spLocks noGrp="1"/>
          </p:cNvSpPr>
          <p:nvPr>
            <p:ph type="sldNum" sz="quarter" idx="12"/>
          </p:nvPr>
        </p:nvSpPr>
        <p:spPr/>
        <p:txBody>
          <a:bodyPr/>
          <a:lstStyle/>
          <a:p>
            <a:fld id="{10A01DC5-1685-4615-8240-15192985C6A2}" type="slidenum">
              <a:rPr lang="en-AU" smtClean="0"/>
              <a:t>56</a:t>
            </a:fld>
            <a:endParaRPr lang="en-AU"/>
          </a:p>
        </p:txBody>
      </p:sp>
      <p:sp>
        <p:nvSpPr>
          <p:cNvPr id="2" name="Rectangle: Rounded Corners 1">
            <a:extLst>
              <a:ext uri="{FF2B5EF4-FFF2-40B4-BE49-F238E27FC236}">
                <a16:creationId xmlns:a16="http://schemas.microsoft.com/office/drawing/2014/main" id="{816BB0D4-21AB-1B79-0D75-E5EDCC47BEBC}"/>
              </a:ext>
              <a:ext uri="{C183D7F6-B498-43B3-948B-1728B52AA6E4}">
                <adec:decorative xmlns:adec="http://schemas.microsoft.com/office/drawing/2017/decorative" val="1"/>
              </a:ext>
            </a:extLst>
          </p:cNvPr>
          <p:cNvSpPr/>
          <p:nvPr/>
        </p:nvSpPr>
        <p:spPr>
          <a:xfrm>
            <a:off x="2259788" y="2885665"/>
            <a:ext cx="8484409" cy="1732583"/>
          </a:xfrm>
          <a:prstGeom prst="roundRect">
            <a:avLst>
              <a:gd name="adj" fmla="val 172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GB" sz="5400">
                <a:latin typeface="Arial" panose="020B0604020202020204" pitchFamily="34" charset="0"/>
                <a:cs typeface="Arial" panose="020B0604020202020204" pitchFamily="34" charset="0"/>
              </a:rPr>
              <a:t>Warm-up</a:t>
            </a:r>
            <a:endParaRPr lang="en-AU" sz="5400">
              <a:solidFill>
                <a:schemeClr val="accent4"/>
              </a:solidFill>
              <a:latin typeface="Arial" panose="020B0604020202020204" pitchFamily="34" charset="0"/>
              <a:cs typeface="Arial" panose="020B0604020202020204" pitchFamily="34" charset="0"/>
            </a:endParaRPr>
          </a:p>
        </p:txBody>
      </p:sp>
      <p:sp>
        <p:nvSpPr>
          <p:cNvPr id="4" name="Oval 3">
            <a:hlinkClick r:id="rId2" action="ppaction://hlinksldjump"/>
            <a:extLst>
              <a:ext uri="{FF2B5EF4-FFF2-40B4-BE49-F238E27FC236}">
                <a16:creationId xmlns:a16="http://schemas.microsoft.com/office/drawing/2014/main" id="{85B37826-1BD3-6399-1E10-EDFB76E6AEF6}"/>
              </a:ext>
            </a:extLst>
          </p:cNvPr>
          <p:cNvSpPr/>
          <p:nvPr/>
        </p:nvSpPr>
        <p:spPr>
          <a:xfrm>
            <a:off x="1680111" y="2885665"/>
            <a:ext cx="1788869" cy="1709265"/>
          </a:xfrm>
          <a:prstGeom prst="ellipse">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a:solidFill>
                  <a:schemeClr val="accent1"/>
                </a:solidFill>
                <a:latin typeface="Arial" panose="020B0604020202020204" pitchFamily="34" charset="0"/>
                <a:cs typeface="Arial" panose="020B0604020202020204" pitchFamily="34" charset="0"/>
              </a:rPr>
              <a:t>3.1</a:t>
            </a:r>
          </a:p>
        </p:txBody>
      </p:sp>
    </p:spTree>
    <p:extLst>
      <p:ext uri="{BB962C8B-B14F-4D97-AF65-F5344CB8AC3E}">
        <p14:creationId xmlns:p14="http://schemas.microsoft.com/office/powerpoint/2010/main" val="2736907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CB2D0D6-A77F-E607-939E-87EBDD820000}"/>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0E5E313-1B51-09D1-B636-41A11EC65B69}"/>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57</a:t>
            </a:fld>
            <a:endParaRPr lang="en-AU"/>
          </a:p>
        </p:txBody>
      </p:sp>
      <p:sp>
        <p:nvSpPr>
          <p:cNvPr id="11" name="Title 4">
            <a:extLst>
              <a:ext uri="{FF2B5EF4-FFF2-40B4-BE49-F238E27FC236}">
                <a16:creationId xmlns:a16="http://schemas.microsoft.com/office/drawing/2014/main" id="{2AAAC34F-3F28-864E-839B-03CC6DC4258B}"/>
              </a:ext>
            </a:extLst>
          </p:cNvPr>
          <p:cNvSpPr txBox="1">
            <a:spLocks/>
          </p:cNvSpPr>
          <p:nvPr/>
        </p:nvSpPr>
        <p:spPr>
          <a:xfrm>
            <a:off x="744226" y="654348"/>
            <a:ext cx="10379774" cy="838646"/>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3200"/>
              <a:t>What are energy and dynamics in voice and movement?</a:t>
            </a:r>
          </a:p>
        </p:txBody>
      </p:sp>
      <p:sp>
        <p:nvSpPr>
          <p:cNvPr id="13" name="Content Placeholder 4">
            <a:extLst>
              <a:ext uri="{FF2B5EF4-FFF2-40B4-BE49-F238E27FC236}">
                <a16:creationId xmlns:a16="http://schemas.microsoft.com/office/drawing/2014/main" id="{515B0AB4-F25C-F59C-D856-9DE1A8525E2B}"/>
              </a:ext>
            </a:extLst>
          </p:cNvPr>
          <p:cNvSpPr>
            <a:spLocks noGrp="1"/>
          </p:cNvSpPr>
          <p:nvPr>
            <p:ph sz="quarter" idx="19"/>
          </p:nvPr>
        </p:nvSpPr>
        <p:spPr>
          <a:xfrm>
            <a:off x="993586" y="1501767"/>
            <a:ext cx="4685729" cy="4681017"/>
          </a:xfrm>
          <a:solidFill>
            <a:schemeClr val="bg2"/>
          </a:solidFill>
        </p:spPr>
        <p:txBody>
          <a:bodyPr vert="horz" lIns="0" tIns="0" rIns="0" bIns="0" rtlCol="0" anchor="t">
            <a:noAutofit/>
          </a:bodyPr>
          <a:lstStyle/>
          <a:p>
            <a:pPr>
              <a:lnSpc>
                <a:spcPct val="115000"/>
              </a:lnSpc>
            </a:pPr>
            <a:r>
              <a:rPr lang="en-AU" spc="-10">
                <a:effectLst/>
                <a:latin typeface="Arial"/>
                <a:ea typeface="Calibri"/>
                <a:cs typeface="Cordia New"/>
              </a:rPr>
              <a:t>Energy is </a:t>
            </a:r>
            <a:r>
              <a:rPr lang="en-AU" spc="-10">
                <a:solidFill>
                  <a:srgbClr val="000000"/>
                </a:solidFill>
                <a:effectLst/>
                <a:latin typeface="Arial"/>
                <a:ea typeface="Times New Roman" panose="02020603050405020304" pitchFamily="18" charset="0"/>
                <a:cs typeface="Arial"/>
              </a:rPr>
              <a:t>the intensity of action, particularly in voice or movement. Energy may also be considered in relation to other elements, such as tension and lighting. </a:t>
            </a:r>
            <a:endParaRPr lang="en-AU" sz="2400">
              <a:solidFill>
                <a:srgbClr val="22272B"/>
              </a:solidFill>
              <a:latin typeface="Arial"/>
              <a:ea typeface="Calibri"/>
              <a:cs typeface="Cordia New"/>
            </a:endParaRPr>
          </a:p>
          <a:p>
            <a:pPr>
              <a:lnSpc>
                <a:spcPct val="114999"/>
              </a:lnSpc>
            </a:pPr>
            <a:r>
              <a:rPr lang="en-AU" spc="-10">
                <a:solidFill>
                  <a:srgbClr val="000000"/>
                </a:solidFill>
                <a:effectLst/>
                <a:latin typeface="Arial"/>
                <a:ea typeface="Times New Roman" panose="02020603050405020304" pitchFamily="18" charset="0"/>
                <a:cs typeface="Arial"/>
              </a:rPr>
              <a:t>It is useful to consider </a:t>
            </a:r>
            <a:r>
              <a:rPr lang="en-AU" spc="-10">
                <a:effectLst/>
                <a:latin typeface="Arial"/>
                <a:ea typeface="Calibri"/>
                <a:cs typeface="Cordia New"/>
              </a:rPr>
              <a:t>vocabulary related to volume or speed of voice and/or movement when using language to make and/or appreciate energy.</a:t>
            </a:r>
            <a:endParaRPr lang="en-AU" sz="2400">
              <a:latin typeface="Arial"/>
              <a:ea typeface="Calibri"/>
              <a:cs typeface="Cordia New"/>
            </a:endParaRPr>
          </a:p>
          <a:p>
            <a:pPr>
              <a:lnSpc>
                <a:spcPct val="114999"/>
              </a:lnSpc>
            </a:pPr>
            <a:r>
              <a:rPr lang="en-AU" spc="-10">
                <a:latin typeface="Arial"/>
                <a:ea typeface="Calibri"/>
                <a:cs typeface="Cordia New"/>
              </a:rPr>
              <a:t> </a:t>
            </a:r>
            <a:r>
              <a:rPr lang="en-AU" spc="-10">
                <a:effectLst/>
                <a:latin typeface="Arial"/>
                <a:ea typeface="Calibri"/>
                <a:cs typeface="Cordia New"/>
              </a:rPr>
              <a:t>Vocabulary may include: quiet, strong, forceful, gentle, rapid, steady, heavy, light, huge, tiny, powerful or soft. </a:t>
            </a:r>
            <a:endParaRPr lang="en-AU" sz="2400">
              <a:latin typeface="Arial"/>
              <a:ea typeface="Calibri"/>
              <a:cs typeface="Cordia New"/>
            </a:endParaRPr>
          </a:p>
          <a:p>
            <a:pPr>
              <a:lnSpc>
                <a:spcPct val="100000"/>
              </a:lnSpc>
            </a:pPr>
            <a:endParaRPr lang="en-AU" b="1" u="sng"/>
          </a:p>
        </p:txBody>
      </p:sp>
      <p:sp>
        <p:nvSpPr>
          <p:cNvPr id="2" name="TextBox 1">
            <a:extLst>
              <a:ext uri="{FF2B5EF4-FFF2-40B4-BE49-F238E27FC236}">
                <a16:creationId xmlns:a16="http://schemas.microsoft.com/office/drawing/2014/main" id="{86D1AE93-934A-5961-2252-529B5066A10C}"/>
              </a:ext>
            </a:extLst>
          </p:cNvPr>
          <p:cNvSpPr txBox="1"/>
          <p:nvPr/>
        </p:nvSpPr>
        <p:spPr>
          <a:xfrm>
            <a:off x="4070914" y="6516000"/>
            <a:ext cx="9626424" cy="299836"/>
          </a:xfrm>
          <a:prstGeom prst="rect">
            <a:avLst/>
          </a:prstGeom>
          <a:noFill/>
        </p:spPr>
        <p:txBody>
          <a:bodyPr wrap="square" lIns="0" tIns="0" rIns="0" bIns="0" rtlCol="0">
            <a:noAutofit/>
          </a:bodyPr>
          <a:lstStyle/>
          <a:p>
            <a:r>
              <a:rPr lang="en-AU" sz="900" u="sng">
                <a:solidFill>
                  <a:srgbClr val="002664"/>
                </a:solidFill>
                <a:latin typeface="Arial" panose="020B0604020202020204" pitchFamily="34" charset="0"/>
                <a:ea typeface="Aptos" panose="020B00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Drama 7–10 Syllabus</a:t>
            </a:r>
            <a:r>
              <a:rPr lang="en-AU" sz="900">
                <a:latin typeface="Arial" panose="020B0604020202020204" pitchFamily="34" charset="0"/>
                <a:ea typeface="Aptos" panose="020B0004020202020204" pitchFamily="34" charset="0"/>
                <a:cs typeface="Arial" panose="020B0604020202020204" pitchFamily="34" charset="0"/>
              </a:rPr>
              <a:t> © NSW Education Standards Authority (NESA) for and on behalf of the Crown in right of the State of New South Wales, 2023.</a:t>
            </a:r>
          </a:p>
        </p:txBody>
      </p:sp>
      <p:sp>
        <p:nvSpPr>
          <p:cNvPr id="3" name="Rectangle: Rounded Corners 2">
            <a:extLst>
              <a:ext uri="{FF2B5EF4-FFF2-40B4-BE49-F238E27FC236}">
                <a16:creationId xmlns:a16="http://schemas.microsoft.com/office/drawing/2014/main" id="{88FA2AF6-EFEA-D558-4BB9-1802A6C23C07}"/>
              </a:ext>
            </a:extLst>
          </p:cNvPr>
          <p:cNvSpPr/>
          <p:nvPr/>
        </p:nvSpPr>
        <p:spPr>
          <a:xfrm>
            <a:off x="0" y="53253"/>
            <a:ext cx="2870198" cy="3849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itle 5">
            <a:extLst>
              <a:ext uri="{FF2B5EF4-FFF2-40B4-BE49-F238E27FC236}">
                <a16:creationId xmlns:a16="http://schemas.microsoft.com/office/drawing/2014/main" id="{BFC150A5-2336-EB72-FF3C-48ACAC3342A2}"/>
              </a:ext>
            </a:extLst>
          </p:cNvPr>
          <p:cNvSpPr txBox="1">
            <a:spLocks/>
          </p:cNvSpPr>
          <p:nvPr/>
        </p:nvSpPr>
        <p:spPr>
          <a:xfrm>
            <a:off x="531845" y="122337"/>
            <a:ext cx="2071396" cy="233374"/>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3.1a – define</a:t>
            </a:r>
          </a:p>
        </p:txBody>
      </p:sp>
      <p:sp>
        <p:nvSpPr>
          <p:cNvPr id="5" name="Content Placeholder 4">
            <a:extLst>
              <a:ext uri="{FF2B5EF4-FFF2-40B4-BE49-F238E27FC236}">
                <a16:creationId xmlns:a16="http://schemas.microsoft.com/office/drawing/2014/main" id="{231CB9D1-CFC9-95FF-3D88-AD4C46C26C6C}"/>
              </a:ext>
            </a:extLst>
          </p:cNvPr>
          <p:cNvSpPr txBox="1">
            <a:spLocks/>
          </p:cNvSpPr>
          <p:nvPr/>
        </p:nvSpPr>
        <p:spPr>
          <a:xfrm>
            <a:off x="6438270" y="1501766"/>
            <a:ext cx="4685730" cy="4690542"/>
          </a:xfrm>
          <a:prstGeom prst="rect">
            <a:avLst/>
          </a:prstGeom>
          <a:solidFill>
            <a:schemeClr val="bg2"/>
          </a:solidFill>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5000"/>
              </a:lnSpc>
            </a:pPr>
            <a:r>
              <a:rPr lang="en-AU" spc="-10">
                <a:effectLst/>
                <a:latin typeface="Arial"/>
                <a:ea typeface="Calibri"/>
                <a:cs typeface="Cordia New"/>
              </a:rPr>
              <a:t>Dynamics are variations or changes, particularly in voice and/or movement. Dynamics can also be considered in relation to other elements, such as tension and sound. </a:t>
            </a:r>
            <a:endParaRPr lang="en-AU" sz="2400">
              <a:latin typeface="Arial"/>
              <a:ea typeface="Calibri"/>
              <a:cs typeface="Cordia New"/>
            </a:endParaRPr>
          </a:p>
          <a:p>
            <a:pPr>
              <a:lnSpc>
                <a:spcPct val="114999"/>
              </a:lnSpc>
            </a:pPr>
            <a:r>
              <a:rPr lang="en-AU" spc="-10">
                <a:effectLst/>
                <a:latin typeface="Arial"/>
                <a:ea typeface="Calibri"/>
                <a:cs typeface="Cordia New"/>
              </a:rPr>
              <a:t>It is useful to consider vocabulary related to change and continuity when using language to make and/or appreciate dynamics. </a:t>
            </a:r>
            <a:endParaRPr lang="en-AU" sz="2400">
              <a:latin typeface="Arial"/>
              <a:ea typeface="Calibri"/>
              <a:cs typeface="Cordia New"/>
            </a:endParaRPr>
          </a:p>
          <a:p>
            <a:pPr>
              <a:lnSpc>
                <a:spcPct val="114999"/>
              </a:lnSpc>
              <a:spcAft>
                <a:spcPts val="1200"/>
              </a:spcAft>
              <a:buNone/>
            </a:pPr>
            <a:r>
              <a:rPr lang="en-AU" spc="-10">
                <a:effectLst/>
                <a:latin typeface="Arial"/>
                <a:ea typeface="Calibri"/>
                <a:cs typeface="Cordia New"/>
              </a:rPr>
              <a:t>Vocabulary may include: shift, transition, transformation, contrast, increase, decrease, maintain or sustain. </a:t>
            </a:r>
            <a:endParaRPr lang="en-AU" sz="2400">
              <a:latin typeface="Arial"/>
              <a:ea typeface="Calibri"/>
              <a:cs typeface="Cordia New"/>
            </a:endParaRPr>
          </a:p>
          <a:p>
            <a:pPr>
              <a:lnSpc>
                <a:spcPct val="100000"/>
              </a:lnSpc>
            </a:pPr>
            <a:endParaRPr lang="en-AU" b="1" u="sng"/>
          </a:p>
        </p:txBody>
      </p:sp>
    </p:spTree>
    <p:extLst>
      <p:ext uri="{BB962C8B-B14F-4D97-AF65-F5344CB8AC3E}">
        <p14:creationId xmlns:p14="http://schemas.microsoft.com/office/powerpoint/2010/main" val="2717747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lumMod val="10000"/>
            <a:lumOff val="9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58</a:t>
            </a:fld>
            <a:endParaRPr lang="en-AU"/>
          </a:p>
        </p:txBody>
      </p:sp>
      <p:sp>
        <p:nvSpPr>
          <p:cNvPr id="12" name="Content Placeholder 4">
            <a:extLst>
              <a:ext uri="{FF2B5EF4-FFF2-40B4-BE49-F238E27FC236}">
                <a16:creationId xmlns:a16="http://schemas.microsoft.com/office/drawing/2014/main" id="{DA94EC1D-5885-A781-7769-56C354E30525}"/>
              </a:ext>
            </a:extLst>
          </p:cNvPr>
          <p:cNvSpPr>
            <a:spLocks noGrp="1"/>
          </p:cNvSpPr>
          <p:nvPr>
            <p:ph sz="quarter" idx="19"/>
          </p:nvPr>
        </p:nvSpPr>
        <p:spPr>
          <a:xfrm>
            <a:off x="546267" y="2724871"/>
            <a:ext cx="5549734" cy="2790371"/>
          </a:xfrm>
        </p:spPr>
        <p:txBody>
          <a:bodyPr/>
          <a:lstStyle/>
          <a:p>
            <a:r>
              <a:rPr lang="en-AU" b="1"/>
              <a:t>Find a partner.</a:t>
            </a:r>
          </a:p>
          <a:p>
            <a:pPr marL="342900" indent="-342900">
              <a:lnSpc>
                <a:spcPct val="100000"/>
              </a:lnSpc>
              <a:buFont typeface="Arial" panose="020B0604020202020204" pitchFamily="34" charset="0"/>
              <a:buChar char="•"/>
            </a:pPr>
            <a:r>
              <a:rPr lang="en-AU" sz="1800"/>
              <a:t>Determine who is Person A and who is Person B.</a:t>
            </a:r>
          </a:p>
          <a:p>
            <a:pPr marL="342900" indent="-342900">
              <a:lnSpc>
                <a:spcPct val="100000"/>
              </a:lnSpc>
              <a:buFont typeface="Arial" panose="020B0604020202020204" pitchFamily="34" charset="0"/>
              <a:buChar char="•"/>
            </a:pPr>
            <a:r>
              <a:rPr lang="en-AU" sz="1800"/>
              <a:t>Stand opposite your partner.</a:t>
            </a:r>
          </a:p>
          <a:p>
            <a:pPr marL="342900" indent="-342900">
              <a:lnSpc>
                <a:spcPct val="100000"/>
              </a:lnSpc>
              <a:buFont typeface="Arial" panose="020B0604020202020204" pitchFamily="34" charset="0"/>
              <a:buChar char="•"/>
            </a:pPr>
            <a:r>
              <a:rPr lang="en-AU" sz="1800"/>
              <a:t>Person A begins leading by moving a part of their body and Person B mirrors the movement. </a:t>
            </a:r>
          </a:p>
          <a:p>
            <a:pPr marL="342900" indent="-342900">
              <a:lnSpc>
                <a:spcPct val="100000"/>
              </a:lnSpc>
              <a:buFont typeface="Arial" panose="020B0604020202020204" pitchFamily="34" charset="0"/>
              <a:buChar char="•"/>
            </a:pPr>
            <a:r>
              <a:rPr lang="en-AU" sz="1800"/>
              <a:t>Try varying the energy and dynamics of your movements as you become more confident.</a:t>
            </a:r>
          </a:p>
          <a:p>
            <a:endParaRPr lang="en-US"/>
          </a:p>
        </p:txBody>
      </p:sp>
      <p:sp>
        <p:nvSpPr>
          <p:cNvPr id="4" name="Title 4">
            <a:extLst>
              <a:ext uri="{FF2B5EF4-FFF2-40B4-BE49-F238E27FC236}">
                <a16:creationId xmlns:a16="http://schemas.microsoft.com/office/drawing/2014/main" id="{89BACF7E-496E-5BEF-6007-9A85BA27C62C}"/>
              </a:ext>
            </a:extLst>
          </p:cNvPr>
          <p:cNvSpPr txBox="1">
            <a:spLocks/>
          </p:cNvSpPr>
          <p:nvPr/>
        </p:nvSpPr>
        <p:spPr>
          <a:xfrm>
            <a:off x="360363" y="1579823"/>
            <a:ext cx="11484000" cy="838646"/>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4400"/>
              <a:t>Mirror, mirror</a:t>
            </a:r>
          </a:p>
        </p:txBody>
      </p:sp>
      <p:sp>
        <p:nvSpPr>
          <p:cNvPr id="17" name="Rectangle: Rounded Corners 16">
            <a:extLst>
              <a:ext uri="{FF2B5EF4-FFF2-40B4-BE49-F238E27FC236}">
                <a16:creationId xmlns:a16="http://schemas.microsoft.com/office/drawing/2014/main" id="{DE0EE7E1-CB6D-D1A2-B3ED-298E00A1EDAF}"/>
              </a:ext>
            </a:extLst>
          </p:cNvPr>
          <p:cNvSpPr/>
          <p:nvPr/>
        </p:nvSpPr>
        <p:spPr>
          <a:xfrm>
            <a:off x="5285060" y="5504312"/>
            <a:ext cx="5838940" cy="110168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r>
              <a:rPr lang="en-AU" sz="1800"/>
              <a:t>Now switch so that Person B becomes the leader!</a:t>
            </a:r>
          </a:p>
        </p:txBody>
      </p:sp>
      <p:sp>
        <p:nvSpPr>
          <p:cNvPr id="2" name="Freeform 6">
            <a:extLst>
              <a:ext uri="{FF2B5EF4-FFF2-40B4-BE49-F238E27FC236}">
                <a16:creationId xmlns:a16="http://schemas.microsoft.com/office/drawing/2014/main" id="{1CDBAB7A-5680-F8D1-116E-368689893E1B}"/>
              </a:ext>
            </a:extLst>
          </p:cNvPr>
          <p:cNvSpPr/>
          <p:nvPr/>
        </p:nvSpPr>
        <p:spPr>
          <a:xfrm>
            <a:off x="7634270" y="1579823"/>
            <a:ext cx="4011463" cy="3293816"/>
          </a:xfrm>
          <a:custGeom>
            <a:avLst/>
            <a:gdLst/>
            <a:ahLst/>
            <a:cxnLst/>
            <a:rect l="l" t="t" r="r" b="b"/>
            <a:pathLst>
              <a:path w="4011463" h="3293816">
                <a:moveTo>
                  <a:pt x="0" y="0"/>
                </a:moveTo>
                <a:lnTo>
                  <a:pt x="4011463" y="0"/>
                </a:lnTo>
                <a:lnTo>
                  <a:pt x="4011463" y="3293816"/>
                </a:lnTo>
                <a:lnTo>
                  <a:pt x="0" y="3293816"/>
                </a:lnTo>
                <a:lnTo>
                  <a:pt x="0" y="0"/>
                </a:lnTo>
                <a:close/>
              </a:path>
            </a:pathLst>
          </a:custGeom>
          <a:blipFill>
            <a:blip r:embed="rId2"/>
            <a:stretch>
              <a:fillRect/>
            </a:stretch>
          </a:blipFill>
        </p:spPr>
        <p:txBody>
          <a:bodyPr/>
          <a:lstStyle/>
          <a:p>
            <a:endParaRPr lang="en-AU"/>
          </a:p>
        </p:txBody>
      </p:sp>
      <p:sp>
        <p:nvSpPr>
          <p:cNvPr id="3" name="Rectangle: Rounded Corners 2">
            <a:extLst>
              <a:ext uri="{FF2B5EF4-FFF2-40B4-BE49-F238E27FC236}">
                <a16:creationId xmlns:a16="http://schemas.microsoft.com/office/drawing/2014/main" id="{A4044BB8-7D07-1AC8-CB22-C074252991FA}"/>
              </a:ext>
            </a:extLst>
          </p:cNvPr>
          <p:cNvSpPr/>
          <p:nvPr/>
        </p:nvSpPr>
        <p:spPr>
          <a:xfrm>
            <a:off x="-118533" y="254000"/>
            <a:ext cx="5169427" cy="50528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itle 5">
            <a:extLst>
              <a:ext uri="{FF2B5EF4-FFF2-40B4-BE49-F238E27FC236}">
                <a16:creationId xmlns:a16="http://schemas.microsoft.com/office/drawing/2014/main" id="{D9AD7221-5953-C61E-7CD1-4D44995983DD}"/>
              </a:ext>
            </a:extLst>
          </p:cNvPr>
          <p:cNvSpPr txBox="1">
            <a:spLocks/>
          </p:cNvSpPr>
          <p:nvPr/>
        </p:nvSpPr>
        <p:spPr>
          <a:xfrm>
            <a:off x="247473" y="397822"/>
            <a:ext cx="4803421" cy="505288"/>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3.1b – energy and dynamics warm-up</a:t>
            </a:r>
          </a:p>
        </p:txBody>
      </p:sp>
    </p:spTree>
    <p:extLst>
      <p:ext uri="{BB962C8B-B14F-4D97-AF65-F5344CB8AC3E}">
        <p14:creationId xmlns:p14="http://schemas.microsoft.com/office/powerpoint/2010/main" val="2615132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1">
            <a:lumMod val="10000"/>
            <a:lumOff val="9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59</a:t>
            </a:fld>
            <a:endParaRPr lang="en-AU"/>
          </a:p>
        </p:txBody>
      </p:sp>
      <p:sp>
        <p:nvSpPr>
          <p:cNvPr id="12" name="Content Placeholder 4">
            <a:extLst>
              <a:ext uri="{FF2B5EF4-FFF2-40B4-BE49-F238E27FC236}">
                <a16:creationId xmlns:a16="http://schemas.microsoft.com/office/drawing/2014/main" id="{DA94EC1D-5885-A781-7769-56C354E30525}"/>
              </a:ext>
            </a:extLst>
          </p:cNvPr>
          <p:cNvSpPr>
            <a:spLocks noGrp="1"/>
          </p:cNvSpPr>
          <p:nvPr>
            <p:ph sz="quarter" idx="19"/>
          </p:nvPr>
        </p:nvSpPr>
        <p:spPr>
          <a:xfrm>
            <a:off x="546266" y="2581650"/>
            <a:ext cx="6667333" cy="2790371"/>
          </a:xfrm>
        </p:spPr>
        <p:txBody>
          <a:bodyPr/>
          <a:lstStyle/>
          <a:p>
            <a:r>
              <a:rPr lang="en-AU" b="1"/>
              <a:t>Imagine we are on a film set.</a:t>
            </a:r>
          </a:p>
          <a:p>
            <a:pPr marL="342900" indent="-342900">
              <a:buFont typeface="Arial" panose="020B0604020202020204" pitchFamily="34" charset="0"/>
              <a:buChar char="•"/>
            </a:pPr>
            <a:r>
              <a:rPr lang="en-AU" sz="1800"/>
              <a:t>Nominate one person to play The Director.</a:t>
            </a:r>
          </a:p>
          <a:p>
            <a:pPr marL="342900" indent="-342900">
              <a:buFont typeface="Arial" panose="020B0604020202020204" pitchFamily="34" charset="0"/>
              <a:buChar char="•"/>
            </a:pPr>
            <a:r>
              <a:rPr lang="en-AU" sz="1800"/>
              <a:t>Act out a scene until The Director calls ‘Cut!’.</a:t>
            </a:r>
          </a:p>
          <a:p>
            <a:pPr marL="342900" indent="-342900">
              <a:lnSpc>
                <a:spcPct val="100000"/>
              </a:lnSpc>
              <a:buFont typeface="Arial" panose="020B0604020202020204" pitchFamily="34" charset="0"/>
              <a:buChar char="•"/>
            </a:pPr>
            <a:r>
              <a:rPr lang="en-AU" sz="1800"/>
              <a:t>The Director will give instructions to change the </a:t>
            </a:r>
            <a:r>
              <a:rPr lang="en-AU" sz="1800" b="1"/>
              <a:t>energy, dynamics </a:t>
            </a:r>
            <a:r>
              <a:rPr lang="en-AU" sz="1800"/>
              <a:t>or </a:t>
            </a:r>
            <a:r>
              <a:rPr lang="en-AU" sz="1800" b="1"/>
              <a:t>style</a:t>
            </a:r>
            <a:r>
              <a:rPr lang="en-AU" sz="1800"/>
              <a:t> of the performance. For example, “I want to see you transition to a fast paced, reality TV style!” </a:t>
            </a:r>
          </a:p>
          <a:p>
            <a:pPr marL="342900" indent="-342900">
              <a:buFont typeface="Arial" panose="020B0604020202020204" pitchFamily="34" charset="0"/>
              <a:buChar char="•"/>
            </a:pPr>
            <a:r>
              <a:rPr lang="en-AU" sz="1800"/>
              <a:t>The Director calls ‘Action!’ and the scene begins again.</a:t>
            </a:r>
          </a:p>
          <a:p>
            <a:endParaRPr lang="en-US"/>
          </a:p>
        </p:txBody>
      </p:sp>
      <p:sp>
        <p:nvSpPr>
          <p:cNvPr id="4" name="Title 4">
            <a:extLst>
              <a:ext uri="{FF2B5EF4-FFF2-40B4-BE49-F238E27FC236}">
                <a16:creationId xmlns:a16="http://schemas.microsoft.com/office/drawing/2014/main" id="{89BACF7E-496E-5BEF-6007-9A85BA27C62C}"/>
              </a:ext>
            </a:extLst>
          </p:cNvPr>
          <p:cNvSpPr txBox="1">
            <a:spLocks/>
          </p:cNvSpPr>
          <p:nvPr/>
        </p:nvSpPr>
        <p:spPr>
          <a:xfrm>
            <a:off x="360363" y="1579823"/>
            <a:ext cx="11484000" cy="838646"/>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4400"/>
              <a:t>Director’s cut</a:t>
            </a:r>
          </a:p>
        </p:txBody>
      </p:sp>
      <p:sp>
        <p:nvSpPr>
          <p:cNvPr id="17" name="Rectangle: Rounded Corners 16">
            <a:extLst>
              <a:ext uri="{FF2B5EF4-FFF2-40B4-BE49-F238E27FC236}">
                <a16:creationId xmlns:a16="http://schemas.microsoft.com/office/drawing/2014/main" id="{DE0EE7E1-CB6D-D1A2-B3ED-298E00A1EDAF}"/>
              </a:ext>
            </a:extLst>
          </p:cNvPr>
          <p:cNvSpPr/>
          <p:nvPr/>
        </p:nvSpPr>
        <p:spPr>
          <a:xfrm>
            <a:off x="5187462" y="5810993"/>
            <a:ext cx="5838940" cy="83864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r>
              <a:rPr lang="en-AU" sz="1800"/>
              <a:t>Now try it with a different director and different </a:t>
            </a:r>
            <a:r>
              <a:rPr lang="en-AU" sz="1800" b="1"/>
              <a:t>energy</a:t>
            </a:r>
            <a:r>
              <a:rPr lang="en-AU" sz="1800"/>
              <a:t> or </a:t>
            </a:r>
            <a:r>
              <a:rPr lang="en-AU" sz="1800" b="1"/>
              <a:t>dynamics!</a:t>
            </a:r>
            <a:endParaRPr lang="en-AU" sz="1800"/>
          </a:p>
        </p:txBody>
      </p:sp>
      <p:sp>
        <p:nvSpPr>
          <p:cNvPr id="2" name="Freeform 2">
            <a:extLst>
              <a:ext uri="{FF2B5EF4-FFF2-40B4-BE49-F238E27FC236}">
                <a16:creationId xmlns:a16="http://schemas.microsoft.com/office/drawing/2014/main" id="{1AA412CB-6772-72D8-1313-40609E50108C}"/>
              </a:ext>
            </a:extLst>
          </p:cNvPr>
          <p:cNvSpPr/>
          <p:nvPr/>
        </p:nvSpPr>
        <p:spPr>
          <a:xfrm flipH="1">
            <a:off x="7906297" y="759288"/>
            <a:ext cx="3809774" cy="4114800"/>
          </a:xfrm>
          <a:custGeom>
            <a:avLst/>
            <a:gdLst/>
            <a:ahLst/>
            <a:cxnLst/>
            <a:rect l="l" t="t" r="r" b="b"/>
            <a:pathLst>
              <a:path w="3549015" h="4114800">
                <a:moveTo>
                  <a:pt x="0" y="0"/>
                </a:moveTo>
                <a:lnTo>
                  <a:pt x="3549015" y="0"/>
                </a:lnTo>
                <a:lnTo>
                  <a:pt x="354901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7" name="Rectangle: Rounded Corners 6">
            <a:extLst>
              <a:ext uri="{FF2B5EF4-FFF2-40B4-BE49-F238E27FC236}">
                <a16:creationId xmlns:a16="http://schemas.microsoft.com/office/drawing/2014/main" id="{031B8584-090D-A64C-E933-54B8AE1957D4}"/>
              </a:ext>
            </a:extLst>
          </p:cNvPr>
          <p:cNvSpPr/>
          <p:nvPr/>
        </p:nvSpPr>
        <p:spPr>
          <a:xfrm>
            <a:off x="-118533" y="254000"/>
            <a:ext cx="5169427" cy="50528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itle 5">
            <a:extLst>
              <a:ext uri="{FF2B5EF4-FFF2-40B4-BE49-F238E27FC236}">
                <a16:creationId xmlns:a16="http://schemas.microsoft.com/office/drawing/2014/main" id="{B79F134D-04A4-E084-58E9-0D207112868A}"/>
              </a:ext>
            </a:extLst>
          </p:cNvPr>
          <p:cNvSpPr txBox="1">
            <a:spLocks/>
          </p:cNvSpPr>
          <p:nvPr/>
        </p:nvSpPr>
        <p:spPr>
          <a:xfrm>
            <a:off x="247473" y="397822"/>
            <a:ext cx="4803421" cy="505288"/>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3.1c – energy and dynamics warm-up</a:t>
            </a:r>
          </a:p>
        </p:txBody>
      </p:sp>
    </p:spTree>
    <p:extLst>
      <p:ext uri="{BB962C8B-B14F-4D97-AF65-F5344CB8AC3E}">
        <p14:creationId xmlns:p14="http://schemas.microsoft.com/office/powerpoint/2010/main" val="602315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C26C01-508A-BBBA-2D4D-1C0C1CF29651}"/>
              </a:ext>
            </a:extLst>
          </p:cNvPr>
          <p:cNvSpPr>
            <a:spLocks noGrp="1"/>
          </p:cNvSpPr>
          <p:nvPr>
            <p:ph type="sldNum" sz="quarter" idx="12"/>
          </p:nvPr>
        </p:nvSpPr>
        <p:spPr/>
        <p:txBody>
          <a:bodyPr/>
          <a:lstStyle/>
          <a:p>
            <a:fld id="{10A01DC5-1685-4615-8240-15192985C6A2}" type="slidenum">
              <a:rPr lang="en-AU" smtClean="0"/>
              <a:t>6</a:t>
            </a:fld>
            <a:endParaRPr lang="en-AU"/>
          </a:p>
        </p:txBody>
      </p:sp>
      <p:sp>
        <p:nvSpPr>
          <p:cNvPr id="2" name="Rectangle: Rounded Corners 1">
            <a:extLst>
              <a:ext uri="{FF2B5EF4-FFF2-40B4-BE49-F238E27FC236}">
                <a16:creationId xmlns:a16="http://schemas.microsoft.com/office/drawing/2014/main" id="{816BB0D4-21AB-1B79-0D75-E5EDCC47BEBC}"/>
              </a:ext>
              <a:ext uri="{C183D7F6-B498-43B3-948B-1728B52AA6E4}">
                <adec:decorative xmlns:adec="http://schemas.microsoft.com/office/drawing/2017/decorative" val="1"/>
              </a:ext>
            </a:extLst>
          </p:cNvPr>
          <p:cNvSpPr/>
          <p:nvPr/>
        </p:nvSpPr>
        <p:spPr>
          <a:xfrm>
            <a:off x="2259788" y="2885665"/>
            <a:ext cx="8484409" cy="1732583"/>
          </a:xfrm>
          <a:prstGeom prst="roundRect">
            <a:avLst>
              <a:gd name="adj" fmla="val 172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GB" sz="5400">
                <a:latin typeface="Arial" panose="020B0604020202020204" pitchFamily="34" charset="0"/>
                <a:cs typeface="Arial" panose="020B0604020202020204" pitchFamily="34" charset="0"/>
              </a:rPr>
              <a:t>Vocal warm-up</a:t>
            </a:r>
            <a:endParaRPr lang="en-AU" sz="5400">
              <a:solidFill>
                <a:schemeClr val="accent4"/>
              </a:solidFill>
              <a:latin typeface="Arial" panose="020B0604020202020204" pitchFamily="34" charset="0"/>
              <a:cs typeface="Arial" panose="020B0604020202020204" pitchFamily="34" charset="0"/>
            </a:endParaRPr>
          </a:p>
        </p:txBody>
      </p:sp>
      <p:sp>
        <p:nvSpPr>
          <p:cNvPr id="4" name="Oval 3">
            <a:hlinkClick r:id="rId2" action="ppaction://hlinksldjump"/>
            <a:extLst>
              <a:ext uri="{FF2B5EF4-FFF2-40B4-BE49-F238E27FC236}">
                <a16:creationId xmlns:a16="http://schemas.microsoft.com/office/drawing/2014/main" id="{85B37826-1BD3-6399-1E10-EDFB76E6AEF6}"/>
              </a:ext>
            </a:extLst>
          </p:cNvPr>
          <p:cNvSpPr/>
          <p:nvPr/>
        </p:nvSpPr>
        <p:spPr>
          <a:xfrm>
            <a:off x="1680111" y="2885665"/>
            <a:ext cx="1788869" cy="1709265"/>
          </a:xfrm>
          <a:prstGeom prst="ellipse">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a:solidFill>
                  <a:schemeClr val="accent1"/>
                </a:solidFill>
                <a:latin typeface="Arial" panose="020B0604020202020204" pitchFamily="34" charset="0"/>
                <a:cs typeface="Arial" panose="020B0604020202020204" pitchFamily="34" charset="0"/>
              </a:rPr>
              <a:t>1.1</a:t>
            </a:r>
          </a:p>
        </p:txBody>
      </p:sp>
    </p:spTree>
    <p:extLst>
      <p:ext uri="{BB962C8B-B14F-4D97-AF65-F5344CB8AC3E}">
        <p14:creationId xmlns:p14="http://schemas.microsoft.com/office/powerpoint/2010/main" val="1983984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C26C01-508A-BBBA-2D4D-1C0C1CF29651}"/>
              </a:ext>
            </a:extLst>
          </p:cNvPr>
          <p:cNvSpPr>
            <a:spLocks noGrp="1"/>
          </p:cNvSpPr>
          <p:nvPr>
            <p:ph type="sldNum" sz="quarter" idx="12"/>
          </p:nvPr>
        </p:nvSpPr>
        <p:spPr/>
        <p:txBody>
          <a:bodyPr/>
          <a:lstStyle/>
          <a:p>
            <a:fld id="{10A01DC5-1685-4615-8240-15192985C6A2}" type="slidenum">
              <a:rPr lang="en-AU" smtClean="0"/>
              <a:t>60</a:t>
            </a:fld>
            <a:endParaRPr lang="en-AU"/>
          </a:p>
        </p:txBody>
      </p:sp>
      <p:sp>
        <p:nvSpPr>
          <p:cNvPr id="2" name="Rectangle: Rounded Corners 1">
            <a:extLst>
              <a:ext uri="{FF2B5EF4-FFF2-40B4-BE49-F238E27FC236}">
                <a16:creationId xmlns:a16="http://schemas.microsoft.com/office/drawing/2014/main" id="{816BB0D4-21AB-1B79-0D75-E5EDCC47BEBC}"/>
              </a:ext>
              <a:ext uri="{C183D7F6-B498-43B3-948B-1728B52AA6E4}">
                <adec:decorative xmlns:adec="http://schemas.microsoft.com/office/drawing/2017/decorative" val="1"/>
              </a:ext>
            </a:extLst>
          </p:cNvPr>
          <p:cNvSpPr/>
          <p:nvPr/>
        </p:nvSpPr>
        <p:spPr>
          <a:xfrm>
            <a:off x="2259788" y="2885665"/>
            <a:ext cx="8484409" cy="1732583"/>
          </a:xfrm>
          <a:prstGeom prst="roundRect">
            <a:avLst>
              <a:gd name="adj" fmla="val 172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GB" sz="4400">
                <a:latin typeface="Arial" panose="020B0604020202020204" pitchFamily="34" charset="0"/>
                <a:cs typeface="Arial" panose="020B0604020202020204" pitchFamily="34" charset="0"/>
              </a:rPr>
              <a:t>Introduction to Laban’s movement analysis</a:t>
            </a:r>
            <a:endParaRPr lang="en-AU" sz="4400">
              <a:solidFill>
                <a:schemeClr val="accent4"/>
              </a:solidFill>
              <a:latin typeface="Arial" panose="020B0604020202020204" pitchFamily="34" charset="0"/>
              <a:cs typeface="Arial" panose="020B0604020202020204" pitchFamily="34" charset="0"/>
            </a:endParaRPr>
          </a:p>
        </p:txBody>
      </p:sp>
      <p:sp>
        <p:nvSpPr>
          <p:cNvPr id="4" name="Oval 3">
            <a:hlinkClick r:id="rId2" action="ppaction://hlinksldjump"/>
            <a:extLst>
              <a:ext uri="{FF2B5EF4-FFF2-40B4-BE49-F238E27FC236}">
                <a16:creationId xmlns:a16="http://schemas.microsoft.com/office/drawing/2014/main" id="{85B37826-1BD3-6399-1E10-EDFB76E6AEF6}"/>
              </a:ext>
            </a:extLst>
          </p:cNvPr>
          <p:cNvSpPr/>
          <p:nvPr/>
        </p:nvSpPr>
        <p:spPr>
          <a:xfrm>
            <a:off x="1680111" y="2885665"/>
            <a:ext cx="1788869" cy="1709265"/>
          </a:xfrm>
          <a:prstGeom prst="ellipse">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a:solidFill>
                  <a:schemeClr val="accent1"/>
                </a:solidFill>
                <a:latin typeface="Arial" panose="020B0604020202020204" pitchFamily="34" charset="0"/>
                <a:cs typeface="Arial" panose="020B0604020202020204" pitchFamily="34" charset="0"/>
              </a:rPr>
              <a:t>3.2</a:t>
            </a:r>
          </a:p>
        </p:txBody>
      </p:sp>
    </p:spTree>
    <p:extLst>
      <p:ext uri="{BB962C8B-B14F-4D97-AF65-F5344CB8AC3E}">
        <p14:creationId xmlns:p14="http://schemas.microsoft.com/office/powerpoint/2010/main" val="2931301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61</a:t>
            </a:fld>
            <a:endParaRPr lang="en-AU"/>
          </a:p>
        </p:txBody>
      </p:sp>
      <p:sp>
        <p:nvSpPr>
          <p:cNvPr id="12" name="Content Placeholder 4">
            <a:extLst>
              <a:ext uri="{FF2B5EF4-FFF2-40B4-BE49-F238E27FC236}">
                <a16:creationId xmlns:a16="http://schemas.microsoft.com/office/drawing/2014/main" id="{DA94EC1D-5885-A781-7769-56C354E30525}"/>
              </a:ext>
            </a:extLst>
          </p:cNvPr>
          <p:cNvSpPr>
            <a:spLocks noGrp="1"/>
          </p:cNvSpPr>
          <p:nvPr>
            <p:ph sz="quarter" idx="19"/>
          </p:nvPr>
        </p:nvSpPr>
        <p:spPr>
          <a:xfrm>
            <a:off x="546267" y="2724871"/>
            <a:ext cx="5549734" cy="2790371"/>
          </a:xfrm>
        </p:spPr>
        <p:txBody>
          <a:bodyPr/>
          <a:lstStyle/>
          <a:p>
            <a:r>
              <a:rPr lang="en-AU"/>
              <a:t>Rudolf Von Laban was a choreographer and movement theorist who studied human motion.</a:t>
            </a:r>
          </a:p>
          <a:p>
            <a:r>
              <a:rPr lang="en-AU"/>
              <a:t>He developed a system to categorise movement qualities. </a:t>
            </a:r>
            <a:endParaRPr lang="en-AU" b="1">
              <a:highlight>
                <a:srgbClr val="FFFF00"/>
              </a:highlight>
            </a:endParaRPr>
          </a:p>
          <a:p>
            <a:endParaRPr lang="en-US"/>
          </a:p>
        </p:txBody>
      </p:sp>
      <p:sp>
        <p:nvSpPr>
          <p:cNvPr id="4" name="Title 4">
            <a:extLst>
              <a:ext uri="{FF2B5EF4-FFF2-40B4-BE49-F238E27FC236}">
                <a16:creationId xmlns:a16="http://schemas.microsoft.com/office/drawing/2014/main" id="{89BACF7E-496E-5BEF-6007-9A85BA27C62C}"/>
              </a:ext>
            </a:extLst>
          </p:cNvPr>
          <p:cNvSpPr txBox="1">
            <a:spLocks/>
          </p:cNvSpPr>
          <p:nvPr/>
        </p:nvSpPr>
        <p:spPr>
          <a:xfrm>
            <a:off x="360363" y="1579823"/>
            <a:ext cx="11484000" cy="838646"/>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4400"/>
              <a:t>Laban</a:t>
            </a:r>
          </a:p>
        </p:txBody>
      </p:sp>
      <p:sp>
        <p:nvSpPr>
          <p:cNvPr id="2" name="Rectangle: Rounded Corners 1">
            <a:extLst>
              <a:ext uri="{FF2B5EF4-FFF2-40B4-BE49-F238E27FC236}">
                <a16:creationId xmlns:a16="http://schemas.microsoft.com/office/drawing/2014/main" id="{9E51BC8B-6247-99A5-2EB5-A949610BCCEC}"/>
              </a:ext>
            </a:extLst>
          </p:cNvPr>
          <p:cNvSpPr/>
          <p:nvPr/>
        </p:nvSpPr>
        <p:spPr>
          <a:xfrm>
            <a:off x="-118531" y="254000"/>
            <a:ext cx="2870198" cy="3849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itle 5">
            <a:extLst>
              <a:ext uri="{FF2B5EF4-FFF2-40B4-BE49-F238E27FC236}">
                <a16:creationId xmlns:a16="http://schemas.microsoft.com/office/drawing/2014/main" id="{6E6EABB1-9B98-F3EB-B891-206DE4E214B5}"/>
              </a:ext>
            </a:extLst>
          </p:cNvPr>
          <p:cNvSpPr txBox="1">
            <a:spLocks/>
          </p:cNvSpPr>
          <p:nvPr/>
        </p:nvSpPr>
        <p:spPr>
          <a:xfrm>
            <a:off x="1020400" y="323084"/>
            <a:ext cx="898711" cy="233374"/>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3.2a</a:t>
            </a:r>
          </a:p>
        </p:txBody>
      </p:sp>
      <p:sp>
        <p:nvSpPr>
          <p:cNvPr id="7" name="Rectangle 1">
            <a:extLst>
              <a:ext uri="{FF2B5EF4-FFF2-40B4-BE49-F238E27FC236}">
                <a16:creationId xmlns:a16="http://schemas.microsoft.com/office/drawing/2014/main" id="{95A071A8-E4A4-8AAC-0D43-EA320D494E0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3" name="Picture 12" descr="A cartoon of a person with his fist up&#10;&#10;AI-generated content may be incorrect.">
            <a:extLst>
              <a:ext uri="{FF2B5EF4-FFF2-40B4-BE49-F238E27FC236}">
                <a16:creationId xmlns:a16="http://schemas.microsoft.com/office/drawing/2014/main" id="{9CCD3109-F4C2-DB54-C7D7-AB31EFEE86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67077" y="323084"/>
            <a:ext cx="3826266" cy="5411974"/>
          </a:xfrm>
          <a:prstGeom prst="rect">
            <a:avLst/>
          </a:prstGeom>
        </p:spPr>
      </p:pic>
      <p:pic>
        <p:nvPicPr>
          <p:cNvPr id="17" name="Picture 16" descr="A cartoon of a person dancing&#10;&#10;AI-generated content may be incorrect.">
            <a:extLst>
              <a:ext uri="{FF2B5EF4-FFF2-40B4-BE49-F238E27FC236}">
                <a16:creationId xmlns:a16="http://schemas.microsoft.com/office/drawing/2014/main" id="{09FC5709-6B41-0541-DE0B-795602B169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4068" y="1176653"/>
            <a:ext cx="4161971" cy="5886805"/>
          </a:xfrm>
          <a:prstGeom prst="rect">
            <a:avLst/>
          </a:prstGeom>
        </p:spPr>
      </p:pic>
    </p:spTree>
    <p:extLst>
      <p:ext uri="{BB962C8B-B14F-4D97-AF65-F5344CB8AC3E}">
        <p14:creationId xmlns:p14="http://schemas.microsoft.com/office/powerpoint/2010/main" val="832159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5EE82D98-634C-974E-167C-1CC32B8839A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29E64E-E52A-3E8E-ACC5-71CBCE52D867}"/>
              </a:ext>
            </a:extLst>
          </p:cNvPr>
          <p:cNvSpPr>
            <a:spLocks noGrp="1"/>
          </p:cNvSpPr>
          <p:nvPr>
            <p:ph type="sldNum" sz="quarter" idx="12"/>
          </p:nvPr>
        </p:nvSpPr>
        <p:spPr/>
        <p:txBody>
          <a:bodyPr/>
          <a:lstStyle/>
          <a:p>
            <a:fld id="{10A01DC5-1685-4615-8240-15192985C6A2}" type="slidenum">
              <a:rPr lang="en-AU" smtClean="0"/>
              <a:t>62</a:t>
            </a:fld>
            <a:endParaRPr lang="en-AU"/>
          </a:p>
        </p:txBody>
      </p:sp>
      <p:pic>
        <p:nvPicPr>
          <p:cNvPr id="1028" name="Picture 4" descr="Shape, rectangle&#10;&#10;Description automatically generated">
            <a:extLst>
              <a:ext uri="{FF2B5EF4-FFF2-40B4-BE49-F238E27FC236}">
                <a16:creationId xmlns:a16="http://schemas.microsoft.com/office/drawing/2014/main" id="{F974CE9E-E7AF-9964-8611-E28A704601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7722" y="805728"/>
            <a:ext cx="9316278" cy="553292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8D255665-F1ED-624E-A5AD-25A2BB0A0774}"/>
              </a:ext>
            </a:extLst>
          </p:cNvPr>
          <p:cNvSpPr/>
          <p:nvPr/>
        </p:nvSpPr>
        <p:spPr>
          <a:xfrm>
            <a:off x="-118532" y="254000"/>
            <a:ext cx="3518679" cy="3849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itle 5">
            <a:extLst>
              <a:ext uri="{FF2B5EF4-FFF2-40B4-BE49-F238E27FC236}">
                <a16:creationId xmlns:a16="http://schemas.microsoft.com/office/drawing/2014/main" id="{0818D1CD-2075-AAA3-1DA6-49F8218D95D1}"/>
              </a:ext>
            </a:extLst>
          </p:cNvPr>
          <p:cNvSpPr txBox="1">
            <a:spLocks/>
          </p:cNvSpPr>
          <p:nvPr/>
        </p:nvSpPr>
        <p:spPr>
          <a:xfrm>
            <a:off x="1020400" y="323083"/>
            <a:ext cx="1722800" cy="245087"/>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3.2b – context </a:t>
            </a:r>
          </a:p>
        </p:txBody>
      </p:sp>
      <p:pic>
        <p:nvPicPr>
          <p:cNvPr id="9" name="Picture 8">
            <a:hlinkClick r:id="rId4"/>
            <a:extLst>
              <a:ext uri="{FF2B5EF4-FFF2-40B4-BE49-F238E27FC236}">
                <a16:creationId xmlns:a16="http://schemas.microsoft.com/office/drawing/2014/main" id="{62382958-796E-1002-E70F-50E0DD6C59D1}"/>
              </a:ext>
            </a:extLst>
          </p:cNvPr>
          <p:cNvPicPr>
            <a:picLocks noChangeAspect="1"/>
          </p:cNvPicPr>
          <p:nvPr/>
        </p:nvPicPr>
        <p:blipFill>
          <a:blip r:embed="rId5"/>
          <a:stretch>
            <a:fillRect/>
          </a:stretch>
        </p:blipFill>
        <p:spPr>
          <a:xfrm>
            <a:off x="4092472" y="1564139"/>
            <a:ext cx="4800847" cy="3410125"/>
          </a:xfrm>
          <a:prstGeom prst="rect">
            <a:avLst/>
          </a:prstGeom>
        </p:spPr>
      </p:pic>
      <p:sp>
        <p:nvSpPr>
          <p:cNvPr id="10" name="Rectangle: Rounded Corners 9">
            <a:extLst>
              <a:ext uri="{FF2B5EF4-FFF2-40B4-BE49-F238E27FC236}">
                <a16:creationId xmlns:a16="http://schemas.microsoft.com/office/drawing/2014/main" id="{C39F3952-7C6C-1FEB-BD69-1154B120D9F9}"/>
              </a:ext>
            </a:extLst>
          </p:cNvPr>
          <p:cNvSpPr/>
          <p:nvPr/>
        </p:nvSpPr>
        <p:spPr>
          <a:xfrm>
            <a:off x="395111" y="2223911"/>
            <a:ext cx="2709333" cy="2291645"/>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hlinkClick r:id="rId4"/>
              </a:rPr>
              <a:t>Laban Movement Analysis</a:t>
            </a:r>
            <a:endParaRPr lang="en-AU"/>
          </a:p>
        </p:txBody>
      </p:sp>
    </p:spTree>
    <p:extLst>
      <p:ext uri="{BB962C8B-B14F-4D97-AF65-F5344CB8AC3E}">
        <p14:creationId xmlns:p14="http://schemas.microsoft.com/office/powerpoint/2010/main" val="320063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63</a:t>
            </a:fld>
            <a:endParaRPr lang="en-AU"/>
          </a:p>
        </p:txBody>
      </p:sp>
      <p:sp>
        <p:nvSpPr>
          <p:cNvPr id="4" name="Title 4">
            <a:extLst>
              <a:ext uri="{FF2B5EF4-FFF2-40B4-BE49-F238E27FC236}">
                <a16:creationId xmlns:a16="http://schemas.microsoft.com/office/drawing/2014/main" id="{89BACF7E-496E-5BEF-6007-9A85BA27C62C}"/>
              </a:ext>
            </a:extLst>
          </p:cNvPr>
          <p:cNvSpPr txBox="1">
            <a:spLocks/>
          </p:cNvSpPr>
          <p:nvPr/>
        </p:nvSpPr>
        <p:spPr>
          <a:xfrm>
            <a:off x="425850" y="621356"/>
            <a:ext cx="11484000" cy="838646"/>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4400"/>
              <a:t>Laban’s efforts</a:t>
            </a:r>
          </a:p>
        </p:txBody>
      </p:sp>
      <p:graphicFrame>
        <p:nvGraphicFramePr>
          <p:cNvPr id="2" name="Table 1">
            <a:extLst>
              <a:ext uri="{FF2B5EF4-FFF2-40B4-BE49-F238E27FC236}">
                <a16:creationId xmlns:a16="http://schemas.microsoft.com/office/drawing/2014/main" id="{C0357EA9-914A-6FDF-8587-A3BE3905D0BC}"/>
              </a:ext>
            </a:extLst>
          </p:cNvPr>
          <p:cNvGraphicFramePr>
            <a:graphicFrameLocks noGrp="1"/>
          </p:cNvGraphicFramePr>
          <p:nvPr>
            <p:extLst>
              <p:ext uri="{D42A27DB-BD31-4B8C-83A1-F6EECF244321}">
                <p14:modId xmlns:p14="http://schemas.microsoft.com/office/powerpoint/2010/main" val="1180483598"/>
              </p:ext>
            </p:extLst>
          </p:nvPr>
        </p:nvGraphicFramePr>
        <p:xfrm>
          <a:off x="686717" y="1379621"/>
          <a:ext cx="10671091" cy="5123035"/>
        </p:xfrm>
        <a:graphic>
          <a:graphicData uri="http://schemas.openxmlformats.org/drawingml/2006/table">
            <a:tbl>
              <a:tblPr firstRow="1" firstCol="1" bandRow="1">
                <a:tableStyleId>{5940675A-B579-460E-94D1-54222C63F5DA}</a:tableStyleId>
              </a:tblPr>
              <a:tblGrid>
                <a:gridCol w="2487306">
                  <a:extLst>
                    <a:ext uri="{9D8B030D-6E8A-4147-A177-3AD203B41FA5}">
                      <a16:colId xmlns:a16="http://schemas.microsoft.com/office/drawing/2014/main" val="212293350"/>
                    </a:ext>
                  </a:extLst>
                </a:gridCol>
                <a:gridCol w="2145323">
                  <a:extLst>
                    <a:ext uri="{9D8B030D-6E8A-4147-A177-3AD203B41FA5}">
                      <a16:colId xmlns:a16="http://schemas.microsoft.com/office/drawing/2014/main" val="3859540826"/>
                    </a:ext>
                  </a:extLst>
                </a:gridCol>
                <a:gridCol w="2189285">
                  <a:extLst>
                    <a:ext uri="{9D8B030D-6E8A-4147-A177-3AD203B41FA5}">
                      <a16:colId xmlns:a16="http://schemas.microsoft.com/office/drawing/2014/main" val="3348314737"/>
                    </a:ext>
                  </a:extLst>
                </a:gridCol>
                <a:gridCol w="2032215">
                  <a:extLst>
                    <a:ext uri="{9D8B030D-6E8A-4147-A177-3AD203B41FA5}">
                      <a16:colId xmlns:a16="http://schemas.microsoft.com/office/drawing/2014/main" val="810915299"/>
                    </a:ext>
                  </a:extLst>
                </a:gridCol>
                <a:gridCol w="1816962">
                  <a:extLst>
                    <a:ext uri="{9D8B030D-6E8A-4147-A177-3AD203B41FA5}">
                      <a16:colId xmlns:a16="http://schemas.microsoft.com/office/drawing/2014/main" val="975674867"/>
                    </a:ext>
                  </a:extLst>
                </a:gridCol>
              </a:tblGrid>
              <a:tr h="668403">
                <a:tc>
                  <a:txBody>
                    <a:bodyPr/>
                    <a:lstStyle/>
                    <a:p>
                      <a:pPr algn="ctr">
                        <a:lnSpc>
                          <a:spcPct val="150000"/>
                        </a:lnSpc>
                        <a:spcBef>
                          <a:spcPts val="1200"/>
                        </a:spcBef>
                        <a:spcAft>
                          <a:spcPts val="600"/>
                        </a:spcAft>
                      </a:pPr>
                      <a:r>
                        <a:rPr lang="en-AU" sz="2000">
                          <a:solidFill>
                            <a:schemeClr val="bg1"/>
                          </a:solidFill>
                          <a:effectLst/>
                          <a:latin typeface="Arial" panose="020B0604020202020204" pitchFamily="34" charset="0"/>
                          <a:ea typeface="Calibri" panose="020F0502020204030204" pitchFamily="34" charset="0"/>
                          <a:cs typeface="Arial" panose="020B0604020202020204" pitchFamily="34" charset="0"/>
                        </a:rPr>
                        <a:t>Effort</a:t>
                      </a:r>
                    </a:p>
                  </a:txBody>
                  <a:tcPr marL="68580" marR="68580" marT="0" marB="0" anchor="ctr">
                    <a:solidFill>
                      <a:schemeClr val="accent1"/>
                    </a:solidFill>
                  </a:tcPr>
                </a:tc>
                <a:tc>
                  <a:txBody>
                    <a:bodyPr/>
                    <a:lstStyle/>
                    <a:p>
                      <a:pPr algn="ctr">
                        <a:lnSpc>
                          <a:spcPct val="150000"/>
                        </a:lnSpc>
                        <a:spcBef>
                          <a:spcPts val="1200"/>
                        </a:spcBef>
                        <a:spcAft>
                          <a:spcPts val="600"/>
                        </a:spcAft>
                      </a:pPr>
                      <a:r>
                        <a:rPr lang="en-AU" sz="2000">
                          <a:solidFill>
                            <a:schemeClr val="bg1"/>
                          </a:solidFill>
                          <a:effectLst/>
                        </a:rPr>
                        <a:t>Weight</a:t>
                      </a:r>
                      <a:endParaRPr lang="en-AU"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solidFill>
                  </a:tcPr>
                </a:tc>
                <a:tc>
                  <a:txBody>
                    <a:bodyPr/>
                    <a:lstStyle/>
                    <a:p>
                      <a:pPr algn="ctr">
                        <a:lnSpc>
                          <a:spcPct val="150000"/>
                        </a:lnSpc>
                        <a:spcBef>
                          <a:spcPts val="1200"/>
                        </a:spcBef>
                        <a:spcAft>
                          <a:spcPts val="600"/>
                        </a:spcAft>
                      </a:pPr>
                      <a:r>
                        <a:rPr lang="en-AU" sz="2000">
                          <a:solidFill>
                            <a:schemeClr val="bg1"/>
                          </a:solidFill>
                          <a:effectLst/>
                        </a:rPr>
                        <a:t>Space</a:t>
                      </a:r>
                      <a:endParaRPr lang="en-AU"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solidFill>
                  </a:tcPr>
                </a:tc>
                <a:tc>
                  <a:txBody>
                    <a:bodyPr/>
                    <a:lstStyle/>
                    <a:p>
                      <a:pPr algn="ctr">
                        <a:lnSpc>
                          <a:spcPct val="150000"/>
                        </a:lnSpc>
                        <a:spcBef>
                          <a:spcPts val="1200"/>
                        </a:spcBef>
                        <a:spcAft>
                          <a:spcPts val="600"/>
                        </a:spcAft>
                      </a:pPr>
                      <a:r>
                        <a:rPr lang="en-AU" sz="2000">
                          <a:solidFill>
                            <a:schemeClr val="bg1"/>
                          </a:solidFill>
                          <a:effectLst/>
                        </a:rPr>
                        <a:t>Time</a:t>
                      </a:r>
                      <a:endParaRPr lang="en-AU"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solidFill>
                  </a:tcPr>
                </a:tc>
                <a:tc>
                  <a:txBody>
                    <a:bodyPr/>
                    <a:lstStyle/>
                    <a:p>
                      <a:pPr algn="ctr">
                        <a:lnSpc>
                          <a:spcPct val="150000"/>
                        </a:lnSpc>
                        <a:spcBef>
                          <a:spcPts val="1200"/>
                        </a:spcBef>
                        <a:spcAft>
                          <a:spcPts val="600"/>
                        </a:spcAft>
                      </a:pPr>
                      <a:r>
                        <a:rPr lang="en-AU" sz="2000">
                          <a:solidFill>
                            <a:schemeClr val="bg1"/>
                          </a:solidFill>
                          <a:effectLst/>
                        </a:rPr>
                        <a:t>Energy</a:t>
                      </a:r>
                      <a:endParaRPr lang="en-AU"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solidFill>
                  </a:tcPr>
                </a:tc>
                <a:extLst>
                  <a:ext uri="{0D108BD9-81ED-4DB2-BD59-A6C34878D82A}">
                    <a16:rowId xmlns:a16="http://schemas.microsoft.com/office/drawing/2014/main" val="2980087764"/>
                  </a:ext>
                </a:extLst>
              </a:tr>
              <a:tr h="556829">
                <a:tc>
                  <a:txBody>
                    <a:bodyPr/>
                    <a:lstStyle/>
                    <a:p>
                      <a:pPr algn="ctr">
                        <a:lnSpc>
                          <a:spcPct val="150000"/>
                        </a:lnSpc>
                        <a:spcBef>
                          <a:spcPts val="1200"/>
                        </a:spcBef>
                        <a:spcAft>
                          <a:spcPts val="600"/>
                        </a:spcAft>
                      </a:pPr>
                      <a:r>
                        <a:rPr lang="en-AU" sz="2000" b="1">
                          <a:effectLst/>
                        </a:rPr>
                        <a:t>Punch</a:t>
                      </a:r>
                      <a:endParaRPr lang="en-AU"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marL="0" marR="0" lvl="0" indent="0" algn="l" defTabSz="914377" rtl="0" eaLnBrk="1" fontAlgn="auto" latinLnBrk="0" hangingPunct="1">
                        <a:lnSpc>
                          <a:spcPct val="150000"/>
                        </a:lnSpc>
                        <a:spcBef>
                          <a:spcPts val="1200"/>
                        </a:spcBef>
                        <a:spcAft>
                          <a:spcPts val="600"/>
                        </a:spcAft>
                        <a:buClrTx/>
                        <a:buSzTx/>
                        <a:buFontTx/>
                        <a:buNone/>
                        <a:tabLst/>
                        <a:defRPr/>
                      </a:pPr>
                      <a:r>
                        <a:rPr kumimoji="0" lang="en-AU" sz="2000" b="0" u="none" strike="noStrike" kern="1200" cap="none" spc="0" normalizeH="0" baseline="0" noProof="0">
                          <a:ln>
                            <a:noFill/>
                          </a:ln>
                          <a:solidFill>
                            <a:srgbClr val="22272B"/>
                          </a:solidFill>
                          <a:effectLst/>
                          <a:uLnTx/>
                          <a:uFillTx/>
                        </a:rPr>
                        <a:t>Heavy</a:t>
                      </a:r>
                      <a:endParaRPr kumimoji="0" lang="en-AU" sz="2000" b="0" i="0" u="none" strike="noStrike" kern="1200" cap="none" spc="0" normalizeH="0" baseline="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FF99"/>
                    </a:solidFill>
                  </a:tcPr>
                </a:tc>
                <a:tc>
                  <a:txBody>
                    <a:bodyPr/>
                    <a:lstStyle/>
                    <a:p>
                      <a:pPr>
                        <a:lnSpc>
                          <a:spcPct val="150000"/>
                        </a:lnSpc>
                        <a:spcBef>
                          <a:spcPts val="1200"/>
                        </a:spcBef>
                        <a:spcAft>
                          <a:spcPts val="600"/>
                        </a:spcAft>
                      </a:pPr>
                      <a:r>
                        <a:rPr lang="en-AU" sz="2000">
                          <a:effectLst/>
                        </a:rPr>
                        <a:t>Direct</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BDBE7"/>
                    </a:solidFill>
                  </a:tcPr>
                </a:tc>
                <a:tc>
                  <a:txBody>
                    <a:bodyPr/>
                    <a:lstStyle/>
                    <a:p>
                      <a:pPr>
                        <a:lnSpc>
                          <a:spcPct val="150000"/>
                        </a:lnSpc>
                        <a:spcBef>
                          <a:spcPts val="1200"/>
                        </a:spcBef>
                        <a:spcAft>
                          <a:spcPts val="600"/>
                        </a:spcAft>
                      </a:pPr>
                      <a:r>
                        <a:rPr lang="en-AU" sz="2000">
                          <a:effectLst/>
                        </a:rPr>
                        <a:t>Quick</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E9FFBE"/>
                    </a:solidFill>
                  </a:tcPr>
                </a:tc>
                <a:tc>
                  <a:txBody>
                    <a:bodyPr/>
                    <a:lstStyle/>
                    <a:p>
                      <a:pPr>
                        <a:lnSpc>
                          <a:spcPct val="150000"/>
                        </a:lnSpc>
                        <a:spcBef>
                          <a:spcPts val="1200"/>
                        </a:spcBef>
                        <a:spcAft>
                          <a:spcPts val="600"/>
                        </a:spcAft>
                      </a:pPr>
                      <a:r>
                        <a:rPr lang="en-AU" sz="2000">
                          <a:effectLst/>
                        </a:rPr>
                        <a:t>Bound</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DFAAFF"/>
                    </a:solidFill>
                  </a:tcPr>
                </a:tc>
                <a:extLst>
                  <a:ext uri="{0D108BD9-81ED-4DB2-BD59-A6C34878D82A}">
                    <a16:rowId xmlns:a16="http://schemas.microsoft.com/office/drawing/2014/main" val="1511591853"/>
                  </a:ext>
                </a:extLst>
              </a:tr>
              <a:tr h="556829">
                <a:tc>
                  <a:txBody>
                    <a:bodyPr/>
                    <a:lstStyle/>
                    <a:p>
                      <a:pPr algn="ctr">
                        <a:lnSpc>
                          <a:spcPct val="150000"/>
                        </a:lnSpc>
                        <a:spcBef>
                          <a:spcPts val="1200"/>
                        </a:spcBef>
                        <a:spcAft>
                          <a:spcPts val="600"/>
                        </a:spcAft>
                      </a:pPr>
                      <a:r>
                        <a:rPr lang="en-AU" sz="2000" b="1">
                          <a:effectLst/>
                        </a:rPr>
                        <a:t>Press</a:t>
                      </a:r>
                      <a:endParaRPr lang="en-AU"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marL="0" marR="0" lvl="0" indent="0" algn="l" defTabSz="914377" rtl="0" eaLnBrk="1" fontAlgn="auto" latinLnBrk="0" hangingPunct="1">
                        <a:lnSpc>
                          <a:spcPct val="150000"/>
                        </a:lnSpc>
                        <a:spcBef>
                          <a:spcPts val="1200"/>
                        </a:spcBef>
                        <a:spcAft>
                          <a:spcPts val="600"/>
                        </a:spcAft>
                        <a:buClrTx/>
                        <a:buSzTx/>
                        <a:buFontTx/>
                        <a:buNone/>
                        <a:tabLst/>
                        <a:defRPr/>
                      </a:pPr>
                      <a:r>
                        <a:rPr kumimoji="0" lang="en-AU" sz="2000" b="0" u="none" strike="noStrike" kern="1200" cap="none" spc="0" normalizeH="0" baseline="0" noProof="0">
                          <a:ln>
                            <a:noFill/>
                          </a:ln>
                          <a:solidFill>
                            <a:srgbClr val="22272B"/>
                          </a:solidFill>
                          <a:effectLst/>
                          <a:uLnTx/>
                          <a:uFillTx/>
                        </a:rPr>
                        <a:t>Heavy</a:t>
                      </a:r>
                      <a:endParaRPr kumimoji="0" lang="en-AU" sz="2000" b="0" i="0" u="none" strike="noStrike" kern="1200" cap="none" spc="0" normalizeH="0" baseline="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FF99"/>
                    </a:solidFill>
                  </a:tcPr>
                </a:tc>
                <a:tc>
                  <a:txBody>
                    <a:bodyPr/>
                    <a:lstStyle/>
                    <a:p>
                      <a:pPr>
                        <a:lnSpc>
                          <a:spcPct val="150000"/>
                        </a:lnSpc>
                        <a:spcBef>
                          <a:spcPts val="1200"/>
                        </a:spcBef>
                        <a:spcAft>
                          <a:spcPts val="600"/>
                        </a:spcAft>
                      </a:pPr>
                      <a:r>
                        <a:rPr lang="en-AU" sz="2000">
                          <a:effectLst/>
                        </a:rPr>
                        <a:t>Direct</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BDBE7"/>
                    </a:solidFill>
                  </a:tcPr>
                </a:tc>
                <a:tc>
                  <a:txBody>
                    <a:bodyPr/>
                    <a:lstStyle/>
                    <a:p>
                      <a:pPr>
                        <a:lnSpc>
                          <a:spcPct val="150000"/>
                        </a:lnSpc>
                        <a:spcBef>
                          <a:spcPts val="1200"/>
                        </a:spcBef>
                        <a:spcAft>
                          <a:spcPts val="600"/>
                        </a:spcAft>
                      </a:pPr>
                      <a:r>
                        <a:rPr lang="en-AU" sz="2000">
                          <a:effectLst/>
                        </a:rPr>
                        <a:t>Slow</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92D050"/>
                    </a:solidFill>
                  </a:tcPr>
                </a:tc>
                <a:tc>
                  <a:txBody>
                    <a:bodyPr/>
                    <a:lstStyle/>
                    <a:p>
                      <a:pPr>
                        <a:lnSpc>
                          <a:spcPct val="150000"/>
                        </a:lnSpc>
                        <a:spcBef>
                          <a:spcPts val="1200"/>
                        </a:spcBef>
                        <a:spcAft>
                          <a:spcPts val="600"/>
                        </a:spcAft>
                      </a:pPr>
                      <a:r>
                        <a:rPr lang="en-AU" sz="2000">
                          <a:effectLst/>
                        </a:rPr>
                        <a:t>Bound</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DFAAFF"/>
                    </a:solidFill>
                  </a:tcPr>
                </a:tc>
                <a:extLst>
                  <a:ext uri="{0D108BD9-81ED-4DB2-BD59-A6C34878D82A}">
                    <a16:rowId xmlns:a16="http://schemas.microsoft.com/office/drawing/2014/main" val="1371966081"/>
                  </a:ext>
                </a:extLst>
              </a:tr>
              <a:tr h="556829">
                <a:tc>
                  <a:txBody>
                    <a:bodyPr/>
                    <a:lstStyle/>
                    <a:p>
                      <a:pPr algn="ctr">
                        <a:lnSpc>
                          <a:spcPct val="150000"/>
                        </a:lnSpc>
                        <a:spcBef>
                          <a:spcPts val="1200"/>
                        </a:spcBef>
                        <a:spcAft>
                          <a:spcPts val="600"/>
                        </a:spcAft>
                      </a:pPr>
                      <a:r>
                        <a:rPr lang="en-AU" sz="2000" b="1">
                          <a:effectLst/>
                        </a:rPr>
                        <a:t>Slash</a:t>
                      </a:r>
                      <a:endParaRPr lang="en-AU"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marL="0" marR="0" lvl="0" indent="0" algn="l" defTabSz="914377" rtl="0" eaLnBrk="1" fontAlgn="auto" latinLnBrk="0" hangingPunct="1">
                        <a:lnSpc>
                          <a:spcPct val="150000"/>
                        </a:lnSpc>
                        <a:spcBef>
                          <a:spcPts val="1200"/>
                        </a:spcBef>
                        <a:spcAft>
                          <a:spcPts val="600"/>
                        </a:spcAft>
                        <a:buClrTx/>
                        <a:buSzTx/>
                        <a:buFontTx/>
                        <a:buNone/>
                        <a:tabLst/>
                        <a:defRPr/>
                      </a:pPr>
                      <a:r>
                        <a:rPr kumimoji="0" lang="en-AU" sz="2000" b="0" u="none" strike="noStrike" kern="1200" cap="none" spc="0" normalizeH="0" baseline="0" noProof="0">
                          <a:ln>
                            <a:noFill/>
                          </a:ln>
                          <a:solidFill>
                            <a:srgbClr val="22272B"/>
                          </a:solidFill>
                          <a:effectLst/>
                          <a:uLnTx/>
                          <a:uFillTx/>
                        </a:rPr>
                        <a:t>Heavy</a:t>
                      </a:r>
                      <a:endParaRPr kumimoji="0" lang="en-AU" sz="2000" b="0" i="0" u="none" strike="noStrike" kern="1200" cap="none" spc="0" normalizeH="0" baseline="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FF99"/>
                    </a:solidFill>
                  </a:tcPr>
                </a:tc>
                <a:tc>
                  <a:txBody>
                    <a:bodyPr/>
                    <a:lstStyle/>
                    <a:p>
                      <a:pPr>
                        <a:lnSpc>
                          <a:spcPct val="150000"/>
                        </a:lnSpc>
                        <a:spcBef>
                          <a:spcPts val="1200"/>
                        </a:spcBef>
                        <a:spcAft>
                          <a:spcPts val="600"/>
                        </a:spcAft>
                      </a:pPr>
                      <a:r>
                        <a:rPr lang="en-AU" sz="2000">
                          <a:effectLst/>
                        </a:rPr>
                        <a:t>Indirect</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tx2">
                        <a:lumMod val="40000"/>
                        <a:lumOff val="60000"/>
                      </a:schemeClr>
                    </a:solidFill>
                  </a:tcPr>
                </a:tc>
                <a:tc>
                  <a:txBody>
                    <a:bodyPr/>
                    <a:lstStyle/>
                    <a:p>
                      <a:pPr>
                        <a:lnSpc>
                          <a:spcPct val="150000"/>
                        </a:lnSpc>
                        <a:spcBef>
                          <a:spcPts val="1200"/>
                        </a:spcBef>
                        <a:spcAft>
                          <a:spcPts val="600"/>
                        </a:spcAft>
                      </a:pPr>
                      <a:r>
                        <a:rPr lang="en-AU" sz="2000">
                          <a:effectLst/>
                        </a:rPr>
                        <a:t>Quick</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E9FFBE"/>
                    </a:solidFill>
                  </a:tcPr>
                </a:tc>
                <a:tc>
                  <a:txBody>
                    <a:bodyPr/>
                    <a:lstStyle/>
                    <a:p>
                      <a:pPr>
                        <a:lnSpc>
                          <a:spcPct val="150000"/>
                        </a:lnSpc>
                        <a:spcBef>
                          <a:spcPts val="1200"/>
                        </a:spcBef>
                        <a:spcAft>
                          <a:spcPts val="600"/>
                        </a:spcAft>
                      </a:pPr>
                      <a:r>
                        <a:rPr lang="en-AU" sz="2000">
                          <a:effectLst/>
                        </a:rPr>
                        <a:t>Bound</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DFAAFF"/>
                    </a:solidFill>
                  </a:tcPr>
                </a:tc>
                <a:extLst>
                  <a:ext uri="{0D108BD9-81ED-4DB2-BD59-A6C34878D82A}">
                    <a16:rowId xmlns:a16="http://schemas.microsoft.com/office/drawing/2014/main" val="2641302220"/>
                  </a:ext>
                </a:extLst>
              </a:tr>
              <a:tr h="556829">
                <a:tc>
                  <a:txBody>
                    <a:bodyPr/>
                    <a:lstStyle/>
                    <a:p>
                      <a:pPr algn="ctr">
                        <a:lnSpc>
                          <a:spcPct val="150000"/>
                        </a:lnSpc>
                        <a:spcBef>
                          <a:spcPts val="1200"/>
                        </a:spcBef>
                        <a:spcAft>
                          <a:spcPts val="600"/>
                        </a:spcAft>
                      </a:pPr>
                      <a:r>
                        <a:rPr lang="en-AU" sz="2000" b="1">
                          <a:effectLst/>
                        </a:rPr>
                        <a:t>Wring</a:t>
                      </a:r>
                      <a:endParaRPr lang="en-AU"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a:lnSpc>
                          <a:spcPct val="150000"/>
                        </a:lnSpc>
                        <a:spcBef>
                          <a:spcPts val="1200"/>
                        </a:spcBef>
                        <a:spcAft>
                          <a:spcPts val="600"/>
                        </a:spcAft>
                      </a:pPr>
                      <a:r>
                        <a:rPr lang="en-AU" sz="2000">
                          <a:effectLst/>
                        </a:rPr>
                        <a:t>Heavy</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FF99"/>
                    </a:solidFill>
                  </a:tcPr>
                </a:tc>
                <a:tc>
                  <a:txBody>
                    <a:bodyPr/>
                    <a:lstStyle/>
                    <a:p>
                      <a:pPr>
                        <a:lnSpc>
                          <a:spcPct val="150000"/>
                        </a:lnSpc>
                        <a:spcBef>
                          <a:spcPts val="1200"/>
                        </a:spcBef>
                        <a:spcAft>
                          <a:spcPts val="600"/>
                        </a:spcAft>
                      </a:pPr>
                      <a:r>
                        <a:rPr lang="en-AU" sz="2000">
                          <a:effectLst/>
                        </a:rPr>
                        <a:t>Indirect</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tx2">
                        <a:lumMod val="40000"/>
                        <a:lumOff val="60000"/>
                      </a:schemeClr>
                    </a:solidFill>
                  </a:tcPr>
                </a:tc>
                <a:tc>
                  <a:txBody>
                    <a:bodyPr/>
                    <a:lstStyle/>
                    <a:p>
                      <a:pPr>
                        <a:lnSpc>
                          <a:spcPct val="150000"/>
                        </a:lnSpc>
                        <a:spcBef>
                          <a:spcPts val="1200"/>
                        </a:spcBef>
                        <a:spcAft>
                          <a:spcPts val="600"/>
                        </a:spcAft>
                      </a:pPr>
                      <a:r>
                        <a:rPr lang="en-AU" sz="2000">
                          <a:effectLst/>
                        </a:rPr>
                        <a:t>Slow</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92D050"/>
                    </a:solidFill>
                  </a:tcPr>
                </a:tc>
                <a:tc>
                  <a:txBody>
                    <a:bodyPr/>
                    <a:lstStyle/>
                    <a:p>
                      <a:pPr>
                        <a:lnSpc>
                          <a:spcPct val="150000"/>
                        </a:lnSpc>
                        <a:spcBef>
                          <a:spcPts val="1200"/>
                        </a:spcBef>
                        <a:spcAft>
                          <a:spcPts val="600"/>
                        </a:spcAft>
                      </a:pPr>
                      <a:r>
                        <a:rPr lang="en-AU" sz="2000">
                          <a:effectLst/>
                        </a:rPr>
                        <a:t>Bound</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DFAAFF"/>
                    </a:solidFill>
                  </a:tcPr>
                </a:tc>
                <a:extLst>
                  <a:ext uri="{0D108BD9-81ED-4DB2-BD59-A6C34878D82A}">
                    <a16:rowId xmlns:a16="http://schemas.microsoft.com/office/drawing/2014/main" val="4114177521"/>
                  </a:ext>
                </a:extLst>
              </a:tr>
              <a:tr h="556829">
                <a:tc>
                  <a:txBody>
                    <a:bodyPr/>
                    <a:lstStyle/>
                    <a:p>
                      <a:pPr algn="ctr">
                        <a:lnSpc>
                          <a:spcPct val="150000"/>
                        </a:lnSpc>
                        <a:spcBef>
                          <a:spcPts val="1200"/>
                        </a:spcBef>
                        <a:spcAft>
                          <a:spcPts val="600"/>
                        </a:spcAft>
                      </a:pPr>
                      <a:r>
                        <a:rPr lang="en-AU" sz="2000" b="1">
                          <a:effectLst/>
                        </a:rPr>
                        <a:t>Dab</a:t>
                      </a:r>
                      <a:endParaRPr lang="en-AU"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a:lnSpc>
                          <a:spcPct val="150000"/>
                        </a:lnSpc>
                        <a:spcBef>
                          <a:spcPts val="1200"/>
                        </a:spcBef>
                        <a:spcAft>
                          <a:spcPts val="600"/>
                        </a:spcAft>
                      </a:pPr>
                      <a:r>
                        <a:rPr lang="en-AU" sz="2000">
                          <a:effectLst/>
                        </a:rPr>
                        <a:t>Light </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FF00"/>
                    </a:solidFill>
                  </a:tcPr>
                </a:tc>
                <a:tc>
                  <a:txBody>
                    <a:bodyPr/>
                    <a:lstStyle/>
                    <a:p>
                      <a:pPr>
                        <a:lnSpc>
                          <a:spcPct val="150000"/>
                        </a:lnSpc>
                        <a:spcBef>
                          <a:spcPts val="1200"/>
                        </a:spcBef>
                        <a:spcAft>
                          <a:spcPts val="600"/>
                        </a:spcAft>
                      </a:pPr>
                      <a:r>
                        <a:rPr lang="en-AU" sz="2000">
                          <a:effectLst/>
                        </a:rPr>
                        <a:t>Direct</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BDBE7"/>
                    </a:solidFill>
                  </a:tcPr>
                </a:tc>
                <a:tc>
                  <a:txBody>
                    <a:bodyPr/>
                    <a:lstStyle/>
                    <a:p>
                      <a:pPr>
                        <a:lnSpc>
                          <a:spcPct val="150000"/>
                        </a:lnSpc>
                        <a:spcBef>
                          <a:spcPts val="1200"/>
                        </a:spcBef>
                        <a:spcAft>
                          <a:spcPts val="600"/>
                        </a:spcAft>
                      </a:pPr>
                      <a:r>
                        <a:rPr lang="en-AU" sz="2000">
                          <a:effectLst/>
                        </a:rPr>
                        <a:t>Quick</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E9FFBE"/>
                    </a:solidFill>
                  </a:tcPr>
                </a:tc>
                <a:tc>
                  <a:txBody>
                    <a:bodyPr/>
                    <a:lstStyle/>
                    <a:p>
                      <a:pPr>
                        <a:lnSpc>
                          <a:spcPct val="150000"/>
                        </a:lnSpc>
                        <a:spcBef>
                          <a:spcPts val="1200"/>
                        </a:spcBef>
                        <a:spcAft>
                          <a:spcPts val="600"/>
                        </a:spcAft>
                      </a:pPr>
                      <a:r>
                        <a:rPr lang="en-AU" sz="2000">
                          <a:effectLst/>
                        </a:rPr>
                        <a:t>Free</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ADBBFF"/>
                    </a:solidFill>
                  </a:tcPr>
                </a:tc>
                <a:extLst>
                  <a:ext uri="{0D108BD9-81ED-4DB2-BD59-A6C34878D82A}">
                    <a16:rowId xmlns:a16="http://schemas.microsoft.com/office/drawing/2014/main" val="4256146566"/>
                  </a:ext>
                </a:extLst>
              </a:tr>
              <a:tr h="556829">
                <a:tc>
                  <a:txBody>
                    <a:bodyPr/>
                    <a:lstStyle/>
                    <a:p>
                      <a:pPr algn="ctr">
                        <a:lnSpc>
                          <a:spcPct val="150000"/>
                        </a:lnSpc>
                        <a:spcBef>
                          <a:spcPts val="1200"/>
                        </a:spcBef>
                        <a:spcAft>
                          <a:spcPts val="600"/>
                        </a:spcAft>
                      </a:pPr>
                      <a:r>
                        <a:rPr lang="en-AU" sz="2000" b="1">
                          <a:effectLst/>
                        </a:rPr>
                        <a:t>Glide</a:t>
                      </a:r>
                      <a:endParaRPr lang="en-AU"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a:lnSpc>
                          <a:spcPct val="150000"/>
                        </a:lnSpc>
                        <a:spcBef>
                          <a:spcPts val="1200"/>
                        </a:spcBef>
                        <a:spcAft>
                          <a:spcPts val="600"/>
                        </a:spcAft>
                      </a:pPr>
                      <a:r>
                        <a:rPr lang="en-AU" sz="2000">
                          <a:effectLst/>
                        </a:rPr>
                        <a:t>Light </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FF00"/>
                    </a:solidFill>
                  </a:tcPr>
                </a:tc>
                <a:tc>
                  <a:txBody>
                    <a:bodyPr/>
                    <a:lstStyle/>
                    <a:p>
                      <a:pPr>
                        <a:lnSpc>
                          <a:spcPct val="150000"/>
                        </a:lnSpc>
                        <a:spcBef>
                          <a:spcPts val="1200"/>
                        </a:spcBef>
                        <a:spcAft>
                          <a:spcPts val="600"/>
                        </a:spcAft>
                      </a:pPr>
                      <a:r>
                        <a:rPr lang="en-AU" sz="2000">
                          <a:effectLst/>
                        </a:rPr>
                        <a:t>Direct</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BDBE7"/>
                    </a:solidFill>
                  </a:tcPr>
                </a:tc>
                <a:tc>
                  <a:txBody>
                    <a:bodyPr/>
                    <a:lstStyle/>
                    <a:p>
                      <a:pPr>
                        <a:lnSpc>
                          <a:spcPct val="150000"/>
                        </a:lnSpc>
                        <a:spcBef>
                          <a:spcPts val="1200"/>
                        </a:spcBef>
                        <a:spcAft>
                          <a:spcPts val="600"/>
                        </a:spcAft>
                      </a:pPr>
                      <a:r>
                        <a:rPr lang="en-AU" sz="2000">
                          <a:effectLst/>
                        </a:rPr>
                        <a:t>Slow</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92D050"/>
                    </a:solidFill>
                  </a:tcPr>
                </a:tc>
                <a:tc>
                  <a:txBody>
                    <a:bodyPr/>
                    <a:lstStyle/>
                    <a:p>
                      <a:pPr>
                        <a:lnSpc>
                          <a:spcPct val="150000"/>
                        </a:lnSpc>
                        <a:spcBef>
                          <a:spcPts val="1200"/>
                        </a:spcBef>
                        <a:spcAft>
                          <a:spcPts val="600"/>
                        </a:spcAft>
                      </a:pPr>
                      <a:r>
                        <a:rPr lang="en-AU" sz="2000">
                          <a:effectLst/>
                        </a:rPr>
                        <a:t>Free</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ADBBFF"/>
                    </a:solidFill>
                  </a:tcPr>
                </a:tc>
                <a:extLst>
                  <a:ext uri="{0D108BD9-81ED-4DB2-BD59-A6C34878D82A}">
                    <a16:rowId xmlns:a16="http://schemas.microsoft.com/office/drawing/2014/main" val="1961263656"/>
                  </a:ext>
                </a:extLst>
              </a:tr>
              <a:tr h="556829">
                <a:tc>
                  <a:txBody>
                    <a:bodyPr/>
                    <a:lstStyle/>
                    <a:p>
                      <a:pPr algn="ctr">
                        <a:lnSpc>
                          <a:spcPct val="150000"/>
                        </a:lnSpc>
                        <a:spcBef>
                          <a:spcPts val="1200"/>
                        </a:spcBef>
                        <a:spcAft>
                          <a:spcPts val="600"/>
                        </a:spcAft>
                      </a:pPr>
                      <a:r>
                        <a:rPr lang="en-AU" sz="2000" b="1">
                          <a:effectLst/>
                        </a:rPr>
                        <a:t>Flick</a:t>
                      </a:r>
                      <a:endParaRPr lang="en-AU"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a:lnSpc>
                          <a:spcPct val="150000"/>
                        </a:lnSpc>
                        <a:spcBef>
                          <a:spcPts val="1200"/>
                        </a:spcBef>
                        <a:spcAft>
                          <a:spcPts val="600"/>
                        </a:spcAft>
                      </a:pPr>
                      <a:r>
                        <a:rPr lang="en-AU" sz="2000">
                          <a:effectLst/>
                        </a:rPr>
                        <a:t>Light</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FF00"/>
                    </a:solidFill>
                  </a:tcPr>
                </a:tc>
                <a:tc>
                  <a:txBody>
                    <a:bodyPr/>
                    <a:lstStyle/>
                    <a:p>
                      <a:pPr>
                        <a:lnSpc>
                          <a:spcPct val="150000"/>
                        </a:lnSpc>
                        <a:spcBef>
                          <a:spcPts val="1200"/>
                        </a:spcBef>
                        <a:spcAft>
                          <a:spcPts val="600"/>
                        </a:spcAft>
                      </a:pPr>
                      <a:r>
                        <a:rPr lang="en-AU" sz="2000">
                          <a:effectLst/>
                        </a:rPr>
                        <a:t>Indirect</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tx2">
                        <a:lumMod val="40000"/>
                        <a:lumOff val="60000"/>
                      </a:schemeClr>
                    </a:solidFill>
                  </a:tcPr>
                </a:tc>
                <a:tc>
                  <a:txBody>
                    <a:bodyPr/>
                    <a:lstStyle/>
                    <a:p>
                      <a:pPr>
                        <a:lnSpc>
                          <a:spcPct val="150000"/>
                        </a:lnSpc>
                        <a:spcBef>
                          <a:spcPts val="1200"/>
                        </a:spcBef>
                        <a:spcAft>
                          <a:spcPts val="600"/>
                        </a:spcAft>
                      </a:pPr>
                      <a:r>
                        <a:rPr lang="en-AU" sz="2000">
                          <a:effectLst/>
                        </a:rPr>
                        <a:t>Quick</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E9FFBE"/>
                    </a:solidFill>
                  </a:tcPr>
                </a:tc>
                <a:tc>
                  <a:txBody>
                    <a:bodyPr/>
                    <a:lstStyle/>
                    <a:p>
                      <a:pPr>
                        <a:lnSpc>
                          <a:spcPct val="150000"/>
                        </a:lnSpc>
                        <a:spcBef>
                          <a:spcPts val="1200"/>
                        </a:spcBef>
                        <a:spcAft>
                          <a:spcPts val="600"/>
                        </a:spcAft>
                      </a:pPr>
                      <a:r>
                        <a:rPr lang="en-AU" sz="2000">
                          <a:effectLst/>
                        </a:rPr>
                        <a:t>Free</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ADBBFF"/>
                    </a:solidFill>
                  </a:tcPr>
                </a:tc>
                <a:extLst>
                  <a:ext uri="{0D108BD9-81ED-4DB2-BD59-A6C34878D82A}">
                    <a16:rowId xmlns:a16="http://schemas.microsoft.com/office/drawing/2014/main" val="219441068"/>
                  </a:ext>
                </a:extLst>
              </a:tr>
              <a:tr h="556829">
                <a:tc>
                  <a:txBody>
                    <a:bodyPr/>
                    <a:lstStyle/>
                    <a:p>
                      <a:pPr algn="ctr">
                        <a:lnSpc>
                          <a:spcPct val="150000"/>
                        </a:lnSpc>
                        <a:spcBef>
                          <a:spcPts val="1200"/>
                        </a:spcBef>
                        <a:spcAft>
                          <a:spcPts val="600"/>
                        </a:spcAft>
                      </a:pPr>
                      <a:r>
                        <a:rPr lang="en-AU" sz="2000" b="1">
                          <a:effectLst/>
                        </a:rPr>
                        <a:t>Float</a:t>
                      </a:r>
                      <a:endParaRPr lang="en-AU"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a:lnSpc>
                          <a:spcPct val="150000"/>
                        </a:lnSpc>
                        <a:spcBef>
                          <a:spcPts val="1200"/>
                        </a:spcBef>
                        <a:spcAft>
                          <a:spcPts val="600"/>
                        </a:spcAft>
                      </a:pPr>
                      <a:r>
                        <a:rPr lang="en-AU" sz="2000">
                          <a:effectLst/>
                        </a:rPr>
                        <a:t>Light </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FF00"/>
                    </a:solidFill>
                  </a:tcPr>
                </a:tc>
                <a:tc>
                  <a:txBody>
                    <a:bodyPr/>
                    <a:lstStyle/>
                    <a:p>
                      <a:pPr>
                        <a:lnSpc>
                          <a:spcPct val="150000"/>
                        </a:lnSpc>
                        <a:spcBef>
                          <a:spcPts val="1200"/>
                        </a:spcBef>
                        <a:spcAft>
                          <a:spcPts val="600"/>
                        </a:spcAft>
                      </a:pPr>
                      <a:r>
                        <a:rPr lang="en-AU" sz="2000">
                          <a:effectLst/>
                        </a:rPr>
                        <a:t>Indirect</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tx2">
                        <a:lumMod val="40000"/>
                        <a:lumOff val="60000"/>
                      </a:schemeClr>
                    </a:solidFill>
                  </a:tcPr>
                </a:tc>
                <a:tc>
                  <a:txBody>
                    <a:bodyPr/>
                    <a:lstStyle/>
                    <a:p>
                      <a:pPr>
                        <a:lnSpc>
                          <a:spcPct val="150000"/>
                        </a:lnSpc>
                        <a:spcBef>
                          <a:spcPts val="1200"/>
                        </a:spcBef>
                        <a:spcAft>
                          <a:spcPts val="600"/>
                        </a:spcAft>
                      </a:pPr>
                      <a:r>
                        <a:rPr lang="en-AU" sz="2000">
                          <a:effectLst/>
                        </a:rPr>
                        <a:t>Slow</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92D050"/>
                    </a:solidFill>
                  </a:tcPr>
                </a:tc>
                <a:tc>
                  <a:txBody>
                    <a:bodyPr/>
                    <a:lstStyle/>
                    <a:p>
                      <a:pPr>
                        <a:lnSpc>
                          <a:spcPct val="150000"/>
                        </a:lnSpc>
                        <a:spcBef>
                          <a:spcPts val="1200"/>
                        </a:spcBef>
                        <a:spcAft>
                          <a:spcPts val="600"/>
                        </a:spcAft>
                      </a:pPr>
                      <a:r>
                        <a:rPr lang="en-AU" sz="2000" dirty="0">
                          <a:effectLst/>
                        </a:rPr>
                        <a:t>Free</a:t>
                      </a:r>
                      <a:endParaRPr lang="en-AU"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ADBBFF"/>
                    </a:solidFill>
                  </a:tcPr>
                </a:tc>
                <a:extLst>
                  <a:ext uri="{0D108BD9-81ED-4DB2-BD59-A6C34878D82A}">
                    <a16:rowId xmlns:a16="http://schemas.microsoft.com/office/drawing/2014/main" val="1391715582"/>
                  </a:ext>
                </a:extLst>
              </a:tr>
            </a:tbl>
          </a:graphicData>
        </a:graphic>
      </p:graphicFrame>
      <p:sp>
        <p:nvSpPr>
          <p:cNvPr id="3" name="Rectangle: Rounded Corners 2">
            <a:extLst>
              <a:ext uri="{FF2B5EF4-FFF2-40B4-BE49-F238E27FC236}">
                <a16:creationId xmlns:a16="http://schemas.microsoft.com/office/drawing/2014/main" id="{3F3ACB9C-E8E5-4EB4-1697-66E0BB4B5611}"/>
              </a:ext>
            </a:extLst>
          </p:cNvPr>
          <p:cNvSpPr/>
          <p:nvPr/>
        </p:nvSpPr>
        <p:spPr>
          <a:xfrm>
            <a:off x="-136115" y="162845"/>
            <a:ext cx="2307816" cy="3849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itle 5">
            <a:extLst>
              <a:ext uri="{FF2B5EF4-FFF2-40B4-BE49-F238E27FC236}">
                <a16:creationId xmlns:a16="http://schemas.microsoft.com/office/drawing/2014/main" id="{2525751A-126C-9745-148F-6398F01F84FC}"/>
              </a:ext>
            </a:extLst>
          </p:cNvPr>
          <p:cNvSpPr txBox="1">
            <a:spLocks/>
          </p:cNvSpPr>
          <p:nvPr/>
        </p:nvSpPr>
        <p:spPr>
          <a:xfrm>
            <a:off x="448902" y="228317"/>
            <a:ext cx="1933814" cy="233374"/>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3.2c – define </a:t>
            </a:r>
          </a:p>
        </p:txBody>
      </p:sp>
    </p:spTree>
    <p:extLst>
      <p:ext uri="{BB962C8B-B14F-4D97-AF65-F5344CB8AC3E}">
        <p14:creationId xmlns:p14="http://schemas.microsoft.com/office/powerpoint/2010/main" val="1142092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64</a:t>
            </a:fld>
            <a:endParaRPr lang="en-AU"/>
          </a:p>
        </p:txBody>
      </p:sp>
      <p:sp>
        <p:nvSpPr>
          <p:cNvPr id="4" name="Title 4">
            <a:extLst>
              <a:ext uri="{FF2B5EF4-FFF2-40B4-BE49-F238E27FC236}">
                <a16:creationId xmlns:a16="http://schemas.microsoft.com/office/drawing/2014/main" id="{89BACF7E-496E-5BEF-6007-9A85BA27C62C}"/>
              </a:ext>
            </a:extLst>
          </p:cNvPr>
          <p:cNvSpPr txBox="1">
            <a:spLocks/>
          </p:cNvSpPr>
          <p:nvPr/>
        </p:nvSpPr>
        <p:spPr>
          <a:xfrm>
            <a:off x="425850" y="704468"/>
            <a:ext cx="6551893" cy="755533"/>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a:t>Which Laban effort would match the energy of this character?</a:t>
            </a:r>
          </a:p>
        </p:txBody>
      </p:sp>
      <p:sp>
        <p:nvSpPr>
          <p:cNvPr id="3" name="Content Placeholder 4">
            <a:extLst>
              <a:ext uri="{FF2B5EF4-FFF2-40B4-BE49-F238E27FC236}">
                <a16:creationId xmlns:a16="http://schemas.microsoft.com/office/drawing/2014/main" id="{0B3C1E36-CA18-6F03-2391-79264FF5AA55}"/>
              </a:ext>
            </a:extLst>
          </p:cNvPr>
          <p:cNvSpPr txBox="1">
            <a:spLocks/>
          </p:cNvSpPr>
          <p:nvPr/>
        </p:nvSpPr>
        <p:spPr>
          <a:xfrm>
            <a:off x="7992701" y="2802761"/>
            <a:ext cx="3851299" cy="3433883"/>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9" name="Rectangle: Rounded Corners 8">
            <a:extLst>
              <a:ext uri="{FF2B5EF4-FFF2-40B4-BE49-F238E27FC236}">
                <a16:creationId xmlns:a16="http://schemas.microsoft.com/office/drawing/2014/main" id="{853210C4-B38E-41A6-F6B9-6B529BAE6716}"/>
              </a:ext>
            </a:extLst>
          </p:cNvPr>
          <p:cNvSpPr/>
          <p:nvPr/>
        </p:nvSpPr>
        <p:spPr>
          <a:xfrm>
            <a:off x="8533200" y="5564939"/>
            <a:ext cx="2590800" cy="3849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Superhero</a:t>
            </a:r>
          </a:p>
        </p:txBody>
      </p:sp>
      <p:graphicFrame>
        <p:nvGraphicFramePr>
          <p:cNvPr id="7" name="Table 6">
            <a:extLst>
              <a:ext uri="{FF2B5EF4-FFF2-40B4-BE49-F238E27FC236}">
                <a16:creationId xmlns:a16="http://schemas.microsoft.com/office/drawing/2014/main" id="{8458C329-6588-3BC3-8686-A531FC8AFB82}"/>
              </a:ext>
            </a:extLst>
          </p:cNvPr>
          <p:cNvGraphicFramePr>
            <a:graphicFrameLocks noGrp="1"/>
          </p:cNvGraphicFramePr>
          <p:nvPr>
            <p:extLst>
              <p:ext uri="{D42A27DB-BD31-4B8C-83A1-F6EECF244321}">
                <p14:modId xmlns:p14="http://schemas.microsoft.com/office/powerpoint/2010/main" val="3271800916"/>
              </p:ext>
            </p:extLst>
          </p:nvPr>
        </p:nvGraphicFramePr>
        <p:xfrm>
          <a:off x="686718" y="1749669"/>
          <a:ext cx="6487806" cy="4752987"/>
        </p:xfrm>
        <a:graphic>
          <a:graphicData uri="http://schemas.openxmlformats.org/drawingml/2006/table">
            <a:tbl>
              <a:tblPr firstRow="1" firstCol="1" bandRow="1">
                <a:tableStyleId>{5940675A-B579-460E-94D1-54222C63F5DA}</a:tableStyleId>
              </a:tblPr>
              <a:tblGrid>
                <a:gridCol w="1512231">
                  <a:extLst>
                    <a:ext uri="{9D8B030D-6E8A-4147-A177-3AD203B41FA5}">
                      <a16:colId xmlns:a16="http://schemas.microsoft.com/office/drawing/2014/main" val="212293350"/>
                    </a:ext>
                  </a:extLst>
                </a:gridCol>
                <a:gridCol w="1304313">
                  <a:extLst>
                    <a:ext uri="{9D8B030D-6E8A-4147-A177-3AD203B41FA5}">
                      <a16:colId xmlns:a16="http://schemas.microsoft.com/office/drawing/2014/main" val="3859540826"/>
                    </a:ext>
                  </a:extLst>
                </a:gridCol>
                <a:gridCol w="1331041">
                  <a:extLst>
                    <a:ext uri="{9D8B030D-6E8A-4147-A177-3AD203B41FA5}">
                      <a16:colId xmlns:a16="http://schemas.microsoft.com/office/drawing/2014/main" val="3348314737"/>
                    </a:ext>
                  </a:extLst>
                </a:gridCol>
                <a:gridCol w="1235545">
                  <a:extLst>
                    <a:ext uri="{9D8B030D-6E8A-4147-A177-3AD203B41FA5}">
                      <a16:colId xmlns:a16="http://schemas.microsoft.com/office/drawing/2014/main" val="810915299"/>
                    </a:ext>
                  </a:extLst>
                </a:gridCol>
                <a:gridCol w="1104676">
                  <a:extLst>
                    <a:ext uri="{9D8B030D-6E8A-4147-A177-3AD203B41FA5}">
                      <a16:colId xmlns:a16="http://schemas.microsoft.com/office/drawing/2014/main" val="975674867"/>
                    </a:ext>
                  </a:extLst>
                </a:gridCol>
              </a:tblGrid>
              <a:tr h="620123">
                <a:tc>
                  <a:txBody>
                    <a:bodyPr/>
                    <a:lstStyle/>
                    <a:p>
                      <a:pPr algn="ctr">
                        <a:lnSpc>
                          <a:spcPct val="150000"/>
                        </a:lnSpc>
                        <a:spcBef>
                          <a:spcPts val="1200"/>
                        </a:spcBef>
                        <a:spcAft>
                          <a:spcPts val="600"/>
                        </a:spcAft>
                      </a:pPr>
                      <a:r>
                        <a:rPr lang="en-AU" sz="2000">
                          <a:solidFill>
                            <a:schemeClr val="bg1"/>
                          </a:solidFill>
                          <a:effectLst/>
                          <a:latin typeface="Arial" panose="020B0604020202020204" pitchFamily="34" charset="0"/>
                          <a:ea typeface="Calibri" panose="020F0502020204030204" pitchFamily="34" charset="0"/>
                          <a:cs typeface="Arial" panose="020B0604020202020204" pitchFamily="34" charset="0"/>
                        </a:rPr>
                        <a:t>Effort</a:t>
                      </a:r>
                    </a:p>
                  </a:txBody>
                  <a:tcPr marL="68580" marR="68580" marT="0" marB="0" anchor="ctr">
                    <a:solidFill>
                      <a:schemeClr val="accent1"/>
                    </a:solidFill>
                  </a:tcPr>
                </a:tc>
                <a:tc>
                  <a:txBody>
                    <a:bodyPr/>
                    <a:lstStyle/>
                    <a:p>
                      <a:pPr algn="ctr">
                        <a:lnSpc>
                          <a:spcPct val="150000"/>
                        </a:lnSpc>
                        <a:spcBef>
                          <a:spcPts val="1200"/>
                        </a:spcBef>
                        <a:spcAft>
                          <a:spcPts val="600"/>
                        </a:spcAft>
                      </a:pPr>
                      <a:r>
                        <a:rPr lang="en-AU" sz="2000">
                          <a:solidFill>
                            <a:schemeClr val="bg1"/>
                          </a:solidFill>
                          <a:effectLst/>
                        </a:rPr>
                        <a:t>Weight</a:t>
                      </a:r>
                      <a:endParaRPr lang="en-AU"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solidFill>
                  </a:tcPr>
                </a:tc>
                <a:tc>
                  <a:txBody>
                    <a:bodyPr/>
                    <a:lstStyle/>
                    <a:p>
                      <a:pPr algn="ctr">
                        <a:lnSpc>
                          <a:spcPct val="150000"/>
                        </a:lnSpc>
                        <a:spcBef>
                          <a:spcPts val="1200"/>
                        </a:spcBef>
                        <a:spcAft>
                          <a:spcPts val="600"/>
                        </a:spcAft>
                      </a:pPr>
                      <a:r>
                        <a:rPr lang="en-AU" sz="2000">
                          <a:solidFill>
                            <a:schemeClr val="bg1"/>
                          </a:solidFill>
                          <a:effectLst/>
                        </a:rPr>
                        <a:t>Space</a:t>
                      </a:r>
                      <a:endParaRPr lang="en-AU"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solidFill>
                  </a:tcPr>
                </a:tc>
                <a:tc>
                  <a:txBody>
                    <a:bodyPr/>
                    <a:lstStyle/>
                    <a:p>
                      <a:pPr algn="ctr">
                        <a:lnSpc>
                          <a:spcPct val="150000"/>
                        </a:lnSpc>
                        <a:spcBef>
                          <a:spcPts val="1200"/>
                        </a:spcBef>
                        <a:spcAft>
                          <a:spcPts val="600"/>
                        </a:spcAft>
                      </a:pPr>
                      <a:r>
                        <a:rPr lang="en-AU" sz="2000">
                          <a:solidFill>
                            <a:schemeClr val="bg1"/>
                          </a:solidFill>
                          <a:effectLst/>
                        </a:rPr>
                        <a:t>Time</a:t>
                      </a:r>
                      <a:endParaRPr lang="en-AU"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solidFill>
                  </a:tcPr>
                </a:tc>
                <a:tc>
                  <a:txBody>
                    <a:bodyPr/>
                    <a:lstStyle/>
                    <a:p>
                      <a:pPr algn="ctr">
                        <a:lnSpc>
                          <a:spcPct val="150000"/>
                        </a:lnSpc>
                        <a:spcBef>
                          <a:spcPts val="1200"/>
                        </a:spcBef>
                        <a:spcAft>
                          <a:spcPts val="600"/>
                        </a:spcAft>
                      </a:pPr>
                      <a:r>
                        <a:rPr lang="en-AU" sz="2000">
                          <a:solidFill>
                            <a:schemeClr val="bg1"/>
                          </a:solidFill>
                          <a:effectLst/>
                        </a:rPr>
                        <a:t>Energy</a:t>
                      </a:r>
                      <a:endParaRPr lang="en-AU"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solidFill>
                  </a:tcPr>
                </a:tc>
                <a:extLst>
                  <a:ext uri="{0D108BD9-81ED-4DB2-BD59-A6C34878D82A}">
                    <a16:rowId xmlns:a16="http://schemas.microsoft.com/office/drawing/2014/main" val="2980087764"/>
                  </a:ext>
                </a:extLst>
              </a:tr>
              <a:tr h="516608">
                <a:tc>
                  <a:txBody>
                    <a:bodyPr/>
                    <a:lstStyle/>
                    <a:p>
                      <a:pPr algn="ctr">
                        <a:lnSpc>
                          <a:spcPct val="150000"/>
                        </a:lnSpc>
                        <a:spcBef>
                          <a:spcPts val="1200"/>
                        </a:spcBef>
                        <a:spcAft>
                          <a:spcPts val="600"/>
                        </a:spcAft>
                      </a:pPr>
                      <a:r>
                        <a:rPr lang="en-AU" sz="2000" b="1">
                          <a:effectLst/>
                        </a:rPr>
                        <a:t>Punch</a:t>
                      </a:r>
                      <a:endParaRPr lang="en-AU"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marL="0" marR="0" lvl="0" indent="0" algn="l" defTabSz="914377" rtl="0" eaLnBrk="1" fontAlgn="auto" latinLnBrk="0" hangingPunct="1">
                        <a:lnSpc>
                          <a:spcPct val="150000"/>
                        </a:lnSpc>
                        <a:spcBef>
                          <a:spcPts val="1200"/>
                        </a:spcBef>
                        <a:spcAft>
                          <a:spcPts val="600"/>
                        </a:spcAft>
                        <a:buClrTx/>
                        <a:buSzTx/>
                        <a:buFontTx/>
                        <a:buNone/>
                        <a:tabLst/>
                        <a:defRPr/>
                      </a:pPr>
                      <a:r>
                        <a:rPr kumimoji="0" lang="en-AU" sz="2000" b="0" u="none" strike="noStrike" kern="1200" cap="none" spc="0" normalizeH="0" baseline="0" noProof="0">
                          <a:ln>
                            <a:noFill/>
                          </a:ln>
                          <a:solidFill>
                            <a:srgbClr val="22272B"/>
                          </a:solidFill>
                          <a:effectLst/>
                          <a:uLnTx/>
                          <a:uFillTx/>
                        </a:rPr>
                        <a:t>Heavy</a:t>
                      </a:r>
                      <a:endParaRPr kumimoji="0" lang="en-AU" sz="2000" b="0" i="0" u="none" strike="noStrike" kern="1200" cap="none" spc="0" normalizeH="0" baseline="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FF99"/>
                    </a:solidFill>
                  </a:tcPr>
                </a:tc>
                <a:tc>
                  <a:txBody>
                    <a:bodyPr/>
                    <a:lstStyle/>
                    <a:p>
                      <a:pPr>
                        <a:lnSpc>
                          <a:spcPct val="150000"/>
                        </a:lnSpc>
                        <a:spcBef>
                          <a:spcPts val="1200"/>
                        </a:spcBef>
                        <a:spcAft>
                          <a:spcPts val="600"/>
                        </a:spcAft>
                      </a:pPr>
                      <a:r>
                        <a:rPr lang="en-AU" sz="2000">
                          <a:effectLst/>
                        </a:rPr>
                        <a:t>Direct</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BDBE7"/>
                    </a:solidFill>
                  </a:tcPr>
                </a:tc>
                <a:tc>
                  <a:txBody>
                    <a:bodyPr/>
                    <a:lstStyle/>
                    <a:p>
                      <a:pPr>
                        <a:lnSpc>
                          <a:spcPct val="150000"/>
                        </a:lnSpc>
                        <a:spcBef>
                          <a:spcPts val="1200"/>
                        </a:spcBef>
                        <a:spcAft>
                          <a:spcPts val="600"/>
                        </a:spcAft>
                      </a:pPr>
                      <a:r>
                        <a:rPr lang="en-AU" sz="2000">
                          <a:effectLst/>
                        </a:rPr>
                        <a:t>Quick</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E9FFBE"/>
                    </a:solidFill>
                  </a:tcPr>
                </a:tc>
                <a:tc>
                  <a:txBody>
                    <a:bodyPr/>
                    <a:lstStyle/>
                    <a:p>
                      <a:pPr>
                        <a:lnSpc>
                          <a:spcPct val="150000"/>
                        </a:lnSpc>
                        <a:spcBef>
                          <a:spcPts val="1200"/>
                        </a:spcBef>
                        <a:spcAft>
                          <a:spcPts val="600"/>
                        </a:spcAft>
                      </a:pPr>
                      <a:r>
                        <a:rPr lang="en-AU" sz="2000">
                          <a:effectLst/>
                        </a:rPr>
                        <a:t>Bound</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DFAAFF"/>
                    </a:solidFill>
                  </a:tcPr>
                </a:tc>
                <a:extLst>
                  <a:ext uri="{0D108BD9-81ED-4DB2-BD59-A6C34878D82A}">
                    <a16:rowId xmlns:a16="http://schemas.microsoft.com/office/drawing/2014/main" val="1511591853"/>
                  </a:ext>
                </a:extLst>
              </a:tr>
              <a:tr h="516608">
                <a:tc>
                  <a:txBody>
                    <a:bodyPr/>
                    <a:lstStyle/>
                    <a:p>
                      <a:pPr algn="ctr">
                        <a:lnSpc>
                          <a:spcPct val="150000"/>
                        </a:lnSpc>
                        <a:spcBef>
                          <a:spcPts val="1200"/>
                        </a:spcBef>
                        <a:spcAft>
                          <a:spcPts val="600"/>
                        </a:spcAft>
                      </a:pPr>
                      <a:r>
                        <a:rPr lang="en-AU" sz="2000" b="1">
                          <a:effectLst/>
                        </a:rPr>
                        <a:t>Press</a:t>
                      </a:r>
                      <a:endParaRPr lang="en-AU"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marL="0" marR="0" lvl="0" indent="0" algn="l" defTabSz="914377" rtl="0" eaLnBrk="1" fontAlgn="auto" latinLnBrk="0" hangingPunct="1">
                        <a:lnSpc>
                          <a:spcPct val="150000"/>
                        </a:lnSpc>
                        <a:spcBef>
                          <a:spcPts val="1200"/>
                        </a:spcBef>
                        <a:spcAft>
                          <a:spcPts val="600"/>
                        </a:spcAft>
                        <a:buClrTx/>
                        <a:buSzTx/>
                        <a:buFontTx/>
                        <a:buNone/>
                        <a:tabLst/>
                        <a:defRPr/>
                      </a:pPr>
                      <a:r>
                        <a:rPr kumimoji="0" lang="en-AU" sz="2000" b="0" u="none" strike="noStrike" kern="1200" cap="none" spc="0" normalizeH="0" baseline="0" noProof="0">
                          <a:ln>
                            <a:noFill/>
                          </a:ln>
                          <a:solidFill>
                            <a:srgbClr val="22272B"/>
                          </a:solidFill>
                          <a:effectLst/>
                          <a:uLnTx/>
                          <a:uFillTx/>
                        </a:rPr>
                        <a:t>Heavy</a:t>
                      </a:r>
                      <a:endParaRPr kumimoji="0" lang="en-AU" sz="2000" b="0" i="0" u="none" strike="noStrike" kern="1200" cap="none" spc="0" normalizeH="0" baseline="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FF99"/>
                    </a:solidFill>
                  </a:tcPr>
                </a:tc>
                <a:tc>
                  <a:txBody>
                    <a:bodyPr/>
                    <a:lstStyle/>
                    <a:p>
                      <a:pPr>
                        <a:lnSpc>
                          <a:spcPct val="150000"/>
                        </a:lnSpc>
                        <a:spcBef>
                          <a:spcPts val="1200"/>
                        </a:spcBef>
                        <a:spcAft>
                          <a:spcPts val="600"/>
                        </a:spcAft>
                      </a:pPr>
                      <a:r>
                        <a:rPr lang="en-AU" sz="2000">
                          <a:effectLst/>
                        </a:rPr>
                        <a:t>Direct</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BDBE7"/>
                    </a:solidFill>
                  </a:tcPr>
                </a:tc>
                <a:tc>
                  <a:txBody>
                    <a:bodyPr/>
                    <a:lstStyle/>
                    <a:p>
                      <a:pPr>
                        <a:lnSpc>
                          <a:spcPct val="150000"/>
                        </a:lnSpc>
                        <a:spcBef>
                          <a:spcPts val="1200"/>
                        </a:spcBef>
                        <a:spcAft>
                          <a:spcPts val="600"/>
                        </a:spcAft>
                      </a:pPr>
                      <a:r>
                        <a:rPr lang="en-AU" sz="2000">
                          <a:effectLst/>
                        </a:rPr>
                        <a:t>Slow</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92D050"/>
                    </a:solidFill>
                  </a:tcPr>
                </a:tc>
                <a:tc>
                  <a:txBody>
                    <a:bodyPr/>
                    <a:lstStyle/>
                    <a:p>
                      <a:pPr>
                        <a:lnSpc>
                          <a:spcPct val="150000"/>
                        </a:lnSpc>
                        <a:spcBef>
                          <a:spcPts val="1200"/>
                        </a:spcBef>
                        <a:spcAft>
                          <a:spcPts val="600"/>
                        </a:spcAft>
                      </a:pPr>
                      <a:r>
                        <a:rPr lang="en-AU" sz="2000">
                          <a:effectLst/>
                        </a:rPr>
                        <a:t>Bound</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DFAAFF"/>
                    </a:solidFill>
                  </a:tcPr>
                </a:tc>
                <a:extLst>
                  <a:ext uri="{0D108BD9-81ED-4DB2-BD59-A6C34878D82A}">
                    <a16:rowId xmlns:a16="http://schemas.microsoft.com/office/drawing/2014/main" val="1371966081"/>
                  </a:ext>
                </a:extLst>
              </a:tr>
              <a:tr h="516608">
                <a:tc>
                  <a:txBody>
                    <a:bodyPr/>
                    <a:lstStyle/>
                    <a:p>
                      <a:pPr algn="ctr">
                        <a:lnSpc>
                          <a:spcPct val="150000"/>
                        </a:lnSpc>
                        <a:spcBef>
                          <a:spcPts val="1200"/>
                        </a:spcBef>
                        <a:spcAft>
                          <a:spcPts val="600"/>
                        </a:spcAft>
                      </a:pPr>
                      <a:r>
                        <a:rPr lang="en-AU" sz="2000" b="1">
                          <a:effectLst/>
                        </a:rPr>
                        <a:t>Slash</a:t>
                      </a:r>
                      <a:endParaRPr lang="en-AU"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marL="0" marR="0" lvl="0" indent="0" algn="l" defTabSz="914377" rtl="0" eaLnBrk="1" fontAlgn="auto" latinLnBrk="0" hangingPunct="1">
                        <a:lnSpc>
                          <a:spcPct val="150000"/>
                        </a:lnSpc>
                        <a:spcBef>
                          <a:spcPts val="1200"/>
                        </a:spcBef>
                        <a:spcAft>
                          <a:spcPts val="600"/>
                        </a:spcAft>
                        <a:buClrTx/>
                        <a:buSzTx/>
                        <a:buFontTx/>
                        <a:buNone/>
                        <a:tabLst/>
                        <a:defRPr/>
                      </a:pPr>
                      <a:r>
                        <a:rPr kumimoji="0" lang="en-AU" sz="2000" b="0" u="none" strike="noStrike" kern="1200" cap="none" spc="0" normalizeH="0" baseline="0" noProof="0">
                          <a:ln>
                            <a:noFill/>
                          </a:ln>
                          <a:solidFill>
                            <a:srgbClr val="22272B"/>
                          </a:solidFill>
                          <a:effectLst/>
                          <a:uLnTx/>
                          <a:uFillTx/>
                        </a:rPr>
                        <a:t>Heavy</a:t>
                      </a:r>
                      <a:endParaRPr kumimoji="0" lang="en-AU" sz="2000" b="0" i="0" u="none" strike="noStrike" kern="1200" cap="none" spc="0" normalizeH="0" baseline="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FF99"/>
                    </a:solidFill>
                  </a:tcPr>
                </a:tc>
                <a:tc>
                  <a:txBody>
                    <a:bodyPr/>
                    <a:lstStyle/>
                    <a:p>
                      <a:pPr>
                        <a:lnSpc>
                          <a:spcPct val="150000"/>
                        </a:lnSpc>
                        <a:spcBef>
                          <a:spcPts val="1200"/>
                        </a:spcBef>
                        <a:spcAft>
                          <a:spcPts val="600"/>
                        </a:spcAft>
                      </a:pPr>
                      <a:r>
                        <a:rPr lang="en-AU" sz="2000">
                          <a:effectLst/>
                        </a:rPr>
                        <a:t>Indirect</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tx2">
                        <a:lumMod val="40000"/>
                        <a:lumOff val="60000"/>
                      </a:schemeClr>
                    </a:solidFill>
                  </a:tcPr>
                </a:tc>
                <a:tc>
                  <a:txBody>
                    <a:bodyPr/>
                    <a:lstStyle/>
                    <a:p>
                      <a:pPr>
                        <a:lnSpc>
                          <a:spcPct val="150000"/>
                        </a:lnSpc>
                        <a:spcBef>
                          <a:spcPts val="1200"/>
                        </a:spcBef>
                        <a:spcAft>
                          <a:spcPts val="600"/>
                        </a:spcAft>
                      </a:pPr>
                      <a:r>
                        <a:rPr lang="en-AU" sz="2000">
                          <a:effectLst/>
                        </a:rPr>
                        <a:t>Quick</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E9FFBE"/>
                    </a:solidFill>
                  </a:tcPr>
                </a:tc>
                <a:tc>
                  <a:txBody>
                    <a:bodyPr/>
                    <a:lstStyle/>
                    <a:p>
                      <a:pPr>
                        <a:lnSpc>
                          <a:spcPct val="150000"/>
                        </a:lnSpc>
                        <a:spcBef>
                          <a:spcPts val="1200"/>
                        </a:spcBef>
                        <a:spcAft>
                          <a:spcPts val="600"/>
                        </a:spcAft>
                      </a:pPr>
                      <a:r>
                        <a:rPr lang="en-AU" sz="2000">
                          <a:effectLst/>
                        </a:rPr>
                        <a:t>Bound</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DFAAFF"/>
                    </a:solidFill>
                  </a:tcPr>
                </a:tc>
                <a:extLst>
                  <a:ext uri="{0D108BD9-81ED-4DB2-BD59-A6C34878D82A}">
                    <a16:rowId xmlns:a16="http://schemas.microsoft.com/office/drawing/2014/main" val="2641302220"/>
                  </a:ext>
                </a:extLst>
              </a:tr>
              <a:tr h="516608">
                <a:tc>
                  <a:txBody>
                    <a:bodyPr/>
                    <a:lstStyle/>
                    <a:p>
                      <a:pPr algn="ctr">
                        <a:lnSpc>
                          <a:spcPct val="150000"/>
                        </a:lnSpc>
                        <a:spcBef>
                          <a:spcPts val="1200"/>
                        </a:spcBef>
                        <a:spcAft>
                          <a:spcPts val="600"/>
                        </a:spcAft>
                      </a:pPr>
                      <a:r>
                        <a:rPr lang="en-AU" sz="2000" b="1">
                          <a:effectLst/>
                        </a:rPr>
                        <a:t>Wring</a:t>
                      </a:r>
                      <a:endParaRPr lang="en-AU"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a:lnSpc>
                          <a:spcPct val="150000"/>
                        </a:lnSpc>
                        <a:spcBef>
                          <a:spcPts val="1200"/>
                        </a:spcBef>
                        <a:spcAft>
                          <a:spcPts val="600"/>
                        </a:spcAft>
                      </a:pPr>
                      <a:r>
                        <a:rPr lang="en-AU" sz="2000">
                          <a:effectLst/>
                        </a:rPr>
                        <a:t>Heavy</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FF99"/>
                    </a:solidFill>
                  </a:tcPr>
                </a:tc>
                <a:tc>
                  <a:txBody>
                    <a:bodyPr/>
                    <a:lstStyle/>
                    <a:p>
                      <a:pPr>
                        <a:lnSpc>
                          <a:spcPct val="150000"/>
                        </a:lnSpc>
                        <a:spcBef>
                          <a:spcPts val="1200"/>
                        </a:spcBef>
                        <a:spcAft>
                          <a:spcPts val="600"/>
                        </a:spcAft>
                      </a:pPr>
                      <a:r>
                        <a:rPr lang="en-AU" sz="2000">
                          <a:effectLst/>
                        </a:rPr>
                        <a:t>Indirect</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tx2">
                        <a:lumMod val="40000"/>
                        <a:lumOff val="60000"/>
                      </a:schemeClr>
                    </a:solidFill>
                  </a:tcPr>
                </a:tc>
                <a:tc>
                  <a:txBody>
                    <a:bodyPr/>
                    <a:lstStyle/>
                    <a:p>
                      <a:pPr>
                        <a:lnSpc>
                          <a:spcPct val="150000"/>
                        </a:lnSpc>
                        <a:spcBef>
                          <a:spcPts val="1200"/>
                        </a:spcBef>
                        <a:spcAft>
                          <a:spcPts val="600"/>
                        </a:spcAft>
                      </a:pPr>
                      <a:r>
                        <a:rPr lang="en-AU" sz="2000">
                          <a:effectLst/>
                        </a:rPr>
                        <a:t>Slow</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92D050"/>
                    </a:solidFill>
                  </a:tcPr>
                </a:tc>
                <a:tc>
                  <a:txBody>
                    <a:bodyPr/>
                    <a:lstStyle/>
                    <a:p>
                      <a:pPr>
                        <a:lnSpc>
                          <a:spcPct val="150000"/>
                        </a:lnSpc>
                        <a:spcBef>
                          <a:spcPts val="1200"/>
                        </a:spcBef>
                        <a:spcAft>
                          <a:spcPts val="600"/>
                        </a:spcAft>
                      </a:pPr>
                      <a:r>
                        <a:rPr lang="en-AU" sz="2000">
                          <a:effectLst/>
                        </a:rPr>
                        <a:t>Bound</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DFAAFF"/>
                    </a:solidFill>
                  </a:tcPr>
                </a:tc>
                <a:extLst>
                  <a:ext uri="{0D108BD9-81ED-4DB2-BD59-A6C34878D82A}">
                    <a16:rowId xmlns:a16="http://schemas.microsoft.com/office/drawing/2014/main" val="4114177521"/>
                  </a:ext>
                </a:extLst>
              </a:tr>
              <a:tr h="516608">
                <a:tc>
                  <a:txBody>
                    <a:bodyPr/>
                    <a:lstStyle/>
                    <a:p>
                      <a:pPr algn="ctr">
                        <a:lnSpc>
                          <a:spcPct val="150000"/>
                        </a:lnSpc>
                        <a:spcBef>
                          <a:spcPts val="1200"/>
                        </a:spcBef>
                        <a:spcAft>
                          <a:spcPts val="600"/>
                        </a:spcAft>
                      </a:pPr>
                      <a:r>
                        <a:rPr lang="en-AU" sz="2000" b="1">
                          <a:effectLst/>
                        </a:rPr>
                        <a:t>Dab</a:t>
                      </a:r>
                      <a:endParaRPr lang="en-AU"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a:lnSpc>
                          <a:spcPct val="150000"/>
                        </a:lnSpc>
                        <a:spcBef>
                          <a:spcPts val="1200"/>
                        </a:spcBef>
                        <a:spcAft>
                          <a:spcPts val="600"/>
                        </a:spcAft>
                      </a:pPr>
                      <a:r>
                        <a:rPr lang="en-AU" sz="2000">
                          <a:effectLst/>
                        </a:rPr>
                        <a:t>Light </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FF00"/>
                    </a:solidFill>
                  </a:tcPr>
                </a:tc>
                <a:tc>
                  <a:txBody>
                    <a:bodyPr/>
                    <a:lstStyle/>
                    <a:p>
                      <a:pPr>
                        <a:lnSpc>
                          <a:spcPct val="150000"/>
                        </a:lnSpc>
                        <a:spcBef>
                          <a:spcPts val="1200"/>
                        </a:spcBef>
                        <a:spcAft>
                          <a:spcPts val="600"/>
                        </a:spcAft>
                      </a:pPr>
                      <a:r>
                        <a:rPr lang="en-AU" sz="2000">
                          <a:effectLst/>
                        </a:rPr>
                        <a:t>Direct</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BDBE7"/>
                    </a:solidFill>
                  </a:tcPr>
                </a:tc>
                <a:tc>
                  <a:txBody>
                    <a:bodyPr/>
                    <a:lstStyle/>
                    <a:p>
                      <a:pPr>
                        <a:lnSpc>
                          <a:spcPct val="150000"/>
                        </a:lnSpc>
                        <a:spcBef>
                          <a:spcPts val="1200"/>
                        </a:spcBef>
                        <a:spcAft>
                          <a:spcPts val="600"/>
                        </a:spcAft>
                      </a:pPr>
                      <a:r>
                        <a:rPr lang="en-AU" sz="2000">
                          <a:effectLst/>
                        </a:rPr>
                        <a:t>Quick</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E9FFBE"/>
                    </a:solidFill>
                  </a:tcPr>
                </a:tc>
                <a:tc>
                  <a:txBody>
                    <a:bodyPr/>
                    <a:lstStyle/>
                    <a:p>
                      <a:pPr>
                        <a:lnSpc>
                          <a:spcPct val="150000"/>
                        </a:lnSpc>
                        <a:spcBef>
                          <a:spcPts val="1200"/>
                        </a:spcBef>
                        <a:spcAft>
                          <a:spcPts val="600"/>
                        </a:spcAft>
                      </a:pPr>
                      <a:r>
                        <a:rPr lang="en-AU" sz="2000">
                          <a:effectLst/>
                        </a:rPr>
                        <a:t>Free</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ADBBFF"/>
                    </a:solidFill>
                  </a:tcPr>
                </a:tc>
                <a:extLst>
                  <a:ext uri="{0D108BD9-81ED-4DB2-BD59-A6C34878D82A}">
                    <a16:rowId xmlns:a16="http://schemas.microsoft.com/office/drawing/2014/main" val="4256146566"/>
                  </a:ext>
                </a:extLst>
              </a:tr>
              <a:tr h="516608">
                <a:tc>
                  <a:txBody>
                    <a:bodyPr/>
                    <a:lstStyle/>
                    <a:p>
                      <a:pPr algn="ctr">
                        <a:lnSpc>
                          <a:spcPct val="150000"/>
                        </a:lnSpc>
                        <a:spcBef>
                          <a:spcPts val="1200"/>
                        </a:spcBef>
                        <a:spcAft>
                          <a:spcPts val="600"/>
                        </a:spcAft>
                      </a:pPr>
                      <a:r>
                        <a:rPr lang="en-AU" sz="2000" b="1">
                          <a:effectLst/>
                        </a:rPr>
                        <a:t>Glide</a:t>
                      </a:r>
                      <a:endParaRPr lang="en-AU"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a:lnSpc>
                          <a:spcPct val="150000"/>
                        </a:lnSpc>
                        <a:spcBef>
                          <a:spcPts val="1200"/>
                        </a:spcBef>
                        <a:spcAft>
                          <a:spcPts val="600"/>
                        </a:spcAft>
                      </a:pPr>
                      <a:r>
                        <a:rPr lang="en-AU" sz="2000">
                          <a:effectLst/>
                        </a:rPr>
                        <a:t>Light </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FF00"/>
                    </a:solidFill>
                  </a:tcPr>
                </a:tc>
                <a:tc>
                  <a:txBody>
                    <a:bodyPr/>
                    <a:lstStyle/>
                    <a:p>
                      <a:pPr>
                        <a:lnSpc>
                          <a:spcPct val="150000"/>
                        </a:lnSpc>
                        <a:spcBef>
                          <a:spcPts val="1200"/>
                        </a:spcBef>
                        <a:spcAft>
                          <a:spcPts val="600"/>
                        </a:spcAft>
                      </a:pPr>
                      <a:r>
                        <a:rPr lang="en-AU" sz="2000">
                          <a:effectLst/>
                        </a:rPr>
                        <a:t>Direct</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BDBE7"/>
                    </a:solidFill>
                  </a:tcPr>
                </a:tc>
                <a:tc>
                  <a:txBody>
                    <a:bodyPr/>
                    <a:lstStyle/>
                    <a:p>
                      <a:pPr>
                        <a:lnSpc>
                          <a:spcPct val="150000"/>
                        </a:lnSpc>
                        <a:spcBef>
                          <a:spcPts val="1200"/>
                        </a:spcBef>
                        <a:spcAft>
                          <a:spcPts val="600"/>
                        </a:spcAft>
                      </a:pPr>
                      <a:r>
                        <a:rPr lang="en-AU" sz="2000">
                          <a:effectLst/>
                        </a:rPr>
                        <a:t>Slow</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92D050"/>
                    </a:solidFill>
                  </a:tcPr>
                </a:tc>
                <a:tc>
                  <a:txBody>
                    <a:bodyPr/>
                    <a:lstStyle/>
                    <a:p>
                      <a:pPr>
                        <a:lnSpc>
                          <a:spcPct val="150000"/>
                        </a:lnSpc>
                        <a:spcBef>
                          <a:spcPts val="1200"/>
                        </a:spcBef>
                        <a:spcAft>
                          <a:spcPts val="600"/>
                        </a:spcAft>
                      </a:pPr>
                      <a:r>
                        <a:rPr lang="en-AU" sz="2000">
                          <a:effectLst/>
                        </a:rPr>
                        <a:t>Free</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ADBBFF"/>
                    </a:solidFill>
                  </a:tcPr>
                </a:tc>
                <a:extLst>
                  <a:ext uri="{0D108BD9-81ED-4DB2-BD59-A6C34878D82A}">
                    <a16:rowId xmlns:a16="http://schemas.microsoft.com/office/drawing/2014/main" val="1961263656"/>
                  </a:ext>
                </a:extLst>
              </a:tr>
              <a:tr h="516608">
                <a:tc>
                  <a:txBody>
                    <a:bodyPr/>
                    <a:lstStyle/>
                    <a:p>
                      <a:pPr algn="ctr">
                        <a:lnSpc>
                          <a:spcPct val="150000"/>
                        </a:lnSpc>
                        <a:spcBef>
                          <a:spcPts val="1200"/>
                        </a:spcBef>
                        <a:spcAft>
                          <a:spcPts val="600"/>
                        </a:spcAft>
                      </a:pPr>
                      <a:r>
                        <a:rPr lang="en-AU" sz="2000" b="1">
                          <a:effectLst/>
                        </a:rPr>
                        <a:t>Flick</a:t>
                      </a:r>
                      <a:endParaRPr lang="en-AU"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a:lnSpc>
                          <a:spcPct val="150000"/>
                        </a:lnSpc>
                        <a:spcBef>
                          <a:spcPts val="1200"/>
                        </a:spcBef>
                        <a:spcAft>
                          <a:spcPts val="600"/>
                        </a:spcAft>
                      </a:pPr>
                      <a:r>
                        <a:rPr lang="en-AU" sz="2000">
                          <a:effectLst/>
                        </a:rPr>
                        <a:t>Light</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FF00"/>
                    </a:solidFill>
                  </a:tcPr>
                </a:tc>
                <a:tc>
                  <a:txBody>
                    <a:bodyPr/>
                    <a:lstStyle/>
                    <a:p>
                      <a:pPr>
                        <a:lnSpc>
                          <a:spcPct val="150000"/>
                        </a:lnSpc>
                        <a:spcBef>
                          <a:spcPts val="1200"/>
                        </a:spcBef>
                        <a:spcAft>
                          <a:spcPts val="600"/>
                        </a:spcAft>
                      </a:pPr>
                      <a:r>
                        <a:rPr lang="en-AU" sz="2000">
                          <a:effectLst/>
                        </a:rPr>
                        <a:t>Indirect</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tx2">
                        <a:lumMod val="40000"/>
                        <a:lumOff val="60000"/>
                      </a:schemeClr>
                    </a:solidFill>
                  </a:tcPr>
                </a:tc>
                <a:tc>
                  <a:txBody>
                    <a:bodyPr/>
                    <a:lstStyle/>
                    <a:p>
                      <a:pPr>
                        <a:lnSpc>
                          <a:spcPct val="150000"/>
                        </a:lnSpc>
                        <a:spcBef>
                          <a:spcPts val="1200"/>
                        </a:spcBef>
                        <a:spcAft>
                          <a:spcPts val="600"/>
                        </a:spcAft>
                      </a:pPr>
                      <a:r>
                        <a:rPr lang="en-AU" sz="2000">
                          <a:effectLst/>
                        </a:rPr>
                        <a:t>Quick</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E9FFBE"/>
                    </a:solidFill>
                  </a:tcPr>
                </a:tc>
                <a:tc>
                  <a:txBody>
                    <a:bodyPr/>
                    <a:lstStyle/>
                    <a:p>
                      <a:pPr>
                        <a:lnSpc>
                          <a:spcPct val="150000"/>
                        </a:lnSpc>
                        <a:spcBef>
                          <a:spcPts val="1200"/>
                        </a:spcBef>
                        <a:spcAft>
                          <a:spcPts val="600"/>
                        </a:spcAft>
                      </a:pPr>
                      <a:r>
                        <a:rPr lang="en-AU" sz="2000">
                          <a:effectLst/>
                        </a:rPr>
                        <a:t>Free</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ADBBFF"/>
                    </a:solidFill>
                  </a:tcPr>
                </a:tc>
                <a:extLst>
                  <a:ext uri="{0D108BD9-81ED-4DB2-BD59-A6C34878D82A}">
                    <a16:rowId xmlns:a16="http://schemas.microsoft.com/office/drawing/2014/main" val="219441068"/>
                  </a:ext>
                </a:extLst>
              </a:tr>
              <a:tr h="516608">
                <a:tc>
                  <a:txBody>
                    <a:bodyPr/>
                    <a:lstStyle/>
                    <a:p>
                      <a:pPr algn="ctr">
                        <a:lnSpc>
                          <a:spcPct val="150000"/>
                        </a:lnSpc>
                        <a:spcBef>
                          <a:spcPts val="1200"/>
                        </a:spcBef>
                        <a:spcAft>
                          <a:spcPts val="600"/>
                        </a:spcAft>
                      </a:pPr>
                      <a:r>
                        <a:rPr lang="en-AU" sz="2000" b="1">
                          <a:effectLst/>
                        </a:rPr>
                        <a:t>Float</a:t>
                      </a:r>
                      <a:endParaRPr lang="en-AU"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a:lnSpc>
                          <a:spcPct val="150000"/>
                        </a:lnSpc>
                        <a:spcBef>
                          <a:spcPts val="1200"/>
                        </a:spcBef>
                        <a:spcAft>
                          <a:spcPts val="600"/>
                        </a:spcAft>
                      </a:pPr>
                      <a:r>
                        <a:rPr lang="en-AU" sz="2000">
                          <a:effectLst/>
                        </a:rPr>
                        <a:t>Light </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FF00"/>
                    </a:solidFill>
                  </a:tcPr>
                </a:tc>
                <a:tc>
                  <a:txBody>
                    <a:bodyPr/>
                    <a:lstStyle/>
                    <a:p>
                      <a:pPr>
                        <a:lnSpc>
                          <a:spcPct val="150000"/>
                        </a:lnSpc>
                        <a:spcBef>
                          <a:spcPts val="1200"/>
                        </a:spcBef>
                        <a:spcAft>
                          <a:spcPts val="600"/>
                        </a:spcAft>
                      </a:pPr>
                      <a:r>
                        <a:rPr lang="en-AU" sz="2000">
                          <a:effectLst/>
                        </a:rPr>
                        <a:t>Indirect</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tx2">
                        <a:lumMod val="40000"/>
                        <a:lumOff val="60000"/>
                      </a:schemeClr>
                    </a:solidFill>
                  </a:tcPr>
                </a:tc>
                <a:tc>
                  <a:txBody>
                    <a:bodyPr/>
                    <a:lstStyle/>
                    <a:p>
                      <a:pPr>
                        <a:lnSpc>
                          <a:spcPct val="150000"/>
                        </a:lnSpc>
                        <a:spcBef>
                          <a:spcPts val="1200"/>
                        </a:spcBef>
                        <a:spcAft>
                          <a:spcPts val="600"/>
                        </a:spcAft>
                      </a:pPr>
                      <a:r>
                        <a:rPr lang="en-AU" sz="2000">
                          <a:effectLst/>
                        </a:rPr>
                        <a:t>Slow</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92D050"/>
                    </a:solidFill>
                  </a:tcPr>
                </a:tc>
                <a:tc>
                  <a:txBody>
                    <a:bodyPr/>
                    <a:lstStyle/>
                    <a:p>
                      <a:pPr>
                        <a:lnSpc>
                          <a:spcPct val="150000"/>
                        </a:lnSpc>
                        <a:spcBef>
                          <a:spcPts val="1200"/>
                        </a:spcBef>
                        <a:spcAft>
                          <a:spcPts val="600"/>
                        </a:spcAft>
                      </a:pPr>
                      <a:r>
                        <a:rPr lang="en-AU" sz="2000" dirty="0">
                          <a:effectLst/>
                        </a:rPr>
                        <a:t>Free</a:t>
                      </a:r>
                      <a:endParaRPr lang="en-AU"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ADBBFF"/>
                    </a:solidFill>
                  </a:tcPr>
                </a:tc>
                <a:extLst>
                  <a:ext uri="{0D108BD9-81ED-4DB2-BD59-A6C34878D82A}">
                    <a16:rowId xmlns:a16="http://schemas.microsoft.com/office/drawing/2014/main" val="1391715582"/>
                  </a:ext>
                </a:extLst>
              </a:tr>
            </a:tbl>
          </a:graphicData>
        </a:graphic>
      </p:graphicFrame>
      <p:sp>
        <p:nvSpPr>
          <p:cNvPr id="8" name="Rectangle: Rounded Corners 7">
            <a:extLst>
              <a:ext uri="{FF2B5EF4-FFF2-40B4-BE49-F238E27FC236}">
                <a16:creationId xmlns:a16="http://schemas.microsoft.com/office/drawing/2014/main" id="{0A189423-1114-FE3C-7F42-9418BAE8F62B}"/>
              </a:ext>
            </a:extLst>
          </p:cNvPr>
          <p:cNvSpPr/>
          <p:nvPr/>
        </p:nvSpPr>
        <p:spPr>
          <a:xfrm>
            <a:off x="-118532" y="254000"/>
            <a:ext cx="4048693" cy="3849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itle 5">
            <a:extLst>
              <a:ext uri="{FF2B5EF4-FFF2-40B4-BE49-F238E27FC236}">
                <a16:creationId xmlns:a16="http://schemas.microsoft.com/office/drawing/2014/main" id="{58B956E9-A9BD-53AF-BB03-3878790D1C9A}"/>
              </a:ext>
            </a:extLst>
          </p:cNvPr>
          <p:cNvSpPr txBox="1">
            <a:spLocks/>
          </p:cNvSpPr>
          <p:nvPr/>
        </p:nvSpPr>
        <p:spPr>
          <a:xfrm>
            <a:off x="466485" y="319472"/>
            <a:ext cx="3586769" cy="233374"/>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3.2d – define and embody</a:t>
            </a:r>
          </a:p>
        </p:txBody>
      </p:sp>
      <p:pic>
        <p:nvPicPr>
          <p:cNvPr id="11" name="Picture 10" descr="A cartoon of a person in a garment&#10;&#10;AI-generated content may be incorrect.">
            <a:extLst>
              <a:ext uri="{FF2B5EF4-FFF2-40B4-BE49-F238E27FC236}">
                <a16:creationId xmlns:a16="http://schemas.microsoft.com/office/drawing/2014/main" id="{DE999813-E873-1878-4AB3-09D5857FA0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6849" y="1207911"/>
            <a:ext cx="2981666" cy="4217350"/>
          </a:xfrm>
          <a:prstGeom prst="rect">
            <a:avLst/>
          </a:prstGeom>
        </p:spPr>
      </p:pic>
    </p:spTree>
    <p:extLst>
      <p:ext uri="{BB962C8B-B14F-4D97-AF65-F5344CB8AC3E}">
        <p14:creationId xmlns:p14="http://schemas.microsoft.com/office/powerpoint/2010/main" val="2950928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65</a:t>
            </a:fld>
            <a:endParaRPr lang="en-AU"/>
          </a:p>
        </p:txBody>
      </p:sp>
      <p:sp>
        <p:nvSpPr>
          <p:cNvPr id="4" name="Title 4">
            <a:extLst>
              <a:ext uri="{FF2B5EF4-FFF2-40B4-BE49-F238E27FC236}">
                <a16:creationId xmlns:a16="http://schemas.microsoft.com/office/drawing/2014/main" id="{89BACF7E-496E-5BEF-6007-9A85BA27C62C}"/>
              </a:ext>
            </a:extLst>
          </p:cNvPr>
          <p:cNvSpPr txBox="1">
            <a:spLocks/>
          </p:cNvSpPr>
          <p:nvPr/>
        </p:nvSpPr>
        <p:spPr>
          <a:xfrm>
            <a:off x="425850" y="704468"/>
            <a:ext cx="6551893" cy="755533"/>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a:t>Which Laban effort would match the energy of this character?</a:t>
            </a:r>
          </a:p>
        </p:txBody>
      </p:sp>
      <p:sp>
        <p:nvSpPr>
          <p:cNvPr id="3" name="Content Placeholder 4">
            <a:extLst>
              <a:ext uri="{FF2B5EF4-FFF2-40B4-BE49-F238E27FC236}">
                <a16:creationId xmlns:a16="http://schemas.microsoft.com/office/drawing/2014/main" id="{0B3C1E36-CA18-6F03-2391-79264FF5AA55}"/>
              </a:ext>
            </a:extLst>
          </p:cNvPr>
          <p:cNvSpPr txBox="1">
            <a:spLocks/>
          </p:cNvSpPr>
          <p:nvPr/>
        </p:nvSpPr>
        <p:spPr>
          <a:xfrm>
            <a:off x="7992701" y="2802761"/>
            <a:ext cx="3851299" cy="3433883"/>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9" name="Rectangle: Rounded Corners 8">
            <a:extLst>
              <a:ext uri="{FF2B5EF4-FFF2-40B4-BE49-F238E27FC236}">
                <a16:creationId xmlns:a16="http://schemas.microsoft.com/office/drawing/2014/main" id="{853210C4-B38E-41A6-F6B9-6B529BAE6716}"/>
              </a:ext>
            </a:extLst>
          </p:cNvPr>
          <p:cNvSpPr/>
          <p:nvPr/>
        </p:nvSpPr>
        <p:spPr>
          <a:xfrm>
            <a:off x="8533200" y="5564939"/>
            <a:ext cx="2590800" cy="3849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Detective</a:t>
            </a:r>
          </a:p>
        </p:txBody>
      </p:sp>
      <p:sp>
        <p:nvSpPr>
          <p:cNvPr id="7" name="Freeform 9">
            <a:extLst>
              <a:ext uri="{FF2B5EF4-FFF2-40B4-BE49-F238E27FC236}">
                <a16:creationId xmlns:a16="http://schemas.microsoft.com/office/drawing/2014/main" id="{8B63FF41-1E68-9D08-628F-649ECCE3CF65}"/>
              </a:ext>
            </a:extLst>
          </p:cNvPr>
          <p:cNvSpPr/>
          <p:nvPr/>
        </p:nvSpPr>
        <p:spPr>
          <a:xfrm>
            <a:off x="8697686" y="2285999"/>
            <a:ext cx="2111094" cy="2992231"/>
          </a:xfrm>
          <a:custGeom>
            <a:avLst/>
            <a:gdLst/>
            <a:ahLst/>
            <a:cxnLst/>
            <a:rect l="l" t="t" r="r" b="b"/>
            <a:pathLst>
              <a:path w="3320619" h="5079341">
                <a:moveTo>
                  <a:pt x="0" y="0"/>
                </a:moveTo>
                <a:lnTo>
                  <a:pt x="3320620" y="0"/>
                </a:lnTo>
                <a:lnTo>
                  <a:pt x="3320620" y="5079341"/>
                </a:lnTo>
                <a:lnTo>
                  <a:pt x="0" y="5079341"/>
                </a:lnTo>
                <a:lnTo>
                  <a:pt x="0" y="0"/>
                </a:lnTo>
                <a:close/>
              </a:path>
            </a:pathLst>
          </a:custGeom>
          <a:blipFill>
            <a:blip r:embed="rId2"/>
            <a:stretch>
              <a:fillRect/>
            </a:stretch>
          </a:blipFill>
        </p:spPr>
        <p:txBody>
          <a:bodyPr/>
          <a:lstStyle/>
          <a:p>
            <a:endParaRPr lang="en-AU"/>
          </a:p>
        </p:txBody>
      </p:sp>
      <p:graphicFrame>
        <p:nvGraphicFramePr>
          <p:cNvPr id="5" name="Table 4">
            <a:extLst>
              <a:ext uri="{FF2B5EF4-FFF2-40B4-BE49-F238E27FC236}">
                <a16:creationId xmlns:a16="http://schemas.microsoft.com/office/drawing/2014/main" id="{A4DAED28-4553-5C70-8FD1-9C8D3FF17D5B}"/>
              </a:ext>
            </a:extLst>
          </p:cNvPr>
          <p:cNvGraphicFramePr>
            <a:graphicFrameLocks noGrp="1"/>
          </p:cNvGraphicFramePr>
          <p:nvPr>
            <p:extLst>
              <p:ext uri="{D42A27DB-BD31-4B8C-83A1-F6EECF244321}">
                <p14:modId xmlns:p14="http://schemas.microsoft.com/office/powerpoint/2010/main" val="1533890524"/>
              </p:ext>
            </p:extLst>
          </p:nvPr>
        </p:nvGraphicFramePr>
        <p:xfrm>
          <a:off x="686718" y="1749669"/>
          <a:ext cx="6487806" cy="4752987"/>
        </p:xfrm>
        <a:graphic>
          <a:graphicData uri="http://schemas.openxmlformats.org/drawingml/2006/table">
            <a:tbl>
              <a:tblPr firstRow="1" firstCol="1" bandRow="1">
                <a:tableStyleId>{5940675A-B579-460E-94D1-54222C63F5DA}</a:tableStyleId>
              </a:tblPr>
              <a:tblGrid>
                <a:gridCol w="1512231">
                  <a:extLst>
                    <a:ext uri="{9D8B030D-6E8A-4147-A177-3AD203B41FA5}">
                      <a16:colId xmlns:a16="http://schemas.microsoft.com/office/drawing/2014/main" val="212293350"/>
                    </a:ext>
                  </a:extLst>
                </a:gridCol>
                <a:gridCol w="1304313">
                  <a:extLst>
                    <a:ext uri="{9D8B030D-6E8A-4147-A177-3AD203B41FA5}">
                      <a16:colId xmlns:a16="http://schemas.microsoft.com/office/drawing/2014/main" val="3859540826"/>
                    </a:ext>
                  </a:extLst>
                </a:gridCol>
                <a:gridCol w="1331041">
                  <a:extLst>
                    <a:ext uri="{9D8B030D-6E8A-4147-A177-3AD203B41FA5}">
                      <a16:colId xmlns:a16="http://schemas.microsoft.com/office/drawing/2014/main" val="3348314737"/>
                    </a:ext>
                  </a:extLst>
                </a:gridCol>
                <a:gridCol w="1235545">
                  <a:extLst>
                    <a:ext uri="{9D8B030D-6E8A-4147-A177-3AD203B41FA5}">
                      <a16:colId xmlns:a16="http://schemas.microsoft.com/office/drawing/2014/main" val="810915299"/>
                    </a:ext>
                  </a:extLst>
                </a:gridCol>
                <a:gridCol w="1104676">
                  <a:extLst>
                    <a:ext uri="{9D8B030D-6E8A-4147-A177-3AD203B41FA5}">
                      <a16:colId xmlns:a16="http://schemas.microsoft.com/office/drawing/2014/main" val="975674867"/>
                    </a:ext>
                  </a:extLst>
                </a:gridCol>
              </a:tblGrid>
              <a:tr h="620123">
                <a:tc>
                  <a:txBody>
                    <a:bodyPr/>
                    <a:lstStyle/>
                    <a:p>
                      <a:pPr algn="ctr">
                        <a:lnSpc>
                          <a:spcPct val="150000"/>
                        </a:lnSpc>
                        <a:spcBef>
                          <a:spcPts val="1200"/>
                        </a:spcBef>
                        <a:spcAft>
                          <a:spcPts val="600"/>
                        </a:spcAft>
                      </a:pPr>
                      <a:r>
                        <a:rPr lang="en-AU" sz="2000">
                          <a:solidFill>
                            <a:schemeClr val="bg1"/>
                          </a:solidFill>
                          <a:effectLst/>
                          <a:latin typeface="Arial" panose="020B0604020202020204" pitchFamily="34" charset="0"/>
                          <a:ea typeface="Calibri" panose="020F0502020204030204" pitchFamily="34" charset="0"/>
                          <a:cs typeface="Arial" panose="020B0604020202020204" pitchFamily="34" charset="0"/>
                        </a:rPr>
                        <a:t>Effort</a:t>
                      </a:r>
                    </a:p>
                  </a:txBody>
                  <a:tcPr marL="68580" marR="68580" marT="0" marB="0" anchor="ctr">
                    <a:solidFill>
                      <a:schemeClr val="accent1"/>
                    </a:solidFill>
                  </a:tcPr>
                </a:tc>
                <a:tc>
                  <a:txBody>
                    <a:bodyPr/>
                    <a:lstStyle/>
                    <a:p>
                      <a:pPr algn="ctr">
                        <a:lnSpc>
                          <a:spcPct val="150000"/>
                        </a:lnSpc>
                        <a:spcBef>
                          <a:spcPts val="1200"/>
                        </a:spcBef>
                        <a:spcAft>
                          <a:spcPts val="600"/>
                        </a:spcAft>
                      </a:pPr>
                      <a:r>
                        <a:rPr lang="en-AU" sz="2000">
                          <a:solidFill>
                            <a:schemeClr val="bg1"/>
                          </a:solidFill>
                          <a:effectLst/>
                        </a:rPr>
                        <a:t>Weight</a:t>
                      </a:r>
                      <a:endParaRPr lang="en-AU"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solidFill>
                  </a:tcPr>
                </a:tc>
                <a:tc>
                  <a:txBody>
                    <a:bodyPr/>
                    <a:lstStyle/>
                    <a:p>
                      <a:pPr algn="ctr">
                        <a:lnSpc>
                          <a:spcPct val="150000"/>
                        </a:lnSpc>
                        <a:spcBef>
                          <a:spcPts val="1200"/>
                        </a:spcBef>
                        <a:spcAft>
                          <a:spcPts val="600"/>
                        </a:spcAft>
                      </a:pPr>
                      <a:r>
                        <a:rPr lang="en-AU" sz="2000">
                          <a:solidFill>
                            <a:schemeClr val="bg1"/>
                          </a:solidFill>
                          <a:effectLst/>
                        </a:rPr>
                        <a:t>Space</a:t>
                      </a:r>
                      <a:endParaRPr lang="en-AU"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solidFill>
                  </a:tcPr>
                </a:tc>
                <a:tc>
                  <a:txBody>
                    <a:bodyPr/>
                    <a:lstStyle/>
                    <a:p>
                      <a:pPr algn="ctr">
                        <a:lnSpc>
                          <a:spcPct val="150000"/>
                        </a:lnSpc>
                        <a:spcBef>
                          <a:spcPts val="1200"/>
                        </a:spcBef>
                        <a:spcAft>
                          <a:spcPts val="600"/>
                        </a:spcAft>
                      </a:pPr>
                      <a:r>
                        <a:rPr lang="en-AU" sz="2000">
                          <a:solidFill>
                            <a:schemeClr val="bg1"/>
                          </a:solidFill>
                          <a:effectLst/>
                        </a:rPr>
                        <a:t>Time</a:t>
                      </a:r>
                      <a:endParaRPr lang="en-AU"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solidFill>
                  </a:tcPr>
                </a:tc>
                <a:tc>
                  <a:txBody>
                    <a:bodyPr/>
                    <a:lstStyle/>
                    <a:p>
                      <a:pPr algn="ctr">
                        <a:lnSpc>
                          <a:spcPct val="150000"/>
                        </a:lnSpc>
                        <a:spcBef>
                          <a:spcPts val="1200"/>
                        </a:spcBef>
                        <a:spcAft>
                          <a:spcPts val="600"/>
                        </a:spcAft>
                      </a:pPr>
                      <a:r>
                        <a:rPr lang="en-AU" sz="2000">
                          <a:solidFill>
                            <a:schemeClr val="bg1"/>
                          </a:solidFill>
                          <a:effectLst/>
                        </a:rPr>
                        <a:t>Energy</a:t>
                      </a:r>
                      <a:endParaRPr lang="en-AU"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solidFill>
                  </a:tcPr>
                </a:tc>
                <a:extLst>
                  <a:ext uri="{0D108BD9-81ED-4DB2-BD59-A6C34878D82A}">
                    <a16:rowId xmlns:a16="http://schemas.microsoft.com/office/drawing/2014/main" val="2980087764"/>
                  </a:ext>
                </a:extLst>
              </a:tr>
              <a:tr h="516608">
                <a:tc>
                  <a:txBody>
                    <a:bodyPr/>
                    <a:lstStyle/>
                    <a:p>
                      <a:pPr algn="ctr">
                        <a:lnSpc>
                          <a:spcPct val="150000"/>
                        </a:lnSpc>
                        <a:spcBef>
                          <a:spcPts val="1200"/>
                        </a:spcBef>
                        <a:spcAft>
                          <a:spcPts val="600"/>
                        </a:spcAft>
                      </a:pPr>
                      <a:r>
                        <a:rPr lang="en-AU" sz="2000" b="1">
                          <a:effectLst/>
                        </a:rPr>
                        <a:t>Punch</a:t>
                      </a:r>
                      <a:endParaRPr lang="en-AU"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marL="0" marR="0" lvl="0" indent="0" algn="l" defTabSz="914377" rtl="0" eaLnBrk="1" fontAlgn="auto" latinLnBrk="0" hangingPunct="1">
                        <a:lnSpc>
                          <a:spcPct val="150000"/>
                        </a:lnSpc>
                        <a:spcBef>
                          <a:spcPts val="1200"/>
                        </a:spcBef>
                        <a:spcAft>
                          <a:spcPts val="600"/>
                        </a:spcAft>
                        <a:buClrTx/>
                        <a:buSzTx/>
                        <a:buFontTx/>
                        <a:buNone/>
                        <a:tabLst/>
                        <a:defRPr/>
                      </a:pPr>
                      <a:r>
                        <a:rPr kumimoji="0" lang="en-AU" sz="2000" b="0" u="none" strike="noStrike" kern="1200" cap="none" spc="0" normalizeH="0" baseline="0" noProof="0">
                          <a:ln>
                            <a:noFill/>
                          </a:ln>
                          <a:solidFill>
                            <a:srgbClr val="22272B"/>
                          </a:solidFill>
                          <a:effectLst/>
                          <a:uLnTx/>
                          <a:uFillTx/>
                        </a:rPr>
                        <a:t>Heavy</a:t>
                      </a:r>
                      <a:endParaRPr kumimoji="0" lang="en-AU" sz="2000" b="0" i="0" u="none" strike="noStrike" kern="1200" cap="none" spc="0" normalizeH="0" baseline="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FF99"/>
                    </a:solidFill>
                  </a:tcPr>
                </a:tc>
                <a:tc>
                  <a:txBody>
                    <a:bodyPr/>
                    <a:lstStyle/>
                    <a:p>
                      <a:pPr>
                        <a:lnSpc>
                          <a:spcPct val="150000"/>
                        </a:lnSpc>
                        <a:spcBef>
                          <a:spcPts val="1200"/>
                        </a:spcBef>
                        <a:spcAft>
                          <a:spcPts val="600"/>
                        </a:spcAft>
                      </a:pPr>
                      <a:r>
                        <a:rPr lang="en-AU" sz="2000">
                          <a:effectLst/>
                        </a:rPr>
                        <a:t>Direct</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BDBE7"/>
                    </a:solidFill>
                  </a:tcPr>
                </a:tc>
                <a:tc>
                  <a:txBody>
                    <a:bodyPr/>
                    <a:lstStyle/>
                    <a:p>
                      <a:pPr>
                        <a:lnSpc>
                          <a:spcPct val="150000"/>
                        </a:lnSpc>
                        <a:spcBef>
                          <a:spcPts val="1200"/>
                        </a:spcBef>
                        <a:spcAft>
                          <a:spcPts val="600"/>
                        </a:spcAft>
                      </a:pPr>
                      <a:r>
                        <a:rPr lang="en-AU" sz="2000">
                          <a:effectLst/>
                        </a:rPr>
                        <a:t>Quick</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E9FFBE"/>
                    </a:solidFill>
                  </a:tcPr>
                </a:tc>
                <a:tc>
                  <a:txBody>
                    <a:bodyPr/>
                    <a:lstStyle/>
                    <a:p>
                      <a:pPr>
                        <a:lnSpc>
                          <a:spcPct val="150000"/>
                        </a:lnSpc>
                        <a:spcBef>
                          <a:spcPts val="1200"/>
                        </a:spcBef>
                        <a:spcAft>
                          <a:spcPts val="600"/>
                        </a:spcAft>
                      </a:pPr>
                      <a:r>
                        <a:rPr lang="en-AU" sz="2000">
                          <a:effectLst/>
                        </a:rPr>
                        <a:t>Bound</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DFAAFF"/>
                    </a:solidFill>
                  </a:tcPr>
                </a:tc>
                <a:extLst>
                  <a:ext uri="{0D108BD9-81ED-4DB2-BD59-A6C34878D82A}">
                    <a16:rowId xmlns:a16="http://schemas.microsoft.com/office/drawing/2014/main" val="1511591853"/>
                  </a:ext>
                </a:extLst>
              </a:tr>
              <a:tr h="516608">
                <a:tc>
                  <a:txBody>
                    <a:bodyPr/>
                    <a:lstStyle/>
                    <a:p>
                      <a:pPr algn="ctr">
                        <a:lnSpc>
                          <a:spcPct val="150000"/>
                        </a:lnSpc>
                        <a:spcBef>
                          <a:spcPts val="1200"/>
                        </a:spcBef>
                        <a:spcAft>
                          <a:spcPts val="600"/>
                        </a:spcAft>
                      </a:pPr>
                      <a:r>
                        <a:rPr lang="en-AU" sz="2000" b="1">
                          <a:effectLst/>
                        </a:rPr>
                        <a:t>Press</a:t>
                      </a:r>
                      <a:endParaRPr lang="en-AU"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marL="0" marR="0" lvl="0" indent="0" algn="l" defTabSz="914377" rtl="0" eaLnBrk="1" fontAlgn="auto" latinLnBrk="0" hangingPunct="1">
                        <a:lnSpc>
                          <a:spcPct val="150000"/>
                        </a:lnSpc>
                        <a:spcBef>
                          <a:spcPts val="1200"/>
                        </a:spcBef>
                        <a:spcAft>
                          <a:spcPts val="600"/>
                        </a:spcAft>
                        <a:buClrTx/>
                        <a:buSzTx/>
                        <a:buFontTx/>
                        <a:buNone/>
                        <a:tabLst/>
                        <a:defRPr/>
                      </a:pPr>
                      <a:r>
                        <a:rPr kumimoji="0" lang="en-AU" sz="2000" b="0" u="none" strike="noStrike" kern="1200" cap="none" spc="0" normalizeH="0" baseline="0" noProof="0">
                          <a:ln>
                            <a:noFill/>
                          </a:ln>
                          <a:solidFill>
                            <a:srgbClr val="22272B"/>
                          </a:solidFill>
                          <a:effectLst/>
                          <a:uLnTx/>
                          <a:uFillTx/>
                        </a:rPr>
                        <a:t>Heavy</a:t>
                      </a:r>
                      <a:endParaRPr kumimoji="0" lang="en-AU" sz="2000" b="0" i="0" u="none" strike="noStrike" kern="1200" cap="none" spc="0" normalizeH="0" baseline="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FF99"/>
                    </a:solidFill>
                  </a:tcPr>
                </a:tc>
                <a:tc>
                  <a:txBody>
                    <a:bodyPr/>
                    <a:lstStyle/>
                    <a:p>
                      <a:pPr>
                        <a:lnSpc>
                          <a:spcPct val="150000"/>
                        </a:lnSpc>
                        <a:spcBef>
                          <a:spcPts val="1200"/>
                        </a:spcBef>
                        <a:spcAft>
                          <a:spcPts val="600"/>
                        </a:spcAft>
                      </a:pPr>
                      <a:r>
                        <a:rPr lang="en-AU" sz="2000">
                          <a:effectLst/>
                        </a:rPr>
                        <a:t>Direct</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BDBE7"/>
                    </a:solidFill>
                  </a:tcPr>
                </a:tc>
                <a:tc>
                  <a:txBody>
                    <a:bodyPr/>
                    <a:lstStyle/>
                    <a:p>
                      <a:pPr>
                        <a:lnSpc>
                          <a:spcPct val="150000"/>
                        </a:lnSpc>
                        <a:spcBef>
                          <a:spcPts val="1200"/>
                        </a:spcBef>
                        <a:spcAft>
                          <a:spcPts val="600"/>
                        </a:spcAft>
                      </a:pPr>
                      <a:r>
                        <a:rPr lang="en-AU" sz="2000">
                          <a:effectLst/>
                        </a:rPr>
                        <a:t>Slow</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92D050"/>
                    </a:solidFill>
                  </a:tcPr>
                </a:tc>
                <a:tc>
                  <a:txBody>
                    <a:bodyPr/>
                    <a:lstStyle/>
                    <a:p>
                      <a:pPr>
                        <a:lnSpc>
                          <a:spcPct val="150000"/>
                        </a:lnSpc>
                        <a:spcBef>
                          <a:spcPts val="1200"/>
                        </a:spcBef>
                        <a:spcAft>
                          <a:spcPts val="600"/>
                        </a:spcAft>
                      </a:pPr>
                      <a:r>
                        <a:rPr lang="en-AU" sz="2000">
                          <a:effectLst/>
                        </a:rPr>
                        <a:t>Bound</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DFAAFF"/>
                    </a:solidFill>
                  </a:tcPr>
                </a:tc>
                <a:extLst>
                  <a:ext uri="{0D108BD9-81ED-4DB2-BD59-A6C34878D82A}">
                    <a16:rowId xmlns:a16="http://schemas.microsoft.com/office/drawing/2014/main" val="1371966081"/>
                  </a:ext>
                </a:extLst>
              </a:tr>
              <a:tr h="516608">
                <a:tc>
                  <a:txBody>
                    <a:bodyPr/>
                    <a:lstStyle/>
                    <a:p>
                      <a:pPr algn="ctr">
                        <a:lnSpc>
                          <a:spcPct val="150000"/>
                        </a:lnSpc>
                        <a:spcBef>
                          <a:spcPts val="1200"/>
                        </a:spcBef>
                        <a:spcAft>
                          <a:spcPts val="600"/>
                        </a:spcAft>
                      </a:pPr>
                      <a:r>
                        <a:rPr lang="en-AU" sz="2000" b="1">
                          <a:effectLst/>
                        </a:rPr>
                        <a:t>Slash</a:t>
                      </a:r>
                      <a:endParaRPr lang="en-AU"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marL="0" marR="0" lvl="0" indent="0" algn="l" defTabSz="914377" rtl="0" eaLnBrk="1" fontAlgn="auto" latinLnBrk="0" hangingPunct="1">
                        <a:lnSpc>
                          <a:spcPct val="150000"/>
                        </a:lnSpc>
                        <a:spcBef>
                          <a:spcPts val="1200"/>
                        </a:spcBef>
                        <a:spcAft>
                          <a:spcPts val="600"/>
                        </a:spcAft>
                        <a:buClrTx/>
                        <a:buSzTx/>
                        <a:buFontTx/>
                        <a:buNone/>
                        <a:tabLst/>
                        <a:defRPr/>
                      </a:pPr>
                      <a:r>
                        <a:rPr kumimoji="0" lang="en-AU" sz="2000" b="0" u="none" strike="noStrike" kern="1200" cap="none" spc="0" normalizeH="0" baseline="0" noProof="0">
                          <a:ln>
                            <a:noFill/>
                          </a:ln>
                          <a:solidFill>
                            <a:srgbClr val="22272B"/>
                          </a:solidFill>
                          <a:effectLst/>
                          <a:uLnTx/>
                          <a:uFillTx/>
                        </a:rPr>
                        <a:t>Heavy</a:t>
                      </a:r>
                      <a:endParaRPr kumimoji="0" lang="en-AU" sz="2000" b="0" i="0" u="none" strike="noStrike" kern="1200" cap="none" spc="0" normalizeH="0" baseline="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FF99"/>
                    </a:solidFill>
                  </a:tcPr>
                </a:tc>
                <a:tc>
                  <a:txBody>
                    <a:bodyPr/>
                    <a:lstStyle/>
                    <a:p>
                      <a:pPr>
                        <a:lnSpc>
                          <a:spcPct val="150000"/>
                        </a:lnSpc>
                        <a:spcBef>
                          <a:spcPts val="1200"/>
                        </a:spcBef>
                        <a:spcAft>
                          <a:spcPts val="600"/>
                        </a:spcAft>
                      </a:pPr>
                      <a:r>
                        <a:rPr lang="en-AU" sz="2000">
                          <a:effectLst/>
                        </a:rPr>
                        <a:t>Indirect</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tx2">
                        <a:lumMod val="40000"/>
                        <a:lumOff val="60000"/>
                      </a:schemeClr>
                    </a:solidFill>
                  </a:tcPr>
                </a:tc>
                <a:tc>
                  <a:txBody>
                    <a:bodyPr/>
                    <a:lstStyle/>
                    <a:p>
                      <a:pPr>
                        <a:lnSpc>
                          <a:spcPct val="150000"/>
                        </a:lnSpc>
                        <a:spcBef>
                          <a:spcPts val="1200"/>
                        </a:spcBef>
                        <a:spcAft>
                          <a:spcPts val="600"/>
                        </a:spcAft>
                      </a:pPr>
                      <a:r>
                        <a:rPr lang="en-AU" sz="2000">
                          <a:effectLst/>
                        </a:rPr>
                        <a:t>Quick</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E9FFBE"/>
                    </a:solidFill>
                  </a:tcPr>
                </a:tc>
                <a:tc>
                  <a:txBody>
                    <a:bodyPr/>
                    <a:lstStyle/>
                    <a:p>
                      <a:pPr>
                        <a:lnSpc>
                          <a:spcPct val="150000"/>
                        </a:lnSpc>
                        <a:spcBef>
                          <a:spcPts val="1200"/>
                        </a:spcBef>
                        <a:spcAft>
                          <a:spcPts val="600"/>
                        </a:spcAft>
                      </a:pPr>
                      <a:r>
                        <a:rPr lang="en-AU" sz="2000">
                          <a:effectLst/>
                        </a:rPr>
                        <a:t>Bound</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DFAAFF"/>
                    </a:solidFill>
                  </a:tcPr>
                </a:tc>
                <a:extLst>
                  <a:ext uri="{0D108BD9-81ED-4DB2-BD59-A6C34878D82A}">
                    <a16:rowId xmlns:a16="http://schemas.microsoft.com/office/drawing/2014/main" val="2641302220"/>
                  </a:ext>
                </a:extLst>
              </a:tr>
              <a:tr h="516608">
                <a:tc>
                  <a:txBody>
                    <a:bodyPr/>
                    <a:lstStyle/>
                    <a:p>
                      <a:pPr algn="ctr">
                        <a:lnSpc>
                          <a:spcPct val="150000"/>
                        </a:lnSpc>
                        <a:spcBef>
                          <a:spcPts val="1200"/>
                        </a:spcBef>
                        <a:spcAft>
                          <a:spcPts val="600"/>
                        </a:spcAft>
                      </a:pPr>
                      <a:r>
                        <a:rPr lang="en-AU" sz="2000" b="1">
                          <a:effectLst/>
                        </a:rPr>
                        <a:t>Wring</a:t>
                      </a:r>
                      <a:endParaRPr lang="en-AU"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a:lnSpc>
                          <a:spcPct val="150000"/>
                        </a:lnSpc>
                        <a:spcBef>
                          <a:spcPts val="1200"/>
                        </a:spcBef>
                        <a:spcAft>
                          <a:spcPts val="600"/>
                        </a:spcAft>
                      </a:pPr>
                      <a:r>
                        <a:rPr lang="en-AU" sz="2000">
                          <a:effectLst/>
                        </a:rPr>
                        <a:t>Heavy</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FF99"/>
                    </a:solidFill>
                  </a:tcPr>
                </a:tc>
                <a:tc>
                  <a:txBody>
                    <a:bodyPr/>
                    <a:lstStyle/>
                    <a:p>
                      <a:pPr>
                        <a:lnSpc>
                          <a:spcPct val="150000"/>
                        </a:lnSpc>
                        <a:spcBef>
                          <a:spcPts val="1200"/>
                        </a:spcBef>
                        <a:spcAft>
                          <a:spcPts val="600"/>
                        </a:spcAft>
                      </a:pPr>
                      <a:r>
                        <a:rPr lang="en-AU" sz="2000">
                          <a:effectLst/>
                        </a:rPr>
                        <a:t>Indirect</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tx2">
                        <a:lumMod val="40000"/>
                        <a:lumOff val="60000"/>
                      </a:schemeClr>
                    </a:solidFill>
                  </a:tcPr>
                </a:tc>
                <a:tc>
                  <a:txBody>
                    <a:bodyPr/>
                    <a:lstStyle/>
                    <a:p>
                      <a:pPr>
                        <a:lnSpc>
                          <a:spcPct val="150000"/>
                        </a:lnSpc>
                        <a:spcBef>
                          <a:spcPts val="1200"/>
                        </a:spcBef>
                        <a:spcAft>
                          <a:spcPts val="600"/>
                        </a:spcAft>
                      </a:pPr>
                      <a:r>
                        <a:rPr lang="en-AU" sz="2000">
                          <a:effectLst/>
                        </a:rPr>
                        <a:t>Slow</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92D050"/>
                    </a:solidFill>
                  </a:tcPr>
                </a:tc>
                <a:tc>
                  <a:txBody>
                    <a:bodyPr/>
                    <a:lstStyle/>
                    <a:p>
                      <a:pPr>
                        <a:lnSpc>
                          <a:spcPct val="150000"/>
                        </a:lnSpc>
                        <a:spcBef>
                          <a:spcPts val="1200"/>
                        </a:spcBef>
                        <a:spcAft>
                          <a:spcPts val="600"/>
                        </a:spcAft>
                      </a:pPr>
                      <a:r>
                        <a:rPr lang="en-AU" sz="2000">
                          <a:effectLst/>
                        </a:rPr>
                        <a:t>Bound</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DFAAFF"/>
                    </a:solidFill>
                  </a:tcPr>
                </a:tc>
                <a:extLst>
                  <a:ext uri="{0D108BD9-81ED-4DB2-BD59-A6C34878D82A}">
                    <a16:rowId xmlns:a16="http://schemas.microsoft.com/office/drawing/2014/main" val="4114177521"/>
                  </a:ext>
                </a:extLst>
              </a:tr>
              <a:tr h="516608">
                <a:tc>
                  <a:txBody>
                    <a:bodyPr/>
                    <a:lstStyle/>
                    <a:p>
                      <a:pPr algn="ctr">
                        <a:lnSpc>
                          <a:spcPct val="150000"/>
                        </a:lnSpc>
                        <a:spcBef>
                          <a:spcPts val="1200"/>
                        </a:spcBef>
                        <a:spcAft>
                          <a:spcPts val="600"/>
                        </a:spcAft>
                      </a:pPr>
                      <a:r>
                        <a:rPr lang="en-AU" sz="2000" b="1">
                          <a:effectLst/>
                        </a:rPr>
                        <a:t>Dab</a:t>
                      </a:r>
                      <a:endParaRPr lang="en-AU"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a:lnSpc>
                          <a:spcPct val="150000"/>
                        </a:lnSpc>
                        <a:spcBef>
                          <a:spcPts val="1200"/>
                        </a:spcBef>
                        <a:spcAft>
                          <a:spcPts val="600"/>
                        </a:spcAft>
                      </a:pPr>
                      <a:r>
                        <a:rPr lang="en-AU" sz="2000">
                          <a:effectLst/>
                        </a:rPr>
                        <a:t>Light </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FF00"/>
                    </a:solidFill>
                  </a:tcPr>
                </a:tc>
                <a:tc>
                  <a:txBody>
                    <a:bodyPr/>
                    <a:lstStyle/>
                    <a:p>
                      <a:pPr>
                        <a:lnSpc>
                          <a:spcPct val="150000"/>
                        </a:lnSpc>
                        <a:spcBef>
                          <a:spcPts val="1200"/>
                        </a:spcBef>
                        <a:spcAft>
                          <a:spcPts val="600"/>
                        </a:spcAft>
                      </a:pPr>
                      <a:r>
                        <a:rPr lang="en-AU" sz="2000">
                          <a:effectLst/>
                        </a:rPr>
                        <a:t>Direct</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BDBE7"/>
                    </a:solidFill>
                  </a:tcPr>
                </a:tc>
                <a:tc>
                  <a:txBody>
                    <a:bodyPr/>
                    <a:lstStyle/>
                    <a:p>
                      <a:pPr>
                        <a:lnSpc>
                          <a:spcPct val="150000"/>
                        </a:lnSpc>
                        <a:spcBef>
                          <a:spcPts val="1200"/>
                        </a:spcBef>
                        <a:spcAft>
                          <a:spcPts val="600"/>
                        </a:spcAft>
                      </a:pPr>
                      <a:r>
                        <a:rPr lang="en-AU" sz="2000">
                          <a:effectLst/>
                        </a:rPr>
                        <a:t>Quick</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E9FFBE"/>
                    </a:solidFill>
                  </a:tcPr>
                </a:tc>
                <a:tc>
                  <a:txBody>
                    <a:bodyPr/>
                    <a:lstStyle/>
                    <a:p>
                      <a:pPr>
                        <a:lnSpc>
                          <a:spcPct val="150000"/>
                        </a:lnSpc>
                        <a:spcBef>
                          <a:spcPts val="1200"/>
                        </a:spcBef>
                        <a:spcAft>
                          <a:spcPts val="600"/>
                        </a:spcAft>
                      </a:pPr>
                      <a:r>
                        <a:rPr lang="en-AU" sz="2000">
                          <a:effectLst/>
                        </a:rPr>
                        <a:t>Free</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ADBBFF"/>
                    </a:solidFill>
                  </a:tcPr>
                </a:tc>
                <a:extLst>
                  <a:ext uri="{0D108BD9-81ED-4DB2-BD59-A6C34878D82A}">
                    <a16:rowId xmlns:a16="http://schemas.microsoft.com/office/drawing/2014/main" val="4256146566"/>
                  </a:ext>
                </a:extLst>
              </a:tr>
              <a:tr h="516608">
                <a:tc>
                  <a:txBody>
                    <a:bodyPr/>
                    <a:lstStyle/>
                    <a:p>
                      <a:pPr algn="ctr">
                        <a:lnSpc>
                          <a:spcPct val="150000"/>
                        </a:lnSpc>
                        <a:spcBef>
                          <a:spcPts val="1200"/>
                        </a:spcBef>
                        <a:spcAft>
                          <a:spcPts val="600"/>
                        </a:spcAft>
                      </a:pPr>
                      <a:r>
                        <a:rPr lang="en-AU" sz="2000" b="1">
                          <a:effectLst/>
                        </a:rPr>
                        <a:t>Glide</a:t>
                      </a:r>
                      <a:endParaRPr lang="en-AU"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a:lnSpc>
                          <a:spcPct val="150000"/>
                        </a:lnSpc>
                        <a:spcBef>
                          <a:spcPts val="1200"/>
                        </a:spcBef>
                        <a:spcAft>
                          <a:spcPts val="600"/>
                        </a:spcAft>
                      </a:pPr>
                      <a:r>
                        <a:rPr lang="en-AU" sz="2000">
                          <a:effectLst/>
                        </a:rPr>
                        <a:t>Light </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FF00"/>
                    </a:solidFill>
                  </a:tcPr>
                </a:tc>
                <a:tc>
                  <a:txBody>
                    <a:bodyPr/>
                    <a:lstStyle/>
                    <a:p>
                      <a:pPr>
                        <a:lnSpc>
                          <a:spcPct val="150000"/>
                        </a:lnSpc>
                        <a:spcBef>
                          <a:spcPts val="1200"/>
                        </a:spcBef>
                        <a:spcAft>
                          <a:spcPts val="600"/>
                        </a:spcAft>
                      </a:pPr>
                      <a:r>
                        <a:rPr lang="en-AU" sz="2000">
                          <a:effectLst/>
                        </a:rPr>
                        <a:t>Direct</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BDBE7"/>
                    </a:solidFill>
                  </a:tcPr>
                </a:tc>
                <a:tc>
                  <a:txBody>
                    <a:bodyPr/>
                    <a:lstStyle/>
                    <a:p>
                      <a:pPr>
                        <a:lnSpc>
                          <a:spcPct val="150000"/>
                        </a:lnSpc>
                        <a:spcBef>
                          <a:spcPts val="1200"/>
                        </a:spcBef>
                        <a:spcAft>
                          <a:spcPts val="600"/>
                        </a:spcAft>
                      </a:pPr>
                      <a:r>
                        <a:rPr lang="en-AU" sz="2000">
                          <a:effectLst/>
                        </a:rPr>
                        <a:t>Slow</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92D050"/>
                    </a:solidFill>
                  </a:tcPr>
                </a:tc>
                <a:tc>
                  <a:txBody>
                    <a:bodyPr/>
                    <a:lstStyle/>
                    <a:p>
                      <a:pPr>
                        <a:lnSpc>
                          <a:spcPct val="150000"/>
                        </a:lnSpc>
                        <a:spcBef>
                          <a:spcPts val="1200"/>
                        </a:spcBef>
                        <a:spcAft>
                          <a:spcPts val="600"/>
                        </a:spcAft>
                      </a:pPr>
                      <a:r>
                        <a:rPr lang="en-AU" sz="2000">
                          <a:effectLst/>
                        </a:rPr>
                        <a:t>Free</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ADBBFF"/>
                    </a:solidFill>
                  </a:tcPr>
                </a:tc>
                <a:extLst>
                  <a:ext uri="{0D108BD9-81ED-4DB2-BD59-A6C34878D82A}">
                    <a16:rowId xmlns:a16="http://schemas.microsoft.com/office/drawing/2014/main" val="1961263656"/>
                  </a:ext>
                </a:extLst>
              </a:tr>
              <a:tr h="516608">
                <a:tc>
                  <a:txBody>
                    <a:bodyPr/>
                    <a:lstStyle/>
                    <a:p>
                      <a:pPr algn="ctr">
                        <a:lnSpc>
                          <a:spcPct val="150000"/>
                        </a:lnSpc>
                        <a:spcBef>
                          <a:spcPts val="1200"/>
                        </a:spcBef>
                        <a:spcAft>
                          <a:spcPts val="600"/>
                        </a:spcAft>
                      </a:pPr>
                      <a:r>
                        <a:rPr lang="en-AU" sz="2000" b="1">
                          <a:effectLst/>
                        </a:rPr>
                        <a:t>Flick</a:t>
                      </a:r>
                      <a:endParaRPr lang="en-AU"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a:lnSpc>
                          <a:spcPct val="150000"/>
                        </a:lnSpc>
                        <a:spcBef>
                          <a:spcPts val="1200"/>
                        </a:spcBef>
                        <a:spcAft>
                          <a:spcPts val="600"/>
                        </a:spcAft>
                      </a:pPr>
                      <a:r>
                        <a:rPr lang="en-AU" sz="2000">
                          <a:effectLst/>
                        </a:rPr>
                        <a:t>Light</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FF00"/>
                    </a:solidFill>
                  </a:tcPr>
                </a:tc>
                <a:tc>
                  <a:txBody>
                    <a:bodyPr/>
                    <a:lstStyle/>
                    <a:p>
                      <a:pPr>
                        <a:lnSpc>
                          <a:spcPct val="150000"/>
                        </a:lnSpc>
                        <a:spcBef>
                          <a:spcPts val="1200"/>
                        </a:spcBef>
                        <a:spcAft>
                          <a:spcPts val="600"/>
                        </a:spcAft>
                      </a:pPr>
                      <a:r>
                        <a:rPr lang="en-AU" sz="2000">
                          <a:effectLst/>
                        </a:rPr>
                        <a:t>Indirect</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tx2">
                        <a:lumMod val="40000"/>
                        <a:lumOff val="60000"/>
                      </a:schemeClr>
                    </a:solidFill>
                  </a:tcPr>
                </a:tc>
                <a:tc>
                  <a:txBody>
                    <a:bodyPr/>
                    <a:lstStyle/>
                    <a:p>
                      <a:pPr>
                        <a:lnSpc>
                          <a:spcPct val="150000"/>
                        </a:lnSpc>
                        <a:spcBef>
                          <a:spcPts val="1200"/>
                        </a:spcBef>
                        <a:spcAft>
                          <a:spcPts val="600"/>
                        </a:spcAft>
                      </a:pPr>
                      <a:r>
                        <a:rPr lang="en-AU" sz="2000">
                          <a:effectLst/>
                        </a:rPr>
                        <a:t>Quick</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E9FFBE"/>
                    </a:solidFill>
                  </a:tcPr>
                </a:tc>
                <a:tc>
                  <a:txBody>
                    <a:bodyPr/>
                    <a:lstStyle/>
                    <a:p>
                      <a:pPr>
                        <a:lnSpc>
                          <a:spcPct val="150000"/>
                        </a:lnSpc>
                        <a:spcBef>
                          <a:spcPts val="1200"/>
                        </a:spcBef>
                        <a:spcAft>
                          <a:spcPts val="600"/>
                        </a:spcAft>
                      </a:pPr>
                      <a:r>
                        <a:rPr lang="en-AU" sz="2000">
                          <a:effectLst/>
                        </a:rPr>
                        <a:t>Free</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ADBBFF"/>
                    </a:solidFill>
                  </a:tcPr>
                </a:tc>
                <a:extLst>
                  <a:ext uri="{0D108BD9-81ED-4DB2-BD59-A6C34878D82A}">
                    <a16:rowId xmlns:a16="http://schemas.microsoft.com/office/drawing/2014/main" val="219441068"/>
                  </a:ext>
                </a:extLst>
              </a:tr>
              <a:tr h="516608">
                <a:tc>
                  <a:txBody>
                    <a:bodyPr/>
                    <a:lstStyle/>
                    <a:p>
                      <a:pPr algn="ctr">
                        <a:lnSpc>
                          <a:spcPct val="150000"/>
                        </a:lnSpc>
                        <a:spcBef>
                          <a:spcPts val="1200"/>
                        </a:spcBef>
                        <a:spcAft>
                          <a:spcPts val="600"/>
                        </a:spcAft>
                      </a:pPr>
                      <a:r>
                        <a:rPr lang="en-AU" sz="2000" b="1">
                          <a:effectLst/>
                        </a:rPr>
                        <a:t>Float</a:t>
                      </a:r>
                      <a:endParaRPr lang="en-AU"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a:lnSpc>
                          <a:spcPct val="150000"/>
                        </a:lnSpc>
                        <a:spcBef>
                          <a:spcPts val="1200"/>
                        </a:spcBef>
                        <a:spcAft>
                          <a:spcPts val="600"/>
                        </a:spcAft>
                      </a:pPr>
                      <a:r>
                        <a:rPr lang="en-AU" sz="2000">
                          <a:effectLst/>
                        </a:rPr>
                        <a:t>Light </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FF00"/>
                    </a:solidFill>
                  </a:tcPr>
                </a:tc>
                <a:tc>
                  <a:txBody>
                    <a:bodyPr/>
                    <a:lstStyle/>
                    <a:p>
                      <a:pPr>
                        <a:lnSpc>
                          <a:spcPct val="150000"/>
                        </a:lnSpc>
                        <a:spcBef>
                          <a:spcPts val="1200"/>
                        </a:spcBef>
                        <a:spcAft>
                          <a:spcPts val="600"/>
                        </a:spcAft>
                      </a:pPr>
                      <a:r>
                        <a:rPr lang="en-AU" sz="2000">
                          <a:effectLst/>
                        </a:rPr>
                        <a:t>Indirect</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tx2">
                        <a:lumMod val="40000"/>
                        <a:lumOff val="60000"/>
                      </a:schemeClr>
                    </a:solidFill>
                  </a:tcPr>
                </a:tc>
                <a:tc>
                  <a:txBody>
                    <a:bodyPr/>
                    <a:lstStyle/>
                    <a:p>
                      <a:pPr>
                        <a:lnSpc>
                          <a:spcPct val="150000"/>
                        </a:lnSpc>
                        <a:spcBef>
                          <a:spcPts val="1200"/>
                        </a:spcBef>
                        <a:spcAft>
                          <a:spcPts val="600"/>
                        </a:spcAft>
                      </a:pPr>
                      <a:r>
                        <a:rPr lang="en-AU" sz="2000">
                          <a:effectLst/>
                        </a:rPr>
                        <a:t>Slow</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92D050"/>
                    </a:solidFill>
                  </a:tcPr>
                </a:tc>
                <a:tc>
                  <a:txBody>
                    <a:bodyPr/>
                    <a:lstStyle/>
                    <a:p>
                      <a:pPr>
                        <a:lnSpc>
                          <a:spcPct val="150000"/>
                        </a:lnSpc>
                        <a:spcBef>
                          <a:spcPts val="1200"/>
                        </a:spcBef>
                        <a:spcAft>
                          <a:spcPts val="600"/>
                        </a:spcAft>
                      </a:pPr>
                      <a:r>
                        <a:rPr lang="en-AU" sz="2000" dirty="0">
                          <a:effectLst/>
                        </a:rPr>
                        <a:t>Free</a:t>
                      </a:r>
                      <a:endParaRPr lang="en-AU"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ADBBFF"/>
                    </a:solidFill>
                  </a:tcPr>
                </a:tc>
                <a:extLst>
                  <a:ext uri="{0D108BD9-81ED-4DB2-BD59-A6C34878D82A}">
                    <a16:rowId xmlns:a16="http://schemas.microsoft.com/office/drawing/2014/main" val="1391715582"/>
                  </a:ext>
                </a:extLst>
              </a:tr>
            </a:tbl>
          </a:graphicData>
        </a:graphic>
      </p:graphicFrame>
      <p:sp>
        <p:nvSpPr>
          <p:cNvPr id="8" name="Rectangle: Rounded Corners 7">
            <a:extLst>
              <a:ext uri="{FF2B5EF4-FFF2-40B4-BE49-F238E27FC236}">
                <a16:creationId xmlns:a16="http://schemas.microsoft.com/office/drawing/2014/main" id="{C27E5C2F-E96A-56C6-6A2E-A2C552765EB1}"/>
              </a:ext>
            </a:extLst>
          </p:cNvPr>
          <p:cNvSpPr/>
          <p:nvPr/>
        </p:nvSpPr>
        <p:spPr>
          <a:xfrm>
            <a:off x="-118532" y="254000"/>
            <a:ext cx="4048693" cy="3849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itle 5">
            <a:extLst>
              <a:ext uri="{FF2B5EF4-FFF2-40B4-BE49-F238E27FC236}">
                <a16:creationId xmlns:a16="http://schemas.microsoft.com/office/drawing/2014/main" id="{0A4140DD-45E2-EEBD-E5CD-67B92128518B}"/>
              </a:ext>
            </a:extLst>
          </p:cNvPr>
          <p:cNvSpPr txBox="1">
            <a:spLocks/>
          </p:cNvSpPr>
          <p:nvPr/>
        </p:nvSpPr>
        <p:spPr>
          <a:xfrm>
            <a:off x="466485" y="319472"/>
            <a:ext cx="3586769" cy="233374"/>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3.2e – define and embody</a:t>
            </a:r>
          </a:p>
        </p:txBody>
      </p:sp>
    </p:spTree>
    <p:extLst>
      <p:ext uri="{BB962C8B-B14F-4D97-AF65-F5344CB8AC3E}">
        <p14:creationId xmlns:p14="http://schemas.microsoft.com/office/powerpoint/2010/main" val="1632747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66</a:t>
            </a:fld>
            <a:endParaRPr lang="en-AU"/>
          </a:p>
        </p:txBody>
      </p:sp>
      <p:sp>
        <p:nvSpPr>
          <p:cNvPr id="4" name="Title 4">
            <a:extLst>
              <a:ext uri="{FF2B5EF4-FFF2-40B4-BE49-F238E27FC236}">
                <a16:creationId xmlns:a16="http://schemas.microsoft.com/office/drawing/2014/main" id="{89BACF7E-496E-5BEF-6007-9A85BA27C62C}"/>
              </a:ext>
            </a:extLst>
          </p:cNvPr>
          <p:cNvSpPr txBox="1">
            <a:spLocks/>
          </p:cNvSpPr>
          <p:nvPr/>
        </p:nvSpPr>
        <p:spPr>
          <a:xfrm>
            <a:off x="425850" y="704468"/>
            <a:ext cx="6551893" cy="755533"/>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a:t>Which Laban effort would match the energy of this character?</a:t>
            </a:r>
          </a:p>
        </p:txBody>
      </p:sp>
      <p:sp>
        <p:nvSpPr>
          <p:cNvPr id="3" name="Content Placeholder 4">
            <a:extLst>
              <a:ext uri="{FF2B5EF4-FFF2-40B4-BE49-F238E27FC236}">
                <a16:creationId xmlns:a16="http://schemas.microsoft.com/office/drawing/2014/main" id="{0B3C1E36-CA18-6F03-2391-79264FF5AA55}"/>
              </a:ext>
            </a:extLst>
          </p:cNvPr>
          <p:cNvSpPr txBox="1">
            <a:spLocks/>
          </p:cNvSpPr>
          <p:nvPr/>
        </p:nvSpPr>
        <p:spPr>
          <a:xfrm>
            <a:off x="7992701" y="2802761"/>
            <a:ext cx="3851299" cy="3433883"/>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9" name="Rectangle: Rounded Corners 8">
            <a:extLst>
              <a:ext uri="{FF2B5EF4-FFF2-40B4-BE49-F238E27FC236}">
                <a16:creationId xmlns:a16="http://schemas.microsoft.com/office/drawing/2014/main" id="{853210C4-B38E-41A6-F6B9-6B529BAE6716}"/>
              </a:ext>
            </a:extLst>
          </p:cNvPr>
          <p:cNvSpPr/>
          <p:nvPr/>
        </p:nvSpPr>
        <p:spPr>
          <a:xfrm>
            <a:off x="8533200" y="5564939"/>
            <a:ext cx="2590800" cy="3849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Firefighter</a:t>
            </a:r>
          </a:p>
        </p:txBody>
      </p:sp>
      <p:graphicFrame>
        <p:nvGraphicFramePr>
          <p:cNvPr id="7" name="Table 6">
            <a:extLst>
              <a:ext uri="{FF2B5EF4-FFF2-40B4-BE49-F238E27FC236}">
                <a16:creationId xmlns:a16="http://schemas.microsoft.com/office/drawing/2014/main" id="{FEE5A6D9-013D-FEA6-DEAF-9DAA931B521A}"/>
              </a:ext>
            </a:extLst>
          </p:cNvPr>
          <p:cNvGraphicFramePr>
            <a:graphicFrameLocks noGrp="1"/>
          </p:cNvGraphicFramePr>
          <p:nvPr>
            <p:extLst>
              <p:ext uri="{D42A27DB-BD31-4B8C-83A1-F6EECF244321}">
                <p14:modId xmlns:p14="http://schemas.microsoft.com/office/powerpoint/2010/main" val="1533890524"/>
              </p:ext>
            </p:extLst>
          </p:nvPr>
        </p:nvGraphicFramePr>
        <p:xfrm>
          <a:off x="686718" y="1749669"/>
          <a:ext cx="6487806" cy="4752987"/>
        </p:xfrm>
        <a:graphic>
          <a:graphicData uri="http://schemas.openxmlformats.org/drawingml/2006/table">
            <a:tbl>
              <a:tblPr firstRow="1" firstCol="1" bandRow="1">
                <a:tableStyleId>{5940675A-B579-460E-94D1-54222C63F5DA}</a:tableStyleId>
              </a:tblPr>
              <a:tblGrid>
                <a:gridCol w="1512231">
                  <a:extLst>
                    <a:ext uri="{9D8B030D-6E8A-4147-A177-3AD203B41FA5}">
                      <a16:colId xmlns:a16="http://schemas.microsoft.com/office/drawing/2014/main" val="212293350"/>
                    </a:ext>
                  </a:extLst>
                </a:gridCol>
                <a:gridCol w="1304313">
                  <a:extLst>
                    <a:ext uri="{9D8B030D-6E8A-4147-A177-3AD203B41FA5}">
                      <a16:colId xmlns:a16="http://schemas.microsoft.com/office/drawing/2014/main" val="3859540826"/>
                    </a:ext>
                  </a:extLst>
                </a:gridCol>
                <a:gridCol w="1331041">
                  <a:extLst>
                    <a:ext uri="{9D8B030D-6E8A-4147-A177-3AD203B41FA5}">
                      <a16:colId xmlns:a16="http://schemas.microsoft.com/office/drawing/2014/main" val="3348314737"/>
                    </a:ext>
                  </a:extLst>
                </a:gridCol>
                <a:gridCol w="1235545">
                  <a:extLst>
                    <a:ext uri="{9D8B030D-6E8A-4147-A177-3AD203B41FA5}">
                      <a16:colId xmlns:a16="http://schemas.microsoft.com/office/drawing/2014/main" val="810915299"/>
                    </a:ext>
                  </a:extLst>
                </a:gridCol>
                <a:gridCol w="1104676">
                  <a:extLst>
                    <a:ext uri="{9D8B030D-6E8A-4147-A177-3AD203B41FA5}">
                      <a16:colId xmlns:a16="http://schemas.microsoft.com/office/drawing/2014/main" val="975674867"/>
                    </a:ext>
                  </a:extLst>
                </a:gridCol>
              </a:tblGrid>
              <a:tr h="620123">
                <a:tc>
                  <a:txBody>
                    <a:bodyPr/>
                    <a:lstStyle/>
                    <a:p>
                      <a:pPr algn="ctr">
                        <a:lnSpc>
                          <a:spcPct val="150000"/>
                        </a:lnSpc>
                        <a:spcBef>
                          <a:spcPts val="1200"/>
                        </a:spcBef>
                        <a:spcAft>
                          <a:spcPts val="600"/>
                        </a:spcAft>
                      </a:pPr>
                      <a:r>
                        <a:rPr lang="en-AU" sz="2000">
                          <a:solidFill>
                            <a:schemeClr val="bg1"/>
                          </a:solidFill>
                          <a:effectLst/>
                          <a:latin typeface="Arial" panose="020B0604020202020204" pitchFamily="34" charset="0"/>
                          <a:ea typeface="Calibri" panose="020F0502020204030204" pitchFamily="34" charset="0"/>
                          <a:cs typeface="Arial" panose="020B0604020202020204" pitchFamily="34" charset="0"/>
                        </a:rPr>
                        <a:t>Effort</a:t>
                      </a:r>
                    </a:p>
                  </a:txBody>
                  <a:tcPr marL="68580" marR="68580" marT="0" marB="0" anchor="ctr">
                    <a:solidFill>
                      <a:schemeClr val="accent1"/>
                    </a:solidFill>
                  </a:tcPr>
                </a:tc>
                <a:tc>
                  <a:txBody>
                    <a:bodyPr/>
                    <a:lstStyle/>
                    <a:p>
                      <a:pPr algn="ctr">
                        <a:lnSpc>
                          <a:spcPct val="150000"/>
                        </a:lnSpc>
                        <a:spcBef>
                          <a:spcPts val="1200"/>
                        </a:spcBef>
                        <a:spcAft>
                          <a:spcPts val="600"/>
                        </a:spcAft>
                      </a:pPr>
                      <a:r>
                        <a:rPr lang="en-AU" sz="2000">
                          <a:solidFill>
                            <a:schemeClr val="bg1"/>
                          </a:solidFill>
                          <a:effectLst/>
                        </a:rPr>
                        <a:t>Weight</a:t>
                      </a:r>
                      <a:endParaRPr lang="en-AU"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solidFill>
                  </a:tcPr>
                </a:tc>
                <a:tc>
                  <a:txBody>
                    <a:bodyPr/>
                    <a:lstStyle/>
                    <a:p>
                      <a:pPr algn="ctr">
                        <a:lnSpc>
                          <a:spcPct val="150000"/>
                        </a:lnSpc>
                        <a:spcBef>
                          <a:spcPts val="1200"/>
                        </a:spcBef>
                        <a:spcAft>
                          <a:spcPts val="600"/>
                        </a:spcAft>
                      </a:pPr>
                      <a:r>
                        <a:rPr lang="en-AU" sz="2000">
                          <a:solidFill>
                            <a:schemeClr val="bg1"/>
                          </a:solidFill>
                          <a:effectLst/>
                        </a:rPr>
                        <a:t>Space</a:t>
                      </a:r>
                      <a:endParaRPr lang="en-AU"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solidFill>
                  </a:tcPr>
                </a:tc>
                <a:tc>
                  <a:txBody>
                    <a:bodyPr/>
                    <a:lstStyle/>
                    <a:p>
                      <a:pPr algn="ctr">
                        <a:lnSpc>
                          <a:spcPct val="150000"/>
                        </a:lnSpc>
                        <a:spcBef>
                          <a:spcPts val="1200"/>
                        </a:spcBef>
                        <a:spcAft>
                          <a:spcPts val="600"/>
                        </a:spcAft>
                      </a:pPr>
                      <a:r>
                        <a:rPr lang="en-AU" sz="2000">
                          <a:solidFill>
                            <a:schemeClr val="bg1"/>
                          </a:solidFill>
                          <a:effectLst/>
                        </a:rPr>
                        <a:t>Time</a:t>
                      </a:r>
                      <a:endParaRPr lang="en-AU"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solidFill>
                  </a:tcPr>
                </a:tc>
                <a:tc>
                  <a:txBody>
                    <a:bodyPr/>
                    <a:lstStyle/>
                    <a:p>
                      <a:pPr algn="ctr">
                        <a:lnSpc>
                          <a:spcPct val="150000"/>
                        </a:lnSpc>
                        <a:spcBef>
                          <a:spcPts val="1200"/>
                        </a:spcBef>
                        <a:spcAft>
                          <a:spcPts val="600"/>
                        </a:spcAft>
                      </a:pPr>
                      <a:r>
                        <a:rPr lang="en-AU" sz="2000">
                          <a:solidFill>
                            <a:schemeClr val="bg1"/>
                          </a:solidFill>
                          <a:effectLst/>
                        </a:rPr>
                        <a:t>Energy</a:t>
                      </a:r>
                      <a:endParaRPr lang="en-AU"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solidFill>
                  </a:tcPr>
                </a:tc>
                <a:extLst>
                  <a:ext uri="{0D108BD9-81ED-4DB2-BD59-A6C34878D82A}">
                    <a16:rowId xmlns:a16="http://schemas.microsoft.com/office/drawing/2014/main" val="2980087764"/>
                  </a:ext>
                </a:extLst>
              </a:tr>
              <a:tr h="516608">
                <a:tc>
                  <a:txBody>
                    <a:bodyPr/>
                    <a:lstStyle/>
                    <a:p>
                      <a:pPr algn="ctr">
                        <a:lnSpc>
                          <a:spcPct val="150000"/>
                        </a:lnSpc>
                        <a:spcBef>
                          <a:spcPts val="1200"/>
                        </a:spcBef>
                        <a:spcAft>
                          <a:spcPts val="600"/>
                        </a:spcAft>
                      </a:pPr>
                      <a:r>
                        <a:rPr lang="en-AU" sz="2000" b="1">
                          <a:effectLst/>
                        </a:rPr>
                        <a:t>Punch</a:t>
                      </a:r>
                      <a:endParaRPr lang="en-AU"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marL="0" marR="0" lvl="0" indent="0" algn="l" defTabSz="914377" rtl="0" eaLnBrk="1" fontAlgn="auto" latinLnBrk="0" hangingPunct="1">
                        <a:lnSpc>
                          <a:spcPct val="150000"/>
                        </a:lnSpc>
                        <a:spcBef>
                          <a:spcPts val="1200"/>
                        </a:spcBef>
                        <a:spcAft>
                          <a:spcPts val="600"/>
                        </a:spcAft>
                        <a:buClrTx/>
                        <a:buSzTx/>
                        <a:buFontTx/>
                        <a:buNone/>
                        <a:tabLst/>
                        <a:defRPr/>
                      </a:pPr>
                      <a:r>
                        <a:rPr kumimoji="0" lang="en-AU" sz="2000" b="0" u="none" strike="noStrike" kern="1200" cap="none" spc="0" normalizeH="0" baseline="0" noProof="0">
                          <a:ln>
                            <a:noFill/>
                          </a:ln>
                          <a:solidFill>
                            <a:srgbClr val="22272B"/>
                          </a:solidFill>
                          <a:effectLst/>
                          <a:uLnTx/>
                          <a:uFillTx/>
                        </a:rPr>
                        <a:t>Heavy</a:t>
                      </a:r>
                      <a:endParaRPr kumimoji="0" lang="en-AU" sz="2000" b="0" i="0" u="none" strike="noStrike" kern="1200" cap="none" spc="0" normalizeH="0" baseline="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FF99"/>
                    </a:solidFill>
                  </a:tcPr>
                </a:tc>
                <a:tc>
                  <a:txBody>
                    <a:bodyPr/>
                    <a:lstStyle/>
                    <a:p>
                      <a:pPr>
                        <a:lnSpc>
                          <a:spcPct val="150000"/>
                        </a:lnSpc>
                        <a:spcBef>
                          <a:spcPts val="1200"/>
                        </a:spcBef>
                        <a:spcAft>
                          <a:spcPts val="600"/>
                        </a:spcAft>
                      </a:pPr>
                      <a:r>
                        <a:rPr lang="en-AU" sz="2000">
                          <a:effectLst/>
                        </a:rPr>
                        <a:t>Direct</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BDBE7"/>
                    </a:solidFill>
                  </a:tcPr>
                </a:tc>
                <a:tc>
                  <a:txBody>
                    <a:bodyPr/>
                    <a:lstStyle/>
                    <a:p>
                      <a:pPr>
                        <a:lnSpc>
                          <a:spcPct val="150000"/>
                        </a:lnSpc>
                        <a:spcBef>
                          <a:spcPts val="1200"/>
                        </a:spcBef>
                        <a:spcAft>
                          <a:spcPts val="600"/>
                        </a:spcAft>
                      </a:pPr>
                      <a:r>
                        <a:rPr lang="en-AU" sz="2000">
                          <a:effectLst/>
                        </a:rPr>
                        <a:t>Quick</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E9FFBE"/>
                    </a:solidFill>
                  </a:tcPr>
                </a:tc>
                <a:tc>
                  <a:txBody>
                    <a:bodyPr/>
                    <a:lstStyle/>
                    <a:p>
                      <a:pPr>
                        <a:lnSpc>
                          <a:spcPct val="150000"/>
                        </a:lnSpc>
                        <a:spcBef>
                          <a:spcPts val="1200"/>
                        </a:spcBef>
                        <a:spcAft>
                          <a:spcPts val="600"/>
                        </a:spcAft>
                      </a:pPr>
                      <a:r>
                        <a:rPr lang="en-AU" sz="2000">
                          <a:effectLst/>
                        </a:rPr>
                        <a:t>Bound</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DFAAFF"/>
                    </a:solidFill>
                  </a:tcPr>
                </a:tc>
                <a:extLst>
                  <a:ext uri="{0D108BD9-81ED-4DB2-BD59-A6C34878D82A}">
                    <a16:rowId xmlns:a16="http://schemas.microsoft.com/office/drawing/2014/main" val="1511591853"/>
                  </a:ext>
                </a:extLst>
              </a:tr>
              <a:tr h="516608">
                <a:tc>
                  <a:txBody>
                    <a:bodyPr/>
                    <a:lstStyle/>
                    <a:p>
                      <a:pPr algn="ctr">
                        <a:lnSpc>
                          <a:spcPct val="150000"/>
                        </a:lnSpc>
                        <a:spcBef>
                          <a:spcPts val="1200"/>
                        </a:spcBef>
                        <a:spcAft>
                          <a:spcPts val="600"/>
                        </a:spcAft>
                      </a:pPr>
                      <a:r>
                        <a:rPr lang="en-AU" sz="2000" b="1">
                          <a:effectLst/>
                        </a:rPr>
                        <a:t>Press</a:t>
                      </a:r>
                      <a:endParaRPr lang="en-AU"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marL="0" marR="0" lvl="0" indent="0" algn="l" defTabSz="914377" rtl="0" eaLnBrk="1" fontAlgn="auto" latinLnBrk="0" hangingPunct="1">
                        <a:lnSpc>
                          <a:spcPct val="150000"/>
                        </a:lnSpc>
                        <a:spcBef>
                          <a:spcPts val="1200"/>
                        </a:spcBef>
                        <a:spcAft>
                          <a:spcPts val="600"/>
                        </a:spcAft>
                        <a:buClrTx/>
                        <a:buSzTx/>
                        <a:buFontTx/>
                        <a:buNone/>
                        <a:tabLst/>
                        <a:defRPr/>
                      </a:pPr>
                      <a:r>
                        <a:rPr kumimoji="0" lang="en-AU" sz="2000" b="0" u="none" strike="noStrike" kern="1200" cap="none" spc="0" normalizeH="0" baseline="0" noProof="0">
                          <a:ln>
                            <a:noFill/>
                          </a:ln>
                          <a:solidFill>
                            <a:srgbClr val="22272B"/>
                          </a:solidFill>
                          <a:effectLst/>
                          <a:uLnTx/>
                          <a:uFillTx/>
                        </a:rPr>
                        <a:t>Heavy</a:t>
                      </a:r>
                      <a:endParaRPr kumimoji="0" lang="en-AU" sz="2000" b="0" i="0" u="none" strike="noStrike" kern="1200" cap="none" spc="0" normalizeH="0" baseline="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FF99"/>
                    </a:solidFill>
                  </a:tcPr>
                </a:tc>
                <a:tc>
                  <a:txBody>
                    <a:bodyPr/>
                    <a:lstStyle/>
                    <a:p>
                      <a:pPr>
                        <a:lnSpc>
                          <a:spcPct val="150000"/>
                        </a:lnSpc>
                        <a:spcBef>
                          <a:spcPts val="1200"/>
                        </a:spcBef>
                        <a:spcAft>
                          <a:spcPts val="600"/>
                        </a:spcAft>
                      </a:pPr>
                      <a:r>
                        <a:rPr lang="en-AU" sz="2000">
                          <a:effectLst/>
                        </a:rPr>
                        <a:t>Direct</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BDBE7"/>
                    </a:solidFill>
                  </a:tcPr>
                </a:tc>
                <a:tc>
                  <a:txBody>
                    <a:bodyPr/>
                    <a:lstStyle/>
                    <a:p>
                      <a:pPr>
                        <a:lnSpc>
                          <a:spcPct val="150000"/>
                        </a:lnSpc>
                        <a:spcBef>
                          <a:spcPts val="1200"/>
                        </a:spcBef>
                        <a:spcAft>
                          <a:spcPts val="600"/>
                        </a:spcAft>
                      </a:pPr>
                      <a:r>
                        <a:rPr lang="en-AU" sz="2000">
                          <a:effectLst/>
                        </a:rPr>
                        <a:t>Slow</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92D050"/>
                    </a:solidFill>
                  </a:tcPr>
                </a:tc>
                <a:tc>
                  <a:txBody>
                    <a:bodyPr/>
                    <a:lstStyle/>
                    <a:p>
                      <a:pPr>
                        <a:lnSpc>
                          <a:spcPct val="150000"/>
                        </a:lnSpc>
                        <a:spcBef>
                          <a:spcPts val="1200"/>
                        </a:spcBef>
                        <a:spcAft>
                          <a:spcPts val="600"/>
                        </a:spcAft>
                      </a:pPr>
                      <a:r>
                        <a:rPr lang="en-AU" sz="2000">
                          <a:effectLst/>
                        </a:rPr>
                        <a:t>Bound</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DFAAFF"/>
                    </a:solidFill>
                  </a:tcPr>
                </a:tc>
                <a:extLst>
                  <a:ext uri="{0D108BD9-81ED-4DB2-BD59-A6C34878D82A}">
                    <a16:rowId xmlns:a16="http://schemas.microsoft.com/office/drawing/2014/main" val="1371966081"/>
                  </a:ext>
                </a:extLst>
              </a:tr>
              <a:tr h="516608">
                <a:tc>
                  <a:txBody>
                    <a:bodyPr/>
                    <a:lstStyle/>
                    <a:p>
                      <a:pPr algn="ctr">
                        <a:lnSpc>
                          <a:spcPct val="150000"/>
                        </a:lnSpc>
                        <a:spcBef>
                          <a:spcPts val="1200"/>
                        </a:spcBef>
                        <a:spcAft>
                          <a:spcPts val="600"/>
                        </a:spcAft>
                      </a:pPr>
                      <a:r>
                        <a:rPr lang="en-AU" sz="2000" b="1">
                          <a:effectLst/>
                        </a:rPr>
                        <a:t>Slash</a:t>
                      </a:r>
                      <a:endParaRPr lang="en-AU"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marL="0" marR="0" lvl="0" indent="0" algn="l" defTabSz="914377" rtl="0" eaLnBrk="1" fontAlgn="auto" latinLnBrk="0" hangingPunct="1">
                        <a:lnSpc>
                          <a:spcPct val="150000"/>
                        </a:lnSpc>
                        <a:spcBef>
                          <a:spcPts val="1200"/>
                        </a:spcBef>
                        <a:spcAft>
                          <a:spcPts val="600"/>
                        </a:spcAft>
                        <a:buClrTx/>
                        <a:buSzTx/>
                        <a:buFontTx/>
                        <a:buNone/>
                        <a:tabLst/>
                        <a:defRPr/>
                      </a:pPr>
                      <a:r>
                        <a:rPr kumimoji="0" lang="en-AU" sz="2000" b="0" u="none" strike="noStrike" kern="1200" cap="none" spc="0" normalizeH="0" baseline="0" noProof="0">
                          <a:ln>
                            <a:noFill/>
                          </a:ln>
                          <a:solidFill>
                            <a:srgbClr val="22272B"/>
                          </a:solidFill>
                          <a:effectLst/>
                          <a:uLnTx/>
                          <a:uFillTx/>
                        </a:rPr>
                        <a:t>Heavy</a:t>
                      </a:r>
                      <a:endParaRPr kumimoji="0" lang="en-AU" sz="2000" b="0" i="0" u="none" strike="noStrike" kern="1200" cap="none" spc="0" normalizeH="0" baseline="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FF99"/>
                    </a:solidFill>
                  </a:tcPr>
                </a:tc>
                <a:tc>
                  <a:txBody>
                    <a:bodyPr/>
                    <a:lstStyle/>
                    <a:p>
                      <a:pPr>
                        <a:lnSpc>
                          <a:spcPct val="150000"/>
                        </a:lnSpc>
                        <a:spcBef>
                          <a:spcPts val="1200"/>
                        </a:spcBef>
                        <a:spcAft>
                          <a:spcPts val="600"/>
                        </a:spcAft>
                      </a:pPr>
                      <a:r>
                        <a:rPr lang="en-AU" sz="2000">
                          <a:effectLst/>
                        </a:rPr>
                        <a:t>Indirect</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tx2">
                        <a:lumMod val="40000"/>
                        <a:lumOff val="60000"/>
                      </a:schemeClr>
                    </a:solidFill>
                  </a:tcPr>
                </a:tc>
                <a:tc>
                  <a:txBody>
                    <a:bodyPr/>
                    <a:lstStyle/>
                    <a:p>
                      <a:pPr>
                        <a:lnSpc>
                          <a:spcPct val="150000"/>
                        </a:lnSpc>
                        <a:spcBef>
                          <a:spcPts val="1200"/>
                        </a:spcBef>
                        <a:spcAft>
                          <a:spcPts val="600"/>
                        </a:spcAft>
                      </a:pPr>
                      <a:r>
                        <a:rPr lang="en-AU" sz="2000">
                          <a:effectLst/>
                        </a:rPr>
                        <a:t>Quick</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E9FFBE"/>
                    </a:solidFill>
                  </a:tcPr>
                </a:tc>
                <a:tc>
                  <a:txBody>
                    <a:bodyPr/>
                    <a:lstStyle/>
                    <a:p>
                      <a:pPr>
                        <a:lnSpc>
                          <a:spcPct val="150000"/>
                        </a:lnSpc>
                        <a:spcBef>
                          <a:spcPts val="1200"/>
                        </a:spcBef>
                        <a:spcAft>
                          <a:spcPts val="600"/>
                        </a:spcAft>
                      </a:pPr>
                      <a:r>
                        <a:rPr lang="en-AU" sz="2000">
                          <a:effectLst/>
                        </a:rPr>
                        <a:t>Bound</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DFAAFF"/>
                    </a:solidFill>
                  </a:tcPr>
                </a:tc>
                <a:extLst>
                  <a:ext uri="{0D108BD9-81ED-4DB2-BD59-A6C34878D82A}">
                    <a16:rowId xmlns:a16="http://schemas.microsoft.com/office/drawing/2014/main" val="2641302220"/>
                  </a:ext>
                </a:extLst>
              </a:tr>
              <a:tr h="516608">
                <a:tc>
                  <a:txBody>
                    <a:bodyPr/>
                    <a:lstStyle/>
                    <a:p>
                      <a:pPr algn="ctr">
                        <a:lnSpc>
                          <a:spcPct val="150000"/>
                        </a:lnSpc>
                        <a:spcBef>
                          <a:spcPts val="1200"/>
                        </a:spcBef>
                        <a:spcAft>
                          <a:spcPts val="600"/>
                        </a:spcAft>
                      </a:pPr>
                      <a:r>
                        <a:rPr lang="en-AU" sz="2000" b="1">
                          <a:effectLst/>
                        </a:rPr>
                        <a:t>Wring</a:t>
                      </a:r>
                      <a:endParaRPr lang="en-AU"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a:lnSpc>
                          <a:spcPct val="150000"/>
                        </a:lnSpc>
                        <a:spcBef>
                          <a:spcPts val="1200"/>
                        </a:spcBef>
                        <a:spcAft>
                          <a:spcPts val="600"/>
                        </a:spcAft>
                      </a:pPr>
                      <a:r>
                        <a:rPr lang="en-AU" sz="2000">
                          <a:effectLst/>
                        </a:rPr>
                        <a:t>Heavy</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FF99"/>
                    </a:solidFill>
                  </a:tcPr>
                </a:tc>
                <a:tc>
                  <a:txBody>
                    <a:bodyPr/>
                    <a:lstStyle/>
                    <a:p>
                      <a:pPr>
                        <a:lnSpc>
                          <a:spcPct val="150000"/>
                        </a:lnSpc>
                        <a:spcBef>
                          <a:spcPts val="1200"/>
                        </a:spcBef>
                        <a:spcAft>
                          <a:spcPts val="600"/>
                        </a:spcAft>
                      </a:pPr>
                      <a:r>
                        <a:rPr lang="en-AU" sz="2000">
                          <a:effectLst/>
                        </a:rPr>
                        <a:t>Indirect</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tx2">
                        <a:lumMod val="40000"/>
                        <a:lumOff val="60000"/>
                      </a:schemeClr>
                    </a:solidFill>
                  </a:tcPr>
                </a:tc>
                <a:tc>
                  <a:txBody>
                    <a:bodyPr/>
                    <a:lstStyle/>
                    <a:p>
                      <a:pPr>
                        <a:lnSpc>
                          <a:spcPct val="150000"/>
                        </a:lnSpc>
                        <a:spcBef>
                          <a:spcPts val="1200"/>
                        </a:spcBef>
                        <a:spcAft>
                          <a:spcPts val="600"/>
                        </a:spcAft>
                      </a:pPr>
                      <a:r>
                        <a:rPr lang="en-AU" sz="2000">
                          <a:effectLst/>
                        </a:rPr>
                        <a:t>Slow</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92D050"/>
                    </a:solidFill>
                  </a:tcPr>
                </a:tc>
                <a:tc>
                  <a:txBody>
                    <a:bodyPr/>
                    <a:lstStyle/>
                    <a:p>
                      <a:pPr>
                        <a:lnSpc>
                          <a:spcPct val="150000"/>
                        </a:lnSpc>
                        <a:spcBef>
                          <a:spcPts val="1200"/>
                        </a:spcBef>
                        <a:spcAft>
                          <a:spcPts val="600"/>
                        </a:spcAft>
                      </a:pPr>
                      <a:r>
                        <a:rPr lang="en-AU" sz="2000">
                          <a:effectLst/>
                        </a:rPr>
                        <a:t>Bound</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DFAAFF"/>
                    </a:solidFill>
                  </a:tcPr>
                </a:tc>
                <a:extLst>
                  <a:ext uri="{0D108BD9-81ED-4DB2-BD59-A6C34878D82A}">
                    <a16:rowId xmlns:a16="http://schemas.microsoft.com/office/drawing/2014/main" val="4114177521"/>
                  </a:ext>
                </a:extLst>
              </a:tr>
              <a:tr h="516608">
                <a:tc>
                  <a:txBody>
                    <a:bodyPr/>
                    <a:lstStyle/>
                    <a:p>
                      <a:pPr algn="ctr">
                        <a:lnSpc>
                          <a:spcPct val="150000"/>
                        </a:lnSpc>
                        <a:spcBef>
                          <a:spcPts val="1200"/>
                        </a:spcBef>
                        <a:spcAft>
                          <a:spcPts val="600"/>
                        </a:spcAft>
                      </a:pPr>
                      <a:r>
                        <a:rPr lang="en-AU" sz="2000" b="1">
                          <a:effectLst/>
                        </a:rPr>
                        <a:t>Dab</a:t>
                      </a:r>
                      <a:endParaRPr lang="en-AU"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a:lnSpc>
                          <a:spcPct val="150000"/>
                        </a:lnSpc>
                        <a:spcBef>
                          <a:spcPts val="1200"/>
                        </a:spcBef>
                        <a:spcAft>
                          <a:spcPts val="600"/>
                        </a:spcAft>
                      </a:pPr>
                      <a:r>
                        <a:rPr lang="en-AU" sz="2000">
                          <a:effectLst/>
                        </a:rPr>
                        <a:t>Light </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FF00"/>
                    </a:solidFill>
                  </a:tcPr>
                </a:tc>
                <a:tc>
                  <a:txBody>
                    <a:bodyPr/>
                    <a:lstStyle/>
                    <a:p>
                      <a:pPr>
                        <a:lnSpc>
                          <a:spcPct val="150000"/>
                        </a:lnSpc>
                        <a:spcBef>
                          <a:spcPts val="1200"/>
                        </a:spcBef>
                        <a:spcAft>
                          <a:spcPts val="600"/>
                        </a:spcAft>
                      </a:pPr>
                      <a:r>
                        <a:rPr lang="en-AU" sz="2000">
                          <a:effectLst/>
                        </a:rPr>
                        <a:t>Direct</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BDBE7"/>
                    </a:solidFill>
                  </a:tcPr>
                </a:tc>
                <a:tc>
                  <a:txBody>
                    <a:bodyPr/>
                    <a:lstStyle/>
                    <a:p>
                      <a:pPr>
                        <a:lnSpc>
                          <a:spcPct val="150000"/>
                        </a:lnSpc>
                        <a:spcBef>
                          <a:spcPts val="1200"/>
                        </a:spcBef>
                        <a:spcAft>
                          <a:spcPts val="600"/>
                        </a:spcAft>
                      </a:pPr>
                      <a:r>
                        <a:rPr lang="en-AU" sz="2000">
                          <a:effectLst/>
                        </a:rPr>
                        <a:t>Quick</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E9FFBE"/>
                    </a:solidFill>
                  </a:tcPr>
                </a:tc>
                <a:tc>
                  <a:txBody>
                    <a:bodyPr/>
                    <a:lstStyle/>
                    <a:p>
                      <a:pPr>
                        <a:lnSpc>
                          <a:spcPct val="150000"/>
                        </a:lnSpc>
                        <a:spcBef>
                          <a:spcPts val="1200"/>
                        </a:spcBef>
                        <a:spcAft>
                          <a:spcPts val="600"/>
                        </a:spcAft>
                      </a:pPr>
                      <a:r>
                        <a:rPr lang="en-AU" sz="2000">
                          <a:effectLst/>
                        </a:rPr>
                        <a:t>Free</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ADBBFF"/>
                    </a:solidFill>
                  </a:tcPr>
                </a:tc>
                <a:extLst>
                  <a:ext uri="{0D108BD9-81ED-4DB2-BD59-A6C34878D82A}">
                    <a16:rowId xmlns:a16="http://schemas.microsoft.com/office/drawing/2014/main" val="4256146566"/>
                  </a:ext>
                </a:extLst>
              </a:tr>
              <a:tr h="516608">
                <a:tc>
                  <a:txBody>
                    <a:bodyPr/>
                    <a:lstStyle/>
                    <a:p>
                      <a:pPr algn="ctr">
                        <a:lnSpc>
                          <a:spcPct val="150000"/>
                        </a:lnSpc>
                        <a:spcBef>
                          <a:spcPts val="1200"/>
                        </a:spcBef>
                        <a:spcAft>
                          <a:spcPts val="600"/>
                        </a:spcAft>
                      </a:pPr>
                      <a:r>
                        <a:rPr lang="en-AU" sz="2000" b="1">
                          <a:effectLst/>
                        </a:rPr>
                        <a:t>Glide</a:t>
                      </a:r>
                      <a:endParaRPr lang="en-AU"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a:lnSpc>
                          <a:spcPct val="150000"/>
                        </a:lnSpc>
                        <a:spcBef>
                          <a:spcPts val="1200"/>
                        </a:spcBef>
                        <a:spcAft>
                          <a:spcPts val="600"/>
                        </a:spcAft>
                      </a:pPr>
                      <a:r>
                        <a:rPr lang="en-AU" sz="2000">
                          <a:effectLst/>
                        </a:rPr>
                        <a:t>Light </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FF00"/>
                    </a:solidFill>
                  </a:tcPr>
                </a:tc>
                <a:tc>
                  <a:txBody>
                    <a:bodyPr/>
                    <a:lstStyle/>
                    <a:p>
                      <a:pPr>
                        <a:lnSpc>
                          <a:spcPct val="150000"/>
                        </a:lnSpc>
                        <a:spcBef>
                          <a:spcPts val="1200"/>
                        </a:spcBef>
                        <a:spcAft>
                          <a:spcPts val="600"/>
                        </a:spcAft>
                      </a:pPr>
                      <a:r>
                        <a:rPr lang="en-AU" sz="2000">
                          <a:effectLst/>
                        </a:rPr>
                        <a:t>Direct</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BDBE7"/>
                    </a:solidFill>
                  </a:tcPr>
                </a:tc>
                <a:tc>
                  <a:txBody>
                    <a:bodyPr/>
                    <a:lstStyle/>
                    <a:p>
                      <a:pPr>
                        <a:lnSpc>
                          <a:spcPct val="150000"/>
                        </a:lnSpc>
                        <a:spcBef>
                          <a:spcPts val="1200"/>
                        </a:spcBef>
                        <a:spcAft>
                          <a:spcPts val="600"/>
                        </a:spcAft>
                      </a:pPr>
                      <a:r>
                        <a:rPr lang="en-AU" sz="2000">
                          <a:effectLst/>
                        </a:rPr>
                        <a:t>Slow</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92D050"/>
                    </a:solidFill>
                  </a:tcPr>
                </a:tc>
                <a:tc>
                  <a:txBody>
                    <a:bodyPr/>
                    <a:lstStyle/>
                    <a:p>
                      <a:pPr>
                        <a:lnSpc>
                          <a:spcPct val="150000"/>
                        </a:lnSpc>
                        <a:spcBef>
                          <a:spcPts val="1200"/>
                        </a:spcBef>
                        <a:spcAft>
                          <a:spcPts val="600"/>
                        </a:spcAft>
                      </a:pPr>
                      <a:r>
                        <a:rPr lang="en-AU" sz="2000">
                          <a:effectLst/>
                        </a:rPr>
                        <a:t>Free</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ADBBFF"/>
                    </a:solidFill>
                  </a:tcPr>
                </a:tc>
                <a:extLst>
                  <a:ext uri="{0D108BD9-81ED-4DB2-BD59-A6C34878D82A}">
                    <a16:rowId xmlns:a16="http://schemas.microsoft.com/office/drawing/2014/main" val="1961263656"/>
                  </a:ext>
                </a:extLst>
              </a:tr>
              <a:tr h="516608">
                <a:tc>
                  <a:txBody>
                    <a:bodyPr/>
                    <a:lstStyle/>
                    <a:p>
                      <a:pPr algn="ctr">
                        <a:lnSpc>
                          <a:spcPct val="150000"/>
                        </a:lnSpc>
                        <a:spcBef>
                          <a:spcPts val="1200"/>
                        </a:spcBef>
                        <a:spcAft>
                          <a:spcPts val="600"/>
                        </a:spcAft>
                      </a:pPr>
                      <a:r>
                        <a:rPr lang="en-AU" sz="2000" b="1">
                          <a:effectLst/>
                        </a:rPr>
                        <a:t>Flick</a:t>
                      </a:r>
                      <a:endParaRPr lang="en-AU"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a:lnSpc>
                          <a:spcPct val="150000"/>
                        </a:lnSpc>
                        <a:spcBef>
                          <a:spcPts val="1200"/>
                        </a:spcBef>
                        <a:spcAft>
                          <a:spcPts val="600"/>
                        </a:spcAft>
                      </a:pPr>
                      <a:r>
                        <a:rPr lang="en-AU" sz="2000">
                          <a:effectLst/>
                        </a:rPr>
                        <a:t>Light</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FF00"/>
                    </a:solidFill>
                  </a:tcPr>
                </a:tc>
                <a:tc>
                  <a:txBody>
                    <a:bodyPr/>
                    <a:lstStyle/>
                    <a:p>
                      <a:pPr>
                        <a:lnSpc>
                          <a:spcPct val="150000"/>
                        </a:lnSpc>
                        <a:spcBef>
                          <a:spcPts val="1200"/>
                        </a:spcBef>
                        <a:spcAft>
                          <a:spcPts val="600"/>
                        </a:spcAft>
                      </a:pPr>
                      <a:r>
                        <a:rPr lang="en-AU" sz="2000">
                          <a:effectLst/>
                        </a:rPr>
                        <a:t>Indirect</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tx2">
                        <a:lumMod val="40000"/>
                        <a:lumOff val="60000"/>
                      </a:schemeClr>
                    </a:solidFill>
                  </a:tcPr>
                </a:tc>
                <a:tc>
                  <a:txBody>
                    <a:bodyPr/>
                    <a:lstStyle/>
                    <a:p>
                      <a:pPr>
                        <a:lnSpc>
                          <a:spcPct val="150000"/>
                        </a:lnSpc>
                        <a:spcBef>
                          <a:spcPts val="1200"/>
                        </a:spcBef>
                        <a:spcAft>
                          <a:spcPts val="600"/>
                        </a:spcAft>
                      </a:pPr>
                      <a:r>
                        <a:rPr lang="en-AU" sz="2000">
                          <a:effectLst/>
                        </a:rPr>
                        <a:t>Quick</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E9FFBE"/>
                    </a:solidFill>
                  </a:tcPr>
                </a:tc>
                <a:tc>
                  <a:txBody>
                    <a:bodyPr/>
                    <a:lstStyle/>
                    <a:p>
                      <a:pPr>
                        <a:lnSpc>
                          <a:spcPct val="150000"/>
                        </a:lnSpc>
                        <a:spcBef>
                          <a:spcPts val="1200"/>
                        </a:spcBef>
                        <a:spcAft>
                          <a:spcPts val="600"/>
                        </a:spcAft>
                      </a:pPr>
                      <a:r>
                        <a:rPr lang="en-AU" sz="2000">
                          <a:effectLst/>
                        </a:rPr>
                        <a:t>Free</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ADBBFF"/>
                    </a:solidFill>
                  </a:tcPr>
                </a:tc>
                <a:extLst>
                  <a:ext uri="{0D108BD9-81ED-4DB2-BD59-A6C34878D82A}">
                    <a16:rowId xmlns:a16="http://schemas.microsoft.com/office/drawing/2014/main" val="219441068"/>
                  </a:ext>
                </a:extLst>
              </a:tr>
              <a:tr h="516608">
                <a:tc>
                  <a:txBody>
                    <a:bodyPr/>
                    <a:lstStyle/>
                    <a:p>
                      <a:pPr algn="ctr">
                        <a:lnSpc>
                          <a:spcPct val="150000"/>
                        </a:lnSpc>
                        <a:spcBef>
                          <a:spcPts val="1200"/>
                        </a:spcBef>
                        <a:spcAft>
                          <a:spcPts val="600"/>
                        </a:spcAft>
                      </a:pPr>
                      <a:r>
                        <a:rPr lang="en-AU" sz="2000" b="1">
                          <a:effectLst/>
                        </a:rPr>
                        <a:t>Float</a:t>
                      </a:r>
                      <a:endParaRPr lang="en-AU"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a:lnSpc>
                          <a:spcPct val="150000"/>
                        </a:lnSpc>
                        <a:spcBef>
                          <a:spcPts val="1200"/>
                        </a:spcBef>
                        <a:spcAft>
                          <a:spcPts val="600"/>
                        </a:spcAft>
                      </a:pPr>
                      <a:r>
                        <a:rPr lang="en-AU" sz="2000">
                          <a:effectLst/>
                        </a:rPr>
                        <a:t>Light </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FF00"/>
                    </a:solidFill>
                  </a:tcPr>
                </a:tc>
                <a:tc>
                  <a:txBody>
                    <a:bodyPr/>
                    <a:lstStyle/>
                    <a:p>
                      <a:pPr>
                        <a:lnSpc>
                          <a:spcPct val="150000"/>
                        </a:lnSpc>
                        <a:spcBef>
                          <a:spcPts val="1200"/>
                        </a:spcBef>
                        <a:spcAft>
                          <a:spcPts val="600"/>
                        </a:spcAft>
                      </a:pPr>
                      <a:r>
                        <a:rPr lang="en-AU" sz="2000">
                          <a:effectLst/>
                        </a:rPr>
                        <a:t>Indirect</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tx2">
                        <a:lumMod val="40000"/>
                        <a:lumOff val="60000"/>
                      </a:schemeClr>
                    </a:solidFill>
                  </a:tcPr>
                </a:tc>
                <a:tc>
                  <a:txBody>
                    <a:bodyPr/>
                    <a:lstStyle/>
                    <a:p>
                      <a:pPr>
                        <a:lnSpc>
                          <a:spcPct val="150000"/>
                        </a:lnSpc>
                        <a:spcBef>
                          <a:spcPts val="1200"/>
                        </a:spcBef>
                        <a:spcAft>
                          <a:spcPts val="600"/>
                        </a:spcAft>
                      </a:pPr>
                      <a:r>
                        <a:rPr lang="en-AU" sz="2000">
                          <a:effectLst/>
                        </a:rPr>
                        <a:t>Slow</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92D050"/>
                    </a:solidFill>
                  </a:tcPr>
                </a:tc>
                <a:tc>
                  <a:txBody>
                    <a:bodyPr/>
                    <a:lstStyle/>
                    <a:p>
                      <a:pPr>
                        <a:lnSpc>
                          <a:spcPct val="150000"/>
                        </a:lnSpc>
                        <a:spcBef>
                          <a:spcPts val="1200"/>
                        </a:spcBef>
                        <a:spcAft>
                          <a:spcPts val="600"/>
                        </a:spcAft>
                      </a:pPr>
                      <a:r>
                        <a:rPr lang="en-AU" sz="2000" dirty="0">
                          <a:effectLst/>
                        </a:rPr>
                        <a:t>Free</a:t>
                      </a:r>
                      <a:endParaRPr lang="en-AU"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ADBBFF"/>
                    </a:solidFill>
                  </a:tcPr>
                </a:tc>
                <a:extLst>
                  <a:ext uri="{0D108BD9-81ED-4DB2-BD59-A6C34878D82A}">
                    <a16:rowId xmlns:a16="http://schemas.microsoft.com/office/drawing/2014/main" val="1391715582"/>
                  </a:ext>
                </a:extLst>
              </a:tr>
            </a:tbl>
          </a:graphicData>
        </a:graphic>
      </p:graphicFrame>
      <p:sp>
        <p:nvSpPr>
          <p:cNvPr id="8" name="Rectangle: Rounded Corners 7">
            <a:extLst>
              <a:ext uri="{FF2B5EF4-FFF2-40B4-BE49-F238E27FC236}">
                <a16:creationId xmlns:a16="http://schemas.microsoft.com/office/drawing/2014/main" id="{44F6E1CF-88D8-3199-4DCB-D40B0DC0749E}"/>
              </a:ext>
            </a:extLst>
          </p:cNvPr>
          <p:cNvSpPr/>
          <p:nvPr/>
        </p:nvSpPr>
        <p:spPr>
          <a:xfrm>
            <a:off x="-118532" y="254000"/>
            <a:ext cx="4048693" cy="3849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itle 5">
            <a:extLst>
              <a:ext uri="{FF2B5EF4-FFF2-40B4-BE49-F238E27FC236}">
                <a16:creationId xmlns:a16="http://schemas.microsoft.com/office/drawing/2014/main" id="{65059FEE-9E38-BA7C-8063-8E23DEF16987}"/>
              </a:ext>
            </a:extLst>
          </p:cNvPr>
          <p:cNvSpPr txBox="1">
            <a:spLocks/>
          </p:cNvSpPr>
          <p:nvPr/>
        </p:nvSpPr>
        <p:spPr>
          <a:xfrm>
            <a:off x="466485" y="319472"/>
            <a:ext cx="3586769" cy="233374"/>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3.2f – define and embody</a:t>
            </a:r>
          </a:p>
        </p:txBody>
      </p:sp>
      <p:pic>
        <p:nvPicPr>
          <p:cNvPr id="13" name="Picture 12" descr="A cartoon of a firefighter&#10;&#10;AI-generated content may be incorrect.">
            <a:extLst>
              <a:ext uri="{FF2B5EF4-FFF2-40B4-BE49-F238E27FC236}">
                <a16:creationId xmlns:a16="http://schemas.microsoft.com/office/drawing/2014/main" id="{10610F1A-1FAD-548B-3B96-B8EF60BB0F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7164" y="1460001"/>
            <a:ext cx="3126418" cy="4422091"/>
          </a:xfrm>
          <a:prstGeom prst="rect">
            <a:avLst/>
          </a:prstGeom>
        </p:spPr>
      </p:pic>
    </p:spTree>
    <p:extLst>
      <p:ext uri="{BB962C8B-B14F-4D97-AF65-F5344CB8AC3E}">
        <p14:creationId xmlns:p14="http://schemas.microsoft.com/office/powerpoint/2010/main" val="303435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67</a:t>
            </a:fld>
            <a:endParaRPr lang="en-AU"/>
          </a:p>
        </p:txBody>
      </p:sp>
      <p:sp>
        <p:nvSpPr>
          <p:cNvPr id="4" name="Title 4">
            <a:extLst>
              <a:ext uri="{FF2B5EF4-FFF2-40B4-BE49-F238E27FC236}">
                <a16:creationId xmlns:a16="http://schemas.microsoft.com/office/drawing/2014/main" id="{89BACF7E-496E-5BEF-6007-9A85BA27C62C}"/>
              </a:ext>
            </a:extLst>
          </p:cNvPr>
          <p:cNvSpPr txBox="1">
            <a:spLocks/>
          </p:cNvSpPr>
          <p:nvPr/>
        </p:nvSpPr>
        <p:spPr>
          <a:xfrm>
            <a:off x="425850" y="704468"/>
            <a:ext cx="6551893" cy="755533"/>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a:t>Which Laban effort would match the energy of this character?</a:t>
            </a:r>
          </a:p>
        </p:txBody>
      </p:sp>
      <p:sp>
        <p:nvSpPr>
          <p:cNvPr id="3" name="Content Placeholder 4">
            <a:extLst>
              <a:ext uri="{FF2B5EF4-FFF2-40B4-BE49-F238E27FC236}">
                <a16:creationId xmlns:a16="http://schemas.microsoft.com/office/drawing/2014/main" id="{0B3C1E36-CA18-6F03-2391-79264FF5AA55}"/>
              </a:ext>
            </a:extLst>
          </p:cNvPr>
          <p:cNvSpPr txBox="1">
            <a:spLocks/>
          </p:cNvSpPr>
          <p:nvPr/>
        </p:nvSpPr>
        <p:spPr>
          <a:xfrm>
            <a:off x="7992701" y="2802761"/>
            <a:ext cx="3851299" cy="3433883"/>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9" name="Rectangle: Rounded Corners 8">
            <a:extLst>
              <a:ext uri="{FF2B5EF4-FFF2-40B4-BE49-F238E27FC236}">
                <a16:creationId xmlns:a16="http://schemas.microsoft.com/office/drawing/2014/main" id="{853210C4-B38E-41A6-F6B9-6B529BAE6716}"/>
              </a:ext>
            </a:extLst>
          </p:cNvPr>
          <p:cNvSpPr/>
          <p:nvPr/>
        </p:nvSpPr>
        <p:spPr>
          <a:xfrm>
            <a:off x="8533200" y="5564939"/>
            <a:ext cx="2590800" cy="3849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Pirate</a:t>
            </a:r>
          </a:p>
        </p:txBody>
      </p:sp>
      <p:sp>
        <p:nvSpPr>
          <p:cNvPr id="7" name="Freeform 8">
            <a:extLst>
              <a:ext uri="{FF2B5EF4-FFF2-40B4-BE49-F238E27FC236}">
                <a16:creationId xmlns:a16="http://schemas.microsoft.com/office/drawing/2014/main" id="{ECC94A78-FD1C-B90B-F098-B7735D10776B}"/>
              </a:ext>
            </a:extLst>
          </p:cNvPr>
          <p:cNvSpPr/>
          <p:nvPr/>
        </p:nvSpPr>
        <p:spPr>
          <a:xfrm>
            <a:off x="8466940" y="2159250"/>
            <a:ext cx="2590800" cy="3327150"/>
          </a:xfrm>
          <a:custGeom>
            <a:avLst/>
            <a:gdLst/>
            <a:ahLst/>
            <a:cxnLst/>
            <a:rect l="l" t="t" r="r" b="b"/>
            <a:pathLst>
              <a:path w="2921508" h="4114800">
                <a:moveTo>
                  <a:pt x="0" y="0"/>
                </a:moveTo>
                <a:lnTo>
                  <a:pt x="2921508" y="0"/>
                </a:lnTo>
                <a:lnTo>
                  <a:pt x="292150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graphicFrame>
        <p:nvGraphicFramePr>
          <p:cNvPr id="5" name="Table 4">
            <a:extLst>
              <a:ext uri="{FF2B5EF4-FFF2-40B4-BE49-F238E27FC236}">
                <a16:creationId xmlns:a16="http://schemas.microsoft.com/office/drawing/2014/main" id="{A35012D1-2495-C78D-FF74-231F19C8E1D8}"/>
              </a:ext>
            </a:extLst>
          </p:cNvPr>
          <p:cNvGraphicFramePr>
            <a:graphicFrameLocks noGrp="1"/>
          </p:cNvGraphicFramePr>
          <p:nvPr>
            <p:extLst>
              <p:ext uri="{D42A27DB-BD31-4B8C-83A1-F6EECF244321}">
                <p14:modId xmlns:p14="http://schemas.microsoft.com/office/powerpoint/2010/main" val="1533890524"/>
              </p:ext>
            </p:extLst>
          </p:nvPr>
        </p:nvGraphicFramePr>
        <p:xfrm>
          <a:off x="686718" y="1749669"/>
          <a:ext cx="6487806" cy="4752987"/>
        </p:xfrm>
        <a:graphic>
          <a:graphicData uri="http://schemas.openxmlformats.org/drawingml/2006/table">
            <a:tbl>
              <a:tblPr firstRow="1" firstCol="1" bandRow="1">
                <a:tableStyleId>{5940675A-B579-460E-94D1-54222C63F5DA}</a:tableStyleId>
              </a:tblPr>
              <a:tblGrid>
                <a:gridCol w="1512231">
                  <a:extLst>
                    <a:ext uri="{9D8B030D-6E8A-4147-A177-3AD203B41FA5}">
                      <a16:colId xmlns:a16="http://schemas.microsoft.com/office/drawing/2014/main" val="212293350"/>
                    </a:ext>
                  </a:extLst>
                </a:gridCol>
                <a:gridCol w="1304313">
                  <a:extLst>
                    <a:ext uri="{9D8B030D-6E8A-4147-A177-3AD203B41FA5}">
                      <a16:colId xmlns:a16="http://schemas.microsoft.com/office/drawing/2014/main" val="3859540826"/>
                    </a:ext>
                  </a:extLst>
                </a:gridCol>
                <a:gridCol w="1331041">
                  <a:extLst>
                    <a:ext uri="{9D8B030D-6E8A-4147-A177-3AD203B41FA5}">
                      <a16:colId xmlns:a16="http://schemas.microsoft.com/office/drawing/2014/main" val="3348314737"/>
                    </a:ext>
                  </a:extLst>
                </a:gridCol>
                <a:gridCol w="1235545">
                  <a:extLst>
                    <a:ext uri="{9D8B030D-6E8A-4147-A177-3AD203B41FA5}">
                      <a16:colId xmlns:a16="http://schemas.microsoft.com/office/drawing/2014/main" val="810915299"/>
                    </a:ext>
                  </a:extLst>
                </a:gridCol>
                <a:gridCol w="1104676">
                  <a:extLst>
                    <a:ext uri="{9D8B030D-6E8A-4147-A177-3AD203B41FA5}">
                      <a16:colId xmlns:a16="http://schemas.microsoft.com/office/drawing/2014/main" val="975674867"/>
                    </a:ext>
                  </a:extLst>
                </a:gridCol>
              </a:tblGrid>
              <a:tr h="620123">
                <a:tc>
                  <a:txBody>
                    <a:bodyPr/>
                    <a:lstStyle/>
                    <a:p>
                      <a:pPr algn="ctr">
                        <a:lnSpc>
                          <a:spcPct val="150000"/>
                        </a:lnSpc>
                        <a:spcBef>
                          <a:spcPts val="1200"/>
                        </a:spcBef>
                        <a:spcAft>
                          <a:spcPts val="600"/>
                        </a:spcAft>
                      </a:pPr>
                      <a:r>
                        <a:rPr lang="en-AU" sz="2000">
                          <a:solidFill>
                            <a:schemeClr val="bg1"/>
                          </a:solidFill>
                          <a:effectLst/>
                          <a:latin typeface="Arial" panose="020B0604020202020204" pitchFamily="34" charset="0"/>
                          <a:ea typeface="Calibri" panose="020F0502020204030204" pitchFamily="34" charset="0"/>
                          <a:cs typeface="Arial" panose="020B0604020202020204" pitchFamily="34" charset="0"/>
                        </a:rPr>
                        <a:t>Effort</a:t>
                      </a:r>
                    </a:p>
                  </a:txBody>
                  <a:tcPr marL="68580" marR="68580" marT="0" marB="0" anchor="ctr">
                    <a:solidFill>
                      <a:schemeClr val="accent1"/>
                    </a:solidFill>
                  </a:tcPr>
                </a:tc>
                <a:tc>
                  <a:txBody>
                    <a:bodyPr/>
                    <a:lstStyle/>
                    <a:p>
                      <a:pPr algn="ctr">
                        <a:lnSpc>
                          <a:spcPct val="150000"/>
                        </a:lnSpc>
                        <a:spcBef>
                          <a:spcPts val="1200"/>
                        </a:spcBef>
                        <a:spcAft>
                          <a:spcPts val="600"/>
                        </a:spcAft>
                      </a:pPr>
                      <a:r>
                        <a:rPr lang="en-AU" sz="2000">
                          <a:solidFill>
                            <a:schemeClr val="bg1"/>
                          </a:solidFill>
                          <a:effectLst/>
                        </a:rPr>
                        <a:t>Weight</a:t>
                      </a:r>
                      <a:endParaRPr lang="en-AU"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solidFill>
                  </a:tcPr>
                </a:tc>
                <a:tc>
                  <a:txBody>
                    <a:bodyPr/>
                    <a:lstStyle/>
                    <a:p>
                      <a:pPr algn="ctr">
                        <a:lnSpc>
                          <a:spcPct val="150000"/>
                        </a:lnSpc>
                        <a:spcBef>
                          <a:spcPts val="1200"/>
                        </a:spcBef>
                        <a:spcAft>
                          <a:spcPts val="600"/>
                        </a:spcAft>
                      </a:pPr>
                      <a:r>
                        <a:rPr lang="en-AU" sz="2000">
                          <a:solidFill>
                            <a:schemeClr val="bg1"/>
                          </a:solidFill>
                          <a:effectLst/>
                        </a:rPr>
                        <a:t>Space</a:t>
                      </a:r>
                      <a:endParaRPr lang="en-AU"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solidFill>
                  </a:tcPr>
                </a:tc>
                <a:tc>
                  <a:txBody>
                    <a:bodyPr/>
                    <a:lstStyle/>
                    <a:p>
                      <a:pPr algn="ctr">
                        <a:lnSpc>
                          <a:spcPct val="150000"/>
                        </a:lnSpc>
                        <a:spcBef>
                          <a:spcPts val="1200"/>
                        </a:spcBef>
                        <a:spcAft>
                          <a:spcPts val="600"/>
                        </a:spcAft>
                      </a:pPr>
                      <a:r>
                        <a:rPr lang="en-AU" sz="2000">
                          <a:solidFill>
                            <a:schemeClr val="bg1"/>
                          </a:solidFill>
                          <a:effectLst/>
                        </a:rPr>
                        <a:t>Time</a:t>
                      </a:r>
                      <a:endParaRPr lang="en-AU"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solidFill>
                  </a:tcPr>
                </a:tc>
                <a:tc>
                  <a:txBody>
                    <a:bodyPr/>
                    <a:lstStyle/>
                    <a:p>
                      <a:pPr algn="ctr">
                        <a:lnSpc>
                          <a:spcPct val="150000"/>
                        </a:lnSpc>
                        <a:spcBef>
                          <a:spcPts val="1200"/>
                        </a:spcBef>
                        <a:spcAft>
                          <a:spcPts val="600"/>
                        </a:spcAft>
                      </a:pPr>
                      <a:r>
                        <a:rPr lang="en-AU" sz="2000">
                          <a:solidFill>
                            <a:schemeClr val="bg1"/>
                          </a:solidFill>
                          <a:effectLst/>
                        </a:rPr>
                        <a:t>Energy</a:t>
                      </a:r>
                      <a:endParaRPr lang="en-AU"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solidFill>
                  </a:tcPr>
                </a:tc>
                <a:extLst>
                  <a:ext uri="{0D108BD9-81ED-4DB2-BD59-A6C34878D82A}">
                    <a16:rowId xmlns:a16="http://schemas.microsoft.com/office/drawing/2014/main" val="2980087764"/>
                  </a:ext>
                </a:extLst>
              </a:tr>
              <a:tr h="516608">
                <a:tc>
                  <a:txBody>
                    <a:bodyPr/>
                    <a:lstStyle/>
                    <a:p>
                      <a:pPr algn="ctr">
                        <a:lnSpc>
                          <a:spcPct val="150000"/>
                        </a:lnSpc>
                        <a:spcBef>
                          <a:spcPts val="1200"/>
                        </a:spcBef>
                        <a:spcAft>
                          <a:spcPts val="600"/>
                        </a:spcAft>
                      </a:pPr>
                      <a:r>
                        <a:rPr lang="en-AU" sz="2000" b="1">
                          <a:effectLst/>
                        </a:rPr>
                        <a:t>Punch</a:t>
                      </a:r>
                      <a:endParaRPr lang="en-AU"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marL="0" marR="0" lvl="0" indent="0" algn="l" defTabSz="914377" rtl="0" eaLnBrk="1" fontAlgn="auto" latinLnBrk="0" hangingPunct="1">
                        <a:lnSpc>
                          <a:spcPct val="150000"/>
                        </a:lnSpc>
                        <a:spcBef>
                          <a:spcPts val="1200"/>
                        </a:spcBef>
                        <a:spcAft>
                          <a:spcPts val="600"/>
                        </a:spcAft>
                        <a:buClrTx/>
                        <a:buSzTx/>
                        <a:buFontTx/>
                        <a:buNone/>
                        <a:tabLst/>
                        <a:defRPr/>
                      </a:pPr>
                      <a:r>
                        <a:rPr kumimoji="0" lang="en-AU" sz="2000" b="0" u="none" strike="noStrike" kern="1200" cap="none" spc="0" normalizeH="0" baseline="0" noProof="0">
                          <a:ln>
                            <a:noFill/>
                          </a:ln>
                          <a:solidFill>
                            <a:srgbClr val="22272B"/>
                          </a:solidFill>
                          <a:effectLst/>
                          <a:uLnTx/>
                          <a:uFillTx/>
                        </a:rPr>
                        <a:t>Heavy</a:t>
                      </a:r>
                      <a:endParaRPr kumimoji="0" lang="en-AU" sz="2000" b="0" i="0" u="none" strike="noStrike" kern="1200" cap="none" spc="0" normalizeH="0" baseline="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FF99"/>
                    </a:solidFill>
                  </a:tcPr>
                </a:tc>
                <a:tc>
                  <a:txBody>
                    <a:bodyPr/>
                    <a:lstStyle/>
                    <a:p>
                      <a:pPr>
                        <a:lnSpc>
                          <a:spcPct val="150000"/>
                        </a:lnSpc>
                        <a:spcBef>
                          <a:spcPts val="1200"/>
                        </a:spcBef>
                        <a:spcAft>
                          <a:spcPts val="600"/>
                        </a:spcAft>
                      </a:pPr>
                      <a:r>
                        <a:rPr lang="en-AU" sz="2000">
                          <a:effectLst/>
                        </a:rPr>
                        <a:t>Direct</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BDBE7"/>
                    </a:solidFill>
                  </a:tcPr>
                </a:tc>
                <a:tc>
                  <a:txBody>
                    <a:bodyPr/>
                    <a:lstStyle/>
                    <a:p>
                      <a:pPr>
                        <a:lnSpc>
                          <a:spcPct val="150000"/>
                        </a:lnSpc>
                        <a:spcBef>
                          <a:spcPts val="1200"/>
                        </a:spcBef>
                        <a:spcAft>
                          <a:spcPts val="600"/>
                        </a:spcAft>
                      </a:pPr>
                      <a:r>
                        <a:rPr lang="en-AU" sz="2000">
                          <a:effectLst/>
                        </a:rPr>
                        <a:t>Quick</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E9FFBE"/>
                    </a:solidFill>
                  </a:tcPr>
                </a:tc>
                <a:tc>
                  <a:txBody>
                    <a:bodyPr/>
                    <a:lstStyle/>
                    <a:p>
                      <a:pPr>
                        <a:lnSpc>
                          <a:spcPct val="150000"/>
                        </a:lnSpc>
                        <a:spcBef>
                          <a:spcPts val="1200"/>
                        </a:spcBef>
                        <a:spcAft>
                          <a:spcPts val="600"/>
                        </a:spcAft>
                      </a:pPr>
                      <a:r>
                        <a:rPr lang="en-AU" sz="2000">
                          <a:effectLst/>
                        </a:rPr>
                        <a:t>Bound</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DFAAFF"/>
                    </a:solidFill>
                  </a:tcPr>
                </a:tc>
                <a:extLst>
                  <a:ext uri="{0D108BD9-81ED-4DB2-BD59-A6C34878D82A}">
                    <a16:rowId xmlns:a16="http://schemas.microsoft.com/office/drawing/2014/main" val="1511591853"/>
                  </a:ext>
                </a:extLst>
              </a:tr>
              <a:tr h="516608">
                <a:tc>
                  <a:txBody>
                    <a:bodyPr/>
                    <a:lstStyle/>
                    <a:p>
                      <a:pPr algn="ctr">
                        <a:lnSpc>
                          <a:spcPct val="150000"/>
                        </a:lnSpc>
                        <a:spcBef>
                          <a:spcPts val="1200"/>
                        </a:spcBef>
                        <a:spcAft>
                          <a:spcPts val="600"/>
                        </a:spcAft>
                      </a:pPr>
                      <a:r>
                        <a:rPr lang="en-AU" sz="2000" b="1">
                          <a:effectLst/>
                        </a:rPr>
                        <a:t>Press</a:t>
                      </a:r>
                      <a:endParaRPr lang="en-AU"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marL="0" marR="0" lvl="0" indent="0" algn="l" defTabSz="914377" rtl="0" eaLnBrk="1" fontAlgn="auto" latinLnBrk="0" hangingPunct="1">
                        <a:lnSpc>
                          <a:spcPct val="150000"/>
                        </a:lnSpc>
                        <a:spcBef>
                          <a:spcPts val="1200"/>
                        </a:spcBef>
                        <a:spcAft>
                          <a:spcPts val="600"/>
                        </a:spcAft>
                        <a:buClrTx/>
                        <a:buSzTx/>
                        <a:buFontTx/>
                        <a:buNone/>
                        <a:tabLst/>
                        <a:defRPr/>
                      </a:pPr>
                      <a:r>
                        <a:rPr kumimoji="0" lang="en-AU" sz="2000" b="0" u="none" strike="noStrike" kern="1200" cap="none" spc="0" normalizeH="0" baseline="0" noProof="0">
                          <a:ln>
                            <a:noFill/>
                          </a:ln>
                          <a:solidFill>
                            <a:srgbClr val="22272B"/>
                          </a:solidFill>
                          <a:effectLst/>
                          <a:uLnTx/>
                          <a:uFillTx/>
                        </a:rPr>
                        <a:t>Heavy</a:t>
                      </a:r>
                      <a:endParaRPr kumimoji="0" lang="en-AU" sz="2000" b="0" i="0" u="none" strike="noStrike" kern="1200" cap="none" spc="0" normalizeH="0" baseline="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FF99"/>
                    </a:solidFill>
                  </a:tcPr>
                </a:tc>
                <a:tc>
                  <a:txBody>
                    <a:bodyPr/>
                    <a:lstStyle/>
                    <a:p>
                      <a:pPr>
                        <a:lnSpc>
                          <a:spcPct val="150000"/>
                        </a:lnSpc>
                        <a:spcBef>
                          <a:spcPts val="1200"/>
                        </a:spcBef>
                        <a:spcAft>
                          <a:spcPts val="600"/>
                        </a:spcAft>
                      </a:pPr>
                      <a:r>
                        <a:rPr lang="en-AU" sz="2000">
                          <a:effectLst/>
                        </a:rPr>
                        <a:t>Direct</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BDBE7"/>
                    </a:solidFill>
                  </a:tcPr>
                </a:tc>
                <a:tc>
                  <a:txBody>
                    <a:bodyPr/>
                    <a:lstStyle/>
                    <a:p>
                      <a:pPr>
                        <a:lnSpc>
                          <a:spcPct val="150000"/>
                        </a:lnSpc>
                        <a:spcBef>
                          <a:spcPts val="1200"/>
                        </a:spcBef>
                        <a:spcAft>
                          <a:spcPts val="600"/>
                        </a:spcAft>
                      </a:pPr>
                      <a:r>
                        <a:rPr lang="en-AU" sz="2000">
                          <a:effectLst/>
                        </a:rPr>
                        <a:t>Slow</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92D050"/>
                    </a:solidFill>
                  </a:tcPr>
                </a:tc>
                <a:tc>
                  <a:txBody>
                    <a:bodyPr/>
                    <a:lstStyle/>
                    <a:p>
                      <a:pPr>
                        <a:lnSpc>
                          <a:spcPct val="150000"/>
                        </a:lnSpc>
                        <a:spcBef>
                          <a:spcPts val="1200"/>
                        </a:spcBef>
                        <a:spcAft>
                          <a:spcPts val="600"/>
                        </a:spcAft>
                      </a:pPr>
                      <a:r>
                        <a:rPr lang="en-AU" sz="2000">
                          <a:effectLst/>
                        </a:rPr>
                        <a:t>Bound</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DFAAFF"/>
                    </a:solidFill>
                  </a:tcPr>
                </a:tc>
                <a:extLst>
                  <a:ext uri="{0D108BD9-81ED-4DB2-BD59-A6C34878D82A}">
                    <a16:rowId xmlns:a16="http://schemas.microsoft.com/office/drawing/2014/main" val="1371966081"/>
                  </a:ext>
                </a:extLst>
              </a:tr>
              <a:tr h="516608">
                <a:tc>
                  <a:txBody>
                    <a:bodyPr/>
                    <a:lstStyle/>
                    <a:p>
                      <a:pPr algn="ctr">
                        <a:lnSpc>
                          <a:spcPct val="150000"/>
                        </a:lnSpc>
                        <a:spcBef>
                          <a:spcPts val="1200"/>
                        </a:spcBef>
                        <a:spcAft>
                          <a:spcPts val="600"/>
                        </a:spcAft>
                      </a:pPr>
                      <a:r>
                        <a:rPr lang="en-AU" sz="2000" b="1">
                          <a:effectLst/>
                        </a:rPr>
                        <a:t>Slash</a:t>
                      </a:r>
                      <a:endParaRPr lang="en-AU"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marL="0" marR="0" lvl="0" indent="0" algn="l" defTabSz="914377" rtl="0" eaLnBrk="1" fontAlgn="auto" latinLnBrk="0" hangingPunct="1">
                        <a:lnSpc>
                          <a:spcPct val="150000"/>
                        </a:lnSpc>
                        <a:spcBef>
                          <a:spcPts val="1200"/>
                        </a:spcBef>
                        <a:spcAft>
                          <a:spcPts val="600"/>
                        </a:spcAft>
                        <a:buClrTx/>
                        <a:buSzTx/>
                        <a:buFontTx/>
                        <a:buNone/>
                        <a:tabLst/>
                        <a:defRPr/>
                      </a:pPr>
                      <a:r>
                        <a:rPr kumimoji="0" lang="en-AU" sz="2000" b="0" u="none" strike="noStrike" kern="1200" cap="none" spc="0" normalizeH="0" baseline="0" noProof="0">
                          <a:ln>
                            <a:noFill/>
                          </a:ln>
                          <a:solidFill>
                            <a:srgbClr val="22272B"/>
                          </a:solidFill>
                          <a:effectLst/>
                          <a:uLnTx/>
                          <a:uFillTx/>
                        </a:rPr>
                        <a:t>Heavy</a:t>
                      </a:r>
                      <a:endParaRPr kumimoji="0" lang="en-AU" sz="2000" b="0" i="0" u="none" strike="noStrike" kern="1200" cap="none" spc="0" normalizeH="0" baseline="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FF99"/>
                    </a:solidFill>
                  </a:tcPr>
                </a:tc>
                <a:tc>
                  <a:txBody>
                    <a:bodyPr/>
                    <a:lstStyle/>
                    <a:p>
                      <a:pPr>
                        <a:lnSpc>
                          <a:spcPct val="150000"/>
                        </a:lnSpc>
                        <a:spcBef>
                          <a:spcPts val="1200"/>
                        </a:spcBef>
                        <a:spcAft>
                          <a:spcPts val="600"/>
                        </a:spcAft>
                      </a:pPr>
                      <a:r>
                        <a:rPr lang="en-AU" sz="2000">
                          <a:effectLst/>
                        </a:rPr>
                        <a:t>Indirect</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tx2">
                        <a:lumMod val="40000"/>
                        <a:lumOff val="60000"/>
                      </a:schemeClr>
                    </a:solidFill>
                  </a:tcPr>
                </a:tc>
                <a:tc>
                  <a:txBody>
                    <a:bodyPr/>
                    <a:lstStyle/>
                    <a:p>
                      <a:pPr>
                        <a:lnSpc>
                          <a:spcPct val="150000"/>
                        </a:lnSpc>
                        <a:spcBef>
                          <a:spcPts val="1200"/>
                        </a:spcBef>
                        <a:spcAft>
                          <a:spcPts val="600"/>
                        </a:spcAft>
                      </a:pPr>
                      <a:r>
                        <a:rPr lang="en-AU" sz="2000">
                          <a:effectLst/>
                        </a:rPr>
                        <a:t>Quick</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E9FFBE"/>
                    </a:solidFill>
                  </a:tcPr>
                </a:tc>
                <a:tc>
                  <a:txBody>
                    <a:bodyPr/>
                    <a:lstStyle/>
                    <a:p>
                      <a:pPr>
                        <a:lnSpc>
                          <a:spcPct val="150000"/>
                        </a:lnSpc>
                        <a:spcBef>
                          <a:spcPts val="1200"/>
                        </a:spcBef>
                        <a:spcAft>
                          <a:spcPts val="600"/>
                        </a:spcAft>
                      </a:pPr>
                      <a:r>
                        <a:rPr lang="en-AU" sz="2000">
                          <a:effectLst/>
                        </a:rPr>
                        <a:t>Bound</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DFAAFF"/>
                    </a:solidFill>
                  </a:tcPr>
                </a:tc>
                <a:extLst>
                  <a:ext uri="{0D108BD9-81ED-4DB2-BD59-A6C34878D82A}">
                    <a16:rowId xmlns:a16="http://schemas.microsoft.com/office/drawing/2014/main" val="2641302220"/>
                  </a:ext>
                </a:extLst>
              </a:tr>
              <a:tr h="516608">
                <a:tc>
                  <a:txBody>
                    <a:bodyPr/>
                    <a:lstStyle/>
                    <a:p>
                      <a:pPr algn="ctr">
                        <a:lnSpc>
                          <a:spcPct val="150000"/>
                        </a:lnSpc>
                        <a:spcBef>
                          <a:spcPts val="1200"/>
                        </a:spcBef>
                        <a:spcAft>
                          <a:spcPts val="600"/>
                        </a:spcAft>
                      </a:pPr>
                      <a:r>
                        <a:rPr lang="en-AU" sz="2000" b="1">
                          <a:effectLst/>
                        </a:rPr>
                        <a:t>Wring</a:t>
                      </a:r>
                      <a:endParaRPr lang="en-AU"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a:lnSpc>
                          <a:spcPct val="150000"/>
                        </a:lnSpc>
                        <a:spcBef>
                          <a:spcPts val="1200"/>
                        </a:spcBef>
                        <a:spcAft>
                          <a:spcPts val="600"/>
                        </a:spcAft>
                      </a:pPr>
                      <a:r>
                        <a:rPr lang="en-AU" sz="2000">
                          <a:effectLst/>
                        </a:rPr>
                        <a:t>Heavy</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FF99"/>
                    </a:solidFill>
                  </a:tcPr>
                </a:tc>
                <a:tc>
                  <a:txBody>
                    <a:bodyPr/>
                    <a:lstStyle/>
                    <a:p>
                      <a:pPr>
                        <a:lnSpc>
                          <a:spcPct val="150000"/>
                        </a:lnSpc>
                        <a:spcBef>
                          <a:spcPts val="1200"/>
                        </a:spcBef>
                        <a:spcAft>
                          <a:spcPts val="600"/>
                        </a:spcAft>
                      </a:pPr>
                      <a:r>
                        <a:rPr lang="en-AU" sz="2000">
                          <a:effectLst/>
                        </a:rPr>
                        <a:t>Indirect</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tx2">
                        <a:lumMod val="40000"/>
                        <a:lumOff val="60000"/>
                      </a:schemeClr>
                    </a:solidFill>
                  </a:tcPr>
                </a:tc>
                <a:tc>
                  <a:txBody>
                    <a:bodyPr/>
                    <a:lstStyle/>
                    <a:p>
                      <a:pPr>
                        <a:lnSpc>
                          <a:spcPct val="150000"/>
                        </a:lnSpc>
                        <a:spcBef>
                          <a:spcPts val="1200"/>
                        </a:spcBef>
                        <a:spcAft>
                          <a:spcPts val="600"/>
                        </a:spcAft>
                      </a:pPr>
                      <a:r>
                        <a:rPr lang="en-AU" sz="2000">
                          <a:effectLst/>
                        </a:rPr>
                        <a:t>Slow</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92D050"/>
                    </a:solidFill>
                  </a:tcPr>
                </a:tc>
                <a:tc>
                  <a:txBody>
                    <a:bodyPr/>
                    <a:lstStyle/>
                    <a:p>
                      <a:pPr>
                        <a:lnSpc>
                          <a:spcPct val="150000"/>
                        </a:lnSpc>
                        <a:spcBef>
                          <a:spcPts val="1200"/>
                        </a:spcBef>
                        <a:spcAft>
                          <a:spcPts val="600"/>
                        </a:spcAft>
                      </a:pPr>
                      <a:r>
                        <a:rPr lang="en-AU" sz="2000">
                          <a:effectLst/>
                        </a:rPr>
                        <a:t>Bound</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DFAAFF"/>
                    </a:solidFill>
                  </a:tcPr>
                </a:tc>
                <a:extLst>
                  <a:ext uri="{0D108BD9-81ED-4DB2-BD59-A6C34878D82A}">
                    <a16:rowId xmlns:a16="http://schemas.microsoft.com/office/drawing/2014/main" val="4114177521"/>
                  </a:ext>
                </a:extLst>
              </a:tr>
              <a:tr h="516608">
                <a:tc>
                  <a:txBody>
                    <a:bodyPr/>
                    <a:lstStyle/>
                    <a:p>
                      <a:pPr algn="ctr">
                        <a:lnSpc>
                          <a:spcPct val="150000"/>
                        </a:lnSpc>
                        <a:spcBef>
                          <a:spcPts val="1200"/>
                        </a:spcBef>
                        <a:spcAft>
                          <a:spcPts val="600"/>
                        </a:spcAft>
                      </a:pPr>
                      <a:r>
                        <a:rPr lang="en-AU" sz="2000" b="1">
                          <a:effectLst/>
                        </a:rPr>
                        <a:t>Dab</a:t>
                      </a:r>
                      <a:endParaRPr lang="en-AU"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a:lnSpc>
                          <a:spcPct val="150000"/>
                        </a:lnSpc>
                        <a:spcBef>
                          <a:spcPts val="1200"/>
                        </a:spcBef>
                        <a:spcAft>
                          <a:spcPts val="600"/>
                        </a:spcAft>
                      </a:pPr>
                      <a:r>
                        <a:rPr lang="en-AU" sz="2000">
                          <a:effectLst/>
                        </a:rPr>
                        <a:t>Light </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FF00"/>
                    </a:solidFill>
                  </a:tcPr>
                </a:tc>
                <a:tc>
                  <a:txBody>
                    <a:bodyPr/>
                    <a:lstStyle/>
                    <a:p>
                      <a:pPr>
                        <a:lnSpc>
                          <a:spcPct val="150000"/>
                        </a:lnSpc>
                        <a:spcBef>
                          <a:spcPts val="1200"/>
                        </a:spcBef>
                        <a:spcAft>
                          <a:spcPts val="600"/>
                        </a:spcAft>
                      </a:pPr>
                      <a:r>
                        <a:rPr lang="en-AU" sz="2000">
                          <a:effectLst/>
                        </a:rPr>
                        <a:t>Direct</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BDBE7"/>
                    </a:solidFill>
                  </a:tcPr>
                </a:tc>
                <a:tc>
                  <a:txBody>
                    <a:bodyPr/>
                    <a:lstStyle/>
                    <a:p>
                      <a:pPr>
                        <a:lnSpc>
                          <a:spcPct val="150000"/>
                        </a:lnSpc>
                        <a:spcBef>
                          <a:spcPts val="1200"/>
                        </a:spcBef>
                        <a:spcAft>
                          <a:spcPts val="600"/>
                        </a:spcAft>
                      </a:pPr>
                      <a:r>
                        <a:rPr lang="en-AU" sz="2000">
                          <a:effectLst/>
                        </a:rPr>
                        <a:t>Quick</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E9FFBE"/>
                    </a:solidFill>
                  </a:tcPr>
                </a:tc>
                <a:tc>
                  <a:txBody>
                    <a:bodyPr/>
                    <a:lstStyle/>
                    <a:p>
                      <a:pPr>
                        <a:lnSpc>
                          <a:spcPct val="150000"/>
                        </a:lnSpc>
                        <a:spcBef>
                          <a:spcPts val="1200"/>
                        </a:spcBef>
                        <a:spcAft>
                          <a:spcPts val="600"/>
                        </a:spcAft>
                      </a:pPr>
                      <a:r>
                        <a:rPr lang="en-AU" sz="2000">
                          <a:effectLst/>
                        </a:rPr>
                        <a:t>Free</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ADBBFF"/>
                    </a:solidFill>
                  </a:tcPr>
                </a:tc>
                <a:extLst>
                  <a:ext uri="{0D108BD9-81ED-4DB2-BD59-A6C34878D82A}">
                    <a16:rowId xmlns:a16="http://schemas.microsoft.com/office/drawing/2014/main" val="4256146566"/>
                  </a:ext>
                </a:extLst>
              </a:tr>
              <a:tr h="516608">
                <a:tc>
                  <a:txBody>
                    <a:bodyPr/>
                    <a:lstStyle/>
                    <a:p>
                      <a:pPr algn="ctr">
                        <a:lnSpc>
                          <a:spcPct val="150000"/>
                        </a:lnSpc>
                        <a:spcBef>
                          <a:spcPts val="1200"/>
                        </a:spcBef>
                        <a:spcAft>
                          <a:spcPts val="600"/>
                        </a:spcAft>
                      </a:pPr>
                      <a:r>
                        <a:rPr lang="en-AU" sz="2000" b="1">
                          <a:effectLst/>
                        </a:rPr>
                        <a:t>Glide</a:t>
                      </a:r>
                      <a:endParaRPr lang="en-AU"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a:lnSpc>
                          <a:spcPct val="150000"/>
                        </a:lnSpc>
                        <a:spcBef>
                          <a:spcPts val="1200"/>
                        </a:spcBef>
                        <a:spcAft>
                          <a:spcPts val="600"/>
                        </a:spcAft>
                      </a:pPr>
                      <a:r>
                        <a:rPr lang="en-AU" sz="2000">
                          <a:effectLst/>
                        </a:rPr>
                        <a:t>Light </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FF00"/>
                    </a:solidFill>
                  </a:tcPr>
                </a:tc>
                <a:tc>
                  <a:txBody>
                    <a:bodyPr/>
                    <a:lstStyle/>
                    <a:p>
                      <a:pPr>
                        <a:lnSpc>
                          <a:spcPct val="150000"/>
                        </a:lnSpc>
                        <a:spcBef>
                          <a:spcPts val="1200"/>
                        </a:spcBef>
                        <a:spcAft>
                          <a:spcPts val="600"/>
                        </a:spcAft>
                      </a:pPr>
                      <a:r>
                        <a:rPr lang="en-AU" sz="2000">
                          <a:effectLst/>
                        </a:rPr>
                        <a:t>Direct</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BDBE7"/>
                    </a:solidFill>
                  </a:tcPr>
                </a:tc>
                <a:tc>
                  <a:txBody>
                    <a:bodyPr/>
                    <a:lstStyle/>
                    <a:p>
                      <a:pPr>
                        <a:lnSpc>
                          <a:spcPct val="150000"/>
                        </a:lnSpc>
                        <a:spcBef>
                          <a:spcPts val="1200"/>
                        </a:spcBef>
                        <a:spcAft>
                          <a:spcPts val="600"/>
                        </a:spcAft>
                      </a:pPr>
                      <a:r>
                        <a:rPr lang="en-AU" sz="2000">
                          <a:effectLst/>
                        </a:rPr>
                        <a:t>Slow</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92D050"/>
                    </a:solidFill>
                  </a:tcPr>
                </a:tc>
                <a:tc>
                  <a:txBody>
                    <a:bodyPr/>
                    <a:lstStyle/>
                    <a:p>
                      <a:pPr>
                        <a:lnSpc>
                          <a:spcPct val="150000"/>
                        </a:lnSpc>
                        <a:spcBef>
                          <a:spcPts val="1200"/>
                        </a:spcBef>
                        <a:spcAft>
                          <a:spcPts val="600"/>
                        </a:spcAft>
                      </a:pPr>
                      <a:r>
                        <a:rPr lang="en-AU" sz="2000">
                          <a:effectLst/>
                        </a:rPr>
                        <a:t>Free</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ADBBFF"/>
                    </a:solidFill>
                  </a:tcPr>
                </a:tc>
                <a:extLst>
                  <a:ext uri="{0D108BD9-81ED-4DB2-BD59-A6C34878D82A}">
                    <a16:rowId xmlns:a16="http://schemas.microsoft.com/office/drawing/2014/main" val="1961263656"/>
                  </a:ext>
                </a:extLst>
              </a:tr>
              <a:tr h="516608">
                <a:tc>
                  <a:txBody>
                    <a:bodyPr/>
                    <a:lstStyle/>
                    <a:p>
                      <a:pPr algn="ctr">
                        <a:lnSpc>
                          <a:spcPct val="150000"/>
                        </a:lnSpc>
                        <a:spcBef>
                          <a:spcPts val="1200"/>
                        </a:spcBef>
                        <a:spcAft>
                          <a:spcPts val="600"/>
                        </a:spcAft>
                      </a:pPr>
                      <a:r>
                        <a:rPr lang="en-AU" sz="2000" b="1">
                          <a:effectLst/>
                        </a:rPr>
                        <a:t>Flick</a:t>
                      </a:r>
                      <a:endParaRPr lang="en-AU"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a:lnSpc>
                          <a:spcPct val="150000"/>
                        </a:lnSpc>
                        <a:spcBef>
                          <a:spcPts val="1200"/>
                        </a:spcBef>
                        <a:spcAft>
                          <a:spcPts val="600"/>
                        </a:spcAft>
                      </a:pPr>
                      <a:r>
                        <a:rPr lang="en-AU" sz="2000">
                          <a:effectLst/>
                        </a:rPr>
                        <a:t>Light</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FF00"/>
                    </a:solidFill>
                  </a:tcPr>
                </a:tc>
                <a:tc>
                  <a:txBody>
                    <a:bodyPr/>
                    <a:lstStyle/>
                    <a:p>
                      <a:pPr>
                        <a:lnSpc>
                          <a:spcPct val="150000"/>
                        </a:lnSpc>
                        <a:spcBef>
                          <a:spcPts val="1200"/>
                        </a:spcBef>
                        <a:spcAft>
                          <a:spcPts val="600"/>
                        </a:spcAft>
                      </a:pPr>
                      <a:r>
                        <a:rPr lang="en-AU" sz="2000">
                          <a:effectLst/>
                        </a:rPr>
                        <a:t>Indirect</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tx2">
                        <a:lumMod val="40000"/>
                        <a:lumOff val="60000"/>
                      </a:schemeClr>
                    </a:solidFill>
                  </a:tcPr>
                </a:tc>
                <a:tc>
                  <a:txBody>
                    <a:bodyPr/>
                    <a:lstStyle/>
                    <a:p>
                      <a:pPr>
                        <a:lnSpc>
                          <a:spcPct val="150000"/>
                        </a:lnSpc>
                        <a:spcBef>
                          <a:spcPts val="1200"/>
                        </a:spcBef>
                        <a:spcAft>
                          <a:spcPts val="600"/>
                        </a:spcAft>
                      </a:pPr>
                      <a:r>
                        <a:rPr lang="en-AU" sz="2000">
                          <a:effectLst/>
                        </a:rPr>
                        <a:t>Quick</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E9FFBE"/>
                    </a:solidFill>
                  </a:tcPr>
                </a:tc>
                <a:tc>
                  <a:txBody>
                    <a:bodyPr/>
                    <a:lstStyle/>
                    <a:p>
                      <a:pPr>
                        <a:lnSpc>
                          <a:spcPct val="150000"/>
                        </a:lnSpc>
                        <a:spcBef>
                          <a:spcPts val="1200"/>
                        </a:spcBef>
                        <a:spcAft>
                          <a:spcPts val="600"/>
                        </a:spcAft>
                      </a:pPr>
                      <a:r>
                        <a:rPr lang="en-AU" sz="2000">
                          <a:effectLst/>
                        </a:rPr>
                        <a:t>Free</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ADBBFF"/>
                    </a:solidFill>
                  </a:tcPr>
                </a:tc>
                <a:extLst>
                  <a:ext uri="{0D108BD9-81ED-4DB2-BD59-A6C34878D82A}">
                    <a16:rowId xmlns:a16="http://schemas.microsoft.com/office/drawing/2014/main" val="219441068"/>
                  </a:ext>
                </a:extLst>
              </a:tr>
              <a:tr h="516608">
                <a:tc>
                  <a:txBody>
                    <a:bodyPr/>
                    <a:lstStyle/>
                    <a:p>
                      <a:pPr algn="ctr">
                        <a:lnSpc>
                          <a:spcPct val="150000"/>
                        </a:lnSpc>
                        <a:spcBef>
                          <a:spcPts val="1200"/>
                        </a:spcBef>
                        <a:spcAft>
                          <a:spcPts val="600"/>
                        </a:spcAft>
                      </a:pPr>
                      <a:r>
                        <a:rPr lang="en-AU" sz="2000" b="1">
                          <a:effectLst/>
                        </a:rPr>
                        <a:t>Float</a:t>
                      </a:r>
                      <a:endParaRPr lang="en-AU"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a:lnSpc>
                          <a:spcPct val="150000"/>
                        </a:lnSpc>
                        <a:spcBef>
                          <a:spcPts val="1200"/>
                        </a:spcBef>
                        <a:spcAft>
                          <a:spcPts val="600"/>
                        </a:spcAft>
                      </a:pPr>
                      <a:r>
                        <a:rPr lang="en-AU" sz="2000">
                          <a:effectLst/>
                        </a:rPr>
                        <a:t>Light </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FF00"/>
                    </a:solidFill>
                  </a:tcPr>
                </a:tc>
                <a:tc>
                  <a:txBody>
                    <a:bodyPr/>
                    <a:lstStyle/>
                    <a:p>
                      <a:pPr>
                        <a:lnSpc>
                          <a:spcPct val="150000"/>
                        </a:lnSpc>
                        <a:spcBef>
                          <a:spcPts val="1200"/>
                        </a:spcBef>
                        <a:spcAft>
                          <a:spcPts val="600"/>
                        </a:spcAft>
                      </a:pPr>
                      <a:r>
                        <a:rPr lang="en-AU" sz="2000">
                          <a:effectLst/>
                        </a:rPr>
                        <a:t>Indirect</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tx2">
                        <a:lumMod val="40000"/>
                        <a:lumOff val="60000"/>
                      </a:schemeClr>
                    </a:solidFill>
                  </a:tcPr>
                </a:tc>
                <a:tc>
                  <a:txBody>
                    <a:bodyPr/>
                    <a:lstStyle/>
                    <a:p>
                      <a:pPr>
                        <a:lnSpc>
                          <a:spcPct val="150000"/>
                        </a:lnSpc>
                        <a:spcBef>
                          <a:spcPts val="1200"/>
                        </a:spcBef>
                        <a:spcAft>
                          <a:spcPts val="600"/>
                        </a:spcAft>
                      </a:pPr>
                      <a:r>
                        <a:rPr lang="en-AU" sz="2000">
                          <a:effectLst/>
                        </a:rPr>
                        <a:t>Slow</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92D050"/>
                    </a:solidFill>
                  </a:tcPr>
                </a:tc>
                <a:tc>
                  <a:txBody>
                    <a:bodyPr/>
                    <a:lstStyle/>
                    <a:p>
                      <a:pPr>
                        <a:lnSpc>
                          <a:spcPct val="150000"/>
                        </a:lnSpc>
                        <a:spcBef>
                          <a:spcPts val="1200"/>
                        </a:spcBef>
                        <a:spcAft>
                          <a:spcPts val="600"/>
                        </a:spcAft>
                      </a:pPr>
                      <a:r>
                        <a:rPr lang="en-AU" sz="2000" dirty="0">
                          <a:effectLst/>
                        </a:rPr>
                        <a:t>Free</a:t>
                      </a:r>
                      <a:endParaRPr lang="en-AU"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ADBBFF"/>
                    </a:solidFill>
                  </a:tcPr>
                </a:tc>
                <a:extLst>
                  <a:ext uri="{0D108BD9-81ED-4DB2-BD59-A6C34878D82A}">
                    <a16:rowId xmlns:a16="http://schemas.microsoft.com/office/drawing/2014/main" val="1391715582"/>
                  </a:ext>
                </a:extLst>
              </a:tr>
            </a:tbl>
          </a:graphicData>
        </a:graphic>
      </p:graphicFrame>
      <p:sp>
        <p:nvSpPr>
          <p:cNvPr id="8" name="Rectangle: Rounded Corners 7">
            <a:extLst>
              <a:ext uri="{FF2B5EF4-FFF2-40B4-BE49-F238E27FC236}">
                <a16:creationId xmlns:a16="http://schemas.microsoft.com/office/drawing/2014/main" id="{F4DCFBCB-24F4-F9C3-B7DE-408400F77D28}"/>
              </a:ext>
            </a:extLst>
          </p:cNvPr>
          <p:cNvSpPr/>
          <p:nvPr/>
        </p:nvSpPr>
        <p:spPr>
          <a:xfrm>
            <a:off x="-118532" y="254000"/>
            <a:ext cx="4048693" cy="3849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itle 5">
            <a:extLst>
              <a:ext uri="{FF2B5EF4-FFF2-40B4-BE49-F238E27FC236}">
                <a16:creationId xmlns:a16="http://schemas.microsoft.com/office/drawing/2014/main" id="{F28599BB-14F0-E72C-98F1-BBC8D43F97DD}"/>
              </a:ext>
            </a:extLst>
          </p:cNvPr>
          <p:cNvSpPr txBox="1">
            <a:spLocks/>
          </p:cNvSpPr>
          <p:nvPr/>
        </p:nvSpPr>
        <p:spPr>
          <a:xfrm>
            <a:off x="466485" y="319472"/>
            <a:ext cx="3586769" cy="233374"/>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3.2g– define and embody</a:t>
            </a:r>
          </a:p>
        </p:txBody>
      </p:sp>
    </p:spTree>
    <p:extLst>
      <p:ext uri="{BB962C8B-B14F-4D97-AF65-F5344CB8AC3E}">
        <p14:creationId xmlns:p14="http://schemas.microsoft.com/office/powerpoint/2010/main" val="92055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68</a:t>
            </a:fld>
            <a:endParaRPr lang="en-AU"/>
          </a:p>
        </p:txBody>
      </p:sp>
      <p:sp>
        <p:nvSpPr>
          <p:cNvPr id="4" name="Title 4">
            <a:extLst>
              <a:ext uri="{FF2B5EF4-FFF2-40B4-BE49-F238E27FC236}">
                <a16:creationId xmlns:a16="http://schemas.microsoft.com/office/drawing/2014/main" id="{89BACF7E-496E-5BEF-6007-9A85BA27C62C}"/>
              </a:ext>
            </a:extLst>
          </p:cNvPr>
          <p:cNvSpPr txBox="1">
            <a:spLocks/>
          </p:cNvSpPr>
          <p:nvPr/>
        </p:nvSpPr>
        <p:spPr>
          <a:xfrm>
            <a:off x="425850" y="704468"/>
            <a:ext cx="6551893" cy="755533"/>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a:t>Which Laban effort would match the energy of this character?</a:t>
            </a:r>
          </a:p>
        </p:txBody>
      </p:sp>
      <p:sp>
        <p:nvSpPr>
          <p:cNvPr id="3" name="Content Placeholder 4">
            <a:extLst>
              <a:ext uri="{FF2B5EF4-FFF2-40B4-BE49-F238E27FC236}">
                <a16:creationId xmlns:a16="http://schemas.microsoft.com/office/drawing/2014/main" id="{0B3C1E36-CA18-6F03-2391-79264FF5AA55}"/>
              </a:ext>
            </a:extLst>
          </p:cNvPr>
          <p:cNvSpPr txBox="1">
            <a:spLocks/>
          </p:cNvSpPr>
          <p:nvPr/>
        </p:nvSpPr>
        <p:spPr>
          <a:xfrm>
            <a:off x="7992701" y="2802761"/>
            <a:ext cx="3851299" cy="3433883"/>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9" name="Rectangle: Rounded Corners 8">
            <a:extLst>
              <a:ext uri="{FF2B5EF4-FFF2-40B4-BE49-F238E27FC236}">
                <a16:creationId xmlns:a16="http://schemas.microsoft.com/office/drawing/2014/main" id="{853210C4-B38E-41A6-F6B9-6B529BAE6716}"/>
              </a:ext>
            </a:extLst>
          </p:cNvPr>
          <p:cNvSpPr/>
          <p:nvPr/>
        </p:nvSpPr>
        <p:spPr>
          <a:xfrm>
            <a:off x="8533200" y="5564939"/>
            <a:ext cx="2590800" cy="3849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Librarian</a:t>
            </a:r>
          </a:p>
        </p:txBody>
      </p:sp>
      <p:sp>
        <p:nvSpPr>
          <p:cNvPr id="5" name="Freeform 6">
            <a:extLst>
              <a:ext uri="{FF2B5EF4-FFF2-40B4-BE49-F238E27FC236}">
                <a16:creationId xmlns:a16="http://schemas.microsoft.com/office/drawing/2014/main" id="{20059509-9F5C-88E9-A53A-1E45053833C9}"/>
              </a:ext>
            </a:extLst>
          </p:cNvPr>
          <p:cNvSpPr/>
          <p:nvPr/>
        </p:nvSpPr>
        <p:spPr>
          <a:xfrm>
            <a:off x="8235596" y="2348417"/>
            <a:ext cx="2888403" cy="3026618"/>
          </a:xfrm>
          <a:custGeom>
            <a:avLst/>
            <a:gdLst/>
            <a:ahLst/>
            <a:cxnLst/>
            <a:rect l="l" t="t" r="r" b="b"/>
            <a:pathLst>
              <a:path w="3428902" h="3696929">
                <a:moveTo>
                  <a:pt x="0" y="0"/>
                </a:moveTo>
                <a:lnTo>
                  <a:pt x="3428902" y="0"/>
                </a:lnTo>
                <a:lnTo>
                  <a:pt x="3428902" y="3696929"/>
                </a:lnTo>
                <a:lnTo>
                  <a:pt x="0" y="3696929"/>
                </a:lnTo>
                <a:lnTo>
                  <a:pt x="0" y="0"/>
                </a:lnTo>
                <a:close/>
              </a:path>
            </a:pathLst>
          </a:custGeom>
          <a:blipFill>
            <a:blip r:embed="rId2"/>
            <a:stretch>
              <a:fillRect/>
            </a:stretch>
          </a:blipFill>
        </p:spPr>
        <p:txBody>
          <a:bodyPr/>
          <a:lstStyle/>
          <a:p>
            <a:endParaRPr lang="en-AU"/>
          </a:p>
        </p:txBody>
      </p:sp>
      <p:graphicFrame>
        <p:nvGraphicFramePr>
          <p:cNvPr id="7" name="Table 6">
            <a:extLst>
              <a:ext uri="{FF2B5EF4-FFF2-40B4-BE49-F238E27FC236}">
                <a16:creationId xmlns:a16="http://schemas.microsoft.com/office/drawing/2014/main" id="{9A499A40-125A-9D2A-8F98-77EFED588BE0}"/>
              </a:ext>
            </a:extLst>
          </p:cNvPr>
          <p:cNvGraphicFramePr>
            <a:graphicFrameLocks noGrp="1"/>
          </p:cNvGraphicFramePr>
          <p:nvPr>
            <p:extLst>
              <p:ext uri="{D42A27DB-BD31-4B8C-83A1-F6EECF244321}">
                <p14:modId xmlns:p14="http://schemas.microsoft.com/office/powerpoint/2010/main" val="1533890524"/>
              </p:ext>
            </p:extLst>
          </p:nvPr>
        </p:nvGraphicFramePr>
        <p:xfrm>
          <a:off x="686718" y="1749669"/>
          <a:ext cx="6487806" cy="4752987"/>
        </p:xfrm>
        <a:graphic>
          <a:graphicData uri="http://schemas.openxmlformats.org/drawingml/2006/table">
            <a:tbl>
              <a:tblPr firstRow="1" firstCol="1" bandRow="1">
                <a:tableStyleId>{5940675A-B579-460E-94D1-54222C63F5DA}</a:tableStyleId>
              </a:tblPr>
              <a:tblGrid>
                <a:gridCol w="1512231">
                  <a:extLst>
                    <a:ext uri="{9D8B030D-6E8A-4147-A177-3AD203B41FA5}">
                      <a16:colId xmlns:a16="http://schemas.microsoft.com/office/drawing/2014/main" val="212293350"/>
                    </a:ext>
                  </a:extLst>
                </a:gridCol>
                <a:gridCol w="1304313">
                  <a:extLst>
                    <a:ext uri="{9D8B030D-6E8A-4147-A177-3AD203B41FA5}">
                      <a16:colId xmlns:a16="http://schemas.microsoft.com/office/drawing/2014/main" val="3859540826"/>
                    </a:ext>
                  </a:extLst>
                </a:gridCol>
                <a:gridCol w="1331041">
                  <a:extLst>
                    <a:ext uri="{9D8B030D-6E8A-4147-A177-3AD203B41FA5}">
                      <a16:colId xmlns:a16="http://schemas.microsoft.com/office/drawing/2014/main" val="3348314737"/>
                    </a:ext>
                  </a:extLst>
                </a:gridCol>
                <a:gridCol w="1235545">
                  <a:extLst>
                    <a:ext uri="{9D8B030D-6E8A-4147-A177-3AD203B41FA5}">
                      <a16:colId xmlns:a16="http://schemas.microsoft.com/office/drawing/2014/main" val="810915299"/>
                    </a:ext>
                  </a:extLst>
                </a:gridCol>
                <a:gridCol w="1104676">
                  <a:extLst>
                    <a:ext uri="{9D8B030D-6E8A-4147-A177-3AD203B41FA5}">
                      <a16:colId xmlns:a16="http://schemas.microsoft.com/office/drawing/2014/main" val="975674867"/>
                    </a:ext>
                  </a:extLst>
                </a:gridCol>
              </a:tblGrid>
              <a:tr h="620123">
                <a:tc>
                  <a:txBody>
                    <a:bodyPr/>
                    <a:lstStyle/>
                    <a:p>
                      <a:pPr algn="ctr">
                        <a:lnSpc>
                          <a:spcPct val="150000"/>
                        </a:lnSpc>
                        <a:spcBef>
                          <a:spcPts val="1200"/>
                        </a:spcBef>
                        <a:spcAft>
                          <a:spcPts val="600"/>
                        </a:spcAft>
                      </a:pPr>
                      <a:r>
                        <a:rPr lang="en-AU" sz="2000">
                          <a:solidFill>
                            <a:schemeClr val="bg1"/>
                          </a:solidFill>
                          <a:effectLst/>
                          <a:latin typeface="Arial" panose="020B0604020202020204" pitchFamily="34" charset="0"/>
                          <a:ea typeface="Calibri" panose="020F0502020204030204" pitchFamily="34" charset="0"/>
                          <a:cs typeface="Arial" panose="020B0604020202020204" pitchFamily="34" charset="0"/>
                        </a:rPr>
                        <a:t>Effort</a:t>
                      </a:r>
                    </a:p>
                  </a:txBody>
                  <a:tcPr marL="68580" marR="68580" marT="0" marB="0" anchor="ctr">
                    <a:solidFill>
                      <a:schemeClr val="accent1"/>
                    </a:solidFill>
                  </a:tcPr>
                </a:tc>
                <a:tc>
                  <a:txBody>
                    <a:bodyPr/>
                    <a:lstStyle/>
                    <a:p>
                      <a:pPr algn="ctr">
                        <a:lnSpc>
                          <a:spcPct val="150000"/>
                        </a:lnSpc>
                        <a:spcBef>
                          <a:spcPts val="1200"/>
                        </a:spcBef>
                        <a:spcAft>
                          <a:spcPts val="600"/>
                        </a:spcAft>
                      </a:pPr>
                      <a:r>
                        <a:rPr lang="en-AU" sz="2000">
                          <a:solidFill>
                            <a:schemeClr val="bg1"/>
                          </a:solidFill>
                          <a:effectLst/>
                        </a:rPr>
                        <a:t>Weight</a:t>
                      </a:r>
                      <a:endParaRPr lang="en-AU"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solidFill>
                  </a:tcPr>
                </a:tc>
                <a:tc>
                  <a:txBody>
                    <a:bodyPr/>
                    <a:lstStyle/>
                    <a:p>
                      <a:pPr algn="ctr">
                        <a:lnSpc>
                          <a:spcPct val="150000"/>
                        </a:lnSpc>
                        <a:spcBef>
                          <a:spcPts val="1200"/>
                        </a:spcBef>
                        <a:spcAft>
                          <a:spcPts val="600"/>
                        </a:spcAft>
                      </a:pPr>
                      <a:r>
                        <a:rPr lang="en-AU" sz="2000">
                          <a:solidFill>
                            <a:schemeClr val="bg1"/>
                          </a:solidFill>
                          <a:effectLst/>
                        </a:rPr>
                        <a:t>Space</a:t>
                      </a:r>
                      <a:endParaRPr lang="en-AU"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solidFill>
                  </a:tcPr>
                </a:tc>
                <a:tc>
                  <a:txBody>
                    <a:bodyPr/>
                    <a:lstStyle/>
                    <a:p>
                      <a:pPr algn="ctr">
                        <a:lnSpc>
                          <a:spcPct val="150000"/>
                        </a:lnSpc>
                        <a:spcBef>
                          <a:spcPts val="1200"/>
                        </a:spcBef>
                        <a:spcAft>
                          <a:spcPts val="600"/>
                        </a:spcAft>
                      </a:pPr>
                      <a:r>
                        <a:rPr lang="en-AU" sz="2000">
                          <a:solidFill>
                            <a:schemeClr val="bg1"/>
                          </a:solidFill>
                          <a:effectLst/>
                        </a:rPr>
                        <a:t>Time</a:t>
                      </a:r>
                      <a:endParaRPr lang="en-AU"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solidFill>
                  </a:tcPr>
                </a:tc>
                <a:tc>
                  <a:txBody>
                    <a:bodyPr/>
                    <a:lstStyle/>
                    <a:p>
                      <a:pPr algn="ctr">
                        <a:lnSpc>
                          <a:spcPct val="150000"/>
                        </a:lnSpc>
                        <a:spcBef>
                          <a:spcPts val="1200"/>
                        </a:spcBef>
                        <a:spcAft>
                          <a:spcPts val="600"/>
                        </a:spcAft>
                      </a:pPr>
                      <a:r>
                        <a:rPr lang="en-AU" sz="2000">
                          <a:solidFill>
                            <a:schemeClr val="bg1"/>
                          </a:solidFill>
                          <a:effectLst/>
                        </a:rPr>
                        <a:t>Energy</a:t>
                      </a:r>
                      <a:endParaRPr lang="en-AU"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solidFill>
                  </a:tcPr>
                </a:tc>
                <a:extLst>
                  <a:ext uri="{0D108BD9-81ED-4DB2-BD59-A6C34878D82A}">
                    <a16:rowId xmlns:a16="http://schemas.microsoft.com/office/drawing/2014/main" val="2980087764"/>
                  </a:ext>
                </a:extLst>
              </a:tr>
              <a:tr h="516608">
                <a:tc>
                  <a:txBody>
                    <a:bodyPr/>
                    <a:lstStyle/>
                    <a:p>
                      <a:pPr algn="ctr">
                        <a:lnSpc>
                          <a:spcPct val="150000"/>
                        </a:lnSpc>
                        <a:spcBef>
                          <a:spcPts val="1200"/>
                        </a:spcBef>
                        <a:spcAft>
                          <a:spcPts val="600"/>
                        </a:spcAft>
                      </a:pPr>
                      <a:r>
                        <a:rPr lang="en-AU" sz="2000" b="1">
                          <a:effectLst/>
                        </a:rPr>
                        <a:t>Punch</a:t>
                      </a:r>
                      <a:endParaRPr lang="en-AU"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marL="0" marR="0" lvl="0" indent="0" algn="l" defTabSz="914377" rtl="0" eaLnBrk="1" fontAlgn="auto" latinLnBrk="0" hangingPunct="1">
                        <a:lnSpc>
                          <a:spcPct val="150000"/>
                        </a:lnSpc>
                        <a:spcBef>
                          <a:spcPts val="1200"/>
                        </a:spcBef>
                        <a:spcAft>
                          <a:spcPts val="600"/>
                        </a:spcAft>
                        <a:buClrTx/>
                        <a:buSzTx/>
                        <a:buFontTx/>
                        <a:buNone/>
                        <a:tabLst/>
                        <a:defRPr/>
                      </a:pPr>
                      <a:r>
                        <a:rPr kumimoji="0" lang="en-AU" sz="2000" b="0" u="none" strike="noStrike" kern="1200" cap="none" spc="0" normalizeH="0" baseline="0" noProof="0">
                          <a:ln>
                            <a:noFill/>
                          </a:ln>
                          <a:solidFill>
                            <a:srgbClr val="22272B"/>
                          </a:solidFill>
                          <a:effectLst/>
                          <a:uLnTx/>
                          <a:uFillTx/>
                        </a:rPr>
                        <a:t>Heavy</a:t>
                      </a:r>
                      <a:endParaRPr kumimoji="0" lang="en-AU" sz="2000" b="0" i="0" u="none" strike="noStrike" kern="1200" cap="none" spc="0" normalizeH="0" baseline="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FF99"/>
                    </a:solidFill>
                  </a:tcPr>
                </a:tc>
                <a:tc>
                  <a:txBody>
                    <a:bodyPr/>
                    <a:lstStyle/>
                    <a:p>
                      <a:pPr>
                        <a:lnSpc>
                          <a:spcPct val="150000"/>
                        </a:lnSpc>
                        <a:spcBef>
                          <a:spcPts val="1200"/>
                        </a:spcBef>
                        <a:spcAft>
                          <a:spcPts val="600"/>
                        </a:spcAft>
                      </a:pPr>
                      <a:r>
                        <a:rPr lang="en-AU" sz="2000">
                          <a:effectLst/>
                        </a:rPr>
                        <a:t>Direct</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BDBE7"/>
                    </a:solidFill>
                  </a:tcPr>
                </a:tc>
                <a:tc>
                  <a:txBody>
                    <a:bodyPr/>
                    <a:lstStyle/>
                    <a:p>
                      <a:pPr>
                        <a:lnSpc>
                          <a:spcPct val="150000"/>
                        </a:lnSpc>
                        <a:spcBef>
                          <a:spcPts val="1200"/>
                        </a:spcBef>
                        <a:spcAft>
                          <a:spcPts val="600"/>
                        </a:spcAft>
                      </a:pPr>
                      <a:r>
                        <a:rPr lang="en-AU" sz="2000">
                          <a:effectLst/>
                        </a:rPr>
                        <a:t>Quick</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E9FFBE"/>
                    </a:solidFill>
                  </a:tcPr>
                </a:tc>
                <a:tc>
                  <a:txBody>
                    <a:bodyPr/>
                    <a:lstStyle/>
                    <a:p>
                      <a:pPr>
                        <a:lnSpc>
                          <a:spcPct val="150000"/>
                        </a:lnSpc>
                        <a:spcBef>
                          <a:spcPts val="1200"/>
                        </a:spcBef>
                        <a:spcAft>
                          <a:spcPts val="600"/>
                        </a:spcAft>
                      </a:pPr>
                      <a:r>
                        <a:rPr lang="en-AU" sz="2000">
                          <a:effectLst/>
                        </a:rPr>
                        <a:t>Bound</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DFAAFF"/>
                    </a:solidFill>
                  </a:tcPr>
                </a:tc>
                <a:extLst>
                  <a:ext uri="{0D108BD9-81ED-4DB2-BD59-A6C34878D82A}">
                    <a16:rowId xmlns:a16="http://schemas.microsoft.com/office/drawing/2014/main" val="1511591853"/>
                  </a:ext>
                </a:extLst>
              </a:tr>
              <a:tr h="516608">
                <a:tc>
                  <a:txBody>
                    <a:bodyPr/>
                    <a:lstStyle/>
                    <a:p>
                      <a:pPr algn="ctr">
                        <a:lnSpc>
                          <a:spcPct val="150000"/>
                        </a:lnSpc>
                        <a:spcBef>
                          <a:spcPts val="1200"/>
                        </a:spcBef>
                        <a:spcAft>
                          <a:spcPts val="600"/>
                        </a:spcAft>
                      </a:pPr>
                      <a:r>
                        <a:rPr lang="en-AU" sz="2000" b="1">
                          <a:effectLst/>
                        </a:rPr>
                        <a:t>Press</a:t>
                      </a:r>
                      <a:endParaRPr lang="en-AU"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marL="0" marR="0" lvl="0" indent="0" algn="l" defTabSz="914377" rtl="0" eaLnBrk="1" fontAlgn="auto" latinLnBrk="0" hangingPunct="1">
                        <a:lnSpc>
                          <a:spcPct val="150000"/>
                        </a:lnSpc>
                        <a:spcBef>
                          <a:spcPts val="1200"/>
                        </a:spcBef>
                        <a:spcAft>
                          <a:spcPts val="600"/>
                        </a:spcAft>
                        <a:buClrTx/>
                        <a:buSzTx/>
                        <a:buFontTx/>
                        <a:buNone/>
                        <a:tabLst/>
                        <a:defRPr/>
                      </a:pPr>
                      <a:r>
                        <a:rPr kumimoji="0" lang="en-AU" sz="2000" b="0" u="none" strike="noStrike" kern="1200" cap="none" spc="0" normalizeH="0" baseline="0" noProof="0">
                          <a:ln>
                            <a:noFill/>
                          </a:ln>
                          <a:solidFill>
                            <a:srgbClr val="22272B"/>
                          </a:solidFill>
                          <a:effectLst/>
                          <a:uLnTx/>
                          <a:uFillTx/>
                        </a:rPr>
                        <a:t>Heavy</a:t>
                      </a:r>
                      <a:endParaRPr kumimoji="0" lang="en-AU" sz="2000" b="0" i="0" u="none" strike="noStrike" kern="1200" cap="none" spc="0" normalizeH="0" baseline="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FF99"/>
                    </a:solidFill>
                  </a:tcPr>
                </a:tc>
                <a:tc>
                  <a:txBody>
                    <a:bodyPr/>
                    <a:lstStyle/>
                    <a:p>
                      <a:pPr>
                        <a:lnSpc>
                          <a:spcPct val="150000"/>
                        </a:lnSpc>
                        <a:spcBef>
                          <a:spcPts val="1200"/>
                        </a:spcBef>
                        <a:spcAft>
                          <a:spcPts val="600"/>
                        </a:spcAft>
                      </a:pPr>
                      <a:r>
                        <a:rPr lang="en-AU" sz="2000">
                          <a:effectLst/>
                        </a:rPr>
                        <a:t>Direct</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BDBE7"/>
                    </a:solidFill>
                  </a:tcPr>
                </a:tc>
                <a:tc>
                  <a:txBody>
                    <a:bodyPr/>
                    <a:lstStyle/>
                    <a:p>
                      <a:pPr>
                        <a:lnSpc>
                          <a:spcPct val="150000"/>
                        </a:lnSpc>
                        <a:spcBef>
                          <a:spcPts val="1200"/>
                        </a:spcBef>
                        <a:spcAft>
                          <a:spcPts val="600"/>
                        </a:spcAft>
                      </a:pPr>
                      <a:r>
                        <a:rPr lang="en-AU" sz="2000">
                          <a:effectLst/>
                        </a:rPr>
                        <a:t>Slow</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92D050"/>
                    </a:solidFill>
                  </a:tcPr>
                </a:tc>
                <a:tc>
                  <a:txBody>
                    <a:bodyPr/>
                    <a:lstStyle/>
                    <a:p>
                      <a:pPr>
                        <a:lnSpc>
                          <a:spcPct val="150000"/>
                        </a:lnSpc>
                        <a:spcBef>
                          <a:spcPts val="1200"/>
                        </a:spcBef>
                        <a:spcAft>
                          <a:spcPts val="600"/>
                        </a:spcAft>
                      </a:pPr>
                      <a:r>
                        <a:rPr lang="en-AU" sz="2000">
                          <a:effectLst/>
                        </a:rPr>
                        <a:t>Bound</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DFAAFF"/>
                    </a:solidFill>
                  </a:tcPr>
                </a:tc>
                <a:extLst>
                  <a:ext uri="{0D108BD9-81ED-4DB2-BD59-A6C34878D82A}">
                    <a16:rowId xmlns:a16="http://schemas.microsoft.com/office/drawing/2014/main" val="1371966081"/>
                  </a:ext>
                </a:extLst>
              </a:tr>
              <a:tr h="516608">
                <a:tc>
                  <a:txBody>
                    <a:bodyPr/>
                    <a:lstStyle/>
                    <a:p>
                      <a:pPr algn="ctr">
                        <a:lnSpc>
                          <a:spcPct val="150000"/>
                        </a:lnSpc>
                        <a:spcBef>
                          <a:spcPts val="1200"/>
                        </a:spcBef>
                        <a:spcAft>
                          <a:spcPts val="600"/>
                        </a:spcAft>
                      </a:pPr>
                      <a:r>
                        <a:rPr lang="en-AU" sz="2000" b="1">
                          <a:effectLst/>
                        </a:rPr>
                        <a:t>Slash</a:t>
                      </a:r>
                      <a:endParaRPr lang="en-AU"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marL="0" marR="0" lvl="0" indent="0" algn="l" defTabSz="914377" rtl="0" eaLnBrk="1" fontAlgn="auto" latinLnBrk="0" hangingPunct="1">
                        <a:lnSpc>
                          <a:spcPct val="150000"/>
                        </a:lnSpc>
                        <a:spcBef>
                          <a:spcPts val="1200"/>
                        </a:spcBef>
                        <a:spcAft>
                          <a:spcPts val="600"/>
                        </a:spcAft>
                        <a:buClrTx/>
                        <a:buSzTx/>
                        <a:buFontTx/>
                        <a:buNone/>
                        <a:tabLst/>
                        <a:defRPr/>
                      </a:pPr>
                      <a:r>
                        <a:rPr kumimoji="0" lang="en-AU" sz="2000" b="0" u="none" strike="noStrike" kern="1200" cap="none" spc="0" normalizeH="0" baseline="0" noProof="0">
                          <a:ln>
                            <a:noFill/>
                          </a:ln>
                          <a:solidFill>
                            <a:srgbClr val="22272B"/>
                          </a:solidFill>
                          <a:effectLst/>
                          <a:uLnTx/>
                          <a:uFillTx/>
                        </a:rPr>
                        <a:t>Heavy</a:t>
                      </a:r>
                      <a:endParaRPr kumimoji="0" lang="en-AU" sz="2000" b="0" i="0" u="none" strike="noStrike" kern="1200" cap="none" spc="0" normalizeH="0" baseline="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FF99"/>
                    </a:solidFill>
                  </a:tcPr>
                </a:tc>
                <a:tc>
                  <a:txBody>
                    <a:bodyPr/>
                    <a:lstStyle/>
                    <a:p>
                      <a:pPr>
                        <a:lnSpc>
                          <a:spcPct val="150000"/>
                        </a:lnSpc>
                        <a:spcBef>
                          <a:spcPts val="1200"/>
                        </a:spcBef>
                        <a:spcAft>
                          <a:spcPts val="600"/>
                        </a:spcAft>
                      </a:pPr>
                      <a:r>
                        <a:rPr lang="en-AU" sz="2000">
                          <a:effectLst/>
                        </a:rPr>
                        <a:t>Indirect</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tx2">
                        <a:lumMod val="40000"/>
                        <a:lumOff val="60000"/>
                      </a:schemeClr>
                    </a:solidFill>
                  </a:tcPr>
                </a:tc>
                <a:tc>
                  <a:txBody>
                    <a:bodyPr/>
                    <a:lstStyle/>
                    <a:p>
                      <a:pPr>
                        <a:lnSpc>
                          <a:spcPct val="150000"/>
                        </a:lnSpc>
                        <a:spcBef>
                          <a:spcPts val="1200"/>
                        </a:spcBef>
                        <a:spcAft>
                          <a:spcPts val="600"/>
                        </a:spcAft>
                      </a:pPr>
                      <a:r>
                        <a:rPr lang="en-AU" sz="2000">
                          <a:effectLst/>
                        </a:rPr>
                        <a:t>Quick</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E9FFBE"/>
                    </a:solidFill>
                  </a:tcPr>
                </a:tc>
                <a:tc>
                  <a:txBody>
                    <a:bodyPr/>
                    <a:lstStyle/>
                    <a:p>
                      <a:pPr>
                        <a:lnSpc>
                          <a:spcPct val="150000"/>
                        </a:lnSpc>
                        <a:spcBef>
                          <a:spcPts val="1200"/>
                        </a:spcBef>
                        <a:spcAft>
                          <a:spcPts val="600"/>
                        </a:spcAft>
                      </a:pPr>
                      <a:r>
                        <a:rPr lang="en-AU" sz="2000">
                          <a:effectLst/>
                        </a:rPr>
                        <a:t>Bound</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DFAAFF"/>
                    </a:solidFill>
                  </a:tcPr>
                </a:tc>
                <a:extLst>
                  <a:ext uri="{0D108BD9-81ED-4DB2-BD59-A6C34878D82A}">
                    <a16:rowId xmlns:a16="http://schemas.microsoft.com/office/drawing/2014/main" val="2641302220"/>
                  </a:ext>
                </a:extLst>
              </a:tr>
              <a:tr h="516608">
                <a:tc>
                  <a:txBody>
                    <a:bodyPr/>
                    <a:lstStyle/>
                    <a:p>
                      <a:pPr algn="ctr">
                        <a:lnSpc>
                          <a:spcPct val="150000"/>
                        </a:lnSpc>
                        <a:spcBef>
                          <a:spcPts val="1200"/>
                        </a:spcBef>
                        <a:spcAft>
                          <a:spcPts val="600"/>
                        </a:spcAft>
                      </a:pPr>
                      <a:r>
                        <a:rPr lang="en-AU" sz="2000" b="1">
                          <a:effectLst/>
                        </a:rPr>
                        <a:t>Wring</a:t>
                      </a:r>
                      <a:endParaRPr lang="en-AU"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a:lnSpc>
                          <a:spcPct val="150000"/>
                        </a:lnSpc>
                        <a:spcBef>
                          <a:spcPts val="1200"/>
                        </a:spcBef>
                        <a:spcAft>
                          <a:spcPts val="600"/>
                        </a:spcAft>
                      </a:pPr>
                      <a:r>
                        <a:rPr lang="en-AU" sz="2000">
                          <a:effectLst/>
                        </a:rPr>
                        <a:t>Heavy</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FF99"/>
                    </a:solidFill>
                  </a:tcPr>
                </a:tc>
                <a:tc>
                  <a:txBody>
                    <a:bodyPr/>
                    <a:lstStyle/>
                    <a:p>
                      <a:pPr>
                        <a:lnSpc>
                          <a:spcPct val="150000"/>
                        </a:lnSpc>
                        <a:spcBef>
                          <a:spcPts val="1200"/>
                        </a:spcBef>
                        <a:spcAft>
                          <a:spcPts val="600"/>
                        </a:spcAft>
                      </a:pPr>
                      <a:r>
                        <a:rPr lang="en-AU" sz="2000">
                          <a:effectLst/>
                        </a:rPr>
                        <a:t>Indirect</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tx2">
                        <a:lumMod val="40000"/>
                        <a:lumOff val="60000"/>
                      </a:schemeClr>
                    </a:solidFill>
                  </a:tcPr>
                </a:tc>
                <a:tc>
                  <a:txBody>
                    <a:bodyPr/>
                    <a:lstStyle/>
                    <a:p>
                      <a:pPr>
                        <a:lnSpc>
                          <a:spcPct val="150000"/>
                        </a:lnSpc>
                        <a:spcBef>
                          <a:spcPts val="1200"/>
                        </a:spcBef>
                        <a:spcAft>
                          <a:spcPts val="600"/>
                        </a:spcAft>
                      </a:pPr>
                      <a:r>
                        <a:rPr lang="en-AU" sz="2000">
                          <a:effectLst/>
                        </a:rPr>
                        <a:t>Slow</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92D050"/>
                    </a:solidFill>
                  </a:tcPr>
                </a:tc>
                <a:tc>
                  <a:txBody>
                    <a:bodyPr/>
                    <a:lstStyle/>
                    <a:p>
                      <a:pPr>
                        <a:lnSpc>
                          <a:spcPct val="150000"/>
                        </a:lnSpc>
                        <a:spcBef>
                          <a:spcPts val="1200"/>
                        </a:spcBef>
                        <a:spcAft>
                          <a:spcPts val="600"/>
                        </a:spcAft>
                      </a:pPr>
                      <a:r>
                        <a:rPr lang="en-AU" sz="2000">
                          <a:effectLst/>
                        </a:rPr>
                        <a:t>Bound</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DFAAFF"/>
                    </a:solidFill>
                  </a:tcPr>
                </a:tc>
                <a:extLst>
                  <a:ext uri="{0D108BD9-81ED-4DB2-BD59-A6C34878D82A}">
                    <a16:rowId xmlns:a16="http://schemas.microsoft.com/office/drawing/2014/main" val="4114177521"/>
                  </a:ext>
                </a:extLst>
              </a:tr>
              <a:tr h="516608">
                <a:tc>
                  <a:txBody>
                    <a:bodyPr/>
                    <a:lstStyle/>
                    <a:p>
                      <a:pPr algn="ctr">
                        <a:lnSpc>
                          <a:spcPct val="150000"/>
                        </a:lnSpc>
                        <a:spcBef>
                          <a:spcPts val="1200"/>
                        </a:spcBef>
                        <a:spcAft>
                          <a:spcPts val="600"/>
                        </a:spcAft>
                      </a:pPr>
                      <a:r>
                        <a:rPr lang="en-AU" sz="2000" b="1">
                          <a:effectLst/>
                        </a:rPr>
                        <a:t>Dab</a:t>
                      </a:r>
                      <a:endParaRPr lang="en-AU"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a:lnSpc>
                          <a:spcPct val="150000"/>
                        </a:lnSpc>
                        <a:spcBef>
                          <a:spcPts val="1200"/>
                        </a:spcBef>
                        <a:spcAft>
                          <a:spcPts val="600"/>
                        </a:spcAft>
                      </a:pPr>
                      <a:r>
                        <a:rPr lang="en-AU" sz="2000">
                          <a:effectLst/>
                        </a:rPr>
                        <a:t>Light </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FF00"/>
                    </a:solidFill>
                  </a:tcPr>
                </a:tc>
                <a:tc>
                  <a:txBody>
                    <a:bodyPr/>
                    <a:lstStyle/>
                    <a:p>
                      <a:pPr>
                        <a:lnSpc>
                          <a:spcPct val="150000"/>
                        </a:lnSpc>
                        <a:spcBef>
                          <a:spcPts val="1200"/>
                        </a:spcBef>
                        <a:spcAft>
                          <a:spcPts val="600"/>
                        </a:spcAft>
                      </a:pPr>
                      <a:r>
                        <a:rPr lang="en-AU" sz="2000">
                          <a:effectLst/>
                        </a:rPr>
                        <a:t>Direct</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BDBE7"/>
                    </a:solidFill>
                  </a:tcPr>
                </a:tc>
                <a:tc>
                  <a:txBody>
                    <a:bodyPr/>
                    <a:lstStyle/>
                    <a:p>
                      <a:pPr>
                        <a:lnSpc>
                          <a:spcPct val="150000"/>
                        </a:lnSpc>
                        <a:spcBef>
                          <a:spcPts val="1200"/>
                        </a:spcBef>
                        <a:spcAft>
                          <a:spcPts val="600"/>
                        </a:spcAft>
                      </a:pPr>
                      <a:r>
                        <a:rPr lang="en-AU" sz="2000">
                          <a:effectLst/>
                        </a:rPr>
                        <a:t>Quick</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E9FFBE"/>
                    </a:solidFill>
                  </a:tcPr>
                </a:tc>
                <a:tc>
                  <a:txBody>
                    <a:bodyPr/>
                    <a:lstStyle/>
                    <a:p>
                      <a:pPr>
                        <a:lnSpc>
                          <a:spcPct val="150000"/>
                        </a:lnSpc>
                        <a:spcBef>
                          <a:spcPts val="1200"/>
                        </a:spcBef>
                        <a:spcAft>
                          <a:spcPts val="600"/>
                        </a:spcAft>
                      </a:pPr>
                      <a:r>
                        <a:rPr lang="en-AU" sz="2000">
                          <a:effectLst/>
                        </a:rPr>
                        <a:t>Free</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ADBBFF"/>
                    </a:solidFill>
                  </a:tcPr>
                </a:tc>
                <a:extLst>
                  <a:ext uri="{0D108BD9-81ED-4DB2-BD59-A6C34878D82A}">
                    <a16:rowId xmlns:a16="http://schemas.microsoft.com/office/drawing/2014/main" val="4256146566"/>
                  </a:ext>
                </a:extLst>
              </a:tr>
              <a:tr h="516608">
                <a:tc>
                  <a:txBody>
                    <a:bodyPr/>
                    <a:lstStyle/>
                    <a:p>
                      <a:pPr algn="ctr">
                        <a:lnSpc>
                          <a:spcPct val="150000"/>
                        </a:lnSpc>
                        <a:spcBef>
                          <a:spcPts val="1200"/>
                        </a:spcBef>
                        <a:spcAft>
                          <a:spcPts val="600"/>
                        </a:spcAft>
                      </a:pPr>
                      <a:r>
                        <a:rPr lang="en-AU" sz="2000" b="1">
                          <a:effectLst/>
                        </a:rPr>
                        <a:t>Glide</a:t>
                      </a:r>
                      <a:endParaRPr lang="en-AU"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a:lnSpc>
                          <a:spcPct val="150000"/>
                        </a:lnSpc>
                        <a:spcBef>
                          <a:spcPts val="1200"/>
                        </a:spcBef>
                        <a:spcAft>
                          <a:spcPts val="600"/>
                        </a:spcAft>
                      </a:pPr>
                      <a:r>
                        <a:rPr lang="en-AU" sz="2000">
                          <a:effectLst/>
                        </a:rPr>
                        <a:t>Light </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FF00"/>
                    </a:solidFill>
                  </a:tcPr>
                </a:tc>
                <a:tc>
                  <a:txBody>
                    <a:bodyPr/>
                    <a:lstStyle/>
                    <a:p>
                      <a:pPr>
                        <a:lnSpc>
                          <a:spcPct val="150000"/>
                        </a:lnSpc>
                        <a:spcBef>
                          <a:spcPts val="1200"/>
                        </a:spcBef>
                        <a:spcAft>
                          <a:spcPts val="600"/>
                        </a:spcAft>
                      </a:pPr>
                      <a:r>
                        <a:rPr lang="en-AU" sz="2000">
                          <a:effectLst/>
                        </a:rPr>
                        <a:t>Direct</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BDBE7"/>
                    </a:solidFill>
                  </a:tcPr>
                </a:tc>
                <a:tc>
                  <a:txBody>
                    <a:bodyPr/>
                    <a:lstStyle/>
                    <a:p>
                      <a:pPr>
                        <a:lnSpc>
                          <a:spcPct val="150000"/>
                        </a:lnSpc>
                        <a:spcBef>
                          <a:spcPts val="1200"/>
                        </a:spcBef>
                        <a:spcAft>
                          <a:spcPts val="600"/>
                        </a:spcAft>
                      </a:pPr>
                      <a:r>
                        <a:rPr lang="en-AU" sz="2000">
                          <a:effectLst/>
                        </a:rPr>
                        <a:t>Slow</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92D050"/>
                    </a:solidFill>
                  </a:tcPr>
                </a:tc>
                <a:tc>
                  <a:txBody>
                    <a:bodyPr/>
                    <a:lstStyle/>
                    <a:p>
                      <a:pPr>
                        <a:lnSpc>
                          <a:spcPct val="150000"/>
                        </a:lnSpc>
                        <a:spcBef>
                          <a:spcPts val="1200"/>
                        </a:spcBef>
                        <a:spcAft>
                          <a:spcPts val="600"/>
                        </a:spcAft>
                      </a:pPr>
                      <a:r>
                        <a:rPr lang="en-AU" sz="2000">
                          <a:effectLst/>
                        </a:rPr>
                        <a:t>Free</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ADBBFF"/>
                    </a:solidFill>
                  </a:tcPr>
                </a:tc>
                <a:extLst>
                  <a:ext uri="{0D108BD9-81ED-4DB2-BD59-A6C34878D82A}">
                    <a16:rowId xmlns:a16="http://schemas.microsoft.com/office/drawing/2014/main" val="1961263656"/>
                  </a:ext>
                </a:extLst>
              </a:tr>
              <a:tr h="516608">
                <a:tc>
                  <a:txBody>
                    <a:bodyPr/>
                    <a:lstStyle/>
                    <a:p>
                      <a:pPr algn="ctr">
                        <a:lnSpc>
                          <a:spcPct val="150000"/>
                        </a:lnSpc>
                        <a:spcBef>
                          <a:spcPts val="1200"/>
                        </a:spcBef>
                        <a:spcAft>
                          <a:spcPts val="600"/>
                        </a:spcAft>
                      </a:pPr>
                      <a:r>
                        <a:rPr lang="en-AU" sz="2000" b="1">
                          <a:effectLst/>
                        </a:rPr>
                        <a:t>Flick</a:t>
                      </a:r>
                      <a:endParaRPr lang="en-AU"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a:lnSpc>
                          <a:spcPct val="150000"/>
                        </a:lnSpc>
                        <a:spcBef>
                          <a:spcPts val="1200"/>
                        </a:spcBef>
                        <a:spcAft>
                          <a:spcPts val="600"/>
                        </a:spcAft>
                      </a:pPr>
                      <a:r>
                        <a:rPr lang="en-AU" sz="2000">
                          <a:effectLst/>
                        </a:rPr>
                        <a:t>Light</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FF00"/>
                    </a:solidFill>
                  </a:tcPr>
                </a:tc>
                <a:tc>
                  <a:txBody>
                    <a:bodyPr/>
                    <a:lstStyle/>
                    <a:p>
                      <a:pPr>
                        <a:lnSpc>
                          <a:spcPct val="150000"/>
                        </a:lnSpc>
                        <a:spcBef>
                          <a:spcPts val="1200"/>
                        </a:spcBef>
                        <a:spcAft>
                          <a:spcPts val="600"/>
                        </a:spcAft>
                      </a:pPr>
                      <a:r>
                        <a:rPr lang="en-AU" sz="2000">
                          <a:effectLst/>
                        </a:rPr>
                        <a:t>Indirect</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tx2">
                        <a:lumMod val="40000"/>
                        <a:lumOff val="60000"/>
                      </a:schemeClr>
                    </a:solidFill>
                  </a:tcPr>
                </a:tc>
                <a:tc>
                  <a:txBody>
                    <a:bodyPr/>
                    <a:lstStyle/>
                    <a:p>
                      <a:pPr>
                        <a:lnSpc>
                          <a:spcPct val="150000"/>
                        </a:lnSpc>
                        <a:spcBef>
                          <a:spcPts val="1200"/>
                        </a:spcBef>
                        <a:spcAft>
                          <a:spcPts val="600"/>
                        </a:spcAft>
                      </a:pPr>
                      <a:r>
                        <a:rPr lang="en-AU" sz="2000">
                          <a:effectLst/>
                        </a:rPr>
                        <a:t>Quick</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E9FFBE"/>
                    </a:solidFill>
                  </a:tcPr>
                </a:tc>
                <a:tc>
                  <a:txBody>
                    <a:bodyPr/>
                    <a:lstStyle/>
                    <a:p>
                      <a:pPr>
                        <a:lnSpc>
                          <a:spcPct val="150000"/>
                        </a:lnSpc>
                        <a:spcBef>
                          <a:spcPts val="1200"/>
                        </a:spcBef>
                        <a:spcAft>
                          <a:spcPts val="600"/>
                        </a:spcAft>
                      </a:pPr>
                      <a:r>
                        <a:rPr lang="en-AU" sz="2000">
                          <a:effectLst/>
                        </a:rPr>
                        <a:t>Free</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ADBBFF"/>
                    </a:solidFill>
                  </a:tcPr>
                </a:tc>
                <a:extLst>
                  <a:ext uri="{0D108BD9-81ED-4DB2-BD59-A6C34878D82A}">
                    <a16:rowId xmlns:a16="http://schemas.microsoft.com/office/drawing/2014/main" val="219441068"/>
                  </a:ext>
                </a:extLst>
              </a:tr>
              <a:tr h="516608">
                <a:tc>
                  <a:txBody>
                    <a:bodyPr/>
                    <a:lstStyle/>
                    <a:p>
                      <a:pPr algn="ctr">
                        <a:lnSpc>
                          <a:spcPct val="150000"/>
                        </a:lnSpc>
                        <a:spcBef>
                          <a:spcPts val="1200"/>
                        </a:spcBef>
                        <a:spcAft>
                          <a:spcPts val="600"/>
                        </a:spcAft>
                      </a:pPr>
                      <a:r>
                        <a:rPr lang="en-AU" sz="2000" b="1">
                          <a:effectLst/>
                        </a:rPr>
                        <a:t>Float</a:t>
                      </a:r>
                      <a:endParaRPr lang="en-AU" sz="2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a:lnSpc>
                          <a:spcPct val="150000"/>
                        </a:lnSpc>
                        <a:spcBef>
                          <a:spcPts val="1200"/>
                        </a:spcBef>
                        <a:spcAft>
                          <a:spcPts val="600"/>
                        </a:spcAft>
                      </a:pPr>
                      <a:r>
                        <a:rPr lang="en-AU" sz="2000">
                          <a:effectLst/>
                        </a:rPr>
                        <a:t>Light </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FFF00"/>
                    </a:solidFill>
                  </a:tcPr>
                </a:tc>
                <a:tc>
                  <a:txBody>
                    <a:bodyPr/>
                    <a:lstStyle/>
                    <a:p>
                      <a:pPr>
                        <a:lnSpc>
                          <a:spcPct val="150000"/>
                        </a:lnSpc>
                        <a:spcBef>
                          <a:spcPts val="1200"/>
                        </a:spcBef>
                        <a:spcAft>
                          <a:spcPts val="600"/>
                        </a:spcAft>
                      </a:pPr>
                      <a:r>
                        <a:rPr lang="en-AU" sz="2000">
                          <a:effectLst/>
                        </a:rPr>
                        <a:t>Indirect</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tx2">
                        <a:lumMod val="40000"/>
                        <a:lumOff val="60000"/>
                      </a:schemeClr>
                    </a:solidFill>
                  </a:tcPr>
                </a:tc>
                <a:tc>
                  <a:txBody>
                    <a:bodyPr/>
                    <a:lstStyle/>
                    <a:p>
                      <a:pPr>
                        <a:lnSpc>
                          <a:spcPct val="150000"/>
                        </a:lnSpc>
                        <a:spcBef>
                          <a:spcPts val="1200"/>
                        </a:spcBef>
                        <a:spcAft>
                          <a:spcPts val="600"/>
                        </a:spcAft>
                      </a:pPr>
                      <a:r>
                        <a:rPr lang="en-AU" sz="2000">
                          <a:effectLst/>
                        </a:rPr>
                        <a:t>Slow</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92D050"/>
                    </a:solidFill>
                  </a:tcPr>
                </a:tc>
                <a:tc>
                  <a:txBody>
                    <a:bodyPr/>
                    <a:lstStyle/>
                    <a:p>
                      <a:pPr>
                        <a:lnSpc>
                          <a:spcPct val="150000"/>
                        </a:lnSpc>
                        <a:spcBef>
                          <a:spcPts val="1200"/>
                        </a:spcBef>
                        <a:spcAft>
                          <a:spcPts val="600"/>
                        </a:spcAft>
                      </a:pPr>
                      <a:r>
                        <a:rPr lang="en-AU" sz="2000" dirty="0">
                          <a:effectLst/>
                        </a:rPr>
                        <a:t>Free</a:t>
                      </a:r>
                      <a:endParaRPr lang="en-AU"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ADBBFF"/>
                    </a:solidFill>
                  </a:tcPr>
                </a:tc>
                <a:extLst>
                  <a:ext uri="{0D108BD9-81ED-4DB2-BD59-A6C34878D82A}">
                    <a16:rowId xmlns:a16="http://schemas.microsoft.com/office/drawing/2014/main" val="1391715582"/>
                  </a:ext>
                </a:extLst>
              </a:tr>
            </a:tbl>
          </a:graphicData>
        </a:graphic>
      </p:graphicFrame>
      <p:sp>
        <p:nvSpPr>
          <p:cNvPr id="8" name="Rectangle: Rounded Corners 7">
            <a:extLst>
              <a:ext uri="{FF2B5EF4-FFF2-40B4-BE49-F238E27FC236}">
                <a16:creationId xmlns:a16="http://schemas.microsoft.com/office/drawing/2014/main" id="{336AFDED-C240-E13E-DF0F-95C241F16842}"/>
              </a:ext>
            </a:extLst>
          </p:cNvPr>
          <p:cNvSpPr/>
          <p:nvPr/>
        </p:nvSpPr>
        <p:spPr>
          <a:xfrm>
            <a:off x="-118532" y="254000"/>
            <a:ext cx="4048693" cy="3849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itle 5">
            <a:extLst>
              <a:ext uri="{FF2B5EF4-FFF2-40B4-BE49-F238E27FC236}">
                <a16:creationId xmlns:a16="http://schemas.microsoft.com/office/drawing/2014/main" id="{3FF08CD5-2E56-8306-CD1A-43BB5DAD7140}"/>
              </a:ext>
            </a:extLst>
          </p:cNvPr>
          <p:cNvSpPr txBox="1">
            <a:spLocks/>
          </p:cNvSpPr>
          <p:nvPr/>
        </p:nvSpPr>
        <p:spPr>
          <a:xfrm>
            <a:off x="466485" y="319472"/>
            <a:ext cx="3586769" cy="233374"/>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3.2h – define and embody</a:t>
            </a:r>
          </a:p>
        </p:txBody>
      </p:sp>
    </p:spTree>
    <p:extLst>
      <p:ext uri="{BB962C8B-B14F-4D97-AF65-F5344CB8AC3E}">
        <p14:creationId xmlns:p14="http://schemas.microsoft.com/office/powerpoint/2010/main" val="638262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C26C01-508A-BBBA-2D4D-1C0C1CF29651}"/>
              </a:ext>
            </a:extLst>
          </p:cNvPr>
          <p:cNvSpPr>
            <a:spLocks noGrp="1"/>
          </p:cNvSpPr>
          <p:nvPr>
            <p:ph type="sldNum" sz="quarter" idx="12"/>
          </p:nvPr>
        </p:nvSpPr>
        <p:spPr/>
        <p:txBody>
          <a:bodyPr/>
          <a:lstStyle/>
          <a:p>
            <a:fld id="{10A01DC5-1685-4615-8240-15192985C6A2}" type="slidenum">
              <a:rPr lang="en-AU" smtClean="0"/>
              <a:t>69</a:t>
            </a:fld>
            <a:endParaRPr lang="en-AU"/>
          </a:p>
        </p:txBody>
      </p:sp>
      <p:sp>
        <p:nvSpPr>
          <p:cNvPr id="2" name="Rectangle: Rounded Corners 1">
            <a:extLst>
              <a:ext uri="{FF2B5EF4-FFF2-40B4-BE49-F238E27FC236}">
                <a16:creationId xmlns:a16="http://schemas.microsoft.com/office/drawing/2014/main" id="{816BB0D4-21AB-1B79-0D75-E5EDCC47BEBC}"/>
              </a:ext>
              <a:ext uri="{C183D7F6-B498-43B3-948B-1728B52AA6E4}">
                <adec:decorative xmlns:adec="http://schemas.microsoft.com/office/drawing/2017/decorative" val="1"/>
              </a:ext>
            </a:extLst>
          </p:cNvPr>
          <p:cNvSpPr/>
          <p:nvPr/>
        </p:nvSpPr>
        <p:spPr>
          <a:xfrm>
            <a:off x="2259788" y="2885665"/>
            <a:ext cx="8484409" cy="1732583"/>
          </a:xfrm>
          <a:prstGeom prst="roundRect">
            <a:avLst>
              <a:gd name="adj" fmla="val 172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GB" sz="5400">
                <a:latin typeface="Arial" panose="020B0604020202020204" pitchFamily="34" charset="0"/>
                <a:cs typeface="Arial" panose="020B0604020202020204" pitchFamily="34" charset="0"/>
              </a:rPr>
              <a:t>   Applying effort to character</a:t>
            </a:r>
            <a:endParaRPr lang="en-AU" sz="5400">
              <a:solidFill>
                <a:schemeClr val="accent4"/>
              </a:solidFill>
              <a:latin typeface="Arial" panose="020B0604020202020204" pitchFamily="34" charset="0"/>
              <a:cs typeface="Arial" panose="020B0604020202020204" pitchFamily="34" charset="0"/>
            </a:endParaRPr>
          </a:p>
        </p:txBody>
      </p:sp>
      <p:sp>
        <p:nvSpPr>
          <p:cNvPr id="4" name="Oval 3">
            <a:hlinkClick r:id="rId2" action="ppaction://hlinksldjump"/>
            <a:extLst>
              <a:ext uri="{FF2B5EF4-FFF2-40B4-BE49-F238E27FC236}">
                <a16:creationId xmlns:a16="http://schemas.microsoft.com/office/drawing/2014/main" id="{85B37826-1BD3-6399-1E10-EDFB76E6AEF6}"/>
              </a:ext>
            </a:extLst>
          </p:cNvPr>
          <p:cNvSpPr/>
          <p:nvPr/>
        </p:nvSpPr>
        <p:spPr>
          <a:xfrm>
            <a:off x="1680111" y="2885665"/>
            <a:ext cx="1788869" cy="1709265"/>
          </a:xfrm>
          <a:prstGeom prst="ellipse">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a:solidFill>
                  <a:schemeClr val="accent1"/>
                </a:solidFill>
                <a:latin typeface="Arial" panose="020B0604020202020204" pitchFamily="34" charset="0"/>
                <a:cs typeface="Arial" panose="020B0604020202020204" pitchFamily="34" charset="0"/>
              </a:rPr>
              <a:t>3.3</a:t>
            </a:r>
          </a:p>
        </p:txBody>
      </p:sp>
    </p:spTree>
    <p:extLst>
      <p:ext uri="{BB962C8B-B14F-4D97-AF65-F5344CB8AC3E}">
        <p14:creationId xmlns:p14="http://schemas.microsoft.com/office/powerpoint/2010/main" val="2740781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10000"/>
            <a:lumOff val="9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12"/>
          </p:nvPr>
        </p:nvSpPr>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7</a:t>
            </a:fld>
            <a:endParaRPr lang="en-AU"/>
          </a:p>
        </p:txBody>
      </p:sp>
      <p:sp>
        <p:nvSpPr>
          <p:cNvPr id="2" name="Title 1">
            <a:extLst>
              <a:ext uri="{FF2B5EF4-FFF2-40B4-BE49-F238E27FC236}">
                <a16:creationId xmlns:a16="http://schemas.microsoft.com/office/drawing/2014/main" id="{7F9FF366-F790-32A5-172D-3B6B63DA6A00}"/>
              </a:ext>
            </a:extLst>
          </p:cNvPr>
          <p:cNvSpPr>
            <a:spLocks noGrp="1"/>
          </p:cNvSpPr>
          <p:nvPr>
            <p:ph type="title"/>
          </p:nvPr>
        </p:nvSpPr>
        <p:spPr>
          <a:xfrm>
            <a:off x="550935" y="947363"/>
            <a:ext cx="11484000" cy="545601"/>
          </a:xfrm>
        </p:spPr>
        <p:txBody>
          <a:bodyPr/>
          <a:lstStyle/>
          <a:p>
            <a:r>
              <a:rPr lang="en-AU" sz="3200">
                <a:effectLst/>
                <a:latin typeface="Arial" panose="020B0604020202020204" pitchFamily="34" charset="0"/>
                <a:ea typeface="Calibri" panose="020F0502020204030204" pitchFamily="34" charset="0"/>
              </a:rPr>
              <a:t>Introduction to breath control </a:t>
            </a:r>
            <a:endParaRPr lang="en-AU" sz="5400"/>
          </a:p>
        </p:txBody>
      </p:sp>
      <p:sp>
        <p:nvSpPr>
          <p:cNvPr id="12" name="Content Placeholder 4">
            <a:extLst>
              <a:ext uri="{FF2B5EF4-FFF2-40B4-BE49-F238E27FC236}">
                <a16:creationId xmlns:a16="http://schemas.microsoft.com/office/drawing/2014/main" id="{DA94EC1D-5885-A781-7769-56C354E30525}"/>
              </a:ext>
            </a:extLst>
          </p:cNvPr>
          <p:cNvSpPr>
            <a:spLocks noGrp="1"/>
          </p:cNvSpPr>
          <p:nvPr>
            <p:ph sz="quarter" idx="19"/>
          </p:nvPr>
        </p:nvSpPr>
        <p:spPr/>
        <p:txBody>
          <a:bodyPr/>
          <a:lstStyle/>
          <a:p>
            <a:pPr marL="342900" lvl="0" indent="-342900">
              <a:lnSpc>
                <a:spcPct val="150000"/>
              </a:lnSpc>
              <a:spcBef>
                <a:spcPts val="1200"/>
              </a:spcBef>
              <a:spcAft>
                <a:spcPts val="600"/>
              </a:spcAft>
              <a:buFont typeface="Symbol" panose="05050102010706020507" pitchFamily="18" charset="2"/>
              <a:buChar char=""/>
            </a:pPr>
            <a:r>
              <a:rPr lang="en-AU" sz="1600" b="1">
                <a:effectLst/>
                <a:latin typeface="Arial" panose="020B0604020202020204" pitchFamily="34" charset="0"/>
                <a:ea typeface="Calibri" panose="020F0502020204030204" pitchFamily="34" charset="0"/>
              </a:rPr>
              <a:t>Find a neutral stance</a:t>
            </a:r>
            <a:r>
              <a:rPr lang="en-AU" sz="1600">
                <a:effectLst/>
                <a:latin typeface="Arial" panose="020B0604020202020204" pitchFamily="34" charset="0"/>
                <a:ea typeface="Calibri" panose="020F0502020204030204" pitchFamily="34" charset="0"/>
              </a:rPr>
              <a:t>: stand or sit up straight, with shoulders relaxed, and spine in alignment.</a:t>
            </a:r>
          </a:p>
          <a:p>
            <a:pPr marL="342900" lvl="0" indent="-342900">
              <a:lnSpc>
                <a:spcPct val="150000"/>
              </a:lnSpc>
              <a:spcBef>
                <a:spcPts val="1200"/>
              </a:spcBef>
              <a:spcAft>
                <a:spcPts val="600"/>
              </a:spcAft>
              <a:buFont typeface="Symbol" panose="05050102010706020507" pitchFamily="18" charset="2"/>
              <a:buChar char=""/>
            </a:pPr>
            <a:r>
              <a:rPr lang="en-AU" sz="1600" b="1">
                <a:effectLst/>
                <a:latin typeface="Arial" panose="020B0604020202020204" pitchFamily="34" charset="0"/>
                <a:ea typeface="Calibri" panose="020F0502020204030204" pitchFamily="34" charset="0"/>
              </a:rPr>
              <a:t>Inhale deeply</a:t>
            </a:r>
            <a:r>
              <a:rPr lang="en-AU" sz="1600">
                <a:effectLst/>
                <a:latin typeface="Arial" panose="020B0604020202020204" pitchFamily="34" charset="0"/>
                <a:ea typeface="Calibri" panose="020F0502020204030204" pitchFamily="34" charset="0"/>
              </a:rPr>
              <a:t>: Place one hand on your chest and the other on your abdomen. Breathe in slowly through your nose, allowing your diaphragm (your belly, not your chest) to rise. Feel your abdomen expand.</a:t>
            </a:r>
          </a:p>
          <a:p>
            <a:pPr marL="342900" lvl="0" indent="-342900">
              <a:lnSpc>
                <a:spcPct val="150000"/>
              </a:lnSpc>
              <a:spcBef>
                <a:spcPts val="1200"/>
              </a:spcBef>
              <a:spcAft>
                <a:spcPts val="600"/>
              </a:spcAft>
              <a:buFont typeface="Symbol" panose="05050102010706020507" pitchFamily="18" charset="2"/>
              <a:buChar char=""/>
            </a:pPr>
            <a:r>
              <a:rPr lang="en-AU" sz="1600" b="1">
                <a:effectLst/>
                <a:latin typeface="Arial" panose="020B0604020202020204" pitchFamily="34" charset="0"/>
                <a:ea typeface="Calibri" panose="020F0502020204030204" pitchFamily="34" charset="0"/>
              </a:rPr>
              <a:t>Exhale slowly</a:t>
            </a:r>
            <a:r>
              <a:rPr lang="en-AU" sz="1600">
                <a:effectLst/>
                <a:latin typeface="Arial" panose="020B0604020202020204" pitchFamily="34" charset="0"/>
                <a:ea typeface="Calibri" panose="020F0502020204030204" pitchFamily="34" charset="0"/>
              </a:rPr>
              <a:t>: breathe out through your mouth, feeling your abdomen fall. Aim for a longer exhale than inhale.</a:t>
            </a:r>
          </a:p>
          <a:p>
            <a:pPr marL="342900" lvl="0" indent="-342900">
              <a:lnSpc>
                <a:spcPct val="150000"/>
              </a:lnSpc>
              <a:spcBef>
                <a:spcPts val="1200"/>
              </a:spcBef>
              <a:spcAft>
                <a:spcPts val="600"/>
              </a:spcAft>
              <a:buFont typeface="Symbol" panose="05050102010706020507" pitchFamily="18" charset="2"/>
              <a:buChar char=""/>
            </a:pPr>
            <a:r>
              <a:rPr lang="en-AU" sz="1600" b="1">
                <a:effectLst/>
                <a:latin typeface="Arial" panose="020B0604020202020204" pitchFamily="34" charset="0"/>
                <a:ea typeface="Calibri" panose="020F0502020204030204" pitchFamily="34" charset="0"/>
              </a:rPr>
              <a:t>Repeat</a:t>
            </a:r>
            <a:r>
              <a:rPr lang="en-AU" sz="1600">
                <a:effectLst/>
                <a:latin typeface="Arial" panose="020B0604020202020204" pitchFamily="34" charset="0"/>
                <a:ea typeface="Calibri" panose="020F0502020204030204" pitchFamily="34" charset="0"/>
              </a:rPr>
              <a:t>: practice this for one minute, focusing on deep, controlled breaths.</a:t>
            </a:r>
          </a:p>
          <a:p>
            <a:endParaRPr lang="en-US"/>
          </a:p>
        </p:txBody>
      </p:sp>
      <p:sp>
        <p:nvSpPr>
          <p:cNvPr id="7" name="Picture Placeholder 6">
            <a:extLst>
              <a:ext uri="{FF2B5EF4-FFF2-40B4-BE49-F238E27FC236}">
                <a16:creationId xmlns:a16="http://schemas.microsoft.com/office/drawing/2014/main" id="{1E6A986E-D512-D173-F759-441EB1BE2AE7}"/>
              </a:ext>
            </a:extLst>
          </p:cNvPr>
          <p:cNvSpPr>
            <a:spLocks noGrp="1"/>
          </p:cNvSpPr>
          <p:nvPr>
            <p:ph type="pic" sz="quarter" idx="20"/>
          </p:nvPr>
        </p:nvSpPr>
        <p:spPr/>
        <p:txBody>
          <a:bodyPr/>
          <a:lstStyle/>
          <a:p>
            <a:pPr marL="342900" lvl="0" indent="-342900">
              <a:lnSpc>
                <a:spcPct val="150000"/>
              </a:lnSpc>
              <a:spcBef>
                <a:spcPts val="1200"/>
              </a:spcBef>
              <a:spcAft>
                <a:spcPts val="600"/>
              </a:spcAft>
              <a:buFont typeface="Symbol" panose="05050102010706020507" pitchFamily="18" charset="2"/>
              <a:buChar char=""/>
            </a:pPr>
            <a:r>
              <a:rPr lang="en-AU" sz="1600" b="1">
                <a:effectLst/>
                <a:latin typeface="Arial" panose="020B0604020202020204" pitchFamily="34" charset="0"/>
                <a:ea typeface="Calibri" panose="020F0502020204030204" pitchFamily="34" charset="0"/>
              </a:rPr>
              <a:t>Inhale</a:t>
            </a:r>
            <a:r>
              <a:rPr lang="en-AU" sz="1600">
                <a:effectLst/>
                <a:latin typeface="Arial" panose="020B0604020202020204" pitchFamily="34" charset="0"/>
                <a:ea typeface="Calibri" panose="020F0502020204030204" pitchFamily="34" charset="0"/>
              </a:rPr>
              <a:t>: take a deep breath, inflating your diaphragm.</a:t>
            </a:r>
          </a:p>
          <a:p>
            <a:pPr marL="342900" lvl="0" indent="-342900">
              <a:lnSpc>
                <a:spcPct val="150000"/>
              </a:lnSpc>
              <a:spcBef>
                <a:spcPts val="1200"/>
              </a:spcBef>
              <a:spcAft>
                <a:spcPts val="600"/>
              </a:spcAft>
              <a:buFont typeface="Symbol" panose="05050102010706020507" pitchFamily="18" charset="2"/>
              <a:buChar char=""/>
            </a:pPr>
            <a:r>
              <a:rPr lang="en-AU" sz="1600" b="1">
                <a:effectLst/>
                <a:latin typeface="Arial" panose="020B0604020202020204" pitchFamily="34" charset="0"/>
                <a:ea typeface="Calibri" panose="020F0502020204030204" pitchFamily="34" charset="0"/>
              </a:rPr>
              <a:t>Count</a:t>
            </a:r>
            <a:r>
              <a:rPr lang="en-AU" sz="1600">
                <a:effectLst/>
                <a:latin typeface="Arial" panose="020B0604020202020204" pitchFamily="34" charset="0"/>
                <a:ea typeface="Calibri" panose="020F0502020204030204" pitchFamily="34" charset="0"/>
              </a:rPr>
              <a:t>: as you exhale, count slowly to five. Gradually increase the count as you become more comfortable.</a:t>
            </a:r>
          </a:p>
          <a:p>
            <a:endParaRPr lang="en-AU"/>
          </a:p>
        </p:txBody>
      </p:sp>
      <p:sp>
        <p:nvSpPr>
          <p:cNvPr id="4" name="Title 4">
            <a:extLst>
              <a:ext uri="{FF2B5EF4-FFF2-40B4-BE49-F238E27FC236}">
                <a16:creationId xmlns:a16="http://schemas.microsoft.com/office/drawing/2014/main" id="{89BACF7E-496E-5BEF-6007-9A85BA27C62C}"/>
              </a:ext>
            </a:extLst>
          </p:cNvPr>
          <p:cNvSpPr txBox="1">
            <a:spLocks/>
          </p:cNvSpPr>
          <p:nvPr/>
        </p:nvSpPr>
        <p:spPr>
          <a:xfrm>
            <a:off x="157065" y="923435"/>
            <a:ext cx="11484000" cy="838646"/>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endParaRPr lang="en-AU" sz="4400"/>
          </a:p>
        </p:txBody>
      </p:sp>
      <p:sp>
        <p:nvSpPr>
          <p:cNvPr id="17" name="Rectangle: Rounded Corners 16">
            <a:extLst>
              <a:ext uri="{FF2B5EF4-FFF2-40B4-BE49-F238E27FC236}">
                <a16:creationId xmlns:a16="http://schemas.microsoft.com/office/drawing/2014/main" id="{DE0EE7E1-CB6D-D1A2-B3ED-298E00A1EDAF}"/>
              </a:ext>
            </a:extLst>
          </p:cNvPr>
          <p:cNvSpPr/>
          <p:nvPr/>
        </p:nvSpPr>
        <p:spPr>
          <a:xfrm>
            <a:off x="6324599" y="3612445"/>
            <a:ext cx="5549734" cy="20415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nSpc>
                <a:spcPct val="150000"/>
              </a:lnSpc>
              <a:spcBef>
                <a:spcPts val="1200"/>
              </a:spcBef>
              <a:spcAft>
                <a:spcPts val="600"/>
              </a:spcAft>
            </a:pPr>
            <a:r>
              <a:rPr lang="en-AU" sz="1800" b="1">
                <a:latin typeface="Arial" panose="020B0604020202020204" pitchFamily="34" charset="0"/>
                <a:ea typeface="Calibri" panose="020F0502020204030204" pitchFamily="34" charset="0"/>
              </a:rPr>
              <a:t>Challenge yourself</a:t>
            </a:r>
            <a:r>
              <a:rPr lang="en-AU" sz="1800">
                <a:latin typeface="Arial" panose="020B0604020202020204" pitchFamily="34" charset="0"/>
                <a:ea typeface="Calibri" panose="020F0502020204030204" pitchFamily="34" charset="0"/>
              </a:rPr>
              <a:t>: over time, try to extend your count to 10 or more without losing your breath control.</a:t>
            </a:r>
          </a:p>
        </p:txBody>
      </p:sp>
      <p:sp>
        <p:nvSpPr>
          <p:cNvPr id="10" name="Rectangle: Rounded Corners 9">
            <a:extLst>
              <a:ext uri="{FF2B5EF4-FFF2-40B4-BE49-F238E27FC236}">
                <a16:creationId xmlns:a16="http://schemas.microsoft.com/office/drawing/2014/main" id="{B3679659-3CC2-D52C-9EB0-7E1BBBC12C60}"/>
              </a:ext>
            </a:extLst>
          </p:cNvPr>
          <p:cNvSpPr/>
          <p:nvPr/>
        </p:nvSpPr>
        <p:spPr>
          <a:xfrm>
            <a:off x="-118532" y="254000"/>
            <a:ext cx="3256843" cy="50528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itle 5">
            <a:extLst>
              <a:ext uri="{FF2B5EF4-FFF2-40B4-BE49-F238E27FC236}">
                <a16:creationId xmlns:a16="http://schemas.microsoft.com/office/drawing/2014/main" id="{7D71DAE6-7DEC-8610-08B6-C9F4F7EADA65}"/>
              </a:ext>
            </a:extLst>
          </p:cNvPr>
          <p:cNvSpPr txBox="1">
            <a:spLocks/>
          </p:cNvSpPr>
          <p:nvPr/>
        </p:nvSpPr>
        <p:spPr>
          <a:xfrm>
            <a:off x="247474" y="397822"/>
            <a:ext cx="2577934" cy="505288"/>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1.1a – vocal warm-up</a:t>
            </a:r>
          </a:p>
        </p:txBody>
      </p:sp>
    </p:spTree>
    <p:extLst>
      <p:ext uri="{BB962C8B-B14F-4D97-AF65-F5344CB8AC3E}">
        <p14:creationId xmlns:p14="http://schemas.microsoft.com/office/powerpoint/2010/main" val="2294883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C9CF25D-58BB-9A3C-88DA-A6128910197D}"/>
              </a:ext>
            </a:extLst>
          </p:cNvPr>
          <p:cNvSpPr/>
          <p:nvPr/>
        </p:nvSpPr>
        <p:spPr>
          <a:xfrm>
            <a:off x="7197869" y="2362703"/>
            <a:ext cx="4069350" cy="2558143"/>
          </a:xfrm>
          <a:custGeom>
            <a:avLst/>
            <a:gdLst>
              <a:gd name="connsiteX0" fmla="*/ 0 w 4069350"/>
              <a:gd name="connsiteY0" fmla="*/ 0 h 2558143"/>
              <a:gd name="connsiteX1" fmla="*/ 459255 w 4069350"/>
              <a:gd name="connsiteY1" fmla="*/ 0 h 2558143"/>
              <a:gd name="connsiteX2" fmla="*/ 1121978 w 4069350"/>
              <a:gd name="connsiteY2" fmla="*/ 0 h 2558143"/>
              <a:gd name="connsiteX3" fmla="*/ 1744007 w 4069350"/>
              <a:gd name="connsiteY3" fmla="*/ 0 h 2558143"/>
              <a:gd name="connsiteX4" fmla="*/ 2203262 w 4069350"/>
              <a:gd name="connsiteY4" fmla="*/ 0 h 2558143"/>
              <a:gd name="connsiteX5" fmla="*/ 2743905 w 4069350"/>
              <a:gd name="connsiteY5" fmla="*/ 0 h 2558143"/>
              <a:gd name="connsiteX6" fmla="*/ 3406627 w 4069350"/>
              <a:gd name="connsiteY6" fmla="*/ 0 h 2558143"/>
              <a:gd name="connsiteX7" fmla="*/ 4069350 w 4069350"/>
              <a:gd name="connsiteY7" fmla="*/ 0 h 2558143"/>
              <a:gd name="connsiteX8" fmla="*/ 4069350 w 4069350"/>
              <a:gd name="connsiteY8" fmla="*/ 537210 h 2558143"/>
              <a:gd name="connsiteX9" fmla="*/ 4069350 w 4069350"/>
              <a:gd name="connsiteY9" fmla="*/ 972094 h 2558143"/>
              <a:gd name="connsiteX10" fmla="*/ 4069350 w 4069350"/>
              <a:gd name="connsiteY10" fmla="*/ 1432560 h 2558143"/>
              <a:gd name="connsiteX11" fmla="*/ 4069350 w 4069350"/>
              <a:gd name="connsiteY11" fmla="*/ 1969770 h 2558143"/>
              <a:gd name="connsiteX12" fmla="*/ 4069350 w 4069350"/>
              <a:gd name="connsiteY12" fmla="*/ 2558143 h 2558143"/>
              <a:gd name="connsiteX13" fmla="*/ 3610095 w 4069350"/>
              <a:gd name="connsiteY13" fmla="*/ 2558143 h 2558143"/>
              <a:gd name="connsiteX14" fmla="*/ 3150840 w 4069350"/>
              <a:gd name="connsiteY14" fmla="*/ 2558143 h 2558143"/>
              <a:gd name="connsiteX15" fmla="*/ 2528810 w 4069350"/>
              <a:gd name="connsiteY15" fmla="*/ 2558143 h 2558143"/>
              <a:gd name="connsiteX16" fmla="*/ 2069555 w 4069350"/>
              <a:gd name="connsiteY16" fmla="*/ 2558143 h 2558143"/>
              <a:gd name="connsiteX17" fmla="*/ 1488219 w 4069350"/>
              <a:gd name="connsiteY17" fmla="*/ 2558143 h 2558143"/>
              <a:gd name="connsiteX18" fmla="*/ 988271 w 4069350"/>
              <a:gd name="connsiteY18" fmla="*/ 2558143 h 2558143"/>
              <a:gd name="connsiteX19" fmla="*/ 0 w 4069350"/>
              <a:gd name="connsiteY19" fmla="*/ 2558143 h 2558143"/>
              <a:gd name="connsiteX20" fmla="*/ 0 w 4069350"/>
              <a:gd name="connsiteY20" fmla="*/ 2046514 h 2558143"/>
              <a:gd name="connsiteX21" fmla="*/ 0 w 4069350"/>
              <a:gd name="connsiteY21" fmla="*/ 1483723 h 2558143"/>
              <a:gd name="connsiteX22" fmla="*/ 0 w 4069350"/>
              <a:gd name="connsiteY22" fmla="*/ 997676 h 2558143"/>
              <a:gd name="connsiteX23" fmla="*/ 0 w 4069350"/>
              <a:gd name="connsiteY23" fmla="*/ 511629 h 2558143"/>
              <a:gd name="connsiteX24" fmla="*/ 0 w 4069350"/>
              <a:gd name="connsiteY24" fmla="*/ 0 h 2558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069350" h="2558143" fill="none" extrusionOk="0">
                <a:moveTo>
                  <a:pt x="0" y="0"/>
                </a:moveTo>
                <a:cubicBezTo>
                  <a:pt x="131493" y="-43612"/>
                  <a:pt x="352335" y="13885"/>
                  <a:pt x="459255" y="0"/>
                </a:cubicBezTo>
                <a:cubicBezTo>
                  <a:pt x="566175" y="-13885"/>
                  <a:pt x="942817" y="78004"/>
                  <a:pt x="1121978" y="0"/>
                </a:cubicBezTo>
                <a:cubicBezTo>
                  <a:pt x="1301139" y="-78004"/>
                  <a:pt x="1533783" y="12391"/>
                  <a:pt x="1744007" y="0"/>
                </a:cubicBezTo>
                <a:cubicBezTo>
                  <a:pt x="1954231" y="-12391"/>
                  <a:pt x="2043665" y="36774"/>
                  <a:pt x="2203262" y="0"/>
                </a:cubicBezTo>
                <a:cubicBezTo>
                  <a:pt x="2362859" y="-36774"/>
                  <a:pt x="2513370" y="62471"/>
                  <a:pt x="2743905" y="0"/>
                </a:cubicBezTo>
                <a:cubicBezTo>
                  <a:pt x="2974440" y="-62471"/>
                  <a:pt x="3177258" y="17425"/>
                  <a:pt x="3406627" y="0"/>
                </a:cubicBezTo>
                <a:cubicBezTo>
                  <a:pt x="3635996" y="-17425"/>
                  <a:pt x="3763952" y="15146"/>
                  <a:pt x="4069350" y="0"/>
                </a:cubicBezTo>
                <a:cubicBezTo>
                  <a:pt x="4124053" y="213143"/>
                  <a:pt x="4016361" y="298177"/>
                  <a:pt x="4069350" y="537210"/>
                </a:cubicBezTo>
                <a:cubicBezTo>
                  <a:pt x="4122339" y="776243"/>
                  <a:pt x="4026194" y="878143"/>
                  <a:pt x="4069350" y="972094"/>
                </a:cubicBezTo>
                <a:cubicBezTo>
                  <a:pt x="4112506" y="1066045"/>
                  <a:pt x="4066291" y="1270952"/>
                  <a:pt x="4069350" y="1432560"/>
                </a:cubicBezTo>
                <a:cubicBezTo>
                  <a:pt x="4072409" y="1594168"/>
                  <a:pt x="4056144" y="1793860"/>
                  <a:pt x="4069350" y="1969770"/>
                </a:cubicBezTo>
                <a:cubicBezTo>
                  <a:pt x="4082556" y="2145680"/>
                  <a:pt x="4058215" y="2272048"/>
                  <a:pt x="4069350" y="2558143"/>
                </a:cubicBezTo>
                <a:cubicBezTo>
                  <a:pt x="3937715" y="2604315"/>
                  <a:pt x="3741371" y="2540972"/>
                  <a:pt x="3610095" y="2558143"/>
                </a:cubicBezTo>
                <a:cubicBezTo>
                  <a:pt x="3478819" y="2575314"/>
                  <a:pt x="3247811" y="2517553"/>
                  <a:pt x="3150840" y="2558143"/>
                </a:cubicBezTo>
                <a:cubicBezTo>
                  <a:pt x="3053870" y="2598733"/>
                  <a:pt x="2776212" y="2525669"/>
                  <a:pt x="2528810" y="2558143"/>
                </a:cubicBezTo>
                <a:cubicBezTo>
                  <a:pt x="2281408" y="2590617"/>
                  <a:pt x="2263462" y="2510814"/>
                  <a:pt x="2069555" y="2558143"/>
                </a:cubicBezTo>
                <a:cubicBezTo>
                  <a:pt x="1875648" y="2605472"/>
                  <a:pt x="1704238" y="2541307"/>
                  <a:pt x="1488219" y="2558143"/>
                </a:cubicBezTo>
                <a:cubicBezTo>
                  <a:pt x="1272200" y="2574979"/>
                  <a:pt x="1091673" y="2521730"/>
                  <a:pt x="988271" y="2558143"/>
                </a:cubicBezTo>
                <a:cubicBezTo>
                  <a:pt x="884869" y="2594556"/>
                  <a:pt x="330277" y="2450579"/>
                  <a:pt x="0" y="2558143"/>
                </a:cubicBezTo>
                <a:cubicBezTo>
                  <a:pt x="-2609" y="2398381"/>
                  <a:pt x="47960" y="2157637"/>
                  <a:pt x="0" y="2046514"/>
                </a:cubicBezTo>
                <a:cubicBezTo>
                  <a:pt x="-47960" y="1935391"/>
                  <a:pt x="18665" y="1642124"/>
                  <a:pt x="0" y="1483723"/>
                </a:cubicBezTo>
                <a:cubicBezTo>
                  <a:pt x="-18665" y="1325322"/>
                  <a:pt x="8169" y="1109841"/>
                  <a:pt x="0" y="997676"/>
                </a:cubicBezTo>
                <a:cubicBezTo>
                  <a:pt x="-8169" y="885511"/>
                  <a:pt x="24218" y="701132"/>
                  <a:pt x="0" y="511629"/>
                </a:cubicBezTo>
                <a:cubicBezTo>
                  <a:pt x="-24218" y="322126"/>
                  <a:pt x="9165" y="203741"/>
                  <a:pt x="0" y="0"/>
                </a:cubicBezTo>
                <a:close/>
              </a:path>
              <a:path w="4069350" h="2558143" stroke="0" extrusionOk="0">
                <a:moveTo>
                  <a:pt x="0" y="0"/>
                </a:moveTo>
                <a:cubicBezTo>
                  <a:pt x="263602" y="-2940"/>
                  <a:pt x="410786" y="37901"/>
                  <a:pt x="540642" y="0"/>
                </a:cubicBezTo>
                <a:cubicBezTo>
                  <a:pt x="670498" y="-37901"/>
                  <a:pt x="786933" y="28000"/>
                  <a:pt x="999897" y="0"/>
                </a:cubicBezTo>
                <a:cubicBezTo>
                  <a:pt x="1212862" y="-28000"/>
                  <a:pt x="1347646" y="42563"/>
                  <a:pt x="1662620" y="0"/>
                </a:cubicBezTo>
                <a:cubicBezTo>
                  <a:pt x="1977594" y="-42563"/>
                  <a:pt x="2040388" y="49978"/>
                  <a:pt x="2203262" y="0"/>
                </a:cubicBezTo>
                <a:cubicBezTo>
                  <a:pt x="2366136" y="-49978"/>
                  <a:pt x="2516115" y="49884"/>
                  <a:pt x="2743905" y="0"/>
                </a:cubicBezTo>
                <a:cubicBezTo>
                  <a:pt x="2971695" y="-49884"/>
                  <a:pt x="3204679" y="20519"/>
                  <a:pt x="3406627" y="0"/>
                </a:cubicBezTo>
                <a:cubicBezTo>
                  <a:pt x="3608575" y="-20519"/>
                  <a:pt x="3828875" y="41078"/>
                  <a:pt x="4069350" y="0"/>
                </a:cubicBezTo>
                <a:cubicBezTo>
                  <a:pt x="4070395" y="199585"/>
                  <a:pt x="4036512" y="371474"/>
                  <a:pt x="4069350" y="562791"/>
                </a:cubicBezTo>
                <a:cubicBezTo>
                  <a:pt x="4102188" y="754108"/>
                  <a:pt x="4030605" y="847518"/>
                  <a:pt x="4069350" y="1023257"/>
                </a:cubicBezTo>
                <a:cubicBezTo>
                  <a:pt x="4108095" y="1198996"/>
                  <a:pt x="4051965" y="1390672"/>
                  <a:pt x="4069350" y="1483723"/>
                </a:cubicBezTo>
                <a:cubicBezTo>
                  <a:pt x="4086735" y="1576774"/>
                  <a:pt x="4008600" y="1882939"/>
                  <a:pt x="4069350" y="1995352"/>
                </a:cubicBezTo>
                <a:cubicBezTo>
                  <a:pt x="4130100" y="2107765"/>
                  <a:pt x="4022898" y="2305468"/>
                  <a:pt x="4069350" y="2558143"/>
                </a:cubicBezTo>
                <a:cubicBezTo>
                  <a:pt x="3916316" y="2567217"/>
                  <a:pt x="3758798" y="2550634"/>
                  <a:pt x="3610095" y="2558143"/>
                </a:cubicBezTo>
                <a:cubicBezTo>
                  <a:pt x="3461393" y="2565652"/>
                  <a:pt x="3094113" y="2524102"/>
                  <a:pt x="2947372" y="2558143"/>
                </a:cubicBezTo>
                <a:cubicBezTo>
                  <a:pt x="2800631" y="2592184"/>
                  <a:pt x="2571236" y="2533788"/>
                  <a:pt x="2447423" y="2558143"/>
                </a:cubicBezTo>
                <a:cubicBezTo>
                  <a:pt x="2323610" y="2582498"/>
                  <a:pt x="2142062" y="2494347"/>
                  <a:pt x="1866088" y="2558143"/>
                </a:cubicBezTo>
                <a:cubicBezTo>
                  <a:pt x="1590115" y="2621939"/>
                  <a:pt x="1366168" y="2554157"/>
                  <a:pt x="1203365" y="2558143"/>
                </a:cubicBezTo>
                <a:cubicBezTo>
                  <a:pt x="1040562" y="2562129"/>
                  <a:pt x="755234" y="2521821"/>
                  <a:pt x="622029" y="2558143"/>
                </a:cubicBezTo>
                <a:cubicBezTo>
                  <a:pt x="488824" y="2594465"/>
                  <a:pt x="134161" y="2528793"/>
                  <a:pt x="0" y="2558143"/>
                </a:cubicBezTo>
                <a:cubicBezTo>
                  <a:pt x="-36944" y="2354519"/>
                  <a:pt x="29551" y="2289721"/>
                  <a:pt x="0" y="2097677"/>
                </a:cubicBezTo>
                <a:cubicBezTo>
                  <a:pt x="-29551" y="1905633"/>
                  <a:pt x="1612" y="1766126"/>
                  <a:pt x="0" y="1611630"/>
                </a:cubicBezTo>
                <a:cubicBezTo>
                  <a:pt x="-1612" y="1457134"/>
                  <a:pt x="20295" y="1220134"/>
                  <a:pt x="0" y="1048839"/>
                </a:cubicBezTo>
                <a:cubicBezTo>
                  <a:pt x="-20295" y="877544"/>
                  <a:pt x="55073" y="753663"/>
                  <a:pt x="0" y="537210"/>
                </a:cubicBezTo>
                <a:cubicBezTo>
                  <a:pt x="-55073" y="320757"/>
                  <a:pt x="18142" y="139213"/>
                  <a:pt x="0" y="0"/>
                </a:cubicBezTo>
                <a:close/>
              </a:path>
            </a:pathLst>
          </a:custGeom>
          <a:solidFill>
            <a:schemeClr val="accent4"/>
          </a:solidFill>
          <a:ln w="57150">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70</a:t>
            </a:fld>
            <a:endParaRPr lang="en-AU"/>
          </a:p>
        </p:txBody>
      </p:sp>
      <p:sp>
        <p:nvSpPr>
          <p:cNvPr id="12" name="Content Placeholder 4">
            <a:extLst>
              <a:ext uri="{FF2B5EF4-FFF2-40B4-BE49-F238E27FC236}">
                <a16:creationId xmlns:a16="http://schemas.microsoft.com/office/drawing/2014/main" id="{DA94EC1D-5885-A781-7769-56C354E30525}"/>
              </a:ext>
            </a:extLst>
          </p:cNvPr>
          <p:cNvSpPr>
            <a:spLocks noGrp="1"/>
          </p:cNvSpPr>
          <p:nvPr>
            <p:ph sz="quarter" idx="19"/>
          </p:nvPr>
        </p:nvSpPr>
        <p:spPr>
          <a:xfrm>
            <a:off x="546266" y="2006419"/>
            <a:ext cx="5549734" cy="3119669"/>
          </a:xfrm>
        </p:spPr>
        <p:txBody>
          <a:bodyPr/>
          <a:lstStyle/>
          <a:p>
            <a:r>
              <a:rPr lang="en-AU" b="1"/>
              <a:t>Let’s peel back the layers of this character.</a:t>
            </a:r>
          </a:p>
          <a:p>
            <a:pPr marL="342900" indent="-342900">
              <a:lnSpc>
                <a:spcPct val="100000"/>
              </a:lnSpc>
              <a:buFont typeface="Arial" panose="020B0604020202020204" pitchFamily="34" charset="0"/>
              <a:buChar char="•"/>
            </a:pPr>
            <a:r>
              <a:rPr lang="en-AU" sz="1800"/>
              <a:t>What do we know about Ernie?</a:t>
            </a:r>
          </a:p>
          <a:p>
            <a:pPr marL="342900" indent="-342900">
              <a:lnSpc>
                <a:spcPct val="100000"/>
              </a:lnSpc>
              <a:buFont typeface="Arial" panose="020B0604020202020204" pitchFamily="34" charset="0"/>
              <a:buChar char="•"/>
            </a:pPr>
            <a:r>
              <a:rPr lang="en-AU" sz="1800"/>
              <a:t>Which words give us this insight?</a:t>
            </a:r>
          </a:p>
          <a:p>
            <a:pPr marL="342900" indent="-342900">
              <a:lnSpc>
                <a:spcPct val="100000"/>
              </a:lnSpc>
              <a:buFont typeface="Arial" panose="020B0604020202020204" pitchFamily="34" charset="0"/>
              <a:buChar char="•"/>
            </a:pPr>
            <a:r>
              <a:rPr lang="en-AU" sz="1800"/>
              <a:t>How might this character stand?</a:t>
            </a:r>
          </a:p>
          <a:p>
            <a:pPr marL="342900" indent="-342900">
              <a:lnSpc>
                <a:spcPct val="100000"/>
              </a:lnSpc>
              <a:buFont typeface="Arial" panose="020B0604020202020204" pitchFamily="34" charset="0"/>
              <a:buChar char="•"/>
            </a:pPr>
            <a:r>
              <a:rPr lang="en-AU" sz="1800"/>
              <a:t>How might this character move?</a:t>
            </a:r>
          </a:p>
          <a:p>
            <a:pPr marL="342900" indent="-342900">
              <a:lnSpc>
                <a:spcPct val="100000"/>
              </a:lnSpc>
              <a:buFont typeface="Arial" panose="020B0604020202020204" pitchFamily="34" charset="0"/>
              <a:buChar char="•"/>
            </a:pPr>
            <a:r>
              <a:rPr lang="en-AU" sz="1800"/>
              <a:t>Which of Laban’s effort actions might best match this character’s energy?</a:t>
            </a:r>
          </a:p>
          <a:p>
            <a:pPr marL="342900" indent="-342900">
              <a:lnSpc>
                <a:spcPct val="100000"/>
              </a:lnSpc>
              <a:buFont typeface="Arial" panose="020B0604020202020204" pitchFamily="34" charset="0"/>
              <a:buChar char="•"/>
            </a:pPr>
            <a:r>
              <a:rPr lang="en-AU" sz="1800"/>
              <a:t>How might you  communicate these traits to an audience in performance? </a:t>
            </a:r>
          </a:p>
          <a:p>
            <a:pPr marL="342900" indent="-342900">
              <a:lnSpc>
                <a:spcPct val="100000"/>
              </a:lnSpc>
              <a:buFont typeface="Arial" panose="020B0604020202020204" pitchFamily="34" charset="0"/>
              <a:buChar char="•"/>
            </a:pPr>
            <a:r>
              <a:rPr lang="en-AU" sz="1800"/>
              <a:t>What makes you say that?</a:t>
            </a:r>
          </a:p>
          <a:p>
            <a:endParaRPr lang="en-US"/>
          </a:p>
        </p:txBody>
      </p:sp>
      <p:sp>
        <p:nvSpPr>
          <p:cNvPr id="4" name="Title 4">
            <a:extLst>
              <a:ext uri="{FF2B5EF4-FFF2-40B4-BE49-F238E27FC236}">
                <a16:creationId xmlns:a16="http://schemas.microsoft.com/office/drawing/2014/main" id="{89BACF7E-496E-5BEF-6007-9A85BA27C62C}"/>
              </a:ext>
            </a:extLst>
          </p:cNvPr>
          <p:cNvSpPr txBox="1">
            <a:spLocks/>
          </p:cNvSpPr>
          <p:nvPr/>
        </p:nvSpPr>
        <p:spPr>
          <a:xfrm>
            <a:off x="546267" y="1167773"/>
            <a:ext cx="6974907" cy="838646"/>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4400">
                <a:latin typeface="Arial"/>
                <a:cs typeface="Arial"/>
              </a:rPr>
              <a:t>Peel the fruit</a:t>
            </a:r>
            <a:endParaRPr lang="en-AU" sz="4400"/>
          </a:p>
        </p:txBody>
      </p:sp>
      <p:sp>
        <p:nvSpPr>
          <p:cNvPr id="2" name="TextBox 1">
            <a:extLst>
              <a:ext uri="{FF2B5EF4-FFF2-40B4-BE49-F238E27FC236}">
                <a16:creationId xmlns:a16="http://schemas.microsoft.com/office/drawing/2014/main" id="{B7FEF77F-68F9-BE79-7948-D33C3AC77AA8}"/>
              </a:ext>
            </a:extLst>
          </p:cNvPr>
          <p:cNvSpPr txBox="1"/>
          <p:nvPr/>
        </p:nvSpPr>
        <p:spPr>
          <a:xfrm>
            <a:off x="7683255" y="2520545"/>
            <a:ext cx="3098578" cy="2242457"/>
          </a:xfrm>
          <a:prstGeom prst="rect">
            <a:avLst/>
          </a:prstGeom>
          <a:noFill/>
        </p:spPr>
        <p:txBody>
          <a:bodyPr wrap="square" lIns="0" tIns="0" rIns="0" bIns="0" rtlCol="0">
            <a:noAutofit/>
          </a:bodyPr>
          <a:lstStyle/>
          <a:p>
            <a:pPr algn="l"/>
            <a:endParaRPr lang="en-AU" sz="1800">
              <a:latin typeface="Arial" panose="020B0604020202020204" pitchFamily="34" charset="0"/>
              <a:ea typeface="Calibri" panose="020F0502020204030204" pitchFamily="34" charset="0"/>
            </a:endParaRPr>
          </a:p>
          <a:p>
            <a:pPr algn="l"/>
            <a:r>
              <a:rPr lang="en-AU" sz="1800">
                <a:effectLst/>
                <a:latin typeface="Arial" panose="020B0604020202020204" pitchFamily="34" charset="0"/>
                <a:ea typeface="Calibri" panose="020F0502020204030204" pitchFamily="34" charset="0"/>
              </a:rPr>
              <a:t>(F) Strong, natural leader. She's from a large family and has had to grow up fast. She is patient, warm, practical and charismatic.</a:t>
            </a:r>
            <a:endParaRPr lang="en-AU" sz="1800"/>
          </a:p>
        </p:txBody>
      </p:sp>
      <p:sp>
        <p:nvSpPr>
          <p:cNvPr id="3" name="Rectangle: Rounded Corners 2">
            <a:extLst>
              <a:ext uri="{FF2B5EF4-FFF2-40B4-BE49-F238E27FC236}">
                <a16:creationId xmlns:a16="http://schemas.microsoft.com/office/drawing/2014/main" id="{11426313-38D2-6F7E-09FE-09EE12BCA0D8}"/>
              </a:ext>
            </a:extLst>
          </p:cNvPr>
          <p:cNvSpPr/>
          <p:nvPr/>
        </p:nvSpPr>
        <p:spPr>
          <a:xfrm>
            <a:off x="-118531" y="254000"/>
            <a:ext cx="3234264" cy="3849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itle 5">
            <a:extLst>
              <a:ext uri="{FF2B5EF4-FFF2-40B4-BE49-F238E27FC236}">
                <a16:creationId xmlns:a16="http://schemas.microsoft.com/office/drawing/2014/main" id="{C5EE9C99-6203-0F79-E8CF-73DF4A5B7D3F}"/>
              </a:ext>
            </a:extLst>
          </p:cNvPr>
          <p:cNvSpPr txBox="1">
            <a:spLocks/>
          </p:cNvSpPr>
          <p:nvPr/>
        </p:nvSpPr>
        <p:spPr>
          <a:xfrm>
            <a:off x="165255" y="324717"/>
            <a:ext cx="2815012" cy="303263"/>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3.3a – thinking routine</a:t>
            </a:r>
          </a:p>
        </p:txBody>
      </p:sp>
      <p:sp>
        <p:nvSpPr>
          <p:cNvPr id="7" name="Rectangle: Rounded Corners 6">
            <a:extLst>
              <a:ext uri="{FF2B5EF4-FFF2-40B4-BE49-F238E27FC236}">
                <a16:creationId xmlns:a16="http://schemas.microsoft.com/office/drawing/2014/main" id="{D1868660-AD22-F29F-46A4-4FF8B7AF66BE}"/>
              </a:ext>
            </a:extLst>
          </p:cNvPr>
          <p:cNvSpPr/>
          <p:nvPr/>
        </p:nvSpPr>
        <p:spPr>
          <a:xfrm>
            <a:off x="7521174" y="2087401"/>
            <a:ext cx="2123408" cy="55059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Ernie</a:t>
            </a:r>
          </a:p>
        </p:txBody>
      </p:sp>
      <p:sp>
        <p:nvSpPr>
          <p:cNvPr id="8" name="TextBox 7">
            <a:extLst>
              <a:ext uri="{FF2B5EF4-FFF2-40B4-BE49-F238E27FC236}">
                <a16:creationId xmlns:a16="http://schemas.microsoft.com/office/drawing/2014/main" id="{16062AA6-6230-1BF7-EEB0-9FA9DDEF5120}"/>
              </a:ext>
            </a:extLst>
          </p:cNvPr>
          <p:cNvSpPr txBox="1"/>
          <p:nvPr/>
        </p:nvSpPr>
        <p:spPr>
          <a:xfrm>
            <a:off x="7366000" y="6358156"/>
            <a:ext cx="4883352" cy="286553"/>
          </a:xfrm>
          <a:prstGeom prst="rect">
            <a:avLst/>
          </a:prstGeom>
          <a:noFill/>
        </p:spPr>
        <p:txBody>
          <a:bodyPr wrap="square" lIns="0" tIns="0" rIns="0" bIns="0" rtlCol="0">
            <a:noAutofit/>
          </a:bodyPr>
          <a:lstStyle/>
          <a:p>
            <a:pPr>
              <a:lnSpc>
                <a:spcPct val="150000"/>
              </a:lnSpc>
              <a:spcBef>
                <a:spcPts val="1200"/>
              </a:spcBef>
              <a:spcAft>
                <a:spcPts val="600"/>
              </a:spcAft>
            </a:pPr>
            <a:r>
              <a:rPr lang="en-AU" sz="1200">
                <a:effectLst/>
                <a:latin typeface="Arial" panose="020B0604020202020204" pitchFamily="34" charset="0"/>
                <a:ea typeface="Calibri" panose="020F0502020204030204" pitchFamily="34" charset="0"/>
              </a:rPr>
              <a:t>Kemp J (2022) </a:t>
            </a:r>
            <a:r>
              <a:rPr lang="en-AU" sz="1200" i="1">
                <a:effectLst/>
                <a:latin typeface="Arial" panose="020B0604020202020204" pitchFamily="34" charset="0"/>
                <a:ea typeface="Calibri" panose="020F0502020204030204" pitchFamily="34" charset="0"/>
              </a:rPr>
              <a:t>Shack</a:t>
            </a:r>
            <a:r>
              <a:rPr lang="en-AU" sz="1200">
                <a:effectLst/>
                <a:latin typeface="Arial" panose="020B0604020202020204" pitchFamily="34" charset="0"/>
                <a:ea typeface="Calibri" panose="020F0502020204030204" pitchFamily="34" charset="0"/>
              </a:rPr>
              <a:t>, </a:t>
            </a:r>
            <a:r>
              <a:rPr lang="en-AU" sz="1200" u="sng">
                <a:solidFill>
                  <a:srgbClr val="2F5496"/>
                </a:solidFill>
                <a:effectLst/>
                <a:latin typeface="Arial" panose="020B0604020202020204" pitchFamily="34" charset="0"/>
                <a:ea typeface="Calibri" panose="020F0502020204030204" pitchFamily="34" charset="0"/>
                <a:hlinkClick r:id="rId2"/>
              </a:rPr>
              <a:t>Playlab Theatre</a:t>
            </a:r>
            <a:r>
              <a:rPr lang="en-AU" sz="1200">
                <a:effectLst/>
                <a:latin typeface="Arial" panose="020B0604020202020204" pitchFamily="34" charset="0"/>
                <a:ea typeface="Calibri" panose="020F0502020204030204" pitchFamily="34" charset="0"/>
              </a:rPr>
              <a:t>, Australia.</a:t>
            </a:r>
          </a:p>
        </p:txBody>
      </p:sp>
    </p:spTree>
    <p:extLst>
      <p:ext uri="{BB962C8B-B14F-4D97-AF65-F5344CB8AC3E}">
        <p14:creationId xmlns:p14="http://schemas.microsoft.com/office/powerpoint/2010/main" val="3430844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 calcmode="lin" valueType="num">
                                      <p:cBhvr additive="base">
                                        <p:cTn id="7" dur="500" fill="hold"/>
                                        <p:tgtEl>
                                          <p:spTgt spid="12">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 calcmode="lin" valueType="num">
                                      <p:cBhvr additive="base">
                                        <p:cTn id="13" dur="500" fill="hold"/>
                                        <p:tgtEl>
                                          <p:spTgt spid="12">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anim calcmode="lin" valueType="num">
                                      <p:cBhvr additive="base">
                                        <p:cTn id="19" dur="500" fill="hold"/>
                                        <p:tgtEl>
                                          <p:spTgt spid="12">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2">
                                            <p:txEl>
                                              <p:pRg st="4" end="4"/>
                                            </p:txEl>
                                          </p:spTgt>
                                        </p:tgtEl>
                                        <p:attrNameLst>
                                          <p:attrName>style.visibility</p:attrName>
                                        </p:attrNameLst>
                                      </p:cBhvr>
                                      <p:to>
                                        <p:strVal val="visible"/>
                                      </p:to>
                                    </p:set>
                                    <p:anim calcmode="lin" valueType="num">
                                      <p:cBhvr additive="base">
                                        <p:cTn id="25" dur="500" fill="hold"/>
                                        <p:tgtEl>
                                          <p:spTgt spid="12">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2">
                                            <p:txEl>
                                              <p:pRg st="5" end="5"/>
                                            </p:txEl>
                                          </p:spTgt>
                                        </p:tgtEl>
                                        <p:attrNameLst>
                                          <p:attrName>style.visibility</p:attrName>
                                        </p:attrNameLst>
                                      </p:cBhvr>
                                      <p:to>
                                        <p:strVal val="visible"/>
                                      </p:to>
                                    </p:set>
                                    <p:anim calcmode="lin" valueType="num">
                                      <p:cBhvr additive="base">
                                        <p:cTn id="31" dur="500" fill="hold"/>
                                        <p:tgtEl>
                                          <p:spTgt spid="12">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2">
                                            <p:txEl>
                                              <p:pRg st="6" end="6"/>
                                            </p:txEl>
                                          </p:spTgt>
                                        </p:tgtEl>
                                        <p:attrNameLst>
                                          <p:attrName>style.visibility</p:attrName>
                                        </p:attrNameLst>
                                      </p:cBhvr>
                                      <p:to>
                                        <p:strVal val="visible"/>
                                      </p:to>
                                    </p:set>
                                    <p:anim calcmode="lin" valueType="num">
                                      <p:cBhvr additive="base">
                                        <p:cTn id="37" dur="500" fill="hold"/>
                                        <p:tgtEl>
                                          <p:spTgt spid="12">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12">
                                            <p:txEl>
                                              <p:pRg st="7" end="7"/>
                                            </p:txEl>
                                          </p:spTgt>
                                        </p:tgtEl>
                                        <p:attrNameLst>
                                          <p:attrName>style.visibility</p:attrName>
                                        </p:attrNameLst>
                                      </p:cBhvr>
                                      <p:to>
                                        <p:strVal val="visible"/>
                                      </p:to>
                                    </p:set>
                                    <p:anim calcmode="lin" valueType="num">
                                      <p:cBhvr additive="base">
                                        <p:cTn id="43" dur="500" fill="hold"/>
                                        <p:tgtEl>
                                          <p:spTgt spid="12">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2">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3D9C7C4-CF10-7960-223D-C6AD17A85DAC}"/>
              </a:ext>
            </a:extLst>
          </p:cNvPr>
          <p:cNvSpPr/>
          <p:nvPr/>
        </p:nvSpPr>
        <p:spPr>
          <a:xfrm>
            <a:off x="8046166" y="2959571"/>
            <a:ext cx="3437834" cy="3257802"/>
          </a:xfrm>
          <a:custGeom>
            <a:avLst/>
            <a:gdLst>
              <a:gd name="connsiteX0" fmla="*/ 0 w 3437834"/>
              <a:gd name="connsiteY0" fmla="*/ 0 h 3257802"/>
              <a:gd name="connsiteX1" fmla="*/ 538594 w 3437834"/>
              <a:gd name="connsiteY1" fmla="*/ 0 h 3257802"/>
              <a:gd name="connsiteX2" fmla="*/ 1042810 w 3437834"/>
              <a:gd name="connsiteY2" fmla="*/ 0 h 3257802"/>
              <a:gd name="connsiteX3" fmla="*/ 1650160 w 3437834"/>
              <a:gd name="connsiteY3" fmla="*/ 0 h 3257802"/>
              <a:gd name="connsiteX4" fmla="*/ 2257511 w 3437834"/>
              <a:gd name="connsiteY4" fmla="*/ 0 h 3257802"/>
              <a:gd name="connsiteX5" fmla="*/ 2899240 w 3437834"/>
              <a:gd name="connsiteY5" fmla="*/ 0 h 3257802"/>
              <a:gd name="connsiteX6" fmla="*/ 3437834 w 3437834"/>
              <a:gd name="connsiteY6" fmla="*/ 0 h 3257802"/>
              <a:gd name="connsiteX7" fmla="*/ 3437834 w 3437834"/>
              <a:gd name="connsiteY7" fmla="*/ 510389 h 3257802"/>
              <a:gd name="connsiteX8" fmla="*/ 3437834 w 3437834"/>
              <a:gd name="connsiteY8" fmla="*/ 1053356 h 3257802"/>
              <a:gd name="connsiteX9" fmla="*/ 3437834 w 3437834"/>
              <a:gd name="connsiteY9" fmla="*/ 1661479 h 3257802"/>
              <a:gd name="connsiteX10" fmla="*/ 3437834 w 3437834"/>
              <a:gd name="connsiteY10" fmla="*/ 2171868 h 3257802"/>
              <a:gd name="connsiteX11" fmla="*/ 3437834 w 3437834"/>
              <a:gd name="connsiteY11" fmla="*/ 2682257 h 3257802"/>
              <a:gd name="connsiteX12" fmla="*/ 3437834 w 3437834"/>
              <a:gd name="connsiteY12" fmla="*/ 3257802 h 3257802"/>
              <a:gd name="connsiteX13" fmla="*/ 2933618 w 3437834"/>
              <a:gd name="connsiteY13" fmla="*/ 3257802 h 3257802"/>
              <a:gd name="connsiteX14" fmla="*/ 2326268 w 3437834"/>
              <a:gd name="connsiteY14" fmla="*/ 3257802 h 3257802"/>
              <a:gd name="connsiteX15" fmla="*/ 1787674 w 3437834"/>
              <a:gd name="connsiteY15" fmla="*/ 3257802 h 3257802"/>
              <a:gd name="connsiteX16" fmla="*/ 1145945 w 3437834"/>
              <a:gd name="connsiteY16" fmla="*/ 3257802 h 3257802"/>
              <a:gd name="connsiteX17" fmla="*/ 641729 w 3437834"/>
              <a:gd name="connsiteY17" fmla="*/ 3257802 h 3257802"/>
              <a:gd name="connsiteX18" fmla="*/ 0 w 3437834"/>
              <a:gd name="connsiteY18" fmla="*/ 3257802 h 3257802"/>
              <a:gd name="connsiteX19" fmla="*/ 0 w 3437834"/>
              <a:gd name="connsiteY19" fmla="*/ 2747413 h 3257802"/>
              <a:gd name="connsiteX20" fmla="*/ 0 w 3437834"/>
              <a:gd name="connsiteY20" fmla="*/ 2139290 h 3257802"/>
              <a:gd name="connsiteX21" fmla="*/ 0 w 3437834"/>
              <a:gd name="connsiteY21" fmla="*/ 1661479 h 3257802"/>
              <a:gd name="connsiteX22" fmla="*/ 0 w 3437834"/>
              <a:gd name="connsiteY22" fmla="*/ 1118512 h 3257802"/>
              <a:gd name="connsiteX23" fmla="*/ 0 w 3437834"/>
              <a:gd name="connsiteY23" fmla="*/ 542967 h 3257802"/>
              <a:gd name="connsiteX24" fmla="*/ 0 w 3437834"/>
              <a:gd name="connsiteY24" fmla="*/ 0 h 325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37834" h="3257802" fill="none" extrusionOk="0">
                <a:moveTo>
                  <a:pt x="0" y="0"/>
                </a:moveTo>
                <a:cubicBezTo>
                  <a:pt x="176474" y="-42315"/>
                  <a:pt x="403123" y="11985"/>
                  <a:pt x="538594" y="0"/>
                </a:cubicBezTo>
                <a:cubicBezTo>
                  <a:pt x="674065" y="-11985"/>
                  <a:pt x="862443" y="38746"/>
                  <a:pt x="1042810" y="0"/>
                </a:cubicBezTo>
                <a:cubicBezTo>
                  <a:pt x="1223177" y="-38746"/>
                  <a:pt x="1462371" y="66980"/>
                  <a:pt x="1650160" y="0"/>
                </a:cubicBezTo>
                <a:cubicBezTo>
                  <a:pt x="1837949" y="-66980"/>
                  <a:pt x="1971514" y="53340"/>
                  <a:pt x="2257511" y="0"/>
                </a:cubicBezTo>
                <a:cubicBezTo>
                  <a:pt x="2543508" y="-53340"/>
                  <a:pt x="2670281" y="6177"/>
                  <a:pt x="2899240" y="0"/>
                </a:cubicBezTo>
                <a:cubicBezTo>
                  <a:pt x="3128199" y="-6177"/>
                  <a:pt x="3190803" y="52693"/>
                  <a:pt x="3437834" y="0"/>
                </a:cubicBezTo>
                <a:cubicBezTo>
                  <a:pt x="3470737" y="149396"/>
                  <a:pt x="3391161" y="357364"/>
                  <a:pt x="3437834" y="510389"/>
                </a:cubicBezTo>
                <a:cubicBezTo>
                  <a:pt x="3484507" y="663414"/>
                  <a:pt x="3383359" y="893192"/>
                  <a:pt x="3437834" y="1053356"/>
                </a:cubicBezTo>
                <a:cubicBezTo>
                  <a:pt x="3492309" y="1213520"/>
                  <a:pt x="3381861" y="1398110"/>
                  <a:pt x="3437834" y="1661479"/>
                </a:cubicBezTo>
                <a:cubicBezTo>
                  <a:pt x="3493807" y="1924848"/>
                  <a:pt x="3429653" y="2007371"/>
                  <a:pt x="3437834" y="2171868"/>
                </a:cubicBezTo>
                <a:cubicBezTo>
                  <a:pt x="3446015" y="2336365"/>
                  <a:pt x="3434571" y="2516639"/>
                  <a:pt x="3437834" y="2682257"/>
                </a:cubicBezTo>
                <a:cubicBezTo>
                  <a:pt x="3441097" y="2847875"/>
                  <a:pt x="3417293" y="2982270"/>
                  <a:pt x="3437834" y="3257802"/>
                </a:cubicBezTo>
                <a:cubicBezTo>
                  <a:pt x="3250835" y="3257819"/>
                  <a:pt x="3050803" y="3237866"/>
                  <a:pt x="2933618" y="3257802"/>
                </a:cubicBezTo>
                <a:cubicBezTo>
                  <a:pt x="2816433" y="3277738"/>
                  <a:pt x="2486329" y="3239432"/>
                  <a:pt x="2326268" y="3257802"/>
                </a:cubicBezTo>
                <a:cubicBezTo>
                  <a:pt x="2166207" y="3276172"/>
                  <a:pt x="1993250" y="3252879"/>
                  <a:pt x="1787674" y="3257802"/>
                </a:cubicBezTo>
                <a:cubicBezTo>
                  <a:pt x="1582098" y="3262725"/>
                  <a:pt x="1367442" y="3246665"/>
                  <a:pt x="1145945" y="3257802"/>
                </a:cubicBezTo>
                <a:cubicBezTo>
                  <a:pt x="924448" y="3268939"/>
                  <a:pt x="863183" y="3229123"/>
                  <a:pt x="641729" y="3257802"/>
                </a:cubicBezTo>
                <a:cubicBezTo>
                  <a:pt x="420275" y="3286481"/>
                  <a:pt x="162636" y="3219182"/>
                  <a:pt x="0" y="3257802"/>
                </a:cubicBezTo>
                <a:cubicBezTo>
                  <a:pt x="-48277" y="3063645"/>
                  <a:pt x="21702" y="2905748"/>
                  <a:pt x="0" y="2747413"/>
                </a:cubicBezTo>
                <a:cubicBezTo>
                  <a:pt x="-21702" y="2589078"/>
                  <a:pt x="48236" y="2418319"/>
                  <a:pt x="0" y="2139290"/>
                </a:cubicBezTo>
                <a:cubicBezTo>
                  <a:pt x="-48236" y="1860261"/>
                  <a:pt x="47541" y="1853934"/>
                  <a:pt x="0" y="1661479"/>
                </a:cubicBezTo>
                <a:cubicBezTo>
                  <a:pt x="-47541" y="1469024"/>
                  <a:pt x="38727" y="1329035"/>
                  <a:pt x="0" y="1118512"/>
                </a:cubicBezTo>
                <a:cubicBezTo>
                  <a:pt x="-38727" y="907989"/>
                  <a:pt x="18053" y="771003"/>
                  <a:pt x="0" y="542967"/>
                </a:cubicBezTo>
                <a:cubicBezTo>
                  <a:pt x="-18053" y="314932"/>
                  <a:pt x="5601" y="268316"/>
                  <a:pt x="0" y="0"/>
                </a:cubicBezTo>
                <a:close/>
              </a:path>
              <a:path w="3437834" h="3257802" stroke="0" extrusionOk="0">
                <a:moveTo>
                  <a:pt x="0" y="0"/>
                </a:moveTo>
                <a:cubicBezTo>
                  <a:pt x="147499" y="-11989"/>
                  <a:pt x="434331" y="4924"/>
                  <a:pt x="641729" y="0"/>
                </a:cubicBezTo>
                <a:cubicBezTo>
                  <a:pt x="849127" y="-4924"/>
                  <a:pt x="1060610" y="41887"/>
                  <a:pt x="1249080" y="0"/>
                </a:cubicBezTo>
                <a:cubicBezTo>
                  <a:pt x="1437550" y="-41887"/>
                  <a:pt x="1573846" y="7579"/>
                  <a:pt x="1890809" y="0"/>
                </a:cubicBezTo>
                <a:cubicBezTo>
                  <a:pt x="2207772" y="-7579"/>
                  <a:pt x="2233075" y="54560"/>
                  <a:pt x="2498159" y="0"/>
                </a:cubicBezTo>
                <a:cubicBezTo>
                  <a:pt x="2763243" y="-54560"/>
                  <a:pt x="3242059" y="98973"/>
                  <a:pt x="3437834" y="0"/>
                </a:cubicBezTo>
                <a:cubicBezTo>
                  <a:pt x="3482344" y="293642"/>
                  <a:pt x="3400099" y="433300"/>
                  <a:pt x="3437834" y="608123"/>
                </a:cubicBezTo>
                <a:cubicBezTo>
                  <a:pt x="3475569" y="782946"/>
                  <a:pt x="3398460" y="913306"/>
                  <a:pt x="3437834" y="1151090"/>
                </a:cubicBezTo>
                <a:cubicBezTo>
                  <a:pt x="3477208" y="1388874"/>
                  <a:pt x="3424214" y="1408429"/>
                  <a:pt x="3437834" y="1596323"/>
                </a:cubicBezTo>
                <a:cubicBezTo>
                  <a:pt x="3451454" y="1784217"/>
                  <a:pt x="3381166" y="1881165"/>
                  <a:pt x="3437834" y="2139290"/>
                </a:cubicBezTo>
                <a:cubicBezTo>
                  <a:pt x="3494502" y="2397415"/>
                  <a:pt x="3431754" y="2528580"/>
                  <a:pt x="3437834" y="2747413"/>
                </a:cubicBezTo>
                <a:cubicBezTo>
                  <a:pt x="3443914" y="2966246"/>
                  <a:pt x="3433549" y="3033614"/>
                  <a:pt x="3437834" y="3257802"/>
                </a:cubicBezTo>
                <a:cubicBezTo>
                  <a:pt x="3260935" y="3290013"/>
                  <a:pt x="3169046" y="3244322"/>
                  <a:pt x="2967997" y="3257802"/>
                </a:cubicBezTo>
                <a:cubicBezTo>
                  <a:pt x="2766948" y="3271282"/>
                  <a:pt x="2607171" y="3253909"/>
                  <a:pt x="2498159" y="3257802"/>
                </a:cubicBezTo>
                <a:cubicBezTo>
                  <a:pt x="2389147" y="3261695"/>
                  <a:pt x="2108449" y="3221781"/>
                  <a:pt x="1925187" y="3257802"/>
                </a:cubicBezTo>
                <a:cubicBezTo>
                  <a:pt x="1741925" y="3293823"/>
                  <a:pt x="1482145" y="3198192"/>
                  <a:pt x="1352215" y="3257802"/>
                </a:cubicBezTo>
                <a:cubicBezTo>
                  <a:pt x="1222285" y="3317412"/>
                  <a:pt x="1084881" y="3201792"/>
                  <a:pt x="882377" y="3257802"/>
                </a:cubicBezTo>
                <a:cubicBezTo>
                  <a:pt x="679873" y="3313812"/>
                  <a:pt x="403077" y="3244277"/>
                  <a:pt x="0" y="3257802"/>
                </a:cubicBezTo>
                <a:cubicBezTo>
                  <a:pt x="-71483" y="3054281"/>
                  <a:pt x="36854" y="2895751"/>
                  <a:pt x="0" y="2649679"/>
                </a:cubicBezTo>
                <a:cubicBezTo>
                  <a:pt x="-36854" y="2403607"/>
                  <a:pt x="6286" y="2385191"/>
                  <a:pt x="0" y="2204446"/>
                </a:cubicBezTo>
                <a:cubicBezTo>
                  <a:pt x="-6286" y="2023701"/>
                  <a:pt x="34313" y="1794413"/>
                  <a:pt x="0" y="1596323"/>
                </a:cubicBezTo>
                <a:cubicBezTo>
                  <a:pt x="-34313" y="1398233"/>
                  <a:pt x="67283" y="1227393"/>
                  <a:pt x="0" y="1020778"/>
                </a:cubicBezTo>
                <a:cubicBezTo>
                  <a:pt x="-67283" y="814164"/>
                  <a:pt x="27987" y="429653"/>
                  <a:pt x="0" y="0"/>
                </a:cubicBezTo>
                <a:close/>
              </a:path>
            </a:pathLst>
          </a:custGeom>
          <a:solidFill>
            <a:schemeClr val="accent4"/>
          </a:solidFill>
          <a:ln w="38100">
            <a:solidFill>
              <a:schemeClr val="tx1"/>
            </a:solidFill>
            <a:extLst>
              <a:ext uri="{C807C97D-BFC1-408E-A445-0C87EB9F89A2}">
                <ask:lineSketchStyleProps xmlns:ask="http://schemas.microsoft.com/office/drawing/2018/sketchyshapes" sd="2825533420">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DF40F3CC-482C-1747-ABDA-4D1A564FF97D}"/>
              </a:ext>
            </a:extLst>
          </p:cNvPr>
          <p:cNvSpPr/>
          <p:nvPr/>
        </p:nvSpPr>
        <p:spPr>
          <a:xfrm>
            <a:off x="4131365" y="3001682"/>
            <a:ext cx="3437834" cy="3257802"/>
          </a:xfrm>
          <a:custGeom>
            <a:avLst/>
            <a:gdLst>
              <a:gd name="connsiteX0" fmla="*/ 0 w 3437834"/>
              <a:gd name="connsiteY0" fmla="*/ 0 h 3257802"/>
              <a:gd name="connsiteX1" fmla="*/ 538594 w 3437834"/>
              <a:gd name="connsiteY1" fmla="*/ 0 h 3257802"/>
              <a:gd name="connsiteX2" fmla="*/ 1042810 w 3437834"/>
              <a:gd name="connsiteY2" fmla="*/ 0 h 3257802"/>
              <a:gd name="connsiteX3" fmla="*/ 1650160 w 3437834"/>
              <a:gd name="connsiteY3" fmla="*/ 0 h 3257802"/>
              <a:gd name="connsiteX4" fmla="*/ 2257511 w 3437834"/>
              <a:gd name="connsiteY4" fmla="*/ 0 h 3257802"/>
              <a:gd name="connsiteX5" fmla="*/ 2899240 w 3437834"/>
              <a:gd name="connsiteY5" fmla="*/ 0 h 3257802"/>
              <a:gd name="connsiteX6" fmla="*/ 3437834 w 3437834"/>
              <a:gd name="connsiteY6" fmla="*/ 0 h 3257802"/>
              <a:gd name="connsiteX7" fmla="*/ 3437834 w 3437834"/>
              <a:gd name="connsiteY7" fmla="*/ 510389 h 3257802"/>
              <a:gd name="connsiteX8" fmla="*/ 3437834 w 3437834"/>
              <a:gd name="connsiteY8" fmla="*/ 1053356 h 3257802"/>
              <a:gd name="connsiteX9" fmla="*/ 3437834 w 3437834"/>
              <a:gd name="connsiteY9" fmla="*/ 1661479 h 3257802"/>
              <a:gd name="connsiteX10" fmla="*/ 3437834 w 3437834"/>
              <a:gd name="connsiteY10" fmla="*/ 2171868 h 3257802"/>
              <a:gd name="connsiteX11" fmla="*/ 3437834 w 3437834"/>
              <a:gd name="connsiteY11" fmla="*/ 2682257 h 3257802"/>
              <a:gd name="connsiteX12" fmla="*/ 3437834 w 3437834"/>
              <a:gd name="connsiteY12" fmla="*/ 3257802 h 3257802"/>
              <a:gd name="connsiteX13" fmla="*/ 2933618 w 3437834"/>
              <a:gd name="connsiteY13" fmla="*/ 3257802 h 3257802"/>
              <a:gd name="connsiteX14" fmla="*/ 2326268 w 3437834"/>
              <a:gd name="connsiteY14" fmla="*/ 3257802 h 3257802"/>
              <a:gd name="connsiteX15" fmla="*/ 1787674 w 3437834"/>
              <a:gd name="connsiteY15" fmla="*/ 3257802 h 3257802"/>
              <a:gd name="connsiteX16" fmla="*/ 1145945 w 3437834"/>
              <a:gd name="connsiteY16" fmla="*/ 3257802 h 3257802"/>
              <a:gd name="connsiteX17" fmla="*/ 641729 w 3437834"/>
              <a:gd name="connsiteY17" fmla="*/ 3257802 h 3257802"/>
              <a:gd name="connsiteX18" fmla="*/ 0 w 3437834"/>
              <a:gd name="connsiteY18" fmla="*/ 3257802 h 3257802"/>
              <a:gd name="connsiteX19" fmla="*/ 0 w 3437834"/>
              <a:gd name="connsiteY19" fmla="*/ 2747413 h 3257802"/>
              <a:gd name="connsiteX20" fmla="*/ 0 w 3437834"/>
              <a:gd name="connsiteY20" fmla="*/ 2139290 h 3257802"/>
              <a:gd name="connsiteX21" fmla="*/ 0 w 3437834"/>
              <a:gd name="connsiteY21" fmla="*/ 1661479 h 3257802"/>
              <a:gd name="connsiteX22" fmla="*/ 0 w 3437834"/>
              <a:gd name="connsiteY22" fmla="*/ 1118512 h 3257802"/>
              <a:gd name="connsiteX23" fmla="*/ 0 w 3437834"/>
              <a:gd name="connsiteY23" fmla="*/ 542967 h 3257802"/>
              <a:gd name="connsiteX24" fmla="*/ 0 w 3437834"/>
              <a:gd name="connsiteY24" fmla="*/ 0 h 325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37834" h="3257802" fill="none" extrusionOk="0">
                <a:moveTo>
                  <a:pt x="0" y="0"/>
                </a:moveTo>
                <a:cubicBezTo>
                  <a:pt x="176474" y="-42315"/>
                  <a:pt x="403123" y="11985"/>
                  <a:pt x="538594" y="0"/>
                </a:cubicBezTo>
                <a:cubicBezTo>
                  <a:pt x="674065" y="-11985"/>
                  <a:pt x="862443" y="38746"/>
                  <a:pt x="1042810" y="0"/>
                </a:cubicBezTo>
                <a:cubicBezTo>
                  <a:pt x="1223177" y="-38746"/>
                  <a:pt x="1462371" y="66980"/>
                  <a:pt x="1650160" y="0"/>
                </a:cubicBezTo>
                <a:cubicBezTo>
                  <a:pt x="1837949" y="-66980"/>
                  <a:pt x="1971514" y="53340"/>
                  <a:pt x="2257511" y="0"/>
                </a:cubicBezTo>
                <a:cubicBezTo>
                  <a:pt x="2543508" y="-53340"/>
                  <a:pt x="2670281" y="6177"/>
                  <a:pt x="2899240" y="0"/>
                </a:cubicBezTo>
                <a:cubicBezTo>
                  <a:pt x="3128199" y="-6177"/>
                  <a:pt x="3190803" y="52693"/>
                  <a:pt x="3437834" y="0"/>
                </a:cubicBezTo>
                <a:cubicBezTo>
                  <a:pt x="3470737" y="149396"/>
                  <a:pt x="3391161" y="357364"/>
                  <a:pt x="3437834" y="510389"/>
                </a:cubicBezTo>
                <a:cubicBezTo>
                  <a:pt x="3484507" y="663414"/>
                  <a:pt x="3383359" y="893192"/>
                  <a:pt x="3437834" y="1053356"/>
                </a:cubicBezTo>
                <a:cubicBezTo>
                  <a:pt x="3492309" y="1213520"/>
                  <a:pt x="3381861" y="1398110"/>
                  <a:pt x="3437834" y="1661479"/>
                </a:cubicBezTo>
                <a:cubicBezTo>
                  <a:pt x="3493807" y="1924848"/>
                  <a:pt x="3429653" y="2007371"/>
                  <a:pt x="3437834" y="2171868"/>
                </a:cubicBezTo>
                <a:cubicBezTo>
                  <a:pt x="3446015" y="2336365"/>
                  <a:pt x="3434571" y="2516639"/>
                  <a:pt x="3437834" y="2682257"/>
                </a:cubicBezTo>
                <a:cubicBezTo>
                  <a:pt x="3441097" y="2847875"/>
                  <a:pt x="3417293" y="2982270"/>
                  <a:pt x="3437834" y="3257802"/>
                </a:cubicBezTo>
                <a:cubicBezTo>
                  <a:pt x="3250835" y="3257819"/>
                  <a:pt x="3050803" y="3237866"/>
                  <a:pt x="2933618" y="3257802"/>
                </a:cubicBezTo>
                <a:cubicBezTo>
                  <a:pt x="2816433" y="3277738"/>
                  <a:pt x="2486329" y="3239432"/>
                  <a:pt x="2326268" y="3257802"/>
                </a:cubicBezTo>
                <a:cubicBezTo>
                  <a:pt x="2166207" y="3276172"/>
                  <a:pt x="1993250" y="3252879"/>
                  <a:pt x="1787674" y="3257802"/>
                </a:cubicBezTo>
                <a:cubicBezTo>
                  <a:pt x="1582098" y="3262725"/>
                  <a:pt x="1367442" y="3246665"/>
                  <a:pt x="1145945" y="3257802"/>
                </a:cubicBezTo>
                <a:cubicBezTo>
                  <a:pt x="924448" y="3268939"/>
                  <a:pt x="863183" y="3229123"/>
                  <a:pt x="641729" y="3257802"/>
                </a:cubicBezTo>
                <a:cubicBezTo>
                  <a:pt x="420275" y="3286481"/>
                  <a:pt x="162636" y="3219182"/>
                  <a:pt x="0" y="3257802"/>
                </a:cubicBezTo>
                <a:cubicBezTo>
                  <a:pt x="-48277" y="3063645"/>
                  <a:pt x="21702" y="2905748"/>
                  <a:pt x="0" y="2747413"/>
                </a:cubicBezTo>
                <a:cubicBezTo>
                  <a:pt x="-21702" y="2589078"/>
                  <a:pt x="48236" y="2418319"/>
                  <a:pt x="0" y="2139290"/>
                </a:cubicBezTo>
                <a:cubicBezTo>
                  <a:pt x="-48236" y="1860261"/>
                  <a:pt x="47541" y="1853934"/>
                  <a:pt x="0" y="1661479"/>
                </a:cubicBezTo>
                <a:cubicBezTo>
                  <a:pt x="-47541" y="1469024"/>
                  <a:pt x="38727" y="1329035"/>
                  <a:pt x="0" y="1118512"/>
                </a:cubicBezTo>
                <a:cubicBezTo>
                  <a:pt x="-38727" y="907989"/>
                  <a:pt x="18053" y="771003"/>
                  <a:pt x="0" y="542967"/>
                </a:cubicBezTo>
                <a:cubicBezTo>
                  <a:pt x="-18053" y="314932"/>
                  <a:pt x="5601" y="268316"/>
                  <a:pt x="0" y="0"/>
                </a:cubicBezTo>
                <a:close/>
              </a:path>
              <a:path w="3437834" h="3257802" stroke="0" extrusionOk="0">
                <a:moveTo>
                  <a:pt x="0" y="0"/>
                </a:moveTo>
                <a:cubicBezTo>
                  <a:pt x="147499" y="-11989"/>
                  <a:pt x="434331" y="4924"/>
                  <a:pt x="641729" y="0"/>
                </a:cubicBezTo>
                <a:cubicBezTo>
                  <a:pt x="849127" y="-4924"/>
                  <a:pt x="1060610" y="41887"/>
                  <a:pt x="1249080" y="0"/>
                </a:cubicBezTo>
                <a:cubicBezTo>
                  <a:pt x="1437550" y="-41887"/>
                  <a:pt x="1573846" y="7579"/>
                  <a:pt x="1890809" y="0"/>
                </a:cubicBezTo>
                <a:cubicBezTo>
                  <a:pt x="2207772" y="-7579"/>
                  <a:pt x="2233075" y="54560"/>
                  <a:pt x="2498159" y="0"/>
                </a:cubicBezTo>
                <a:cubicBezTo>
                  <a:pt x="2763243" y="-54560"/>
                  <a:pt x="3242059" y="98973"/>
                  <a:pt x="3437834" y="0"/>
                </a:cubicBezTo>
                <a:cubicBezTo>
                  <a:pt x="3482344" y="293642"/>
                  <a:pt x="3400099" y="433300"/>
                  <a:pt x="3437834" y="608123"/>
                </a:cubicBezTo>
                <a:cubicBezTo>
                  <a:pt x="3475569" y="782946"/>
                  <a:pt x="3398460" y="913306"/>
                  <a:pt x="3437834" y="1151090"/>
                </a:cubicBezTo>
                <a:cubicBezTo>
                  <a:pt x="3477208" y="1388874"/>
                  <a:pt x="3424214" y="1408429"/>
                  <a:pt x="3437834" y="1596323"/>
                </a:cubicBezTo>
                <a:cubicBezTo>
                  <a:pt x="3451454" y="1784217"/>
                  <a:pt x="3381166" y="1881165"/>
                  <a:pt x="3437834" y="2139290"/>
                </a:cubicBezTo>
                <a:cubicBezTo>
                  <a:pt x="3494502" y="2397415"/>
                  <a:pt x="3431754" y="2528580"/>
                  <a:pt x="3437834" y="2747413"/>
                </a:cubicBezTo>
                <a:cubicBezTo>
                  <a:pt x="3443914" y="2966246"/>
                  <a:pt x="3433549" y="3033614"/>
                  <a:pt x="3437834" y="3257802"/>
                </a:cubicBezTo>
                <a:cubicBezTo>
                  <a:pt x="3260935" y="3290013"/>
                  <a:pt x="3169046" y="3244322"/>
                  <a:pt x="2967997" y="3257802"/>
                </a:cubicBezTo>
                <a:cubicBezTo>
                  <a:pt x="2766948" y="3271282"/>
                  <a:pt x="2607171" y="3253909"/>
                  <a:pt x="2498159" y="3257802"/>
                </a:cubicBezTo>
                <a:cubicBezTo>
                  <a:pt x="2389147" y="3261695"/>
                  <a:pt x="2108449" y="3221781"/>
                  <a:pt x="1925187" y="3257802"/>
                </a:cubicBezTo>
                <a:cubicBezTo>
                  <a:pt x="1741925" y="3293823"/>
                  <a:pt x="1482145" y="3198192"/>
                  <a:pt x="1352215" y="3257802"/>
                </a:cubicBezTo>
                <a:cubicBezTo>
                  <a:pt x="1222285" y="3317412"/>
                  <a:pt x="1084881" y="3201792"/>
                  <a:pt x="882377" y="3257802"/>
                </a:cubicBezTo>
                <a:cubicBezTo>
                  <a:pt x="679873" y="3313812"/>
                  <a:pt x="403077" y="3244277"/>
                  <a:pt x="0" y="3257802"/>
                </a:cubicBezTo>
                <a:cubicBezTo>
                  <a:pt x="-71483" y="3054281"/>
                  <a:pt x="36854" y="2895751"/>
                  <a:pt x="0" y="2649679"/>
                </a:cubicBezTo>
                <a:cubicBezTo>
                  <a:pt x="-36854" y="2403607"/>
                  <a:pt x="6286" y="2385191"/>
                  <a:pt x="0" y="2204446"/>
                </a:cubicBezTo>
                <a:cubicBezTo>
                  <a:pt x="-6286" y="2023701"/>
                  <a:pt x="34313" y="1794413"/>
                  <a:pt x="0" y="1596323"/>
                </a:cubicBezTo>
                <a:cubicBezTo>
                  <a:pt x="-34313" y="1398233"/>
                  <a:pt x="67283" y="1227393"/>
                  <a:pt x="0" y="1020778"/>
                </a:cubicBezTo>
                <a:cubicBezTo>
                  <a:pt x="-67283" y="814164"/>
                  <a:pt x="27987" y="429653"/>
                  <a:pt x="0" y="0"/>
                </a:cubicBezTo>
                <a:close/>
              </a:path>
            </a:pathLst>
          </a:custGeom>
          <a:solidFill>
            <a:schemeClr val="accent4"/>
          </a:solidFill>
          <a:ln w="38100">
            <a:solidFill>
              <a:schemeClr val="tx1"/>
            </a:solidFill>
            <a:extLst>
              <a:ext uri="{C807C97D-BFC1-408E-A445-0C87EB9F89A2}">
                <ask:lineSketchStyleProps xmlns:ask="http://schemas.microsoft.com/office/drawing/2018/sketchyshapes" sd="2825533420">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71</a:t>
            </a:fld>
            <a:endParaRPr lang="en-AU"/>
          </a:p>
        </p:txBody>
      </p:sp>
      <p:sp>
        <p:nvSpPr>
          <p:cNvPr id="5" name="Title 4">
            <a:extLst>
              <a:ext uri="{FF2B5EF4-FFF2-40B4-BE49-F238E27FC236}">
                <a16:creationId xmlns:a16="http://schemas.microsoft.com/office/drawing/2014/main" id="{863D1439-8D1B-E2B4-6F4A-C26BD2AA57C8}"/>
              </a:ext>
            </a:extLst>
          </p:cNvPr>
          <p:cNvSpPr txBox="1">
            <a:spLocks/>
          </p:cNvSpPr>
          <p:nvPr/>
        </p:nvSpPr>
        <p:spPr>
          <a:xfrm>
            <a:off x="418070" y="598516"/>
            <a:ext cx="11484000" cy="838646"/>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algn="ctr"/>
            <a:r>
              <a:rPr lang="en-AU" sz="4400"/>
              <a:t>Your Turn!</a:t>
            </a:r>
          </a:p>
        </p:txBody>
      </p:sp>
      <p:sp>
        <p:nvSpPr>
          <p:cNvPr id="20" name="TextBox 19">
            <a:extLst>
              <a:ext uri="{FF2B5EF4-FFF2-40B4-BE49-F238E27FC236}">
                <a16:creationId xmlns:a16="http://schemas.microsoft.com/office/drawing/2014/main" id="{51FD1D79-BA94-DC48-1DD0-B214252623EC}"/>
              </a:ext>
            </a:extLst>
          </p:cNvPr>
          <p:cNvSpPr txBox="1"/>
          <p:nvPr/>
        </p:nvSpPr>
        <p:spPr>
          <a:xfrm>
            <a:off x="1240971" y="1615273"/>
            <a:ext cx="9883029" cy="646331"/>
          </a:xfrm>
          <a:prstGeom prst="rect">
            <a:avLst/>
          </a:prstGeom>
          <a:noFill/>
        </p:spPr>
        <p:txBody>
          <a:bodyPr wrap="square">
            <a:spAutoFit/>
          </a:bodyPr>
          <a:lstStyle/>
          <a:p>
            <a:pPr algn="ctr"/>
            <a:r>
              <a:rPr lang="en-AU" sz="1800">
                <a:effectLst/>
                <a:latin typeface="Arial" panose="020B0604020202020204" pitchFamily="34" charset="0"/>
                <a:ea typeface="Calibri" panose="020F0502020204030204" pitchFamily="34" charset="0"/>
              </a:rPr>
              <a:t>Read the notes for your character and choose the best Laban effort to communicate their character through movement. </a:t>
            </a:r>
            <a:endParaRPr lang="en-AU" sz="1800"/>
          </a:p>
        </p:txBody>
      </p:sp>
      <p:sp>
        <p:nvSpPr>
          <p:cNvPr id="3" name="Rectangle 2">
            <a:extLst>
              <a:ext uri="{FF2B5EF4-FFF2-40B4-BE49-F238E27FC236}">
                <a16:creationId xmlns:a16="http://schemas.microsoft.com/office/drawing/2014/main" id="{D9DB5B39-B900-D4BE-9EFB-DE60240D2281}"/>
              </a:ext>
            </a:extLst>
          </p:cNvPr>
          <p:cNvSpPr/>
          <p:nvPr/>
        </p:nvSpPr>
        <p:spPr>
          <a:xfrm>
            <a:off x="418071" y="3001682"/>
            <a:ext cx="3437834" cy="3257802"/>
          </a:xfrm>
          <a:custGeom>
            <a:avLst/>
            <a:gdLst>
              <a:gd name="connsiteX0" fmla="*/ 0 w 3437834"/>
              <a:gd name="connsiteY0" fmla="*/ 0 h 3257802"/>
              <a:gd name="connsiteX1" fmla="*/ 538594 w 3437834"/>
              <a:gd name="connsiteY1" fmla="*/ 0 h 3257802"/>
              <a:gd name="connsiteX2" fmla="*/ 1042810 w 3437834"/>
              <a:gd name="connsiteY2" fmla="*/ 0 h 3257802"/>
              <a:gd name="connsiteX3" fmla="*/ 1650160 w 3437834"/>
              <a:gd name="connsiteY3" fmla="*/ 0 h 3257802"/>
              <a:gd name="connsiteX4" fmla="*/ 2257511 w 3437834"/>
              <a:gd name="connsiteY4" fmla="*/ 0 h 3257802"/>
              <a:gd name="connsiteX5" fmla="*/ 2899240 w 3437834"/>
              <a:gd name="connsiteY5" fmla="*/ 0 h 3257802"/>
              <a:gd name="connsiteX6" fmla="*/ 3437834 w 3437834"/>
              <a:gd name="connsiteY6" fmla="*/ 0 h 3257802"/>
              <a:gd name="connsiteX7" fmla="*/ 3437834 w 3437834"/>
              <a:gd name="connsiteY7" fmla="*/ 510389 h 3257802"/>
              <a:gd name="connsiteX8" fmla="*/ 3437834 w 3437834"/>
              <a:gd name="connsiteY8" fmla="*/ 1053356 h 3257802"/>
              <a:gd name="connsiteX9" fmla="*/ 3437834 w 3437834"/>
              <a:gd name="connsiteY9" fmla="*/ 1661479 h 3257802"/>
              <a:gd name="connsiteX10" fmla="*/ 3437834 w 3437834"/>
              <a:gd name="connsiteY10" fmla="*/ 2171868 h 3257802"/>
              <a:gd name="connsiteX11" fmla="*/ 3437834 w 3437834"/>
              <a:gd name="connsiteY11" fmla="*/ 2682257 h 3257802"/>
              <a:gd name="connsiteX12" fmla="*/ 3437834 w 3437834"/>
              <a:gd name="connsiteY12" fmla="*/ 3257802 h 3257802"/>
              <a:gd name="connsiteX13" fmla="*/ 2933618 w 3437834"/>
              <a:gd name="connsiteY13" fmla="*/ 3257802 h 3257802"/>
              <a:gd name="connsiteX14" fmla="*/ 2326268 w 3437834"/>
              <a:gd name="connsiteY14" fmla="*/ 3257802 h 3257802"/>
              <a:gd name="connsiteX15" fmla="*/ 1787674 w 3437834"/>
              <a:gd name="connsiteY15" fmla="*/ 3257802 h 3257802"/>
              <a:gd name="connsiteX16" fmla="*/ 1145945 w 3437834"/>
              <a:gd name="connsiteY16" fmla="*/ 3257802 h 3257802"/>
              <a:gd name="connsiteX17" fmla="*/ 641729 w 3437834"/>
              <a:gd name="connsiteY17" fmla="*/ 3257802 h 3257802"/>
              <a:gd name="connsiteX18" fmla="*/ 0 w 3437834"/>
              <a:gd name="connsiteY18" fmla="*/ 3257802 h 3257802"/>
              <a:gd name="connsiteX19" fmla="*/ 0 w 3437834"/>
              <a:gd name="connsiteY19" fmla="*/ 2747413 h 3257802"/>
              <a:gd name="connsiteX20" fmla="*/ 0 w 3437834"/>
              <a:gd name="connsiteY20" fmla="*/ 2139290 h 3257802"/>
              <a:gd name="connsiteX21" fmla="*/ 0 w 3437834"/>
              <a:gd name="connsiteY21" fmla="*/ 1661479 h 3257802"/>
              <a:gd name="connsiteX22" fmla="*/ 0 w 3437834"/>
              <a:gd name="connsiteY22" fmla="*/ 1118512 h 3257802"/>
              <a:gd name="connsiteX23" fmla="*/ 0 w 3437834"/>
              <a:gd name="connsiteY23" fmla="*/ 542967 h 3257802"/>
              <a:gd name="connsiteX24" fmla="*/ 0 w 3437834"/>
              <a:gd name="connsiteY24" fmla="*/ 0 h 325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37834" h="3257802" fill="none" extrusionOk="0">
                <a:moveTo>
                  <a:pt x="0" y="0"/>
                </a:moveTo>
                <a:cubicBezTo>
                  <a:pt x="176474" y="-42315"/>
                  <a:pt x="403123" y="11985"/>
                  <a:pt x="538594" y="0"/>
                </a:cubicBezTo>
                <a:cubicBezTo>
                  <a:pt x="674065" y="-11985"/>
                  <a:pt x="862443" y="38746"/>
                  <a:pt x="1042810" y="0"/>
                </a:cubicBezTo>
                <a:cubicBezTo>
                  <a:pt x="1223177" y="-38746"/>
                  <a:pt x="1462371" y="66980"/>
                  <a:pt x="1650160" y="0"/>
                </a:cubicBezTo>
                <a:cubicBezTo>
                  <a:pt x="1837949" y="-66980"/>
                  <a:pt x="1971514" y="53340"/>
                  <a:pt x="2257511" y="0"/>
                </a:cubicBezTo>
                <a:cubicBezTo>
                  <a:pt x="2543508" y="-53340"/>
                  <a:pt x="2670281" y="6177"/>
                  <a:pt x="2899240" y="0"/>
                </a:cubicBezTo>
                <a:cubicBezTo>
                  <a:pt x="3128199" y="-6177"/>
                  <a:pt x="3190803" y="52693"/>
                  <a:pt x="3437834" y="0"/>
                </a:cubicBezTo>
                <a:cubicBezTo>
                  <a:pt x="3470737" y="149396"/>
                  <a:pt x="3391161" y="357364"/>
                  <a:pt x="3437834" y="510389"/>
                </a:cubicBezTo>
                <a:cubicBezTo>
                  <a:pt x="3484507" y="663414"/>
                  <a:pt x="3383359" y="893192"/>
                  <a:pt x="3437834" y="1053356"/>
                </a:cubicBezTo>
                <a:cubicBezTo>
                  <a:pt x="3492309" y="1213520"/>
                  <a:pt x="3381861" y="1398110"/>
                  <a:pt x="3437834" y="1661479"/>
                </a:cubicBezTo>
                <a:cubicBezTo>
                  <a:pt x="3493807" y="1924848"/>
                  <a:pt x="3429653" y="2007371"/>
                  <a:pt x="3437834" y="2171868"/>
                </a:cubicBezTo>
                <a:cubicBezTo>
                  <a:pt x="3446015" y="2336365"/>
                  <a:pt x="3434571" y="2516639"/>
                  <a:pt x="3437834" y="2682257"/>
                </a:cubicBezTo>
                <a:cubicBezTo>
                  <a:pt x="3441097" y="2847875"/>
                  <a:pt x="3417293" y="2982270"/>
                  <a:pt x="3437834" y="3257802"/>
                </a:cubicBezTo>
                <a:cubicBezTo>
                  <a:pt x="3250835" y="3257819"/>
                  <a:pt x="3050803" y="3237866"/>
                  <a:pt x="2933618" y="3257802"/>
                </a:cubicBezTo>
                <a:cubicBezTo>
                  <a:pt x="2816433" y="3277738"/>
                  <a:pt x="2486329" y="3239432"/>
                  <a:pt x="2326268" y="3257802"/>
                </a:cubicBezTo>
                <a:cubicBezTo>
                  <a:pt x="2166207" y="3276172"/>
                  <a:pt x="1993250" y="3252879"/>
                  <a:pt x="1787674" y="3257802"/>
                </a:cubicBezTo>
                <a:cubicBezTo>
                  <a:pt x="1582098" y="3262725"/>
                  <a:pt x="1367442" y="3246665"/>
                  <a:pt x="1145945" y="3257802"/>
                </a:cubicBezTo>
                <a:cubicBezTo>
                  <a:pt x="924448" y="3268939"/>
                  <a:pt x="863183" y="3229123"/>
                  <a:pt x="641729" y="3257802"/>
                </a:cubicBezTo>
                <a:cubicBezTo>
                  <a:pt x="420275" y="3286481"/>
                  <a:pt x="162636" y="3219182"/>
                  <a:pt x="0" y="3257802"/>
                </a:cubicBezTo>
                <a:cubicBezTo>
                  <a:pt x="-48277" y="3063645"/>
                  <a:pt x="21702" y="2905748"/>
                  <a:pt x="0" y="2747413"/>
                </a:cubicBezTo>
                <a:cubicBezTo>
                  <a:pt x="-21702" y="2589078"/>
                  <a:pt x="48236" y="2418319"/>
                  <a:pt x="0" y="2139290"/>
                </a:cubicBezTo>
                <a:cubicBezTo>
                  <a:pt x="-48236" y="1860261"/>
                  <a:pt x="47541" y="1853934"/>
                  <a:pt x="0" y="1661479"/>
                </a:cubicBezTo>
                <a:cubicBezTo>
                  <a:pt x="-47541" y="1469024"/>
                  <a:pt x="38727" y="1329035"/>
                  <a:pt x="0" y="1118512"/>
                </a:cubicBezTo>
                <a:cubicBezTo>
                  <a:pt x="-38727" y="907989"/>
                  <a:pt x="18053" y="771003"/>
                  <a:pt x="0" y="542967"/>
                </a:cubicBezTo>
                <a:cubicBezTo>
                  <a:pt x="-18053" y="314932"/>
                  <a:pt x="5601" y="268316"/>
                  <a:pt x="0" y="0"/>
                </a:cubicBezTo>
                <a:close/>
              </a:path>
              <a:path w="3437834" h="3257802" stroke="0" extrusionOk="0">
                <a:moveTo>
                  <a:pt x="0" y="0"/>
                </a:moveTo>
                <a:cubicBezTo>
                  <a:pt x="147499" y="-11989"/>
                  <a:pt x="434331" y="4924"/>
                  <a:pt x="641729" y="0"/>
                </a:cubicBezTo>
                <a:cubicBezTo>
                  <a:pt x="849127" y="-4924"/>
                  <a:pt x="1060610" y="41887"/>
                  <a:pt x="1249080" y="0"/>
                </a:cubicBezTo>
                <a:cubicBezTo>
                  <a:pt x="1437550" y="-41887"/>
                  <a:pt x="1573846" y="7579"/>
                  <a:pt x="1890809" y="0"/>
                </a:cubicBezTo>
                <a:cubicBezTo>
                  <a:pt x="2207772" y="-7579"/>
                  <a:pt x="2233075" y="54560"/>
                  <a:pt x="2498159" y="0"/>
                </a:cubicBezTo>
                <a:cubicBezTo>
                  <a:pt x="2763243" y="-54560"/>
                  <a:pt x="3242059" y="98973"/>
                  <a:pt x="3437834" y="0"/>
                </a:cubicBezTo>
                <a:cubicBezTo>
                  <a:pt x="3482344" y="293642"/>
                  <a:pt x="3400099" y="433300"/>
                  <a:pt x="3437834" y="608123"/>
                </a:cubicBezTo>
                <a:cubicBezTo>
                  <a:pt x="3475569" y="782946"/>
                  <a:pt x="3398460" y="913306"/>
                  <a:pt x="3437834" y="1151090"/>
                </a:cubicBezTo>
                <a:cubicBezTo>
                  <a:pt x="3477208" y="1388874"/>
                  <a:pt x="3424214" y="1408429"/>
                  <a:pt x="3437834" y="1596323"/>
                </a:cubicBezTo>
                <a:cubicBezTo>
                  <a:pt x="3451454" y="1784217"/>
                  <a:pt x="3381166" y="1881165"/>
                  <a:pt x="3437834" y="2139290"/>
                </a:cubicBezTo>
                <a:cubicBezTo>
                  <a:pt x="3494502" y="2397415"/>
                  <a:pt x="3431754" y="2528580"/>
                  <a:pt x="3437834" y="2747413"/>
                </a:cubicBezTo>
                <a:cubicBezTo>
                  <a:pt x="3443914" y="2966246"/>
                  <a:pt x="3433549" y="3033614"/>
                  <a:pt x="3437834" y="3257802"/>
                </a:cubicBezTo>
                <a:cubicBezTo>
                  <a:pt x="3260935" y="3290013"/>
                  <a:pt x="3169046" y="3244322"/>
                  <a:pt x="2967997" y="3257802"/>
                </a:cubicBezTo>
                <a:cubicBezTo>
                  <a:pt x="2766948" y="3271282"/>
                  <a:pt x="2607171" y="3253909"/>
                  <a:pt x="2498159" y="3257802"/>
                </a:cubicBezTo>
                <a:cubicBezTo>
                  <a:pt x="2389147" y="3261695"/>
                  <a:pt x="2108449" y="3221781"/>
                  <a:pt x="1925187" y="3257802"/>
                </a:cubicBezTo>
                <a:cubicBezTo>
                  <a:pt x="1741925" y="3293823"/>
                  <a:pt x="1482145" y="3198192"/>
                  <a:pt x="1352215" y="3257802"/>
                </a:cubicBezTo>
                <a:cubicBezTo>
                  <a:pt x="1222285" y="3317412"/>
                  <a:pt x="1084881" y="3201792"/>
                  <a:pt x="882377" y="3257802"/>
                </a:cubicBezTo>
                <a:cubicBezTo>
                  <a:pt x="679873" y="3313812"/>
                  <a:pt x="403077" y="3244277"/>
                  <a:pt x="0" y="3257802"/>
                </a:cubicBezTo>
                <a:cubicBezTo>
                  <a:pt x="-71483" y="3054281"/>
                  <a:pt x="36854" y="2895751"/>
                  <a:pt x="0" y="2649679"/>
                </a:cubicBezTo>
                <a:cubicBezTo>
                  <a:pt x="-36854" y="2403607"/>
                  <a:pt x="6286" y="2385191"/>
                  <a:pt x="0" y="2204446"/>
                </a:cubicBezTo>
                <a:cubicBezTo>
                  <a:pt x="-6286" y="2023701"/>
                  <a:pt x="34313" y="1794413"/>
                  <a:pt x="0" y="1596323"/>
                </a:cubicBezTo>
                <a:cubicBezTo>
                  <a:pt x="-34313" y="1398233"/>
                  <a:pt x="67283" y="1227393"/>
                  <a:pt x="0" y="1020778"/>
                </a:cubicBezTo>
                <a:cubicBezTo>
                  <a:pt x="-67283" y="814164"/>
                  <a:pt x="27987" y="429653"/>
                  <a:pt x="0" y="0"/>
                </a:cubicBezTo>
                <a:close/>
              </a:path>
            </a:pathLst>
          </a:custGeom>
          <a:solidFill>
            <a:schemeClr val="accent4"/>
          </a:solidFill>
          <a:ln w="38100">
            <a:solidFill>
              <a:schemeClr val="tx1"/>
            </a:solidFill>
            <a:extLst>
              <a:ext uri="{C807C97D-BFC1-408E-A445-0C87EB9F89A2}">
                <ask:lineSketchStyleProps xmlns:ask="http://schemas.microsoft.com/office/drawing/2018/sketchyshapes" sd="2825533420">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Content Placeholder 4">
            <a:extLst>
              <a:ext uri="{FF2B5EF4-FFF2-40B4-BE49-F238E27FC236}">
                <a16:creationId xmlns:a16="http://schemas.microsoft.com/office/drawing/2014/main" id="{4968B4B8-1DA6-F3DE-E7B8-788797E5D2AC}"/>
              </a:ext>
            </a:extLst>
          </p:cNvPr>
          <p:cNvSpPr txBox="1">
            <a:spLocks/>
          </p:cNvSpPr>
          <p:nvPr/>
        </p:nvSpPr>
        <p:spPr>
          <a:xfrm>
            <a:off x="572309" y="3350796"/>
            <a:ext cx="3052242" cy="1716964"/>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AU" sz="1800">
                <a:effectLst/>
                <a:latin typeface="Arial" panose="020B0604020202020204" pitchFamily="34" charset="0"/>
                <a:ea typeface="Calibri" panose="020F0502020204030204" pitchFamily="34" charset="0"/>
              </a:rPr>
              <a:t>(M) Tries his very best. Something in the back of his brain holds him back and, try as he might, he can’t quite shake it. He suffers from anxiety and is more comfortable reading fantasy novels or playing boardgames than being the “hero” of a play.</a:t>
            </a:r>
          </a:p>
        </p:txBody>
      </p:sp>
      <p:sp>
        <p:nvSpPr>
          <p:cNvPr id="12" name="Rectangle: Rounded Corners 11">
            <a:extLst>
              <a:ext uri="{FF2B5EF4-FFF2-40B4-BE49-F238E27FC236}">
                <a16:creationId xmlns:a16="http://schemas.microsoft.com/office/drawing/2014/main" id="{644335DC-8BE5-2197-24A4-CCFE5EE93BF5}"/>
              </a:ext>
            </a:extLst>
          </p:cNvPr>
          <p:cNvSpPr/>
          <p:nvPr/>
        </p:nvSpPr>
        <p:spPr>
          <a:xfrm>
            <a:off x="725496" y="2772646"/>
            <a:ext cx="2036704" cy="4580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Mack</a:t>
            </a:r>
          </a:p>
        </p:txBody>
      </p:sp>
      <p:sp>
        <p:nvSpPr>
          <p:cNvPr id="21" name="Rectangle 20">
            <a:extLst>
              <a:ext uri="{FF2B5EF4-FFF2-40B4-BE49-F238E27FC236}">
                <a16:creationId xmlns:a16="http://schemas.microsoft.com/office/drawing/2014/main" id="{BA76FF48-5EBB-BCC4-933D-909D47F888B6}"/>
              </a:ext>
            </a:extLst>
          </p:cNvPr>
          <p:cNvSpPr/>
          <p:nvPr/>
        </p:nvSpPr>
        <p:spPr>
          <a:xfrm>
            <a:off x="4164375" y="3001683"/>
            <a:ext cx="3662780" cy="3257802"/>
          </a:xfr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Content Placeholder 4">
            <a:extLst>
              <a:ext uri="{FF2B5EF4-FFF2-40B4-BE49-F238E27FC236}">
                <a16:creationId xmlns:a16="http://schemas.microsoft.com/office/drawing/2014/main" id="{375DE1CA-0F43-90A7-E4DE-0725C66308C8}"/>
              </a:ext>
            </a:extLst>
          </p:cNvPr>
          <p:cNvSpPr txBox="1">
            <a:spLocks/>
          </p:cNvSpPr>
          <p:nvPr/>
        </p:nvSpPr>
        <p:spPr>
          <a:xfrm>
            <a:off x="4349269" y="3453911"/>
            <a:ext cx="3219930" cy="2495197"/>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AU" sz="1800">
                <a:effectLst/>
                <a:latin typeface="Arial" panose="020B0604020202020204" pitchFamily="34" charset="0"/>
                <a:ea typeface="Calibri" panose="020F0502020204030204" pitchFamily="34" charset="0"/>
              </a:rPr>
              <a:t>(M) He marches to the beat of his own drum. He gets bullied at school by the boys and finds he is more comfortable in the company of girls. He is always being told that he is not strong, when on the inside he might just be the strongest of them all.</a:t>
            </a:r>
          </a:p>
        </p:txBody>
      </p:sp>
      <p:sp>
        <p:nvSpPr>
          <p:cNvPr id="23" name="Rectangle: Rounded Corners 22">
            <a:extLst>
              <a:ext uri="{FF2B5EF4-FFF2-40B4-BE49-F238E27FC236}">
                <a16:creationId xmlns:a16="http://schemas.microsoft.com/office/drawing/2014/main" id="{CBA0787B-87A8-D35E-475C-744F5189BC6D}"/>
              </a:ext>
            </a:extLst>
          </p:cNvPr>
          <p:cNvSpPr/>
          <p:nvPr/>
        </p:nvSpPr>
        <p:spPr>
          <a:xfrm>
            <a:off x="4551867" y="2783395"/>
            <a:ext cx="2036704" cy="44732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Jasper</a:t>
            </a:r>
          </a:p>
        </p:txBody>
      </p:sp>
      <p:sp>
        <p:nvSpPr>
          <p:cNvPr id="24" name="Rectangle 23">
            <a:extLst>
              <a:ext uri="{FF2B5EF4-FFF2-40B4-BE49-F238E27FC236}">
                <a16:creationId xmlns:a16="http://schemas.microsoft.com/office/drawing/2014/main" id="{E5606BD7-59A4-7609-D9E5-33698397A264}"/>
              </a:ext>
            </a:extLst>
          </p:cNvPr>
          <p:cNvSpPr/>
          <p:nvPr/>
        </p:nvSpPr>
        <p:spPr>
          <a:xfrm>
            <a:off x="8139632" y="3010862"/>
            <a:ext cx="3662780" cy="3257802"/>
          </a:xfr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Content Placeholder 4">
            <a:extLst>
              <a:ext uri="{FF2B5EF4-FFF2-40B4-BE49-F238E27FC236}">
                <a16:creationId xmlns:a16="http://schemas.microsoft.com/office/drawing/2014/main" id="{FAC5630F-40B5-2B89-CE0E-CE95E41B0F1D}"/>
              </a:ext>
            </a:extLst>
          </p:cNvPr>
          <p:cNvSpPr txBox="1">
            <a:spLocks/>
          </p:cNvSpPr>
          <p:nvPr/>
        </p:nvSpPr>
        <p:spPr>
          <a:xfrm>
            <a:off x="8324526" y="3463090"/>
            <a:ext cx="3219930" cy="2495197"/>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AU" sz="1800">
                <a:effectLst/>
                <a:latin typeface="Arial" panose="020B0604020202020204" pitchFamily="34" charset="0"/>
                <a:ea typeface="Calibri" panose="020F0502020204030204" pitchFamily="34" charset="0"/>
              </a:rPr>
              <a:t>(F) Goodie-two-shoes but not in a bad way. Her mum’s dreams of success never panned out, so they sure as hell will with Sadie. Her hair is up in a tight dancer’s bun. She has a good heart – empathy is her strong suit.</a:t>
            </a:r>
          </a:p>
        </p:txBody>
      </p:sp>
      <p:sp>
        <p:nvSpPr>
          <p:cNvPr id="2" name="Rectangle: Rounded Corners 1">
            <a:extLst>
              <a:ext uri="{FF2B5EF4-FFF2-40B4-BE49-F238E27FC236}">
                <a16:creationId xmlns:a16="http://schemas.microsoft.com/office/drawing/2014/main" id="{A44A3B56-0185-78B1-0716-A528427C2B8A}"/>
              </a:ext>
            </a:extLst>
          </p:cNvPr>
          <p:cNvSpPr/>
          <p:nvPr/>
        </p:nvSpPr>
        <p:spPr>
          <a:xfrm>
            <a:off x="8523117" y="2787200"/>
            <a:ext cx="2036704" cy="44732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Sadie</a:t>
            </a:r>
          </a:p>
        </p:txBody>
      </p:sp>
      <p:sp>
        <p:nvSpPr>
          <p:cNvPr id="7" name="Rectangle: Rounded Corners 6">
            <a:extLst>
              <a:ext uri="{FF2B5EF4-FFF2-40B4-BE49-F238E27FC236}">
                <a16:creationId xmlns:a16="http://schemas.microsoft.com/office/drawing/2014/main" id="{21EF5212-CF61-FAF5-FBEA-595EDA6026E2}"/>
              </a:ext>
            </a:extLst>
          </p:cNvPr>
          <p:cNvSpPr/>
          <p:nvPr/>
        </p:nvSpPr>
        <p:spPr>
          <a:xfrm>
            <a:off x="-118531" y="254000"/>
            <a:ext cx="2870198" cy="3849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itle 5">
            <a:extLst>
              <a:ext uri="{FF2B5EF4-FFF2-40B4-BE49-F238E27FC236}">
                <a16:creationId xmlns:a16="http://schemas.microsoft.com/office/drawing/2014/main" id="{AC90FF68-4AD0-5C07-E148-D068A72F9724}"/>
              </a:ext>
            </a:extLst>
          </p:cNvPr>
          <p:cNvSpPr txBox="1">
            <a:spLocks/>
          </p:cNvSpPr>
          <p:nvPr/>
        </p:nvSpPr>
        <p:spPr>
          <a:xfrm>
            <a:off x="87924" y="323084"/>
            <a:ext cx="2576146" cy="233374"/>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3.3b – scripted work</a:t>
            </a:r>
          </a:p>
        </p:txBody>
      </p:sp>
      <p:sp>
        <p:nvSpPr>
          <p:cNvPr id="9" name="TextBox 8">
            <a:extLst>
              <a:ext uri="{FF2B5EF4-FFF2-40B4-BE49-F238E27FC236}">
                <a16:creationId xmlns:a16="http://schemas.microsoft.com/office/drawing/2014/main" id="{E660A0A5-EC15-72E5-9589-59A21D601875}"/>
              </a:ext>
            </a:extLst>
          </p:cNvPr>
          <p:cNvSpPr txBox="1"/>
          <p:nvPr/>
        </p:nvSpPr>
        <p:spPr>
          <a:xfrm>
            <a:off x="7366000" y="6358156"/>
            <a:ext cx="4883352" cy="286553"/>
          </a:xfrm>
          <a:prstGeom prst="rect">
            <a:avLst/>
          </a:prstGeom>
          <a:noFill/>
        </p:spPr>
        <p:txBody>
          <a:bodyPr wrap="square" lIns="0" tIns="0" rIns="0" bIns="0" rtlCol="0">
            <a:noAutofit/>
          </a:bodyPr>
          <a:lstStyle/>
          <a:p>
            <a:pPr>
              <a:lnSpc>
                <a:spcPct val="150000"/>
              </a:lnSpc>
              <a:spcBef>
                <a:spcPts val="1200"/>
              </a:spcBef>
              <a:spcAft>
                <a:spcPts val="600"/>
              </a:spcAft>
            </a:pPr>
            <a:r>
              <a:rPr lang="en-AU" sz="1200">
                <a:effectLst/>
                <a:latin typeface="Arial" panose="020B0604020202020204" pitchFamily="34" charset="0"/>
                <a:ea typeface="Calibri" panose="020F0502020204030204" pitchFamily="34" charset="0"/>
              </a:rPr>
              <a:t>Kemp J (2022) </a:t>
            </a:r>
            <a:r>
              <a:rPr lang="en-AU" sz="1200" i="1">
                <a:effectLst/>
                <a:latin typeface="Arial" panose="020B0604020202020204" pitchFamily="34" charset="0"/>
                <a:ea typeface="Calibri" panose="020F0502020204030204" pitchFamily="34" charset="0"/>
              </a:rPr>
              <a:t>Shack</a:t>
            </a:r>
            <a:r>
              <a:rPr lang="en-AU" sz="1200">
                <a:effectLst/>
                <a:latin typeface="Arial" panose="020B0604020202020204" pitchFamily="34" charset="0"/>
                <a:ea typeface="Calibri" panose="020F0502020204030204" pitchFamily="34" charset="0"/>
              </a:rPr>
              <a:t>, </a:t>
            </a:r>
            <a:r>
              <a:rPr lang="en-AU" sz="1200" u="sng">
                <a:solidFill>
                  <a:srgbClr val="2F5496"/>
                </a:solidFill>
                <a:effectLst/>
                <a:latin typeface="Arial" panose="020B0604020202020204" pitchFamily="34" charset="0"/>
                <a:ea typeface="Calibri" panose="020F0502020204030204" pitchFamily="34" charset="0"/>
                <a:hlinkClick r:id="rId2"/>
              </a:rPr>
              <a:t>Playlab Theatre</a:t>
            </a:r>
            <a:r>
              <a:rPr lang="en-AU" sz="1200">
                <a:effectLst/>
                <a:latin typeface="Arial" panose="020B0604020202020204" pitchFamily="34" charset="0"/>
                <a:ea typeface="Calibri" panose="020F0502020204030204" pitchFamily="34" charset="0"/>
              </a:rPr>
              <a:t>, Australia.</a:t>
            </a:r>
          </a:p>
        </p:txBody>
      </p:sp>
    </p:spTree>
    <p:extLst>
      <p:ext uri="{BB962C8B-B14F-4D97-AF65-F5344CB8AC3E}">
        <p14:creationId xmlns:p14="http://schemas.microsoft.com/office/powerpoint/2010/main" val="1970166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C205E82-F28A-E4A4-55F7-25AC3C676600}"/>
              </a:ext>
            </a:extLst>
          </p:cNvPr>
          <p:cNvSpPr/>
          <p:nvPr/>
        </p:nvSpPr>
        <p:spPr>
          <a:xfrm>
            <a:off x="6261421" y="3564591"/>
            <a:ext cx="5014539" cy="2332967"/>
          </a:xfrm>
          <a:custGeom>
            <a:avLst/>
            <a:gdLst>
              <a:gd name="connsiteX0" fmla="*/ 0 w 5014539"/>
              <a:gd name="connsiteY0" fmla="*/ 0 h 2332967"/>
              <a:gd name="connsiteX1" fmla="*/ 456880 w 5014539"/>
              <a:gd name="connsiteY1" fmla="*/ 0 h 2332967"/>
              <a:gd name="connsiteX2" fmla="*/ 863615 w 5014539"/>
              <a:gd name="connsiteY2" fmla="*/ 0 h 2332967"/>
              <a:gd name="connsiteX3" fmla="*/ 1521077 w 5014539"/>
              <a:gd name="connsiteY3" fmla="*/ 0 h 2332967"/>
              <a:gd name="connsiteX4" fmla="*/ 1977957 w 5014539"/>
              <a:gd name="connsiteY4" fmla="*/ 0 h 2332967"/>
              <a:gd name="connsiteX5" fmla="*/ 2484983 w 5014539"/>
              <a:gd name="connsiteY5" fmla="*/ 0 h 2332967"/>
              <a:gd name="connsiteX6" fmla="*/ 3092299 w 5014539"/>
              <a:gd name="connsiteY6" fmla="*/ 0 h 2332967"/>
              <a:gd name="connsiteX7" fmla="*/ 3649470 w 5014539"/>
              <a:gd name="connsiteY7" fmla="*/ 0 h 2332967"/>
              <a:gd name="connsiteX8" fmla="*/ 4156496 w 5014539"/>
              <a:gd name="connsiteY8" fmla="*/ 0 h 2332967"/>
              <a:gd name="connsiteX9" fmla="*/ 5014539 w 5014539"/>
              <a:gd name="connsiteY9" fmla="*/ 0 h 2332967"/>
              <a:gd name="connsiteX10" fmla="*/ 5014539 w 5014539"/>
              <a:gd name="connsiteY10" fmla="*/ 583242 h 2332967"/>
              <a:gd name="connsiteX11" fmla="*/ 5014539 w 5014539"/>
              <a:gd name="connsiteY11" fmla="*/ 1213143 h 2332967"/>
              <a:gd name="connsiteX12" fmla="*/ 5014539 w 5014539"/>
              <a:gd name="connsiteY12" fmla="*/ 1773055 h 2332967"/>
              <a:gd name="connsiteX13" fmla="*/ 5014539 w 5014539"/>
              <a:gd name="connsiteY13" fmla="*/ 2332967 h 2332967"/>
              <a:gd name="connsiteX14" fmla="*/ 4607804 w 5014539"/>
              <a:gd name="connsiteY14" fmla="*/ 2332967 h 2332967"/>
              <a:gd name="connsiteX15" fmla="*/ 4100779 w 5014539"/>
              <a:gd name="connsiteY15" fmla="*/ 2332967 h 2332967"/>
              <a:gd name="connsiteX16" fmla="*/ 3643898 w 5014539"/>
              <a:gd name="connsiteY16" fmla="*/ 2332967 h 2332967"/>
              <a:gd name="connsiteX17" fmla="*/ 2986437 w 5014539"/>
              <a:gd name="connsiteY17" fmla="*/ 2332967 h 2332967"/>
              <a:gd name="connsiteX18" fmla="*/ 2479411 w 5014539"/>
              <a:gd name="connsiteY18" fmla="*/ 2332967 h 2332967"/>
              <a:gd name="connsiteX19" fmla="*/ 1821949 w 5014539"/>
              <a:gd name="connsiteY19" fmla="*/ 2332967 h 2332967"/>
              <a:gd name="connsiteX20" fmla="*/ 1164487 w 5014539"/>
              <a:gd name="connsiteY20" fmla="*/ 2332967 h 2332967"/>
              <a:gd name="connsiteX21" fmla="*/ 507026 w 5014539"/>
              <a:gd name="connsiteY21" fmla="*/ 2332967 h 2332967"/>
              <a:gd name="connsiteX22" fmla="*/ 0 w 5014539"/>
              <a:gd name="connsiteY22" fmla="*/ 2332967 h 2332967"/>
              <a:gd name="connsiteX23" fmla="*/ 0 w 5014539"/>
              <a:gd name="connsiteY23" fmla="*/ 1819714 h 2332967"/>
              <a:gd name="connsiteX24" fmla="*/ 0 w 5014539"/>
              <a:gd name="connsiteY24" fmla="*/ 1306462 h 2332967"/>
              <a:gd name="connsiteX25" fmla="*/ 0 w 5014539"/>
              <a:gd name="connsiteY25" fmla="*/ 769879 h 2332967"/>
              <a:gd name="connsiteX26" fmla="*/ 0 w 5014539"/>
              <a:gd name="connsiteY26" fmla="*/ 0 h 2332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14539" h="2332967" fill="none" extrusionOk="0">
                <a:moveTo>
                  <a:pt x="0" y="0"/>
                </a:moveTo>
                <a:cubicBezTo>
                  <a:pt x="146631" y="-24362"/>
                  <a:pt x="236135" y="14108"/>
                  <a:pt x="456880" y="0"/>
                </a:cubicBezTo>
                <a:cubicBezTo>
                  <a:pt x="677625" y="-14108"/>
                  <a:pt x="678652" y="34228"/>
                  <a:pt x="863615" y="0"/>
                </a:cubicBezTo>
                <a:cubicBezTo>
                  <a:pt x="1048579" y="-34228"/>
                  <a:pt x="1195177" y="60883"/>
                  <a:pt x="1521077" y="0"/>
                </a:cubicBezTo>
                <a:cubicBezTo>
                  <a:pt x="1846977" y="-60883"/>
                  <a:pt x="1757898" y="37076"/>
                  <a:pt x="1977957" y="0"/>
                </a:cubicBezTo>
                <a:cubicBezTo>
                  <a:pt x="2198016" y="-37076"/>
                  <a:pt x="2248807" y="9259"/>
                  <a:pt x="2484983" y="0"/>
                </a:cubicBezTo>
                <a:cubicBezTo>
                  <a:pt x="2721159" y="-9259"/>
                  <a:pt x="2963011" y="32639"/>
                  <a:pt x="3092299" y="0"/>
                </a:cubicBezTo>
                <a:cubicBezTo>
                  <a:pt x="3221587" y="-32639"/>
                  <a:pt x="3449596" y="34868"/>
                  <a:pt x="3649470" y="0"/>
                </a:cubicBezTo>
                <a:cubicBezTo>
                  <a:pt x="3849344" y="-34868"/>
                  <a:pt x="3937517" y="25079"/>
                  <a:pt x="4156496" y="0"/>
                </a:cubicBezTo>
                <a:cubicBezTo>
                  <a:pt x="4375475" y="-25079"/>
                  <a:pt x="4790432" y="21370"/>
                  <a:pt x="5014539" y="0"/>
                </a:cubicBezTo>
                <a:cubicBezTo>
                  <a:pt x="5015591" y="218124"/>
                  <a:pt x="4947482" y="414681"/>
                  <a:pt x="5014539" y="583242"/>
                </a:cubicBezTo>
                <a:cubicBezTo>
                  <a:pt x="5081596" y="751803"/>
                  <a:pt x="4981256" y="1069312"/>
                  <a:pt x="5014539" y="1213143"/>
                </a:cubicBezTo>
                <a:cubicBezTo>
                  <a:pt x="5047822" y="1356974"/>
                  <a:pt x="4949691" y="1634811"/>
                  <a:pt x="5014539" y="1773055"/>
                </a:cubicBezTo>
                <a:cubicBezTo>
                  <a:pt x="5079387" y="1911299"/>
                  <a:pt x="4965781" y="2075214"/>
                  <a:pt x="5014539" y="2332967"/>
                </a:cubicBezTo>
                <a:cubicBezTo>
                  <a:pt x="4849502" y="2347892"/>
                  <a:pt x="4769064" y="2318530"/>
                  <a:pt x="4607804" y="2332967"/>
                </a:cubicBezTo>
                <a:cubicBezTo>
                  <a:pt x="4446544" y="2347404"/>
                  <a:pt x="4260914" y="2302346"/>
                  <a:pt x="4100779" y="2332967"/>
                </a:cubicBezTo>
                <a:cubicBezTo>
                  <a:pt x="3940645" y="2363588"/>
                  <a:pt x="3789108" y="2318478"/>
                  <a:pt x="3643898" y="2332967"/>
                </a:cubicBezTo>
                <a:cubicBezTo>
                  <a:pt x="3498688" y="2347456"/>
                  <a:pt x="3267988" y="2263318"/>
                  <a:pt x="2986437" y="2332967"/>
                </a:cubicBezTo>
                <a:cubicBezTo>
                  <a:pt x="2704886" y="2402616"/>
                  <a:pt x="2719512" y="2287264"/>
                  <a:pt x="2479411" y="2332967"/>
                </a:cubicBezTo>
                <a:cubicBezTo>
                  <a:pt x="2239310" y="2378670"/>
                  <a:pt x="1986843" y="2274527"/>
                  <a:pt x="1821949" y="2332967"/>
                </a:cubicBezTo>
                <a:cubicBezTo>
                  <a:pt x="1657055" y="2391407"/>
                  <a:pt x="1409666" y="2324896"/>
                  <a:pt x="1164487" y="2332967"/>
                </a:cubicBezTo>
                <a:cubicBezTo>
                  <a:pt x="919308" y="2341038"/>
                  <a:pt x="771878" y="2319731"/>
                  <a:pt x="507026" y="2332967"/>
                </a:cubicBezTo>
                <a:cubicBezTo>
                  <a:pt x="242174" y="2346203"/>
                  <a:pt x="145677" y="2278460"/>
                  <a:pt x="0" y="2332967"/>
                </a:cubicBezTo>
                <a:cubicBezTo>
                  <a:pt x="-22538" y="2101628"/>
                  <a:pt x="18005" y="2048643"/>
                  <a:pt x="0" y="1819714"/>
                </a:cubicBezTo>
                <a:cubicBezTo>
                  <a:pt x="-18005" y="1590785"/>
                  <a:pt x="38174" y="1549018"/>
                  <a:pt x="0" y="1306462"/>
                </a:cubicBezTo>
                <a:cubicBezTo>
                  <a:pt x="-38174" y="1063906"/>
                  <a:pt x="11200" y="996899"/>
                  <a:pt x="0" y="769879"/>
                </a:cubicBezTo>
                <a:cubicBezTo>
                  <a:pt x="-11200" y="542859"/>
                  <a:pt x="59995" y="281790"/>
                  <a:pt x="0" y="0"/>
                </a:cubicBezTo>
                <a:close/>
              </a:path>
              <a:path w="5014539" h="2332967" stroke="0" extrusionOk="0">
                <a:moveTo>
                  <a:pt x="0" y="0"/>
                </a:moveTo>
                <a:cubicBezTo>
                  <a:pt x="203913" y="-63713"/>
                  <a:pt x="409568" y="27437"/>
                  <a:pt x="557171" y="0"/>
                </a:cubicBezTo>
                <a:cubicBezTo>
                  <a:pt x="704774" y="-27437"/>
                  <a:pt x="934637" y="12628"/>
                  <a:pt x="1064197" y="0"/>
                </a:cubicBezTo>
                <a:cubicBezTo>
                  <a:pt x="1193757" y="-12628"/>
                  <a:pt x="1305533" y="31840"/>
                  <a:pt x="1470931" y="0"/>
                </a:cubicBezTo>
                <a:cubicBezTo>
                  <a:pt x="1636329" y="-31840"/>
                  <a:pt x="1807536" y="53889"/>
                  <a:pt x="1977957" y="0"/>
                </a:cubicBezTo>
                <a:cubicBezTo>
                  <a:pt x="2148378" y="-53889"/>
                  <a:pt x="2419317" y="32671"/>
                  <a:pt x="2535128" y="0"/>
                </a:cubicBezTo>
                <a:cubicBezTo>
                  <a:pt x="2650939" y="-32671"/>
                  <a:pt x="2831884" y="30499"/>
                  <a:pt x="3092299" y="0"/>
                </a:cubicBezTo>
                <a:cubicBezTo>
                  <a:pt x="3352714" y="-30499"/>
                  <a:pt x="3439303" y="42021"/>
                  <a:pt x="3699615" y="0"/>
                </a:cubicBezTo>
                <a:cubicBezTo>
                  <a:pt x="3959927" y="-42021"/>
                  <a:pt x="3952183" y="34084"/>
                  <a:pt x="4106350" y="0"/>
                </a:cubicBezTo>
                <a:cubicBezTo>
                  <a:pt x="4260518" y="-34084"/>
                  <a:pt x="4391081" y="14441"/>
                  <a:pt x="4513085" y="0"/>
                </a:cubicBezTo>
                <a:cubicBezTo>
                  <a:pt x="4635089" y="-14441"/>
                  <a:pt x="4832001" y="43744"/>
                  <a:pt x="5014539" y="0"/>
                </a:cubicBezTo>
                <a:cubicBezTo>
                  <a:pt x="5068808" y="202040"/>
                  <a:pt x="4996413" y="442313"/>
                  <a:pt x="5014539" y="559912"/>
                </a:cubicBezTo>
                <a:cubicBezTo>
                  <a:pt x="5032665" y="677511"/>
                  <a:pt x="4980905" y="995863"/>
                  <a:pt x="5014539" y="1166484"/>
                </a:cubicBezTo>
                <a:cubicBezTo>
                  <a:pt x="5048173" y="1337105"/>
                  <a:pt x="4980394" y="1653548"/>
                  <a:pt x="5014539" y="1796385"/>
                </a:cubicBezTo>
                <a:cubicBezTo>
                  <a:pt x="5048684" y="1939222"/>
                  <a:pt x="5004540" y="2202833"/>
                  <a:pt x="5014539" y="2332967"/>
                </a:cubicBezTo>
                <a:cubicBezTo>
                  <a:pt x="4911987" y="2368585"/>
                  <a:pt x="4696785" y="2283496"/>
                  <a:pt x="4557659" y="2332967"/>
                </a:cubicBezTo>
                <a:cubicBezTo>
                  <a:pt x="4418533" y="2382438"/>
                  <a:pt x="4228131" y="2289062"/>
                  <a:pt x="3950342" y="2332967"/>
                </a:cubicBezTo>
                <a:cubicBezTo>
                  <a:pt x="3672553" y="2376872"/>
                  <a:pt x="3509355" y="2321428"/>
                  <a:pt x="3393171" y="2332967"/>
                </a:cubicBezTo>
                <a:cubicBezTo>
                  <a:pt x="3276987" y="2344506"/>
                  <a:pt x="3140607" y="2279496"/>
                  <a:pt x="2936291" y="2332967"/>
                </a:cubicBezTo>
                <a:cubicBezTo>
                  <a:pt x="2731975" y="2386438"/>
                  <a:pt x="2655088" y="2325094"/>
                  <a:pt x="2429266" y="2332967"/>
                </a:cubicBezTo>
                <a:cubicBezTo>
                  <a:pt x="2203444" y="2340840"/>
                  <a:pt x="2082695" y="2280873"/>
                  <a:pt x="1922240" y="2332967"/>
                </a:cubicBezTo>
                <a:cubicBezTo>
                  <a:pt x="1761785" y="2385061"/>
                  <a:pt x="1611203" y="2306645"/>
                  <a:pt x="1465360" y="2332967"/>
                </a:cubicBezTo>
                <a:cubicBezTo>
                  <a:pt x="1319517" y="2359289"/>
                  <a:pt x="1086814" y="2282289"/>
                  <a:pt x="908189" y="2332967"/>
                </a:cubicBezTo>
                <a:cubicBezTo>
                  <a:pt x="729564" y="2383645"/>
                  <a:pt x="321181" y="2257241"/>
                  <a:pt x="0" y="2332967"/>
                </a:cubicBezTo>
                <a:cubicBezTo>
                  <a:pt x="-9934" y="2204260"/>
                  <a:pt x="38764" y="2042149"/>
                  <a:pt x="0" y="1796385"/>
                </a:cubicBezTo>
                <a:cubicBezTo>
                  <a:pt x="-38764" y="1550621"/>
                  <a:pt x="47592" y="1376676"/>
                  <a:pt x="0" y="1236473"/>
                </a:cubicBezTo>
                <a:cubicBezTo>
                  <a:pt x="-47592" y="1096270"/>
                  <a:pt x="42464" y="838803"/>
                  <a:pt x="0" y="723220"/>
                </a:cubicBezTo>
                <a:cubicBezTo>
                  <a:pt x="-42464" y="607637"/>
                  <a:pt x="52639" y="318888"/>
                  <a:pt x="0" y="0"/>
                </a:cubicBezTo>
                <a:close/>
              </a:path>
            </a:pathLst>
          </a:custGeom>
          <a:solidFill>
            <a:schemeClr val="accent4"/>
          </a:solidFill>
          <a:ln w="38100">
            <a:solidFill>
              <a:schemeClr val="tx1"/>
            </a:solidFill>
            <a:extLst>
              <a:ext uri="{C807C97D-BFC1-408E-A445-0C87EB9F89A2}">
                <ask:lineSketchStyleProps xmlns:ask="http://schemas.microsoft.com/office/drawing/2018/sketchyshapes" sd="901212656">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26008792-E3BE-0475-6D04-7C3989188C56}"/>
              </a:ext>
            </a:extLst>
          </p:cNvPr>
          <p:cNvSpPr/>
          <p:nvPr/>
        </p:nvSpPr>
        <p:spPr>
          <a:xfrm>
            <a:off x="5362917" y="466803"/>
            <a:ext cx="4588291" cy="2114974"/>
          </a:xfrm>
          <a:custGeom>
            <a:avLst/>
            <a:gdLst>
              <a:gd name="connsiteX0" fmla="*/ 0 w 4588291"/>
              <a:gd name="connsiteY0" fmla="*/ 0 h 2114974"/>
              <a:gd name="connsiteX1" fmla="*/ 527653 w 4588291"/>
              <a:gd name="connsiteY1" fmla="*/ 0 h 2114974"/>
              <a:gd name="connsiteX2" fmla="*/ 1009424 w 4588291"/>
              <a:gd name="connsiteY2" fmla="*/ 0 h 2114974"/>
              <a:gd name="connsiteX3" fmla="*/ 1491195 w 4588291"/>
              <a:gd name="connsiteY3" fmla="*/ 0 h 2114974"/>
              <a:gd name="connsiteX4" fmla="*/ 2110614 w 4588291"/>
              <a:gd name="connsiteY4" fmla="*/ 0 h 2114974"/>
              <a:gd name="connsiteX5" fmla="*/ 2546502 w 4588291"/>
              <a:gd name="connsiteY5" fmla="*/ 0 h 2114974"/>
              <a:gd name="connsiteX6" fmla="*/ 3211804 w 4588291"/>
              <a:gd name="connsiteY6" fmla="*/ 0 h 2114974"/>
              <a:gd name="connsiteX7" fmla="*/ 3693574 w 4588291"/>
              <a:gd name="connsiteY7" fmla="*/ 0 h 2114974"/>
              <a:gd name="connsiteX8" fmla="*/ 4588291 w 4588291"/>
              <a:gd name="connsiteY8" fmla="*/ 0 h 2114974"/>
              <a:gd name="connsiteX9" fmla="*/ 4588291 w 4588291"/>
              <a:gd name="connsiteY9" fmla="*/ 549893 h 2114974"/>
              <a:gd name="connsiteX10" fmla="*/ 4588291 w 4588291"/>
              <a:gd name="connsiteY10" fmla="*/ 1120936 h 2114974"/>
              <a:gd name="connsiteX11" fmla="*/ 4588291 w 4588291"/>
              <a:gd name="connsiteY11" fmla="*/ 1607380 h 2114974"/>
              <a:gd name="connsiteX12" fmla="*/ 4588291 w 4588291"/>
              <a:gd name="connsiteY12" fmla="*/ 2114974 h 2114974"/>
              <a:gd name="connsiteX13" fmla="*/ 4152403 w 4588291"/>
              <a:gd name="connsiteY13" fmla="*/ 2114974 h 2114974"/>
              <a:gd name="connsiteX14" fmla="*/ 3487101 w 4588291"/>
              <a:gd name="connsiteY14" fmla="*/ 2114974 h 2114974"/>
              <a:gd name="connsiteX15" fmla="*/ 2913565 w 4588291"/>
              <a:gd name="connsiteY15" fmla="*/ 2114974 h 2114974"/>
              <a:gd name="connsiteX16" fmla="*/ 2385911 w 4588291"/>
              <a:gd name="connsiteY16" fmla="*/ 2114974 h 2114974"/>
              <a:gd name="connsiteX17" fmla="*/ 1904141 w 4588291"/>
              <a:gd name="connsiteY17" fmla="*/ 2114974 h 2114974"/>
              <a:gd name="connsiteX18" fmla="*/ 1376487 w 4588291"/>
              <a:gd name="connsiteY18" fmla="*/ 2114974 h 2114974"/>
              <a:gd name="connsiteX19" fmla="*/ 894717 w 4588291"/>
              <a:gd name="connsiteY19" fmla="*/ 2114974 h 2114974"/>
              <a:gd name="connsiteX20" fmla="*/ 0 w 4588291"/>
              <a:gd name="connsiteY20" fmla="*/ 2114974 h 2114974"/>
              <a:gd name="connsiteX21" fmla="*/ 0 w 4588291"/>
              <a:gd name="connsiteY21" fmla="*/ 1607380 h 2114974"/>
              <a:gd name="connsiteX22" fmla="*/ 0 w 4588291"/>
              <a:gd name="connsiteY22" fmla="*/ 1057487 h 2114974"/>
              <a:gd name="connsiteX23" fmla="*/ 0 w 4588291"/>
              <a:gd name="connsiteY23" fmla="*/ 507594 h 2114974"/>
              <a:gd name="connsiteX24" fmla="*/ 0 w 4588291"/>
              <a:gd name="connsiteY24" fmla="*/ 0 h 211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88291" h="2114974" fill="none" extrusionOk="0">
                <a:moveTo>
                  <a:pt x="0" y="0"/>
                </a:moveTo>
                <a:cubicBezTo>
                  <a:pt x="128317" y="-8167"/>
                  <a:pt x="292282" y="7214"/>
                  <a:pt x="527653" y="0"/>
                </a:cubicBezTo>
                <a:cubicBezTo>
                  <a:pt x="763024" y="-7214"/>
                  <a:pt x="815948" y="27252"/>
                  <a:pt x="1009424" y="0"/>
                </a:cubicBezTo>
                <a:cubicBezTo>
                  <a:pt x="1202900" y="-27252"/>
                  <a:pt x="1289992" y="11405"/>
                  <a:pt x="1491195" y="0"/>
                </a:cubicBezTo>
                <a:cubicBezTo>
                  <a:pt x="1692398" y="-11405"/>
                  <a:pt x="1963246" y="27245"/>
                  <a:pt x="2110614" y="0"/>
                </a:cubicBezTo>
                <a:cubicBezTo>
                  <a:pt x="2257982" y="-27245"/>
                  <a:pt x="2406951" y="44986"/>
                  <a:pt x="2546502" y="0"/>
                </a:cubicBezTo>
                <a:cubicBezTo>
                  <a:pt x="2686053" y="-44986"/>
                  <a:pt x="2891071" y="69930"/>
                  <a:pt x="3211804" y="0"/>
                </a:cubicBezTo>
                <a:cubicBezTo>
                  <a:pt x="3532537" y="-69930"/>
                  <a:pt x="3595371" y="56864"/>
                  <a:pt x="3693574" y="0"/>
                </a:cubicBezTo>
                <a:cubicBezTo>
                  <a:pt x="3791777" y="-56864"/>
                  <a:pt x="4323243" y="99971"/>
                  <a:pt x="4588291" y="0"/>
                </a:cubicBezTo>
                <a:cubicBezTo>
                  <a:pt x="4618741" y="217376"/>
                  <a:pt x="4579398" y="411027"/>
                  <a:pt x="4588291" y="549893"/>
                </a:cubicBezTo>
                <a:cubicBezTo>
                  <a:pt x="4597184" y="688759"/>
                  <a:pt x="4571267" y="982780"/>
                  <a:pt x="4588291" y="1120936"/>
                </a:cubicBezTo>
                <a:cubicBezTo>
                  <a:pt x="4605315" y="1259092"/>
                  <a:pt x="4557235" y="1376423"/>
                  <a:pt x="4588291" y="1607380"/>
                </a:cubicBezTo>
                <a:cubicBezTo>
                  <a:pt x="4619347" y="1838337"/>
                  <a:pt x="4556600" y="1883826"/>
                  <a:pt x="4588291" y="2114974"/>
                </a:cubicBezTo>
                <a:cubicBezTo>
                  <a:pt x="4390687" y="2129755"/>
                  <a:pt x="4355972" y="2079902"/>
                  <a:pt x="4152403" y="2114974"/>
                </a:cubicBezTo>
                <a:cubicBezTo>
                  <a:pt x="3948834" y="2150046"/>
                  <a:pt x="3715910" y="2096068"/>
                  <a:pt x="3487101" y="2114974"/>
                </a:cubicBezTo>
                <a:cubicBezTo>
                  <a:pt x="3258292" y="2133880"/>
                  <a:pt x="3159076" y="2058564"/>
                  <a:pt x="2913565" y="2114974"/>
                </a:cubicBezTo>
                <a:cubicBezTo>
                  <a:pt x="2668054" y="2171384"/>
                  <a:pt x="2543686" y="2068273"/>
                  <a:pt x="2385911" y="2114974"/>
                </a:cubicBezTo>
                <a:cubicBezTo>
                  <a:pt x="2228136" y="2161675"/>
                  <a:pt x="2016022" y="2059757"/>
                  <a:pt x="1904141" y="2114974"/>
                </a:cubicBezTo>
                <a:cubicBezTo>
                  <a:pt x="1792260" y="2170191"/>
                  <a:pt x="1636471" y="2074826"/>
                  <a:pt x="1376487" y="2114974"/>
                </a:cubicBezTo>
                <a:cubicBezTo>
                  <a:pt x="1116503" y="2155122"/>
                  <a:pt x="1037712" y="2091792"/>
                  <a:pt x="894717" y="2114974"/>
                </a:cubicBezTo>
                <a:cubicBezTo>
                  <a:pt x="751722" y="2138156"/>
                  <a:pt x="332675" y="2090504"/>
                  <a:pt x="0" y="2114974"/>
                </a:cubicBezTo>
                <a:cubicBezTo>
                  <a:pt x="-35079" y="1980646"/>
                  <a:pt x="47532" y="1802112"/>
                  <a:pt x="0" y="1607380"/>
                </a:cubicBezTo>
                <a:cubicBezTo>
                  <a:pt x="-47532" y="1412648"/>
                  <a:pt x="3465" y="1209283"/>
                  <a:pt x="0" y="1057487"/>
                </a:cubicBezTo>
                <a:cubicBezTo>
                  <a:pt x="-3465" y="905691"/>
                  <a:pt x="30199" y="657540"/>
                  <a:pt x="0" y="507594"/>
                </a:cubicBezTo>
                <a:cubicBezTo>
                  <a:pt x="-30199" y="357648"/>
                  <a:pt x="9902" y="210986"/>
                  <a:pt x="0" y="0"/>
                </a:cubicBezTo>
                <a:close/>
              </a:path>
              <a:path w="4588291" h="2114974" stroke="0" extrusionOk="0">
                <a:moveTo>
                  <a:pt x="0" y="0"/>
                </a:moveTo>
                <a:cubicBezTo>
                  <a:pt x="283486" y="-23826"/>
                  <a:pt x="330394" y="23233"/>
                  <a:pt x="573536" y="0"/>
                </a:cubicBezTo>
                <a:cubicBezTo>
                  <a:pt x="816678" y="-23233"/>
                  <a:pt x="931621" y="7560"/>
                  <a:pt x="1101190" y="0"/>
                </a:cubicBezTo>
                <a:cubicBezTo>
                  <a:pt x="1270759" y="-7560"/>
                  <a:pt x="1348490" y="47379"/>
                  <a:pt x="1537077" y="0"/>
                </a:cubicBezTo>
                <a:cubicBezTo>
                  <a:pt x="1725664" y="-47379"/>
                  <a:pt x="1889167" y="25101"/>
                  <a:pt x="2064731" y="0"/>
                </a:cubicBezTo>
                <a:cubicBezTo>
                  <a:pt x="2240295" y="-25101"/>
                  <a:pt x="2374232" y="60680"/>
                  <a:pt x="2638267" y="0"/>
                </a:cubicBezTo>
                <a:cubicBezTo>
                  <a:pt x="2902302" y="-60680"/>
                  <a:pt x="2962955" y="47555"/>
                  <a:pt x="3211804" y="0"/>
                </a:cubicBezTo>
                <a:cubicBezTo>
                  <a:pt x="3460653" y="-47555"/>
                  <a:pt x="3702454" y="31973"/>
                  <a:pt x="3831223" y="0"/>
                </a:cubicBezTo>
                <a:cubicBezTo>
                  <a:pt x="3959992" y="-31973"/>
                  <a:pt x="4322621" y="70999"/>
                  <a:pt x="4588291" y="0"/>
                </a:cubicBezTo>
                <a:cubicBezTo>
                  <a:pt x="4606729" y="211974"/>
                  <a:pt x="4561990" y="344343"/>
                  <a:pt x="4588291" y="465294"/>
                </a:cubicBezTo>
                <a:cubicBezTo>
                  <a:pt x="4614592" y="586245"/>
                  <a:pt x="4573090" y="723035"/>
                  <a:pt x="4588291" y="951738"/>
                </a:cubicBezTo>
                <a:cubicBezTo>
                  <a:pt x="4603492" y="1180441"/>
                  <a:pt x="4569723" y="1402193"/>
                  <a:pt x="4588291" y="1522781"/>
                </a:cubicBezTo>
                <a:cubicBezTo>
                  <a:pt x="4606859" y="1643369"/>
                  <a:pt x="4529331" y="1924082"/>
                  <a:pt x="4588291" y="2114974"/>
                </a:cubicBezTo>
                <a:cubicBezTo>
                  <a:pt x="4274934" y="2128695"/>
                  <a:pt x="4220962" y="2082597"/>
                  <a:pt x="3922989" y="2114974"/>
                </a:cubicBezTo>
                <a:cubicBezTo>
                  <a:pt x="3625016" y="2147351"/>
                  <a:pt x="3569712" y="2089753"/>
                  <a:pt x="3441218" y="2114974"/>
                </a:cubicBezTo>
                <a:cubicBezTo>
                  <a:pt x="3312724" y="2140195"/>
                  <a:pt x="3052692" y="2090864"/>
                  <a:pt x="2867682" y="2114974"/>
                </a:cubicBezTo>
                <a:cubicBezTo>
                  <a:pt x="2682672" y="2139084"/>
                  <a:pt x="2479166" y="2090632"/>
                  <a:pt x="2248263" y="2114974"/>
                </a:cubicBezTo>
                <a:cubicBezTo>
                  <a:pt x="2017360" y="2139316"/>
                  <a:pt x="1811381" y="2067931"/>
                  <a:pt x="1674726" y="2114974"/>
                </a:cubicBezTo>
                <a:cubicBezTo>
                  <a:pt x="1538071" y="2162017"/>
                  <a:pt x="1418118" y="2101529"/>
                  <a:pt x="1192956" y="2114974"/>
                </a:cubicBezTo>
                <a:cubicBezTo>
                  <a:pt x="967794" y="2128419"/>
                  <a:pt x="876887" y="2107929"/>
                  <a:pt x="665302" y="2114974"/>
                </a:cubicBezTo>
                <a:cubicBezTo>
                  <a:pt x="453717" y="2122019"/>
                  <a:pt x="170626" y="2080129"/>
                  <a:pt x="0" y="2114974"/>
                </a:cubicBezTo>
                <a:cubicBezTo>
                  <a:pt x="-15449" y="2015780"/>
                  <a:pt x="55565" y="1801943"/>
                  <a:pt x="0" y="1628530"/>
                </a:cubicBezTo>
                <a:cubicBezTo>
                  <a:pt x="-55565" y="1455117"/>
                  <a:pt x="11414" y="1293889"/>
                  <a:pt x="0" y="1078637"/>
                </a:cubicBezTo>
                <a:cubicBezTo>
                  <a:pt x="-11414" y="863385"/>
                  <a:pt x="4519" y="712587"/>
                  <a:pt x="0" y="592193"/>
                </a:cubicBezTo>
                <a:cubicBezTo>
                  <a:pt x="-4519" y="471799"/>
                  <a:pt x="53730" y="255902"/>
                  <a:pt x="0" y="0"/>
                </a:cubicBezTo>
                <a:close/>
              </a:path>
            </a:pathLst>
          </a:custGeom>
          <a:solidFill>
            <a:schemeClr val="accent4"/>
          </a:solidFill>
          <a:ln w="38100">
            <a:solidFill>
              <a:schemeClr val="tx1"/>
            </a:solidFill>
            <a:extLst>
              <a:ext uri="{C807C97D-BFC1-408E-A445-0C87EB9F89A2}">
                <ask:lineSketchStyleProps xmlns:ask="http://schemas.microsoft.com/office/drawing/2018/sketchyshapes" sd="901212656">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FD2C29EC-91EC-6C2A-F48C-898550F15F4E}"/>
              </a:ext>
            </a:extLst>
          </p:cNvPr>
          <p:cNvSpPr/>
          <p:nvPr/>
        </p:nvSpPr>
        <p:spPr>
          <a:xfrm>
            <a:off x="290722" y="1072264"/>
            <a:ext cx="3818434" cy="2698468"/>
          </a:xfrm>
          <a:custGeom>
            <a:avLst/>
            <a:gdLst>
              <a:gd name="connsiteX0" fmla="*/ 0 w 3818434"/>
              <a:gd name="connsiteY0" fmla="*/ 0 h 2698468"/>
              <a:gd name="connsiteX1" fmla="*/ 507306 w 3818434"/>
              <a:gd name="connsiteY1" fmla="*/ 0 h 2698468"/>
              <a:gd name="connsiteX2" fmla="*/ 976428 w 3818434"/>
              <a:gd name="connsiteY2" fmla="*/ 0 h 2698468"/>
              <a:gd name="connsiteX3" fmla="*/ 1445550 w 3818434"/>
              <a:gd name="connsiteY3" fmla="*/ 0 h 2698468"/>
              <a:gd name="connsiteX4" fmla="*/ 2029225 w 3818434"/>
              <a:gd name="connsiteY4" fmla="*/ 0 h 2698468"/>
              <a:gd name="connsiteX5" fmla="*/ 2460162 w 3818434"/>
              <a:gd name="connsiteY5" fmla="*/ 0 h 2698468"/>
              <a:gd name="connsiteX6" fmla="*/ 3082022 w 3818434"/>
              <a:gd name="connsiteY6" fmla="*/ 0 h 2698468"/>
              <a:gd name="connsiteX7" fmla="*/ 3818434 w 3818434"/>
              <a:gd name="connsiteY7" fmla="*/ 0 h 2698468"/>
              <a:gd name="connsiteX8" fmla="*/ 3818434 w 3818434"/>
              <a:gd name="connsiteY8" fmla="*/ 512709 h 2698468"/>
              <a:gd name="connsiteX9" fmla="*/ 3818434 w 3818434"/>
              <a:gd name="connsiteY9" fmla="*/ 1106372 h 2698468"/>
              <a:gd name="connsiteX10" fmla="*/ 3818434 w 3818434"/>
              <a:gd name="connsiteY10" fmla="*/ 1700035 h 2698468"/>
              <a:gd name="connsiteX11" fmla="*/ 3818434 w 3818434"/>
              <a:gd name="connsiteY11" fmla="*/ 2185759 h 2698468"/>
              <a:gd name="connsiteX12" fmla="*/ 3818434 w 3818434"/>
              <a:gd name="connsiteY12" fmla="*/ 2698468 h 2698468"/>
              <a:gd name="connsiteX13" fmla="*/ 3387496 w 3818434"/>
              <a:gd name="connsiteY13" fmla="*/ 2698468 h 2698468"/>
              <a:gd name="connsiteX14" fmla="*/ 2765637 w 3818434"/>
              <a:gd name="connsiteY14" fmla="*/ 2698468 h 2698468"/>
              <a:gd name="connsiteX15" fmla="*/ 2220147 w 3818434"/>
              <a:gd name="connsiteY15" fmla="*/ 2698468 h 2698468"/>
              <a:gd name="connsiteX16" fmla="*/ 1712840 w 3818434"/>
              <a:gd name="connsiteY16" fmla="*/ 2698468 h 2698468"/>
              <a:gd name="connsiteX17" fmla="*/ 1243719 w 3818434"/>
              <a:gd name="connsiteY17" fmla="*/ 2698468 h 2698468"/>
              <a:gd name="connsiteX18" fmla="*/ 736412 w 3818434"/>
              <a:gd name="connsiteY18" fmla="*/ 2698468 h 2698468"/>
              <a:gd name="connsiteX19" fmla="*/ 0 w 3818434"/>
              <a:gd name="connsiteY19" fmla="*/ 2698468 h 2698468"/>
              <a:gd name="connsiteX20" fmla="*/ 0 w 3818434"/>
              <a:gd name="connsiteY20" fmla="*/ 2104805 h 2698468"/>
              <a:gd name="connsiteX21" fmla="*/ 0 w 3818434"/>
              <a:gd name="connsiteY21" fmla="*/ 1511142 h 2698468"/>
              <a:gd name="connsiteX22" fmla="*/ 0 w 3818434"/>
              <a:gd name="connsiteY22" fmla="*/ 944464 h 2698468"/>
              <a:gd name="connsiteX23" fmla="*/ 0 w 3818434"/>
              <a:gd name="connsiteY23" fmla="*/ 0 h 269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8434" h="2698468" fill="none" extrusionOk="0">
                <a:moveTo>
                  <a:pt x="0" y="0"/>
                </a:moveTo>
                <a:cubicBezTo>
                  <a:pt x="191377" y="-49589"/>
                  <a:pt x="302763" y="54902"/>
                  <a:pt x="507306" y="0"/>
                </a:cubicBezTo>
                <a:cubicBezTo>
                  <a:pt x="711849" y="-54902"/>
                  <a:pt x="817512" y="54903"/>
                  <a:pt x="976428" y="0"/>
                </a:cubicBezTo>
                <a:cubicBezTo>
                  <a:pt x="1135344" y="-54903"/>
                  <a:pt x="1303360" y="36758"/>
                  <a:pt x="1445550" y="0"/>
                </a:cubicBezTo>
                <a:cubicBezTo>
                  <a:pt x="1587740" y="-36758"/>
                  <a:pt x="1792009" y="25985"/>
                  <a:pt x="2029225" y="0"/>
                </a:cubicBezTo>
                <a:cubicBezTo>
                  <a:pt x="2266442" y="-25985"/>
                  <a:pt x="2335792" y="4870"/>
                  <a:pt x="2460162" y="0"/>
                </a:cubicBezTo>
                <a:cubicBezTo>
                  <a:pt x="2584532" y="-4870"/>
                  <a:pt x="2807478" y="57577"/>
                  <a:pt x="3082022" y="0"/>
                </a:cubicBezTo>
                <a:cubicBezTo>
                  <a:pt x="3356566" y="-57577"/>
                  <a:pt x="3629371" y="12289"/>
                  <a:pt x="3818434" y="0"/>
                </a:cubicBezTo>
                <a:cubicBezTo>
                  <a:pt x="3827767" y="104376"/>
                  <a:pt x="3779827" y="313840"/>
                  <a:pt x="3818434" y="512709"/>
                </a:cubicBezTo>
                <a:cubicBezTo>
                  <a:pt x="3857041" y="711578"/>
                  <a:pt x="3803432" y="898085"/>
                  <a:pt x="3818434" y="1106372"/>
                </a:cubicBezTo>
                <a:cubicBezTo>
                  <a:pt x="3833436" y="1314659"/>
                  <a:pt x="3760301" y="1528907"/>
                  <a:pt x="3818434" y="1700035"/>
                </a:cubicBezTo>
                <a:cubicBezTo>
                  <a:pt x="3876567" y="1871163"/>
                  <a:pt x="3815965" y="2037517"/>
                  <a:pt x="3818434" y="2185759"/>
                </a:cubicBezTo>
                <a:cubicBezTo>
                  <a:pt x="3820903" y="2334001"/>
                  <a:pt x="3809989" y="2480024"/>
                  <a:pt x="3818434" y="2698468"/>
                </a:cubicBezTo>
                <a:cubicBezTo>
                  <a:pt x="3615018" y="2700613"/>
                  <a:pt x="3540556" y="2656290"/>
                  <a:pt x="3387496" y="2698468"/>
                </a:cubicBezTo>
                <a:cubicBezTo>
                  <a:pt x="3234436" y="2740646"/>
                  <a:pt x="2921143" y="2642071"/>
                  <a:pt x="2765637" y="2698468"/>
                </a:cubicBezTo>
                <a:cubicBezTo>
                  <a:pt x="2610131" y="2754865"/>
                  <a:pt x="2400220" y="2656701"/>
                  <a:pt x="2220147" y="2698468"/>
                </a:cubicBezTo>
                <a:cubicBezTo>
                  <a:pt x="2040074" y="2740235"/>
                  <a:pt x="1923086" y="2652722"/>
                  <a:pt x="1712840" y="2698468"/>
                </a:cubicBezTo>
                <a:cubicBezTo>
                  <a:pt x="1502594" y="2744214"/>
                  <a:pt x="1403092" y="2646966"/>
                  <a:pt x="1243719" y="2698468"/>
                </a:cubicBezTo>
                <a:cubicBezTo>
                  <a:pt x="1084346" y="2749970"/>
                  <a:pt x="988851" y="2675834"/>
                  <a:pt x="736412" y="2698468"/>
                </a:cubicBezTo>
                <a:cubicBezTo>
                  <a:pt x="483973" y="2721102"/>
                  <a:pt x="148719" y="2661189"/>
                  <a:pt x="0" y="2698468"/>
                </a:cubicBezTo>
                <a:cubicBezTo>
                  <a:pt x="-42347" y="2451449"/>
                  <a:pt x="12451" y="2308545"/>
                  <a:pt x="0" y="2104805"/>
                </a:cubicBezTo>
                <a:cubicBezTo>
                  <a:pt x="-12451" y="1901065"/>
                  <a:pt x="67869" y="1799655"/>
                  <a:pt x="0" y="1511142"/>
                </a:cubicBezTo>
                <a:cubicBezTo>
                  <a:pt x="-67869" y="1222629"/>
                  <a:pt x="10750" y="1144730"/>
                  <a:pt x="0" y="944464"/>
                </a:cubicBezTo>
                <a:cubicBezTo>
                  <a:pt x="-10750" y="744198"/>
                  <a:pt x="69937" y="414900"/>
                  <a:pt x="0" y="0"/>
                </a:cubicBezTo>
                <a:close/>
              </a:path>
              <a:path w="3818434" h="2698468" stroke="0" extrusionOk="0">
                <a:moveTo>
                  <a:pt x="0" y="0"/>
                </a:moveTo>
                <a:cubicBezTo>
                  <a:pt x="272082" y="-3443"/>
                  <a:pt x="366738" y="1108"/>
                  <a:pt x="545491" y="0"/>
                </a:cubicBezTo>
                <a:cubicBezTo>
                  <a:pt x="724244" y="-1108"/>
                  <a:pt x="923021" y="3075"/>
                  <a:pt x="1052797" y="0"/>
                </a:cubicBezTo>
                <a:cubicBezTo>
                  <a:pt x="1182573" y="-3075"/>
                  <a:pt x="1278417" y="30004"/>
                  <a:pt x="1483734" y="0"/>
                </a:cubicBezTo>
                <a:cubicBezTo>
                  <a:pt x="1689051" y="-30004"/>
                  <a:pt x="1804315" y="27799"/>
                  <a:pt x="1991041" y="0"/>
                </a:cubicBezTo>
                <a:cubicBezTo>
                  <a:pt x="2177767" y="-27799"/>
                  <a:pt x="2326102" y="63981"/>
                  <a:pt x="2536531" y="0"/>
                </a:cubicBezTo>
                <a:cubicBezTo>
                  <a:pt x="2746960" y="-63981"/>
                  <a:pt x="2869119" y="29427"/>
                  <a:pt x="3082022" y="0"/>
                </a:cubicBezTo>
                <a:cubicBezTo>
                  <a:pt x="3294925" y="-29427"/>
                  <a:pt x="3662309" y="62011"/>
                  <a:pt x="3818434" y="0"/>
                </a:cubicBezTo>
                <a:cubicBezTo>
                  <a:pt x="3851160" y="154929"/>
                  <a:pt x="3808513" y="345243"/>
                  <a:pt x="3818434" y="458740"/>
                </a:cubicBezTo>
                <a:cubicBezTo>
                  <a:pt x="3828355" y="572237"/>
                  <a:pt x="3798839" y="770721"/>
                  <a:pt x="3818434" y="998433"/>
                </a:cubicBezTo>
                <a:cubicBezTo>
                  <a:pt x="3838029" y="1226145"/>
                  <a:pt x="3774842" y="1379258"/>
                  <a:pt x="3818434" y="1484157"/>
                </a:cubicBezTo>
                <a:cubicBezTo>
                  <a:pt x="3862026" y="1589056"/>
                  <a:pt x="3775054" y="1864245"/>
                  <a:pt x="3818434" y="2077820"/>
                </a:cubicBezTo>
                <a:cubicBezTo>
                  <a:pt x="3861814" y="2291395"/>
                  <a:pt x="3795653" y="2569244"/>
                  <a:pt x="3818434" y="2698468"/>
                </a:cubicBezTo>
                <a:cubicBezTo>
                  <a:pt x="3617722" y="2748851"/>
                  <a:pt x="3321150" y="2685674"/>
                  <a:pt x="3196575" y="2698468"/>
                </a:cubicBezTo>
                <a:cubicBezTo>
                  <a:pt x="3072000" y="2711262"/>
                  <a:pt x="2895042" y="2678372"/>
                  <a:pt x="2727453" y="2698468"/>
                </a:cubicBezTo>
                <a:cubicBezTo>
                  <a:pt x="2559864" y="2718564"/>
                  <a:pt x="2448618" y="2639708"/>
                  <a:pt x="2181962" y="2698468"/>
                </a:cubicBezTo>
                <a:cubicBezTo>
                  <a:pt x="1915306" y="2757228"/>
                  <a:pt x="1833721" y="2673730"/>
                  <a:pt x="1598287" y="2698468"/>
                </a:cubicBezTo>
                <a:cubicBezTo>
                  <a:pt x="1362853" y="2723206"/>
                  <a:pt x="1312078" y="2671990"/>
                  <a:pt x="1052797" y="2698468"/>
                </a:cubicBezTo>
                <a:cubicBezTo>
                  <a:pt x="793516" y="2724946"/>
                  <a:pt x="715194" y="2666733"/>
                  <a:pt x="583675" y="2698468"/>
                </a:cubicBezTo>
                <a:cubicBezTo>
                  <a:pt x="452156" y="2730203"/>
                  <a:pt x="271588" y="2639250"/>
                  <a:pt x="0" y="2698468"/>
                </a:cubicBezTo>
                <a:cubicBezTo>
                  <a:pt x="-8366" y="2519886"/>
                  <a:pt x="5797" y="2357157"/>
                  <a:pt x="0" y="2185759"/>
                </a:cubicBezTo>
                <a:cubicBezTo>
                  <a:pt x="-5797" y="2014361"/>
                  <a:pt x="29857" y="1884567"/>
                  <a:pt x="0" y="1619081"/>
                </a:cubicBezTo>
                <a:cubicBezTo>
                  <a:pt x="-29857" y="1353595"/>
                  <a:pt x="21634" y="1278277"/>
                  <a:pt x="0" y="1052403"/>
                </a:cubicBezTo>
                <a:cubicBezTo>
                  <a:pt x="-21634" y="826529"/>
                  <a:pt x="5706" y="793011"/>
                  <a:pt x="0" y="566678"/>
                </a:cubicBezTo>
                <a:cubicBezTo>
                  <a:pt x="-5706" y="340346"/>
                  <a:pt x="15912" y="143065"/>
                  <a:pt x="0" y="0"/>
                </a:cubicBezTo>
                <a:close/>
              </a:path>
            </a:pathLst>
          </a:custGeom>
          <a:solidFill>
            <a:schemeClr val="accent4"/>
          </a:solidFill>
          <a:ln w="38100">
            <a:solidFill>
              <a:schemeClr val="tx1"/>
            </a:solidFill>
            <a:extLst>
              <a:ext uri="{C807C97D-BFC1-408E-A445-0C87EB9F89A2}">
                <ask:lineSketchStyleProps xmlns:ask="http://schemas.microsoft.com/office/drawing/2018/sketchyshapes" sd="901212656">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72</a:t>
            </a:fld>
            <a:endParaRPr lang="en-AU"/>
          </a:p>
        </p:txBody>
      </p:sp>
      <p:sp>
        <p:nvSpPr>
          <p:cNvPr id="3" name="Rectangle 2">
            <a:extLst>
              <a:ext uri="{FF2B5EF4-FFF2-40B4-BE49-F238E27FC236}">
                <a16:creationId xmlns:a16="http://schemas.microsoft.com/office/drawing/2014/main" id="{D9DB5B39-B900-D4BE-9EFB-DE60240D2281}"/>
              </a:ext>
            </a:extLst>
          </p:cNvPr>
          <p:cNvSpPr/>
          <p:nvPr/>
        </p:nvSpPr>
        <p:spPr>
          <a:xfrm>
            <a:off x="403195" y="1047630"/>
            <a:ext cx="3437834" cy="3257802"/>
          </a:xfr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Content Placeholder 4">
            <a:extLst>
              <a:ext uri="{FF2B5EF4-FFF2-40B4-BE49-F238E27FC236}">
                <a16:creationId xmlns:a16="http://schemas.microsoft.com/office/drawing/2014/main" id="{4968B4B8-1DA6-F3DE-E7B8-788797E5D2AC}"/>
              </a:ext>
            </a:extLst>
          </p:cNvPr>
          <p:cNvSpPr txBox="1">
            <a:spLocks/>
          </p:cNvSpPr>
          <p:nvPr/>
        </p:nvSpPr>
        <p:spPr>
          <a:xfrm>
            <a:off x="557433" y="1694214"/>
            <a:ext cx="3052242" cy="1716964"/>
          </a:xfrm>
          <a:prstGeom prst="rect">
            <a:avLst/>
          </a:prstGeom>
          <a:noFill/>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AU" sz="1800">
                <a:effectLst/>
                <a:latin typeface="Arial" panose="020B0604020202020204" pitchFamily="34" charset="0"/>
                <a:ea typeface="Calibri" panose="020F0502020204030204" pitchFamily="34" charset="0"/>
              </a:rPr>
              <a:t>(F) She’s smart, but the idea of someone knowing that about her is horrifying. It’s much easier to be dumb and blend in. Being uninformed is </a:t>
            </a:r>
            <a:r>
              <a:rPr lang="en-AU" sz="1800" err="1">
                <a:effectLst/>
                <a:latin typeface="Arial" panose="020B0604020202020204" pitchFamily="34" charset="0"/>
                <a:ea typeface="Calibri" panose="020F0502020204030204" pitchFamily="34" charset="0"/>
              </a:rPr>
              <a:t>waaaaay</a:t>
            </a:r>
            <a:r>
              <a:rPr lang="en-AU" sz="1800">
                <a:effectLst/>
                <a:latin typeface="Arial" panose="020B0604020202020204" pitchFamily="34" charset="0"/>
                <a:ea typeface="Calibri" panose="020F0502020204030204" pitchFamily="34" charset="0"/>
              </a:rPr>
              <a:t> cooler.</a:t>
            </a:r>
          </a:p>
        </p:txBody>
      </p:sp>
      <p:sp>
        <p:nvSpPr>
          <p:cNvPr id="12" name="Rectangle: Rounded Corners 11">
            <a:extLst>
              <a:ext uri="{FF2B5EF4-FFF2-40B4-BE49-F238E27FC236}">
                <a16:creationId xmlns:a16="http://schemas.microsoft.com/office/drawing/2014/main" id="{644335DC-8BE5-2197-24A4-CCFE5EE93BF5}"/>
              </a:ext>
            </a:extLst>
          </p:cNvPr>
          <p:cNvSpPr/>
          <p:nvPr/>
        </p:nvSpPr>
        <p:spPr>
          <a:xfrm>
            <a:off x="557433" y="846918"/>
            <a:ext cx="2036704" cy="5247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Samson</a:t>
            </a:r>
          </a:p>
        </p:txBody>
      </p:sp>
      <p:sp>
        <p:nvSpPr>
          <p:cNvPr id="21" name="Rectangle 20">
            <a:extLst>
              <a:ext uri="{FF2B5EF4-FFF2-40B4-BE49-F238E27FC236}">
                <a16:creationId xmlns:a16="http://schemas.microsoft.com/office/drawing/2014/main" id="{BA76FF48-5EBB-BCC4-933D-909D47F888B6}"/>
              </a:ext>
            </a:extLst>
          </p:cNvPr>
          <p:cNvSpPr/>
          <p:nvPr/>
        </p:nvSpPr>
        <p:spPr>
          <a:xfrm>
            <a:off x="6174672" y="3516883"/>
            <a:ext cx="5014539" cy="2495197"/>
          </a:xfr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Content Placeholder 4">
            <a:extLst>
              <a:ext uri="{FF2B5EF4-FFF2-40B4-BE49-F238E27FC236}">
                <a16:creationId xmlns:a16="http://schemas.microsoft.com/office/drawing/2014/main" id="{375DE1CA-0F43-90A7-E4DE-0725C66308C8}"/>
              </a:ext>
            </a:extLst>
          </p:cNvPr>
          <p:cNvSpPr txBox="1">
            <a:spLocks/>
          </p:cNvSpPr>
          <p:nvPr/>
        </p:nvSpPr>
        <p:spPr>
          <a:xfrm>
            <a:off x="6522147" y="4024581"/>
            <a:ext cx="4477105" cy="1687229"/>
          </a:xfrm>
          <a:prstGeom prst="rect">
            <a:avLst/>
          </a:prstGeom>
          <a:noFill/>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AU" sz="1800">
                <a:effectLst/>
                <a:latin typeface="Arial" panose="020B0604020202020204" pitchFamily="34" charset="0"/>
                <a:ea typeface="Calibri" panose="020F0502020204030204" pitchFamily="34" charset="0"/>
              </a:rPr>
              <a:t> (M) Rufus’s dad’s advice “come on son, be a man rings loud in Rufus’s ears. He’s an only child and has an inflated sense of his own power and ability. He is ill-informed and irrational but actually he's just desperate to impress.</a:t>
            </a:r>
          </a:p>
        </p:txBody>
      </p:sp>
      <p:sp>
        <p:nvSpPr>
          <p:cNvPr id="23" name="Rectangle: Rounded Corners 22">
            <a:extLst>
              <a:ext uri="{FF2B5EF4-FFF2-40B4-BE49-F238E27FC236}">
                <a16:creationId xmlns:a16="http://schemas.microsoft.com/office/drawing/2014/main" id="{CBA0787B-87A8-D35E-475C-744F5189BC6D}"/>
              </a:ext>
            </a:extLst>
          </p:cNvPr>
          <p:cNvSpPr/>
          <p:nvPr/>
        </p:nvSpPr>
        <p:spPr>
          <a:xfrm>
            <a:off x="6380042" y="3338309"/>
            <a:ext cx="2041494" cy="43242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Rufus</a:t>
            </a:r>
          </a:p>
        </p:txBody>
      </p:sp>
      <p:sp>
        <p:nvSpPr>
          <p:cNvPr id="24" name="Rectangle 23">
            <a:extLst>
              <a:ext uri="{FF2B5EF4-FFF2-40B4-BE49-F238E27FC236}">
                <a16:creationId xmlns:a16="http://schemas.microsoft.com/office/drawing/2014/main" id="{E5606BD7-59A4-7609-D9E5-33698397A264}"/>
              </a:ext>
            </a:extLst>
          </p:cNvPr>
          <p:cNvSpPr/>
          <p:nvPr/>
        </p:nvSpPr>
        <p:spPr>
          <a:xfrm>
            <a:off x="2009639" y="4522597"/>
            <a:ext cx="3662780" cy="2012319"/>
          </a:xfrm>
          <a:custGeom>
            <a:avLst/>
            <a:gdLst>
              <a:gd name="connsiteX0" fmla="*/ 0 w 3662780"/>
              <a:gd name="connsiteY0" fmla="*/ 0 h 2012319"/>
              <a:gd name="connsiteX1" fmla="*/ 449999 w 3662780"/>
              <a:gd name="connsiteY1" fmla="*/ 0 h 2012319"/>
              <a:gd name="connsiteX2" fmla="*/ 1046509 w 3662780"/>
              <a:gd name="connsiteY2" fmla="*/ 0 h 2012319"/>
              <a:gd name="connsiteX3" fmla="*/ 1459879 w 3662780"/>
              <a:gd name="connsiteY3" fmla="*/ 0 h 2012319"/>
              <a:gd name="connsiteX4" fmla="*/ 1909878 w 3662780"/>
              <a:gd name="connsiteY4" fmla="*/ 0 h 2012319"/>
              <a:gd name="connsiteX5" fmla="*/ 2359877 w 3662780"/>
              <a:gd name="connsiteY5" fmla="*/ 0 h 2012319"/>
              <a:gd name="connsiteX6" fmla="*/ 2919759 w 3662780"/>
              <a:gd name="connsiteY6" fmla="*/ 0 h 2012319"/>
              <a:gd name="connsiteX7" fmla="*/ 3662780 w 3662780"/>
              <a:gd name="connsiteY7" fmla="*/ 0 h 2012319"/>
              <a:gd name="connsiteX8" fmla="*/ 3662780 w 3662780"/>
              <a:gd name="connsiteY8" fmla="*/ 543326 h 2012319"/>
              <a:gd name="connsiteX9" fmla="*/ 3662780 w 3662780"/>
              <a:gd name="connsiteY9" fmla="*/ 1026283 h 2012319"/>
              <a:gd name="connsiteX10" fmla="*/ 3662780 w 3662780"/>
              <a:gd name="connsiteY10" fmla="*/ 1549486 h 2012319"/>
              <a:gd name="connsiteX11" fmla="*/ 3662780 w 3662780"/>
              <a:gd name="connsiteY11" fmla="*/ 2012319 h 2012319"/>
              <a:gd name="connsiteX12" fmla="*/ 3066270 w 3662780"/>
              <a:gd name="connsiteY12" fmla="*/ 2012319 h 2012319"/>
              <a:gd name="connsiteX13" fmla="*/ 2543016 w 3662780"/>
              <a:gd name="connsiteY13" fmla="*/ 2012319 h 2012319"/>
              <a:gd name="connsiteX14" fmla="*/ 2019762 w 3662780"/>
              <a:gd name="connsiteY14" fmla="*/ 2012319 h 2012319"/>
              <a:gd name="connsiteX15" fmla="*/ 1459879 w 3662780"/>
              <a:gd name="connsiteY15" fmla="*/ 2012319 h 2012319"/>
              <a:gd name="connsiteX16" fmla="*/ 863370 w 3662780"/>
              <a:gd name="connsiteY16" fmla="*/ 2012319 h 2012319"/>
              <a:gd name="connsiteX17" fmla="*/ 0 w 3662780"/>
              <a:gd name="connsiteY17" fmla="*/ 2012319 h 2012319"/>
              <a:gd name="connsiteX18" fmla="*/ 0 w 3662780"/>
              <a:gd name="connsiteY18" fmla="*/ 1529362 h 2012319"/>
              <a:gd name="connsiteX19" fmla="*/ 0 w 3662780"/>
              <a:gd name="connsiteY19" fmla="*/ 1086652 h 2012319"/>
              <a:gd name="connsiteX20" fmla="*/ 0 w 3662780"/>
              <a:gd name="connsiteY20" fmla="*/ 643942 h 2012319"/>
              <a:gd name="connsiteX21" fmla="*/ 0 w 3662780"/>
              <a:gd name="connsiteY21" fmla="*/ 0 h 2012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62780" h="2012319" fill="none" extrusionOk="0">
                <a:moveTo>
                  <a:pt x="0" y="0"/>
                </a:moveTo>
                <a:cubicBezTo>
                  <a:pt x="165811" y="-38307"/>
                  <a:pt x="353948" y="50962"/>
                  <a:pt x="449999" y="0"/>
                </a:cubicBezTo>
                <a:cubicBezTo>
                  <a:pt x="546050" y="-50962"/>
                  <a:pt x="803520" y="26525"/>
                  <a:pt x="1046509" y="0"/>
                </a:cubicBezTo>
                <a:cubicBezTo>
                  <a:pt x="1289498" y="-26525"/>
                  <a:pt x="1310956" y="7558"/>
                  <a:pt x="1459879" y="0"/>
                </a:cubicBezTo>
                <a:cubicBezTo>
                  <a:pt x="1608802" y="-7558"/>
                  <a:pt x="1706108" y="38527"/>
                  <a:pt x="1909878" y="0"/>
                </a:cubicBezTo>
                <a:cubicBezTo>
                  <a:pt x="2113648" y="-38527"/>
                  <a:pt x="2229049" y="25625"/>
                  <a:pt x="2359877" y="0"/>
                </a:cubicBezTo>
                <a:cubicBezTo>
                  <a:pt x="2490705" y="-25625"/>
                  <a:pt x="2715174" y="49694"/>
                  <a:pt x="2919759" y="0"/>
                </a:cubicBezTo>
                <a:cubicBezTo>
                  <a:pt x="3124344" y="-49694"/>
                  <a:pt x="3441282" y="8947"/>
                  <a:pt x="3662780" y="0"/>
                </a:cubicBezTo>
                <a:cubicBezTo>
                  <a:pt x="3709334" y="190201"/>
                  <a:pt x="3614826" y="284704"/>
                  <a:pt x="3662780" y="543326"/>
                </a:cubicBezTo>
                <a:cubicBezTo>
                  <a:pt x="3710734" y="801948"/>
                  <a:pt x="3618474" y="830496"/>
                  <a:pt x="3662780" y="1026283"/>
                </a:cubicBezTo>
                <a:cubicBezTo>
                  <a:pt x="3707086" y="1222070"/>
                  <a:pt x="3653014" y="1362789"/>
                  <a:pt x="3662780" y="1549486"/>
                </a:cubicBezTo>
                <a:cubicBezTo>
                  <a:pt x="3672546" y="1736183"/>
                  <a:pt x="3639838" y="1915399"/>
                  <a:pt x="3662780" y="2012319"/>
                </a:cubicBezTo>
                <a:cubicBezTo>
                  <a:pt x="3388208" y="2037761"/>
                  <a:pt x="3343786" y="1964137"/>
                  <a:pt x="3066270" y="2012319"/>
                </a:cubicBezTo>
                <a:cubicBezTo>
                  <a:pt x="2788754" y="2060501"/>
                  <a:pt x="2666618" y="1989716"/>
                  <a:pt x="2543016" y="2012319"/>
                </a:cubicBezTo>
                <a:cubicBezTo>
                  <a:pt x="2419414" y="2034922"/>
                  <a:pt x="2174899" y="1953998"/>
                  <a:pt x="2019762" y="2012319"/>
                </a:cubicBezTo>
                <a:cubicBezTo>
                  <a:pt x="1864625" y="2070640"/>
                  <a:pt x="1634938" y="2008437"/>
                  <a:pt x="1459879" y="2012319"/>
                </a:cubicBezTo>
                <a:cubicBezTo>
                  <a:pt x="1284820" y="2016201"/>
                  <a:pt x="1160789" y="1995935"/>
                  <a:pt x="863370" y="2012319"/>
                </a:cubicBezTo>
                <a:cubicBezTo>
                  <a:pt x="565951" y="2028703"/>
                  <a:pt x="277669" y="1918409"/>
                  <a:pt x="0" y="2012319"/>
                </a:cubicBezTo>
                <a:cubicBezTo>
                  <a:pt x="-29246" y="1829767"/>
                  <a:pt x="34430" y="1704074"/>
                  <a:pt x="0" y="1529362"/>
                </a:cubicBezTo>
                <a:cubicBezTo>
                  <a:pt x="-34430" y="1354650"/>
                  <a:pt x="24455" y="1232721"/>
                  <a:pt x="0" y="1086652"/>
                </a:cubicBezTo>
                <a:cubicBezTo>
                  <a:pt x="-24455" y="940583"/>
                  <a:pt x="9281" y="767252"/>
                  <a:pt x="0" y="643942"/>
                </a:cubicBezTo>
                <a:cubicBezTo>
                  <a:pt x="-9281" y="520632"/>
                  <a:pt x="49367" y="222130"/>
                  <a:pt x="0" y="0"/>
                </a:cubicBezTo>
                <a:close/>
              </a:path>
              <a:path w="3662780" h="2012319" stroke="0" extrusionOk="0">
                <a:moveTo>
                  <a:pt x="0" y="0"/>
                </a:moveTo>
                <a:cubicBezTo>
                  <a:pt x="190606" y="-13495"/>
                  <a:pt x="303164" y="50796"/>
                  <a:pt x="523254" y="0"/>
                </a:cubicBezTo>
                <a:cubicBezTo>
                  <a:pt x="743344" y="-50796"/>
                  <a:pt x="859145" y="30826"/>
                  <a:pt x="1009881" y="0"/>
                </a:cubicBezTo>
                <a:cubicBezTo>
                  <a:pt x="1160617" y="-30826"/>
                  <a:pt x="1294852" y="4614"/>
                  <a:pt x="1423252" y="0"/>
                </a:cubicBezTo>
                <a:cubicBezTo>
                  <a:pt x="1551652" y="-4614"/>
                  <a:pt x="1769711" y="29630"/>
                  <a:pt x="1909878" y="0"/>
                </a:cubicBezTo>
                <a:cubicBezTo>
                  <a:pt x="2050045" y="-29630"/>
                  <a:pt x="2216322" y="10771"/>
                  <a:pt x="2433132" y="0"/>
                </a:cubicBezTo>
                <a:cubicBezTo>
                  <a:pt x="2649942" y="-10771"/>
                  <a:pt x="2837900" y="43246"/>
                  <a:pt x="2956387" y="0"/>
                </a:cubicBezTo>
                <a:cubicBezTo>
                  <a:pt x="3074875" y="-43246"/>
                  <a:pt x="3465245" y="21488"/>
                  <a:pt x="3662780" y="0"/>
                </a:cubicBezTo>
                <a:cubicBezTo>
                  <a:pt x="3684756" y="201025"/>
                  <a:pt x="3653391" y="312331"/>
                  <a:pt x="3662780" y="442710"/>
                </a:cubicBezTo>
                <a:cubicBezTo>
                  <a:pt x="3672169" y="573089"/>
                  <a:pt x="3653863" y="760430"/>
                  <a:pt x="3662780" y="945790"/>
                </a:cubicBezTo>
                <a:cubicBezTo>
                  <a:pt x="3671697" y="1131150"/>
                  <a:pt x="3661874" y="1309350"/>
                  <a:pt x="3662780" y="1408623"/>
                </a:cubicBezTo>
                <a:cubicBezTo>
                  <a:pt x="3663686" y="1507896"/>
                  <a:pt x="3652240" y="1728751"/>
                  <a:pt x="3662780" y="2012319"/>
                </a:cubicBezTo>
                <a:cubicBezTo>
                  <a:pt x="3420237" y="2042862"/>
                  <a:pt x="3358660" y="1972813"/>
                  <a:pt x="3102898" y="2012319"/>
                </a:cubicBezTo>
                <a:cubicBezTo>
                  <a:pt x="2847136" y="2051825"/>
                  <a:pt x="2828007" y="1996219"/>
                  <a:pt x="2652899" y="2012319"/>
                </a:cubicBezTo>
                <a:cubicBezTo>
                  <a:pt x="2477791" y="2028419"/>
                  <a:pt x="2385861" y="1967683"/>
                  <a:pt x="2202901" y="2012319"/>
                </a:cubicBezTo>
                <a:cubicBezTo>
                  <a:pt x="2019941" y="2056955"/>
                  <a:pt x="1871292" y="1975004"/>
                  <a:pt x="1679646" y="2012319"/>
                </a:cubicBezTo>
                <a:cubicBezTo>
                  <a:pt x="1488000" y="2049634"/>
                  <a:pt x="1343914" y="1991461"/>
                  <a:pt x="1119764" y="2012319"/>
                </a:cubicBezTo>
                <a:cubicBezTo>
                  <a:pt x="895614" y="2033177"/>
                  <a:pt x="748948" y="1973148"/>
                  <a:pt x="596510" y="2012319"/>
                </a:cubicBezTo>
                <a:cubicBezTo>
                  <a:pt x="444072" y="2051490"/>
                  <a:pt x="247032" y="1940840"/>
                  <a:pt x="0" y="2012319"/>
                </a:cubicBezTo>
                <a:cubicBezTo>
                  <a:pt x="-15455" y="1808666"/>
                  <a:pt x="23677" y="1681100"/>
                  <a:pt x="0" y="1529362"/>
                </a:cubicBezTo>
                <a:cubicBezTo>
                  <a:pt x="-23677" y="1377624"/>
                  <a:pt x="36673" y="1279290"/>
                  <a:pt x="0" y="1066529"/>
                </a:cubicBezTo>
                <a:cubicBezTo>
                  <a:pt x="-36673" y="853768"/>
                  <a:pt x="7020" y="800237"/>
                  <a:pt x="0" y="543326"/>
                </a:cubicBezTo>
                <a:cubicBezTo>
                  <a:pt x="-7020" y="286415"/>
                  <a:pt x="1415" y="183843"/>
                  <a:pt x="0" y="0"/>
                </a:cubicBezTo>
                <a:close/>
              </a:path>
            </a:pathLst>
          </a:custGeom>
          <a:solidFill>
            <a:schemeClr val="accent4"/>
          </a:solidFill>
          <a:ln w="38100">
            <a:solidFill>
              <a:schemeClr val="tx1"/>
            </a:solidFill>
            <a:extLst>
              <a:ext uri="{C807C97D-BFC1-408E-A445-0C87EB9F89A2}">
                <ask:lineSketchStyleProps xmlns:ask="http://schemas.microsoft.com/office/drawing/2018/sketchyshapes" sd="901212656">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Content Placeholder 4">
            <a:extLst>
              <a:ext uri="{FF2B5EF4-FFF2-40B4-BE49-F238E27FC236}">
                <a16:creationId xmlns:a16="http://schemas.microsoft.com/office/drawing/2014/main" id="{FAC5630F-40B5-2B89-CE0E-CE95E41B0F1D}"/>
              </a:ext>
            </a:extLst>
          </p:cNvPr>
          <p:cNvSpPr txBox="1">
            <a:spLocks/>
          </p:cNvSpPr>
          <p:nvPr/>
        </p:nvSpPr>
        <p:spPr>
          <a:xfrm>
            <a:off x="2194533" y="5275354"/>
            <a:ext cx="3219930" cy="2194668"/>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AU" sz="1800">
                <a:effectLst/>
                <a:latin typeface="Arial" panose="020B0604020202020204" pitchFamily="34" charset="0"/>
                <a:ea typeface="Calibri" panose="020F0502020204030204" pitchFamily="34" charset="0"/>
              </a:rPr>
              <a:t>(F) Elliot is Jamie’s identical twin sister. She loves being a twin</a:t>
            </a:r>
          </a:p>
        </p:txBody>
      </p:sp>
      <p:sp>
        <p:nvSpPr>
          <p:cNvPr id="26" name="Rectangle: Rounded Corners 25">
            <a:extLst>
              <a:ext uri="{FF2B5EF4-FFF2-40B4-BE49-F238E27FC236}">
                <a16:creationId xmlns:a16="http://schemas.microsoft.com/office/drawing/2014/main" id="{ECA41E0F-39DA-D57E-4D1A-4DD504DD0F28}"/>
              </a:ext>
            </a:extLst>
          </p:cNvPr>
          <p:cNvSpPr/>
          <p:nvPr/>
        </p:nvSpPr>
        <p:spPr>
          <a:xfrm>
            <a:off x="2199873" y="4380980"/>
            <a:ext cx="1996032" cy="41734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Elliot</a:t>
            </a:r>
          </a:p>
        </p:txBody>
      </p:sp>
      <p:sp>
        <p:nvSpPr>
          <p:cNvPr id="2" name="Rectangle 1">
            <a:extLst>
              <a:ext uri="{FF2B5EF4-FFF2-40B4-BE49-F238E27FC236}">
                <a16:creationId xmlns:a16="http://schemas.microsoft.com/office/drawing/2014/main" id="{AE78BB67-FD5D-B8B8-E9DD-5E0F7C1F613F}"/>
              </a:ext>
            </a:extLst>
          </p:cNvPr>
          <p:cNvSpPr/>
          <p:nvPr/>
        </p:nvSpPr>
        <p:spPr>
          <a:xfrm>
            <a:off x="5205388" y="556458"/>
            <a:ext cx="5014539" cy="2495197"/>
          </a:xfr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Content Placeholder 4">
            <a:extLst>
              <a:ext uri="{FF2B5EF4-FFF2-40B4-BE49-F238E27FC236}">
                <a16:creationId xmlns:a16="http://schemas.microsoft.com/office/drawing/2014/main" id="{2AE2F90D-282A-BF26-44C2-D0E98CC671A5}"/>
              </a:ext>
            </a:extLst>
          </p:cNvPr>
          <p:cNvSpPr txBox="1">
            <a:spLocks/>
          </p:cNvSpPr>
          <p:nvPr/>
        </p:nvSpPr>
        <p:spPr>
          <a:xfrm>
            <a:off x="5474104" y="960441"/>
            <a:ext cx="4477105" cy="1687229"/>
          </a:xfrm>
          <a:prstGeom prst="rect">
            <a:avLst/>
          </a:prstGeom>
          <a:noFill/>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AU" sz="1800">
                <a:effectLst/>
                <a:latin typeface="Arial" panose="020B0604020202020204" pitchFamily="34" charset="0"/>
                <a:ea typeface="Calibri" panose="020F0502020204030204" pitchFamily="34" charset="0"/>
              </a:rPr>
              <a:t>(M) A good kid. His parents are separating and their fighting is starting to take a toll on him. His way of getting through is to observe and be helpful.</a:t>
            </a:r>
          </a:p>
          <a:p>
            <a:pPr>
              <a:lnSpc>
                <a:spcPct val="100000"/>
              </a:lnSpc>
            </a:pPr>
            <a:endParaRPr lang="en-AU" sz="1800">
              <a:effectLst/>
              <a:latin typeface="Arial" panose="020B0604020202020204" pitchFamily="34" charset="0"/>
              <a:ea typeface="Calibri" panose="020F0502020204030204" pitchFamily="34" charset="0"/>
            </a:endParaRPr>
          </a:p>
        </p:txBody>
      </p:sp>
      <p:sp>
        <p:nvSpPr>
          <p:cNvPr id="8" name="Rectangle: Rounded Corners 7">
            <a:extLst>
              <a:ext uri="{FF2B5EF4-FFF2-40B4-BE49-F238E27FC236}">
                <a16:creationId xmlns:a16="http://schemas.microsoft.com/office/drawing/2014/main" id="{DD7BC7D5-B1B6-C3E4-B532-B6B5D93106BF}"/>
              </a:ext>
            </a:extLst>
          </p:cNvPr>
          <p:cNvSpPr/>
          <p:nvPr/>
        </p:nvSpPr>
        <p:spPr>
          <a:xfrm>
            <a:off x="5474104" y="264456"/>
            <a:ext cx="2109772" cy="5247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Luke</a:t>
            </a:r>
          </a:p>
        </p:txBody>
      </p:sp>
      <p:sp>
        <p:nvSpPr>
          <p:cNvPr id="5" name="Rectangle: Rounded Corners 4">
            <a:extLst>
              <a:ext uri="{FF2B5EF4-FFF2-40B4-BE49-F238E27FC236}">
                <a16:creationId xmlns:a16="http://schemas.microsoft.com/office/drawing/2014/main" id="{0EADD24A-B32E-3A44-2106-024BBB32F9C4}"/>
              </a:ext>
            </a:extLst>
          </p:cNvPr>
          <p:cNvSpPr/>
          <p:nvPr/>
        </p:nvSpPr>
        <p:spPr>
          <a:xfrm>
            <a:off x="-118531" y="254000"/>
            <a:ext cx="2870198" cy="3849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itle 5">
            <a:extLst>
              <a:ext uri="{FF2B5EF4-FFF2-40B4-BE49-F238E27FC236}">
                <a16:creationId xmlns:a16="http://schemas.microsoft.com/office/drawing/2014/main" id="{4636970C-640B-45F9-D8E9-BC0D37085355}"/>
              </a:ext>
            </a:extLst>
          </p:cNvPr>
          <p:cNvSpPr txBox="1">
            <a:spLocks/>
          </p:cNvSpPr>
          <p:nvPr/>
        </p:nvSpPr>
        <p:spPr>
          <a:xfrm>
            <a:off x="87924" y="323084"/>
            <a:ext cx="2576146" cy="233374"/>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3.3c – scripted work</a:t>
            </a:r>
          </a:p>
        </p:txBody>
      </p:sp>
      <p:sp>
        <p:nvSpPr>
          <p:cNvPr id="10" name="TextBox 9">
            <a:extLst>
              <a:ext uri="{FF2B5EF4-FFF2-40B4-BE49-F238E27FC236}">
                <a16:creationId xmlns:a16="http://schemas.microsoft.com/office/drawing/2014/main" id="{2ED3CAC8-5D9B-26D6-2ABF-38A55ADB6020}"/>
              </a:ext>
            </a:extLst>
          </p:cNvPr>
          <p:cNvSpPr txBox="1"/>
          <p:nvPr/>
        </p:nvSpPr>
        <p:spPr>
          <a:xfrm>
            <a:off x="7366000" y="6358156"/>
            <a:ext cx="4883352" cy="286553"/>
          </a:xfrm>
          <a:prstGeom prst="rect">
            <a:avLst/>
          </a:prstGeom>
          <a:noFill/>
        </p:spPr>
        <p:txBody>
          <a:bodyPr wrap="square" lIns="0" tIns="0" rIns="0" bIns="0" rtlCol="0">
            <a:noAutofit/>
          </a:bodyPr>
          <a:lstStyle/>
          <a:p>
            <a:pPr>
              <a:lnSpc>
                <a:spcPct val="150000"/>
              </a:lnSpc>
              <a:spcBef>
                <a:spcPts val="1200"/>
              </a:spcBef>
              <a:spcAft>
                <a:spcPts val="600"/>
              </a:spcAft>
            </a:pPr>
            <a:r>
              <a:rPr lang="en-AU" sz="1200">
                <a:effectLst/>
                <a:latin typeface="Arial" panose="020B0604020202020204" pitchFamily="34" charset="0"/>
                <a:ea typeface="Calibri" panose="020F0502020204030204" pitchFamily="34" charset="0"/>
              </a:rPr>
              <a:t>Kemp J (2022) </a:t>
            </a:r>
            <a:r>
              <a:rPr lang="en-AU" sz="1200" i="1">
                <a:effectLst/>
                <a:latin typeface="Arial" panose="020B0604020202020204" pitchFamily="34" charset="0"/>
                <a:ea typeface="Calibri" panose="020F0502020204030204" pitchFamily="34" charset="0"/>
              </a:rPr>
              <a:t>Shack</a:t>
            </a:r>
            <a:r>
              <a:rPr lang="en-AU" sz="1200">
                <a:effectLst/>
                <a:latin typeface="Arial" panose="020B0604020202020204" pitchFamily="34" charset="0"/>
                <a:ea typeface="Calibri" panose="020F0502020204030204" pitchFamily="34" charset="0"/>
              </a:rPr>
              <a:t>, </a:t>
            </a:r>
            <a:r>
              <a:rPr lang="en-AU" sz="1200" u="sng">
                <a:solidFill>
                  <a:srgbClr val="2F5496"/>
                </a:solidFill>
                <a:effectLst/>
                <a:latin typeface="Arial" panose="020B0604020202020204" pitchFamily="34" charset="0"/>
                <a:ea typeface="Calibri" panose="020F0502020204030204" pitchFamily="34" charset="0"/>
                <a:hlinkClick r:id="rId2"/>
              </a:rPr>
              <a:t>Playlab Theatre</a:t>
            </a:r>
            <a:r>
              <a:rPr lang="en-AU" sz="1200">
                <a:effectLst/>
                <a:latin typeface="Arial" panose="020B0604020202020204" pitchFamily="34" charset="0"/>
                <a:ea typeface="Calibri" panose="020F0502020204030204" pitchFamily="34" charset="0"/>
              </a:rPr>
              <a:t>, Australia.</a:t>
            </a:r>
          </a:p>
        </p:txBody>
      </p:sp>
    </p:spTree>
    <p:extLst>
      <p:ext uri="{BB962C8B-B14F-4D97-AF65-F5344CB8AC3E}">
        <p14:creationId xmlns:p14="http://schemas.microsoft.com/office/powerpoint/2010/main" val="1197929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C26C01-508A-BBBA-2D4D-1C0C1CF29651}"/>
              </a:ext>
            </a:extLst>
          </p:cNvPr>
          <p:cNvSpPr>
            <a:spLocks noGrp="1"/>
          </p:cNvSpPr>
          <p:nvPr>
            <p:ph type="sldNum" sz="quarter" idx="12"/>
          </p:nvPr>
        </p:nvSpPr>
        <p:spPr/>
        <p:txBody>
          <a:bodyPr/>
          <a:lstStyle/>
          <a:p>
            <a:fld id="{10A01DC5-1685-4615-8240-15192985C6A2}" type="slidenum">
              <a:rPr lang="en-AU" smtClean="0"/>
              <a:t>73</a:t>
            </a:fld>
            <a:endParaRPr lang="en-AU"/>
          </a:p>
        </p:txBody>
      </p:sp>
      <p:sp>
        <p:nvSpPr>
          <p:cNvPr id="2" name="Rectangle: Rounded Corners 1">
            <a:extLst>
              <a:ext uri="{FF2B5EF4-FFF2-40B4-BE49-F238E27FC236}">
                <a16:creationId xmlns:a16="http://schemas.microsoft.com/office/drawing/2014/main" id="{816BB0D4-21AB-1B79-0D75-E5EDCC47BEBC}"/>
              </a:ext>
              <a:ext uri="{C183D7F6-B498-43B3-948B-1728B52AA6E4}">
                <adec:decorative xmlns:adec="http://schemas.microsoft.com/office/drawing/2017/decorative" val="1"/>
              </a:ext>
            </a:extLst>
          </p:cNvPr>
          <p:cNvSpPr/>
          <p:nvPr/>
        </p:nvSpPr>
        <p:spPr>
          <a:xfrm>
            <a:off x="2259788" y="2885665"/>
            <a:ext cx="8484409" cy="1732583"/>
          </a:xfrm>
          <a:prstGeom prst="roundRect">
            <a:avLst>
              <a:gd name="adj" fmla="val 172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GB" sz="5400">
                <a:latin typeface="Arial" panose="020B0604020202020204" pitchFamily="34" charset="0"/>
                <a:cs typeface="Arial" panose="020B0604020202020204" pitchFamily="34" charset="0"/>
              </a:rPr>
              <a:t>   Staging script </a:t>
            </a:r>
            <a:br>
              <a:rPr lang="en-GB" sz="5400">
                <a:latin typeface="Arial" panose="020B0604020202020204" pitchFamily="34" charset="0"/>
                <a:cs typeface="Arial" panose="020B0604020202020204" pitchFamily="34" charset="0"/>
              </a:rPr>
            </a:br>
            <a:r>
              <a:rPr lang="en-GB" sz="5400">
                <a:latin typeface="Arial" panose="020B0604020202020204" pitchFamily="34" charset="0"/>
                <a:cs typeface="Arial" panose="020B0604020202020204" pitchFamily="34" charset="0"/>
              </a:rPr>
              <a:t>with Laban</a:t>
            </a:r>
            <a:endParaRPr lang="en-AU" sz="5400">
              <a:solidFill>
                <a:schemeClr val="accent4"/>
              </a:solidFill>
              <a:latin typeface="Arial" panose="020B0604020202020204" pitchFamily="34" charset="0"/>
              <a:cs typeface="Arial" panose="020B0604020202020204" pitchFamily="34" charset="0"/>
            </a:endParaRPr>
          </a:p>
        </p:txBody>
      </p:sp>
      <p:sp>
        <p:nvSpPr>
          <p:cNvPr id="4" name="Oval 3">
            <a:hlinkClick r:id="rId2" action="ppaction://hlinksldjump"/>
            <a:extLst>
              <a:ext uri="{FF2B5EF4-FFF2-40B4-BE49-F238E27FC236}">
                <a16:creationId xmlns:a16="http://schemas.microsoft.com/office/drawing/2014/main" id="{85B37826-1BD3-6399-1E10-EDFB76E6AEF6}"/>
              </a:ext>
            </a:extLst>
          </p:cNvPr>
          <p:cNvSpPr/>
          <p:nvPr/>
        </p:nvSpPr>
        <p:spPr>
          <a:xfrm>
            <a:off x="1680111" y="2885665"/>
            <a:ext cx="1788869" cy="1709265"/>
          </a:xfrm>
          <a:prstGeom prst="ellipse">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a:solidFill>
                  <a:schemeClr val="accent1"/>
                </a:solidFill>
                <a:latin typeface="Arial" panose="020B0604020202020204" pitchFamily="34" charset="0"/>
                <a:cs typeface="Arial" panose="020B0604020202020204" pitchFamily="34" charset="0"/>
              </a:rPr>
              <a:t>3.4</a:t>
            </a:r>
          </a:p>
        </p:txBody>
      </p:sp>
    </p:spTree>
    <p:extLst>
      <p:ext uri="{BB962C8B-B14F-4D97-AF65-F5344CB8AC3E}">
        <p14:creationId xmlns:p14="http://schemas.microsoft.com/office/powerpoint/2010/main" val="2822524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74</a:t>
            </a:fld>
            <a:endParaRPr lang="en-AU"/>
          </a:p>
        </p:txBody>
      </p:sp>
      <p:sp>
        <p:nvSpPr>
          <p:cNvPr id="12" name="Content Placeholder 4">
            <a:extLst>
              <a:ext uri="{FF2B5EF4-FFF2-40B4-BE49-F238E27FC236}">
                <a16:creationId xmlns:a16="http://schemas.microsoft.com/office/drawing/2014/main" id="{DA94EC1D-5885-A781-7769-56C354E30525}"/>
              </a:ext>
            </a:extLst>
          </p:cNvPr>
          <p:cNvSpPr>
            <a:spLocks noGrp="1"/>
          </p:cNvSpPr>
          <p:nvPr>
            <p:ph sz="quarter" idx="19"/>
          </p:nvPr>
        </p:nvSpPr>
        <p:spPr>
          <a:xfrm>
            <a:off x="6096000" y="4359800"/>
            <a:ext cx="5388000" cy="1335670"/>
          </a:xfrm>
        </p:spPr>
        <p:txBody>
          <a:bodyPr/>
          <a:lstStyle/>
          <a:p>
            <a:pPr algn="ctr">
              <a:lnSpc>
                <a:spcPct val="100000"/>
              </a:lnSpc>
            </a:pPr>
            <a:r>
              <a:rPr lang="en-AU"/>
              <a:t>As you read, think about how we might bring the </a:t>
            </a:r>
            <a:r>
              <a:rPr lang="en-AU" b="1"/>
              <a:t>stage directions </a:t>
            </a:r>
            <a:r>
              <a:rPr lang="en-AU"/>
              <a:t>to life by creating unique</a:t>
            </a:r>
            <a:r>
              <a:rPr lang="en-AU" b="1"/>
              <a:t> movement energy and dynamics </a:t>
            </a:r>
            <a:r>
              <a:rPr lang="en-AU"/>
              <a:t>for each </a:t>
            </a:r>
            <a:r>
              <a:rPr lang="en-AU" b="1"/>
              <a:t>character.</a:t>
            </a:r>
            <a:endParaRPr lang="en-US" b="1"/>
          </a:p>
        </p:txBody>
      </p:sp>
      <p:sp>
        <p:nvSpPr>
          <p:cNvPr id="4" name="Title 4">
            <a:extLst>
              <a:ext uri="{FF2B5EF4-FFF2-40B4-BE49-F238E27FC236}">
                <a16:creationId xmlns:a16="http://schemas.microsoft.com/office/drawing/2014/main" id="{89BACF7E-496E-5BEF-6007-9A85BA27C62C}"/>
              </a:ext>
            </a:extLst>
          </p:cNvPr>
          <p:cNvSpPr txBox="1">
            <a:spLocks/>
          </p:cNvSpPr>
          <p:nvPr/>
        </p:nvSpPr>
        <p:spPr>
          <a:xfrm>
            <a:off x="5454314" y="2323215"/>
            <a:ext cx="6240379" cy="838646"/>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algn="ctr"/>
            <a:r>
              <a:rPr lang="en-AU" sz="2800"/>
              <a:t>Divide into 2 groups and access either </a:t>
            </a:r>
            <a:r>
              <a:rPr lang="en-AU" sz="2800" b="1"/>
              <a:t>‘SCENE ONE’ </a:t>
            </a:r>
            <a:r>
              <a:rPr lang="en-AU" sz="2800"/>
              <a:t>or</a:t>
            </a:r>
            <a:r>
              <a:rPr lang="en-AU" sz="2800" b="1"/>
              <a:t> ‘SCENE TWO’ </a:t>
            </a:r>
            <a:r>
              <a:rPr lang="en-AU" sz="2800"/>
              <a:t>from </a:t>
            </a:r>
            <a:r>
              <a:rPr lang="en-AU" sz="2800" i="1"/>
              <a:t>Shack </a:t>
            </a:r>
            <a:r>
              <a:rPr lang="en-AU" sz="2800"/>
              <a:t>by Georg Kemp.</a:t>
            </a:r>
          </a:p>
        </p:txBody>
      </p:sp>
      <p:sp>
        <p:nvSpPr>
          <p:cNvPr id="3" name="Freeform 8">
            <a:extLst>
              <a:ext uri="{FF2B5EF4-FFF2-40B4-BE49-F238E27FC236}">
                <a16:creationId xmlns:a16="http://schemas.microsoft.com/office/drawing/2014/main" id="{7C575618-CA1A-B13F-F283-FBFF93621C09}"/>
              </a:ext>
            </a:extLst>
          </p:cNvPr>
          <p:cNvSpPr/>
          <p:nvPr/>
        </p:nvSpPr>
        <p:spPr>
          <a:xfrm>
            <a:off x="708000" y="1371599"/>
            <a:ext cx="3413904" cy="4932947"/>
          </a:xfrm>
          <a:custGeom>
            <a:avLst/>
            <a:gdLst/>
            <a:ahLst/>
            <a:cxnLst/>
            <a:rect l="l" t="t" r="r" b="b"/>
            <a:pathLst>
              <a:path w="2906078" h="4114800">
                <a:moveTo>
                  <a:pt x="0" y="0"/>
                </a:moveTo>
                <a:lnTo>
                  <a:pt x="2906078" y="0"/>
                </a:lnTo>
                <a:lnTo>
                  <a:pt x="2906078" y="4114800"/>
                </a:lnTo>
                <a:lnTo>
                  <a:pt x="0" y="4114800"/>
                </a:lnTo>
                <a:lnTo>
                  <a:pt x="0" y="0"/>
                </a:lnTo>
                <a:close/>
              </a:path>
            </a:pathLst>
          </a:custGeom>
          <a:blipFill>
            <a:blip r:embed="rId2"/>
            <a:stretch>
              <a:fillRect/>
            </a:stretch>
          </a:blipFill>
        </p:spPr>
        <p:txBody>
          <a:bodyPr/>
          <a:lstStyle/>
          <a:p>
            <a:endParaRPr lang="en-AU"/>
          </a:p>
        </p:txBody>
      </p:sp>
      <p:sp>
        <p:nvSpPr>
          <p:cNvPr id="2" name="Rectangle: Rounded Corners 1">
            <a:extLst>
              <a:ext uri="{FF2B5EF4-FFF2-40B4-BE49-F238E27FC236}">
                <a16:creationId xmlns:a16="http://schemas.microsoft.com/office/drawing/2014/main" id="{0EBCB724-3260-9485-B811-5B91CF42C84D}"/>
              </a:ext>
            </a:extLst>
          </p:cNvPr>
          <p:cNvSpPr/>
          <p:nvPr/>
        </p:nvSpPr>
        <p:spPr>
          <a:xfrm>
            <a:off x="-118531" y="254000"/>
            <a:ext cx="2870198" cy="3849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itle 5">
            <a:extLst>
              <a:ext uri="{FF2B5EF4-FFF2-40B4-BE49-F238E27FC236}">
                <a16:creationId xmlns:a16="http://schemas.microsoft.com/office/drawing/2014/main" id="{14290838-891F-04F4-1393-F895C1DB18FC}"/>
              </a:ext>
            </a:extLst>
          </p:cNvPr>
          <p:cNvSpPr txBox="1">
            <a:spLocks/>
          </p:cNvSpPr>
          <p:nvPr/>
        </p:nvSpPr>
        <p:spPr>
          <a:xfrm>
            <a:off x="87924" y="323084"/>
            <a:ext cx="2576146" cy="233374"/>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3.4a – scripted work</a:t>
            </a:r>
          </a:p>
        </p:txBody>
      </p:sp>
    </p:spTree>
    <p:extLst>
      <p:ext uri="{BB962C8B-B14F-4D97-AF65-F5344CB8AC3E}">
        <p14:creationId xmlns:p14="http://schemas.microsoft.com/office/powerpoint/2010/main" val="1498630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 name="Freeform 12">
            <a:extLst>
              <a:ext uri="{FF2B5EF4-FFF2-40B4-BE49-F238E27FC236}">
                <a16:creationId xmlns:a16="http://schemas.microsoft.com/office/drawing/2014/main" id="{48823CCE-4BC3-51D8-AB5B-3DB45809B96A}"/>
              </a:ext>
            </a:extLst>
          </p:cNvPr>
          <p:cNvSpPr/>
          <p:nvPr/>
        </p:nvSpPr>
        <p:spPr>
          <a:xfrm>
            <a:off x="5404082" y="-23991"/>
            <a:ext cx="7267360" cy="6881991"/>
          </a:xfrm>
          <a:custGeom>
            <a:avLst/>
            <a:gdLst/>
            <a:ahLst/>
            <a:cxnLst/>
            <a:rect l="l" t="t" r="r" b="b"/>
            <a:pathLst>
              <a:path w="15535352" h="10117398">
                <a:moveTo>
                  <a:pt x="0" y="0"/>
                </a:moveTo>
                <a:lnTo>
                  <a:pt x="15535352" y="0"/>
                </a:lnTo>
                <a:lnTo>
                  <a:pt x="15535352" y="10117398"/>
                </a:lnTo>
                <a:lnTo>
                  <a:pt x="0" y="101173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75</a:t>
            </a:fld>
            <a:endParaRPr lang="en-AU"/>
          </a:p>
        </p:txBody>
      </p:sp>
      <p:sp>
        <p:nvSpPr>
          <p:cNvPr id="10" name="TextBox 9">
            <a:extLst>
              <a:ext uri="{FF2B5EF4-FFF2-40B4-BE49-F238E27FC236}">
                <a16:creationId xmlns:a16="http://schemas.microsoft.com/office/drawing/2014/main" id="{52153FA1-9C2B-A8C2-1EA1-B593F4BEFA3E}"/>
              </a:ext>
            </a:extLst>
          </p:cNvPr>
          <p:cNvSpPr txBox="1"/>
          <p:nvPr/>
        </p:nvSpPr>
        <p:spPr>
          <a:xfrm>
            <a:off x="728229" y="3008568"/>
            <a:ext cx="4533582" cy="252376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sz="2800">
                <a:solidFill>
                  <a:schemeClr val="bg1"/>
                </a:solidFill>
                <a:latin typeface="Arial" panose="020B0604020202020204" pitchFamily="34" charset="0"/>
                <a:cs typeface="Arial" panose="020B0604020202020204" pitchFamily="34" charset="0"/>
              </a:rPr>
              <a:t>Let’s bring a character to life on stage!</a:t>
            </a:r>
            <a:br>
              <a:rPr lang="en-AU" sz="2800">
                <a:solidFill>
                  <a:schemeClr val="bg1"/>
                </a:solidFill>
                <a:latin typeface="Arial" panose="020B0604020202020204" pitchFamily="34" charset="0"/>
                <a:cs typeface="Arial" panose="020B0604020202020204" pitchFamily="34" charset="0"/>
              </a:rPr>
            </a:br>
            <a:endParaRPr lang="en-AU" sz="2800">
              <a:solidFill>
                <a:schemeClr val="bg1"/>
              </a:solidFill>
              <a:latin typeface="Arial" panose="020B0604020202020204" pitchFamily="34" charset="0"/>
              <a:cs typeface="Arial" panose="020B0604020202020204" pitchFamily="34" charset="0"/>
            </a:endParaRPr>
          </a:p>
          <a:p>
            <a:r>
              <a:rPr lang="en-AU" sz="2000">
                <a:solidFill>
                  <a:schemeClr val="bg1"/>
                </a:solidFill>
                <a:latin typeface="Arial" panose="020B0604020202020204" pitchFamily="34" charset="0"/>
                <a:cs typeface="Arial" panose="020B0604020202020204" pitchFamily="34" charset="0"/>
              </a:rPr>
              <a:t>Our goal is to choose the best </a:t>
            </a:r>
            <a:r>
              <a:rPr lang="en-AU" sz="2000" b="1">
                <a:solidFill>
                  <a:schemeClr val="bg1"/>
                </a:solidFill>
                <a:latin typeface="Arial" panose="020B0604020202020204" pitchFamily="34" charset="0"/>
                <a:cs typeface="Arial" panose="020B0604020202020204" pitchFamily="34" charset="0"/>
              </a:rPr>
              <a:t>Laban efforts</a:t>
            </a:r>
            <a:r>
              <a:rPr lang="en-AU" sz="2000">
                <a:solidFill>
                  <a:schemeClr val="bg1"/>
                </a:solidFill>
                <a:latin typeface="Arial" panose="020B0604020202020204" pitchFamily="34" charset="0"/>
                <a:cs typeface="Arial" panose="020B0604020202020204" pitchFamily="34" charset="0"/>
              </a:rPr>
              <a:t> to embody each </a:t>
            </a:r>
            <a:r>
              <a:rPr lang="en-AU" sz="2000" b="1">
                <a:solidFill>
                  <a:schemeClr val="bg1"/>
                </a:solidFill>
                <a:latin typeface="Arial" panose="020B0604020202020204" pitchFamily="34" charset="0"/>
                <a:cs typeface="Arial" panose="020B0604020202020204" pitchFamily="34" charset="0"/>
              </a:rPr>
              <a:t>character’s energy and dynamics </a:t>
            </a:r>
            <a:r>
              <a:rPr lang="en-AU" sz="2000">
                <a:solidFill>
                  <a:schemeClr val="bg1"/>
                </a:solidFill>
                <a:latin typeface="Arial" panose="020B0604020202020204" pitchFamily="34" charset="0"/>
                <a:cs typeface="Arial" panose="020B0604020202020204" pitchFamily="34" charset="0"/>
              </a:rPr>
              <a:t>through</a:t>
            </a:r>
            <a:r>
              <a:rPr lang="en-AU" sz="2000" b="1">
                <a:solidFill>
                  <a:schemeClr val="bg1"/>
                </a:solidFill>
                <a:latin typeface="Arial" panose="020B0604020202020204" pitchFamily="34" charset="0"/>
                <a:cs typeface="Arial" panose="020B0604020202020204" pitchFamily="34" charset="0"/>
              </a:rPr>
              <a:t> movement. </a:t>
            </a:r>
            <a:endParaRPr lang="en-AU">
              <a:solidFill>
                <a:schemeClr val="bg1"/>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20F21470-0FBF-7B87-1263-D74051B0CE99}"/>
              </a:ext>
            </a:extLst>
          </p:cNvPr>
          <p:cNvSpPr/>
          <p:nvPr/>
        </p:nvSpPr>
        <p:spPr>
          <a:xfrm>
            <a:off x="-118531" y="254000"/>
            <a:ext cx="3234264" cy="38499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itle 5">
            <a:extLst>
              <a:ext uri="{FF2B5EF4-FFF2-40B4-BE49-F238E27FC236}">
                <a16:creationId xmlns:a16="http://schemas.microsoft.com/office/drawing/2014/main" id="{A277ED51-A792-0A35-ACF0-08B081A0B41C}"/>
              </a:ext>
            </a:extLst>
          </p:cNvPr>
          <p:cNvSpPr txBox="1">
            <a:spLocks/>
          </p:cNvSpPr>
          <p:nvPr/>
        </p:nvSpPr>
        <p:spPr>
          <a:xfrm>
            <a:off x="165255" y="324717"/>
            <a:ext cx="2815012" cy="303263"/>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t>3.4b – workshop</a:t>
            </a:r>
          </a:p>
        </p:txBody>
      </p:sp>
    </p:spTree>
    <p:extLst>
      <p:ext uri="{BB962C8B-B14F-4D97-AF65-F5344CB8AC3E}">
        <p14:creationId xmlns:p14="http://schemas.microsoft.com/office/powerpoint/2010/main" val="879185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a:xfrm>
            <a:off x="892542" y="3545368"/>
            <a:ext cx="8497643" cy="2468570"/>
          </a:xfrm>
        </p:spPr>
        <p:txBody>
          <a:bodyPr/>
          <a:lstStyle/>
          <a:p>
            <a:r>
              <a:rPr lang="en-AU"/>
              <a:t>Expression, clarity and Stanislavski’s approach to acting</a:t>
            </a:r>
          </a:p>
        </p:txBody>
      </p:sp>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76</a:t>
            </a:fld>
            <a:endParaRPr lang="en-AU"/>
          </a:p>
        </p:txBody>
      </p:sp>
      <p:pic>
        <p:nvPicPr>
          <p:cNvPr id="3" name="Graphic 2" descr="Clarity icon - a person stepping into the spotlight, one foot is in the light and the other is not.">
            <a:extLst>
              <a:ext uri="{FF2B5EF4-FFF2-40B4-BE49-F238E27FC236}">
                <a16:creationId xmlns:a16="http://schemas.microsoft.com/office/drawing/2014/main" id="{1BAA943D-415E-A2CA-5DB8-2AA565C92DC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88233" y="2767712"/>
            <a:ext cx="3569682" cy="3569682"/>
          </a:xfrm>
          <a:prstGeom prst="rect">
            <a:avLst/>
          </a:prstGeom>
        </p:spPr>
      </p:pic>
      <p:pic>
        <p:nvPicPr>
          <p:cNvPr id="4" name="Graphic 3" descr="Expression icon - a person holding masks with 3 different emotional expressions; sadness, joy and frustration.">
            <a:extLst>
              <a:ext uri="{FF2B5EF4-FFF2-40B4-BE49-F238E27FC236}">
                <a16:creationId xmlns:a16="http://schemas.microsoft.com/office/drawing/2014/main" id="{54A1980A-5671-DEDC-C318-9E28F97335B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47647" y="65166"/>
            <a:ext cx="3569682" cy="3569682"/>
          </a:xfrm>
          <a:prstGeom prst="rect">
            <a:avLst/>
          </a:prstGeom>
        </p:spPr>
      </p:pic>
      <p:sp>
        <p:nvSpPr>
          <p:cNvPr id="5" name="Title 6">
            <a:extLst>
              <a:ext uri="{FF2B5EF4-FFF2-40B4-BE49-F238E27FC236}">
                <a16:creationId xmlns:a16="http://schemas.microsoft.com/office/drawing/2014/main" id="{18C9BF86-1675-997A-1396-D8B994930815}"/>
              </a:ext>
            </a:extLst>
          </p:cNvPr>
          <p:cNvSpPr txBox="1">
            <a:spLocks/>
          </p:cNvSpPr>
          <p:nvPr/>
        </p:nvSpPr>
        <p:spPr>
          <a:xfrm>
            <a:off x="900002" y="2912291"/>
            <a:ext cx="11291998" cy="800681"/>
          </a:xfrm>
          <a:prstGeom prst="rect">
            <a:avLst/>
          </a:prstGeom>
          <a:ln>
            <a:noFill/>
          </a:ln>
        </p:spPr>
        <p:txBody>
          <a:bodyPr vert="horz" lIns="0" tIns="0" rIns="0" bIns="0" rtlCol="0" anchor="t">
            <a:noAutofit/>
          </a:bodyPr>
          <a:lstStyle>
            <a:lvl1pPr algn="l" defTabSz="914377" rtl="0" eaLnBrk="1" latinLnBrk="0" hangingPunct="1">
              <a:lnSpc>
                <a:spcPct val="110000"/>
              </a:lnSpc>
              <a:spcBef>
                <a:spcPct val="0"/>
              </a:spcBef>
              <a:buNone/>
              <a:defRPr sz="4800" kern="1200">
                <a:solidFill>
                  <a:schemeClr val="bg1"/>
                </a:solidFill>
                <a:latin typeface="Arial" panose="020B0604020202020204" pitchFamily="34" charset="0"/>
                <a:ea typeface="+mj-ea"/>
                <a:cs typeface="Arial" panose="020B0604020202020204" pitchFamily="34" charset="0"/>
              </a:defRPr>
            </a:lvl1pPr>
          </a:lstStyle>
          <a:p>
            <a:r>
              <a:rPr lang="en-AU" sz="3600"/>
              <a:t>Learning sequence 4 – </a:t>
            </a:r>
            <a:br>
              <a:rPr lang="en-AU"/>
            </a:br>
            <a:endParaRPr lang="en-AU"/>
          </a:p>
        </p:txBody>
      </p:sp>
    </p:spTree>
    <p:extLst>
      <p:ext uri="{BB962C8B-B14F-4D97-AF65-F5344CB8AC3E}">
        <p14:creationId xmlns:p14="http://schemas.microsoft.com/office/powerpoint/2010/main" val="883857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F1C29-3ECA-2BE6-2EB7-FFDC7148757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4D3EA80-530F-992D-C71B-7A101DCE3503}"/>
              </a:ext>
            </a:extLst>
          </p:cNvPr>
          <p:cNvSpPr>
            <a:spLocks noGrp="1"/>
          </p:cNvSpPr>
          <p:nvPr>
            <p:ph type="title"/>
          </p:nvPr>
        </p:nvSpPr>
        <p:spPr>
          <a:xfrm>
            <a:off x="359998" y="360000"/>
            <a:ext cx="9611316" cy="946286"/>
          </a:xfrm>
        </p:spPr>
        <p:txBody>
          <a:bodyPr/>
          <a:lstStyle/>
          <a:p>
            <a:r>
              <a:rPr lang="en-AU"/>
              <a:t>Learning intentions and success criteria (4) </a:t>
            </a:r>
          </a:p>
        </p:txBody>
      </p:sp>
      <p:sp>
        <p:nvSpPr>
          <p:cNvPr id="4" name="Picture Placeholder 3">
            <a:extLst>
              <a:ext uri="{FF2B5EF4-FFF2-40B4-BE49-F238E27FC236}">
                <a16:creationId xmlns:a16="http://schemas.microsoft.com/office/drawing/2014/main" id="{6E72527C-3F15-CEBE-19CF-62BB209F65A8}"/>
              </a:ext>
            </a:extLst>
          </p:cNvPr>
          <p:cNvSpPr>
            <a:spLocks noGrp="1"/>
          </p:cNvSpPr>
          <p:nvPr>
            <p:ph type="pic" sz="quarter" idx="13"/>
          </p:nvPr>
        </p:nvSpPr>
        <p:spPr>
          <a:xfrm>
            <a:off x="359999" y="1772356"/>
            <a:ext cx="11382236" cy="4923644"/>
          </a:xfrm>
        </p:spPr>
        <p:txBody>
          <a:bodyPr/>
          <a:lstStyle/>
          <a:p>
            <a:pPr>
              <a:lnSpc>
                <a:spcPct val="150000"/>
              </a:lnSpc>
              <a:spcBef>
                <a:spcPts val="1200"/>
              </a:spcBef>
              <a:spcAft>
                <a:spcPts val="600"/>
              </a:spcAft>
            </a:pPr>
            <a:r>
              <a:rPr lang="en-AU" sz="1700" b="1">
                <a:effectLst/>
                <a:latin typeface="Arial" panose="020B0604020202020204" pitchFamily="34" charset="0"/>
                <a:ea typeface="Calibri" panose="020F0502020204030204" pitchFamily="34" charset="0"/>
              </a:rPr>
              <a:t>We are learning to </a:t>
            </a:r>
            <a:r>
              <a:rPr lang="en-AU" sz="1700">
                <a:effectLst/>
                <a:latin typeface="Arial" panose="020B0604020202020204" pitchFamily="34" charset="0"/>
                <a:ea typeface="Calibri" panose="020F0502020204030204" pitchFamily="34" charset="0"/>
              </a:rPr>
              <a:t>experiment with Stanislavski’s </a:t>
            </a:r>
            <a:r>
              <a:rPr lang="en-AU" sz="1700" b="0">
                <a:effectLst/>
                <a:latin typeface="Arial" panose="020B0604020202020204" pitchFamily="34" charset="0"/>
                <a:ea typeface="Calibri" panose="020F0502020204030204" pitchFamily="34" charset="0"/>
              </a:rPr>
              <a:t>approach to acting</a:t>
            </a:r>
            <a:r>
              <a:rPr lang="en-AU" sz="1700" b="1">
                <a:effectLst/>
                <a:latin typeface="Arial" panose="020B0604020202020204" pitchFamily="34" charset="0"/>
                <a:ea typeface="Calibri" panose="020F0502020204030204" pitchFamily="34" charset="0"/>
              </a:rPr>
              <a:t> to </a:t>
            </a:r>
            <a:r>
              <a:rPr lang="en-AU" sz="1700" b="0">
                <a:effectLst/>
                <a:latin typeface="Arial" panose="020B0604020202020204" pitchFamily="34" charset="0"/>
                <a:ea typeface="Calibri" panose="020F0502020204030204" pitchFamily="34" charset="0"/>
              </a:rPr>
              <a:t>interpret scripted work and strengthen the expression and clarity</a:t>
            </a:r>
            <a:r>
              <a:rPr lang="en-AU" sz="1700" b="1">
                <a:effectLst/>
                <a:latin typeface="Arial" panose="020B0604020202020204" pitchFamily="34" charset="0"/>
                <a:ea typeface="Calibri" panose="020F0502020204030204" pitchFamily="34" charset="0"/>
              </a:rPr>
              <a:t> </a:t>
            </a:r>
            <a:r>
              <a:rPr lang="en-AU" sz="1700" b="0">
                <a:effectLst/>
                <a:latin typeface="Arial" panose="020B0604020202020204" pitchFamily="34" charset="0"/>
                <a:ea typeface="Calibri" panose="020F0502020204030204" pitchFamily="34" charset="0"/>
              </a:rPr>
              <a:t>of our performance skills.</a:t>
            </a:r>
            <a:endParaRPr lang="en-AU" sz="1700">
              <a:effectLst/>
              <a:latin typeface="Arial" panose="020B0604020202020204" pitchFamily="34" charset="0"/>
              <a:ea typeface="Calibri" panose="020F0502020204030204" pitchFamily="34" charset="0"/>
            </a:endParaRPr>
          </a:p>
          <a:p>
            <a:pPr>
              <a:lnSpc>
                <a:spcPct val="150000"/>
              </a:lnSpc>
              <a:spcBef>
                <a:spcPts val="1200"/>
              </a:spcBef>
              <a:spcAft>
                <a:spcPts val="600"/>
              </a:spcAft>
              <a:buNone/>
            </a:pPr>
            <a:r>
              <a:rPr lang="en-AU" sz="1700" b="1">
                <a:effectLst/>
                <a:latin typeface="Arial" panose="020B0604020202020204" pitchFamily="34" charset="0"/>
                <a:ea typeface="Calibri" panose="020F0502020204030204" pitchFamily="34" charset="0"/>
              </a:rPr>
              <a:t>I can:</a:t>
            </a:r>
            <a:endParaRPr lang="en-AU" sz="170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1700">
                <a:effectLst/>
                <a:latin typeface="Arial" panose="020B0604020202020204" pitchFamily="34" charset="0"/>
                <a:ea typeface="Calibri" panose="020F0502020204030204" pitchFamily="34" charset="0"/>
              </a:rPr>
              <a:t>collaborate with my peers to define and interpret Stanislavski’s approach to acting</a:t>
            </a:r>
          </a:p>
          <a:p>
            <a:pPr marL="342900" lvl="0" indent="-342900">
              <a:lnSpc>
                <a:spcPct val="150000"/>
              </a:lnSpc>
              <a:spcBef>
                <a:spcPts val="1200"/>
              </a:spcBef>
              <a:spcAft>
                <a:spcPts val="600"/>
              </a:spcAft>
              <a:buFont typeface="Symbol" panose="05050102010706020507" pitchFamily="18" charset="2"/>
              <a:buChar char=""/>
            </a:pPr>
            <a:r>
              <a:rPr lang="en-AU" sz="1700">
                <a:ea typeface="Calibri" panose="020F0502020204030204" pitchFamily="34" charset="0"/>
              </a:rPr>
              <a:t>explore </a:t>
            </a:r>
            <a:r>
              <a:rPr lang="en-AU" sz="1700">
                <a:effectLst/>
                <a:latin typeface="Arial" panose="020B0604020202020204" pitchFamily="34" charset="0"/>
                <a:ea typeface="Calibri" panose="020F0502020204030204" pitchFamily="34" charset="0"/>
              </a:rPr>
              <a:t>expression and clarity in my voice and movement to demonstrate my character’s objectives in a scene </a:t>
            </a:r>
          </a:p>
          <a:p>
            <a:pPr marL="342900" lvl="0" indent="-342900">
              <a:lnSpc>
                <a:spcPct val="150000"/>
              </a:lnSpc>
              <a:spcBef>
                <a:spcPts val="1200"/>
              </a:spcBef>
              <a:spcAft>
                <a:spcPts val="600"/>
              </a:spcAft>
              <a:buFont typeface="Symbol" panose="05050102010706020507" pitchFamily="18" charset="2"/>
              <a:buChar char=""/>
            </a:pPr>
            <a:r>
              <a:rPr lang="en-AU" sz="1700">
                <a:effectLst/>
                <a:latin typeface="Arial" panose="020B0604020202020204" pitchFamily="34" charset="0"/>
                <a:ea typeface="Calibri" panose="020F0502020204030204" pitchFamily="34" charset="0"/>
              </a:rPr>
              <a:t>use Stanislavski’s approach to identify and embody the given circumstances of a scripted scene</a:t>
            </a:r>
          </a:p>
          <a:p>
            <a:pPr marL="342900" lvl="0" indent="-342900">
              <a:lnSpc>
                <a:spcPct val="150000"/>
              </a:lnSpc>
              <a:spcBef>
                <a:spcPts val="1200"/>
              </a:spcBef>
              <a:spcAft>
                <a:spcPts val="600"/>
              </a:spcAft>
              <a:buFont typeface="Symbol" panose="05050102010706020507" pitchFamily="18" charset="2"/>
              <a:buChar char=""/>
            </a:pPr>
            <a:r>
              <a:rPr lang="en-AU" sz="1700">
                <a:effectLst/>
                <a:latin typeface="Arial" panose="020B0604020202020204" pitchFamily="34" charset="0"/>
                <a:ea typeface="Calibri" panose="020F0502020204030204" pitchFamily="34" charset="0"/>
              </a:rPr>
              <a:t>explore ways of expressing the underlying meaning or emotion inferred through my character’s dialogue </a:t>
            </a:r>
          </a:p>
          <a:p>
            <a:pPr marL="342900" lvl="0" indent="-342900">
              <a:lnSpc>
                <a:spcPct val="150000"/>
              </a:lnSpc>
              <a:spcBef>
                <a:spcPts val="1200"/>
              </a:spcBef>
              <a:spcAft>
                <a:spcPts val="600"/>
              </a:spcAft>
              <a:buFont typeface="Symbol" panose="05050102010706020507" pitchFamily="18" charset="2"/>
              <a:buChar char=""/>
            </a:pPr>
            <a:r>
              <a:rPr lang="en-AU" sz="1700">
                <a:effectLst/>
                <a:latin typeface="Arial" panose="020B0604020202020204" pitchFamily="34" charset="0"/>
                <a:ea typeface="Calibri" panose="020F0502020204030204" pitchFamily="34" charset="0"/>
              </a:rPr>
              <a:t>take creative risks with my group to apply Stanislavski’s approach to characterisation and Laban’s approach to movement to a new scene.</a:t>
            </a:r>
          </a:p>
        </p:txBody>
      </p:sp>
      <p:sp>
        <p:nvSpPr>
          <p:cNvPr id="2" name="Slide Number Placeholder 1">
            <a:extLst>
              <a:ext uri="{FF2B5EF4-FFF2-40B4-BE49-F238E27FC236}">
                <a16:creationId xmlns:a16="http://schemas.microsoft.com/office/drawing/2014/main" id="{60023058-B281-9528-3E3B-038874E8AB4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77</a:t>
            </a:fld>
            <a:endParaRPr lang="en-AU"/>
          </a:p>
        </p:txBody>
      </p:sp>
    </p:spTree>
    <p:extLst>
      <p:ext uri="{BB962C8B-B14F-4D97-AF65-F5344CB8AC3E}">
        <p14:creationId xmlns:p14="http://schemas.microsoft.com/office/powerpoint/2010/main" val="9728461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C26C01-508A-BBBA-2D4D-1C0C1CF29651}"/>
              </a:ext>
            </a:extLst>
          </p:cNvPr>
          <p:cNvSpPr>
            <a:spLocks noGrp="1"/>
          </p:cNvSpPr>
          <p:nvPr>
            <p:ph type="sldNum" sz="quarter" idx="12"/>
          </p:nvPr>
        </p:nvSpPr>
        <p:spPr/>
        <p:txBody>
          <a:bodyPr/>
          <a:lstStyle/>
          <a:p>
            <a:fld id="{10A01DC5-1685-4615-8240-15192985C6A2}" type="slidenum">
              <a:rPr lang="en-AU" smtClean="0"/>
              <a:t>78</a:t>
            </a:fld>
            <a:endParaRPr lang="en-AU"/>
          </a:p>
        </p:txBody>
      </p:sp>
      <p:sp>
        <p:nvSpPr>
          <p:cNvPr id="2" name="Rectangle: Rounded Corners 1">
            <a:extLst>
              <a:ext uri="{FF2B5EF4-FFF2-40B4-BE49-F238E27FC236}">
                <a16:creationId xmlns:a16="http://schemas.microsoft.com/office/drawing/2014/main" id="{816BB0D4-21AB-1B79-0D75-E5EDCC47BEBC}"/>
              </a:ext>
              <a:ext uri="{C183D7F6-B498-43B3-948B-1728B52AA6E4}">
                <adec:decorative xmlns:adec="http://schemas.microsoft.com/office/drawing/2017/decorative" val="1"/>
              </a:ext>
            </a:extLst>
          </p:cNvPr>
          <p:cNvSpPr/>
          <p:nvPr/>
        </p:nvSpPr>
        <p:spPr>
          <a:xfrm>
            <a:off x="2259788" y="2885665"/>
            <a:ext cx="8484409" cy="1732583"/>
          </a:xfrm>
          <a:prstGeom prst="roundRect">
            <a:avLst>
              <a:gd name="adj" fmla="val 172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GB" sz="5400">
                <a:latin typeface="Arial" panose="020B0604020202020204" pitchFamily="34" charset="0"/>
                <a:cs typeface="Arial" panose="020B0604020202020204" pitchFamily="34" charset="0"/>
              </a:rPr>
              <a:t>Warm-up</a:t>
            </a:r>
            <a:endParaRPr lang="en-AU" sz="5400">
              <a:solidFill>
                <a:schemeClr val="accent4"/>
              </a:solidFill>
              <a:latin typeface="Arial" panose="020B0604020202020204" pitchFamily="34" charset="0"/>
              <a:cs typeface="Arial" panose="020B0604020202020204" pitchFamily="34" charset="0"/>
            </a:endParaRPr>
          </a:p>
        </p:txBody>
      </p:sp>
      <p:sp>
        <p:nvSpPr>
          <p:cNvPr id="4" name="Oval 3">
            <a:hlinkClick r:id="rId2" action="ppaction://hlinksldjump"/>
            <a:extLst>
              <a:ext uri="{FF2B5EF4-FFF2-40B4-BE49-F238E27FC236}">
                <a16:creationId xmlns:a16="http://schemas.microsoft.com/office/drawing/2014/main" id="{85B37826-1BD3-6399-1E10-EDFB76E6AEF6}"/>
              </a:ext>
            </a:extLst>
          </p:cNvPr>
          <p:cNvSpPr/>
          <p:nvPr/>
        </p:nvSpPr>
        <p:spPr>
          <a:xfrm>
            <a:off x="1680111" y="2885665"/>
            <a:ext cx="1788869" cy="1709265"/>
          </a:xfrm>
          <a:prstGeom prst="ellipse">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a:solidFill>
                  <a:schemeClr val="accent1"/>
                </a:solidFill>
                <a:latin typeface="Arial" panose="020B0604020202020204" pitchFamily="34" charset="0"/>
                <a:cs typeface="Arial" panose="020B0604020202020204" pitchFamily="34" charset="0"/>
              </a:rPr>
              <a:t>4.1</a:t>
            </a:r>
          </a:p>
        </p:txBody>
      </p:sp>
    </p:spTree>
    <p:extLst>
      <p:ext uri="{BB962C8B-B14F-4D97-AF65-F5344CB8AC3E}">
        <p14:creationId xmlns:p14="http://schemas.microsoft.com/office/powerpoint/2010/main" val="270436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22F44-4D6B-EF31-3CF1-29C3E6D87D44}"/>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14E1462-D9F8-51E8-CE96-0EA48653E906}"/>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79</a:t>
            </a:fld>
            <a:endParaRPr lang="en-AU"/>
          </a:p>
        </p:txBody>
      </p:sp>
      <p:sp>
        <p:nvSpPr>
          <p:cNvPr id="11" name="Title 4">
            <a:extLst>
              <a:ext uri="{FF2B5EF4-FFF2-40B4-BE49-F238E27FC236}">
                <a16:creationId xmlns:a16="http://schemas.microsoft.com/office/drawing/2014/main" id="{0E926621-F5E3-823E-489C-A804617AD975}"/>
              </a:ext>
            </a:extLst>
          </p:cNvPr>
          <p:cNvSpPr txBox="1">
            <a:spLocks/>
          </p:cNvSpPr>
          <p:nvPr/>
        </p:nvSpPr>
        <p:spPr>
          <a:xfrm>
            <a:off x="744226" y="654348"/>
            <a:ext cx="10179587" cy="838646"/>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a:t>What are expression and clarity in voice and movement?</a:t>
            </a:r>
          </a:p>
        </p:txBody>
      </p:sp>
      <p:sp>
        <p:nvSpPr>
          <p:cNvPr id="13" name="Content Placeholder 4">
            <a:extLst>
              <a:ext uri="{FF2B5EF4-FFF2-40B4-BE49-F238E27FC236}">
                <a16:creationId xmlns:a16="http://schemas.microsoft.com/office/drawing/2014/main" id="{AECFD7B2-635B-A2AB-6CC1-A92BD2ACDE07}"/>
              </a:ext>
            </a:extLst>
          </p:cNvPr>
          <p:cNvSpPr>
            <a:spLocks noGrp="1"/>
          </p:cNvSpPr>
          <p:nvPr>
            <p:ph sz="quarter" idx="19"/>
          </p:nvPr>
        </p:nvSpPr>
        <p:spPr>
          <a:xfrm>
            <a:off x="6250606" y="1899590"/>
            <a:ext cx="5580284" cy="2299878"/>
          </a:xfrm>
          <a:solidFill>
            <a:schemeClr val="bg2"/>
          </a:solidFill>
        </p:spPr>
        <p:txBody>
          <a:bodyPr/>
          <a:lstStyle/>
          <a:p>
            <a:pPr>
              <a:lnSpc>
                <a:spcPct val="115000"/>
              </a:lnSpc>
              <a:spcAft>
                <a:spcPts val="1200"/>
              </a:spcAft>
              <a:buNone/>
            </a:pPr>
            <a:r>
              <a:rPr lang="en-AU" sz="2400" spc="-10">
                <a:effectLst/>
                <a:latin typeface="Arial" panose="020B0604020202020204" pitchFamily="34" charset="0"/>
                <a:ea typeface="Calibri" panose="020F0502020204030204" pitchFamily="34" charset="0"/>
                <a:cs typeface="Cordia New" panose="020B0304020202020204" pitchFamily="34" charset="-34"/>
              </a:rPr>
              <a:t>Clarity is clear communication in relation to intention and context, particularly in voice and movement. Clarity may also be considered in relation to other elements, such as character, language and symbol. </a:t>
            </a:r>
            <a:endParaRPr lang="en-AU" b="1" u="sng"/>
          </a:p>
        </p:txBody>
      </p:sp>
      <p:sp>
        <p:nvSpPr>
          <p:cNvPr id="2" name="TextBox 1">
            <a:extLst>
              <a:ext uri="{FF2B5EF4-FFF2-40B4-BE49-F238E27FC236}">
                <a16:creationId xmlns:a16="http://schemas.microsoft.com/office/drawing/2014/main" id="{0AA1BCA5-6A69-6DCB-9DFB-78074049E5E0}"/>
              </a:ext>
            </a:extLst>
          </p:cNvPr>
          <p:cNvSpPr txBox="1"/>
          <p:nvPr/>
        </p:nvSpPr>
        <p:spPr>
          <a:xfrm>
            <a:off x="4070914" y="6516000"/>
            <a:ext cx="9626424" cy="299836"/>
          </a:xfrm>
          <a:prstGeom prst="rect">
            <a:avLst/>
          </a:prstGeom>
          <a:noFill/>
        </p:spPr>
        <p:txBody>
          <a:bodyPr wrap="square" lIns="0" tIns="0" rIns="0" bIns="0" rtlCol="0">
            <a:noAutofit/>
          </a:bodyPr>
          <a:lstStyle/>
          <a:p>
            <a:r>
              <a:rPr lang="en-AU" sz="900" u="sng">
                <a:solidFill>
                  <a:srgbClr val="002664"/>
                </a:solidFill>
                <a:latin typeface="Arial" panose="020B0604020202020204" pitchFamily="34" charset="0"/>
                <a:ea typeface="Aptos" panose="020B00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Drama 7–10 Syllabus</a:t>
            </a:r>
            <a:r>
              <a:rPr lang="en-AU" sz="900">
                <a:latin typeface="Arial" panose="020B0604020202020204" pitchFamily="34" charset="0"/>
                <a:ea typeface="Aptos" panose="020B0004020202020204" pitchFamily="34" charset="0"/>
                <a:cs typeface="Arial" panose="020B0604020202020204" pitchFamily="34" charset="0"/>
              </a:rPr>
              <a:t> © NSW Education Standards Authority (NESA) for and on behalf of the Crown in right of the State of New South Wales, 2023.</a:t>
            </a:r>
          </a:p>
        </p:txBody>
      </p:sp>
      <p:sp>
        <p:nvSpPr>
          <p:cNvPr id="3" name="Rectangle: Rounded Corners 2">
            <a:extLst>
              <a:ext uri="{FF2B5EF4-FFF2-40B4-BE49-F238E27FC236}">
                <a16:creationId xmlns:a16="http://schemas.microsoft.com/office/drawing/2014/main" id="{36E06015-1AF3-DE3D-675D-9FAAE4D14AE3}"/>
              </a:ext>
            </a:extLst>
          </p:cNvPr>
          <p:cNvSpPr/>
          <p:nvPr/>
        </p:nvSpPr>
        <p:spPr>
          <a:xfrm>
            <a:off x="0" y="53253"/>
            <a:ext cx="2870198" cy="3849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itle 5">
            <a:extLst>
              <a:ext uri="{FF2B5EF4-FFF2-40B4-BE49-F238E27FC236}">
                <a16:creationId xmlns:a16="http://schemas.microsoft.com/office/drawing/2014/main" id="{AE388F02-3BFB-332D-8B8A-C937330AA0B1}"/>
              </a:ext>
            </a:extLst>
          </p:cNvPr>
          <p:cNvSpPr txBox="1">
            <a:spLocks/>
          </p:cNvSpPr>
          <p:nvPr/>
        </p:nvSpPr>
        <p:spPr>
          <a:xfrm>
            <a:off x="531845" y="122337"/>
            <a:ext cx="2071396" cy="233374"/>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4.1a – define</a:t>
            </a:r>
          </a:p>
        </p:txBody>
      </p:sp>
      <p:sp>
        <p:nvSpPr>
          <p:cNvPr id="7" name="TextBox 6">
            <a:extLst>
              <a:ext uri="{FF2B5EF4-FFF2-40B4-BE49-F238E27FC236}">
                <a16:creationId xmlns:a16="http://schemas.microsoft.com/office/drawing/2014/main" id="{B2CDA174-A9E7-5C11-01F9-F5BA31533378}"/>
              </a:ext>
            </a:extLst>
          </p:cNvPr>
          <p:cNvSpPr txBox="1"/>
          <p:nvPr/>
        </p:nvSpPr>
        <p:spPr>
          <a:xfrm>
            <a:off x="531845" y="1899589"/>
            <a:ext cx="5564155" cy="4304063"/>
          </a:xfrm>
          <a:prstGeom prst="rect">
            <a:avLst/>
          </a:prstGeom>
          <a:solidFill>
            <a:schemeClr val="bg2"/>
          </a:solidFill>
        </p:spPr>
        <p:txBody>
          <a:bodyPr wrap="square">
            <a:spAutoFit/>
          </a:bodyPr>
          <a:lstStyle/>
          <a:p>
            <a:pPr>
              <a:lnSpc>
                <a:spcPct val="115000"/>
              </a:lnSpc>
              <a:spcAft>
                <a:spcPts val="1200"/>
              </a:spcAft>
              <a:buNone/>
            </a:pPr>
            <a:r>
              <a:rPr lang="en-AU" sz="2400" spc="-10">
                <a:effectLst/>
                <a:latin typeface="Arial" panose="020B0604020202020204" pitchFamily="34" charset="0"/>
                <a:ea typeface="Calibri" panose="020F0502020204030204" pitchFamily="34" charset="0"/>
                <a:cs typeface="Cordia New" panose="020B0304020202020204" pitchFamily="34" charset="-34"/>
              </a:rPr>
              <a:t>Expression is the communication of ideas, images and emotions by the performer. It is useful to consider vocabulary related to the character’s intention or emotional quality of voice and/or movement when using language to make and/or appreciate expression. Vocabulary may include: impatient, gentle, aggressive, excited, pensive, deceptive or playful. </a:t>
            </a:r>
            <a:endParaRPr lang="en-AU" b="1" u="sng"/>
          </a:p>
        </p:txBody>
      </p:sp>
    </p:spTree>
    <p:extLst>
      <p:ext uri="{BB962C8B-B14F-4D97-AF65-F5344CB8AC3E}">
        <p14:creationId xmlns:p14="http://schemas.microsoft.com/office/powerpoint/2010/main" val="3943050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10000"/>
            <a:lumOff val="90000"/>
          </a:schemeClr>
        </a:solidFill>
        <a:effectLst/>
      </p:bgPr>
    </p:bg>
    <p:spTree>
      <p:nvGrpSpPr>
        <p:cNvPr id="1" name="">
          <a:extLst>
            <a:ext uri="{FF2B5EF4-FFF2-40B4-BE49-F238E27FC236}">
              <a16:creationId xmlns:a16="http://schemas.microsoft.com/office/drawing/2014/main" id="{A284F805-D9B4-1C88-CB0E-0B1ABC22FA11}"/>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AC97126-AD0C-31AF-2E88-427657A7939B}"/>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8</a:t>
            </a:fld>
            <a:endParaRPr lang="en-AU"/>
          </a:p>
        </p:txBody>
      </p:sp>
      <p:sp>
        <p:nvSpPr>
          <p:cNvPr id="12" name="Content Placeholder 4">
            <a:extLst>
              <a:ext uri="{FF2B5EF4-FFF2-40B4-BE49-F238E27FC236}">
                <a16:creationId xmlns:a16="http://schemas.microsoft.com/office/drawing/2014/main" id="{C22355B4-D027-5D74-1A68-076BFD26D8E6}"/>
              </a:ext>
            </a:extLst>
          </p:cNvPr>
          <p:cNvSpPr>
            <a:spLocks noGrp="1"/>
          </p:cNvSpPr>
          <p:nvPr>
            <p:ph sz="quarter" idx="19"/>
          </p:nvPr>
        </p:nvSpPr>
        <p:spPr>
          <a:xfrm>
            <a:off x="546266" y="2418469"/>
            <a:ext cx="5549734" cy="3159900"/>
          </a:xfrm>
        </p:spPr>
        <p:txBody>
          <a:bodyPr/>
          <a:lstStyle/>
          <a:p>
            <a:r>
              <a:rPr lang="en-AU" b="1"/>
              <a:t>Imagine our classroom is a tennis court.</a:t>
            </a:r>
          </a:p>
          <a:p>
            <a:pPr marL="342900" indent="-342900">
              <a:lnSpc>
                <a:spcPct val="100000"/>
              </a:lnSpc>
              <a:buFont typeface="Arial" panose="020B0604020202020204" pitchFamily="34" charset="0"/>
              <a:buChar char="•"/>
            </a:pPr>
            <a:r>
              <a:rPr lang="en-AU" sz="1800"/>
              <a:t>Form pairs or groups of 4 for doubles.</a:t>
            </a:r>
          </a:p>
          <a:p>
            <a:pPr marL="342900" indent="-342900">
              <a:lnSpc>
                <a:spcPct val="100000"/>
              </a:lnSpc>
              <a:buFont typeface="Arial" panose="020B0604020202020204" pitchFamily="34" charset="0"/>
              <a:buChar char="•"/>
            </a:pPr>
            <a:r>
              <a:rPr lang="en-AU" sz="1800"/>
              <a:t>Stand opposite your partner/s on the ‘court’.</a:t>
            </a:r>
          </a:p>
          <a:p>
            <a:pPr marL="342900" indent="-342900">
              <a:lnSpc>
                <a:spcPct val="100000"/>
              </a:lnSpc>
              <a:buFont typeface="Arial" panose="020B0604020202020204" pitchFamily="34" charset="0"/>
              <a:buChar char="•"/>
            </a:pPr>
            <a:r>
              <a:rPr lang="en-AU" sz="1800"/>
              <a:t>Enact the physical gesture of hitting an imagined tennis ball to your partner.</a:t>
            </a:r>
          </a:p>
          <a:p>
            <a:pPr marL="342900" indent="-342900">
              <a:lnSpc>
                <a:spcPct val="100000"/>
              </a:lnSpc>
              <a:buFont typeface="Arial" panose="020B0604020202020204" pitchFamily="34" charset="0"/>
              <a:buChar char="•"/>
            </a:pPr>
            <a:r>
              <a:rPr lang="en-AU" sz="1800"/>
              <a:t>Make a ‘toc’ sound as you hit the imagined ball back and forth.</a:t>
            </a:r>
          </a:p>
          <a:p>
            <a:endParaRPr lang="en-US"/>
          </a:p>
        </p:txBody>
      </p:sp>
      <p:sp>
        <p:nvSpPr>
          <p:cNvPr id="3" name="Freeform 2">
            <a:extLst>
              <a:ext uri="{FF2B5EF4-FFF2-40B4-BE49-F238E27FC236}">
                <a16:creationId xmlns:a16="http://schemas.microsoft.com/office/drawing/2014/main" id="{AE22FEC8-C14A-0FE7-400E-99B4C1D176CB}"/>
              </a:ext>
            </a:extLst>
          </p:cNvPr>
          <p:cNvSpPr/>
          <p:nvPr/>
        </p:nvSpPr>
        <p:spPr>
          <a:xfrm>
            <a:off x="6943942" y="1617959"/>
            <a:ext cx="4692115" cy="4207454"/>
          </a:xfrm>
          <a:custGeom>
            <a:avLst/>
            <a:gdLst/>
            <a:ahLst/>
            <a:cxnLst/>
            <a:rect l="l" t="t" r="r" b="b"/>
            <a:pathLst>
              <a:path w="15447063" h="9364782">
                <a:moveTo>
                  <a:pt x="0" y="0"/>
                </a:moveTo>
                <a:lnTo>
                  <a:pt x="15447063" y="0"/>
                </a:lnTo>
                <a:lnTo>
                  <a:pt x="15447063" y="9364782"/>
                </a:lnTo>
                <a:lnTo>
                  <a:pt x="0" y="93647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4" name="Title 4">
            <a:extLst>
              <a:ext uri="{FF2B5EF4-FFF2-40B4-BE49-F238E27FC236}">
                <a16:creationId xmlns:a16="http://schemas.microsoft.com/office/drawing/2014/main" id="{FAF6CE04-68F2-0A78-BF53-3E3EF679E3F3}"/>
              </a:ext>
            </a:extLst>
          </p:cNvPr>
          <p:cNvSpPr txBox="1">
            <a:spLocks/>
          </p:cNvSpPr>
          <p:nvPr/>
        </p:nvSpPr>
        <p:spPr>
          <a:xfrm>
            <a:off x="360363" y="1579823"/>
            <a:ext cx="11484000" cy="838646"/>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4400"/>
              <a:t>Tennis court ‘toc’</a:t>
            </a:r>
          </a:p>
        </p:txBody>
      </p:sp>
      <p:sp>
        <p:nvSpPr>
          <p:cNvPr id="13" name="Rectangle: Rounded Corners 12">
            <a:extLst>
              <a:ext uri="{FF2B5EF4-FFF2-40B4-BE49-F238E27FC236}">
                <a16:creationId xmlns:a16="http://schemas.microsoft.com/office/drawing/2014/main" id="{D0620EC5-B29F-3E63-8833-AB3617D40FC7}"/>
              </a:ext>
            </a:extLst>
          </p:cNvPr>
          <p:cNvSpPr/>
          <p:nvPr/>
        </p:nvSpPr>
        <p:spPr>
          <a:xfrm>
            <a:off x="-118532" y="254000"/>
            <a:ext cx="3256843" cy="50528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itle 5">
            <a:extLst>
              <a:ext uri="{FF2B5EF4-FFF2-40B4-BE49-F238E27FC236}">
                <a16:creationId xmlns:a16="http://schemas.microsoft.com/office/drawing/2014/main" id="{4CD0591D-DCF7-D810-3C86-B4A8067BDB04}"/>
              </a:ext>
            </a:extLst>
          </p:cNvPr>
          <p:cNvSpPr txBox="1">
            <a:spLocks/>
          </p:cNvSpPr>
          <p:nvPr/>
        </p:nvSpPr>
        <p:spPr>
          <a:xfrm>
            <a:off x="247474" y="397822"/>
            <a:ext cx="2577934" cy="505288"/>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1.1b – vocal warm-up</a:t>
            </a:r>
          </a:p>
        </p:txBody>
      </p:sp>
      <p:sp>
        <p:nvSpPr>
          <p:cNvPr id="17" name="Rectangle: Rounded Corners 16">
            <a:extLst>
              <a:ext uri="{FF2B5EF4-FFF2-40B4-BE49-F238E27FC236}">
                <a16:creationId xmlns:a16="http://schemas.microsoft.com/office/drawing/2014/main" id="{9A6B6F99-5C47-A393-B375-CED8BB19BE52}"/>
              </a:ext>
            </a:extLst>
          </p:cNvPr>
          <p:cNvSpPr/>
          <p:nvPr/>
        </p:nvSpPr>
        <p:spPr>
          <a:xfrm>
            <a:off x="2282477" y="5765353"/>
            <a:ext cx="5549734" cy="83864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0000"/>
              </a:lnSpc>
            </a:pPr>
            <a:r>
              <a:rPr lang="en-AU" sz="1800"/>
              <a:t>Change your voice to match the </a:t>
            </a:r>
            <a:r>
              <a:rPr lang="en-AU" sz="1800" b="1"/>
              <a:t>dynamics</a:t>
            </a:r>
            <a:r>
              <a:rPr lang="en-AU" sz="1800"/>
              <a:t> , </a:t>
            </a:r>
            <a:r>
              <a:rPr lang="en-AU" sz="1800" b="1"/>
              <a:t>expression</a:t>
            </a:r>
            <a:r>
              <a:rPr lang="en-AU" sz="1800"/>
              <a:t> and </a:t>
            </a:r>
            <a:r>
              <a:rPr lang="en-AU" sz="1800" b="1"/>
              <a:t>energy</a:t>
            </a:r>
            <a:r>
              <a:rPr lang="en-AU" sz="1800"/>
              <a:t> variation that your teacher calls out.</a:t>
            </a:r>
          </a:p>
        </p:txBody>
      </p:sp>
    </p:spTree>
    <p:extLst>
      <p:ext uri="{BB962C8B-B14F-4D97-AF65-F5344CB8AC3E}">
        <p14:creationId xmlns:p14="http://schemas.microsoft.com/office/powerpoint/2010/main" val="2447647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1">
            <a:lumMod val="10000"/>
            <a:lumOff val="9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80</a:t>
            </a:fld>
            <a:endParaRPr lang="en-AU"/>
          </a:p>
        </p:txBody>
      </p:sp>
      <p:sp>
        <p:nvSpPr>
          <p:cNvPr id="12" name="Content Placeholder 4">
            <a:extLst>
              <a:ext uri="{FF2B5EF4-FFF2-40B4-BE49-F238E27FC236}">
                <a16:creationId xmlns:a16="http://schemas.microsoft.com/office/drawing/2014/main" id="{DA94EC1D-5885-A781-7769-56C354E30525}"/>
              </a:ext>
            </a:extLst>
          </p:cNvPr>
          <p:cNvSpPr>
            <a:spLocks noGrp="1"/>
          </p:cNvSpPr>
          <p:nvPr>
            <p:ph sz="quarter" idx="19"/>
          </p:nvPr>
        </p:nvSpPr>
        <p:spPr>
          <a:xfrm>
            <a:off x="360363" y="2954867"/>
            <a:ext cx="5083352" cy="3903133"/>
          </a:xfrm>
        </p:spPr>
        <p:txBody>
          <a:bodyPr/>
          <a:lstStyle/>
          <a:p>
            <a:pPr marL="285750" indent="-285750">
              <a:buFont typeface="Arial" panose="020B0604020202020204" pitchFamily="34" charset="0"/>
              <a:buChar char="•"/>
            </a:pPr>
            <a:r>
              <a:rPr lang="en-AU" sz="1800">
                <a:effectLst/>
                <a:latin typeface="Arial" panose="020B0604020202020204" pitchFamily="34" charset="0"/>
                <a:ea typeface="Calibri" panose="020F0502020204030204" pitchFamily="34" charset="0"/>
              </a:rPr>
              <a:t>Choose a simple phrase, such as ‘The sun is shining’ or ‘The ocean is blue’. </a:t>
            </a:r>
          </a:p>
          <a:p>
            <a:pPr marL="285750" indent="-285750">
              <a:buFont typeface="Arial" panose="020B0604020202020204" pitchFamily="34" charset="0"/>
              <a:buChar char="•"/>
            </a:pPr>
            <a:r>
              <a:rPr lang="en-AU" sz="1800">
                <a:ea typeface="Calibri" panose="020F0502020204030204" pitchFamily="34" charset="0"/>
              </a:rPr>
              <a:t>I</a:t>
            </a:r>
            <a:r>
              <a:rPr lang="en-AU" sz="1800">
                <a:effectLst/>
                <a:latin typeface="Arial" panose="020B0604020202020204" pitchFamily="34" charset="0"/>
                <a:ea typeface="Calibri" panose="020F0502020204030204" pitchFamily="34" charset="0"/>
              </a:rPr>
              <a:t>nhale deeply and project your voices as you say the phrase, focusing on clarity and volume. </a:t>
            </a:r>
          </a:p>
          <a:p>
            <a:pPr marL="285750" indent="-285750">
              <a:buFont typeface="Arial" panose="020B0604020202020204" pitchFamily="34" charset="0"/>
              <a:buChar char="•"/>
            </a:pPr>
            <a:r>
              <a:rPr lang="en-AU" sz="1800">
                <a:effectLst/>
                <a:latin typeface="Arial" panose="020B0604020202020204" pitchFamily="34" charset="0"/>
                <a:ea typeface="Calibri" panose="020F0502020204030204" pitchFamily="34" charset="0"/>
              </a:rPr>
              <a:t>Next, experiment with saying the phrase at different volumes and speeds while maintaining clarity and breath control. </a:t>
            </a:r>
            <a:endParaRPr lang="en-US"/>
          </a:p>
        </p:txBody>
      </p:sp>
      <p:sp>
        <p:nvSpPr>
          <p:cNvPr id="4" name="Title 4">
            <a:extLst>
              <a:ext uri="{FF2B5EF4-FFF2-40B4-BE49-F238E27FC236}">
                <a16:creationId xmlns:a16="http://schemas.microsoft.com/office/drawing/2014/main" id="{89BACF7E-496E-5BEF-6007-9A85BA27C62C}"/>
              </a:ext>
            </a:extLst>
          </p:cNvPr>
          <p:cNvSpPr txBox="1">
            <a:spLocks/>
          </p:cNvSpPr>
          <p:nvPr/>
        </p:nvSpPr>
        <p:spPr>
          <a:xfrm>
            <a:off x="289808" y="1033375"/>
            <a:ext cx="11484000" cy="838646"/>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4400"/>
              <a:t>Mean what you say, say what you mean</a:t>
            </a:r>
          </a:p>
        </p:txBody>
      </p:sp>
      <p:sp>
        <p:nvSpPr>
          <p:cNvPr id="17" name="Rectangle: Rounded Corners 16">
            <a:extLst>
              <a:ext uri="{FF2B5EF4-FFF2-40B4-BE49-F238E27FC236}">
                <a16:creationId xmlns:a16="http://schemas.microsoft.com/office/drawing/2014/main" id="{DE0EE7E1-CB6D-D1A2-B3ED-298E00A1EDAF}"/>
              </a:ext>
            </a:extLst>
          </p:cNvPr>
          <p:cNvSpPr/>
          <p:nvPr/>
        </p:nvSpPr>
        <p:spPr>
          <a:xfrm>
            <a:off x="5698067" y="4944532"/>
            <a:ext cx="5500035" cy="165946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800">
                <a:latin typeface="Arial" panose="020B0604020202020204" pitchFamily="34" charset="0"/>
                <a:ea typeface="Calibri" panose="020F0502020204030204" pitchFamily="34" charset="0"/>
              </a:rPr>
              <a:t>Play with expression by changing the emotional quality of your voices, each time your teacher calls out a new prompt.</a:t>
            </a:r>
          </a:p>
        </p:txBody>
      </p:sp>
      <p:sp>
        <p:nvSpPr>
          <p:cNvPr id="3" name="Rectangle: Rounded Corners 2">
            <a:extLst>
              <a:ext uri="{FF2B5EF4-FFF2-40B4-BE49-F238E27FC236}">
                <a16:creationId xmlns:a16="http://schemas.microsoft.com/office/drawing/2014/main" id="{3305A35C-E543-74E2-727F-975C04DEC1C4}"/>
              </a:ext>
            </a:extLst>
          </p:cNvPr>
          <p:cNvSpPr/>
          <p:nvPr/>
        </p:nvSpPr>
        <p:spPr>
          <a:xfrm>
            <a:off x="-118531" y="254000"/>
            <a:ext cx="5130798" cy="50528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itle 5">
            <a:extLst>
              <a:ext uri="{FF2B5EF4-FFF2-40B4-BE49-F238E27FC236}">
                <a16:creationId xmlns:a16="http://schemas.microsoft.com/office/drawing/2014/main" id="{1B5925DD-5D39-F8BA-3671-28C5F66508D5}"/>
              </a:ext>
            </a:extLst>
          </p:cNvPr>
          <p:cNvSpPr txBox="1">
            <a:spLocks/>
          </p:cNvSpPr>
          <p:nvPr/>
        </p:nvSpPr>
        <p:spPr>
          <a:xfrm>
            <a:off x="247474" y="397822"/>
            <a:ext cx="4939988" cy="505288"/>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4.1b –expression and clarity warm-up</a:t>
            </a:r>
          </a:p>
        </p:txBody>
      </p:sp>
      <p:pic>
        <p:nvPicPr>
          <p:cNvPr id="7" name="Picture 6" descr="A person with yellow shirt and black pants&#10;&#10;AI-generated content may be incorrect.">
            <a:extLst>
              <a:ext uri="{FF2B5EF4-FFF2-40B4-BE49-F238E27FC236}">
                <a16:creationId xmlns:a16="http://schemas.microsoft.com/office/drawing/2014/main" id="{2F8BDC29-EF70-D545-B4BE-97DE7A38D2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7262" y="1913468"/>
            <a:ext cx="2275625" cy="3218707"/>
          </a:xfrm>
          <a:prstGeom prst="rect">
            <a:avLst/>
          </a:prstGeom>
        </p:spPr>
      </p:pic>
      <p:sp>
        <p:nvSpPr>
          <p:cNvPr id="8" name="Speech Bubble: Oval 7">
            <a:extLst>
              <a:ext uri="{FF2B5EF4-FFF2-40B4-BE49-F238E27FC236}">
                <a16:creationId xmlns:a16="http://schemas.microsoft.com/office/drawing/2014/main" id="{FAD9BCAE-7130-9E4C-363C-CD0C2B2E1E9C}"/>
              </a:ext>
            </a:extLst>
          </p:cNvPr>
          <p:cNvSpPr/>
          <p:nvPr/>
        </p:nvSpPr>
        <p:spPr>
          <a:xfrm flipH="1">
            <a:off x="9171951" y="1776108"/>
            <a:ext cx="1755217" cy="637336"/>
          </a:xfrm>
          <a:prstGeom prst="wedgeEllipseCallout">
            <a:avLst>
              <a:gd name="adj1" fmla="val 67483"/>
              <a:gd name="adj2" fmla="val 30342"/>
            </a:avLst>
          </a:prstGeom>
          <a:solidFill>
            <a:srgbClr val="FFF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DECB6CF3-1B14-8039-6A82-4FA78C3F96A8}"/>
              </a:ext>
            </a:extLst>
          </p:cNvPr>
          <p:cNvSpPr txBox="1"/>
          <p:nvPr/>
        </p:nvSpPr>
        <p:spPr>
          <a:xfrm>
            <a:off x="9310440" y="1966684"/>
            <a:ext cx="1478237" cy="352097"/>
          </a:xfrm>
          <a:prstGeom prst="rect">
            <a:avLst/>
          </a:prstGeom>
          <a:noFill/>
        </p:spPr>
        <p:txBody>
          <a:bodyPr wrap="square" lIns="0" tIns="0" rIns="0" bIns="0" rtlCol="0">
            <a:noAutofit/>
          </a:bodyPr>
          <a:lstStyle/>
          <a:p>
            <a:pPr algn="l"/>
            <a:r>
              <a:rPr lang="en-AU" sz="1400">
                <a:latin typeface="Arial" panose="020B0604020202020204" pitchFamily="34" charset="0"/>
                <a:cs typeface="Arial" panose="020B0604020202020204" pitchFamily="34" charset="0"/>
              </a:rPr>
              <a:t>The ocean is blue</a:t>
            </a:r>
            <a:endParaRPr lang="en-GB"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736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1">
            <a:lumMod val="10000"/>
            <a:lumOff val="90000"/>
          </a:schemeClr>
        </a:solidFill>
        <a:effectLst/>
      </p:bgPr>
    </p:bg>
    <p:spTree>
      <p:nvGrpSpPr>
        <p:cNvPr id="1" name="">
          <a:extLst>
            <a:ext uri="{FF2B5EF4-FFF2-40B4-BE49-F238E27FC236}">
              <a16:creationId xmlns:a16="http://schemas.microsoft.com/office/drawing/2014/main" id="{7B621F37-381B-FB1B-05B4-795BE2530B35}"/>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50A031F-40A1-AF03-88B5-623DC662FCD8}"/>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81</a:t>
            </a:fld>
            <a:endParaRPr lang="en-AU"/>
          </a:p>
        </p:txBody>
      </p:sp>
      <p:sp>
        <p:nvSpPr>
          <p:cNvPr id="12" name="Content Placeholder 4">
            <a:extLst>
              <a:ext uri="{FF2B5EF4-FFF2-40B4-BE49-F238E27FC236}">
                <a16:creationId xmlns:a16="http://schemas.microsoft.com/office/drawing/2014/main" id="{C1F58B3A-096C-A711-E3D0-E4095359BEBD}"/>
              </a:ext>
            </a:extLst>
          </p:cNvPr>
          <p:cNvSpPr>
            <a:spLocks noGrp="1"/>
          </p:cNvSpPr>
          <p:nvPr>
            <p:ph sz="quarter" idx="19"/>
          </p:nvPr>
        </p:nvSpPr>
        <p:spPr>
          <a:xfrm>
            <a:off x="360363" y="2333483"/>
            <a:ext cx="5083352" cy="2790371"/>
          </a:xfrm>
        </p:spPr>
        <p:txBody>
          <a:bodyPr/>
          <a:lstStyle/>
          <a:p>
            <a:r>
              <a:rPr lang="en-AU" b="1"/>
              <a:t>Form group of 2 or 3.</a:t>
            </a:r>
          </a:p>
          <a:p>
            <a:pPr marL="342900" indent="-342900">
              <a:lnSpc>
                <a:spcPct val="100000"/>
              </a:lnSpc>
              <a:buFont typeface="Arial" panose="020B0604020202020204" pitchFamily="34" charset="0"/>
              <a:buChar char="•"/>
            </a:pPr>
            <a:r>
              <a:rPr lang="en-AU" sz="1800"/>
              <a:t>Improvise a simple scene in a neutral emotion.</a:t>
            </a:r>
            <a:br>
              <a:rPr lang="en-AU" sz="1800"/>
            </a:br>
            <a:endParaRPr lang="en-AU" sz="1800"/>
          </a:p>
          <a:p>
            <a:pPr marL="342900" indent="-342900">
              <a:lnSpc>
                <a:spcPct val="100000"/>
              </a:lnSpc>
              <a:buFont typeface="Arial" panose="020B0604020202020204" pitchFamily="34" charset="0"/>
              <a:buChar char="•"/>
            </a:pPr>
            <a:r>
              <a:rPr lang="en-AU" sz="1800"/>
              <a:t>When your teacher calls out a new emotion, </a:t>
            </a:r>
            <a:r>
              <a:rPr lang="en-AU" sz="1800">
                <a:effectLst/>
                <a:latin typeface="Arial" panose="020B0604020202020204" pitchFamily="34" charset="0"/>
                <a:ea typeface="Calibri" panose="020F0502020204030204" pitchFamily="34" charset="0"/>
              </a:rPr>
              <a:t>shift the expression of your voice and movement to accept the emotional offer while continuing the scene</a:t>
            </a:r>
            <a:r>
              <a:rPr lang="en-AU" sz="1800"/>
              <a:t>!</a:t>
            </a:r>
          </a:p>
          <a:p>
            <a:endParaRPr lang="en-US"/>
          </a:p>
        </p:txBody>
      </p:sp>
      <p:sp>
        <p:nvSpPr>
          <p:cNvPr id="4" name="Title 4">
            <a:extLst>
              <a:ext uri="{FF2B5EF4-FFF2-40B4-BE49-F238E27FC236}">
                <a16:creationId xmlns:a16="http://schemas.microsoft.com/office/drawing/2014/main" id="{B6B4913E-B425-37BA-7432-6F654ACB2C9A}"/>
              </a:ext>
            </a:extLst>
          </p:cNvPr>
          <p:cNvSpPr txBox="1">
            <a:spLocks/>
          </p:cNvSpPr>
          <p:nvPr/>
        </p:nvSpPr>
        <p:spPr>
          <a:xfrm>
            <a:off x="360363" y="1579823"/>
            <a:ext cx="11484000" cy="838646"/>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4400"/>
              <a:t>Emotion shift</a:t>
            </a:r>
          </a:p>
        </p:txBody>
      </p:sp>
      <p:sp>
        <p:nvSpPr>
          <p:cNvPr id="17" name="Rectangle: Rounded Corners 16">
            <a:extLst>
              <a:ext uri="{FF2B5EF4-FFF2-40B4-BE49-F238E27FC236}">
                <a16:creationId xmlns:a16="http://schemas.microsoft.com/office/drawing/2014/main" id="{86797538-9424-A44E-C5D7-82B94FB9E392}"/>
              </a:ext>
            </a:extLst>
          </p:cNvPr>
          <p:cNvSpPr/>
          <p:nvPr/>
        </p:nvSpPr>
        <p:spPr>
          <a:xfrm>
            <a:off x="2511649" y="5278177"/>
            <a:ext cx="5541485" cy="110168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r>
              <a:rPr lang="en-AU" sz="1800"/>
              <a:t>This time change the entire scene to match the new emotional state.</a:t>
            </a:r>
          </a:p>
        </p:txBody>
      </p:sp>
      <p:sp>
        <p:nvSpPr>
          <p:cNvPr id="2" name="Freeform 5">
            <a:extLst>
              <a:ext uri="{FF2B5EF4-FFF2-40B4-BE49-F238E27FC236}">
                <a16:creationId xmlns:a16="http://schemas.microsoft.com/office/drawing/2014/main" id="{21933C81-E91F-751A-DA01-BD39DA89ED3A}"/>
              </a:ext>
            </a:extLst>
          </p:cNvPr>
          <p:cNvSpPr/>
          <p:nvPr/>
        </p:nvSpPr>
        <p:spPr>
          <a:xfrm>
            <a:off x="7619082" y="1773849"/>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7" name="Rectangle: Rounded Corners 6">
            <a:extLst>
              <a:ext uri="{FF2B5EF4-FFF2-40B4-BE49-F238E27FC236}">
                <a16:creationId xmlns:a16="http://schemas.microsoft.com/office/drawing/2014/main" id="{B2256EEF-6B34-408C-8689-73CF22C96F35}"/>
              </a:ext>
            </a:extLst>
          </p:cNvPr>
          <p:cNvSpPr/>
          <p:nvPr/>
        </p:nvSpPr>
        <p:spPr>
          <a:xfrm>
            <a:off x="-118531" y="254000"/>
            <a:ext cx="5130798" cy="50528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itle 5">
            <a:extLst>
              <a:ext uri="{FF2B5EF4-FFF2-40B4-BE49-F238E27FC236}">
                <a16:creationId xmlns:a16="http://schemas.microsoft.com/office/drawing/2014/main" id="{7497BFFE-EF65-0D8C-8CB8-A896D64A2574}"/>
              </a:ext>
            </a:extLst>
          </p:cNvPr>
          <p:cNvSpPr txBox="1">
            <a:spLocks/>
          </p:cNvSpPr>
          <p:nvPr/>
        </p:nvSpPr>
        <p:spPr>
          <a:xfrm>
            <a:off x="247474" y="397822"/>
            <a:ext cx="4939988" cy="505288"/>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4.1c –expression and clarity warm-up</a:t>
            </a:r>
          </a:p>
        </p:txBody>
      </p:sp>
    </p:spTree>
    <p:extLst>
      <p:ext uri="{BB962C8B-B14F-4D97-AF65-F5344CB8AC3E}">
        <p14:creationId xmlns:p14="http://schemas.microsoft.com/office/powerpoint/2010/main" val="1536451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1">
            <a:lumMod val="10000"/>
            <a:lumOff val="9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82</a:t>
            </a:fld>
            <a:endParaRPr lang="en-AU"/>
          </a:p>
        </p:txBody>
      </p:sp>
      <p:sp>
        <p:nvSpPr>
          <p:cNvPr id="12" name="Content Placeholder 4">
            <a:extLst>
              <a:ext uri="{FF2B5EF4-FFF2-40B4-BE49-F238E27FC236}">
                <a16:creationId xmlns:a16="http://schemas.microsoft.com/office/drawing/2014/main" id="{DA94EC1D-5885-A781-7769-56C354E30525}"/>
              </a:ext>
            </a:extLst>
          </p:cNvPr>
          <p:cNvSpPr>
            <a:spLocks noGrp="1"/>
          </p:cNvSpPr>
          <p:nvPr>
            <p:ph sz="quarter" idx="19"/>
          </p:nvPr>
        </p:nvSpPr>
        <p:spPr>
          <a:xfrm>
            <a:off x="546267" y="2724871"/>
            <a:ext cx="5549734" cy="2790371"/>
          </a:xfrm>
        </p:spPr>
        <p:txBody>
          <a:bodyPr/>
          <a:lstStyle/>
          <a:p>
            <a:r>
              <a:rPr lang="en-AU" b="1"/>
              <a:t>Look at the artwork.</a:t>
            </a:r>
          </a:p>
          <a:p>
            <a:pPr marL="342900" indent="-342900">
              <a:lnSpc>
                <a:spcPct val="100000"/>
              </a:lnSpc>
              <a:buFont typeface="Arial" panose="020B0604020202020204" pitchFamily="34" charset="0"/>
              <a:buChar char="•"/>
            </a:pPr>
            <a:r>
              <a:rPr lang="en-AU" sz="1800"/>
              <a:t>Create a freeze frame embodying the figure/s depicted.</a:t>
            </a:r>
          </a:p>
          <a:p>
            <a:pPr marL="342900" indent="-342900">
              <a:lnSpc>
                <a:spcPct val="100000"/>
              </a:lnSpc>
              <a:buFont typeface="Arial" panose="020B0604020202020204" pitchFamily="34" charset="0"/>
              <a:buChar char="•"/>
            </a:pPr>
            <a:r>
              <a:rPr lang="en-AU" sz="1800"/>
              <a:t>When the teacher points to you, bring the artwork to life with expression and clarity in voice and movement. </a:t>
            </a:r>
          </a:p>
          <a:p>
            <a:endParaRPr lang="en-US"/>
          </a:p>
        </p:txBody>
      </p:sp>
      <p:sp>
        <p:nvSpPr>
          <p:cNvPr id="4" name="Title 4">
            <a:extLst>
              <a:ext uri="{FF2B5EF4-FFF2-40B4-BE49-F238E27FC236}">
                <a16:creationId xmlns:a16="http://schemas.microsoft.com/office/drawing/2014/main" id="{89BACF7E-496E-5BEF-6007-9A85BA27C62C}"/>
              </a:ext>
            </a:extLst>
          </p:cNvPr>
          <p:cNvSpPr txBox="1">
            <a:spLocks/>
          </p:cNvSpPr>
          <p:nvPr/>
        </p:nvSpPr>
        <p:spPr>
          <a:xfrm>
            <a:off x="360363" y="1579823"/>
            <a:ext cx="11484000" cy="838646"/>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4400"/>
              <a:t>Living artwork</a:t>
            </a:r>
          </a:p>
        </p:txBody>
      </p:sp>
      <p:sp>
        <p:nvSpPr>
          <p:cNvPr id="17" name="Rectangle: Rounded Corners 16">
            <a:extLst>
              <a:ext uri="{FF2B5EF4-FFF2-40B4-BE49-F238E27FC236}">
                <a16:creationId xmlns:a16="http://schemas.microsoft.com/office/drawing/2014/main" id="{DE0EE7E1-CB6D-D1A2-B3ED-298E00A1EDAF}"/>
              </a:ext>
            </a:extLst>
          </p:cNvPr>
          <p:cNvSpPr/>
          <p:nvPr/>
        </p:nvSpPr>
        <p:spPr>
          <a:xfrm>
            <a:off x="1123720" y="5244028"/>
            <a:ext cx="5838940" cy="110168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r>
              <a:rPr lang="en-AU" sz="1800"/>
              <a:t>Now do something completely unexpected!</a:t>
            </a:r>
          </a:p>
        </p:txBody>
      </p:sp>
      <p:sp>
        <p:nvSpPr>
          <p:cNvPr id="7" name="Rectangle: Rounded Corners 6">
            <a:extLst>
              <a:ext uri="{FF2B5EF4-FFF2-40B4-BE49-F238E27FC236}">
                <a16:creationId xmlns:a16="http://schemas.microsoft.com/office/drawing/2014/main" id="{C4642067-DE41-6D7F-E7E5-7CB124CAD8D1}"/>
              </a:ext>
            </a:extLst>
          </p:cNvPr>
          <p:cNvSpPr/>
          <p:nvPr/>
        </p:nvSpPr>
        <p:spPr>
          <a:xfrm>
            <a:off x="-118531" y="254000"/>
            <a:ext cx="5130798" cy="50528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itle 5">
            <a:extLst>
              <a:ext uri="{FF2B5EF4-FFF2-40B4-BE49-F238E27FC236}">
                <a16:creationId xmlns:a16="http://schemas.microsoft.com/office/drawing/2014/main" id="{B04D94C6-A693-4438-F6DC-E64491A7D835}"/>
              </a:ext>
            </a:extLst>
          </p:cNvPr>
          <p:cNvSpPr txBox="1">
            <a:spLocks/>
          </p:cNvSpPr>
          <p:nvPr/>
        </p:nvSpPr>
        <p:spPr>
          <a:xfrm>
            <a:off x="247474" y="397822"/>
            <a:ext cx="4939988" cy="505288"/>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4.1d–expression and clarity warm-up</a:t>
            </a:r>
          </a:p>
        </p:txBody>
      </p:sp>
      <p:pic>
        <p:nvPicPr>
          <p:cNvPr id="10" name="Picture 9" descr="A paint palette with different colors&#10;&#10;AI-generated content may be incorrect.">
            <a:extLst>
              <a:ext uri="{FF2B5EF4-FFF2-40B4-BE49-F238E27FC236}">
                <a16:creationId xmlns:a16="http://schemas.microsoft.com/office/drawing/2014/main" id="{0CF82180-38EB-5586-9E0D-770AC5B555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0113" y="1052113"/>
            <a:ext cx="3621187" cy="5121906"/>
          </a:xfrm>
          <a:prstGeom prst="rect">
            <a:avLst/>
          </a:prstGeom>
        </p:spPr>
      </p:pic>
    </p:spTree>
    <p:extLst>
      <p:ext uri="{BB962C8B-B14F-4D97-AF65-F5344CB8AC3E}">
        <p14:creationId xmlns:p14="http://schemas.microsoft.com/office/powerpoint/2010/main" val="4039691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C26C01-508A-BBBA-2D4D-1C0C1CF29651}"/>
              </a:ext>
            </a:extLst>
          </p:cNvPr>
          <p:cNvSpPr>
            <a:spLocks noGrp="1"/>
          </p:cNvSpPr>
          <p:nvPr>
            <p:ph type="sldNum" sz="quarter" idx="12"/>
          </p:nvPr>
        </p:nvSpPr>
        <p:spPr/>
        <p:txBody>
          <a:bodyPr/>
          <a:lstStyle/>
          <a:p>
            <a:fld id="{10A01DC5-1685-4615-8240-15192985C6A2}" type="slidenum">
              <a:rPr lang="en-AU" smtClean="0"/>
              <a:t>83</a:t>
            </a:fld>
            <a:endParaRPr lang="en-AU"/>
          </a:p>
        </p:txBody>
      </p:sp>
      <p:sp>
        <p:nvSpPr>
          <p:cNvPr id="2" name="Rectangle: Rounded Corners 1">
            <a:extLst>
              <a:ext uri="{FF2B5EF4-FFF2-40B4-BE49-F238E27FC236}">
                <a16:creationId xmlns:a16="http://schemas.microsoft.com/office/drawing/2014/main" id="{816BB0D4-21AB-1B79-0D75-E5EDCC47BEBC}"/>
              </a:ext>
              <a:ext uri="{C183D7F6-B498-43B3-948B-1728B52AA6E4}">
                <adec:decorative xmlns:adec="http://schemas.microsoft.com/office/drawing/2017/decorative" val="1"/>
              </a:ext>
            </a:extLst>
          </p:cNvPr>
          <p:cNvSpPr/>
          <p:nvPr/>
        </p:nvSpPr>
        <p:spPr>
          <a:xfrm>
            <a:off x="2259788" y="2885665"/>
            <a:ext cx="8484409" cy="1732583"/>
          </a:xfrm>
          <a:prstGeom prst="roundRect">
            <a:avLst>
              <a:gd name="adj" fmla="val 172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GB" sz="4000">
                <a:latin typeface="Arial" panose="020B0604020202020204" pitchFamily="34" charset="0"/>
                <a:cs typeface="Arial" panose="020B0604020202020204" pitchFamily="34" charset="0"/>
              </a:rPr>
              <a:t>Introduction to Stanislavski’s approach to acting</a:t>
            </a:r>
            <a:endParaRPr lang="en-AU" sz="4000">
              <a:solidFill>
                <a:schemeClr val="accent4"/>
              </a:solidFill>
              <a:latin typeface="Arial" panose="020B0604020202020204" pitchFamily="34" charset="0"/>
              <a:cs typeface="Arial" panose="020B0604020202020204" pitchFamily="34" charset="0"/>
            </a:endParaRPr>
          </a:p>
        </p:txBody>
      </p:sp>
      <p:sp>
        <p:nvSpPr>
          <p:cNvPr id="4" name="Oval 3">
            <a:hlinkClick r:id="rId2" action="ppaction://hlinksldjump"/>
            <a:extLst>
              <a:ext uri="{FF2B5EF4-FFF2-40B4-BE49-F238E27FC236}">
                <a16:creationId xmlns:a16="http://schemas.microsoft.com/office/drawing/2014/main" id="{85B37826-1BD3-6399-1E10-EDFB76E6AEF6}"/>
              </a:ext>
            </a:extLst>
          </p:cNvPr>
          <p:cNvSpPr/>
          <p:nvPr/>
        </p:nvSpPr>
        <p:spPr>
          <a:xfrm>
            <a:off x="1447803" y="2885665"/>
            <a:ext cx="1788869" cy="1709265"/>
          </a:xfrm>
          <a:prstGeom prst="ellipse">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a:solidFill>
                  <a:schemeClr val="accent1"/>
                </a:solidFill>
                <a:latin typeface="Arial" panose="020B0604020202020204" pitchFamily="34" charset="0"/>
                <a:cs typeface="Arial" panose="020B0604020202020204" pitchFamily="34" charset="0"/>
              </a:rPr>
              <a:t>4.2</a:t>
            </a:r>
          </a:p>
        </p:txBody>
      </p:sp>
    </p:spTree>
    <p:extLst>
      <p:ext uri="{BB962C8B-B14F-4D97-AF65-F5344CB8AC3E}">
        <p14:creationId xmlns:p14="http://schemas.microsoft.com/office/powerpoint/2010/main" val="4207096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BDC68-CC5A-9923-40B3-653361079DA8}"/>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0E3AD1F-2C35-582B-3F35-C877400B691C}"/>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84</a:t>
            </a:fld>
            <a:endParaRPr lang="en-AU"/>
          </a:p>
        </p:txBody>
      </p:sp>
      <p:sp>
        <p:nvSpPr>
          <p:cNvPr id="12" name="Content Placeholder 4">
            <a:extLst>
              <a:ext uri="{FF2B5EF4-FFF2-40B4-BE49-F238E27FC236}">
                <a16:creationId xmlns:a16="http://schemas.microsoft.com/office/drawing/2014/main" id="{FB7BBA8A-5675-A54E-0841-1D7CF2A02D52}"/>
              </a:ext>
            </a:extLst>
          </p:cNvPr>
          <p:cNvSpPr>
            <a:spLocks noGrp="1"/>
          </p:cNvSpPr>
          <p:nvPr>
            <p:ph sz="quarter" idx="19"/>
          </p:nvPr>
        </p:nvSpPr>
        <p:spPr>
          <a:xfrm>
            <a:off x="546267" y="2724871"/>
            <a:ext cx="5549734" cy="2790371"/>
          </a:xfrm>
        </p:spPr>
        <p:txBody>
          <a:bodyPr/>
          <a:lstStyle/>
          <a:p>
            <a:r>
              <a:rPr lang="en-AU"/>
              <a:t>Konstantin Stanislavski was a Russian character actor and theatre director.</a:t>
            </a:r>
          </a:p>
          <a:p>
            <a:r>
              <a:rPr lang="en-AU"/>
              <a:t>He developed a system of actor training and script analysis that allowed for truth and belief in characterisation to be fundamental skills of acting.</a:t>
            </a:r>
          </a:p>
          <a:p>
            <a:endParaRPr lang="en-US"/>
          </a:p>
        </p:txBody>
      </p:sp>
      <p:sp>
        <p:nvSpPr>
          <p:cNvPr id="4" name="Title 4">
            <a:extLst>
              <a:ext uri="{FF2B5EF4-FFF2-40B4-BE49-F238E27FC236}">
                <a16:creationId xmlns:a16="http://schemas.microsoft.com/office/drawing/2014/main" id="{B0E9F9A8-1FB9-C6BD-382C-EB10A8BDC330}"/>
              </a:ext>
            </a:extLst>
          </p:cNvPr>
          <p:cNvSpPr txBox="1">
            <a:spLocks/>
          </p:cNvSpPr>
          <p:nvPr/>
        </p:nvSpPr>
        <p:spPr>
          <a:xfrm>
            <a:off x="360363" y="1579823"/>
            <a:ext cx="11484000" cy="838646"/>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4400"/>
              <a:t>Stanislavski</a:t>
            </a:r>
          </a:p>
        </p:txBody>
      </p:sp>
      <p:sp>
        <p:nvSpPr>
          <p:cNvPr id="7" name="Rectangle 1">
            <a:extLst>
              <a:ext uri="{FF2B5EF4-FFF2-40B4-BE49-F238E27FC236}">
                <a16:creationId xmlns:a16="http://schemas.microsoft.com/office/drawing/2014/main" id="{7EE2222B-F91E-9415-5AD2-38A4E84AD2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 name="Rectangle: Rounded Corners 4">
            <a:extLst>
              <a:ext uri="{FF2B5EF4-FFF2-40B4-BE49-F238E27FC236}">
                <a16:creationId xmlns:a16="http://schemas.microsoft.com/office/drawing/2014/main" id="{BCC56D7F-0C5E-8499-6050-D1D8193ABBD9}"/>
              </a:ext>
            </a:extLst>
          </p:cNvPr>
          <p:cNvSpPr/>
          <p:nvPr/>
        </p:nvSpPr>
        <p:spPr>
          <a:xfrm>
            <a:off x="-118532" y="254000"/>
            <a:ext cx="3518679" cy="3849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itle 5">
            <a:extLst>
              <a:ext uri="{FF2B5EF4-FFF2-40B4-BE49-F238E27FC236}">
                <a16:creationId xmlns:a16="http://schemas.microsoft.com/office/drawing/2014/main" id="{318BDC54-2F39-2CA7-569C-CC3E0DB4C8A0}"/>
              </a:ext>
            </a:extLst>
          </p:cNvPr>
          <p:cNvSpPr txBox="1">
            <a:spLocks/>
          </p:cNvSpPr>
          <p:nvPr/>
        </p:nvSpPr>
        <p:spPr>
          <a:xfrm>
            <a:off x="1020400" y="323083"/>
            <a:ext cx="1722800" cy="245087"/>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4.2a – context </a:t>
            </a:r>
          </a:p>
        </p:txBody>
      </p:sp>
      <p:pic>
        <p:nvPicPr>
          <p:cNvPr id="10" name="Picture 9" descr="A drawing of a notepad and a pencil&#10;&#10;AI-generated content may be incorrect.">
            <a:extLst>
              <a:ext uri="{FF2B5EF4-FFF2-40B4-BE49-F238E27FC236}">
                <a16:creationId xmlns:a16="http://schemas.microsoft.com/office/drawing/2014/main" id="{4320F35D-0AD2-0DD8-1426-A853715FAF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29864">
            <a:off x="7840073" y="1140589"/>
            <a:ext cx="2994020" cy="4234823"/>
          </a:xfrm>
          <a:prstGeom prst="rect">
            <a:avLst/>
          </a:prstGeom>
        </p:spPr>
      </p:pic>
    </p:spTree>
    <p:extLst>
      <p:ext uri="{BB962C8B-B14F-4D97-AF65-F5344CB8AC3E}">
        <p14:creationId xmlns:p14="http://schemas.microsoft.com/office/powerpoint/2010/main" val="2607492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a:extLst>
            <a:ext uri="{FF2B5EF4-FFF2-40B4-BE49-F238E27FC236}">
              <a16:creationId xmlns:a16="http://schemas.microsoft.com/office/drawing/2014/main" id="{27F6F2D2-324E-6658-022D-CE7A3903FFFD}"/>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F0BF9C7-6F23-9563-588B-A5E25F7D6D3B}"/>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85</a:t>
            </a:fld>
            <a:endParaRPr lang="en-AU"/>
          </a:p>
        </p:txBody>
      </p:sp>
      <p:sp>
        <p:nvSpPr>
          <p:cNvPr id="10" name="TextBox 9">
            <a:extLst>
              <a:ext uri="{FF2B5EF4-FFF2-40B4-BE49-F238E27FC236}">
                <a16:creationId xmlns:a16="http://schemas.microsoft.com/office/drawing/2014/main" id="{8E388A88-2B2A-F40F-377A-31D67EF12696}"/>
              </a:ext>
            </a:extLst>
          </p:cNvPr>
          <p:cNvSpPr txBox="1"/>
          <p:nvPr/>
        </p:nvSpPr>
        <p:spPr>
          <a:xfrm>
            <a:off x="6590089" y="1771575"/>
            <a:ext cx="5288079" cy="529375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b="1">
                <a:solidFill>
                  <a:schemeClr val="accent1"/>
                </a:solidFill>
                <a:latin typeface="Arial" panose="020B0604020202020204" pitchFamily="34" charset="0"/>
                <a:cs typeface="Arial" panose="020B0604020202020204" pitchFamily="34" charset="0"/>
              </a:rPr>
              <a:t>Why might being truthful and believable on stage be important for an actor?</a:t>
            </a:r>
          </a:p>
          <a:p>
            <a:endParaRPr lang="en-AU" b="1">
              <a:solidFill>
                <a:schemeClr val="accent1"/>
              </a:solidFill>
              <a:latin typeface="Arial" panose="020B0604020202020204" pitchFamily="34" charset="0"/>
              <a:cs typeface="Arial" panose="020B0604020202020204" pitchFamily="34" charset="0"/>
            </a:endParaRPr>
          </a:p>
          <a:p>
            <a:r>
              <a:rPr lang="en-AU" b="1">
                <a:solidFill>
                  <a:schemeClr val="accent1"/>
                </a:solidFill>
                <a:latin typeface="Arial" panose="020B0604020202020204" pitchFamily="34" charset="0"/>
                <a:cs typeface="Arial" panose="020B0604020202020204" pitchFamily="34" charset="0"/>
              </a:rPr>
              <a:t>How could truthful or believable acting impact the audience?</a:t>
            </a:r>
          </a:p>
          <a:p>
            <a:endParaRPr lang="en-AU" b="1">
              <a:solidFill>
                <a:schemeClr val="accent1"/>
              </a:solidFill>
              <a:latin typeface="Arial" panose="020B0604020202020204" pitchFamily="34" charset="0"/>
              <a:cs typeface="Arial" panose="020B0604020202020204" pitchFamily="34" charset="0"/>
            </a:endParaRPr>
          </a:p>
          <a:p>
            <a:r>
              <a:rPr lang="en-AU" b="1">
                <a:solidFill>
                  <a:schemeClr val="accent1"/>
                </a:solidFill>
                <a:latin typeface="Arial" panose="020B0604020202020204" pitchFamily="34" charset="0"/>
                <a:cs typeface="Arial" panose="020B0604020202020204" pitchFamily="34" charset="0"/>
              </a:rPr>
              <a:t>What choices might actors make to shape a complex and believable character? </a:t>
            </a:r>
          </a:p>
          <a:p>
            <a:endParaRPr lang="en-AU" b="1">
              <a:solidFill>
                <a:schemeClr val="accent1"/>
              </a:solidFill>
              <a:latin typeface="Arial" panose="020B0604020202020204" pitchFamily="34" charset="0"/>
              <a:cs typeface="Arial" panose="020B0604020202020204" pitchFamily="34" charset="0"/>
            </a:endParaRPr>
          </a:p>
          <a:p>
            <a:r>
              <a:rPr lang="en-AU" b="1">
                <a:solidFill>
                  <a:schemeClr val="accent1"/>
                </a:solidFill>
                <a:latin typeface="Arial" panose="020B0604020202020204" pitchFamily="34" charset="0"/>
                <a:cs typeface="Arial" panose="020B0604020202020204" pitchFamily="34" charset="0"/>
              </a:rPr>
              <a:t>What makes you say that?</a:t>
            </a:r>
          </a:p>
          <a:p>
            <a:br>
              <a:rPr lang="en-AU" sz="2800">
                <a:solidFill>
                  <a:schemeClr val="bg1"/>
                </a:solidFill>
                <a:latin typeface="Arial" panose="020B0604020202020204" pitchFamily="34" charset="0"/>
                <a:cs typeface="Arial" panose="020B0604020202020204" pitchFamily="34" charset="0"/>
              </a:rPr>
            </a:br>
            <a:endParaRPr lang="en-AU" sz="2800">
              <a:solidFill>
                <a:schemeClr val="bg1"/>
              </a:solidFill>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E30E9303-8D15-EA9D-CCF4-1496557CA08C}"/>
              </a:ext>
            </a:extLst>
          </p:cNvPr>
          <p:cNvSpPr/>
          <p:nvPr/>
        </p:nvSpPr>
        <p:spPr>
          <a:xfrm>
            <a:off x="6431972" y="254000"/>
            <a:ext cx="5820084" cy="104217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itle 4">
            <a:extLst>
              <a:ext uri="{FF2B5EF4-FFF2-40B4-BE49-F238E27FC236}">
                <a16:creationId xmlns:a16="http://schemas.microsoft.com/office/drawing/2014/main" id="{CF626805-94BC-5EF5-9739-97028C259A48}"/>
              </a:ext>
            </a:extLst>
          </p:cNvPr>
          <p:cNvSpPr txBox="1">
            <a:spLocks/>
          </p:cNvSpPr>
          <p:nvPr/>
        </p:nvSpPr>
        <p:spPr>
          <a:xfrm>
            <a:off x="6984259" y="446468"/>
            <a:ext cx="4499741" cy="657235"/>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algn="ctr"/>
            <a:r>
              <a:rPr lang="en-AU" sz="4400" b="1"/>
              <a:t>Donut</a:t>
            </a:r>
          </a:p>
        </p:txBody>
      </p:sp>
      <p:sp>
        <p:nvSpPr>
          <p:cNvPr id="5" name="Freeform 3">
            <a:extLst>
              <a:ext uri="{FF2B5EF4-FFF2-40B4-BE49-F238E27FC236}">
                <a16:creationId xmlns:a16="http://schemas.microsoft.com/office/drawing/2014/main" id="{0C25B635-B3DF-6B9D-495F-A2E0388060D0}"/>
              </a:ext>
            </a:extLst>
          </p:cNvPr>
          <p:cNvSpPr/>
          <p:nvPr/>
        </p:nvSpPr>
        <p:spPr>
          <a:xfrm>
            <a:off x="741932" y="1628532"/>
            <a:ext cx="4215079" cy="3954121"/>
          </a:xfrm>
          <a:custGeom>
            <a:avLst/>
            <a:gdLst/>
            <a:ahLst/>
            <a:cxnLst/>
            <a:rect l="l" t="t" r="r" b="b"/>
            <a:pathLst>
              <a:path w="4308691" h="4114800">
                <a:moveTo>
                  <a:pt x="0" y="0"/>
                </a:moveTo>
                <a:lnTo>
                  <a:pt x="4308691" y="0"/>
                </a:lnTo>
                <a:lnTo>
                  <a:pt x="430869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4" name="Rectangle: Rounded Corners 3">
            <a:extLst>
              <a:ext uri="{FF2B5EF4-FFF2-40B4-BE49-F238E27FC236}">
                <a16:creationId xmlns:a16="http://schemas.microsoft.com/office/drawing/2014/main" id="{FEA557E4-49E6-CE9E-0082-C8F486416792}"/>
              </a:ext>
            </a:extLst>
          </p:cNvPr>
          <p:cNvSpPr/>
          <p:nvPr/>
        </p:nvSpPr>
        <p:spPr>
          <a:xfrm>
            <a:off x="-118531" y="254000"/>
            <a:ext cx="3234264" cy="38499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itle 5">
            <a:extLst>
              <a:ext uri="{FF2B5EF4-FFF2-40B4-BE49-F238E27FC236}">
                <a16:creationId xmlns:a16="http://schemas.microsoft.com/office/drawing/2014/main" id="{5020FA23-DC50-E872-E4A5-561CDFD44410}"/>
              </a:ext>
            </a:extLst>
          </p:cNvPr>
          <p:cNvSpPr txBox="1">
            <a:spLocks/>
          </p:cNvSpPr>
          <p:nvPr/>
        </p:nvSpPr>
        <p:spPr>
          <a:xfrm>
            <a:off x="165255" y="324717"/>
            <a:ext cx="2815012" cy="303263"/>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t>4.2b – reflection</a:t>
            </a:r>
          </a:p>
        </p:txBody>
      </p:sp>
    </p:spTree>
    <p:extLst>
      <p:ext uri="{BB962C8B-B14F-4D97-AF65-F5344CB8AC3E}">
        <p14:creationId xmlns:p14="http://schemas.microsoft.com/office/powerpoint/2010/main" val="2805905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86</a:t>
            </a:fld>
            <a:endParaRPr lang="en-AU"/>
          </a:p>
        </p:txBody>
      </p:sp>
      <p:sp>
        <p:nvSpPr>
          <p:cNvPr id="12" name="Content Placeholder 4">
            <a:extLst>
              <a:ext uri="{FF2B5EF4-FFF2-40B4-BE49-F238E27FC236}">
                <a16:creationId xmlns:a16="http://schemas.microsoft.com/office/drawing/2014/main" id="{DA94EC1D-5885-A781-7769-56C354E30525}"/>
              </a:ext>
            </a:extLst>
          </p:cNvPr>
          <p:cNvSpPr>
            <a:spLocks noGrp="1"/>
          </p:cNvSpPr>
          <p:nvPr>
            <p:ph sz="quarter" idx="19"/>
          </p:nvPr>
        </p:nvSpPr>
        <p:spPr>
          <a:xfrm>
            <a:off x="1872868" y="3052897"/>
            <a:ext cx="8758410" cy="2790371"/>
          </a:xfrm>
        </p:spPr>
        <p:txBody>
          <a:bodyPr/>
          <a:lstStyle/>
          <a:p>
            <a:pPr marL="342900" indent="-342900">
              <a:buFont typeface="+mj-lt"/>
              <a:buAutoNum type="arabicParenR"/>
            </a:pPr>
            <a:r>
              <a:rPr lang="en-AU" sz="1800"/>
              <a:t>Go to the station in the classroom that corresponds to your number.</a:t>
            </a:r>
          </a:p>
          <a:p>
            <a:pPr marL="342900" indent="-342900">
              <a:buFont typeface="+mj-lt"/>
              <a:buAutoNum type="arabicParenR"/>
            </a:pPr>
            <a:r>
              <a:rPr lang="en-AU" sz="1800"/>
              <a:t>Read through the information provided and take note of key points to share.</a:t>
            </a:r>
          </a:p>
          <a:p>
            <a:pPr marL="342900" indent="-342900">
              <a:buFont typeface="+mj-lt"/>
              <a:buAutoNum type="arabicParenR"/>
            </a:pPr>
            <a:r>
              <a:rPr lang="en-AU" sz="1800"/>
              <a:t>Return to your home group and take turns sharing what you learned.</a:t>
            </a:r>
          </a:p>
        </p:txBody>
      </p:sp>
      <p:sp>
        <p:nvSpPr>
          <p:cNvPr id="4" name="Title 4">
            <a:extLst>
              <a:ext uri="{FF2B5EF4-FFF2-40B4-BE49-F238E27FC236}">
                <a16:creationId xmlns:a16="http://schemas.microsoft.com/office/drawing/2014/main" id="{89BACF7E-496E-5BEF-6007-9A85BA27C62C}"/>
              </a:ext>
            </a:extLst>
          </p:cNvPr>
          <p:cNvSpPr txBox="1">
            <a:spLocks/>
          </p:cNvSpPr>
          <p:nvPr/>
        </p:nvSpPr>
        <p:spPr>
          <a:xfrm>
            <a:off x="578533" y="882528"/>
            <a:ext cx="10577734" cy="838646"/>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algn="ctr"/>
            <a:r>
              <a:rPr lang="en-AU" sz="4400" b="1"/>
              <a:t>Expert jigsaw</a:t>
            </a:r>
          </a:p>
        </p:txBody>
      </p:sp>
      <p:sp>
        <p:nvSpPr>
          <p:cNvPr id="3" name="Freeform 8">
            <a:extLst>
              <a:ext uri="{FF2B5EF4-FFF2-40B4-BE49-F238E27FC236}">
                <a16:creationId xmlns:a16="http://schemas.microsoft.com/office/drawing/2014/main" id="{573CD46B-47D1-54F7-58CE-4FA7A2F17DD6}"/>
              </a:ext>
            </a:extLst>
          </p:cNvPr>
          <p:cNvSpPr/>
          <p:nvPr/>
        </p:nvSpPr>
        <p:spPr>
          <a:xfrm>
            <a:off x="3665879" y="5179455"/>
            <a:ext cx="4860242" cy="1903375"/>
          </a:xfrm>
          <a:custGeom>
            <a:avLst/>
            <a:gdLst/>
            <a:ahLst/>
            <a:cxnLst/>
            <a:rect l="l" t="t" r="r" b="b"/>
            <a:pathLst>
              <a:path w="4120180" h="1890132">
                <a:moveTo>
                  <a:pt x="0" y="0"/>
                </a:moveTo>
                <a:lnTo>
                  <a:pt x="4120180" y="0"/>
                </a:lnTo>
                <a:lnTo>
                  <a:pt x="4120180" y="1890133"/>
                </a:lnTo>
                <a:lnTo>
                  <a:pt x="0" y="1890133"/>
                </a:lnTo>
                <a:lnTo>
                  <a:pt x="0" y="0"/>
                </a:lnTo>
                <a:close/>
              </a:path>
            </a:pathLst>
          </a:custGeom>
          <a:blipFill>
            <a:blip r:embed="rId2"/>
            <a:stretch>
              <a:fillRect/>
            </a:stretch>
          </a:blipFill>
        </p:spPr>
        <p:txBody>
          <a:bodyPr/>
          <a:lstStyle/>
          <a:p>
            <a:endParaRPr lang="en-AU"/>
          </a:p>
        </p:txBody>
      </p:sp>
      <p:sp>
        <p:nvSpPr>
          <p:cNvPr id="2" name="Title 4">
            <a:extLst>
              <a:ext uri="{FF2B5EF4-FFF2-40B4-BE49-F238E27FC236}">
                <a16:creationId xmlns:a16="http://schemas.microsoft.com/office/drawing/2014/main" id="{670706A4-1A92-09D1-BCDE-09D4C96A33E7}"/>
              </a:ext>
            </a:extLst>
          </p:cNvPr>
          <p:cNvSpPr txBox="1">
            <a:spLocks/>
          </p:cNvSpPr>
          <p:nvPr/>
        </p:nvSpPr>
        <p:spPr>
          <a:xfrm>
            <a:off x="1499835" y="1926376"/>
            <a:ext cx="8933134" cy="838646"/>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algn="ctr"/>
            <a:r>
              <a:rPr lang="en-AU" sz="2800"/>
              <a:t>Form groups of 4 and assign each group member a number from 1 to 4 . </a:t>
            </a:r>
          </a:p>
        </p:txBody>
      </p:sp>
      <p:sp>
        <p:nvSpPr>
          <p:cNvPr id="5" name="Rectangle: Rounded Corners 4">
            <a:extLst>
              <a:ext uri="{FF2B5EF4-FFF2-40B4-BE49-F238E27FC236}">
                <a16:creationId xmlns:a16="http://schemas.microsoft.com/office/drawing/2014/main" id="{05474DCD-37C1-8BC2-AA1B-218D4D1238E6}"/>
              </a:ext>
            </a:extLst>
          </p:cNvPr>
          <p:cNvSpPr/>
          <p:nvPr/>
        </p:nvSpPr>
        <p:spPr>
          <a:xfrm>
            <a:off x="-118532" y="254000"/>
            <a:ext cx="1702403" cy="3849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itle 5">
            <a:extLst>
              <a:ext uri="{FF2B5EF4-FFF2-40B4-BE49-F238E27FC236}">
                <a16:creationId xmlns:a16="http://schemas.microsoft.com/office/drawing/2014/main" id="{F0F962B4-52EB-102F-AC70-98D3ECD670B3}"/>
              </a:ext>
            </a:extLst>
          </p:cNvPr>
          <p:cNvSpPr txBox="1">
            <a:spLocks/>
          </p:cNvSpPr>
          <p:nvPr/>
        </p:nvSpPr>
        <p:spPr>
          <a:xfrm>
            <a:off x="466486" y="319471"/>
            <a:ext cx="1280672" cy="319525"/>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4.2c</a:t>
            </a:r>
          </a:p>
        </p:txBody>
      </p:sp>
    </p:spTree>
    <p:extLst>
      <p:ext uri="{BB962C8B-B14F-4D97-AF65-F5344CB8AC3E}">
        <p14:creationId xmlns:p14="http://schemas.microsoft.com/office/powerpoint/2010/main" val="3261580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 calcmode="lin" valueType="num">
                                      <p:cBhvr additive="base">
                                        <p:cTn id="19"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87</a:t>
            </a:fld>
            <a:endParaRPr lang="en-AU"/>
          </a:p>
        </p:txBody>
      </p:sp>
      <p:sp>
        <p:nvSpPr>
          <p:cNvPr id="5" name="Freeform 7">
            <a:extLst>
              <a:ext uri="{FF2B5EF4-FFF2-40B4-BE49-F238E27FC236}">
                <a16:creationId xmlns:a16="http://schemas.microsoft.com/office/drawing/2014/main" id="{5A27ACC0-E5E0-3728-6BEE-7C5C7AF01069}"/>
              </a:ext>
            </a:extLst>
          </p:cNvPr>
          <p:cNvSpPr/>
          <p:nvPr/>
        </p:nvSpPr>
        <p:spPr>
          <a:xfrm>
            <a:off x="3390907" y="1421576"/>
            <a:ext cx="5143500" cy="4114800"/>
          </a:xfrm>
          <a:custGeom>
            <a:avLst/>
            <a:gdLst/>
            <a:ahLst/>
            <a:cxnLst/>
            <a:rect l="l" t="t" r="r" b="b"/>
            <a:pathLst>
              <a:path w="5143500" h="4114800">
                <a:moveTo>
                  <a:pt x="0" y="0"/>
                </a:moveTo>
                <a:lnTo>
                  <a:pt x="5143500" y="0"/>
                </a:lnTo>
                <a:lnTo>
                  <a:pt x="51435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7" name="Title 4">
            <a:extLst>
              <a:ext uri="{FF2B5EF4-FFF2-40B4-BE49-F238E27FC236}">
                <a16:creationId xmlns:a16="http://schemas.microsoft.com/office/drawing/2014/main" id="{89BACF7E-496E-5BEF-6007-9A85BA27C62C}"/>
              </a:ext>
            </a:extLst>
          </p:cNvPr>
          <p:cNvSpPr txBox="1">
            <a:spLocks/>
          </p:cNvSpPr>
          <p:nvPr/>
        </p:nvSpPr>
        <p:spPr>
          <a:xfrm>
            <a:off x="3390907" y="3230695"/>
            <a:ext cx="4900630" cy="838646"/>
          </a:xfrm>
          <a:prstGeom prst="rect">
            <a:avLst/>
          </a:prstGeom>
          <a:solidFill>
            <a:schemeClr val="bg1"/>
          </a:solidFill>
          <a:ln w="38100">
            <a:solidFill>
              <a:schemeClr val="tx1"/>
            </a:solidFill>
          </a:ln>
        </p:spPr>
        <p:txBody>
          <a:bodyPr vert="horz" lIns="0" tIns="0" rIns="0" bIns="0" rtlCol="0" anchor="ctr">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algn="ctr"/>
            <a:r>
              <a:rPr lang="en-AU" sz="4400" b="1"/>
              <a:t>Stanislavski</a:t>
            </a:r>
          </a:p>
        </p:txBody>
      </p:sp>
      <p:sp>
        <p:nvSpPr>
          <p:cNvPr id="10" name="Title 4">
            <a:extLst>
              <a:ext uri="{FF2B5EF4-FFF2-40B4-BE49-F238E27FC236}">
                <a16:creationId xmlns:a16="http://schemas.microsoft.com/office/drawing/2014/main" id="{697EA551-7003-E811-D284-C956C2AC922F}"/>
              </a:ext>
            </a:extLst>
          </p:cNvPr>
          <p:cNvSpPr txBox="1">
            <a:spLocks/>
          </p:cNvSpPr>
          <p:nvPr/>
        </p:nvSpPr>
        <p:spPr>
          <a:xfrm>
            <a:off x="1835694" y="1045851"/>
            <a:ext cx="2185464" cy="838646"/>
          </a:xfrm>
          <a:prstGeom prst="rect">
            <a:avLst/>
          </a:prstGeom>
          <a:solidFill>
            <a:schemeClr val="bg1"/>
          </a:solidFill>
          <a:ln w="38100">
            <a:solidFill>
              <a:schemeClr val="tx1"/>
            </a:solidFill>
          </a:ln>
        </p:spPr>
        <p:txBody>
          <a:bodyPr vert="horz" lIns="0" tIns="0" rIns="0" bIns="0" rtlCol="0" anchor="ctr">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algn="ctr"/>
            <a:r>
              <a:rPr lang="en-AU" sz="2000" b="1"/>
              <a:t>Beats and objectives</a:t>
            </a:r>
          </a:p>
        </p:txBody>
      </p:sp>
      <p:sp>
        <p:nvSpPr>
          <p:cNvPr id="15" name="Title 4">
            <a:extLst>
              <a:ext uri="{FF2B5EF4-FFF2-40B4-BE49-F238E27FC236}">
                <a16:creationId xmlns:a16="http://schemas.microsoft.com/office/drawing/2014/main" id="{8421CC43-099E-90C3-0BC1-C3B93FA65B39}"/>
              </a:ext>
            </a:extLst>
          </p:cNvPr>
          <p:cNvSpPr txBox="1">
            <a:spLocks/>
          </p:cNvSpPr>
          <p:nvPr/>
        </p:nvSpPr>
        <p:spPr>
          <a:xfrm>
            <a:off x="8179573" y="1078173"/>
            <a:ext cx="2185464" cy="838646"/>
          </a:xfrm>
          <a:prstGeom prst="rect">
            <a:avLst/>
          </a:prstGeom>
          <a:solidFill>
            <a:schemeClr val="bg1"/>
          </a:solidFill>
          <a:ln w="38100">
            <a:solidFill>
              <a:schemeClr val="tx1"/>
            </a:solidFill>
          </a:ln>
        </p:spPr>
        <p:txBody>
          <a:bodyPr vert="horz" lIns="0" tIns="0" rIns="0" bIns="0" rtlCol="0" anchor="ctr">
            <a:noAutofit/>
          </a:bodyPr>
          <a:lstStyle>
            <a:defPPr>
              <a:defRPr lang="en-US"/>
            </a:defPPr>
            <a:lvl1pPr algn="ctr" defTabSz="914377">
              <a:lnSpc>
                <a:spcPct val="90000"/>
              </a:lnSpc>
              <a:spcBef>
                <a:spcPct val="0"/>
              </a:spcBef>
              <a:buNone/>
              <a:defRPr sz="2000" b="1">
                <a:solidFill>
                  <a:schemeClr val="accent1"/>
                </a:solidFill>
                <a:latin typeface="Arial" panose="020B0604020202020204" pitchFamily="34" charset="0"/>
                <a:ea typeface="+mj-ea"/>
                <a:cs typeface="Arial" panose="020B0604020202020204" pitchFamily="34" charset="0"/>
              </a:defRPr>
            </a:lvl1pPr>
          </a:lstStyle>
          <a:p>
            <a:r>
              <a:rPr lang="en-AU"/>
              <a:t>Subtext</a:t>
            </a:r>
          </a:p>
        </p:txBody>
      </p:sp>
      <p:sp>
        <p:nvSpPr>
          <p:cNvPr id="16" name="Title 4">
            <a:extLst>
              <a:ext uri="{FF2B5EF4-FFF2-40B4-BE49-F238E27FC236}">
                <a16:creationId xmlns:a16="http://schemas.microsoft.com/office/drawing/2014/main" id="{32F6EF5F-141D-DFFB-5F49-2FAA9B0483F9}"/>
              </a:ext>
            </a:extLst>
          </p:cNvPr>
          <p:cNvSpPr txBox="1">
            <a:spLocks/>
          </p:cNvSpPr>
          <p:nvPr/>
        </p:nvSpPr>
        <p:spPr>
          <a:xfrm>
            <a:off x="1372990" y="4841597"/>
            <a:ext cx="2185464" cy="838646"/>
          </a:xfrm>
          <a:prstGeom prst="rect">
            <a:avLst/>
          </a:prstGeom>
          <a:solidFill>
            <a:schemeClr val="bg1"/>
          </a:solidFill>
          <a:ln w="38100">
            <a:solidFill>
              <a:schemeClr val="tx1"/>
            </a:solidFill>
          </a:ln>
        </p:spPr>
        <p:txBody>
          <a:bodyPr vert="horz" lIns="0" tIns="0" rIns="0" bIns="0" rtlCol="0" anchor="ctr">
            <a:noAutofit/>
          </a:bodyPr>
          <a:lstStyle>
            <a:defPPr>
              <a:defRPr lang="en-US"/>
            </a:defPPr>
            <a:lvl1pPr algn="ctr" defTabSz="914377">
              <a:lnSpc>
                <a:spcPct val="90000"/>
              </a:lnSpc>
              <a:spcBef>
                <a:spcPct val="0"/>
              </a:spcBef>
              <a:buNone/>
              <a:defRPr sz="2000" b="1">
                <a:solidFill>
                  <a:schemeClr val="accent1"/>
                </a:solidFill>
                <a:latin typeface="Arial" panose="020B0604020202020204" pitchFamily="34" charset="0"/>
                <a:ea typeface="+mj-ea"/>
                <a:cs typeface="Arial" panose="020B0604020202020204" pitchFamily="34" charset="0"/>
              </a:defRPr>
            </a:lvl1pPr>
          </a:lstStyle>
          <a:p>
            <a:r>
              <a:rPr lang="en-AU"/>
              <a:t>Given circumstance</a:t>
            </a:r>
          </a:p>
        </p:txBody>
      </p:sp>
      <p:sp>
        <p:nvSpPr>
          <p:cNvPr id="17" name="Title 4">
            <a:extLst>
              <a:ext uri="{FF2B5EF4-FFF2-40B4-BE49-F238E27FC236}">
                <a16:creationId xmlns:a16="http://schemas.microsoft.com/office/drawing/2014/main" id="{6A5BB1BD-1A13-57F8-798D-087A31128C5D}"/>
              </a:ext>
            </a:extLst>
          </p:cNvPr>
          <p:cNvSpPr txBox="1">
            <a:spLocks/>
          </p:cNvSpPr>
          <p:nvPr/>
        </p:nvSpPr>
        <p:spPr>
          <a:xfrm>
            <a:off x="7827034" y="4963894"/>
            <a:ext cx="2185464" cy="838646"/>
          </a:xfrm>
          <a:prstGeom prst="rect">
            <a:avLst/>
          </a:prstGeom>
          <a:solidFill>
            <a:schemeClr val="bg1"/>
          </a:solidFill>
          <a:ln w="38100">
            <a:solidFill>
              <a:schemeClr val="tx1"/>
            </a:solidFill>
          </a:ln>
        </p:spPr>
        <p:txBody>
          <a:bodyPr vert="horz" lIns="0" tIns="0" rIns="0" bIns="0" rtlCol="0" anchor="ctr">
            <a:noAutofit/>
          </a:bodyPr>
          <a:lstStyle>
            <a:defPPr>
              <a:defRPr lang="en-US"/>
            </a:defPPr>
            <a:lvl1pPr algn="ctr" defTabSz="914377">
              <a:lnSpc>
                <a:spcPct val="90000"/>
              </a:lnSpc>
              <a:spcBef>
                <a:spcPct val="0"/>
              </a:spcBef>
              <a:buNone/>
              <a:defRPr sz="2000" b="1">
                <a:solidFill>
                  <a:schemeClr val="accent1"/>
                </a:solidFill>
                <a:latin typeface="Arial" panose="020B0604020202020204" pitchFamily="34" charset="0"/>
                <a:ea typeface="+mj-ea"/>
                <a:cs typeface="Arial" panose="020B0604020202020204" pitchFamily="34" charset="0"/>
              </a:defRPr>
            </a:lvl1pPr>
          </a:lstStyle>
          <a:p>
            <a:r>
              <a:rPr lang="en-AU"/>
              <a:t>Magic if</a:t>
            </a:r>
          </a:p>
        </p:txBody>
      </p:sp>
      <p:sp>
        <p:nvSpPr>
          <p:cNvPr id="18" name="Oval 17">
            <a:extLst>
              <a:ext uri="{FF2B5EF4-FFF2-40B4-BE49-F238E27FC236}">
                <a16:creationId xmlns:a16="http://schemas.microsoft.com/office/drawing/2014/main" id="{715EF542-CE8F-CAC4-2A50-8C8549C399C0}"/>
              </a:ext>
            </a:extLst>
          </p:cNvPr>
          <p:cNvSpPr/>
          <p:nvPr/>
        </p:nvSpPr>
        <p:spPr>
          <a:xfrm>
            <a:off x="1679396" y="945595"/>
            <a:ext cx="312595" cy="2651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a:t>1</a:t>
            </a:r>
          </a:p>
        </p:txBody>
      </p:sp>
      <p:sp>
        <p:nvSpPr>
          <p:cNvPr id="19" name="Oval 18">
            <a:extLst>
              <a:ext uri="{FF2B5EF4-FFF2-40B4-BE49-F238E27FC236}">
                <a16:creationId xmlns:a16="http://schemas.microsoft.com/office/drawing/2014/main" id="{CE09B80B-9412-8E2F-ACB0-5CA83A8FE316}"/>
              </a:ext>
            </a:extLst>
          </p:cNvPr>
          <p:cNvSpPr/>
          <p:nvPr/>
        </p:nvSpPr>
        <p:spPr>
          <a:xfrm>
            <a:off x="10208739" y="945595"/>
            <a:ext cx="312595" cy="2651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a:t>2</a:t>
            </a:r>
          </a:p>
        </p:txBody>
      </p:sp>
      <p:sp>
        <p:nvSpPr>
          <p:cNvPr id="20" name="Oval 19">
            <a:extLst>
              <a:ext uri="{FF2B5EF4-FFF2-40B4-BE49-F238E27FC236}">
                <a16:creationId xmlns:a16="http://schemas.microsoft.com/office/drawing/2014/main" id="{5D24C4B8-4965-FA2B-B38D-F91EA6CD0E54}"/>
              </a:ext>
            </a:extLst>
          </p:cNvPr>
          <p:cNvSpPr/>
          <p:nvPr/>
        </p:nvSpPr>
        <p:spPr>
          <a:xfrm>
            <a:off x="1247682" y="4709019"/>
            <a:ext cx="312595" cy="2651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a:t>3</a:t>
            </a:r>
          </a:p>
        </p:txBody>
      </p:sp>
      <p:sp>
        <p:nvSpPr>
          <p:cNvPr id="21" name="Oval 20">
            <a:extLst>
              <a:ext uri="{FF2B5EF4-FFF2-40B4-BE49-F238E27FC236}">
                <a16:creationId xmlns:a16="http://schemas.microsoft.com/office/drawing/2014/main" id="{F814D191-E80B-1C1B-02C3-16A74CEA60D9}"/>
              </a:ext>
            </a:extLst>
          </p:cNvPr>
          <p:cNvSpPr/>
          <p:nvPr/>
        </p:nvSpPr>
        <p:spPr>
          <a:xfrm>
            <a:off x="9856200" y="4841597"/>
            <a:ext cx="312595" cy="2651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a:t>4</a:t>
            </a:r>
          </a:p>
        </p:txBody>
      </p:sp>
      <p:sp>
        <p:nvSpPr>
          <p:cNvPr id="2" name="Rectangle: Rounded Corners 1">
            <a:extLst>
              <a:ext uri="{FF2B5EF4-FFF2-40B4-BE49-F238E27FC236}">
                <a16:creationId xmlns:a16="http://schemas.microsoft.com/office/drawing/2014/main" id="{41314F3E-EDFC-D545-CB11-490A8121B214}"/>
              </a:ext>
            </a:extLst>
          </p:cNvPr>
          <p:cNvSpPr/>
          <p:nvPr/>
        </p:nvSpPr>
        <p:spPr>
          <a:xfrm>
            <a:off x="-118532" y="254000"/>
            <a:ext cx="4048693" cy="3849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itle 5">
            <a:extLst>
              <a:ext uri="{FF2B5EF4-FFF2-40B4-BE49-F238E27FC236}">
                <a16:creationId xmlns:a16="http://schemas.microsoft.com/office/drawing/2014/main" id="{FFD5F448-75F8-CB27-664F-88023F61145F}"/>
              </a:ext>
            </a:extLst>
          </p:cNvPr>
          <p:cNvSpPr txBox="1">
            <a:spLocks/>
          </p:cNvSpPr>
          <p:nvPr/>
        </p:nvSpPr>
        <p:spPr>
          <a:xfrm>
            <a:off x="466485" y="319472"/>
            <a:ext cx="3586769" cy="233374"/>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4.2d– find and define</a:t>
            </a:r>
          </a:p>
        </p:txBody>
      </p:sp>
    </p:spTree>
    <p:extLst>
      <p:ext uri="{BB962C8B-B14F-4D97-AF65-F5344CB8AC3E}">
        <p14:creationId xmlns:p14="http://schemas.microsoft.com/office/powerpoint/2010/main" val="452215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C26C01-508A-BBBA-2D4D-1C0C1CF29651}"/>
              </a:ext>
            </a:extLst>
          </p:cNvPr>
          <p:cNvSpPr>
            <a:spLocks noGrp="1"/>
          </p:cNvSpPr>
          <p:nvPr>
            <p:ph type="sldNum" sz="quarter" idx="12"/>
          </p:nvPr>
        </p:nvSpPr>
        <p:spPr/>
        <p:txBody>
          <a:bodyPr/>
          <a:lstStyle/>
          <a:p>
            <a:fld id="{10A01DC5-1685-4615-8240-15192985C6A2}" type="slidenum">
              <a:rPr lang="en-AU" smtClean="0"/>
              <a:t>88</a:t>
            </a:fld>
            <a:endParaRPr lang="en-AU"/>
          </a:p>
        </p:txBody>
      </p:sp>
      <p:sp>
        <p:nvSpPr>
          <p:cNvPr id="2" name="Rectangle: Rounded Corners 1">
            <a:extLst>
              <a:ext uri="{FF2B5EF4-FFF2-40B4-BE49-F238E27FC236}">
                <a16:creationId xmlns:a16="http://schemas.microsoft.com/office/drawing/2014/main" id="{816BB0D4-21AB-1B79-0D75-E5EDCC47BEBC}"/>
              </a:ext>
              <a:ext uri="{C183D7F6-B498-43B3-948B-1728B52AA6E4}">
                <adec:decorative xmlns:adec="http://schemas.microsoft.com/office/drawing/2017/decorative" val="1"/>
              </a:ext>
            </a:extLst>
          </p:cNvPr>
          <p:cNvSpPr/>
          <p:nvPr/>
        </p:nvSpPr>
        <p:spPr>
          <a:xfrm>
            <a:off x="2259788" y="2885665"/>
            <a:ext cx="8484409" cy="1732583"/>
          </a:xfrm>
          <a:prstGeom prst="roundRect">
            <a:avLst>
              <a:gd name="adj" fmla="val 172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GB" sz="5400">
                <a:latin typeface="Arial" panose="020B0604020202020204" pitchFamily="34" charset="0"/>
                <a:cs typeface="Arial" panose="020B0604020202020204" pitchFamily="34" charset="0"/>
              </a:rPr>
              <a:t>      Given circumstances</a:t>
            </a:r>
            <a:endParaRPr lang="en-AU" sz="5400">
              <a:solidFill>
                <a:schemeClr val="accent4"/>
              </a:solidFill>
              <a:latin typeface="Arial" panose="020B0604020202020204" pitchFamily="34" charset="0"/>
              <a:cs typeface="Arial" panose="020B0604020202020204" pitchFamily="34" charset="0"/>
            </a:endParaRPr>
          </a:p>
        </p:txBody>
      </p:sp>
      <p:sp>
        <p:nvSpPr>
          <p:cNvPr id="4" name="Oval 3">
            <a:hlinkClick r:id="rId2" action="ppaction://hlinksldjump"/>
            <a:extLst>
              <a:ext uri="{FF2B5EF4-FFF2-40B4-BE49-F238E27FC236}">
                <a16:creationId xmlns:a16="http://schemas.microsoft.com/office/drawing/2014/main" id="{85B37826-1BD3-6399-1E10-EDFB76E6AEF6}"/>
              </a:ext>
            </a:extLst>
          </p:cNvPr>
          <p:cNvSpPr/>
          <p:nvPr/>
        </p:nvSpPr>
        <p:spPr>
          <a:xfrm>
            <a:off x="1680111" y="2885665"/>
            <a:ext cx="1788869" cy="1709265"/>
          </a:xfrm>
          <a:prstGeom prst="ellipse">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a:solidFill>
                  <a:schemeClr val="accent1"/>
                </a:solidFill>
                <a:latin typeface="Arial" panose="020B0604020202020204" pitchFamily="34" charset="0"/>
                <a:cs typeface="Arial" panose="020B0604020202020204" pitchFamily="34" charset="0"/>
              </a:rPr>
              <a:t>4.4</a:t>
            </a:r>
          </a:p>
        </p:txBody>
      </p:sp>
    </p:spTree>
    <p:extLst>
      <p:ext uri="{BB962C8B-B14F-4D97-AF65-F5344CB8AC3E}">
        <p14:creationId xmlns:p14="http://schemas.microsoft.com/office/powerpoint/2010/main" val="208463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89</a:t>
            </a:fld>
            <a:endParaRPr lang="en-AU"/>
          </a:p>
        </p:txBody>
      </p:sp>
      <p:sp>
        <p:nvSpPr>
          <p:cNvPr id="12" name="Content Placeholder 4">
            <a:extLst>
              <a:ext uri="{FF2B5EF4-FFF2-40B4-BE49-F238E27FC236}">
                <a16:creationId xmlns:a16="http://schemas.microsoft.com/office/drawing/2014/main" id="{DA94EC1D-5885-A781-7769-56C354E30525}"/>
              </a:ext>
            </a:extLst>
          </p:cNvPr>
          <p:cNvSpPr>
            <a:spLocks noGrp="1"/>
          </p:cNvSpPr>
          <p:nvPr>
            <p:ph sz="quarter" idx="19"/>
          </p:nvPr>
        </p:nvSpPr>
        <p:spPr>
          <a:xfrm>
            <a:off x="6096000" y="4359800"/>
            <a:ext cx="5388000" cy="1335670"/>
          </a:xfrm>
        </p:spPr>
        <p:txBody>
          <a:bodyPr/>
          <a:lstStyle/>
          <a:p>
            <a:pPr algn="ctr">
              <a:lnSpc>
                <a:spcPct val="100000"/>
              </a:lnSpc>
            </a:pPr>
            <a:r>
              <a:rPr lang="en-AU"/>
              <a:t>As a class, let’s analyse and uncover the given circumstances in the script.</a:t>
            </a:r>
            <a:endParaRPr lang="en-US"/>
          </a:p>
        </p:txBody>
      </p:sp>
      <p:sp>
        <p:nvSpPr>
          <p:cNvPr id="4" name="Title 4">
            <a:extLst>
              <a:ext uri="{FF2B5EF4-FFF2-40B4-BE49-F238E27FC236}">
                <a16:creationId xmlns:a16="http://schemas.microsoft.com/office/drawing/2014/main" id="{89BACF7E-496E-5BEF-6007-9A85BA27C62C}"/>
              </a:ext>
            </a:extLst>
          </p:cNvPr>
          <p:cNvSpPr txBox="1">
            <a:spLocks/>
          </p:cNvSpPr>
          <p:nvPr/>
        </p:nvSpPr>
        <p:spPr>
          <a:xfrm>
            <a:off x="5454314" y="2323215"/>
            <a:ext cx="6240379" cy="838646"/>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algn="ctr"/>
            <a:r>
              <a:rPr lang="en-AU" sz="2800"/>
              <a:t>Access the setting notes and </a:t>
            </a:r>
            <a:r>
              <a:rPr lang="en-AU" sz="2800" b="1"/>
              <a:t>‘PROLOGUE’ </a:t>
            </a:r>
            <a:r>
              <a:rPr lang="en-AU" sz="2800"/>
              <a:t>from </a:t>
            </a:r>
            <a:r>
              <a:rPr lang="en-AU" sz="2800" i="1"/>
              <a:t>The Book of Everything</a:t>
            </a:r>
            <a:r>
              <a:rPr lang="en-AU" sz="2800"/>
              <a:t> adapted by Richard Tulloch</a:t>
            </a:r>
          </a:p>
        </p:txBody>
      </p:sp>
      <p:sp>
        <p:nvSpPr>
          <p:cNvPr id="2" name="Freeform 6">
            <a:extLst>
              <a:ext uri="{FF2B5EF4-FFF2-40B4-BE49-F238E27FC236}">
                <a16:creationId xmlns:a16="http://schemas.microsoft.com/office/drawing/2014/main" id="{AB4B9691-8495-7953-715F-F75D24495ED8}"/>
              </a:ext>
            </a:extLst>
          </p:cNvPr>
          <p:cNvSpPr/>
          <p:nvPr/>
        </p:nvSpPr>
        <p:spPr>
          <a:xfrm>
            <a:off x="708000" y="1267326"/>
            <a:ext cx="3378092" cy="5021702"/>
          </a:xfrm>
          <a:custGeom>
            <a:avLst/>
            <a:gdLst/>
            <a:ahLst/>
            <a:cxnLst/>
            <a:rect l="l" t="t" r="r" b="b"/>
            <a:pathLst>
              <a:path w="2906078" h="4114800">
                <a:moveTo>
                  <a:pt x="0" y="0"/>
                </a:moveTo>
                <a:lnTo>
                  <a:pt x="2906077" y="0"/>
                </a:lnTo>
                <a:lnTo>
                  <a:pt x="2906077" y="4114800"/>
                </a:lnTo>
                <a:lnTo>
                  <a:pt x="0" y="4114800"/>
                </a:lnTo>
                <a:lnTo>
                  <a:pt x="0" y="0"/>
                </a:lnTo>
                <a:close/>
              </a:path>
            </a:pathLst>
          </a:custGeom>
          <a:blipFill>
            <a:blip r:embed="rId2"/>
            <a:stretch>
              <a:fillRect/>
            </a:stretch>
          </a:blipFill>
        </p:spPr>
        <p:txBody>
          <a:bodyPr/>
          <a:lstStyle/>
          <a:p>
            <a:endParaRPr lang="en-AU"/>
          </a:p>
        </p:txBody>
      </p:sp>
      <p:sp>
        <p:nvSpPr>
          <p:cNvPr id="3" name="Rectangle: Rounded Corners 2">
            <a:extLst>
              <a:ext uri="{FF2B5EF4-FFF2-40B4-BE49-F238E27FC236}">
                <a16:creationId xmlns:a16="http://schemas.microsoft.com/office/drawing/2014/main" id="{36DD7EFB-2F1E-E58D-399B-148A5BC46072}"/>
              </a:ext>
            </a:extLst>
          </p:cNvPr>
          <p:cNvSpPr/>
          <p:nvPr/>
        </p:nvSpPr>
        <p:spPr>
          <a:xfrm>
            <a:off x="-118531" y="254000"/>
            <a:ext cx="2870198" cy="3849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itle 5">
            <a:extLst>
              <a:ext uri="{FF2B5EF4-FFF2-40B4-BE49-F238E27FC236}">
                <a16:creationId xmlns:a16="http://schemas.microsoft.com/office/drawing/2014/main" id="{FB4BF2DC-3E8F-4F20-68C0-6FC8713580C5}"/>
              </a:ext>
            </a:extLst>
          </p:cNvPr>
          <p:cNvSpPr txBox="1">
            <a:spLocks/>
          </p:cNvSpPr>
          <p:nvPr/>
        </p:nvSpPr>
        <p:spPr>
          <a:xfrm>
            <a:off x="87924" y="323084"/>
            <a:ext cx="2576146" cy="233374"/>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4.4a – scripted work</a:t>
            </a:r>
          </a:p>
        </p:txBody>
      </p:sp>
    </p:spTree>
    <p:extLst>
      <p:ext uri="{BB962C8B-B14F-4D97-AF65-F5344CB8AC3E}">
        <p14:creationId xmlns:p14="http://schemas.microsoft.com/office/powerpoint/2010/main" val="861102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7611A7E2-32BC-2A06-BDFC-35CE97571F7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23951B0-3889-751C-56E6-72B0E4A8F374}"/>
              </a:ext>
            </a:extLst>
          </p:cNvPr>
          <p:cNvSpPr>
            <a:spLocks noGrp="1"/>
          </p:cNvSpPr>
          <p:nvPr>
            <p:ph type="sldNum" sz="quarter" idx="12"/>
          </p:nvPr>
        </p:nvSpPr>
        <p:spPr/>
        <p:txBody>
          <a:bodyPr/>
          <a:lstStyle/>
          <a:p>
            <a:fld id="{10A01DC5-1685-4615-8240-15192985C6A2}" type="slidenum">
              <a:rPr lang="en-AU" smtClean="0"/>
              <a:t>9</a:t>
            </a:fld>
            <a:endParaRPr lang="en-AU"/>
          </a:p>
        </p:txBody>
      </p:sp>
      <p:sp>
        <p:nvSpPr>
          <p:cNvPr id="2" name="Rectangle: Rounded Corners 1">
            <a:extLst>
              <a:ext uri="{FF2B5EF4-FFF2-40B4-BE49-F238E27FC236}">
                <a16:creationId xmlns:a16="http://schemas.microsoft.com/office/drawing/2014/main" id="{1A5164DF-6877-0447-69B7-6B0A4B880040}"/>
              </a:ext>
              <a:ext uri="{C183D7F6-B498-43B3-948B-1728B52AA6E4}">
                <adec:decorative xmlns:adec="http://schemas.microsoft.com/office/drawing/2017/decorative" val="1"/>
              </a:ext>
            </a:extLst>
          </p:cNvPr>
          <p:cNvSpPr/>
          <p:nvPr/>
        </p:nvSpPr>
        <p:spPr>
          <a:xfrm>
            <a:off x="2259788" y="2885665"/>
            <a:ext cx="8484409" cy="1732583"/>
          </a:xfrm>
          <a:prstGeom prst="roundRect">
            <a:avLst>
              <a:gd name="adj" fmla="val 172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GB" sz="5400">
                <a:latin typeface="Arial" panose="020B0604020202020204" pitchFamily="34" charset="0"/>
                <a:cs typeface="Arial" panose="020B0604020202020204" pitchFamily="34" charset="0"/>
              </a:rPr>
              <a:t>Context</a:t>
            </a:r>
            <a:endParaRPr lang="en-AU" sz="5400">
              <a:solidFill>
                <a:schemeClr val="accent4"/>
              </a:solidFill>
              <a:latin typeface="Arial" panose="020B0604020202020204" pitchFamily="34" charset="0"/>
              <a:cs typeface="Arial" panose="020B0604020202020204" pitchFamily="34" charset="0"/>
            </a:endParaRPr>
          </a:p>
        </p:txBody>
      </p:sp>
      <p:sp>
        <p:nvSpPr>
          <p:cNvPr id="4" name="Oval 3">
            <a:hlinkClick r:id="rId2" action="ppaction://hlinksldjump"/>
            <a:extLst>
              <a:ext uri="{FF2B5EF4-FFF2-40B4-BE49-F238E27FC236}">
                <a16:creationId xmlns:a16="http://schemas.microsoft.com/office/drawing/2014/main" id="{0D683D58-78E1-8407-86D9-D2BD443F08CB}"/>
              </a:ext>
            </a:extLst>
          </p:cNvPr>
          <p:cNvSpPr/>
          <p:nvPr/>
        </p:nvSpPr>
        <p:spPr>
          <a:xfrm>
            <a:off x="1680111" y="2885665"/>
            <a:ext cx="1788869" cy="1709265"/>
          </a:xfrm>
          <a:prstGeom prst="ellipse">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a:solidFill>
                  <a:schemeClr val="accent1"/>
                </a:solidFill>
                <a:latin typeface="Arial" panose="020B0604020202020204" pitchFamily="34" charset="0"/>
                <a:cs typeface="Arial" panose="020B0604020202020204" pitchFamily="34" charset="0"/>
              </a:rPr>
              <a:t>1.2</a:t>
            </a:r>
          </a:p>
        </p:txBody>
      </p:sp>
    </p:spTree>
    <p:extLst>
      <p:ext uri="{BB962C8B-B14F-4D97-AF65-F5344CB8AC3E}">
        <p14:creationId xmlns:p14="http://schemas.microsoft.com/office/powerpoint/2010/main" val="2787682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90</a:t>
            </a:fld>
            <a:endParaRPr lang="en-AU"/>
          </a:p>
        </p:txBody>
      </p:sp>
      <p:sp>
        <p:nvSpPr>
          <p:cNvPr id="10" name="TextBox 9">
            <a:extLst>
              <a:ext uri="{FF2B5EF4-FFF2-40B4-BE49-F238E27FC236}">
                <a16:creationId xmlns:a16="http://schemas.microsoft.com/office/drawing/2014/main" id="{52153FA1-9C2B-A8C2-1EA1-B593F4BEFA3E}"/>
              </a:ext>
            </a:extLst>
          </p:cNvPr>
          <p:cNvSpPr txBox="1"/>
          <p:nvPr/>
        </p:nvSpPr>
        <p:spPr>
          <a:xfrm>
            <a:off x="6824228" y="3008568"/>
            <a:ext cx="5019772" cy="350865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sz="1600">
                <a:solidFill>
                  <a:schemeClr val="accent1"/>
                </a:solidFill>
                <a:latin typeface="Arial" panose="020B0604020202020204" pitchFamily="34" charset="0"/>
                <a:cs typeface="Arial" panose="020B0604020202020204" pitchFamily="34" charset="0"/>
              </a:rPr>
              <a:t>In exactly 32 words…</a:t>
            </a:r>
            <a:br>
              <a:rPr lang="en-AU" sz="1600">
                <a:solidFill>
                  <a:schemeClr val="accent1"/>
                </a:solidFill>
                <a:latin typeface="Arial" panose="020B0604020202020204" pitchFamily="34" charset="0"/>
                <a:cs typeface="Arial" panose="020B0604020202020204" pitchFamily="34" charset="0"/>
              </a:rPr>
            </a:br>
            <a:endParaRPr lang="en-AU" sz="1600">
              <a:solidFill>
                <a:schemeClr val="accent1"/>
              </a:solidFill>
              <a:latin typeface="Arial" panose="020B0604020202020204" pitchFamily="34" charset="0"/>
              <a:cs typeface="Arial" panose="020B0604020202020204" pitchFamily="34" charset="0"/>
            </a:endParaRPr>
          </a:p>
          <a:p>
            <a:r>
              <a:rPr lang="en-AU" sz="2800" b="1">
                <a:solidFill>
                  <a:schemeClr val="accent1"/>
                </a:solidFill>
                <a:latin typeface="Arial" panose="020B0604020202020204" pitchFamily="34" charset="0"/>
                <a:cs typeface="Arial" panose="020B0604020202020204" pitchFamily="34" charset="0"/>
              </a:rPr>
              <a:t>…explain how understanding the given circumstances can make characterisation clearer, more expressive and  create greater belief in performance.</a:t>
            </a:r>
          </a:p>
          <a:p>
            <a:r>
              <a:rPr lang="en-AU" sz="2800" b="1">
                <a:solidFill>
                  <a:schemeClr val="accent1"/>
                </a:solidFill>
                <a:latin typeface="Arial" panose="020B0604020202020204" pitchFamily="34" charset="0"/>
                <a:cs typeface="Arial" panose="020B0604020202020204" pitchFamily="34" charset="0"/>
              </a:rPr>
              <a:t> </a:t>
            </a:r>
            <a:r>
              <a:rPr lang="en-AU" sz="1600">
                <a:solidFill>
                  <a:schemeClr val="accent1"/>
                </a:solidFill>
                <a:latin typeface="Arial" panose="020B0604020202020204" pitchFamily="34" charset="0"/>
                <a:cs typeface="Arial" panose="020B0604020202020204" pitchFamily="34" charset="0"/>
              </a:rPr>
              <a:t>Document your answer in writing.</a:t>
            </a:r>
          </a:p>
        </p:txBody>
      </p:sp>
      <p:sp>
        <p:nvSpPr>
          <p:cNvPr id="4" name="Freeform 8">
            <a:extLst>
              <a:ext uri="{FF2B5EF4-FFF2-40B4-BE49-F238E27FC236}">
                <a16:creationId xmlns:a16="http://schemas.microsoft.com/office/drawing/2014/main" id="{6592B212-51F2-7927-4B24-5539D8CA9E57}"/>
              </a:ext>
            </a:extLst>
          </p:cNvPr>
          <p:cNvSpPr/>
          <p:nvPr/>
        </p:nvSpPr>
        <p:spPr>
          <a:xfrm>
            <a:off x="1031487" y="2114772"/>
            <a:ext cx="3540514" cy="3982210"/>
          </a:xfrm>
          <a:custGeom>
            <a:avLst/>
            <a:gdLst/>
            <a:ahLst/>
            <a:cxnLst/>
            <a:rect l="l" t="t" r="r" b="b"/>
            <a:pathLst>
              <a:path w="3698177" h="4114800">
                <a:moveTo>
                  <a:pt x="0" y="0"/>
                </a:moveTo>
                <a:lnTo>
                  <a:pt x="3698177" y="0"/>
                </a:lnTo>
                <a:lnTo>
                  <a:pt x="369817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5" name="Rectangle: Rounded Corners 4">
            <a:extLst>
              <a:ext uri="{FF2B5EF4-FFF2-40B4-BE49-F238E27FC236}">
                <a16:creationId xmlns:a16="http://schemas.microsoft.com/office/drawing/2014/main" id="{93117BB5-6BB4-9FB8-3377-FE978DF35784}"/>
              </a:ext>
            </a:extLst>
          </p:cNvPr>
          <p:cNvSpPr/>
          <p:nvPr/>
        </p:nvSpPr>
        <p:spPr>
          <a:xfrm>
            <a:off x="-118531" y="254000"/>
            <a:ext cx="3234264" cy="38499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itle 5">
            <a:extLst>
              <a:ext uri="{FF2B5EF4-FFF2-40B4-BE49-F238E27FC236}">
                <a16:creationId xmlns:a16="http://schemas.microsoft.com/office/drawing/2014/main" id="{0F964F6E-F106-4D1E-CB90-8C7A484A382F}"/>
              </a:ext>
            </a:extLst>
          </p:cNvPr>
          <p:cNvSpPr txBox="1">
            <a:spLocks/>
          </p:cNvSpPr>
          <p:nvPr/>
        </p:nvSpPr>
        <p:spPr>
          <a:xfrm>
            <a:off x="165255" y="324717"/>
            <a:ext cx="2815012" cy="303263"/>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t>4.4b – reflection</a:t>
            </a:r>
          </a:p>
        </p:txBody>
      </p:sp>
    </p:spTree>
    <p:extLst>
      <p:ext uri="{BB962C8B-B14F-4D97-AF65-F5344CB8AC3E}">
        <p14:creationId xmlns:p14="http://schemas.microsoft.com/office/powerpoint/2010/main" val="4113968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C26C01-508A-BBBA-2D4D-1C0C1CF29651}"/>
              </a:ext>
            </a:extLst>
          </p:cNvPr>
          <p:cNvSpPr>
            <a:spLocks noGrp="1"/>
          </p:cNvSpPr>
          <p:nvPr>
            <p:ph type="sldNum" sz="quarter" idx="12"/>
          </p:nvPr>
        </p:nvSpPr>
        <p:spPr/>
        <p:txBody>
          <a:bodyPr/>
          <a:lstStyle/>
          <a:p>
            <a:fld id="{10A01DC5-1685-4615-8240-15192985C6A2}" type="slidenum">
              <a:rPr lang="en-AU" smtClean="0"/>
              <a:t>91</a:t>
            </a:fld>
            <a:endParaRPr lang="en-AU"/>
          </a:p>
        </p:txBody>
      </p:sp>
      <p:sp>
        <p:nvSpPr>
          <p:cNvPr id="2" name="Rectangle: Rounded Corners 1">
            <a:extLst>
              <a:ext uri="{FF2B5EF4-FFF2-40B4-BE49-F238E27FC236}">
                <a16:creationId xmlns:a16="http://schemas.microsoft.com/office/drawing/2014/main" id="{816BB0D4-21AB-1B79-0D75-E5EDCC47BEBC}"/>
              </a:ext>
              <a:ext uri="{C183D7F6-B498-43B3-948B-1728B52AA6E4}">
                <adec:decorative xmlns:adec="http://schemas.microsoft.com/office/drawing/2017/decorative" val="1"/>
              </a:ext>
            </a:extLst>
          </p:cNvPr>
          <p:cNvSpPr/>
          <p:nvPr/>
        </p:nvSpPr>
        <p:spPr>
          <a:xfrm>
            <a:off x="2259788" y="2885665"/>
            <a:ext cx="8484409" cy="1732583"/>
          </a:xfrm>
          <a:prstGeom prst="roundRect">
            <a:avLst>
              <a:gd name="adj" fmla="val 172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GB" sz="5400">
                <a:latin typeface="Arial" panose="020B0604020202020204" pitchFamily="34" charset="0"/>
                <a:cs typeface="Arial" panose="020B0604020202020204" pitchFamily="34" charset="0"/>
              </a:rPr>
              <a:t>Subtext</a:t>
            </a:r>
            <a:endParaRPr lang="en-AU" sz="5400">
              <a:solidFill>
                <a:schemeClr val="accent4"/>
              </a:solidFill>
              <a:latin typeface="Arial" panose="020B0604020202020204" pitchFamily="34" charset="0"/>
              <a:cs typeface="Arial" panose="020B0604020202020204" pitchFamily="34" charset="0"/>
            </a:endParaRPr>
          </a:p>
        </p:txBody>
      </p:sp>
      <p:sp>
        <p:nvSpPr>
          <p:cNvPr id="4" name="Oval 3">
            <a:hlinkClick r:id="rId2" action="ppaction://hlinksldjump"/>
            <a:extLst>
              <a:ext uri="{FF2B5EF4-FFF2-40B4-BE49-F238E27FC236}">
                <a16:creationId xmlns:a16="http://schemas.microsoft.com/office/drawing/2014/main" id="{85B37826-1BD3-6399-1E10-EDFB76E6AEF6}"/>
              </a:ext>
            </a:extLst>
          </p:cNvPr>
          <p:cNvSpPr/>
          <p:nvPr/>
        </p:nvSpPr>
        <p:spPr>
          <a:xfrm>
            <a:off x="1680111" y="2885665"/>
            <a:ext cx="1788869" cy="1709265"/>
          </a:xfrm>
          <a:prstGeom prst="ellipse">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a:solidFill>
                  <a:schemeClr val="accent1"/>
                </a:solidFill>
                <a:latin typeface="Arial" panose="020B0604020202020204" pitchFamily="34" charset="0"/>
                <a:cs typeface="Arial" panose="020B0604020202020204" pitchFamily="34" charset="0"/>
              </a:rPr>
              <a:t>4.5</a:t>
            </a:r>
          </a:p>
        </p:txBody>
      </p:sp>
    </p:spTree>
    <p:extLst>
      <p:ext uri="{BB962C8B-B14F-4D97-AF65-F5344CB8AC3E}">
        <p14:creationId xmlns:p14="http://schemas.microsoft.com/office/powerpoint/2010/main" val="100521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92</a:t>
            </a:fld>
            <a:endParaRPr lang="en-AU"/>
          </a:p>
        </p:txBody>
      </p:sp>
      <p:sp>
        <p:nvSpPr>
          <p:cNvPr id="4" name="Title 4">
            <a:extLst>
              <a:ext uri="{FF2B5EF4-FFF2-40B4-BE49-F238E27FC236}">
                <a16:creationId xmlns:a16="http://schemas.microsoft.com/office/drawing/2014/main" id="{89BACF7E-496E-5BEF-6007-9A85BA27C62C}"/>
              </a:ext>
            </a:extLst>
          </p:cNvPr>
          <p:cNvSpPr txBox="1">
            <a:spLocks/>
          </p:cNvSpPr>
          <p:nvPr/>
        </p:nvSpPr>
        <p:spPr>
          <a:xfrm>
            <a:off x="5454314" y="1747157"/>
            <a:ext cx="6240379" cy="3241222"/>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400"/>
              <a:t>Access </a:t>
            </a:r>
            <a:r>
              <a:rPr lang="en-AU" sz="2400" b="1"/>
              <a:t>‘SCENE ONE’ </a:t>
            </a:r>
            <a:r>
              <a:rPr lang="en-AU" sz="2400"/>
              <a:t>from </a:t>
            </a:r>
            <a:r>
              <a:rPr lang="en-AU" sz="2400" i="1"/>
              <a:t>The Book of Everything.</a:t>
            </a:r>
          </a:p>
          <a:p>
            <a:endParaRPr lang="en-AU" sz="2400"/>
          </a:p>
          <a:p>
            <a:r>
              <a:rPr lang="en-AU" sz="2400"/>
              <a:t>In groups of 5, agree who will read each of the 4 character’s lines and who will read the stage directions. </a:t>
            </a:r>
          </a:p>
          <a:p>
            <a:endParaRPr lang="en-AU" sz="2400"/>
          </a:p>
          <a:p>
            <a:r>
              <a:rPr lang="en-AU" sz="2400"/>
              <a:t>Read the script excerpt with your group.</a:t>
            </a:r>
          </a:p>
        </p:txBody>
      </p:sp>
      <p:sp>
        <p:nvSpPr>
          <p:cNvPr id="3" name="Freeform 7">
            <a:extLst>
              <a:ext uri="{FF2B5EF4-FFF2-40B4-BE49-F238E27FC236}">
                <a16:creationId xmlns:a16="http://schemas.microsoft.com/office/drawing/2014/main" id="{088F7BE2-728E-BD4C-B8F8-42359FB095D7}"/>
              </a:ext>
            </a:extLst>
          </p:cNvPr>
          <p:cNvSpPr/>
          <p:nvPr/>
        </p:nvSpPr>
        <p:spPr>
          <a:xfrm>
            <a:off x="708000" y="946816"/>
            <a:ext cx="3783789" cy="5309606"/>
          </a:xfrm>
          <a:custGeom>
            <a:avLst/>
            <a:gdLst/>
            <a:ahLst/>
            <a:cxnLst/>
            <a:rect l="l" t="t" r="r" b="b"/>
            <a:pathLst>
              <a:path w="2906078" h="4114800">
                <a:moveTo>
                  <a:pt x="0" y="0"/>
                </a:moveTo>
                <a:lnTo>
                  <a:pt x="2906078" y="0"/>
                </a:lnTo>
                <a:lnTo>
                  <a:pt x="2906078" y="4114800"/>
                </a:lnTo>
                <a:lnTo>
                  <a:pt x="0" y="4114800"/>
                </a:lnTo>
                <a:lnTo>
                  <a:pt x="0" y="0"/>
                </a:lnTo>
                <a:close/>
              </a:path>
            </a:pathLst>
          </a:custGeom>
          <a:blipFill>
            <a:blip r:embed="rId2"/>
            <a:stretch>
              <a:fillRect/>
            </a:stretch>
          </a:blipFill>
        </p:spPr>
        <p:txBody>
          <a:bodyPr/>
          <a:lstStyle/>
          <a:p>
            <a:endParaRPr lang="en-AU"/>
          </a:p>
        </p:txBody>
      </p:sp>
      <p:sp>
        <p:nvSpPr>
          <p:cNvPr id="2" name="Rectangle: Rounded Corners 1">
            <a:extLst>
              <a:ext uri="{FF2B5EF4-FFF2-40B4-BE49-F238E27FC236}">
                <a16:creationId xmlns:a16="http://schemas.microsoft.com/office/drawing/2014/main" id="{897C147F-842E-A34F-F0C5-188174554B81}"/>
              </a:ext>
            </a:extLst>
          </p:cNvPr>
          <p:cNvSpPr/>
          <p:nvPr/>
        </p:nvSpPr>
        <p:spPr>
          <a:xfrm>
            <a:off x="-118531" y="254000"/>
            <a:ext cx="2870198" cy="3849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itle 5">
            <a:extLst>
              <a:ext uri="{FF2B5EF4-FFF2-40B4-BE49-F238E27FC236}">
                <a16:creationId xmlns:a16="http://schemas.microsoft.com/office/drawing/2014/main" id="{0B0717B1-641E-3614-093C-E37036053F78}"/>
              </a:ext>
            </a:extLst>
          </p:cNvPr>
          <p:cNvSpPr txBox="1">
            <a:spLocks/>
          </p:cNvSpPr>
          <p:nvPr/>
        </p:nvSpPr>
        <p:spPr>
          <a:xfrm>
            <a:off x="87924" y="323084"/>
            <a:ext cx="2576146" cy="233374"/>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4.5a – scripted work</a:t>
            </a:r>
          </a:p>
        </p:txBody>
      </p:sp>
      <p:sp>
        <p:nvSpPr>
          <p:cNvPr id="7" name="Rectangle: Rounded Corners 6">
            <a:extLst>
              <a:ext uri="{FF2B5EF4-FFF2-40B4-BE49-F238E27FC236}">
                <a16:creationId xmlns:a16="http://schemas.microsoft.com/office/drawing/2014/main" id="{282EE08C-C877-ADB9-A6B8-2F8529106611}"/>
              </a:ext>
            </a:extLst>
          </p:cNvPr>
          <p:cNvSpPr/>
          <p:nvPr/>
        </p:nvSpPr>
        <p:spPr>
          <a:xfrm>
            <a:off x="4780743" y="4870484"/>
            <a:ext cx="5838940" cy="110168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r>
              <a:rPr lang="en-AU" sz="1800"/>
              <a:t>Listen for clues about what characters might be thinking or feeling beneath their spoken words.</a:t>
            </a:r>
          </a:p>
        </p:txBody>
      </p:sp>
    </p:spTree>
    <p:extLst>
      <p:ext uri="{BB962C8B-B14F-4D97-AF65-F5344CB8AC3E}">
        <p14:creationId xmlns:p14="http://schemas.microsoft.com/office/powerpoint/2010/main" val="356522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 name="Freeform 12">
            <a:extLst>
              <a:ext uri="{FF2B5EF4-FFF2-40B4-BE49-F238E27FC236}">
                <a16:creationId xmlns:a16="http://schemas.microsoft.com/office/drawing/2014/main" id="{48823CCE-4BC3-51D8-AB5B-3DB45809B96A}"/>
              </a:ext>
            </a:extLst>
          </p:cNvPr>
          <p:cNvSpPr/>
          <p:nvPr/>
        </p:nvSpPr>
        <p:spPr>
          <a:xfrm>
            <a:off x="5404082" y="-23991"/>
            <a:ext cx="7267360" cy="6881991"/>
          </a:xfrm>
          <a:custGeom>
            <a:avLst/>
            <a:gdLst/>
            <a:ahLst/>
            <a:cxnLst/>
            <a:rect l="l" t="t" r="r" b="b"/>
            <a:pathLst>
              <a:path w="15535352" h="10117398">
                <a:moveTo>
                  <a:pt x="0" y="0"/>
                </a:moveTo>
                <a:lnTo>
                  <a:pt x="15535352" y="0"/>
                </a:lnTo>
                <a:lnTo>
                  <a:pt x="15535352" y="10117398"/>
                </a:lnTo>
                <a:lnTo>
                  <a:pt x="0" y="101173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93</a:t>
            </a:fld>
            <a:endParaRPr lang="en-AU"/>
          </a:p>
        </p:txBody>
      </p:sp>
      <p:sp>
        <p:nvSpPr>
          <p:cNvPr id="10" name="TextBox 9">
            <a:extLst>
              <a:ext uri="{FF2B5EF4-FFF2-40B4-BE49-F238E27FC236}">
                <a16:creationId xmlns:a16="http://schemas.microsoft.com/office/drawing/2014/main" id="{52153FA1-9C2B-A8C2-1EA1-B593F4BEFA3E}"/>
              </a:ext>
            </a:extLst>
          </p:cNvPr>
          <p:cNvSpPr txBox="1"/>
          <p:nvPr/>
        </p:nvSpPr>
        <p:spPr>
          <a:xfrm>
            <a:off x="728229" y="3008568"/>
            <a:ext cx="4533582" cy="233910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sz="2800">
                <a:solidFill>
                  <a:schemeClr val="bg1"/>
                </a:solidFill>
                <a:latin typeface="Arial" panose="020B0604020202020204" pitchFamily="34" charset="0"/>
                <a:cs typeface="Arial" panose="020B0604020202020204" pitchFamily="34" charset="0"/>
              </a:rPr>
              <a:t>Let’s convey underlying meaning or emotions through performance.</a:t>
            </a:r>
            <a:br>
              <a:rPr lang="en-AU" sz="2800">
                <a:solidFill>
                  <a:schemeClr val="bg1"/>
                </a:solidFill>
                <a:latin typeface="Arial" panose="020B0604020202020204" pitchFamily="34" charset="0"/>
                <a:cs typeface="Arial" panose="020B0604020202020204" pitchFamily="34" charset="0"/>
              </a:rPr>
            </a:br>
            <a:endParaRPr lang="en-AU" sz="2800">
              <a:solidFill>
                <a:schemeClr val="bg1"/>
              </a:solidFill>
              <a:latin typeface="Arial" panose="020B0604020202020204" pitchFamily="34" charset="0"/>
              <a:cs typeface="Arial" panose="020B0604020202020204" pitchFamily="34" charset="0"/>
            </a:endParaRPr>
          </a:p>
          <a:p>
            <a:r>
              <a:rPr lang="en-AU" sz="2000">
                <a:solidFill>
                  <a:schemeClr val="bg1"/>
                </a:solidFill>
                <a:latin typeface="Arial" panose="020B0604020202020204" pitchFamily="34" charset="0"/>
                <a:cs typeface="Arial" panose="020B0604020202020204" pitchFamily="34" charset="0"/>
              </a:rPr>
              <a:t>Our goal is to convey </a:t>
            </a:r>
            <a:r>
              <a:rPr lang="en-AU" sz="2000" b="1">
                <a:solidFill>
                  <a:schemeClr val="bg1"/>
                </a:solidFill>
                <a:latin typeface="Arial" panose="020B0604020202020204" pitchFamily="34" charset="0"/>
                <a:cs typeface="Arial" panose="020B0604020202020204" pitchFamily="34" charset="0"/>
              </a:rPr>
              <a:t>subtext</a:t>
            </a:r>
            <a:r>
              <a:rPr lang="en-AU" sz="2000">
                <a:solidFill>
                  <a:schemeClr val="bg1"/>
                </a:solidFill>
                <a:latin typeface="Arial" panose="020B0604020202020204" pitchFamily="34" charset="0"/>
                <a:cs typeface="Arial" panose="020B0604020202020204" pitchFamily="34" charset="0"/>
              </a:rPr>
              <a:t> through our </a:t>
            </a:r>
            <a:r>
              <a:rPr lang="en-AU" sz="2000" b="1">
                <a:solidFill>
                  <a:schemeClr val="bg1"/>
                </a:solidFill>
                <a:latin typeface="Arial" panose="020B0604020202020204" pitchFamily="34" charset="0"/>
                <a:cs typeface="Arial" panose="020B0604020202020204" pitchFamily="34" charset="0"/>
              </a:rPr>
              <a:t>vocal </a:t>
            </a:r>
            <a:r>
              <a:rPr lang="en-AU" sz="2000">
                <a:solidFill>
                  <a:schemeClr val="bg1"/>
                </a:solidFill>
                <a:latin typeface="Arial" panose="020B0604020202020204" pitchFamily="34" charset="0"/>
                <a:cs typeface="Arial" panose="020B0604020202020204" pitchFamily="34" charset="0"/>
              </a:rPr>
              <a:t>and</a:t>
            </a:r>
            <a:r>
              <a:rPr lang="en-AU" sz="2000" b="1">
                <a:solidFill>
                  <a:schemeClr val="bg1"/>
                </a:solidFill>
                <a:latin typeface="Arial" panose="020B0604020202020204" pitchFamily="34" charset="0"/>
                <a:cs typeface="Arial" panose="020B0604020202020204" pitchFamily="34" charset="0"/>
              </a:rPr>
              <a:t> movement expression</a:t>
            </a:r>
            <a:r>
              <a:rPr lang="en-AU" sz="2000">
                <a:solidFill>
                  <a:schemeClr val="bg1"/>
                </a:solidFill>
                <a:latin typeface="Arial" panose="020B0604020202020204" pitchFamily="34" charset="0"/>
                <a:cs typeface="Arial" panose="020B0604020202020204" pitchFamily="34" charset="0"/>
              </a:rPr>
              <a:t>. </a:t>
            </a:r>
            <a:endParaRPr lang="en-AU">
              <a:solidFill>
                <a:schemeClr val="bg1"/>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03AA114A-0660-47B2-6F0D-30CE07CC799D}"/>
              </a:ext>
            </a:extLst>
          </p:cNvPr>
          <p:cNvSpPr/>
          <p:nvPr/>
        </p:nvSpPr>
        <p:spPr>
          <a:xfrm>
            <a:off x="-118531" y="254000"/>
            <a:ext cx="3234264" cy="38499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itle 5">
            <a:extLst>
              <a:ext uri="{FF2B5EF4-FFF2-40B4-BE49-F238E27FC236}">
                <a16:creationId xmlns:a16="http://schemas.microsoft.com/office/drawing/2014/main" id="{95E435EC-96C9-AD48-2D3E-16950D73DC74}"/>
              </a:ext>
            </a:extLst>
          </p:cNvPr>
          <p:cNvSpPr txBox="1">
            <a:spLocks/>
          </p:cNvSpPr>
          <p:nvPr/>
        </p:nvSpPr>
        <p:spPr>
          <a:xfrm>
            <a:off x="165255" y="324717"/>
            <a:ext cx="2815012" cy="303263"/>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t>4.5b – workshop</a:t>
            </a:r>
          </a:p>
        </p:txBody>
      </p:sp>
    </p:spTree>
    <p:extLst>
      <p:ext uri="{BB962C8B-B14F-4D97-AF65-F5344CB8AC3E}">
        <p14:creationId xmlns:p14="http://schemas.microsoft.com/office/powerpoint/2010/main" val="2964202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12"/>
          </p:nvPr>
        </p:nvSpPr>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94</a:t>
            </a:fld>
            <a:endParaRPr lang="en-AU"/>
          </a:p>
        </p:txBody>
      </p:sp>
      <p:sp>
        <p:nvSpPr>
          <p:cNvPr id="4" name="Title 4">
            <a:extLst>
              <a:ext uri="{FF2B5EF4-FFF2-40B4-BE49-F238E27FC236}">
                <a16:creationId xmlns:a16="http://schemas.microsoft.com/office/drawing/2014/main" id="{89BACF7E-496E-5BEF-6007-9A85BA27C62C}"/>
              </a:ext>
            </a:extLst>
          </p:cNvPr>
          <p:cNvSpPr txBox="1">
            <a:spLocks/>
          </p:cNvSpPr>
          <p:nvPr/>
        </p:nvSpPr>
        <p:spPr>
          <a:xfrm>
            <a:off x="4871127" y="2071227"/>
            <a:ext cx="6285139" cy="4379845"/>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marL="457200" indent="-457200">
              <a:buFont typeface="Arial" panose="020B0604020202020204" pitchFamily="34" charset="0"/>
              <a:buChar char="•"/>
            </a:pPr>
            <a:r>
              <a:rPr lang="en-AU" sz="2800"/>
              <a:t>What words were spoken?</a:t>
            </a:r>
          </a:p>
          <a:p>
            <a:pPr algn="ctr"/>
            <a:endParaRPr lang="en-AU" sz="2800"/>
          </a:p>
          <a:p>
            <a:pPr marL="457200" indent="-457200">
              <a:buFont typeface="Arial" panose="020B0604020202020204" pitchFamily="34" charset="0"/>
              <a:buChar char="•"/>
            </a:pPr>
            <a:r>
              <a:rPr lang="en-AU" sz="2800"/>
              <a:t>What were the thoughts or feelings beneath the words (subtext)?</a:t>
            </a:r>
          </a:p>
          <a:p>
            <a:pPr algn="ctr"/>
            <a:endParaRPr lang="en-AU" sz="2800"/>
          </a:p>
          <a:p>
            <a:pPr marL="457200" indent="-457200">
              <a:buFont typeface="Arial" panose="020B0604020202020204" pitchFamily="34" charset="0"/>
              <a:buChar char="•"/>
            </a:pPr>
            <a:r>
              <a:rPr lang="en-AU" sz="2800"/>
              <a:t>Describe what you saw the actor do on stage to imply that subtext. </a:t>
            </a:r>
          </a:p>
          <a:p>
            <a:pPr algn="ctr"/>
            <a:endParaRPr lang="en-AU" sz="2800" i="1"/>
          </a:p>
        </p:txBody>
      </p:sp>
      <p:sp>
        <p:nvSpPr>
          <p:cNvPr id="7" name="Freeform 4">
            <a:extLst>
              <a:ext uri="{FF2B5EF4-FFF2-40B4-BE49-F238E27FC236}">
                <a16:creationId xmlns:a16="http://schemas.microsoft.com/office/drawing/2014/main" id="{C1F97ACA-8644-BE93-D031-F4803BE09FDA}"/>
              </a:ext>
            </a:extLst>
          </p:cNvPr>
          <p:cNvSpPr/>
          <p:nvPr/>
        </p:nvSpPr>
        <p:spPr>
          <a:xfrm>
            <a:off x="-126492" y="2814320"/>
            <a:ext cx="4032504" cy="4114800"/>
          </a:xfrm>
          <a:custGeom>
            <a:avLst/>
            <a:gdLst/>
            <a:ahLst/>
            <a:cxnLst/>
            <a:rect l="l" t="t" r="r" b="b"/>
            <a:pathLst>
              <a:path w="4032504" h="4114800">
                <a:moveTo>
                  <a:pt x="0" y="0"/>
                </a:moveTo>
                <a:lnTo>
                  <a:pt x="4032504" y="0"/>
                </a:lnTo>
                <a:lnTo>
                  <a:pt x="403250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8" name="Title 4">
            <a:extLst>
              <a:ext uri="{FF2B5EF4-FFF2-40B4-BE49-F238E27FC236}">
                <a16:creationId xmlns:a16="http://schemas.microsoft.com/office/drawing/2014/main" id="{E48E77F5-D148-1C16-A4F2-AEBCAEAB8ED4}"/>
              </a:ext>
            </a:extLst>
          </p:cNvPr>
          <p:cNvSpPr txBox="1">
            <a:spLocks/>
          </p:cNvSpPr>
          <p:nvPr/>
        </p:nvSpPr>
        <p:spPr>
          <a:xfrm>
            <a:off x="578533" y="882528"/>
            <a:ext cx="10577734" cy="838646"/>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algn="ctr"/>
            <a:r>
              <a:rPr lang="en-AU" sz="4400" b="1"/>
              <a:t>Uncovering subtext</a:t>
            </a:r>
          </a:p>
        </p:txBody>
      </p:sp>
      <p:sp>
        <p:nvSpPr>
          <p:cNvPr id="2" name="Rectangle: Rounded Corners 1">
            <a:extLst>
              <a:ext uri="{FF2B5EF4-FFF2-40B4-BE49-F238E27FC236}">
                <a16:creationId xmlns:a16="http://schemas.microsoft.com/office/drawing/2014/main" id="{1770BA9B-C2E3-D9E4-1632-9293F8504151}"/>
              </a:ext>
            </a:extLst>
          </p:cNvPr>
          <p:cNvSpPr/>
          <p:nvPr/>
        </p:nvSpPr>
        <p:spPr>
          <a:xfrm>
            <a:off x="3556677" y="5424628"/>
            <a:ext cx="5838940" cy="110168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r>
              <a:rPr lang="en-AU" sz="1800"/>
              <a:t>Clues could include dynamics, clarity, energy and expression in voice and movement. </a:t>
            </a:r>
          </a:p>
        </p:txBody>
      </p:sp>
      <p:sp>
        <p:nvSpPr>
          <p:cNvPr id="3" name="Rectangle: Rounded Corners 2">
            <a:extLst>
              <a:ext uri="{FF2B5EF4-FFF2-40B4-BE49-F238E27FC236}">
                <a16:creationId xmlns:a16="http://schemas.microsoft.com/office/drawing/2014/main" id="{000578F7-6D9F-B279-B189-21974297D650}"/>
              </a:ext>
            </a:extLst>
          </p:cNvPr>
          <p:cNvSpPr/>
          <p:nvPr/>
        </p:nvSpPr>
        <p:spPr>
          <a:xfrm>
            <a:off x="-118531" y="254000"/>
            <a:ext cx="3234264" cy="38499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itle 5">
            <a:extLst>
              <a:ext uri="{FF2B5EF4-FFF2-40B4-BE49-F238E27FC236}">
                <a16:creationId xmlns:a16="http://schemas.microsoft.com/office/drawing/2014/main" id="{0C35136D-BDB4-B770-8FF8-7C5EC39E152B}"/>
              </a:ext>
            </a:extLst>
          </p:cNvPr>
          <p:cNvSpPr txBox="1">
            <a:spLocks/>
          </p:cNvSpPr>
          <p:nvPr/>
        </p:nvSpPr>
        <p:spPr>
          <a:xfrm>
            <a:off x="165255" y="324717"/>
            <a:ext cx="2815012" cy="303263"/>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t>4.5c – reflection</a:t>
            </a:r>
          </a:p>
        </p:txBody>
      </p:sp>
    </p:spTree>
    <p:extLst>
      <p:ext uri="{BB962C8B-B14F-4D97-AF65-F5344CB8AC3E}">
        <p14:creationId xmlns:p14="http://schemas.microsoft.com/office/powerpoint/2010/main" val="5759959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C26C01-508A-BBBA-2D4D-1C0C1CF29651}"/>
              </a:ext>
            </a:extLst>
          </p:cNvPr>
          <p:cNvSpPr>
            <a:spLocks noGrp="1"/>
          </p:cNvSpPr>
          <p:nvPr>
            <p:ph type="sldNum" sz="quarter" idx="12"/>
          </p:nvPr>
        </p:nvSpPr>
        <p:spPr/>
        <p:txBody>
          <a:bodyPr/>
          <a:lstStyle/>
          <a:p>
            <a:fld id="{10A01DC5-1685-4615-8240-15192985C6A2}" type="slidenum">
              <a:rPr lang="en-AU" smtClean="0"/>
              <a:t>95</a:t>
            </a:fld>
            <a:endParaRPr lang="en-AU"/>
          </a:p>
        </p:txBody>
      </p:sp>
      <p:sp>
        <p:nvSpPr>
          <p:cNvPr id="2" name="Rectangle: Rounded Corners 1">
            <a:extLst>
              <a:ext uri="{FF2B5EF4-FFF2-40B4-BE49-F238E27FC236}">
                <a16:creationId xmlns:a16="http://schemas.microsoft.com/office/drawing/2014/main" id="{816BB0D4-21AB-1B79-0D75-E5EDCC47BEBC}"/>
              </a:ext>
              <a:ext uri="{C183D7F6-B498-43B3-948B-1728B52AA6E4}">
                <adec:decorative xmlns:adec="http://schemas.microsoft.com/office/drawing/2017/decorative" val="1"/>
              </a:ext>
            </a:extLst>
          </p:cNvPr>
          <p:cNvSpPr/>
          <p:nvPr/>
        </p:nvSpPr>
        <p:spPr>
          <a:xfrm>
            <a:off x="2259788" y="2885665"/>
            <a:ext cx="8484409" cy="1732583"/>
          </a:xfrm>
          <a:prstGeom prst="roundRect">
            <a:avLst>
              <a:gd name="adj" fmla="val 172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GB" sz="5400">
                <a:latin typeface="Arial" panose="020B0604020202020204" pitchFamily="34" charset="0"/>
                <a:cs typeface="Arial" panose="020B0604020202020204" pitchFamily="34" charset="0"/>
              </a:rPr>
              <a:t>   </a:t>
            </a:r>
            <a:r>
              <a:rPr lang="en-GB" sz="4800">
                <a:latin typeface="Arial" panose="020B0604020202020204" pitchFamily="34" charset="0"/>
                <a:cs typeface="Arial" panose="020B0604020202020204" pitchFamily="34" charset="0"/>
              </a:rPr>
              <a:t>Beats and objectives</a:t>
            </a:r>
            <a:endParaRPr lang="en-AU" sz="5400">
              <a:solidFill>
                <a:schemeClr val="accent4"/>
              </a:solidFill>
              <a:latin typeface="Arial" panose="020B0604020202020204" pitchFamily="34" charset="0"/>
              <a:cs typeface="Arial" panose="020B0604020202020204" pitchFamily="34" charset="0"/>
            </a:endParaRPr>
          </a:p>
        </p:txBody>
      </p:sp>
      <p:sp>
        <p:nvSpPr>
          <p:cNvPr id="4" name="Oval 3">
            <a:hlinkClick r:id="rId2" action="ppaction://hlinksldjump"/>
            <a:extLst>
              <a:ext uri="{FF2B5EF4-FFF2-40B4-BE49-F238E27FC236}">
                <a16:creationId xmlns:a16="http://schemas.microsoft.com/office/drawing/2014/main" id="{85B37826-1BD3-6399-1E10-EDFB76E6AEF6}"/>
              </a:ext>
            </a:extLst>
          </p:cNvPr>
          <p:cNvSpPr/>
          <p:nvPr/>
        </p:nvSpPr>
        <p:spPr>
          <a:xfrm>
            <a:off x="1680111" y="2885665"/>
            <a:ext cx="1788869" cy="1709265"/>
          </a:xfrm>
          <a:prstGeom prst="ellipse">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a:solidFill>
                  <a:schemeClr val="accent1"/>
                </a:solidFill>
                <a:latin typeface="Arial" panose="020B0604020202020204" pitchFamily="34" charset="0"/>
                <a:cs typeface="Arial" panose="020B0604020202020204" pitchFamily="34" charset="0"/>
              </a:rPr>
              <a:t>4.6</a:t>
            </a:r>
          </a:p>
        </p:txBody>
      </p:sp>
    </p:spTree>
    <p:extLst>
      <p:ext uri="{BB962C8B-B14F-4D97-AF65-F5344CB8AC3E}">
        <p14:creationId xmlns:p14="http://schemas.microsoft.com/office/powerpoint/2010/main" val="4119585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96</a:t>
            </a:fld>
            <a:endParaRPr lang="en-AU"/>
          </a:p>
        </p:txBody>
      </p:sp>
      <p:sp>
        <p:nvSpPr>
          <p:cNvPr id="12" name="Content Placeholder 4">
            <a:extLst>
              <a:ext uri="{FF2B5EF4-FFF2-40B4-BE49-F238E27FC236}">
                <a16:creationId xmlns:a16="http://schemas.microsoft.com/office/drawing/2014/main" id="{DA94EC1D-5885-A781-7769-56C354E30525}"/>
              </a:ext>
            </a:extLst>
          </p:cNvPr>
          <p:cNvSpPr>
            <a:spLocks noGrp="1"/>
          </p:cNvSpPr>
          <p:nvPr>
            <p:ph sz="quarter" idx="19"/>
          </p:nvPr>
        </p:nvSpPr>
        <p:spPr>
          <a:xfrm>
            <a:off x="465582" y="2340584"/>
            <a:ext cx="5083352" cy="2790371"/>
          </a:xfrm>
        </p:spPr>
        <p:txBody>
          <a:bodyPr/>
          <a:lstStyle/>
          <a:p>
            <a:r>
              <a:rPr lang="en-AU" b="1"/>
              <a:t>Form pairs and improvise a scene on a boat.</a:t>
            </a:r>
          </a:p>
          <a:p>
            <a:pPr marL="342900" indent="-342900">
              <a:lnSpc>
                <a:spcPct val="100000"/>
              </a:lnSpc>
              <a:buFont typeface="Arial" panose="020B0604020202020204" pitchFamily="34" charset="0"/>
              <a:buChar char="•"/>
            </a:pPr>
            <a:r>
              <a:rPr lang="en-AU"/>
              <a:t>Each decide on a clear objective to start the scene.</a:t>
            </a:r>
            <a:br>
              <a:rPr lang="en-AU"/>
            </a:br>
            <a:endParaRPr lang="en-AU"/>
          </a:p>
          <a:p>
            <a:pPr marL="342900" indent="-342900">
              <a:lnSpc>
                <a:spcPct val="100000"/>
              </a:lnSpc>
              <a:buFont typeface="Arial" panose="020B0604020202020204" pitchFamily="34" charset="0"/>
              <a:buChar char="•"/>
            </a:pPr>
            <a:r>
              <a:rPr lang="en-AU"/>
              <a:t>Improvise the scene, making your character’s objective clear to the audience.</a:t>
            </a:r>
            <a:endParaRPr lang="en-US" sz="2400"/>
          </a:p>
        </p:txBody>
      </p:sp>
      <p:sp>
        <p:nvSpPr>
          <p:cNvPr id="4" name="Title 4">
            <a:extLst>
              <a:ext uri="{FF2B5EF4-FFF2-40B4-BE49-F238E27FC236}">
                <a16:creationId xmlns:a16="http://schemas.microsoft.com/office/drawing/2014/main" id="{89BACF7E-496E-5BEF-6007-9A85BA27C62C}"/>
              </a:ext>
            </a:extLst>
          </p:cNvPr>
          <p:cNvSpPr txBox="1">
            <a:spLocks/>
          </p:cNvSpPr>
          <p:nvPr/>
        </p:nvSpPr>
        <p:spPr>
          <a:xfrm>
            <a:off x="360363" y="1579823"/>
            <a:ext cx="11484000" cy="838646"/>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4400"/>
              <a:t>Objective shifts</a:t>
            </a:r>
          </a:p>
        </p:txBody>
      </p:sp>
      <p:sp>
        <p:nvSpPr>
          <p:cNvPr id="13" name="Rectangle: Rounded Corners 12">
            <a:extLst>
              <a:ext uri="{FF2B5EF4-FFF2-40B4-BE49-F238E27FC236}">
                <a16:creationId xmlns:a16="http://schemas.microsoft.com/office/drawing/2014/main" id="{EEF9761A-FD13-580B-DA75-C18DF0E2D45F}"/>
              </a:ext>
            </a:extLst>
          </p:cNvPr>
          <p:cNvSpPr/>
          <p:nvPr/>
        </p:nvSpPr>
        <p:spPr>
          <a:xfrm>
            <a:off x="-118531" y="254000"/>
            <a:ext cx="1762693" cy="3849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itle 5">
            <a:extLst>
              <a:ext uri="{FF2B5EF4-FFF2-40B4-BE49-F238E27FC236}">
                <a16:creationId xmlns:a16="http://schemas.microsoft.com/office/drawing/2014/main" id="{A3031E69-F1D4-FBE9-16A0-CAEE913B2E59}"/>
              </a:ext>
            </a:extLst>
          </p:cNvPr>
          <p:cNvSpPr txBox="1">
            <a:spLocks/>
          </p:cNvSpPr>
          <p:nvPr/>
        </p:nvSpPr>
        <p:spPr>
          <a:xfrm>
            <a:off x="546266" y="335734"/>
            <a:ext cx="825334" cy="384997"/>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4.6a</a:t>
            </a:r>
          </a:p>
        </p:txBody>
      </p:sp>
      <p:sp>
        <p:nvSpPr>
          <p:cNvPr id="17" name="Rectangle: Rounded Corners 16">
            <a:extLst>
              <a:ext uri="{FF2B5EF4-FFF2-40B4-BE49-F238E27FC236}">
                <a16:creationId xmlns:a16="http://schemas.microsoft.com/office/drawing/2014/main" id="{DE0EE7E1-CB6D-D1A2-B3ED-298E00A1EDAF}"/>
              </a:ext>
            </a:extLst>
          </p:cNvPr>
          <p:cNvSpPr/>
          <p:nvPr/>
        </p:nvSpPr>
        <p:spPr>
          <a:xfrm>
            <a:off x="2691174" y="5414312"/>
            <a:ext cx="5541485" cy="110168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r>
              <a:rPr lang="en-AU" sz="1800"/>
              <a:t>When the teacher calls out a new objective, take a ‘beat’ before quickly adjusting your vocal expression and movement to match!</a:t>
            </a:r>
          </a:p>
        </p:txBody>
      </p:sp>
      <p:sp>
        <p:nvSpPr>
          <p:cNvPr id="5" name="Freeform 6">
            <a:extLst>
              <a:ext uri="{FF2B5EF4-FFF2-40B4-BE49-F238E27FC236}">
                <a16:creationId xmlns:a16="http://schemas.microsoft.com/office/drawing/2014/main" id="{5DBCEF73-4272-A443-26A6-ABCC94BB2A9B}"/>
              </a:ext>
            </a:extLst>
          </p:cNvPr>
          <p:cNvSpPr/>
          <p:nvPr/>
        </p:nvSpPr>
        <p:spPr>
          <a:xfrm>
            <a:off x="7369200" y="157982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Tree>
    <p:extLst>
      <p:ext uri="{BB962C8B-B14F-4D97-AF65-F5344CB8AC3E}">
        <p14:creationId xmlns:p14="http://schemas.microsoft.com/office/powerpoint/2010/main" val="514241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97</a:t>
            </a:fld>
            <a:endParaRPr lang="en-AU"/>
          </a:p>
        </p:txBody>
      </p:sp>
      <p:sp>
        <p:nvSpPr>
          <p:cNvPr id="5" name="Title 4">
            <a:extLst>
              <a:ext uri="{FF2B5EF4-FFF2-40B4-BE49-F238E27FC236}">
                <a16:creationId xmlns:a16="http://schemas.microsoft.com/office/drawing/2014/main" id="{863D1439-8D1B-E2B4-6F4A-C26BD2AA57C8}"/>
              </a:ext>
            </a:extLst>
          </p:cNvPr>
          <p:cNvSpPr txBox="1">
            <a:spLocks/>
          </p:cNvSpPr>
          <p:nvPr/>
        </p:nvSpPr>
        <p:spPr>
          <a:xfrm>
            <a:off x="418070" y="598516"/>
            <a:ext cx="11484000" cy="838646"/>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algn="ctr"/>
            <a:r>
              <a:rPr lang="en-AU" sz="4400"/>
              <a:t>Starting objectives</a:t>
            </a:r>
          </a:p>
        </p:txBody>
      </p:sp>
      <p:sp>
        <p:nvSpPr>
          <p:cNvPr id="20" name="TextBox 19">
            <a:extLst>
              <a:ext uri="{FF2B5EF4-FFF2-40B4-BE49-F238E27FC236}">
                <a16:creationId xmlns:a16="http://schemas.microsoft.com/office/drawing/2014/main" id="{51FD1D79-BA94-DC48-1DD0-B214252623EC}"/>
              </a:ext>
            </a:extLst>
          </p:cNvPr>
          <p:cNvSpPr txBox="1"/>
          <p:nvPr/>
        </p:nvSpPr>
        <p:spPr>
          <a:xfrm>
            <a:off x="1743848" y="1615273"/>
            <a:ext cx="8704303" cy="369332"/>
          </a:xfrm>
          <a:prstGeom prst="rect">
            <a:avLst/>
          </a:prstGeom>
          <a:noFill/>
        </p:spPr>
        <p:txBody>
          <a:bodyPr wrap="square">
            <a:spAutoFit/>
          </a:bodyPr>
          <a:lstStyle/>
          <a:p>
            <a:pPr algn="ctr"/>
            <a:r>
              <a:rPr lang="en-AU" sz="1800">
                <a:effectLst/>
                <a:latin typeface="Arial" panose="020B0604020202020204" pitchFamily="34" charset="0"/>
                <a:ea typeface="Calibri" panose="020F0502020204030204" pitchFamily="34" charset="0"/>
              </a:rPr>
              <a:t>Select a clear objective for your character. </a:t>
            </a:r>
            <a:endParaRPr lang="en-AU" sz="1800"/>
          </a:p>
        </p:txBody>
      </p:sp>
      <p:graphicFrame>
        <p:nvGraphicFramePr>
          <p:cNvPr id="2" name="Table 1">
            <a:extLst>
              <a:ext uri="{FF2B5EF4-FFF2-40B4-BE49-F238E27FC236}">
                <a16:creationId xmlns:a16="http://schemas.microsoft.com/office/drawing/2014/main" id="{BCA457A2-E8F0-9F74-4B40-D2CA68B45B86}"/>
              </a:ext>
            </a:extLst>
          </p:cNvPr>
          <p:cNvGraphicFramePr>
            <a:graphicFrameLocks noGrp="1"/>
          </p:cNvGraphicFramePr>
          <p:nvPr>
            <p:extLst>
              <p:ext uri="{D42A27DB-BD31-4B8C-83A1-F6EECF244321}">
                <p14:modId xmlns:p14="http://schemas.microsoft.com/office/powerpoint/2010/main" val="95299172"/>
              </p:ext>
            </p:extLst>
          </p:nvPr>
        </p:nvGraphicFramePr>
        <p:xfrm>
          <a:off x="692720" y="2464725"/>
          <a:ext cx="10991280" cy="3542607"/>
        </p:xfrm>
        <a:graphic>
          <a:graphicData uri="http://schemas.openxmlformats.org/drawingml/2006/table">
            <a:tbl>
              <a:tblPr firstRow="1" bandRow="1">
                <a:tableStyleId>{5DA37D80-6434-44D0-A028-1B22A696006F}</a:tableStyleId>
              </a:tblPr>
              <a:tblGrid>
                <a:gridCol w="2747820">
                  <a:extLst>
                    <a:ext uri="{9D8B030D-6E8A-4147-A177-3AD203B41FA5}">
                      <a16:colId xmlns:a16="http://schemas.microsoft.com/office/drawing/2014/main" val="631649190"/>
                    </a:ext>
                  </a:extLst>
                </a:gridCol>
                <a:gridCol w="2747820">
                  <a:extLst>
                    <a:ext uri="{9D8B030D-6E8A-4147-A177-3AD203B41FA5}">
                      <a16:colId xmlns:a16="http://schemas.microsoft.com/office/drawing/2014/main" val="1015720314"/>
                    </a:ext>
                  </a:extLst>
                </a:gridCol>
                <a:gridCol w="2747820">
                  <a:extLst>
                    <a:ext uri="{9D8B030D-6E8A-4147-A177-3AD203B41FA5}">
                      <a16:colId xmlns:a16="http://schemas.microsoft.com/office/drawing/2014/main" val="3856633644"/>
                    </a:ext>
                  </a:extLst>
                </a:gridCol>
                <a:gridCol w="2747820">
                  <a:extLst>
                    <a:ext uri="{9D8B030D-6E8A-4147-A177-3AD203B41FA5}">
                      <a16:colId xmlns:a16="http://schemas.microsoft.com/office/drawing/2014/main" val="1335034642"/>
                    </a:ext>
                  </a:extLst>
                </a:gridCol>
              </a:tblGrid>
              <a:tr h="876069">
                <a:tc>
                  <a:txBody>
                    <a:bodyPr/>
                    <a:lstStyle/>
                    <a:p>
                      <a:r>
                        <a:rPr lang="en-AU" b="0"/>
                        <a:t>To convince the other person to stay.</a:t>
                      </a:r>
                      <a:endParaRPr lang="en-AU" b="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b="0"/>
                        <a:t>To get the other person to leave.</a:t>
                      </a:r>
                      <a:endParaRPr lang="en-AU" b="0">
                        <a:latin typeface="+mn-lt"/>
                      </a:endParaRPr>
                    </a:p>
                  </a:txBody>
                  <a:tcPr anchor="ctr">
                    <a:lnL w="12700" cap="flat" cmpd="sng" algn="ctr">
                      <a:solidFill>
                        <a:schemeClr val="tx1"/>
                      </a:solidFill>
                      <a:prstDash val="solid"/>
                      <a:round/>
                      <a:headEnd type="none" w="med" len="med"/>
                      <a:tailEnd type="none" w="med" len="med"/>
                    </a:lnL>
                  </a:tcPr>
                </a:tc>
                <a:tc>
                  <a:txBody>
                    <a:bodyPr/>
                    <a:lstStyle/>
                    <a:p>
                      <a:r>
                        <a:rPr lang="en-AU" b="0"/>
                        <a:t>To win an argument.</a:t>
                      </a:r>
                      <a:endParaRPr lang="en-AU" b="0">
                        <a:latin typeface="+mn-lt"/>
                      </a:endParaRPr>
                    </a:p>
                  </a:txBody>
                  <a:tcPr anchor="ctr"/>
                </a:tc>
                <a:tc>
                  <a:txBody>
                    <a:bodyPr/>
                    <a:lstStyle/>
                    <a:p>
                      <a:r>
                        <a:rPr lang="en-AU" b="0"/>
                        <a:t>To hide a secret.</a:t>
                      </a:r>
                      <a:endParaRPr lang="en-AU" b="0">
                        <a:latin typeface="+mn-lt"/>
                      </a:endParaRPr>
                    </a:p>
                  </a:txBody>
                  <a:tcPr anchor="ctr"/>
                </a:tc>
                <a:extLst>
                  <a:ext uri="{0D108BD9-81ED-4DB2-BD59-A6C34878D82A}">
                    <a16:rowId xmlns:a16="http://schemas.microsoft.com/office/drawing/2014/main" val="2175192236"/>
                  </a:ext>
                </a:extLst>
              </a:tr>
              <a:tr h="876069">
                <a:tc>
                  <a:txBody>
                    <a:bodyPr/>
                    <a:lstStyle/>
                    <a:p>
                      <a:r>
                        <a:rPr lang="en-AU"/>
                        <a:t>To cheer the other person up.</a:t>
                      </a:r>
                      <a:endParaRPr lang="en-AU">
                        <a:latin typeface="+mn-lt"/>
                      </a:endParaRPr>
                    </a:p>
                  </a:txBody>
                  <a:tcPr anchor="ctr">
                    <a:lnT w="12700" cap="flat" cmpd="sng" algn="ctr">
                      <a:solidFill>
                        <a:schemeClr val="tx1"/>
                      </a:solidFill>
                      <a:prstDash val="solid"/>
                      <a:round/>
                      <a:headEnd type="none" w="med" len="med"/>
                      <a:tailEnd type="none" w="med" len="med"/>
                    </a:lnT>
                  </a:tcPr>
                </a:tc>
                <a:tc>
                  <a:txBody>
                    <a:bodyPr/>
                    <a:lstStyle/>
                    <a:p>
                      <a:r>
                        <a:rPr lang="en-AU"/>
                        <a:t>To impress the other person.</a:t>
                      </a:r>
                      <a:endParaRPr lang="en-AU">
                        <a:latin typeface="+mn-lt"/>
                      </a:endParaRPr>
                    </a:p>
                  </a:txBody>
                  <a:tcPr anchor="ctr"/>
                </a:tc>
                <a:tc>
                  <a:txBody>
                    <a:bodyPr/>
                    <a:lstStyle/>
                    <a:p>
                      <a:r>
                        <a:rPr lang="en-AU"/>
                        <a:t>To avoid answering a question.</a:t>
                      </a:r>
                      <a:endParaRPr lang="en-AU">
                        <a:latin typeface="+mn-lt"/>
                      </a:endParaRPr>
                    </a:p>
                  </a:txBody>
                  <a:tcPr anchor="ctr"/>
                </a:tc>
                <a:tc>
                  <a:txBody>
                    <a:bodyPr/>
                    <a:lstStyle/>
                    <a:p>
                      <a:r>
                        <a:rPr lang="en-AU"/>
                        <a:t>To beg for forgiveness.</a:t>
                      </a:r>
                      <a:endParaRPr lang="en-AU">
                        <a:latin typeface="+mn-lt"/>
                      </a:endParaRPr>
                    </a:p>
                  </a:txBody>
                  <a:tcPr anchor="ctr"/>
                </a:tc>
                <a:extLst>
                  <a:ext uri="{0D108BD9-81ED-4DB2-BD59-A6C34878D82A}">
                    <a16:rowId xmlns:a16="http://schemas.microsoft.com/office/drawing/2014/main" val="3385445442"/>
                  </a:ext>
                </a:extLst>
              </a:tr>
              <a:tr h="876069">
                <a:tc>
                  <a:txBody>
                    <a:bodyPr/>
                    <a:lstStyle/>
                    <a:p>
                      <a:r>
                        <a:rPr lang="en-AU"/>
                        <a:t>To get the other person to agree with you.</a:t>
                      </a:r>
                      <a:endParaRPr lang="en-AU">
                        <a:latin typeface="+mn-lt"/>
                      </a:endParaRPr>
                    </a:p>
                  </a:txBody>
                  <a:tcPr anchor="ctr"/>
                </a:tc>
                <a:tc>
                  <a:txBody>
                    <a:bodyPr/>
                    <a:lstStyle/>
                    <a:p>
                      <a:r>
                        <a:rPr lang="en-AU"/>
                        <a:t>To distract the other person.</a:t>
                      </a:r>
                      <a:endParaRPr lang="en-AU">
                        <a:latin typeface="+mn-lt"/>
                      </a:endParaRPr>
                    </a:p>
                  </a:txBody>
                  <a:tcPr anchor="ctr"/>
                </a:tc>
                <a:tc>
                  <a:txBody>
                    <a:bodyPr/>
                    <a:lstStyle/>
                    <a:p>
                      <a:r>
                        <a:rPr lang="en-AU"/>
                        <a:t>To make the other person feel guilty.</a:t>
                      </a:r>
                      <a:endParaRPr lang="en-AU">
                        <a:latin typeface="+mn-lt"/>
                      </a:endParaRPr>
                    </a:p>
                  </a:txBody>
                  <a:tcPr anchor="ctr"/>
                </a:tc>
                <a:tc>
                  <a:txBody>
                    <a:bodyPr/>
                    <a:lstStyle/>
                    <a:p>
                      <a:r>
                        <a:rPr lang="en-AU"/>
                        <a:t>To calm the other person down.</a:t>
                      </a:r>
                      <a:endParaRPr lang="en-AU">
                        <a:latin typeface="+mn-lt"/>
                      </a:endParaRPr>
                    </a:p>
                  </a:txBody>
                  <a:tcPr anchor="ctr"/>
                </a:tc>
                <a:extLst>
                  <a:ext uri="{0D108BD9-81ED-4DB2-BD59-A6C34878D82A}">
                    <a16:rowId xmlns:a16="http://schemas.microsoft.com/office/drawing/2014/main" val="152028492"/>
                  </a:ext>
                </a:extLst>
              </a:tr>
              <a:tr h="876069">
                <a:tc>
                  <a:txBody>
                    <a:bodyPr/>
                    <a:lstStyle/>
                    <a:p>
                      <a:r>
                        <a:rPr lang="en-AU"/>
                        <a:t>To annoy the other person.</a:t>
                      </a:r>
                      <a:endParaRPr lang="en-AU">
                        <a:latin typeface="+mn-lt"/>
                      </a:endParaRPr>
                    </a:p>
                  </a:txBody>
                  <a:tcPr anchor="ctr"/>
                </a:tc>
                <a:tc>
                  <a:txBody>
                    <a:bodyPr/>
                    <a:lstStyle/>
                    <a:p>
                      <a:r>
                        <a:rPr lang="en-AU"/>
                        <a:t>To make the other person laugh.</a:t>
                      </a:r>
                      <a:endParaRPr lang="en-AU">
                        <a:latin typeface="+mn-lt"/>
                      </a:endParaRPr>
                    </a:p>
                  </a:txBody>
                  <a:tcPr anchor="ctr"/>
                </a:tc>
                <a:tc>
                  <a:txBody>
                    <a:bodyPr/>
                    <a:lstStyle/>
                    <a:p>
                      <a:r>
                        <a:rPr lang="en-AU"/>
                        <a:t>To gain the other person’s trust.</a:t>
                      </a:r>
                      <a:endParaRPr lang="en-AU">
                        <a:latin typeface="+mn-lt"/>
                      </a:endParaRPr>
                    </a:p>
                  </a:txBody>
                  <a:tcPr anchor="ctr"/>
                </a:tc>
                <a:tc>
                  <a:txBody>
                    <a:bodyPr/>
                    <a:lstStyle/>
                    <a:p>
                      <a:r>
                        <a:rPr lang="en-AU" dirty="0"/>
                        <a:t>To get the other person to leave something behind.</a:t>
                      </a:r>
                      <a:endParaRPr lang="en-AU" dirty="0">
                        <a:latin typeface="+mn-lt"/>
                      </a:endParaRPr>
                    </a:p>
                  </a:txBody>
                  <a:tcPr anchor="ctr"/>
                </a:tc>
                <a:extLst>
                  <a:ext uri="{0D108BD9-81ED-4DB2-BD59-A6C34878D82A}">
                    <a16:rowId xmlns:a16="http://schemas.microsoft.com/office/drawing/2014/main" val="980535434"/>
                  </a:ext>
                </a:extLst>
              </a:tr>
            </a:tbl>
          </a:graphicData>
        </a:graphic>
      </p:graphicFrame>
      <p:sp>
        <p:nvSpPr>
          <p:cNvPr id="3" name="Rectangle: Rounded Corners 2">
            <a:extLst>
              <a:ext uri="{FF2B5EF4-FFF2-40B4-BE49-F238E27FC236}">
                <a16:creationId xmlns:a16="http://schemas.microsoft.com/office/drawing/2014/main" id="{D74F734B-D466-A61C-BF93-9ED6899C7A2B}"/>
              </a:ext>
            </a:extLst>
          </p:cNvPr>
          <p:cNvSpPr/>
          <p:nvPr/>
        </p:nvSpPr>
        <p:spPr>
          <a:xfrm>
            <a:off x="-118531" y="254000"/>
            <a:ext cx="1762693" cy="3849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itle 5">
            <a:extLst>
              <a:ext uri="{FF2B5EF4-FFF2-40B4-BE49-F238E27FC236}">
                <a16:creationId xmlns:a16="http://schemas.microsoft.com/office/drawing/2014/main" id="{957C2764-81E2-B66E-BDA5-5ABC830280DF}"/>
              </a:ext>
            </a:extLst>
          </p:cNvPr>
          <p:cNvSpPr txBox="1">
            <a:spLocks/>
          </p:cNvSpPr>
          <p:nvPr/>
        </p:nvSpPr>
        <p:spPr>
          <a:xfrm>
            <a:off x="546266" y="335734"/>
            <a:ext cx="825334" cy="384997"/>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4.6b</a:t>
            </a:r>
          </a:p>
        </p:txBody>
      </p:sp>
    </p:spTree>
    <p:extLst>
      <p:ext uri="{BB962C8B-B14F-4D97-AF65-F5344CB8AC3E}">
        <p14:creationId xmlns:p14="http://schemas.microsoft.com/office/powerpoint/2010/main" val="866388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C26C01-508A-BBBA-2D4D-1C0C1CF29651}"/>
              </a:ext>
            </a:extLst>
          </p:cNvPr>
          <p:cNvSpPr>
            <a:spLocks noGrp="1"/>
          </p:cNvSpPr>
          <p:nvPr>
            <p:ph type="sldNum" sz="quarter" idx="12"/>
          </p:nvPr>
        </p:nvSpPr>
        <p:spPr/>
        <p:txBody>
          <a:bodyPr/>
          <a:lstStyle/>
          <a:p>
            <a:fld id="{10A01DC5-1685-4615-8240-15192985C6A2}" type="slidenum">
              <a:rPr lang="en-AU" smtClean="0"/>
              <a:t>98</a:t>
            </a:fld>
            <a:endParaRPr lang="en-AU"/>
          </a:p>
        </p:txBody>
      </p:sp>
      <p:sp>
        <p:nvSpPr>
          <p:cNvPr id="2" name="Rectangle: Rounded Corners 1">
            <a:extLst>
              <a:ext uri="{FF2B5EF4-FFF2-40B4-BE49-F238E27FC236}">
                <a16:creationId xmlns:a16="http://schemas.microsoft.com/office/drawing/2014/main" id="{816BB0D4-21AB-1B79-0D75-E5EDCC47BEBC}"/>
              </a:ext>
              <a:ext uri="{C183D7F6-B498-43B3-948B-1728B52AA6E4}">
                <adec:decorative xmlns:adec="http://schemas.microsoft.com/office/drawing/2017/decorative" val="1"/>
              </a:ext>
            </a:extLst>
          </p:cNvPr>
          <p:cNvSpPr/>
          <p:nvPr/>
        </p:nvSpPr>
        <p:spPr>
          <a:xfrm>
            <a:off x="2259788" y="2885665"/>
            <a:ext cx="8484409" cy="1732583"/>
          </a:xfrm>
          <a:prstGeom prst="roundRect">
            <a:avLst>
              <a:gd name="adj" fmla="val 172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GB" sz="3600">
                <a:latin typeface="Arial" panose="020B0604020202020204" pitchFamily="34" charset="0"/>
                <a:cs typeface="Arial" panose="020B0604020202020204" pitchFamily="34" charset="0"/>
              </a:rPr>
              <a:t>   Demonstrating   </a:t>
            </a:r>
            <a:br>
              <a:rPr lang="en-GB" sz="3600">
                <a:latin typeface="Arial" panose="020B0604020202020204" pitchFamily="34" charset="0"/>
                <a:cs typeface="Arial" panose="020B0604020202020204" pitchFamily="34" charset="0"/>
              </a:rPr>
            </a:br>
            <a:r>
              <a:rPr lang="en-GB" sz="3600">
                <a:latin typeface="Arial" panose="020B0604020202020204" pitchFamily="34" charset="0"/>
                <a:cs typeface="Arial" panose="020B0604020202020204" pitchFamily="34" charset="0"/>
              </a:rPr>
              <a:t>our learning in performance</a:t>
            </a:r>
            <a:endParaRPr lang="en-AU" sz="3600">
              <a:solidFill>
                <a:schemeClr val="accent4"/>
              </a:solidFill>
              <a:latin typeface="Arial" panose="020B0604020202020204" pitchFamily="34" charset="0"/>
              <a:cs typeface="Arial" panose="020B0604020202020204" pitchFamily="34" charset="0"/>
            </a:endParaRPr>
          </a:p>
        </p:txBody>
      </p:sp>
      <p:sp>
        <p:nvSpPr>
          <p:cNvPr id="4" name="Oval 3">
            <a:hlinkClick r:id="rId2" action="ppaction://hlinksldjump"/>
            <a:extLst>
              <a:ext uri="{FF2B5EF4-FFF2-40B4-BE49-F238E27FC236}">
                <a16:creationId xmlns:a16="http://schemas.microsoft.com/office/drawing/2014/main" id="{85B37826-1BD3-6399-1E10-EDFB76E6AEF6}"/>
              </a:ext>
            </a:extLst>
          </p:cNvPr>
          <p:cNvSpPr/>
          <p:nvPr/>
        </p:nvSpPr>
        <p:spPr>
          <a:xfrm>
            <a:off x="1680111" y="2885665"/>
            <a:ext cx="1788869" cy="1709265"/>
          </a:xfrm>
          <a:prstGeom prst="ellipse">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a:solidFill>
                  <a:schemeClr val="accent1"/>
                </a:solidFill>
                <a:latin typeface="Arial" panose="020B0604020202020204" pitchFamily="34" charset="0"/>
                <a:cs typeface="Arial" panose="020B0604020202020204" pitchFamily="34" charset="0"/>
              </a:rPr>
              <a:t>4.7</a:t>
            </a:r>
          </a:p>
        </p:txBody>
      </p:sp>
    </p:spTree>
    <p:extLst>
      <p:ext uri="{BB962C8B-B14F-4D97-AF65-F5344CB8AC3E}">
        <p14:creationId xmlns:p14="http://schemas.microsoft.com/office/powerpoint/2010/main" val="2451448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99</a:t>
            </a:fld>
            <a:endParaRPr lang="en-AU"/>
          </a:p>
        </p:txBody>
      </p:sp>
      <p:sp>
        <p:nvSpPr>
          <p:cNvPr id="12" name="Content Placeholder 4">
            <a:extLst>
              <a:ext uri="{FF2B5EF4-FFF2-40B4-BE49-F238E27FC236}">
                <a16:creationId xmlns:a16="http://schemas.microsoft.com/office/drawing/2014/main" id="{DA94EC1D-5885-A781-7769-56C354E30525}"/>
              </a:ext>
            </a:extLst>
          </p:cNvPr>
          <p:cNvSpPr>
            <a:spLocks noGrp="1"/>
          </p:cNvSpPr>
          <p:nvPr>
            <p:ph sz="quarter" idx="19"/>
          </p:nvPr>
        </p:nvSpPr>
        <p:spPr>
          <a:xfrm>
            <a:off x="6096000" y="4359800"/>
            <a:ext cx="5388000" cy="1335670"/>
          </a:xfrm>
        </p:spPr>
        <p:txBody>
          <a:bodyPr/>
          <a:lstStyle/>
          <a:p>
            <a:pPr algn="ctr">
              <a:lnSpc>
                <a:spcPct val="100000"/>
              </a:lnSpc>
            </a:pPr>
            <a:r>
              <a:rPr lang="en-AU"/>
              <a:t>Let’s show what we have learned about Stanislavski’s methods by embodying a character with belief and complexity. </a:t>
            </a:r>
            <a:endParaRPr lang="en-US"/>
          </a:p>
        </p:txBody>
      </p:sp>
      <p:sp>
        <p:nvSpPr>
          <p:cNvPr id="4" name="Title 4">
            <a:extLst>
              <a:ext uri="{FF2B5EF4-FFF2-40B4-BE49-F238E27FC236}">
                <a16:creationId xmlns:a16="http://schemas.microsoft.com/office/drawing/2014/main" id="{89BACF7E-496E-5BEF-6007-9A85BA27C62C}"/>
              </a:ext>
            </a:extLst>
          </p:cNvPr>
          <p:cNvSpPr txBox="1">
            <a:spLocks/>
          </p:cNvSpPr>
          <p:nvPr/>
        </p:nvSpPr>
        <p:spPr>
          <a:xfrm>
            <a:off x="5454314" y="2323215"/>
            <a:ext cx="6240379" cy="838646"/>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algn="ctr"/>
            <a:r>
              <a:rPr lang="en-AU" sz="2800"/>
              <a:t>Access </a:t>
            </a:r>
            <a:r>
              <a:rPr lang="en-AU" sz="2800" b="1"/>
              <a:t>‘Scene 2’ </a:t>
            </a:r>
            <a:br>
              <a:rPr lang="en-AU" sz="2800"/>
            </a:br>
            <a:r>
              <a:rPr lang="en-AU" sz="2800"/>
              <a:t>from </a:t>
            </a:r>
            <a:r>
              <a:rPr lang="en-AU" sz="2800" i="1"/>
              <a:t>Compass.</a:t>
            </a:r>
            <a:endParaRPr lang="en-AU" sz="2800"/>
          </a:p>
        </p:txBody>
      </p:sp>
      <p:sp>
        <p:nvSpPr>
          <p:cNvPr id="3" name="Freeform 7">
            <a:extLst>
              <a:ext uri="{FF2B5EF4-FFF2-40B4-BE49-F238E27FC236}">
                <a16:creationId xmlns:a16="http://schemas.microsoft.com/office/drawing/2014/main" id="{088F7BE2-728E-BD4C-B8F8-42359FB095D7}"/>
              </a:ext>
            </a:extLst>
          </p:cNvPr>
          <p:cNvSpPr/>
          <p:nvPr/>
        </p:nvSpPr>
        <p:spPr>
          <a:xfrm>
            <a:off x="708000" y="946816"/>
            <a:ext cx="3783789" cy="5309606"/>
          </a:xfrm>
          <a:custGeom>
            <a:avLst/>
            <a:gdLst/>
            <a:ahLst/>
            <a:cxnLst/>
            <a:rect l="l" t="t" r="r" b="b"/>
            <a:pathLst>
              <a:path w="2906078" h="4114800">
                <a:moveTo>
                  <a:pt x="0" y="0"/>
                </a:moveTo>
                <a:lnTo>
                  <a:pt x="2906078" y="0"/>
                </a:lnTo>
                <a:lnTo>
                  <a:pt x="2906078" y="4114800"/>
                </a:lnTo>
                <a:lnTo>
                  <a:pt x="0" y="4114800"/>
                </a:lnTo>
                <a:lnTo>
                  <a:pt x="0" y="0"/>
                </a:lnTo>
                <a:close/>
              </a:path>
            </a:pathLst>
          </a:custGeom>
          <a:blipFill>
            <a:blip r:embed="rId2"/>
            <a:stretch>
              <a:fillRect/>
            </a:stretch>
          </a:blipFill>
        </p:spPr>
        <p:txBody>
          <a:bodyPr/>
          <a:lstStyle/>
          <a:p>
            <a:endParaRPr lang="en-AU"/>
          </a:p>
        </p:txBody>
      </p:sp>
      <p:sp>
        <p:nvSpPr>
          <p:cNvPr id="2" name="Rectangle: Rounded Corners 1">
            <a:extLst>
              <a:ext uri="{FF2B5EF4-FFF2-40B4-BE49-F238E27FC236}">
                <a16:creationId xmlns:a16="http://schemas.microsoft.com/office/drawing/2014/main" id="{2D0EB64C-09BC-51F1-D655-331E74C79D7C}"/>
              </a:ext>
            </a:extLst>
          </p:cNvPr>
          <p:cNvSpPr/>
          <p:nvPr/>
        </p:nvSpPr>
        <p:spPr>
          <a:xfrm>
            <a:off x="-118531" y="254000"/>
            <a:ext cx="2870198" cy="3849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itle 5">
            <a:extLst>
              <a:ext uri="{FF2B5EF4-FFF2-40B4-BE49-F238E27FC236}">
                <a16:creationId xmlns:a16="http://schemas.microsoft.com/office/drawing/2014/main" id="{0D71F302-D21F-E98B-6192-2AD1AC36FD70}"/>
              </a:ext>
            </a:extLst>
          </p:cNvPr>
          <p:cNvSpPr txBox="1">
            <a:spLocks/>
          </p:cNvSpPr>
          <p:nvPr/>
        </p:nvSpPr>
        <p:spPr>
          <a:xfrm>
            <a:off x="87924" y="323084"/>
            <a:ext cx="2576146" cy="233374"/>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sz="2000" b="1">
                <a:solidFill>
                  <a:schemeClr val="bg1"/>
                </a:solidFill>
              </a:rPr>
              <a:t>4.7a – scripted work</a:t>
            </a:r>
          </a:p>
        </p:txBody>
      </p:sp>
    </p:spTree>
    <p:extLst>
      <p:ext uri="{BB962C8B-B14F-4D97-AF65-F5344CB8AC3E}">
        <p14:creationId xmlns:p14="http://schemas.microsoft.com/office/powerpoint/2010/main" val="909626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SL student template 2025" id="{970D8748-EEF6-43B9-9857-2488C1CC9476}" vid="{E91EF28A-0CB2-40DB-81A3-D9C4FA146CC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themeOverride>
</file>

<file path=docProps/app.xml><?xml version="1.0" encoding="utf-8"?>
<Properties xmlns="http://schemas.openxmlformats.org/officeDocument/2006/extended-properties" xmlns:vt="http://schemas.openxmlformats.org/officeDocument/2006/docPropsVTypes">
  <Template/>
  <TotalTime>0</TotalTime>
  <Words>8580</Words>
  <Application>Microsoft Office PowerPoint</Application>
  <PresentationFormat>Widescreen</PresentationFormat>
  <Paragraphs>1216</Paragraphs>
  <Slides>128</Slides>
  <Notes>25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128</vt:i4>
      </vt:variant>
    </vt:vector>
  </HeadingPairs>
  <TitlesOfParts>
    <vt:vector size="139" baseType="lpstr">
      <vt:lpstr>Aptos</vt:lpstr>
      <vt:lpstr>Roboto Mono</vt:lpstr>
      <vt:lpstr>Public Sans Light</vt:lpstr>
      <vt:lpstr>Arial,Sans-Serif</vt:lpstr>
      <vt:lpstr>Times New Roman</vt:lpstr>
      <vt:lpstr>Montserrat</vt:lpstr>
      <vt:lpstr>Symbol</vt:lpstr>
      <vt:lpstr>Arial</vt:lpstr>
      <vt:lpstr>Public Sans</vt:lpstr>
      <vt:lpstr>Calibri</vt:lpstr>
      <vt:lpstr>NSWG Corporate</vt:lpstr>
      <vt:lpstr>Instructions for use</vt:lpstr>
      <vt:lpstr>Crafting character – performing scripted works</vt:lpstr>
      <vt:lpstr>Learning sequences</vt:lpstr>
      <vt:lpstr>Learning sequence 1 –  Voice</vt:lpstr>
      <vt:lpstr>Learning intentions and success criteria (1) </vt:lpstr>
      <vt:lpstr>PowerPoint Presentation</vt:lpstr>
      <vt:lpstr>Introduction to breath control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Learning sequence 2 –  Movement</vt:lpstr>
      <vt:lpstr>Learning intentions and success criteria (2)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Before we begin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Energy, dynamics and Laban’s approach to movement</vt:lpstr>
      <vt:lpstr>Learning intentions and success criteria (3)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Expression, clarity and Stanislavski’s approach to acting</vt:lpstr>
      <vt:lpstr>Learning intentions and success criteria (4)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Rehearse and document</vt:lpstr>
      <vt:lpstr>Learning intentions and success criteria (5)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Thinking about the 3 scripts excerpts you enjoyed the most, complete a PMI for each</vt:lpstr>
      <vt:lpstr>Selecting your scripted scene</vt:lpstr>
      <vt:lpstr>Selecting your character</vt:lpstr>
      <vt:lpstr>PowerPoint Presentation</vt:lpstr>
      <vt:lpstr>PowerPoint Presentation</vt:lpstr>
      <vt:lpstr>PowerPoint Presentation</vt:lpstr>
      <vt:lpstr>PowerPoint Presentation</vt:lpstr>
      <vt:lpstr>PowerPoint Presentation</vt:lpstr>
      <vt:lpstr>Perform-share-reflect</vt:lpstr>
      <vt:lpstr>Learning intentions and success criteria (6) </vt:lpstr>
      <vt:lpstr>PowerPoint Presentation</vt:lpstr>
      <vt:lpstr>PowerPoint Presentation</vt:lpstr>
      <vt:lpstr>References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Crafting character – performing scripted works</dc:title>
  <dc:creator>NSW Department of Education</dc:creator>
  <cp:lastModifiedBy/>
  <cp:revision>1</cp:revision>
  <dcterms:created xsi:type="dcterms:W3CDTF">2025-08-22T03:00:45Z</dcterms:created>
  <dcterms:modified xsi:type="dcterms:W3CDTF">2025-08-22T03:01:00Z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2025-08-22T03:00:57Z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241738cc-1b3c-4a56-a089-8831abe4a915</vt:lpwstr>
  </property>
  <property fmtid="{D5CDD505-2E9C-101B-9397-08002B2CF9AE}" pid="8" name="MSIP_Label_b603dfd7-d93a-4381-a340-2995d8282205_ContentBits">
    <vt:lpwstr>0</vt:lpwstr>
  </property>
  <property fmtid="{D5CDD505-2E9C-101B-9397-08002B2CF9AE}" pid="9" name="MSIP_Label_b603dfd7-d93a-4381-a340-2995d8282205_Tag">
    <vt:lpwstr>10, 3, 0, 1</vt:lpwstr>
  </property>
</Properties>
</file>