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Lst>
  <p:notesMasterIdLst>
    <p:notesMasterId r:id="rId72"/>
  </p:notesMasterIdLst>
  <p:handoutMasterIdLst>
    <p:handoutMasterId r:id="rId73"/>
  </p:handoutMasterIdLst>
  <p:sldIdLst>
    <p:sldId id="26381" r:id="rId5"/>
    <p:sldId id="26505" r:id="rId6"/>
    <p:sldId id="26393" r:id="rId7"/>
    <p:sldId id="2147480449" r:id="rId8"/>
    <p:sldId id="2147480536" r:id="rId9"/>
    <p:sldId id="2147480517" r:id="rId10"/>
    <p:sldId id="2147480518" r:id="rId11"/>
    <p:sldId id="2147480489" r:id="rId12"/>
    <p:sldId id="2147480521" r:id="rId13"/>
    <p:sldId id="2147480547" r:id="rId14"/>
    <p:sldId id="2147480522" r:id="rId15"/>
    <p:sldId id="2147480527" r:id="rId16"/>
    <p:sldId id="2147480495" r:id="rId17"/>
    <p:sldId id="2147480496" r:id="rId18"/>
    <p:sldId id="2147480497" r:id="rId19"/>
    <p:sldId id="2147480498" r:id="rId20"/>
    <p:sldId id="2147480499" r:id="rId21"/>
    <p:sldId id="2147480501" r:id="rId22"/>
    <p:sldId id="2147480500" r:id="rId23"/>
    <p:sldId id="2147480502" r:id="rId24"/>
    <p:sldId id="2147480503" r:id="rId25"/>
    <p:sldId id="2147480506" r:id="rId26"/>
    <p:sldId id="2147480504" r:id="rId27"/>
    <p:sldId id="2147480505" r:id="rId28"/>
    <p:sldId id="26531" r:id="rId29"/>
    <p:sldId id="415" r:id="rId30"/>
    <p:sldId id="473" r:id="rId31"/>
    <p:sldId id="2147480431" r:id="rId32"/>
    <p:sldId id="2147480432" r:id="rId33"/>
    <p:sldId id="2147480433" r:id="rId34"/>
    <p:sldId id="2147480434" r:id="rId35"/>
    <p:sldId id="26532" r:id="rId36"/>
    <p:sldId id="2147480519" r:id="rId37"/>
    <p:sldId id="2147480520" r:id="rId38"/>
    <p:sldId id="2147480436" r:id="rId39"/>
    <p:sldId id="2147480511" r:id="rId40"/>
    <p:sldId id="530" r:id="rId41"/>
    <p:sldId id="2147480532" r:id="rId42"/>
    <p:sldId id="2147480531" r:id="rId43"/>
    <p:sldId id="2147480537" r:id="rId44"/>
    <p:sldId id="2147480539" r:id="rId45"/>
    <p:sldId id="2147480472" r:id="rId46"/>
    <p:sldId id="2147480523" r:id="rId47"/>
    <p:sldId id="2147480524" r:id="rId48"/>
    <p:sldId id="2147480478" r:id="rId49"/>
    <p:sldId id="2147480441" r:id="rId50"/>
    <p:sldId id="2147480512" r:id="rId51"/>
    <p:sldId id="2147480513" r:id="rId52"/>
    <p:sldId id="2147480514" r:id="rId53"/>
    <p:sldId id="2147480533" r:id="rId54"/>
    <p:sldId id="2147480529" r:id="rId55"/>
    <p:sldId id="2147480530" r:id="rId56"/>
    <p:sldId id="2147480550" r:id="rId57"/>
    <p:sldId id="2147480540" r:id="rId58"/>
    <p:sldId id="2147480542" r:id="rId59"/>
    <p:sldId id="2147480543" r:id="rId60"/>
    <p:sldId id="2147480538" r:id="rId61"/>
    <p:sldId id="2147480541" r:id="rId62"/>
    <p:sldId id="2147480534" r:id="rId63"/>
    <p:sldId id="2147480479" r:id="rId64"/>
    <p:sldId id="2147480525" r:id="rId65"/>
    <p:sldId id="2147480526" r:id="rId66"/>
    <p:sldId id="2147480548" r:id="rId67"/>
    <p:sldId id="2147480545" r:id="rId68"/>
    <p:sldId id="360" r:id="rId69"/>
    <p:sldId id="2147480546" r:id="rId70"/>
    <p:sldId id="361" r:id="rId71"/>
  </p:sldIdLst>
  <p:sldSz cx="12192000" cy="6858000"/>
  <p:notesSz cx="6858000" cy="9144000"/>
  <p:embeddedFontLst>
    <p:embeddedFont>
      <p:font typeface="Montserrat" panose="00000500000000000000" pitchFamily="2" charset="0"/>
      <p:regular r:id="rId74"/>
      <p:bold r:id="rId75"/>
      <p:italic r:id="rId76"/>
      <p:boldItalic r:id="rId77"/>
    </p:embeddedFont>
    <p:embeddedFont>
      <p:font typeface="Public Sans" pitchFamily="2" charset="0"/>
      <p:regular r:id="rId78"/>
      <p:bold r:id="rId79"/>
      <p:italic r:id="rId80"/>
      <p:boldItalic r:id="rId81"/>
    </p:embeddedFont>
    <p:embeddedFont>
      <p:font typeface="Public Sans Light" pitchFamily="2" charset="0"/>
      <p:regular r:id="rId82"/>
      <p:bold r:id="rId83"/>
      <p:italic r:id="rId84"/>
      <p:boldItalic r:id="rId85"/>
    </p:embeddedFont>
    <p:embeddedFont>
      <p:font typeface="Segoe UI" panose="020B0502040204020203" pitchFamily="34" charset="0"/>
      <p:regular r:id="rId86"/>
      <p:bold r:id="rId87"/>
      <p:italic r:id="rId88"/>
      <p:boldItalic r:id="rId89"/>
    </p:embeddedFont>
  </p:embeddedFontLst>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C8F77E16-A325-9503-D005-13C3C68373FE}" name="Julia Livingston" initials="JL" userId="S::Julia.Livingston@det.nsw.edu.au::eccea30e-11e3-4928-86c0-479c0c396e29" providerId="AD"/>
  <p188:author id="{7B740A1A-96C3-96EC-3735-7AEE5F60CB9F}" name="Natasha COMELLI" initials="NC" userId="S::NATASHA.COMELLI@det.nsw.edu.au::364cafff-95ac-418d-b3b6-0635dacc6f36" providerId="AD"/>
  <p188:author id="{1207FB2F-E22F-76F6-B1DD-E293A24948E1}" name="Leisa Munns" initials="LM" userId="S::leisa.munns@det.nsw.edu.au::4abfba62-5f8a-48cb-b2c3-b390a261ecf8" providerId="AD"/>
  <p188:author id="{E5EA3546-B8E5-812D-344A-A67488D4DAF5}" name="NSW Department of Education" initials="NDoE" userId="NSW Department of Education" providerId="None"/>
  <p188:author id="{54ACC365-94D8-4878-C74E-3C388F87AD28}" name="Amelia Morello" initials="AM" userId="S::Amelia.Morello2@det.nsw.edu.au::7eb77547-daf6-489f-b8fa-2b2b7951891b" providerId="AD"/>
  <p188:author id="{CEB87279-0F86-5C5C-D4CD-07E8FF92D890}" name="Jane McDavitt" initials="JM" userId="S::Jane.Martin14@det.nsw.edu.au::4e2ed728-ef27-4d1e-9fb3-27f2c6f23b7b" providerId="AD"/>
  <p188:author id="{5796E598-83DE-8CC2-30A8-46D75394BA84}" name="Rebecca Kloczko" initials="RK" userId="S::Rebecca.Kloczko@det.nsw.edu.au::fe16efd8-5b0f-49b2-96f9-1035aef2429d" providerId="AD"/>
  <p188:author id="{73F3A4AC-01A8-733B-B0D8-45F86CA7C157}" name="Rebecca Fishburn" initials="RF" userId="S::Rebecca.Fishburn2@det.nsw.edu.au::fe16efd8-5b0f-49b2-96f9-1035aef2429d" providerId="AD"/>
  <p188:author id="{A5C5AABC-542F-FA27-0CB6-01DB957FC28B}" name="Natasha COMELLI" initials="NC" userId="S::natasha.comelli@det.nsw.edu.au::364cafff-95ac-418d-b3b6-0635dacc6f36" providerId="AD"/>
  <p188:author id="{C3C9DFF8-1AB6-806B-5280-4042F9F38187}" name="Leisa Munns" initials="LM" userId="S::Leisa.Munns@det.nsw.edu.au::4abfba62-5f8a-48cb-b2c3-b390a261ecf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E2FF"/>
    <a:srgbClr val="F0EBFB"/>
    <a:srgbClr val="3C1292"/>
    <a:srgbClr val="E5EFFF"/>
    <a:srgbClr val="F3F8FF"/>
    <a:srgbClr val="9855CB"/>
    <a:srgbClr val="E0D5F7"/>
    <a:srgbClr val="B07BD7"/>
    <a:srgbClr val="E7F0FF"/>
    <a:srgbClr val="F1FA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C3F6F8A-FAE5-49B7-8391-48BBE61E92F3}" v="2" dt="2026-09-18T02:42:41.131"/>
  </p1510:revLst>
</p1510:revInfo>
</file>

<file path=ppt/tableStyles.xml><?xml version="1.0" encoding="utf-8"?>
<a:tblStyleLst xmlns:a="http://schemas.openxmlformats.org/drawingml/2006/main" def="{5A111915-BE36-4E01-A7E5-04B1672EAD3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2991" autoAdjust="0"/>
  </p:normalViewPr>
  <p:slideViewPr>
    <p:cSldViewPr snapToGrid="0">
      <p:cViewPr varScale="1">
        <p:scale>
          <a:sx n="69" d="100"/>
          <a:sy n="69" d="100"/>
        </p:scale>
        <p:origin x="2154" y="72"/>
      </p:cViewPr>
      <p:guideLst>
        <p:guide orient="horz" pos="2160"/>
        <p:guide pos="386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font" Target="fonts/font11.fntdata"/><Relationship Id="rId89" Type="http://schemas.openxmlformats.org/officeDocument/2006/relationships/font" Target="fonts/font16.fntdata"/><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font" Target="fonts/font1.fntdata"/><Relationship Id="rId79" Type="http://schemas.openxmlformats.org/officeDocument/2006/relationships/font" Target="fonts/font6.fntdata"/><Relationship Id="rId5" Type="http://schemas.openxmlformats.org/officeDocument/2006/relationships/slide" Target="slides/slide1.xml"/><Relationship Id="rId90" Type="http://schemas.openxmlformats.org/officeDocument/2006/relationships/presProps" Target="presProps.xml"/><Relationship Id="rId95" Type="http://schemas.microsoft.com/office/2015/10/relationships/revisionInfo" Target="revisionInfo.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notesMaster" Target="notesMasters/notesMaster1.xml"/><Relationship Id="rId80" Type="http://schemas.openxmlformats.org/officeDocument/2006/relationships/font" Target="fonts/font7.fntdata"/><Relationship Id="rId85" Type="http://schemas.openxmlformats.org/officeDocument/2006/relationships/font" Target="fonts/font12.fntdata"/><Relationship Id="rId93"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font" Target="fonts/font2.fntdata"/><Relationship Id="rId83" Type="http://schemas.openxmlformats.org/officeDocument/2006/relationships/font" Target="fonts/font10.fntdata"/><Relationship Id="rId88" Type="http://schemas.openxmlformats.org/officeDocument/2006/relationships/font" Target="fonts/font15.fntdata"/><Relationship Id="rId91" Type="http://schemas.openxmlformats.org/officeDocument/2006/relationships/viewProps" Target="viewProps.xml"/><Relationship Id="rId96"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handoutMaster" Target="handoutMasters/handoutMaster1.xml"/><Relationship Id="rId78" Type="http://schemas.openxmlformats.org/officeDocument/2006/relationships/font" Target="fonts/font5.fntdata"/><Relationship Id="rId81" Type="http://schemas.openxmlformats.org/officeDocument/2006/relationships/font" Target="fonts/font8.fntdata"/><Relationship Id="rId86" Type="http://schemas.openxmlformats.org/officeDocument/2006/relationships/font" Target="fonts/font13.fntdata"/><Relationship Id="rId9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font" Target="fonts/font3.fntdata"/><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theme" Target="theme/theme1.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font" Target="fonts/font14.fntdata"/><Relationship Id="rId61" Type="http://schemas.openxmlformats.org/officeDocument/2006/relationships/slide" Target="slides/slide57.xml"/><Relationship Id="rId82" Type="http://schemas.openxmlformats.org/officeDocument/2006/relationships/font" Target="fonts/font9.fntdata"/><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font" Target="fonts/font4.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isy Hong" userId="852f2fe8-ba51-4773-8c32-260fca1b2ee4" providerId="ADAL" clId="{BB608F32-918A-4A14-94F6-A0382153581E}"/>
    <pc:docChg chg="undo custSel addSld delSld modSld">
      <pc:chgData name="Daisy Hong" userId="852f2fe8-ba51-4773-8c32-260fca1b2ee4" providerId="ADAL" clId="{BB608F32-918A-4A14-94F6-A0382153581E}" dt="2026-09-09T07:05:39.050" v="200" actId="13244"/>
      <pc:docMkLst>
        <pc:docMk/>
      </pc:docMkLst>
      <pc:sldChg chg="modSp mod">
        <pc:chgData name="Daisy Hong" userId="852f2fe8-ba51-4773-8c32-260fca1b2ee4" providerId="ADAL" clId="{BB608F32-918A-4A14-94F6-A0382153581E}" dt="2026-09-09T06:51:53.401" v="90" actId="14100"/>
        <pc:sldMkLst>
          <pc:docMk/>
          <pc:sldMk cId="2982917837" sldId="2147480500"/>
        </pc:sldMkLst>
        <pc:spChg chg="mod">
          <ac:chgData name="Daisy Hong" userId="852f2fe8-ba51-4773-8c32-260fca1b2ee4" providerId="ADAL" clId="{BB608F32-918A-4A14-94F6-A0382153581E}" dt="2026-09-09T06:51:53.401" v="90" actId="14100"/>
          <ac:spMkLst>
            <pc:docMk/>
            <pc:sldMk cId="2982917837" sldId="2147480500"/>
            <ac:spMk id="2" creationId="{BFE8C9C8-438B-8074-3508-2B6FBF6CFACB}"/>
          </ac:spMkLst>
        </pc:spChg>
      </pc:sldChg>
      <pc:sldChg chg="addSp delSp modSp mod chgLayout">
        <pc:chgData name="Daisy Hong" userId="852f2fe8-ba51-4773-8c32-260fca1b2ee4" providerId="ADAL" clId="{BB608F32-918A-4A14-94F6-A0382153581E}" dt="2026-09-09T06:53:21.553" v="98" actId="1036"/>
        <pc:sldMkLst>
          <pc:docMk/>
          <pc:sldMk cId="783588032" sldId="2147480501"/>
        </pc:sldMkLst>
        <pc:spChg chg="mod ord">
          <ac:chgData name="Daisy Hong" userId="852f2fe8-ba51-4773-8c32-260fca1b2ee4" providerId="ADAL" clId="{BB608F32-918A-4A14-94F6-A0382153581E}" dt="2026-09-09T06:53:17.389" v="94" actId="962"/>
          <ac:spMkLst>
            <pc:docMk/>
            <pc:sldMk cId="783588032" sldId="2147480501"/>
            <ac:spMk id="3" creationId="{A14E4745-8138-8CBA-2DD9-6EEFEBD60E58}"/>
          </ac:spMkLst>
        </pc:spChg>
        <pc:spChg chg="mod ord">
          <ac:chgData name="Daisy Hong" userId="852f2fe8-ba51-4773-8c32-260fca1b2ee4" providerId="ADAL" clId="{BB608F32-918A-4A14-94F6-A0382153581E}" dt="2026-09-09T06:53:21.553" v="98" actId="1036"/>
          <ac:spMkLst>
            <pc:docMk/>
            <pc:sldMk cId="783588032" sldId="2147480501"/>
            <ac:spMk id="4" creationId="{0AA17F47-DB13-DAF3-7D53-B0A44AEED9EA}"/>
          </ac:spMkLst>
        </pc:spChg>
        <pc:spChg chg="add mod ord">
          <ac:chgData name="Daisy Hong" userId="852f2fe8-ba51-4773-8c32-260fca1b2ee4" providerId="ADAL" clId="{BB608F32-918A-4A14-94F6-A0382153581E}" dt="2026-09-09T06:50:30.501" v="82" actId="14100"/>
          <ac:spMkLst>
            <pc:docMk/>
            <pc:sldMk cId="783588032" sldId="2147480501"/>
            <ac:spMk id="6" creationId="{84286B1A-CCC4-78CD-E893-DDEF8CE9BBEF}"/>
          </ac:spMkLst>
        </pc:spChg>
        <pc:spChg chg="add mod ord">
          <ac:chgData name="Daisy Hong" userId="852f2fe8-ba51-4773-8c32-260fca1b2ee4" providerId="ADAL" clId="{BB608F32-918A-4A14-94F6-A0382153581E}" dt="2026-09-09T06:48:54.933" v="49" actId="20577"/>
          <ac:spMkLst>
            <pc:docMk/>
            <pc:sldMk cId="783588032" sldId="2147480501"/>
            <ac:spMk id="9" creationId="{61F187D9-63E1-8740-8C24-45AE50C45DF0}"/>
          </ac:spMkLst>
        </pc:spChg>
        <pc:picChg chg="add mod">
          <ac:chgData name="Daisy Hong" userId="852f2fe8-ba51-4773-8c32-260fca1b2ee4" providerId="ADAL" clId="{BB608F32-918A-4A14-94F6-A0382153581E}" dt="2026-09-09T06:53:01.804" v="92" actId="962"/>
          <ac:picMkLst>
            <pc:docMk/>
            <pc:sldMk cId="783588032" sldId="2147480501"/>
            <ac:picMk id="12" creationId="{0D0AFCE4-D525-2749-8E3B-B3111E20AFCF}"/>
          </ac:picMkLst>
        </pc:picChg>
      </pc:sldChg>
      <pc:sldChg chg="modSp mod">
        <pc:chgData name="Daisy Hong" userId="852f2fe8-ba51-4773-8c32-260fca1b2ee4" providerId="ADAL" clId="{BB608F32-918A-4A14-94F6-A0382153581E}" dt="2026-09-09T06:39:38.215" v="10" actId="1076"/>
        <pc:sldMkLst>
          <pc:docMk/>
          <pc:sldMk cId="2161343478" sldId="2147480522"/>
        </pc:sldMkLst>
        <pc:grpChg chg="mod">
          <ac:chgData name="Daisy Hong" userId="852f2fe8-ba51-4773-8c32-260fca1b2ee4" providerId="ADAL" clId="{BB608F32-918A-4A14-94F6-A0382153581E}" dt="2026-09-09T06:39:38.215" v="10" actId="1076"/>
          <ac:grpSpMkLst>
            <pc:docMk/>
            <pc:sldMk cId="2161343478" sldId="2147480522"/>
            <ac:grpSpMk id="10" creationId="{1FC11681-9A40-0171-C21E-E2895F993CDC}"/>
          </ac:grpSpMkLst>
        </pc:grpChg>
      </pc:sldChg>
      <pc:sldChg chg="modSp mod">
        <pc:chgData name="Daisy Hong" userId="852f2fe8-ba51-4773-8c32-260fca1b2ee4" providerId="ADAL" clId="{BB608F32-918A-4A14-94F6-A0382153581E}" dt="2026-09-09T06:17:21.052" v="7" actId="14100"/>
        <pc:sldMkLst>
          <pc:docMk/>
          <pc:sldMk cId="3553144048" sldId="2147480529"/>
        </pc:sldMkLst>
        <pc:spChg chg="mod">
          <ac:chgData name="Daisy Hong" userId="852f2fe8-ba51-4773-8c32-260fca1b2ee4" providerId="ADAL" clId="{BB608F32-918A-4A14-94F6-A0382153581E}" dt="2026-09-09T06:17:21.052" v="7" actId="14100"/>
          <ac:spMkLst>
            <pc:docMk/>
            <pc:sldMk cId="3553144048" sldId="2147480529"/>
            <ac:spMk id="5" creationId="{3E3F075C-E1F2-C016-1797-E1529BA2D9B6}"/>
          </ac:spMkLst>
        </pc:spChg>
        <pc:spChg chg="mod">
          <ac:chgData name="Daisy Hong" userId="852f2fe8-ba51-4773-8c32-260fca1b2ee4" providerId="ADAL" clId="{BB608F32-918A-4A14-94F6-A0382153581E}" dt="2026-09-09T06:17:05.045" v="6" actId="1076"/>
          <ac:spMkLst>
            <pc:docMk/>
            <pc:sldMk cId="3553144048" sldId="2147480529"/>
            <ac:spMk id="23" creationId="{38FD0B73-8818-95DC-16AC-32749AC8E073}"/>
          </ac:spMkLst>
        </pc:spChg>
      </pc:sldChg>
      <pc:sldChg chg="addSp delSp mod">
        <pc:chgData name="Daisy Hong" userId="852f2fe8-ba51-4773-8c32-260fca1b2ee4" providerId="ADAL" clId="{BB608F32-918A-4A14-94F6-A0382153581E}" dt="2026-09-09T06:38:41.692" v="9" actId="478"/>
        <pc:sldMkLst>
          <pc:docMk/>
          <pc:sldMk cId="1386523840" sldId="2147480547"/>
        </pc:sldMkLst>
        <pc:spChg chg="add del">
          <ac:chgData name="Daisy Hong" userId="852f2fe8-ba51-4773-8c32-260fca1b2ee4" providerId="ADAL" clId="{BB608F32-918A-4A14-94F6-A0382153581E}" dt="2026-09-09T06:38:41.692" v="9" actId="478"/>
          <ac:spMkLst>
            <pc:docMk/>
            <pc:sldMk cId="1386523840" sldId="2147480547"/>
            <ac:spMk id="8" creationId="{70241F25-4FD5-0C54-0F03-C619B3119DF2}"/>
          </ac:spMkLst>
        </pc:spChg>
      </pc:sldChg>
      <pc:sldChg chg="addSp delSp modSp mod">
        <pc:chgData name="Daisy Hong" userId="852f2fe8-ba51-4773-8c32-260fca1b2ee4" providerId="ADAL" clId="{BB608F32-918A-4A14-94F6-A0382153581E}" dt="2026-09-09T07:05:39.050" v="200" actId="13244"/>
        <pc:sldMkLst>
          <pc:docMk/>
          <pc:sldMk cId="4110587240" sldId="2147480548"/>
        </pc:sldMkLst>
        <pc:spChg chg="mod ord">
          <ac:chgData name="Daisy Hong" userId="852f2fe8-ba51-4773-8c32-260fca1b2ee4" providerId="ADAL" clId="{BB608F32-918A-4A14-94F6-A0382153581E}" dt="2026-09-09T07:05:39.050" v="200" actId="13244"/>
          <ac:spMkLst>
            <pc:docMk/>
            <pc:sldMk cId="4110587240" sldId="2147480548"/>
            <ac:spMk id="2" creationId="{2777A6C5-2F89-06CD-23A6-83FBABF70CE0}"/>
          </ac:spMkLst>
        </pc:spChg>
        <pc:spChg chg="mod">
          <ac:chgData name="Daisy Hong" userId="852f2fe8-ba51-4773-8c32-260fca1b2ee4" providerId="ADAL" clId="{BB608F32-918A-4A14-94F6-A0382153581E}" dt="2026-09-09T07:05:11.168" v="194" actId="207"/>
          <ac:spMkLst>
            <pc:docMk/>
            <pc:sldMk cId="4110587240" sldId="2147480548"/>
            <ac:spMk id="26" creationId="{EAA252EB-E014-C70B-0C00-8614DE4E9CA9}"/>
          </ac:spMkLst>
        </pc:spChg>
        <pc:spChg chg="mod">
          <ac:chgData name="Daisy Hong" userId="852f2fe8-ba51-4773-8c32-260fca1b2ee4" providerId="ADAL" clId="{BB608F32-918A-4A14-94F6-A0382153581E}" dt="2026-09-09T07:05:11.168" v="194" actId="207"/>
          <ac:spMkLst>
            <pc:docMk/>
            <pc:sldMk cId="4110587240" sldId="2147480548"/>
            <ac:spMk id="28" creationId="{95FB0C3A-90BF-21CB-67FC-730273ED6BC5}"/>
          </ac:spMkLst>
        </pc:spChg>
        <pc:spChg chg="mod">
          <ac:chgData name="Daisy Hong" userId="852f2fe8-ba51-4773-8c32-260fca1b2ee4" providerId="ADAL" clId="{BB608F32-918A-4A14-94F6-A0382153581E}" dt="2026-09-09T07:05:11.168" v="194" actId="207"/>
          <ac:spMkLst>
            <pc:docMk/>
            <pc:sldMk cId="4110587240" sldId="2147480548"/>
            <ac:spMk id="30" creationId="{3714C6AE-7FE9-8714-B26A-E72CEB28408E}"/>
          </ac:spMkLst>
        </pc:spChg>
        <pc:spChg chg="mod">
          <ac:chgData name="Daisy Hong" userId="852f2fe8-ba51-4773-8c32-260fca1b2ee4" providerId="ADAL" clId="{BB608F32-918A-4A14-94F6-A0382153581E}" dt="2026-09-09T07:05:11.168" v="194" actId="207"/>
          <ac:spMkLst>
            <pc:docMk/>
            <pc:sldMk cId="4110587240" sldId="2147480548"/>
            <ac:spMk id="31" creationId="{DFD7F86A-436A-E35A-651D-91D0DD2AB8C8}"/>
          </ac:spMkLst>
        </pc:spChg>
        <pc:spChg chg="mod">
          <ac:chgData name="Daisy Hong" userId="852f2fe8-ba51-4773-8c32-260fca1b2ee4" providerId="ADAL" clId="{BB608F32-918A-4A14-94F6-A0382153581E}" dt="2026-09-09T07:05:11.168" v="194" actId="207"/>
          <ac:spMkLst>
            <pc:docMk/>
            <pc:sldMk cId="4110587240" sldId="2147480548"/>
            <ac:spMk id="32" creationId="{399DD4F1-24BF-2231-45B9-7CEB0A4D24DD}"/>
          </ac:spMkLst>
        </pc:spChg>
        <pc:spChg chg="mod">
          <ac:chgData name="Daisy Hong" userId="852f2fe8-ba51-4773-8c32-260fca1b2ee4" providerId="ADAL" clId="{BB608F32-918A-4A14-94F6-A0382153581E}" dt="2026-09-09T07:05:11.168" v="194" actId="207"/>
          <ac:spMkLst>
            <pc:docMk/>
            <pc:sldMk cId="4110587240" sldId="2147480548"/>
            <ac:spMk id="33" creationId="{52ED11DE-03FD-B0F8-CCF5-6CF38825236E}"/>
          </ac:spMkLst>
        </pc:spChg>
        <pc:spChg chg="add mod">
          <ac:chgData name="Daisy Hong" userId="852f2fe8-ba51-4773-8c32-260fca1b2ee4" providerId="ADAL" clId="{BB608F32-918A-4A14-94F6-A0382153581E}" dt="2026-09-09T07:04:22.399" v="189"/>
          <ac:spMkLst>
            <pc:docMk/>
            <pc:sldMk cId="4110587240" sldId="2147480548"/>
            <ac:spMk id="35" creationId="{6F7C2312-B389-C88A-48DC-B514156717ED}"/>
          </ac:spMkLst>
        </pc:spChg>
        <pc:spChg chg="add mod">
          <ac:chgData name="Daisy Hong" userId="852f2fe8-ba51-4773-8c32-260fca1b2ee4" providerId="ADAL" clId="{BB608F32-918A-4A14-94F6-A0382153581E}" dt="2026-09-09T07:04:22.399" v="189"/>
          <ac:spMkLst>
            <pc:docMk/>
            <pc:sldMk cId="4110587240" sldId="2147480548"/>
            <ac:spMk id="36" creationId="{4FEB2FB3-D1DB-9D3D-BE16-0320A23A945F}"/>
          </ac:spMkLst>
        </pc:spChg>
        <pc:spChg chg="mod">
          <ac:chgData name="Daisy Hong" userId="852f2fe8-ba51-4773-8c32-260fca1b2ee4" providerId="ADAL" clId="{BB608F32-918A-4A14-94F6-A0382153581E}" dt="2026-09-09T07:04:22.399" v="189"/>
          <ac:spMkLst>
            <pc:docMk/>
            <pc:sldMk cId="4110587240" sldId="2147480548"/>
            <ac:spMk id="38" creationId="{F7806CC2-5CE7-2281-20BA-EE0C729F35AC}"/>
          </ac:spMkLst>
        </pc:spChg>
        <pc:spChg chg="add mod">
          <ac:chgData name="Daisy Hong" userId="852f2fe8-ba51-4773-8c32-260fca1b2ee4" providerId="ADAL" clId="{BB608F32-918A-4A14-94F6-A0382153581E}" dt="2026-09-09T07:04:22.399" v="189"/>
          <ac:spMkLst>
            <pc:docMk/>
            <pc:sldMk cId="4110587240" sldId="2147480548"/>
            <ac:spMk id="41" creationId="{8BBE4F6A-983B-4399-7694-E134678BDDFB}"/>
          </ac:spMkLst>
        </pc:spChg>
        <pc:spChg chg="add mod">
          <ac:chgData name="Daisy Hong" userId="852f2fe8-ba51-4773-8c32-260fca1b2ee4" providerId="ADAL" clId="{BB608F32-918A-4A14-94F6-A0382153581E}" dt="2026-09-09T07:04:22.399" v="189"/>
          <ac:spMkLst>
            <pc:docMk/>
            <pc:sldMk cId="4110587240" sldId="2147480548"/>
            <ac:spMk id="42" creationId="{FCC1256A-B3BE-AB84-6411-AC458C2878BE}"/>
          </ac:spMkLst>
        </pc:spChg>
        <pc:spChg chg="add mod">
          <ac:chgData name="Daisy Hong" userId="852f2fe8-ba51-4773-8c32-260fca1b2ee4" providerId="ADAL" clId="{BB608F32-918A-4A14-94F6-A0382153581E}" dt="2026-09-09T07:05:22.821" v="196" actId="207"/>
          <ac:spMkLst>
            <pc:docMk/>
            <pc:sldMk cId="4110587240" sldId="2147480548"/>
            <ac:spMk id="43" creationId="{4574CBC9-E8ED-5BAD-D2AA-FA8A02F2BEBC}"/>
          </ac:spMkLst>
        </pc:spChg>
        <pc:grpChg chg="mod">
          <ac:chgData name="Daisy Hong" userId="852f2fe8-ba51-4773-8c32-260fca1b2ee4" providerId="ADAL" clId="{BB608F32-918A-4A14-94F6-A0382153581E}" dt="2026-09-09T07:05:11.168" v="194" actId="207"/>
          <ac:grpSpMkLst>
            <pc:docMk/>
            <pc:sldMk cId="4110587240" sldId="2147480548"/>
            <ac:grpSpMk id="4" creationId="{49324375-F44A-6383-B9F5-8CC6CF072926}"/>
          </ac:grpSpMkLst>
        </pc:grpChg>
      </pc:sldChg>
      <pc:sldChg chg="addSp delSp modSp add mod">
        <pc:chgData name="Daisy Hong" userId="852f2fe8-ba51-4773-8c32-260fca1b2ee4" providerId="ADAL" clId="{BB608F32-918A-4A14-94F6-A0382153581E}" dt="2026-09-09T07:03:41.165" v="184" actId="13244"/>
        <pc:sldMkLst>
          <pc:docMk/>
          <pc:sldMk cId="1519234855" sldId="2147480550"/>
        </pc:sldMkLst>
        <pc:spChg chg="mod">
          <ac:chgData name="Daisy Hong" userId="852f2fe8-ba51-4773-8c32-260fca1b2ee4" providerId="ADAL" clId="{BB608F32-918A-4A14-94F6-A0382153581E}" dt="2026-09-09T07:03:34.190" v="183" actId="962"/>
          <ac:spMkLst>
            <pc:docMk/>
            <pc:sldMk cId="1519234855" sldId="2147480550"/>
            <ac:spMk id="2" creationId="{555DE996-0E8F-600A-968F-37E5B2C78B67}"/>
          </ac:spMkLst>
        </pc:spChg>
        <pc:spChg chg="mod topLvl">
          <ac:chgData name="Daisy Hong" userId="852f2fe8-ba51-4773-8c32-260fca1b2ee4" providerId="ADAL" clId="{BB608F32-918A-4A14-94F6-A0382153581E}" dt="2026-09-09T07:00:56.587" v="127" actId="164"/>
          <ac:spMkLst>
            <pc:docMk/>
            <pc:sldMk cId="1519234855" sldId="2147480550"/>
            <ac:spMk id="5" creationId="{AA4DC10B-228C-2609-8CDF-BD500C689307}"/>
          </ac:spMkLst>
        </pc:spChg>
        <pc:spChg chg="mod ord topLvl">
          <ac:chgData name="Daisy Hong" userId="852f2fe8-ba51-4773-8c32-260fca1b2ee4" providerId="ADAL" clId="{BB608F32-918A-4A14-94F6-A0382153581E}" dt="2026-09-09T07:03:03.870" v="175" actId="14100"/>
          <ac:spMkLst>
            <pc:docMk/>
            <pc:sldMk cId="1519234855" sldId="2147480550"/>
            <ac:spMk id="6" creationId="{BD8265DA-C891-FF06-6634-19AFD26A9EC4}"/>
          </ac:spMkLst>
        </pc:spChg>
        <pc:spChg chg="mod topLvl">
          <ac:chgData name="Daisy Hong" userId="852f2fe8-ba51-4773-8c32-260fca1b2ee4" providerId="ADAL" clId="{BB608F32-918A-4A14-94F6-A0382153581E}" dt="2026-09-09T07:00:56.587" v="127" actId="164"/>
          <ac:spMkLst>
            <pc:docMk/>
            <pc:sldMk cId="1519234855" sldId="2147480550"/>
            <ac:spMk id="7" creationId="{362AA47E-BC8D-1B5D-74A3-16B9AADEEA91}"/>
          </ac:spMkLst>
        </pc:spChg>
        <pc:spChg chg="mod topLvl">
          <ac:chgData name="Daisy Hong" userId="852f2fe8-ba51-4773-8c32-260fca1b2ee4" providerId="ADAL" clId="{BB608F32-918A-4A14-94F6-A0382153581E}" dt="2026-09-09T07:03:08.743" v="177" actId="14100"/>
          <ac:spMkLst>
            <pc:docMk/>
            <pc:sldMk cId="1519234855" sldId="2147480550"/>
            <ac:spMk id="8" creationId="{EA79B68D-6D02-4D92-1948-BE3F9C1EBFA9}"/>
          </ac:spMkLst>
        </pc:spChg>
        <pc:spChg chg="mod topLvl">
          <ac:chgData name="Daisy Hong" userId="852f2fe8-ba51-4773-8c32-260fca1b2ee4" providerId="ADAL" clId="{BB608F32-918A-4A14-94F6-A0382153581E}" dt="2026-09-09T07:00:56.587" v="127" actId="164"/>
          <ac:spMkLst>
            <pc:docMk/>
            <pc:sldMk cId="1519234855" sldId="2147480550"/>
            <ac:spMk id="9" creationId="{6746EF9E-3934-093A-7331-BE4E6AB72DD2}"/>
          </ac:spMkLst>
        </pc:spChg>
        <pc:spChg chg="mod topLvl">
          <ac:chgData name="Daisy Hong" userId="852f2fe8-ba51-4773-8c32-260fca1b2ee4" providerId="ADAL" clId="{BB608F32-918A-4A14-94F6-A0382153581E}" dt="2026-09-09T07:03:15.141" v="180" actId="20577"/>
          <ac:spMkLst>
            <pc:docMk/>
            <pc:sldMk cId="1519234855" sldId="2147480550"/>
            <ac:spMk id="10" creationId="{F30EEE6A-9F2D-2F9D-B747-9484051DDEC4}"/>
          </ac:spMkLst>
        </pc:spChg>
        <pc:spChg chg="mod topLvl">
          <ac:chgData name="Daisy Hong" userId="852f2fe8-ba51-4773-8c32-260fca1b2ee4" providerId="ADAL" clId="{BB608F32-918A-4A14-94F6-A0382153581E}" dt="2026-09-09T07:00:56.587" v="127" actId="164"/>
          <ac:spMkLst>
            <pc:docMk/>
            <pc:sldMk cId="1519234855" sldId="2147480550"/>
            <ac:spMk id="11" creationId="{B900BDED-7925-6586-A6C9-AD0B5E00EE57}"/>
          </ac:spMkLst>
        </pc:spChg>
        <pc:spChg chg="mod topLvl">
          <ac:chgData name="Daisy Hong" userId="852f2fe8-ba51-4773-8c32-260fca1b2ee4" providerId="ADAL" clId="{BB608F32-918A-4A14-94F6-A0382153581E}" dt="2026-09-09T07:01:58.243" v="172" actId="1076"/>
          <ac:spMkLst>
            <pc:docMk/>
            <pc:sldMk cId="1519234855" sldId="2147480550"/>
            <ac:spMk id="12" creationId="{7ED32063-96CC-6ABD-7120-BC6E3E756304}"/>
          </ac:spMkLst>
        </pc:spChg>
        <pc:spChg chg="mod topLvl">
          <ac:chgData name="Daisy Hong" userId="852f2fe8-ba51-4773-8c32-260fca1b2ee4" providerId="ADAL" clId="{BB608F32-918A-4A14-94F6-A0382153581E}" dt="2026-09-09T07:00:56.587" v="127" actId="164"/>
          <ac:spMkLst>
            <pc:docMk/>
            <pc:sldMk cId="1519234855" sldId="2147480550"/>
            <ac:spMk id="17" creationId="{C154EDA3-1330-86B0-D39C-DC85C119A77B}"/>
          </ac:spMkLst>
        </pc:spChg>
        <pc:spChg chg="mod topLvl">
          <ac:chgData name="Daisy Hong" userId="852f2fe8-ba51-4773-8c32-260fca1b2ee4" providerId="ADAL" clId="{BB608F32-918A-4A14-94F6-A0382153581E}" dt="2026-09-09T07:03:06.882" v="176" actId="14100"/>
          <ac:spMkLst>
            <pc:docMk/>
            <pc:sldMk cId="1519234855" sldId="2147480550"/>
            <ac:spMk id="20" creationId="{3C7C254E-F4EC-F7B4-63F4-5FBCFDA41E39}"/>
          </ac:spMkLst>
        </pc:spChg>
        <pc:spChg chg="mod topLvl">
          <ac:chgData name="Daisy Hong" userId="852f2fe8-ba51-4773-8c32-260fca1b2ee4" providerId="ADAL" clId="{BB608F32-918A-4A14-94F6-A0382153581E}" dt="2026-09-09T07:00:56.587" v="127" actId="164"/>
          <ac:spMkLst>
            <pc:docMk/>
            <pc:sldMk cId="1519234855" sldId="2147480550"/>
            <ac:spMk id="22" creationId="{35CBA5D1-5C93-6249-36A6-EA8B3B7D96F6}"/>
          </ac:spMkLst>
        </pc:spChg>
        <pc:spChg chg="mod topLvl">
          <ac:chgData name="Daisy Hong" userId="852f2fe8-ba51-4773-8c32-260fca1b2ee4" providerId="ADAL" clId="{BB608F32-918A-4A14-94F6-A0382153581E}" dt="2026-09-09T07:03:25.453" v="182" actId="14100"/>
          <ac:spMkLst>
            <pc:docMk/>
            <pc:sldMk cId="1519234855" sldId="2147480550"/>
            <ac:spMk id="24" creationId="{3D52F8C6-BDB8-9E8D-A229-BFBFE21BBF7C}"/>
          </ac:spMkLst>
        </pc:spChg>
        <pc:grpChg chg="mod ord">
          <ac:chgData name="Daisy Hong" userId="852f2fe8-ba51-4773-8c32-260fca1b2ee4" providerId="ADAL" clId="{BB608F32-918A-4A14-94F6-A0382153581E}" dt="2026-09-09T07:03:41.165" v="184" actId="13244"/>
          <ac:grpSpMkLst>
            <pc:docMk/>
            <pc:sldMk cId="1519234855" sldId="2147480550"/>
            <ac:grpSpMk id="18" creationId="{97B7E24C-E389-6A95-9453-A2D15516F86D}"/>
          </ac:grpSpMkLst>
        </pc:grpChg>
        <pc:grpChg chg="add mod ord">
          <ac:chgData name="Daisy Hong" userId="852f2fe8-ba51-4773-8c32-260fca1b2ee4" providerId="ADAL" clId="{BB608F32-918A-4A14-94F6-A0382153581E}" dt="2026-09-09T07:01:02.421" v="129" actId="13244"/>
          <ac:grpSpMkLst>
            <pc:docMk/>
            <pc:sldMk cId="1519234855" sldId="2147480550"/>
            <ac:grpSpMk id="28" creationId="{1E1805E6-0FEF-7449-D4C3-5753CD42FD64}"/>
          </ac:grpSpMkLst>
        </pc:grpChg>
      </pc:sldChg>
    </pc:docChg>
  </pc:docChgLst>
</pc:chgInfo>
</file>

<file path=ppt/diagrams/_rels/data1.xml.rels><?xml version="1.0" encoding="UTF-8" standalone="yes"?>
<Relationships xmlns="http://schemas.openxmlformats.org/package/2006/relationships"><Relationship Id="rId1" Type="http://schemas.openxmlformats.org/officeDocument/2006/relationships/image" Target="../media/image27.png"/></Relationships>
</file>

<file path=ppt/diagrams/_rels/drawing1.xml.rels><?xml version="1.0" encoding="UTF-8" standalone="yes"?>
<Relationships xmlns="http://schemas.openxmlformats.org/package/2006/relationships"><Relationship Id="rId1" Type="http://schemas.openxmlformats.org/officeDocument/2006/relationships/image" Target="../media/image27.pn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040C53E-3FFA-FE44-B3CE-4576550DA047}" type="doc">
      <dgm:prSet loTypeId="urn:microsoft.com/office/officeart/2005/8/layout/vList3" loCatId="list" qsTypeId="urn:microsoft.com/office/officeart/2005/8/quickstyle/simple1#1" qsCatId="simple" csTypeId="urn:microsoft.com/office/officeart/2005/8/colors/accent1_2#1" csCatId="accent1" phldr="1"/>
      <dgm:spPr/>
      <dgm:t>
        <a:bodyPr/>
        <a:lstStyle/>
        <a:p>
          <a:endParaRPr lang="en-GB"/>
        </a:p>
      </dgm:t>
    </dgm:pt>
    <dgm:pt modelId="{ED195284-0AD8-3C49-BA89-069425B9F472}">
      <dgm:prSet custT="1"/>
      <dgm:spPr>
        <a:ln>
          <a:noFill/>
        </a:ln>
        <a:effectLst>
          <a:outerShdw blurRad="50800" dist="38100" dir="2700000" algn="tl" rotWithShape="0">
            <a:prstClr val="black">
              <a:alpha val="40000"/>
            </a:prstClr>
          </a:outerShdw>
        </a:effectLst>
      </dgm:spPr>
      <dgm:t>
        <a:bodyPr/>
        <a:lstStyle/>
        <a:p>
          <a:pPr algn="just"/>
          <a:r>
            <a:rPr lang="en-AU" sz="2800"/>
            <a:t>Dance technique is training that physically prepares the body to dance. It is based on safe dance practices and anatomical principles to build strength, coordination and endurance. </a:t>
          </a:r>
          <a:r>
            <a:rPr lang="en-AU" sz="1800"/>
            <a:t>(NESA 2025)</a:t>
          </a:r>
          <a:endParaRPr lang="en-AU" sz="2800"/>
        </a:p>
      </dgm:t>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88A3D696-911D-6B41-BE36-2C464B2BEC39}" type="parTrans" cxnId="{A8BBBF20-0223-B04F-8A02-110F53725D14}">
      <dgm:prSet/>
      <dgm:spPr/>
      <dgm:t>
        <a:bodyPr/>
        <a:lstStyle/>
        <a:p>
          <a:endParaRPr lang="en-GB"/>
        </a:p>
      </dgm:t>
    </dgm:pt>
    <dgm:pt modelId="{CE712BD9-E8A2-3F43-BF0D-F9061F89D43E}" type="sibTrans" cxnId="{A8BBBF20-0223-B04F-8A02-110F53725D14}">
      <dgm:prSet/>
      <dgm:spPr/>
      <dgm:t>
        <a:bodyPr/>
        <a:lstStyle/>
        <a:p>
          <a:endParaRPr lang="en-GB"/>
        </a:p>
      </dgm:t>
    </dgm:pt>
    <dgm:pt modelId="{08C1C609-F352-0548-96DD-95489A069D47}" type="pres">
      <dgm:prSet presAssocID="{A040C53E-3FFA-FE44-B3CE-4576550DA047}" presName="linearFlow" presStyleCnt="0">
        <dgm:presLayoutVars>
          <dgm:dir/>
          <dgm:resizeHandles val="exact"/>
        </dgm:presLayoutVars>
      </dgm:prSet>
      <dgm:spPr/>
    </dgm:pt>
    <dgm:pt modelId="{B60D8E17-BB33-EE48-9665-BD395CB992D8}" type="pres">
      <dgm:prSet presAssocID="{ED195284-0AD8-3C49-BA89-069425B9F472}" presName="composite" presStyleCnt="0"/>
      <dgm:spPr/>
    </dgm:pt>
    <dgm:pt modelId="{CD98B554-6A93-4544-AF0A-E16DD6F9E038}" type="pres">
      <dgm:prSet presAssocID="{ED195284-0AD8-3C49-BA89-069425B9F472}" presName="imgShp" presStyleLbl="fgImgPlace1" presStyleIdx="0" presStyleCnt="1" custScaleX="136538" custScaleY="136377" custLinFactNeighborX="-15914" custLinFactNeighborY="845"/>
      <dgm:spPr>
        <a:blipFill rotWithShape="1">
          <a:blip xmlns:r="http://schemas.openxmlformats.org/officeDocument/2006/relationships" r:embed="rId1">
            <a:extLst>
              <a:ext uri="{28A0092B-C50C-407E-A947-70E740481C1C}">
                <a14:useLocalDpi xmlns:a14="http://schemas.microsoft.com/office/drawing/2010/main" val="0"/>
              </a:ext>
            </a:extLst>
          </a:blip>
          <a:srcRect/>
          <a:stretch>
            <a:fillRect/>
          </a:stretch>
        </a:blipFill>
        <a:ln>
          <a:noFill/>
        </a:ln>
        <a:effectLst>
          <a:outerShdw blurRad="50800" dist="38100" dir="2700000" algn="tl" rotWithShape="0">
            <a:prstClr val="black">
              <a:alpha val="40000"/>
            </a:prstClr>
          </a:outerShdw>
        </a:effectLst>
      </dgm:spPr>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8B41EA13-EF44-CD4D-9DD8-BBD4F3C4B2CB}" type="pres">
      <dgm:prSet presAssocID="{ED195284-0AD8-3C49-BA89-069425B9F472}" presName="txShp" presStyleLbl="node1" presStyleIdx="0" presStyleCnt="1" custLinFactNeighborX="8086" custLinFactNeighborY="-293">
        <dgm:presLayoutVars>
          <dgm:bulletEnabled val="1"/>
        </dgm:presLayoutVars>
      </dgm:prSet>
      <dgm:spPr/>
    </dgm:pt>
  </dgm:ptLst>
  <dgm:cxnLst>
    <dgm:cxn modelId="{A8BBBF20-0223-B04F-8A02-110F53725D14}" srcId="{A040C53E-3FFA-FE44-B3CE-4576550DA047}" destId="{ED195284-0AD8-3C49-BA89-069425B9F472}" srcOrd="0" destOrd="0" parTransId="{88A3D696-911D-6B41-BE36-2C464B2BEC39}" sibTransId="{CE712BD9-E8A2-3F43-BF0D-F9061F89D43E}"/>
    <dgm:cxn modelId="{B96CAD79-20D3-E245-ACD1-60227BEFDC63}" type="presOf" srcId="{ED195284-0AD8-3C49-BA89-069425B9F472}" destId="{8B41EA13-EF44-CD4D-9DD8-BBD4F3C4B2CB}" srcOrd="0" destOrd="0" presId="urn:microsoft.com/office/officeart/2005/8/layout/vList3"/>
    <dgm:cxn modelId="{7E1998F5-18EE-0A46-8C99-40762BE44844}" type="presOf" srcId="{A040C53E-3FFA-FE44-B3CE-4576550DA047}" destId="{08C1C609-F352-0548-96DD-95489A069D47}" srcOrd="0" destOrd="0" presId="urn:microsoft.com/office/officeart/2005/8/layout/vList3"/>
    <dgm:cxn modelId="{3EAF6E60-82D0-2D43-8658-22A65263E465}" type="presParOf" srcId="{08C1C609-F352-0548-96DD-95489A069D47}" destId="{B60D8E17-BB33-EE48-9665-BD395CB992D8}" srcOrd="0" destOrd="0" presId="urn:microsoft.com/office/officeart/2005/8/layout/vList3"/>
    <dgm:cxn modelId="{E04BC13C-0843-1B42-88E3-324F1A33739A}" type="presParOf" srcId="{B60D8E17-BB33-EE48-9665-BD395CB992D8}" destId="{CD98B554-6A93-4544-AF0A-E16DD6F9E038}" srcOrd="0" destOrd="0" presId="urn:microsoft.com/office/officeart/2005/8/layout/vList3"/>
    <dgm:cxn modelId="{AD814B12-C197-E140-B8EC-370FEE237D06}" type="presParOf" srcId="{B60D8E17-BB33-EE48-9665-BD395CB992D8}" destId="{8B41EA13-EF44-CD4D-9DD8-BBD4F3C4B2CB}"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41EA13-EF44-CD4D-9DD8-BBD4F3C4B2CB}">
      <dsp:nvSpPr>
        <dsp:cNvPr id="0" name=""/>
        <dsp:cNvSpPr/>
      </dsp:nvSpPr>
      <dsp:spPr>
        <a:xfrm rot="10800000">
          <a:off x="3675887" y="659622"/>
          <a:ext cx="7296911" cy="3672297"/>
        </a:xfrm>
        <a:prstGeom prst="homePlate">
          <a:avLst/>
        </a:prstGeom>
        <a:solidFill>
          <a:schemeClr val="accent1">
            <a:hueOff val="0"/>
            <a:satOff val="0"/>
            <a:lumOff val="0"/>
            <a:alphaOff val="0"/>
          </a:schemeClr>
        </a:solidFill>
        <a:ln w="12700" cap="flat" cmpd="sng" algn="ctr">
          <a:no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619381" tIns="106680" rIns="199136" bIns="106680" numCol="1" spcCol="1270" anchor="ctr" anchorCtr="0">
          <a:noAutofit/>
        </a:bodyPr>
        <a:lstStyle/>
        <a:p>
          <a:pPr marL="0" lvl="0" indent="0" algn="just" defTabSz="1244600">
            <a:lnSpc>
              <a:spcPct val="90000"/>
            </a:lnSpc>
            <a:spcBef>
              <a:spcPct val="0"/>
            </a:spcBef>
            <a:spcAft>
              <a:spcPct val="35000"/>
            </a:spcAft>
            <a:buNone/>
          </a:pPr>
          <a:r>
            <a:rPr lang="en-AU" sz="2800" kern="1200"/>
            <a:t>Dance technique is training that physically prepares the body to dance. It is based on safe dance practices and anatomical principles to build strength, coordination and endurance. </a:t>
          </a:r>
          <a:r>
            <a:rPr lang="en-AU" sz="1800" kern="1200"/>
            <a:t>(NESA 2025)</a:t>
          </a:r>
          <a:endParaRPr lang="en-AU" sz="2800" kern="1200"/>
        </a:p>
      </dsp:txBody>
      <dsp:txXfrm rot="10800000">
        <a:off x="4593961" y="659622"/>
        <a:ext cx="6378837" cy="3672297"/>
      </dsp:txXfrm>
    </dsp:sp>
    <dsp:sp modelId="{CD98B554-6A93-4544-AF0A-E16DD6F9E038}">
      <dsp:nvSpPr>
        <dsp:cNvPr id="0" name=""/>
        <dsp:cNvSpPr/>
      </dsp:nvSpPr>
      <dsp:spPr>
        <a:xfrm>
          <a:off x="13" y="4893"/>
          <a:ext cx="5014082" cy="5008169"/>
        </a:xfrm>
        <a:prstGeom prst="ellipse">
          <a:avLst/>
        </a:prstGeom>
        <a:blipFill rotWithShape="1">
          <a:blip xmlns:r="http://schemas.openxmlformats.org/officeDocument/2006/relationships" r:embed="rId1">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43F5A19-4E20-4EDB-9EC8-DF02AC748E7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latin typeface="Public Sans" pitchFamily="2" charset="0"/>
            </a:endParaRPr>
          </a:p>
        </p:txBody>
      </p:sp>
      <p:sp>
        <p:nvSpPr>
          <p:cNvPr id="3" name="Date Placeholder 2">
            <a:extLst>
              <a:ext uri="{FF2B5EF4-FFF2-40B4-BE49-F238E27FC236}">
                <a16:creationId xmlns:a16="http://schemas.microsoft.com/office/drawing/2014/main" id="{6F2B4FC2-E151-470D-9291-01D2A5A6D34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0BF4B7B-ADA4-42BE-A113-1D67CA67812F}" type="datetimeFigureOut">
              <a:rPr lang="en-AU" smtClean="0">
                <a:latin typeface="Public Sans" pitchFamily="2" charset="0"/>
              </a:rPr>
              <a:t>18/09/2026</a:t>
            </a:fld>
            <a:endParaRPr lang="en-AU">
              <a:latin typeface="Public Sans" pitchFamily="2" charset="0"/>
            </a:endParaRPr>
          </a:p>
        </p:txBody>
      </p:sp>
      <p:sp>
        <p:nvSpPr>
          <p:cNvPr id="4" name="Footer Placeholder 3">
            <a:extLst>
              <a:ext uri="{FF2B5EF4-FFF2-40B4-BE49-F238E27FC236}">
                <a16:creationId xmlns:a16="http://schemas.microsoft.com/office/drawing/2014/main" id="{2F07DE46-ED0B-49F3-8199-C129451A46B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latin typeface="Public Sans" pitchFamily="2" charset="0"/>
            </a:endParaRPr>
          </a:p>
        </p:txBody>
      </p:sp>
      <p:sp>
        <p:nvSpPr>
          <p:cNvPr id="5" name="Slide Number Placeholder 4">
            <a:extLst>
              <a:ext uri="{FF2B5EF4-FFF2-40B4-BE49-F238E27FC236}">
                <a16:creationId xmlns:a16="http://schemas.microsoft.com/office/drawing/2014/main" id="{56DA6684-5527-4DB9-88B5-C4F66FB5F78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AAF8501-5769-46EC-B8B9-363B75FA9999}" type="slidenum">
              <a:rPr lang="en-AU" smtClean="0">
                <a:latin typeface="Public Sans" pitchFamily="2" charset="0"/>
              </a:rPr>
              <a:t>‹#›</a:t>
            </a:fld>
            <a:endParaRPr lang="en-AU">
              <a:latin typeface="Public Sans" pitchFamily="2" charset="0"/>
            </a:endParaRPr>
          </a:p>
        </p:txBody>
      </p:sp>
    </p:spTree>
    <p:extLst>
      <p:ext uri="{BB962C8B-B14F-4D97-AF65-F5344CB8AC3E}">
        <p14:creationId xmlns:p14="http://schemas.microsoft.com/office/powerpoint/2010/main" val="41447938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Public Sans" pitchFamily="2" charset="0"/>
              </a:defRPr>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Public Sans" pitchFamily="2" charset="0"/>
              </a:defRPr>
            </a:lvl1pPr>
          </a:lstStyle>
          <a:p>
            <a:fld id="{EC6F825C-382E-4C1A-82AB-BCE4AFD21ABE}" type="datetimeFigureOut">
              <a:rPr lang="en-AU" smtClean="0"/>
              <a:pPr/>
              <a:t>18/09/2026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Public Sans" pitchFamily="2" charset="0"/>
              </a:defRPr>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Public Sans" pitchFamily="2" charset="0"/>
              </a:defRPr>
            </a:lvl1pPr>
          </a:lstStyle>
          <a:p>
            <a:fld id="{B07158C4-A119-4B78-9DE8-A50001BC31DC}" type="slidenum">
              <a:rPr lang="en-AU" smtClean="0"/>
              <a:pPr/>
              <a:t>‹#›</a:t>
            </a:fld>
            <a:endParaRPr lang="en-AU"/>
          </a:p>
        </p:txBody>
      </p:sp>
    </p:spTree>
    <p:extLst>
      <p:ext uri="{BB962C8B-B14F-4D97-AF65-F5344CB8AC3E}">
        <p14:creationId xmlns:p14="http://schemas.microsoft.com/office/powerpoint/2010/main" val="3301092027"/>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1pPr>
    <a:lvl2pPr marL="609585"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2pPr>
    <a:lvl3pPr marL="1219170"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3pPr>
    <a:lvl4pPr marL="1828754"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4pPr>
    <a:lvl5pPr marL="2438339"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aitsl.edu.au/docs/default-source/feedback/aitsl-learning-intentions-and-success-criteria-strategy.pdf?sfvrsn=382dec3c_2" TargetMode="External"/><Relationship Id="rId2" Type="http://schemas.openxmlformats.org/officeDocument/2006/relationships/slide" Target="../slides/slide5.xml"/><Relationship Id="rId1" Type="http://schemas.openxmlformats.org/officeDocument/2006/relationships/notesMaster" Target="../notesMasters/notesMaster1.xml"/><Relationship Id="rId5" Type="http://schemas.openxmlformats.org/officeDocument/2006/relationships/hyperlink" Target="https://education.nsw.gov.au/teaching-and-learning/curriculum/explicit-teaching/explicit-teaching-strategies/sharing-success-criteria" TargetMode="External"/><Relationship Id="rId4" Type="http://schemas.openxmlformats.org/officeDocument/2006/relationships/hyperlink" Target="https://education.nsw.gov.au/teaching-and-learning/curriculum/explicit-teaching/explicit-teaching-strategies/sharing-learning-intentions"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en.wikipedia.org/wiki/en:Creative_Commons" TargetMode="External"/><Relationship Id="rId2" Type="http://schemas.openxmlformats.org/officeDocument/2006/relationships/slide" Target="../slides/slide20.xml"/><Relationship Id="rId1" Type="http://schemas.openxmlformats.org/officeDocument/2006/relationships/notesMaster" Target="../notesMasters/notesMaster1.xml"/><Relationship Id="rId6" Type="http://schemas.openxmlformats.org/officeDocument/2006/relationships/hyperlink" Target="https://creativecommons.org/licenses/by/2.0/deed.en" TargetMode="External"/><Relationship Id="rId5" Type="http://schemas.openxmlformats.org/officeDocument/2006/relationships/hyperlink" Target="https://commons.wikimedia.org/wiki/File:Back_muscles_%2848605452732%29.png" TargetMode="External"/><Relationship Id="rId4" Type="http://schemas.openxmlformats.org/officeDocument/2006/relationships/hyperlink" Target="https://creativecommons.org/licenses/by-sa/4.0/deed.en"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education.nsw.gov.au/teaching-and-learning/curriculum/creative-arts/planning-programming-and-assessing-creative-arts-7-10/dance-7-10#:~:text=Posters%20%E2%80%93%20Elements%20of%20dance%20(PDF%20725%20KB)" TargetMode="External"/><Relationship Id="rId2" Type="http://schemas.openxmlformats.org/officeDocument/2006/relationships/slide" Target="../slides/slide37.xml"/><Relationship Id="rId1" Type="http://schemas.openxmlformats.org/officeDocument/2006/relationships/notesMaster" Target="../notesMasters/notesMaster1.xml"/><Relationship Id="rId4" Type="http://schemas.openxmlformats.org/officeDocument/2006/relationships/hyperlink" Target="https://education.nsw.gov.au/teaching-and-learning/curriculum/creative-arts/planning-programming-and-assessing-creative-arts-7-10/dance-7-10#:~:text=Definitions%20and%20examples%20%E2%80%93Elements%20of%20dance%20(DOCX%203.62%20KB)" TargetMode="Externa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www.aitsl.edu.au/docs/default-source/feedback/aitsl-learning-intentions-and-success-criteria-strategy.pdf?sfvrsn=382dec3c_2" TargetMode="External"/><Relationship Id="rId2" Type="http://schemas.openxmlformats.org/officeDocument/2006/relationships/slide" Target="../slides/slide41.xml"/><Relationship Id="rId1" Type="http://schemas.openxmlformats.org/officeDocument/2006/relationships/notesMaster" Target="../notesMasters/notesMaster1.xml"/><Relationship Id="rId5" Type="http://schemas.openxmlformats.org/officeDocument/2006/relationships/hyperlink" Target="https://education.nsw.gov.au/teaching-and-learning/curriculum/explicit-teaching/explicit-teaching-strategies/sharing-success-criteria" TargetMode="External"/><Relationship Id="rId4" Type="http://schemas.openxmlformats.org/officeDocument/2006/relationships/hyperlink" Target="https://education.nsw.gov.au/teaching-and-learning/curriculum/explicit-teaching/explicit-teaching-strategies/sharing-learning-intentions" TargetMode="Externa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_Teacher_note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s://mobygratis.com/" TargetMode="External"/><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3" Type="http://schemas.openxmlformats.org/officeDocument/2006/relationships/hyperlink" Target="https://www.aitsl.edu.au/docs/default-source/feedback/aitsl-learning-intentions-and-success-criteria-strategy.pdf?sfvrsn=382dec3c_2" TargetMode="External"/><Relationship Id="rId2" Type="http://schemas.openxmlformats.org/officeDocument/2006/relationships/slide" Target="../slides/slide58.xml"/><Relationship Id="rId1" Type="http://schemas.openxmlformats.org/officeDocument/2006/relationships/notesMaster" Target="../notesMasters/notesMaster1.xml"/><Relationship Id="rId5" Type="http://schemas.openxmlformats.org/officeDocument/2006/relationships/hyperlink" Target="https://education.nsw.gov.au/teaching-and-learning/curriculum/explicit-teaching/explicit-teaching-strategies/sharing-success-criteria" TargetMode="External"/><Relationship Id="rId4" Type="http://schemas.openxmlformats.org/officeDocument/2006/relationships/hyperlink" Target="https://education.nsw.gov.au/teaching-and-learning/curriculum/explicit-teaching/explicit-teaching-strategies/sharing-learning-intentions" TargetMode="Externa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B07158C4-A119-4B78-9DE8-A50001BC31DC}" type="slidenum">
              <a:rPr lang="en-AU" smtClean="0"/>
              <a:pPr/>
              <a:t>1</a:t>
            </a:fld>
            <a:endParaRPr lang="en-AU"/>
          </a:p>
        </p:txBody>
      </p:sp>
    </p:spTree>
    <p:extLst>
      <p:ext uri="{BB962C8B-B14F-4D97-AF65-F5344CB8AC3E}">
        <p14:creationId xmlns:p14="http://schemas.microsoft.com/office/powerpoint/2010/main" val="19335899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B07158C4-A119-4B78-9DE8-A50001BC31DC}" type="slidenum">
              <a:rPr lang="en-AU" smtClean="0"/>
              <a:pPr/>
              <a:t>2</a:t>
            </a:fld>
            <a:endParaRPr lang="en-AU"/>
          </a:p>
        </p:txBody>
      </p:sp>
    </p:spTree>
    <p:extLst>
      <p:ext uri="{BB962C8B-B14F-4D97-AF65-F5344CB8AC3E}">
        <p14:creationId xmlns:p14="http://schemas.microsoft.com/office/powerpoint/2010/main" val="30088131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b="1">
                <a:latin typeface="Arial" panose="020B0604020202020204" pitchFamily="34" charset="0"/>
                <a:cs typeface="Arial" panose="020B0604020202020204" pitchFamily="34" charset="0"/>
              </a:rPr>
              <a:t>Teacher notes:</a:t>
            </a:r>
            <a:endParaRPr lang="en-US">
              <a:latin typeface="Arial" panose="020B0604020202020204" pitchFamily="34" charset="0"/>
              <a:cs typeface="Arial" panose="020B0604020202020204" pitchFamily="34" charset="0"/>
            </a:endParaRPr>
          </a:p>
          <a:p>
            <a:pPr marL="171450" indent="-171450">
              <a:buFont typeface="Arial"/>
              <a:buChar char="•"/>
            </a:pPr>
            <a:r>
              <a:rPr lang="en-AU">
                <a:latin typeface="Arial" panose="020B0604020202020204" pitchFamily="34" charset="0"/>
                <a:cs typeface="Arial" panose="020B0604020202020204" pitchFamily="34" charset="0"/>
              </a:rPr>
              <a:t>Click lesson numbers to go to specific lessons</a:t>
            </a:r>
          </a:p>
          <a:p>
            <a:pPr marL="171450" indent="-171450">
              <a:buFont typeface="Arial"/>
              <a:buChar char="•"/>
            </a:pPr>
            <a:r>
              <a:rPr lang="en-AU">
                <a:latin typeface="Arial" panose="020B0604020202020204" pitchFamily="34" charset="0"/>
                <a:cs typeface="Arial" panose="020B0604020202020204" pitchFamily="34" charset="0"/>
              </a:rPr>
              <a:t>Interactive features can be viewed in slide show</a:t>
            </a:r>
          </a:p>
          <a:p>
            <a:endParaRPr lang="en-AU" b="1">
              <a:latin typeface="Arial" panose="020B0604020202020204" pitchFamily="34" charset="0"/>
              <a:cs typeface="Arial" panose="020B0604020202020204" pitchFamily="34" charset="0"/>
            </a:endParaRPr>
          </a:p>
          <a:p>
            <a:r>
              <a:rPr lang="en-AU" b="1">
                <a:latin typeface="Arial" panose="020B0604020202020204" pitchFamily="34" charset="0"/>
                <a:cs typeface="Arial" panose="020B0604020202020204" pitchFamily="34" charset="0"/>
              </a:rPr>
              <a:t>Notes for vendors [to be removed after slide deck creation]:</a:t>
            </a:r>
            <a:endParaRPr lang="en-US">
              <a:latin typeface="Arial" panose="020B0604020202020204" pitchFamily="34" charset="0"/>
              <a:cs typeface="Arial" panose="020B0604020202020204" pitchFamily="34" charset="0"/>
            </a:endParaRPr>
          </a:p>
          <a:p>
            <a:pPr marL="171450" indent="-171450">
              <a:buFont typeface="Arial"/>
              <a:buChar char="•"/>
            </a:pPr>
            <a:r>
              <a:rPr lang="en-AU" b="1">
                <a:latin typeface="Arial" panose="020B0604020202020204" pitchFamily="34" charset="0"/>
                <a:cs typeface="Arial" panose="020B0604020202020204" pitchFamily="34" charset="0"/>
              </a:rPr>
              <a:t>Create hyperlinks to dividers that match lesson numbers by</a:t>
            </a:r>
          </a:p>
          <a:p>
            <a:pPr marL="781035" lvl="1" indent="-171450">
              <a:buFont typeface="Arial"/>
              <a:buChar char="•"/>
            </a:pPr>
            <a:r>
              <a:rPr lang="en-AU" b="1">
                <a:latin typeface="Arial" panose="020B0604020202020204" pitchFamily="34" charset="0"/>
                <a:cs typeface="Arial" panose="020B0604020202020204" pitchFamily="34" charset="0"/>
              </a:rPr>
              <a:t>Right click on the number&gt;edit link&gt;select slide in deck to connect to</a:t>
            </a:r>
          </a:p>
          <a:p>
            <a:pPr marL="171450" indent="-171450">
              <a:buFont typeface="Arial"/>
              <a:buChar char="•"/>
            </a:pPr>
            <a:endParaRPr lang="en-US">
              <a:latin typeface="Arial" panose="020B0604020202020204" pitchFamily="34" charset="0"/>
              <a:cs typeface="Arial" panose="020B0604020202020204" pitchFamily="34" charset="0"/>
            </a:endParaRPr>
          </a:p>
          <a:p>
            <a:endParaRPr lang="en-US">
              <a:cs typeface="Calibri"/>
            </a:endParaRPr>
          </a:p>
        </p:txBody>
      </p:sp>
      <p:sp>
        <p:nvSpPr>
          <p:cNvPr id="4" name="Slide Number Placeholder 3"/>
          <p:cNvSpPr>
            <a:spLocks noGrp="1"/>
          </p:cNvSpPr>
          <p:nvPr>
            <p:ph type="sldNum" sz="quarter" idx="5"/>
          </p:nvPr>
        </p:nvSpPr>
        <p:spPr/>
        <p:txBody>
          <a:bodyPr/>
          <a:lstStyle/>
          <a:p>
            <a:fld id="{D09C5488-DD16-4714-9519-7BE21BA11D4E}" type="slidenum">
              <a:rPr lang="en-AU" smtClean="0"/>
              <a:t>3</a:t>
            </a:fld>
            <a:endParaRPr lang="en-AU"/>
          </a:p>
        </p:txBody>
      </p:sp>
    </p:spTree>
    <p:extLst>
      <p:ext uri="{BB962C8B-B14F-4D97-AF65-F5344CB8AC3E}">
        <p14:creationId xmlns:p14="http://schemas.microsoft.com/office/powerpoint/2010/main" val="32427642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7B3B4E-F928-EF04-3856-87E55EDACD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129063-2EE8-8EE0-916C-7F4C649F7A5B}"/>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3E97CD20-7DF7-A12F-9965-03B4064EA03E}"/>
              </a:ext>
            </a:extLst>
          </p:cNvPr>
          <p:cNvSpPr>
            <a:spLocks noGrp="1"/>
          </p:cNvSpPr>
          <p:nvPr>
            <p:ph type="body" idx="1"/>
          </p:nvPr>
        </p:nvSpPr>
        <p:spPr/>
        <p:txBody>
          <a:bodyPr/>
          <a:lstStyle/>
          <a:p>
            <a:r>
              <a:rPr lang="en-AU" b="1">
                <a:latin typeface="Arial" panose="020B0604020202020204" pitchFamily="34" charset="0"/>
                <a:cs typeface="Arial" panose="020B0604020202020204" pitchFamily="34" charset="0"/>
              </a:rPr>
              <a:t>Notes for teachers:</a:t>
            </a:r>
            <a:endParaRPr lang="en-AU">
              <a:latin typeface="Arial" panose="020B0604020202020204" pitchFamily="34" charset="0"/>
              <a:cs typeface="Arial" panose="020B0604020202020204" pitchFamily="34" charset="0"/>
            </a:endParaRPr>
          </a:p>
          <a:p>
            <a:pPr marL="171450" indent="-171450">
              <a:buFont typeface="Arial"/>
              <a:buChar char="•"/>
            </a:pPr>
            <a:r>
              <a:rPr lang="en-AU">
                <a:latin typeface="Arial" panose="020B0604020202020204" pitchFamily="34" charset="0"/>
                <a:cs typeface="Arial" panose="020B0604020202020204" pitchFamily="34" charset="0"/>
              </a:rPr>
              <a:t>Learning intentions and success criteria are best co-constructed with students. Adapt the learning intention as required and add matching success criteria.</a:t>
            </a:r>
          </a:p>
          <a:p>
            <a:pPr marL="171450" indent="-171450">
              <a:buFont typeface="Arial"/>
              <a:buChar char="•"/>
            </a:pPr>
            <a:r>
              <a:rPr lang="en-AU">
                <a:latin typeface="Arial" panose="020B0604020202020204" pitchFamily="34" charset="0"/>
                <a:cs typeface="Arial" panose="020B0604020202020204" pitchFamily="34" charset="0"/>
              </a:rPr>
              <a:t>For more information See ⁠</a:t>
            </a:r>
            <a:r>
              <a:rPr lang="en-AU">
                <a:latin typeface="Arial" panose="020B0604020202020204" pitchFamily="34" charset="0"/>
                <a:cs typeface="Arial" panose="020B0604020202020204" pitchFamily="34" charset="0"/>
                <a:hlinkClick r:id="rId3" tooltip="https://www.aitsl.edu.au/docs/default-source/feedback/aitsl-learning-intentions-and-success-criteria-strategy.pdf?sfvrsn=382dec3c_2"/>
              </a:rPr>
              <a:t>AITSL</a:t>
            </a:r>
            <a:r>
              <a:rPr lang="en-AU">
                <a:latin typeface="Arial" panose="020B0604020202020204" pitchFamily="34" charset="0"/>
                <a:cs typeface="Arial" panose="020B0604020202020204" pitchFamily="34" charset="0"/>
              </a:rPr>
              <a:t> or the NSW Department of Education explicit teaching strategies, ⁠</a:t>
            </a:r>
            <a:r>
              <a:rPr lang="en-AU">
                <a:latin typeface="Arial" panose="020B0604020202020204" pitchFamily="34" charset="0"/>
                <a:cs typeface="Arial" panose="020B0604020202020204" pitchFamily="34" charset="0"/>
                <a:hlinkClick r:id="rId4" tooltip="https://education.nsw.gov.au/teaching-and-learning/curriculum/explicit-teaching/explicit-teaching-strategies/sharing-learning-intentions"/>
              </a:rPr>
              <a:t>Sharing learning intentions</a:t>
            </a:r>
            <a:r>
              <a:rPr lang="en-AU">
                <a:latin typeface="Arial" panose="020B0604020202020204" pitchFamily="34" charset="0"/>
                <a:cs typeface="Arial" panose="020B0604020202020204" pitchFamily="34" charset="0"/>
              </a:rPr>
              <a:t> and ⁠</a:t>
            </a:r>
            <a:r>
              <a:rPr lang="en-AU">
                <a:latin typeface="Arial" panose="020B0604020202020204" pitchFamily="34" charset="0"/>
                <a:cs typeface="Arial" panose="020B0604020202020204" pitchFamily="34" charset="0"/>
                <a:hlinkClick r:id="rId5" tooltip="https://education.nsw.gov.au/teaching-and-learning/curriculum/explicit-teaching/explicit-teaching-strategies/sharing-success-criteria"/>
              </a:rPr>
              <a:t>Sharing success criteria</a:t>
            </a:r>
            <a:endParaRPr lang="en-AU">
              <a:latin typeface="Arial" panose="020B0604020202020204" pitchFamily="34" charset="0"/>
              <a:cs typeface="Arial" panose="020B0604020202020204" pitchFamily="34" charset="0"/>
            </a:endParaRPr>
          </a:p>
          <a:p>
            <a:pPr marL="171450" indent="-171450">
              <a:buFont typeface="Arial"/>
              <a:buChar char="•"/>
            </a:pPr>
            <a:r>
              <a:rPr lang="en-AU">
                <a:latin typeface="Arial" panose="020B0604020202020204" pitchFamily="34" charset="0"/>
                <a:cs typeface="Arial" panose="020B0604020202020204" pitchFamily="34" charset="0"/>
              </a:rPr>
              <a:t>LISC is not necessarily presented at the beginning of the lesson. Teacher needs to consider most effectual time to introduce </a:t>
            </a:r>
          </a:p>
          <a:p>
            <a:pPr marL="171450" indent="-171450">
              <a:buFont typeface="Arial"/>
              <a:buChar char="•"/>
            </a:pPr>
            <a:r>
              <a:rPr lang="en-AU">
                <a:latin typeface="Arial" panose="020B0604020202020204" pitchFamily="34" charset="0"/>
                <a:cs typeface="Arial" panose="020B0604020202020204" pitchFamily="34" charset="0"/>
              </a:rPr>
              <a:t>LISC should be revisited during the lesson to support students' evaluation of their learning</a:t>
            </a:r>
          </a:p>
          <a:p>
            <a:endParaRPr lang="en-AU" b="1">
              <a:cs typeface="Calibri"/>
            </a:endParaRPr>
          </a:p>
        </p:txBody>
      </p:sp>
      <p:sp>
        <p:nvSpPr>
          <p:cNvPr id="4" name="Slide Number Placeholder 3">
            <a:extLst>
              <a:ext uri="{FF2B5EF4-FFF2-40B4-BE49-F238E27FC236}">
                <a16:creationId xmlns:a16="http://schemas.microsoft.com/office/drawing/2014/main" id="{8C1C8F66-8339-1A5C-748D-5A62E75A2DCF}"/>
              </a:ext>
            </a:extLst>
          </p:cNvPr>
          <p:cNvSpPr>
            <a:spLocks noGrp="1"/>
          </p:cNvSpPr>
          <p:nvPr>
            <p:ph type="sldNum" sz="quarter" idx="5"/>
          </p:nvPr>
        </p:nvSpPr>
        <p:spPr/>
        <p:txBody>
          <a:bodyPr/>
          <a:lstStyle/>
          <a:p>
            <a:fld id="{D09C5488-DD16-4714-9519-7BE21BA11D4E}" type="slidenum">
              <a:rPr lang="en-AU" smtClean="0"/>
              <a:t>5</a:t>
            </a:fld>
            <a:endParaRPr lang="en-AU"/>
          </a:p>
        </p:txBody>
      </p:sp>
    </p:spTree>
    <p:extLst>
      <p:ext uri="{BB962C8B-B14F-4D97-AF65-F5344CB8AC3E}">
        <p14:creationId xmlns:p14="http://schemas.microsoft.com/office/powerpoint/2010/main" val="22559427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B37C99-CCB4-26E9-01C4-861CA3BD96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1A5F96-36B2-7724-669A-971F678F8325}"/>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86DC99A5-ED21-60F7-EAD3-4733D1F814A1}"/>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1600" kern="1200">
                <a:solidFill>
                  <a:schemeClr val="tx1"/>
                </a:solidFill>
                <a:effectLst/>
                <a:latin typeface="Arial" panose="020B0604020202020204" pitchFamily="34" charset="0"/>
                <a:ea typeface="+mn-ea"/>
                <a:cs typeface="Arial" panose="020B0604020202020204" pitchFamily="34" charset="0"/>
              </a:rPr>
              <a:t>Th agreed protocols, behaviours and responsibilities may include: </a:t>
            </a:r>
          </a:p>
          <a:p>
            <a:pPr marL="285750" lvl="0" indent="-285750">
              <a:buFont typeface="Arial" panose="020B0604020202020204" pitchFamily="34" charset="0"/>
              <a:buChar char="•"/>
            </a:pPr>
            <a:r>
              <a:rPr lang="en-AU" sz="1600" kern="1200">
                <a:solidFill>
                  <a:schemeClr val="tx1"/>
                </a:solidFill>
                <a:effectLst/>
                <a:latin typeface="Arial" panose="020B0604020202020204" pitchFamily="34" charset="0"/>
                <a:ea typeface="+mn-ea"/>
                <a:cs typeface="Arial" panose="020B0604020202020204" pitchFamily="34" charset="0"/>
              </a:rPr>
              <a:t>being responsible and prepared for class by bringing equipment including dance clothes, appropriate footwear relative to the dance style, water bottle, note taking equipment</a:t>
            </a:r>
          </a:p>
          <a:p>
            <a:pPr marL="285750" lvl="0" indent="-285750">
              <a:buFont typeface="Arial" panose="020B0604020202020204" pitchFamily="34" charset="0"/>
              <a:buChar char="•"/>
            </a:pPr>
            <a:r>
              <a:rPr lang="en-AU" sz="1600" kern="1200">
                <a:solidFill>
                  <a:schemeClr val="tx1"/>
                </a:solidFill>
                <a:effectLst/>
                <a:latin typeface="Arial" panose="020B0604020202020204" pitchFamily="34" charset="0"/>
                <a:ea typeface="+mn-ea"/>
                <a:cs typeface="Arial" panose="020B0604020202020204" pitchFamily="34" charset="0"/>
              </a:rPr>
              <a:t>the storage of equipment like bags, water bottles, towels, dance clothes</a:t>
            </a:r>
          </a:p>
          <a:p>
            <a:pPr marL="285750" lvl="0" indent="-285750">
              <a:buFont typeface="Arial" panose="020B0604020202020204" pitchFamily="34" charset="0"/>
              <a:buChar char="•"/>
            </a:pPr>
            <a:r>
              <a:rPr lang="en-AU" sz="1600" kern="1200">
                <a:solidFill>
                  <a:schemeClr val="tx1"/>
                </a:solidFill>
                <a:effectLst/>
                <a:latin typeface="Arial" panose="020B0604020202020204" pitchFamily="34" charset="0"/>
                <a:ea typeface="+mn-ea"/>
                <a:cs typeface="Arial" panose="020B0604020202020204" pitchFamily="34" charset="0"/>
              </a:rPr>
              <a:t>procedures for getting changed into dance attire for practical classes</a:t>
            </a:r>
          </a:p>
          <a:p>
            <a:pPr marL="285750" lvl="0" indent="-285750">
              <a:buFont typeface="Arial" panose="020B0604020202020204" pitchFamily="34" charset="0"/>
              <a:buChar char="•"/>
            </a:pPr>
            <a:r>
              <a:rPr lang="en-AU" sz="1600" kern="1200">
                <a:solidFill>
                  <a:schemeClr val="tx1"/>
                </a:solidFill>
                <a:effectLst/>
                <a:latin typeface="Arial" panose="020B0604020202020204" pitchFamily="34" charset="0"/>
                <a:ea typeface="+mn-ea"/>
                <a:cs typeface="Arial" panose="020B0604020202020204" pitchFamily="34" charset="0"/>
              </a:rPr>
              <a:t>respectful behaviours when watching students perform exercises and dance works</a:t>
            </a:r>
          </a:p>
          <a:p>
            <a:pPr marL="285750" lvl="0" indent="-285750">
              <a:buFont typeface="Arial" panose="020B0604020202020204" pitchFamily="34" charset="0"/>
              <a:buChar char="•"/>
            </a:pPr>
            <a:r>
              <a:rPr lang="en-AU" sz="1600" kern="1200">
                <a:solidFill>
                  <a:schemeClr val="tx1"/>
                </a:solidFill>
                <a:effectLst/>
                <a:latin typeface="Arial" panose="020B0604020202020204" pitchFamily="34" charset="0"/>
                <a:ea typeface="+mn-ea"/>
                <a:cs typeface="Arial" panose="020B0604020202020204" pitchFamily="34" charset="0"/>
              </a:rPr>
              <a:t>the role of filming and recording within a dance class considering storage of recordings, sharing of recordings and consent for film</a:t>
            </a:r>
          </a:p>
          <a:p>
            <a:pPr marL="285750" lvl="0" indent="-285750">
              <a:buFont typeface="Arial" panose="020B0604020202020204" pitchFamily="34" charset="0"/>
              <a:buChar char="•"/>
            </a:pPr>
            <a:r>
              <a:rPr lang="en-AU" sz="1600" kern="1200">
                <a:solidFill>
                  <a:schemeClr val="tx1"/>
                </a:solidFill>
                <a:effectLst/>
                <a:latin typeface="Arial" panose="020B0604020202020204" pitchFamily="34" charset="0"/>
                <a:ea typeface="+mn-ea"/>
                <a:cs typeface="Arial" panose="020B0604020202020204" pitchFamily="34" charset="0"/>
              </a:rPr>
              <a:t>expectations and responsibilities of the short-term and long-term injured dancer.</a:t>
            </a:r>
          </a:p>
          <a:p>
            <a:endParaRPr lang="en-AU"/>
          </a:p>
        </p:txBody>
      </p:sp>
      <p:sp>
        <p:nvSpPr>
          <p:cNvPr id="4" name="Slide Number Placeholder 3">
            <a:extLst>
              <a:ext uri="{FF2B5EF4-FFF2-40B4-BE49-F238E27FC236}">
                <a16:creationId xmlns:a16="http://schemas.microsoft.com/office/drawing/2014/main" id="{4F5E7ECD-4182-A085-80BB-D91FD2A33D56}"/>
              </a:ext>
            </a:extLst>
          </p:cNvPr>
          <p:cNvSpPr>
            <a:spLocks noGrp="1"/>
          </p:cNvSpPr>
          <p:nvPr>
            <p:ph type="sldNum" sz="quarter" idx="5"/>
          </p:nvPr>
        </p:nvSpPr>
        <p:spPr/>
        <p:txBody>
          <a:bodyPr/>
          <a:lstStyle/>
          <a:p>
            <a:fld id="{B07158C4-A119-4B78-9DE8-A50001BC31DC}" type="slidenum">
              <a:rPr lang="en-AU" smtClean="0"/>
              <a:pPr/>
              <a:t>6</a:t>
            </a:fld>
            <a:endParaRPr lang="en-AU"/>
          </a:p>
        </p:txBody>
      </p:sp>
    </p:spTree>
    <p:extLst>
      <p:ext uri="{BB962C8B-B14F-4D97-AF65-F5344CB8AC3E}">
        <p14:creationId xmlns:p14="http://schemas.microsoft.com/office/powerpoint/2010/main" val="30449212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B07158C4-A119-4B78-9DE8-A50001BC31DC}" type="slidenum">
              <a:rPr lang="en-AU" smtClean="0"/>
              <a:pPr/>
              <a:t>7</a:t>
            </a:fld>
            <a:endParaRPr lang="en-AU"/>
          </a:p>
        </p:txBody>
      </p:sp>
    </p:spTree>
    <p:extLst>
      <p:ext uri="{BB962C8B-B14F-4D97-AF65-F5344CB8AC3E}">
        <p14:creationId xmlns:p14="http://schemas.microsoft.com/office/powerpoint/2010/main" val="23880258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6B1C56-5D14-C087-73F5-B012AC288D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5DDF0A-A2CB-BD23-0B14-52D724C783BE}"/>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B57815FA-9E57-09EC-BB13-13A71E5ADD19}"/>
              </a:ext>
            </a:extLst>
          </p:cNvPr>
          <p:cNvSpPr>
            <a:spLocks noGrp="1"/>
          </p:cNvSpPr>
          <p:nvPr>
            <p:ph type="body" idx="1"/>
          </p:nvPr>
        </p:nvSpPr>
        <p:spPr/>
        <p:txBody>
          <a:bodyPr/>
          <a:lstStyle/>
          <a:p>
            <a:r>
              <a:rPr lang="en-AU" sz="1600">
                <a:latin typeface="Arial" panose="020B0604020202020204" pitchFamily="34" charset="0"/>
                <a:cs typeface="Arial" panose="020B0604020202020204" pitchFamily="34" charset="0"/>
              </a:rPr>
              <a:t>Students u</a:t>
            </a:r>
            <a:r>
              <a:rPr lang="en-AU" sz="1600" b="0" i="0">
                <a:effectLst/>
                <a:latin typeface="Arial" panose="020B0604020202020204" pitchFamily="34" charset="0"/>
                <a:cs typeface="Arial" panose="020B0604020202020204" pitchFamily="34" charset="0"/>
              </a:rPr>
              <a:t>se the language of dance performance when explaining, evaluating and critically reflecting on their performance of class exercises and dance works. </a:t>
            </a:r>
          </a:p>
          <a:p>
            <a:endParaRPr lang="en-AU" sz="1600" b="0" i="0">
              <a:effectLst/>
              <a:latin typeface="Arial" panose="020B0604020202020204" pitchFamily="34" charset="0"/>
              <a:cs typeface="Arial" panose="020B0604020202020204" pitchFamily="34" charset="0"/>
            </a:endParaRPr>
          </a:p>
          <a:p>
            <a:r>
              <a:rPr lang="en-AU" sz="1600" b="0" i="0">
                <a:effectLst/>
                <a:latin typeface="Arial" panose="020B0604020202020204" pitchFamily="34" charset="0"/>
                <a:cs typeface="Arial" panose="020B0604020202020204" pitchFamily="34" charset="0"/>
              </a:rPr>
              <a:t>You can design opportunities to build and consolidate knowledge about key language through </a:t>
            </a:r>
            <a:r>
              <a:rPr lang="en-AU" sz="1600" b="1" i="0">
                <a:effectLst/>
                <a:latin typeface="Arial" panose="020B0604020202020204" pitchFamily="34" charset="0"/>
                <a:cs typeface="Arial" panose="020B0604020202020204" pitchFamily="34" charset="0"/>
              </a:rPr>
              <a:t>spaced retrieval</a:t>
            </a:r>
            <a:r>
              <a:rPr lang="en-AU" sz="1600" b="0" i="0">
                <a:effectLst/>
                <a:latin typeface="Arial" panose="020B0604020202020204" pitchFamily="34" charset="0"/>
                <a:cs typeface="Arial" panose="020B0604020202020204" pitchFamily="34" charset="0"/>
              </a:rPr>
              <a:t>. Revisit key language multiple times, including progressively longer gaps between retrieval to support development of long term memory. Strategies may include:</a:t>
            </a:r>
          </a:p>
          <a:p>
            <a:pPr marL="285750" indent="-285750">
              <a:buFont typeface="Arial" panose="020B0604020202020204" pitchFamily="34" charset="0"/>
              <a:buChar char="•"/>
            </a:pPr>
            <a:r>
              <a:rPr lang="en-AU" sz="1600" b="1" i="0">
                <a:effectLst/>
                <a:latin typeface="Arial" panose="020B0604020202020204" pitchFamily="34" charset="0"/>
                <a:cs typeface="Arial" panose="020B0604020202020204" pitchFamily="34" charset="0"/>
              </a:rPr>
              <a:t>Activate prior learning </a:t>
            </a:r>
            <a:r>
              <a:rPr lang="en-AU" sz="1600" b="0" i="0">
                <a:effectLst/>
                <a:latin typeface="Arial" panose="020B0604020202020204" pitchFamily="34" charset="0"/>
                <a:cs typeface="Arial" panose="020B0604020202020204" pitchFamily="34" charset="0"/>
              </a:rPr>
              <a:t>of selected key terms before commencing learning that builds upon that knowledge</a:t>
            </a:r>
          </a:p>
          <a:p>
            <a:pPr marL="285750" indent="-285750">
              <a:buFont typeface="Arial" panose="020B0604020202020204" pitchFamily="34" charset="0"/>
              <a:buChar char="•"/>
            </a:pPr>
            <a:r>
              <a:rPr lang="en-AU" sz="1600" b="0" i="0">
                <a:effectLst/>
                <a:latin typeface="Arial" panose="020B0604020202020204" pitchFamily="34" charset="0"/>
                <a:cs typeface="Arial" panose="020B0604020202020204" pitchFamily="34" charset="0"/>
              </a:rPr>
              <a:t>Print terms and definitions and cut into pieces, ask students to rearrange</a:t>
            </a:r>
          </a:p>
          <a:p>
            <a:pPr marL="285750" indent="-285750">
              <a:buFont typeface="Arial" panose="020B0604020202020204" pitchFamily="34" charset="0"/>
              <a:buChar char="•"/>
            </a:pPr>
            <a:r>
              <a:rPr lang="en-AU" sz="1600" b="0" i="0">
                <a:effectLst/>
                <a:latin typeface="Arial" panose="020B0604020202020204" pitchFamily="34" charset="0"/>
                <a:cs typeface="Arial" panose="020B0604020202020204" pitchFamily="34" charset="0"/>
              </a:rPr>
              <a:t>Support </a:t>
            </a:r>
            <a:r>
              <a:rPr lang="en-AU" sz="1600" b="1" i="0">
                <a:effectLst/>
                <a:latin typeface="Arial" panose="020B0604020202020204" pitchFamily="34" charset="0"/>
                <a:cs typeface="Arial" panose="020B0604020202020204" pitchFamily="34" charset="0"/>
              </a:rPr>
              <a:t>dual coding </a:t>
            </a:r>
            <a:r>
              <a:rPr lang="en-AU" sz="1600" b="0" i="0">
                <a:effectLst/>
                <a:latin typeface="Arial" panose="020B0604020202020204" pitchFamily="34" charset="0"/>
                <a:cs typeface="Arial" panose="020B0604020202020204" pitchFamily="34" charset="0"/>
              </a:rPr>
              <a:t>through a combination of written and visual information through the department’s infographics and posters</a:t>
            </a:r>
          </a:p>
          <a:p>
            <a:pPr marL="285750" indent="-285750">
              <a:buFont typeface="Arial" panose="020B0604020202020204" pitchFamily="34" charset="0"/>
              <a:buChar char="•"/>
            </a:pPr>
            <a:r>
              <a:rPr lang="en-AU" sz="1600" b="0" i="0">
                <a:effectLst/>
                <a:latin typeface="Arial" panose="020B0604020202020204" pitchFamily="34" charset="0"/>
                <a:cs typeface="Arial" panose="020B0604020202020204" pitchFamily="34" charset="0"/>
              </a:rPr>
              <a:t>Support </a:t>
            </a:r>
            <a:r>
              <a:rPr lang="en-AU" sz="1600" b="1" i="0">
                <a:effectLst/>
                <a:latin typeface="Arial" panose="020B0604020202020204" pitchFamily="34" charset="0"/>
                <a:cs typeface="Arial" panose="020B0604020202020204" pitchFamily="34" charset="0"/>
              </a:rPr>
              <a:t>dual coding </a:t>
            </a:r>
            <a:r>
              <a:rPr lang="en-AU" sz="1600" b="0" i="0">
                <a:effectLst/>
                <a:latin typeface="Arial" panose="020B0604020202020204" pitchFamily="34" charset="0"/>
                <a:cs typeface="Arial" panose="020B0604020202020204" pitchFamily="34" charset="0"/>
              </a:rPr>
              <a:t>through movement by developing movement sequences that symbolise or represent key terms as a shared gestural language developed by the class in response to written or verbal key terms and definitions</a:t>
            </a:r>
            <a:endParaRPr lang="en-AU" sz="1600" b="0" i="0" kern="1200">
              <a:solidFill>
                <a:schemeClr val="tx1"/>
              </a:solidFill>
              <a:effectLst/>
              <a:latin typeface="Arial" panose="020B0604020202020204" pitchFamily="34" charset="0"/>
              <a:ea typeface="+mn-ea"/>
              <a:cs typeface="Arial" panose="020B0604020202020204" pitchFamily="34" charset="0"/>
            </a:endParaRPr>
          </a:p>
          <a:p>
            <a:pPr marL="285750" indent="-285750">
              <a:buFont typeface="Arial" panose="020B0604020202020204" pitchFamily="34" charset="0"/>
              <a:buChar char="•"/>
            </a:pPr>
            <a:r>
              <a:rPr lang="en-AU" sz="1600" b="0" i="0" kern="1200">
                <a:solidFill>
                  <a:schemeClr val="tx1"/>
                </a:solidFill>
                <a:effectLst/>
                <a:latin typeface="Arial" panose="020B0604020202020204" pitchFamily="34" charset="0"/>
                <a:ea typeface="+mn-ea"/>
                <a:cs typeface="Arial" panose="020B0604020202020204" pitchFamily="34" charset="0"/>
              </a:rPr>
              <a:t>Create </a:t>
            </a:r>
            <a:r>
              <a:rPr lang="en-AU" sz="1600" kern="1200">
                <a:solidFill>
                  <a:schemeClr val="tx1"/>
                </a:solidFill>
                <a:effectLst/>
                <a:latin typeface="Arial" panose="020B0604020202020204" pitchFamily="34" charset="0"/>
                <a:ea typeface="+mn-ea"/>
                <a:cs typeface="Arial" panose="020B0604020202020204" pitchFamily="34" charset="0"/>
              </a:rPr>
              <a:t>flash cards with the key language terms on the front and the definition/explanation on the back. Ask students to work in pairs to quiz each other on their understanding of language. </a:t>
            </a:r>
          </a:p>
          <a:p>
            <a:pPr marL="285750" indent="-285750">
              <a:buFont typeface="Arial" panose="020B0604020202020204" pitchFamily="34" charset="0"/>
              <a:buChar char="•"/>
            </a:pPr>
            <a:r>
              <a:rPr lang="en-AU" sz="1600" kern="1200">
                <a:solidFill>
                  <a:schemeClr val="tx1"/>
                </a:solidFill>
                <a:effectLst/>
                <a:latin typeface="Arial" panose="020B0604020202020204" pitchFamily="34" charset="0"/>
                <a:ea typeface="+mn-ea"/>
                <a:cs typeface="Arial" panose="020B0604020202020204" pitchFamily="34" charset="0"/>
              </a:rPr>
              <a:t>Provide flash cards as prompts for students when discussing, providing peer feedback, or personal reflection about an exercise or a phrase from the class dance work</a:t>
            </a:r>
            <a:endParaRPr lang="en-AU">
              <a:effectLst/>
            </a:endParaRPr>
          </a:p>
          <a:p>
            <a:pPr marL="0" indent="0">
              <a:buFont typeface="Arial" panose="020B0604020202020204" pitchFamily="34" charset="0"/>
              <a:buNone/>
            </a:pPr>
            <a:endParaRPr lang="en-AU" sz="1600">
              <a:latin typeface="Arial" panose="020B0604020202020204" pitchFamily="34" charset="0"/>
              <a:cs typeface="Arial" panose="020B0604020202020204" pitchFamily="34" charset="0"/>
            </a:endParaRPr>
          </a:p>
          <a:p>
            <a:endParaRPr lang="en-US"/>
          </a:p>
        </p:txBody>
      </p:sp>
      <p:sp>
        <p:nvSpPr>
          <p:cNvPr id="4" name="Slide Number Placeholder 3">
            <a:extLst>
              <a:ext uri="{FF2B5EF4-FFF2-40B4-BE49-F238E27FC236}">
                <a16:creationId xmlns:a16="http://schemas.microsoft.com/office/drawing/2014/main" id="{F316EF5D-EC53-73E9-3D5B-84170FE5D760}"/>
              </a:ext>
            </a:extLst>
          </p:cNvPr>
          <p:cNvSpPr>
            <a:spLocks noGrp="1"/>
          </p:cNvSpPr>
          <p:nvPr>
            <p:ph type="sldNum" sz="quarter" idx="5"/>
          </p:nvPr>
        </p:nvSpPr>
        <p:spPr/>
        <p:txBody>
          <a:bodyPr/>
          <a:lstStyle/>
          <a:p>
            <a:fld id="{B07158C4-A119-4B78-9DE8-A50001BC31DC}" type="slidenum">
              <a:rPr lang="en-AU" smtClean="0"/>
              <a:pPr/>
              <a:t>8</a:t>
            </a:fld>
            <a:endParaRPr lang="en-AU"/>
          </a:p>
        </p:txBody>
      </p:sp>
    </p:spTree>
    <p:extLst>
      <p:ext uri="{BB962C8B-B14F-4D97-AF65-F5344CB8AC3E}">
        <p14:creationId xmlns:p14="http://schemas.microsoft.com/office/powerpoint/2010/main" val="12156394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B07158C4-A119-4B78-9DE8-A50001BC31DC}" type="slidenum">
              <a:rPr lang="en-AU" smtClean="0"/>
              <a:pPr/>
              <a:t>9</a:t>
            </a:fld>
            <a:endParaRPr lang="en-AU"/>
          </a:p>
        </p:txBody>
      </p:sp>
    </p:spTree>
    <p:extLst>
      <p:ext uri="{BB962C8B-B14F-4D97-AF65-F5344CB8AC3E}">
        <p14:creationId xmlns:p14="http://schemas.microsoft.com/office/powerpoint/2010/main" val="41437220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248773-A181-7C1F-C259-98CD952EC6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6D605F-F854-9DDA-BDD2-D221ED428F37}"/>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F13A1C82-3287-7EA0-3431-4190ED9C6215}"/>
              </a:ext>
            </a:extLst>
          </p:cNvPr>
          <p:cNvSpPr>
            <a:spLocks noGrp="1"/>
          </p:cNvSpPr>
          <p:nvPr>
            <p:ph type="body" idx="1"/>
          </p:nvPr>
        </p:nvSpPr>
        <p:spPr/>
        <p:txBody>
          <a:bodyPr/>
          <a:lstStyle/>
          <a:p>
            <a:r>
              <a:rPr lang="en-AU" sz="1600" kern="1200">
                <a:solidFill>
                  <a:schemeClr val="tx1"/>
                </a:solidFill>
                <a:effectLst/>
                <a:latin typeface="Arial" panose="020B0604020202020204" pitchFamily="34" charset="0"/>
                <a:ea typeface="+mn-ea"/>
                <a:cs typeface="Arial" panose="020B0604020202020204" pitchFamily="34" charset="0"/>
              </a:rPr>
              <a:t>This blank sample of the context and style slide is included should teachers wish to provide alternate samples or ask students to complete their own scaffold based on a given context and/or style as an extension activity.  </a:t>
            </a:r>
          </a:p>
        </p:txBody>
      </p:sp>
      <p:sp>
        <p:nvSpPr>
          <p:cNvPr id="4" name="Slide Number Placeholder 3">
            <a:extLst>
              <a:ext uri="{FF2B5EF4-FFF2-40B4-BE49-F238E27FC236}">
                <a16:creationId xmlns:a16="http://schemas.microsoft.com/office/drawing/2014/main" id="{10299CBA-874C-993F-87B2-DEB4537E66E8}"/>
              </a:ext>
            </a:extLst>
          </p:cNvPr>
          <p:cNvSpPr>
            <a:spLocks noGrp="1"/>
          </p:cNvSpPr>
          <p:nvPr>
            <p:ph type="sldNum" sz="quarter" idx="5"/>
          </p:nvPr>
        </p:nvSpPr>
        <p:spPr/>
        <p:txBody>
          <a:bodyPr/>
          <a:lstStyle/>
          <a:p>
            <a:fld id="{B07158C4-A119-4B78-9DE8-A50001BC31DC}" type="slidenum">
              <a:rPr lang="en-AU" smtClean="0"/>
              <a:pPr/>
              <a:t>10</a:t>
            </a:fld>
            <a:endParaRPr lang="en-AU"/>
          </a:p>
        </p:txBody>
      </p:sp>
    </p:spTree>
    <p:extLst>
      <p:ext uri="{BB962C8B-B14F-4D97-AF65-F5344CB8AC3E}">
        <p14:creationId xmlns:p14="http://schemas.microsoft.com/office/powerpoint/2010/main" val="3774971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US">
                <a:latin typeface="Calibri"/>
                <a:ea typeface="Calibri"/>
                <a:cs typeface="Calibri"/>
              </a:rPr>
              <a:t>Contexts could include </a:t>
            </a:r>
            <a:r>
              <a:rPr lang="en-AU" sz="1600" kern="1200">
                <a:solidFill>
                  <a:schemeClr val="tx1"/>
                </a:solidFill>
                <a:effectLst/>
                <a:latin typeface="Arial" panose="020B0604020202020204" pitchFamily="34" charset="0"/>
                <a:ea typeface="+mn-ea"/>
                <a:cs typeface="Arial" panose="020B0604020202020204" pitchFamily="34" charset="0"/>
              </a:rPr>
              <a:t>artistic, social, cultural, personal, dance on film, street dancing, for social interaction, recording and archiving purposes</a:t>
            </a:r>
          </a:p>
          <a:p>
            <a:r>
              <a:rPr lang="en-US">
                <a:latin typeface="Calibri"/>
                <a:ea typeface="Calibri"/>
                <a:cs typeface="Calibri"/>
              </a:rPr>
              <a:t>Styles could include romantic ballet, musical theatre, hip hop, contemporary, jazz </a:t>
            </a:r>
          </a:p>
          <a:p>
            <a:endParaRPr lang="en-US">
              <a:latin typeface="Calibri"/>
              <a:ea typeface="Calibri"/>
              <a:cs typeface="Calibri"/>
            </a:endParaRPr>
          </a:p>
          <a:p>
            <a:endParaRPr lang="en-AU"/>
          </a:p>
        </p:txBody>
      </p:sp>
      <p:sp>
        <p:nvSpPr>
          <p:cNvPr id="4" name="Slide Number Placeholder 3"/>
          <p:cNvSpPr>
            <a:spLocks noGrp="1"/>
          </p:cNvSpPr>
          <p:nvPr>
            <p:ph type="sldNum" sz="quarter" idx="5"/>
          </p:nvPr>
        </p:nvSpPr>
        <p:spPr/>
        <p:txBody>
          <a:bodyPr/>
          <a:lstStyle/>
          <a:p>
            <a:fld id="{B07158C4-A119-4B78-9DE8-A50001BC31DC}" type="slidenum">
              <a:rPr lang="en-AU" smtClean="0"/>
              <a:pPr/>
              <a:t>11</a:t>
            </a:fld>
            <a:endParaRPr lang="en-AU"/>
          </a:p>
        </p:txBody>
      </p:sp>
    </p:spTree>
    <p:extLst>
      <p:ext uri="{BB962C8B-B14F-4D97-AF65-F5344CB8AC3E}">
        <p14:creationId xmlns:p14="http://schemas.microsoft.com/office/powerpoint/2010/main" val="41022945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8ABAFD-E21F-39EE-910E-6564AE1C63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443F4F-885F-6650-C14B-1CABC194187F}"/>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958ED8C0-FAE1-FD12-696D-6A3D904C8ECE}"/>
              </a:ext>
            </a:extLst>
          </p:cNvPr>
          <p:cNvSpPr>
            <a:spLocks noGrp="1"/>
          </p:cNvSpPr>
          <p:nvPr>
            <p:ph type="body" idx="1"/>
          </p:nvPr>
        </p:nvSpPr>
        <p:spPr/>
        <p:txBody>
          <a:bodyPr/>
          <a:lstStyle/>
          <a:p>
            <a:pPr marL="0" lvl="0" indent="0">
              <a:buFont typeface="Arial" panose="020B0604020202020204" pitchFamily="34" charset="0"/>
              <a:buNone/>
            </a:pPr>
            <a:r>
              <a:rPr lang="en-AU" sz="1600" kern="1200">
                <a:solidFill>
                  <a:schemeClr val="tx1"/>
                </a:solidFill>
                <a:effectLst/>
                <a:latin typeface="Arial" panose="020B0604020202020204" pitchFamily="34" charset="0"/>
                <a:ea typeface="+mn-ea"/>
                <a:cs typeface="Arial" panose="020B0604020202020204" pitchFamily="34" charset="0"/>
              </a:rPr>
              <a:t>Some key characteristics of contemporary dance may include</a:t>
            </a:r>
          </a:p>
          <a:p>
            <a:pPr marL="285750" lvl="0" indent="-285750">
              <a:buFont typeface="Arial" panose="020B0604020202020204" pitchFamily="34" charset="0"/>
              <a:buChar char="•"/>
            </a:pPr>
            <a:r>
              <a:rPr lang="en-AU" sz="1600" kern="1200">
                <a:solidFill>
                  <a:schemeClr val="tx1"/>
                </a:solidFill>
                <a:effectLst/>
                <a:latin typeface="Arial" panose="020B0604020202020204" pitchFamily="34" charset="0"/>
                <a:ea typeface="+mn-ea"/>
                <a:cs typeface="Arial" panose="020B0604020202020204" pitchFamily="34" charset="0"/>
              </a:rPr>
              <a:t>working through a range of turned out and parallel positions of the body</a:t>
            </a:r>
          </a:p>
          <a:p>
            <a:pPr marL="285750" lvl="0" indent="-285750">
              <a:buFont typeface="Arial" panose="020B0604020202020204" pitchFamily="34" charset="0"/>
              <a:buChar char="•"/>
            </a:pPr>
            <a:r>
              <a:rPr lang="en-AU" sz="1600" kern="1200">
                <a:solidFill>
                  <a:schemeClr val="tx1"/>
                </a:solidFill>
                <a:effectLst/>
                <a:latin typeface="Arial" panose="020B0604020202020204" pitchFamily="34" charset="0"/>
                <a:ea typeface="+mn-ea"/>
                <a:cs typeface="Arial" panose="020B0604020202020204" pitchFamily="34" charset="0"/>
              </a:rPr>
              <a:t>grounded movement, floor work, torso generated movement – inspired by Martha Graham</a:t>
            </a:r>
          </a:p>
          <a:p>
            <a:pPr marL="285750" marR="0" lvl="0" indent="-2857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600" kern="1200">
                <a:solidFill>
                  <a:schemeClr val="tx1"/>
                </a:solidFill>
                <a:effectLst/>
                <a:latin typeface="Arial" panose="020B0604020202020204" pitchFamily="34" charset="0"/>
                <a:ea typeface="+mn-ea"/>
                <a:cs typeface="Arial" panose="020B0604020202020204" pitchFamily="34" charset="0"/>
              </a:rPr>
              <a:t>dancing barefoot</a:t>
            </a:r>
          </a:p>
          <a:p>
            <a:pPr marL="285750" lvl="0" indent="-285750">
              <a:buFont typeface="Arial" panose="020B0604020202020204" pitchFamily="34" charset="0"/>
              <a:buChar char="•"/>
            </a:pPr>
            <a:r>
              <a:rPr lang="en-AU" sz="1600" kern="1200">
                <a:solidFill>
                  <a:schemeClr val="tx1"/>
                </a:solidFill>
                <a:effectLst/>
                <a:latin typeface="Arial" panose="020B0604020202020204" pitchFamily="34" charset="0"/>
                <a:ea typeface="+mn-ea"/>
                <a:cs typeface="Arial" panose="020B0604020202020204" pitchFamily="34" charset="0"/>
              </a:rPr>
              <a:t>emotional expression</a:t>
            </a:r>
          </a:p>
          <a:p>
            <a:pPr marL="285750" lvl="0" indent="-285750">
              <a:buFont typeface="Arial" panose="020B0604020202020204" pitchFamily="34" charset="0"/>
              <a:buChar char="•"/>
            </a:pPr>
            <a:r>
              <a:rPr lang="en-AU" sz="1600" kern="1200">
                <a:solidFill>
                  <a:schemeClr val="tx1"/>
                </a:solidFill>
                <a:effectLst/>
                <a:latin typeface="Arial" panose="020B0604020202020204" pitchFamily="34" charset="0"/>
                <a:ea typeface="+mn-ea"/>
                <a:cs typeface="Arial" panose="020B0604020202020204" pitchFamily="34" charset="0"/>
              </a:rPr>
              <a:t>experimentation and improvisation</a:t>
            </a:r>
          </a:p>
          <a:p>
            <a:pPr marL="285750" lvl="0" indent="-285750">
              <a:buFont typeface="Arial" panose="020B0604020202020204" pitchFamily="34" charset="0"/>
              <a:buChar char="•"/>
            </a:pPr>
            <a:r>
              <a:rPr lang="en-AU" sz="1600" kern="1200">
                <a:solidFill>
                  <a:schemeClr val="tx1"/>
                </a:solidFill>
                <a:effectLst/>
                <a:latin typeface="Arial" panose="020B0604020202020204" pitchFamily="34" charset="0"/>
                <a:ea typeface="+mn-ea"/>
                <a:cs typeface="Arial" panose="020B0604020202020204" pitchFamily="34" charset="0"/>
              </a:rPr>
              <a:t>working on and off centre – fall and recover inspired by Doris Humphrey</a:t>
            </a:r>
          </a:p>
          <a:p>
            <a:pPr marL="285750" marR="0" lvl="0" indent="-2857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600" kern="1200">
                <a:solidFill>
                  <a:schemeClr val="tx1"/>
                </a:solidFill>
                <a:effectLst/>
                <a:latin typeface="Arial" panose="020B0604020202020204" pitchFamily="34" charset="0"/>
                <a:ea typeface="+mn-ea"/>
                <a:cs typeface="Arial" panose="020B0604020202020204" pitchFamily="34" charset="0"/>
              </a:rPr>
              <a:t>influences and/or blending of different techniques and dance styles such as jazz, hip hop, ballet, modern</a:t>
            </a:r>
          </a:p>
          <a:p>
            <a:pPr marL="285750" lvl="0" indent="-285750">
              <a:buFont typeface="Arial" panose="020B0604020202020204" pitchFamily="34" charset="0"/>
              <a:buChar char="•"/>
            </a:pPr>
            <a:r>
              <a:rPr lang="en-AU" sz="1600" kern="1200">
                <a:solidFill>
                  <a:schemeClr val="tx1"/>
                </a:solidFill>
                <a:effectLst/>
                <a:latin typeface="Arial" panose="020B0604020202020204" pitchFamily="34" charset="0"/>
                <a:ea typeface="+mn-ea"/>
                <a:cs typeface="Arial" panose="020B0604020202020204" pitchFamily="34" charset="0"/>
              </a:rPr>
              <a:t>may include contrasting combinations of the manipulation of the elements of dance, for example suspended into percussive dynamics</a:t>
            </a:r>
          </a:p>
          <a:p>
            <a:pPr marL="285750" lvl="0" indent="-285750">
              <a:buFont typeface="Arial" panose="020B0604020202020204" pitchFamily="34" charset="0"/>
              <a:buChar char="•"/>
            </a:pPr>
            <a:r>
              <a:rPr lang="en-AU" sz="1600" kern="1200">
                <a:solidFill>
                  <a:schemeClr val="tx1"/>
                </a:solidFill>
                <a:effectLst/>
                <a:latin typeface="Arial" panose="020B0604020202020204" pitchFamily="34" charset="0"/>
                <a:ea typeface="+mn-ea"/>
                <a:cs typeface="Arial" panose="020B0604020202020204" pitchFamily="34" charset="0"/>
              </a:rPr>
              <a:t>may express themes related to cultural and/or personal identity.  </a:t>
            </a:r>
          </a:p>
          <a:p>
            <a:endParaRPr lang="en-AU"/>
          </a:p>
        </p:txBody>
      </p:sp>
      <p:sp>
        <p:nvSpPr>
          <p:cNvPr id="4" name="Slide Number Placeholder 3">
            <a:extLst>
              <a:ext uri="{FF2B5EF4-FFF2-40B4-BE49-F238E27FC236}">
                <a16:creationId xmlns:a16="http://schemas.microsoft.com/office/drawing/2014/main" id="{5673B6FE-0AFA-D3CA-EFDB-CEAFE301FBD8}"/>
              </a:ext>
            </a:extLst>
          </p:cNvPr>
          <p:cNvSpPr>
            <a:spLocks noGrp="1"/>
          </p:cNvSpPr>
          <p:nvPr>
            <p:ph type="sldNum" sz="quarter" idx="5"/>
          </p:nvPr>
        </p:nvSpPr>
        <p:spPr/>
        <p:txBody>
          <a:bodyPr/>
          <a:lstStyle/>
          <a:p>
            <a:fld id="{B07158C4-A119-4B78-9DE8-A50001BC31DC}" type="slidenum">
              <a:rPr lang="en-AU" smtClean="0"/>
              <a:pPr/>
              <a:t>12</a:t>
            </a:fld>
            <a:endParaRPr lang="en-AU"/>
          </a:p>
        </p:txBody>
      </p:sp>
    </p:spTree>
    <p:extLst>
      <p:ext uri="{BB962C8B-B14F-4D97-AF65-F5344CB8AC3E}">
        <p14:creationId xmlns:p14="http://schemas.microsoft.com/office/powerpoint/2010/main" val="33485763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B9F657-D11D-0536-1070-B54400CF1A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A5A79D-638F-1122-6145-33510A7736D9}"/>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1ACD2974-EBF5-5BD6-E8F1-961C4E7EDF76}"/>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AFE9E988-D202-B7FC-1EC6-BD59F898C512}"/>
              </a:ext>
            </a:extLst>
          </p:cNvPr>
          <p:cNvSpPr>
            <a:spLocks noGrp="1"/>
          </p:cNvSpPr>
          <p:nvPr>
            <p:ph type="sldNum" sz="quarter" idx="5"/>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B07158C4-A119-4B78-9DE8-A50001BC31DC}" type="slidenum">
              <a:rPr kumimoji="0" lang="en-AU" sz="1200" b="0" i="0" u="none" strike="noStrike" kern="1200" cap="none" spc="0" normalizeH="0" baseline="0" noProof="0" smtClean="0">
                <a:ln>
                  <a:noFill/>
                </a:ln>
                <a:solidFill>
                  <a:prstClr val="black"/>
                </a:solidFill>
                <a:effectLst/>
                <a:uLnTx/>
                <a:uFillTx/>
                <a:latin typeface="Public Sans" pitchFamily="2" charset="0"/>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13</a:t>
            </a:fld>
            <a:endParaRPr kumimoji="0" lang="en-AU" sz="1200" b="0" i="0" u="none" strike="noStrike" kern="1200" cap="none" spc="0" normalizeH="0" baseline="0" noProof="0">
              <a:ln>
                <a:noFill/>
              </a:ln>
              <a:solidFill>
                <a:prstClr val="black"/>
              </a:solidFill>
              <a:effectLst/>
              <a:uLnTx/>
              <a:uFillTx/>
              <a:latin typeface="Public Sans" pitchFamily="2" charset="0"/>
              <a:ea typeface="+mn-ea"/>
              <a:cs typeface="+mn-cs"/>
            </a:endParaRPr>
          </a:p>
        </p:txBody>
      </p:sp>
    </p:spTree>
    <p:extLst>
      <p:ext uri="{BB962C8B-B14F-4D97-AF65-F5344CB8AC3E}">
        <p14:creationId xmlns:p14="http://schemas.microsoft.com/office/powerpoint/2010/main" val="30123514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E2869F-1DFD-F066-B777-4FFFFC0839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CDC5F5-5950-B272-0648-E6B15BF63E90}"/>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34AC1CA6-5DB8-752A-33B6-9FD89BFF4383}"/>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A3CB13D4-514A-6650-4DBF-8F161EDE5EDE}"/>
              </a:ext>
            </a:extLst>
          </p:cNvPr>
          <p:cNvSpPr>
            <a:spLocks noGrp="1"/>
          </p:cNvSpPr>
          <p:nvPr>
            <p:ph type="sldNum" sz="quarter" idx="5"/>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B07158C4-A119-4B78-9DE8-A50001BC31DC}" type="slidenum">
              <a:rPr kumimoji="0" lang="en-AU" sz="1200" b="0" i="0" u="none" strike="noStrike" kern="1200" cap="none" spc="0" normalizeH="0" baseline="0" noProof="0" smtClean="0">
                <a:ln>
                  <a:noFill/>
                </a:ln>
                <a:solidFill>
                  <a:prstClr val="black"/>
                </a:solidFill>
                <a:effectLst/>
                <a:uLnTx/>
                <a:uFillTx/>
                <a:latin typeface="Public Sans" pitchFamily="2" charset="0"/>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14</a:t>
            </a:fld>
            <a:endParaRPr kumimoji="0" lang="en-AU" sz="1200" b="0" i="0" u="none" strike="noStrike" kern="1200" cap="none" spc="0" normalizeH="0" baseline="0" noProof="0">
              <a:ln>
                <a:noFill/>
              </a:ln>
              <a:solidFill>
                <a:prstClr val="black"/>
              </a:solidFill>
              <a:effectLst/>
              <a:uLnTx/>
              <a:uFillTx/>
              <a:latin typeface="Public Sans" pitchFamily="2" charset="0"/>
              <a:ea typeface="+mn-ea"/>
              <a:cs typeface="+mn-cs"/>
            </a:endParaRPr>
          </a:p>
        </p:txBody>
      </p:sp>
    </p:spTree>
    <p:extLst>
      <p:ext uri="{BB962C8B-B14F-4D97-AF65-F5344CB8AC3E}">
        <p14:creationId xmlns:p14="http://schemas.microsoft.com/office/powerpoint/2010/main" val="24805921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53B223-1160-37BB-185E-060B72D3F4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2428BF-EA40-F946-2A06-FB0A5EAF82DF}"/>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C6E43D2D-3649-1DD2-654D-98CB3C369432}"/>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5A260EED-CDC7-0BEC-32AD-CA4A54850805}"/>
              </a:ext>
            </a:extLst>
          </p:cNvPr>
          <p:cNvSpPr>
            <a:spLocks noGrp="1"/>
          </p:cNvSpPr>
          <p:nvPr>
            <p:ph type="sldNum" sz="quarter" idx="5"/>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B07158C4-A119-4B78-9DE8-A50001BC31DC}" type="slidenum">
              <a:rPr kumimoji="0" lang="en-AU" sz="1200" b="0" i="0" u="none" strike="noStrike" kern="1200" cap="none" spc="0" normalizeH="0" baseline="0" noProof="0" smtClean="0">
                <a:ln>
                  <a:noFill/>
                </a:ln>
                <a:solidFill>
                  <a:prstClr val="black"/>
                </a:solidFill>
                <a:effectLst/>
                <a:uLnTx/>
                <a:uFillTx/>
                <a:latin typeface="Public Sans" pitchFamily="2" charset="0"/>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15</a:t>
            </a:fld>
            <a:endParaRPr kumimoji="0" lang="en-AU" sz="1200" b="0" i="0" u="none" strike="noStrike" kern="1200" cap="none" spc="0" normalizeH="0" baseline="0" noProof="0">
              <a:ln>
                <a:noFill/>
              </a:ln>
              <a:solidFill>
                <a:prstClr val="black"/>
              </a:solidFill>
              <a:effectLst/>
              <a:uLnTx/>
              <a:uFillTx/>
              <a:latin typeface="Public Sans" pitchFamily="2" charset="0"/>
              <a:ea typeface="+mn-ea"/>
              <a:cs typeface="+mn-cs"/>
            </a:endParaRPr>
          </a:p>
        </p:txBody>
      </p:sp>
    </p:spTree>
    <p:extLst>
      <p:ext uri="{BB962C8B-B14F-4D97-AF65-F5344CB8AC3E}">
        <p14:creationId xmlns:p14="http://schemas.microsoft.com/office/powerpoint/2010/main" val="29528452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8706B0-8388-7729-02CE-39EAB397B0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DA9F3B-F13A-3C38-ADE0-FFC2A0DE3DF0}"/>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E1C4917E-58CA-A089-FB90-24D1C7221480}"/>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E844F866-54B5-B674-985E-9F95013DFFC3}"/>
              </a:ext>
            </a:extLst>
          </p:cNvPr>
          <p:cNvSpPr>
            <a:spLocks noGrp="1"/>
          </p:cNvSpPr>
          <p:nvPr>
            <p:ph type="sldNum" sz="quarter" idx="5"/>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B07158C4-A119-4B78-9DE8-A50001BC31DC}" type="slidenum">
              <a:rPr kumimoji="0" lang="en-AU" sz="1200" b="0" i="0" u="none" strike="noStrike" kern="1200" cap="none" spc="0" normalizeH="0" baseline="0" noProof="0" smtClean="0">
                <a:ln>
                  <a:noFill/>
                </a:ln>
                <a:solidFill>
                  <a:prstClr val="black"/>
                </a:solidFill>
                <a:effectLst/>
                <a:uLnTx/>
                <a:uFillTx/>
                <a:latin typeface="Public Sans" pitchFamily="2" charset="0"/>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16</a:t>
            </a:fld>
            <a:endParaRPr kumimoji="0" lang="en-AU" sz="1200" b="0" i="0" u="none" strike="noStrike" kern="1200" cap="none" spc="0" normalizeH="0" baseline="0" noProof="0">
              <a:ln>
                <a:noFill/>
              </a:ln>
              <a:solidFill>
                <a:prstClr val="black"/>
              </a:solidFill>
              <a:effectLst/>
              <a:uLnTx/>
              <a:uFillTx/>
              <a:latin typeface="Public Sans" pitchFamily="2" charset="0"/>
              <a:ea typeface="+mn-ea"/>
              <a:cs typeface="+mn-cs"/>
            </a:endParaRPr>
          </a:p>
        </p:txBody>
      </p:sp>
    </p:spTree>
    <p:extLst>
      <p:ext uri="{BB962C8B-B14F-4D97-AF65-F5344CB8AC3E}">
        <p14:creationId xmlns:p14="http://schemas.microsoft.com/office/powerpoint/2010/main" val="29689992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22C134-A568-BD53-AB9B-4C9736D46F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4A4710-4AE6-FAD2-AB9C-D0B3DA23AC8C}"/>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C75845EA-DFCD-84FF-772D-1817D23F14BB}"/>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C61F74E2-2B52-0848-AEBE-2ECF3B0CFEE1}"/>
              </a:ext>
            </a:extLst>
          </p:cNvPr>
          <p:cNvSpPr>
            <a:spLocks noGrp="1"/>
          </p:cNvSpPr>
          <p:nvPr>
            <p:ph type="sldNum" sz="quarter" idx="5"/>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B07158C4-A119-4B78-9DE8-A50001BC31DC}" type="slidenum">
              <a:rPr kumimoji="0" lang="en-AU" sz="1200" b="0" i="0" u="none" strike="noStrike" kern="1200" cap="none" spc="0" normalizeH="0" baseline="0" noProof="0" smtClean="0">
                <a:ln>
                  <a:noFill/>
                </a:ln>
                <a:solidFill>
                  <a:prstClr val="black"/>
                </a:solidFill>
                <a:effectLst/>
                <a:uLnTx/>
                <a:uFillTx/>
                <a:latin typeface="Public Sans" pitchFamily="2" charset="0"/>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17</a:t>
            </a:fld>
            <a:endParaRPr kumimoji="0" lang="en-AU" sz="1200" b="0" i="0" u="none" strike="noStrike" kern="1200" cap="none" spc="0" normalizeH="0" baseline="0" noProof="0">
              <a:ln>
                <a:noFill/>
              </a:ln>
              <a:solidFill>
                <a:prstClr val="black"/>
              </a:solidFill>
              <a:effectLst/>
              <a:uLnTx/>
              <a:uFillTx/>
              <a:latin typeface="Public Sans" pitchFamily="2" charset="0"/>
              <a:ea typeface="+mn-ea"/>
              <a:cs typeface="+mn-cs"/>
            </a:endParaRPr>
          </a:p>
        </p:txBody>
      </p:sp>
    </p:spTree>
    <p:extLst>
      <p:ext uri="{BB962C8B-B14F-4D97-AF65-F5344CB8AC3E}">
        <p14:creationId xmlns:p14="http://schemas.microsoft.com/office/powerpoint/2010/main" val="34209827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6F041B-3021-7CCE-C978-2950175B55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D55D47-BA70-F2A8-E476-6C55F694F58E}"/>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98464241-6AB5-020D-52B7-2E8660DB95C8}"/>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99D8CD6F-901D-B741-4470-F85D557DD221}"/>
              </a:ext>
            </a:extLst>
          </p:cNvPr>
          <p:cNvSpPr>
            <a:spLocks noGrp="1"/>
          </p:cNvSpPr>
          <p:nvPr>
            <p:ph type="sldNum" sz="quarter" idx="5"/>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B07158C4-A119-4B78-9DE8-A50001BC31DC}" type="slidenum">
              <a:rPr kumimoji="0" lang="en-AU" sz="1200" b="0" i="0" u="none" strike="noStrike" kern="1200" cap="none" spc="0" normalizeH="0" baseline="0" noProof="0" smtClean="0">
                <a:ln>
                  <a:noFill/>
                </a:ln>
                <a:solidFill>
                  <a:prstClr val="black"/>
                </a:solidFill>
                <a:effectLst/>
                <a:uLnTx/>
                <a:uFillTx/>
                <a:latin typeface="Public Sans" pitchFamily="2" charset="0"/>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18</a:t>
            </a:fld>
            <a:endParaRPr kumimoji="0" lang="en-AU" sz="1200" b="0" i="0" u="none" strike="noStrike" kern="1200" cap="none" spc="0" normalizeH="0" baseline="0" noProof="0">
              <a:ln>
                <a:noFill/>
              </a:ln>
              <a:solidFill>
                <a:prstClr val="black"/>
              </a:solidFill>
              <a:effectLst/>
              <a:uLnTx/>
              <a:uFillTx/>
              <a:latin typeface="Public Sans" pitchFamily="2" charset="0"/>
              <a:ea typeface="+mn-ea"/>
              <a:cs typeface="+mn-cs"/>
            </a:endParaRPr>
          </a:p>
        </p:txBody>
      </p:sp>
    </p:spTree>
    <p:extLst>
      <p:ext uri="{BB962C8B-B14F-4D97-AF65-F5344CB8AC3E}">
        <p14:creationId xmlns:p14="http://schemas.microsoft.com/office/powerpoint/2010/main" val="123128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C77B2D-C1D1-1EA7-75E5-FBC7FD1E78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287EC7-B1C6-6164-1121-51F17017D64D}"/>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8DD5883D-DB9B-ABE5-BD90-A824071915CE}"/>
              </a:ext>
            </a:extLst>
          </p:cNvPr>
          <p:cNvSpPr>
            <a:spLocks noGrp="1"/>
          </p:cNvSpPr>
          <p:nvPr>
            <p:ph type="body" idx="1"/>
          </p:nvPr>
        </p:nvSpPr>
        <p:spPr/>
        <p:txBody>
          <a:bodyPr/>
          <a:lstStyle/>
          <a:p>
            <a:r>
              <a:rPr lang="en-GB">
                <a:solidFill>
                  <a:schemeClr val="accent1"/>
                </a:solidFill>
              </a:rPr>
              <a:t>Correct alignment of the hip joint is maintained by ensuring the dancer works within their personal anatomical structure in turned out positions and that they avoid unwanted movement of the pelvis when performing hip flexion, extension, abduction and adduction movements by engaging the abdominal and gluteal muscles. </a:t>
            </a:r>
            <a:endParaRPr lang="en-AU"/>
          </a:p>
        </p:txBody>
      </p:sp>
      <p:sp>
        <p:nvSpPr>
          <p:cNvPr id="4" name="Slide Number Placeholder 3">
            <a:extLst>
              <a:ext uri="{FF2B5EF4-FFF2-40B4-BE49-F238E27FC236}">
                <a16:creationId xmlns:a16="http://schemas.microsoft.com/office/drawing/2014/main" id="{B8F4693D-DDF0-AF81-53DB-540453245975}"/>
              </a:ext>
            </a:extLst>
          </p:cNvPr>
          <p:cNvSpPr>
            <a:spLocks noGrp="1"/>
          </p:cNvSpPr>
          <p:nvPr>
            <p:ph type="sldNum" sz="quarter" idx="5"/>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B07158C4-A119-4B78-9DE8-A50001BC31DC}" type="slidenum">
              <a:rPr kumimoji="0" lang="en-AU" sz="1200" b="0" i="0" u="none" strike="noStrike" kern="1200" cap="none" spc="0" normalizeH="0" baseline="0" noProof="0" smtClean="0">
                <a:ln>
                  <a:noFill/>
                </a:ln>
                <a:solidFill>
                  <a:prstClr val="black"/>
                </a:solidFill>
                <a:effectLst/>
                <a:uLnTx/>
                <a:uFillTx/>
                <a:latin typeface="Public Sans" pitchFamily="2" charset="0"/>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19</a:t>
            </a:fld>
            <a:endParaRPr kumimoji="0" lang="en-AU" sz="1200" b="0" i="0" u="none" strike="noStrike" kern="1200" cap="none" spc="0" normalizeH="0" baseline="0" noProof="0">
              <a:ln>
                <a:noFill/>
              </a:ln>
              <a:solidFill>
                <a:prstClr val="black"/>
              </a:solidFill>
              <a:effectLst/>
              <a:uLnTx/>
              <a:uFillTx/>
              <a:latin typeface="Public Sans" pitchFamily="2" charset="0"/>
              <a:ea typeface="+mn-ea"/>
              <a:cs typeface="+mn-cs"/>
            </a:endParaRPr>
          </a:p>
        </p:txBody>
      </p:sp>
    </p:spTree>
    <p:extLst>
      <p:ext uri="{BB962C8B-B14F-4D97-AF65-F5344CB8AC3E}">
        <p14:creationId xmlns:p14="http://schemas.microsoft.com/office/powerpoint/2010/main" val="39215242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A76906-329F-D759-2E0B-2D7DBD0226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2B19AC-E851-F9E9-2E7C-3B47981AC02D}"/>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EDB5D0B9-92F7-ADA7-0241-99ECA6BEF79B}"/>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sz="1600" kern="1200">
                <a:solidFill>
                  <a:schemeClr val="tx1"/>
                </a:solidFill>
                <a:effectLst/>
                <a:latin typeface="Arial" panose="020B0604020202020204" pitchFamily="34" charset="0"/>
                <a:ea typeface="+mn-ea"/>
                <a:cs typeface="Arial" panose="020B0604020202020204" pitchFamily="34" charset="0"/>
              </a:rPr>
              <a:t>Segments of Vertebrae by </a:t>
            </a:r>
            <a:r>
              <a:rPr lang="en-AU" sz="1600" kern="1200" err="1">
                <a:solidFill>
                  <a:schemeClr val="tx1"/>
                </a:solidFill>
                <a:effectLst/>
                <a:latin typeface="Arial" panose="020B0604020202020204" pitchFamily="34" charset="0"/>
                <a:ea typeface="+mn-ea"/>
                <a:cs typeface="Arial" panose="020B0604020202020204" pitchFamily="34" charset="0"/>
              </a:rPr>
              <a:t>DrJanaOfficial</a:t>
            </a:r>
            <a:r>
              <a:rPr lang="en-AU" sz="1600" kern="1200">
                <a:solidFill>
                  <a:schemeClr val="tx1"/>
                </a:solidFill>
                <a:effectLst/>
                <a:latin typeface="Arial" panose="020B0604020202020204" pitchFamily="34" charset="0"/>
                <a:ea typeface="+mn-ea"/>
                <a:cs typeface="Arial" panose="020B0604020202020204" pitchFamily="34" charset="0"/>
              </a:rPr>
              <a:t> file is licensed under the </a:t>
            </a:r>
            <a:r>
              <a:rPr lang="en-AU" sz="1600" b="0" i="0" kern="1200">
                <a:solidFill>
                  <a:schemeClr val="tx1"/>
                </a:solidFill>
                <a:effectLst/>
                <a:latin typeface="Arial" panose="020B0604020202020204" pitchFamily="34" charset="0"/>
                <a:ea typeface="+mn-ea"/>
                <a:cs typeface="Arial" panose="020B0604020202020204" pitchFamily="34" charset="0"/>
              </a:rPr>
              <a:t> </a:t>
            </a:r>
            <a:r>
              <a:rPr lang="en-AU" sz="1600" b="0" i="0" u="none" strike="noStrike" kern="1200">
                <a:solidFill>
                  <a:schemeClr val="tx1"/>
                </a:solidFill>
                <a:effectLst/>
                <a:latin typeface="Arial" panose="020B0604020202020204" pitchFamily="34" charset="0"/>
                <a:ea typeface="+mn-ea"/>
                <a:cs typeface="Arial" panose="020B0604020202020204" pitchFamily="34" charset="0"/>
                <a:hlinkClick r:id="rId3" tooltip="w:en:Creative Commons"/>
              </a:rPr>
              <a:t>Creative Commons</a:t>
            </a:r>
            <a:r>
              <a:rPr lang="en-AU" sz="1600" b="0" i="0" kern="1200">
                <a:solidFill>
                  <a:schemeClr val="tx1"/>
                </a:solidFill>
                <a:effectLst/>
                <a:latin typeface="Arial" panose="020B0604020202020204" pitchFamily="34" charset="0"/>
                <a:ea typeface="+mn-ea"/>
                <a:cs typeface="Arial" panose="020B0604020202020204" pitchFamily="34" charset="0"/>
              </a:rPr>
              <a:t> </a:t>
            </a:r>
            <a:r>
              <a:rPr lang="en-AU" sz="1600" b="0" i="0" u="none" strike="noStrike" kern="1200">
                <a:solidFill>
                  <a:schemeClr val="tx1"/>
                </a:solidFill>
                <a:effectLst/>
                <a:latin typeface="Arial" panose="020B0604020202020204" pitchFamily="34" charset="0"/>
                <a:ea typeface="+mn-ea"/>
                <a:cs typeface="Arial" panose="020B0604020202020204" pitchFamily="34" charset="0"/>
                <a:hlinkClick r:id="rId4" tooltip="creativecommons:by-sa/4.0/deed.en"/>
              </a:rPr>
              <a:t>Attribution-Share Alike 4.0 International</a:t>
            </a:r>
            <a:r>
              <a:rPr lang="en-AU" sz="1600" b="0" i="0" kern="1200">
                <a:solidFill>
                  <a:schemeClr val="tx1"/>
                </a:solidFill>
                <a:effectLst/>
                <a:latin typeface="Arial" panose="020B0604020202020204" pitchFamily="34" charset="0"/>
                <a:ea typeface="+mn-ea"/>
                <a:cs typeface="Arial" panose="020B0604020202020204" pitchFamily="34" charset="0"/>
              </a:rPr>
              <a:t> license.</a:t>
            </a:r>
            <a:endParaRPr lang="en-AU" sz="1600">
              <a:effectLst/>
              <a:latin typeface="Arial" panose="020B0604020202020204" pitchFamily="34"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AU" err="1">
                <a:hlinkClick r:id="rId5"/>
              </a:rPr>
              <a:t>FiBack</a:t>
            </a:r>
            <a:r>
              <a:rPr lang="en-AU">
                <a:hlinkClick r:id="rId5"/>
              </a:rPr>
              <a:t> muscles (48605452732)</a:t>
            </a:r>
            <a:r>
              <a:rPr lang="en-AU"/>
              <a:t> b</a:t>
            </a:r>
            <a:r>
              <a:rPr lang="en-AU" sz="1600" b="0" i="0" kern="1200">
                <a:solidFill>
                  <a:schemeClr val="tx1"/>
                </a:solidFill>
                <a:effectLst/>
                <a:latin typeface="Arial" panose="020B0604020202020204" pitchFamily="34" charset="0"/>
                <a:ea typeface="+mn-ea"/>
                <a:cs typeface="Arial" panose="020B0604020202020204" pitchFamily="34" charset="0"/>
              </a:rPr>
              <a:t>y </a:t>
            </a:r>
            <a:r>
              <a:rPr lang="en-AU" sz="1600" b="0" i="0" kern="1200" err="1">
                <a:solidFill>
                  <a:schemeClr val="tx1"/>
                </a:solidFill>
                <a:effectLst/>
                <a:latin typeface="Arial" panose="020B0604020202020204" pitchFamily="34" charset="0"/>
                <a:ea typeface="+mn-ea"/>
                <a:cs typeface="Arial" panose="020B0604020202020204" pitchFamily="34" charset="0"/>
              </a:rPr>
              <a:t>InjuryMap</a:t>
            </a:r>
            <a:r>
              <a:rPr lang="en-AU" sz="1600" b="0" i="0" kern="1200">
                <a:solidFill>
                  <a:schemeClr val="tx1"/>
                </a:solidFill>
                <a:effectLst/>
                <a:latin typeface="Arial" panose="020B0604020202020204" pitchFamily="34" charset="0"/>
                <a:ea typeface="+mn-ea"/>
                <a:cs typeface="Arial" panose="020B0604020202020204" pitchFamily="34" charset="0"/>
              </a:rPr>
              <a:t> licensed under the </a:t>
            </a:r>
            <a:r>
              <a:rPr lang="en-AU" sz="1600" b="0" i="0" u="none" strike="noStrike" kern="1200">
                <a:solidFill>
                  <a:schemeClr val="tx1"/>
                </a:solidFill>
                <a:effectLst/>
                <a:latin typeface="Arial" panose="020B0604020202020204" pitchFamily="34" charset="0"/>
                <a:ea typeface="+mn-ea"/>
                <a:cs typeface="Arial" panose="020B0604020202020204" pitchFamily="34" charset="0"/>
                <a:hlinkClick r:id="rId3" tooltip="w:en:Creative Commons"/>
              </a:rPr>
              <a:t>Creative Commons</a:t>
            </a:r>
            <a:r>
              <a:rPr lang="en-AU" sz="1600" b="0" i="0" kern="1200">
                <a:solidFill>
                  <a:schemeClr val="tx1"/>
                </a:solidFill>
                <a:effectLst/>
                <a:latin typeface="Arial" panose="020B0604020202020204" pitchFamily="34" charset="0"/>
                <a:ea typeface="+mn-ea"/>
                <a:cs typeface="Arial" panose="020B0604020202020204" pitchFamily="34" charset="0"/>
              </a:rPr>
              <a:t> </a:t>
            </a:r>
            <a:r>
              <a:rPr lang="en-AU" sz="1600" b="0" i="0" u="none" strike="noStrike" kern="1200">
                <a:solidFill>
                  <a:schemeClr val="tx1"/>
                </a:solidFill>
                <a:effectLst/>
                <a:latin typeface="Arial" panose="020B0604020202020204" pitchFamily="34" charset="0"/>
                <a:ea typeface="+mn-ea"/>
                <a:cs typeface="Arial" panose="020B0604020202020204" pitchFamily="34" charset="0"/>
                <a:hlinkClick r:id="rId6" tooltip="creativecommons:by/2.0/deed.en"/>
              </a:rPr>
              <a:t>Attribution 2.0 Generic</a:t>
            </a:r>
            <a:r>
              <a:rPr lang="en-AU" sz="1600" b="0" i="0" kern="1200">
                <a:solidFill>
                  <a:schemeClr val="tx1"/>
                </a:solidFill>
                <a:effectLst/>
                <a:latin typeface="Arial" panose="020B0604020202020204" pitchFamily="34" charset="0"/>
                <a:ea typeface="+mn-ea"/>
                <a:cs typeface="Arial" panose="020B0604020202020204" pitchFamily="34" charset="0"/>
              </a:rPr>
              <a:t> license.</a:t>
            </a:r>
            <a:endParaRPr lang="en-AU"/>
          </a:p>
        </p:txBody>
      </p:sp>
      <p:sp>
        <p:nvSpPr>
          <p:cNvPr id="4" name="Slide Number Placeholder 3">
            <a:extLst>
              <a:ext uri="{FF2B5EF4-FFF2-40B4-BE49-F238E27FC236}">
                <a16:creationId xmlns:a16="http://schemas.microsoft.com/office/drawing/2014/main" id="{3DAED8A7-4156-0DF8-A851-8AAA45DC5E3E}"/>
              </a:ext>
            </a:extLst>
          </p:cNvPr>
          <p:cNvSpPr>
            <a:spLocks noGrp="1"/>
          </p:cNvSpPr>
          <p:nvPr>
            <p:ph type="sldNum" sz="quarter" idx="5"/>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B07158C4-A119-4B78-9DE8-A50001BC31DC}" type="slidenum">
              <a:rPr kumimoji="0" lang="en-AU" sz="1200" b="0" i="0" u="none" strike="noStrike" kern="1200" cap="none" spc="0" normalizeH="0" baseline="0" noProof="0" smtClean="0">
                <a:ln>
                  <a:noFill/>
                </a:ln>
                <a:solidFill>
                  <a:prstClr val="black"/>
                </a:solidFill>
                <a:effectLst/>
                <a:uLnTx/>
                <a:uFillTx/>
                <a:latin typeface="Public Sans" pitchFamily="2" charset="0"/>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20</a:t>
            </a:fld>
            <a:endParaRPr kumimoji="0" lang="en-AU" sz="1200" b="0" i="0" u="none" strike="noStrike" kern="1200" cap="none" spc="0" normalizeH="0" baseline="0" noProof="0">
              <a:ln>
                <a:noFill/>
              </a:ln>
              <a:solidFill>
                <a:prstClr val="black"/>
              </a:solidFill>
              <a:effectLst/>
              <a:uLnTx/>
              <a:uFillTx/>
              <a:latin typeface="Public Sans" pitchFamily="2" charset="0"/>
              <a:ea typeface="+mn-ea"/>
              <a:cs typeface="+mn-cs"/>
            </a:endParaRPr>
          </a:p>
        </p:txBody>
      </p:sp>
    </p:spTree>
    <p:extLst>
      <p:ext uri="{BB962C8B-B14F-4D97-AF65-F5344CB8AC3E}">
        <p14:creationId xmlns:p14="http://schemas.microsoft.com/office/powerpoint/2010/main" val="20853317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0F4563-1023-6C84-BF80-C0ADAAE2B3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8E8846-B34C-321D-EA44-FDB7817974F1}"/>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4C651FEB-921B-D999-A4C4-C2C155D3405A}"/>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E958FF31-11C3-297C-E137-3CD3B86AEE8D}"/>
              </a:ext>
            </a:extLst>
          </p:cNvPr>
          <p:cNvSpPr>
            <a:spLocks noGrp="1"/>
          </p:cNvSpPr>
          <p:nvPr>
            <p:ph type="sldNum" sz="quarter" idx="5"/>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B07158C4-A119-4B78-9DE8-A50001BC31DC}" type="slidenum">
              <a:rPr kumimoji="0" lang="en-AU" sz="1200" b="0" i="0" u="none" strike="noStrike" kern="1200" cap="none" spc="0" normalizeH="0" baseline="0" noProof="0" smtClean="0">
                <a:ln>
                  <a:noFill/>
                </a:ln>
                <a:solidFill>
                  <a:prstClr val="black"/>
                </a:solidFill>
                <a:effectLst/>
                <a:uLnTx/>
                <a:uFillTx/>
                <a:latin typeface="Public Sans" pitchFamily="2" charset="0"/>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21</a:t>
            </a:fld>
            <a:endParaRPr kumimoji="0" lang="en-AU" sz="1200" b="0" i="0" u="none" strike="noStrike" kern="1200" cap="none" spc="0" normalizeH="0" baseline="0" noProof="0">
              <a:ln>
                <a:noFill/>
              </a:ln>
              <a:solidFill>
                <a:prstClr val="black"/>
              </a:solidFill>
              <a:effectLst/>
              <a:uLnTx/>
              <a:uFillTx/>
              <a:latin typeface="Public Sans" pitchFamily="2" charset="0"/>
              <a:ea typeface="+mn-ea"/>
              <a:cs typeface="+mn-cs"/>
            </a:endParaRPr>
          </a:p>
        </p:txBody>
      </p:sp>
    </p:spTree>
    <p:extLst>
      <p:ext uri="{BB962C8B-B14F-4D97-AF65-F5344CB8AC3E}">
        <p14:creationId xmlns:p14="http://schemas.microsoft.com/office/powerpoint/2010/main" val="6969737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6EFC4B-B565-E00C-9E80-EF3F8146D6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FB9630-5476-779E-0B3C-F141377B0279}"/>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1B45B23C-7803-B700-57E3-308932483DC8}"/>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lang="en-AU"/>
          </a:p>
        </p:txBody>
      </p:sp>
      <p:sp>
        <p:nvSpPr>
          <p:cNvPr id="4" name="Slide Number Placeholder 3">
            <a:extLst>
              <a:ext uri="{FF2B5EF4-FFF2-40B4-BE49-F238E27FC236}">
                <a16:creationId xmlns:a16="http://schemas.microsoft.com/office/drawing/2014/main" id="{87E36D7D-7FDC-9AC1-366A-208FB3F31B23}"/>
              </a:ext>
            </a:extLst>
          </p:cNvPr>
          <p:cNvSpPr>
            <a:spLocks noGrp="1"/>
          </p:cNvSpPr>
          <p:nvPr>
            <p:ph type="sldNum" sz="quarter" idx="5"/>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B07158C4-A119-4B78-9DE8-A50001BC31DC}" type="slidenum">
              <a:rPr kumimoji="0" lang="en-AU" sz="1200" b="0" i="0" u="none" strike="noStrike" kern="1200" cap="none" spc="0" normalizeH="0" baseline="0" noProof="0" smtClean="0">
                <a:ln>
                  <a:noFill/>
                </a:ln>
                <a:solidFill>
                  <a:prstClr val="black"/>
                </a:solidFill>
                <a:effectLst/>
                <a:uLnTx/>
                <a:uFillTx/>
                <a:latin typeface="Public Sans" pitchFamily="2" charset="0"/>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22</a:t>
            </a:fld>
            <a:endParaRPr kumimoji="0" lang="en-AU" sz="1200" b="0" i="0" u="none" strike="noStrike" kern="1200" cap="none" spc="0" normalizeH="0" baseline="0" noProof="0">
              <a:ln>
                <a:noFill/>
              </a:ln>
              <a:solidFill>
                <a:prstClr val="black"/>
              </a:solidFill>
              <a:effectLst/>
              <a:uLnTx/>
              <a:uFillTx/>
              <a:latin typeface="Public Sans" pitchFamily="2" charset="0"/>
              <a:ea typeface="+mn-ea"/>
              <a:cs typeface="+mn-cs"/>
            </a:endParaRPr>
          </a:p>
        </p:txBody>
      </p:sp>
    </p:spTree>
    <p:extLst>
      <p:ext uri="{BB962C8B-B14F-4D97-AF65-F5344CB8AC3E}">
        <p14:creationId xmlns:p14="http://schemas.microsoft.com/office/powerpoint/2010/main" val="31658575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3F1EA2-BB8C-260E-26A6-3C7D59D12D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523892-D3F1-4676-2FF3-309F2B7DA566}"/>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7E3EFE58-AC03-0375-A7F8-A9F6013D2388}"/>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lang="en-AU"/>
          </a:p>
        </p:txBody>
      </p:sp>
      <p:sp>
        <p:nvSpPr>
          <p:cNvPr id="4" name="Slide Number Placeholder 3">
            <a:extLst>
              <a:ext uri="{FF2B5EF4-FFF2-40B4-BE49-F238E27FC236}">
                <a16:creationId xmlns:a16="http://schemas.microsoft.com/office/drawing/2014/main" id="{163849FF-5427-F21A-8E3D-7A035E58FD8E}"/>
              </a:ext>
            </a:extLst>
          </p:cNvPr>
          <p:cNvSpPr>
            <a:spLocks noGrp="1"/>
          </p:cNvSpPr>
          <p:nvPr>
            <p:ph type="sldNum" sz="quarter" idx="5"/>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B07158C4-A119-4B78-9DE8-A50001BC31DC}" type="slidenum">
              <a:rPr kumimoji="0" lang="en-AU" sz="1200" b="0" i="0" u="none" strike="noStrike" kern="1200" cap="none" spc="0" normalizeH="0" baseline="0" noProof="0" smtClean="0">
                <a:ln>
                  <a:noFill/>
                </a:ln>
                <a:solidFill>
                  <a:prstClr val="black"/>
                </a:solidFill>
                <a:effectLst/>
                <a:uLnTx/>
                <a:uFillTx/>
                <a:latin typeface="Public Sans" pitchFamily="2" charset="0"/>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23</a:t>
            </a:fld>
            <a:endParaRPr kumimoji="0" lang="en-AU" sz="1200" b="0" i="0" u="none" strike="noStrike" kern="1200" cap="none" spc="0" normalizeH="0" baseline="0" noProof="0">
              <a:ln>
                <a:noFill/>
              </a:ln>
              <a:solidFill>
                <a:prstClr val="black"/>
              </a:solidFill>
              <a:effectLst/>
              <a:uLnTx/>
              <a:uFillTx/>
              <a:latin typeface="Public Sans" pitchFamily="2" charset="0"/>
              <a:ea typeface="+mn-ea"/>
              <a:cs typeface="+mn-cs"/>
            </a:endParaRPr>
          </a:p>
        </p:txBody>
      </p:sp>
    </p:spTree>
    <p:extLst>
      <p:ext uri="{BB962C8B-B14F-4D97-AF65-F5344CB8AC3E}">
        <p14:creationId xmlns:p14="http://schemas.microsoft.com/office/powerpoint/2010/main" val="5469722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409B2E-1257-827F-AB27-74B81FADCE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C8F1FE-4392-9215-5F9D-B01F9DA443F5}"/>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B88C3B18-EB76-9684-B732-D102F599FEEE}"/>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3F5CCDB5-0E39-9D9A-9976-08A27C51063C}"/>
              </a:ext>
            </a:extLst>
          </p:cNvPr>
          <p:cNvSpPr>
            <a:spLocks noGrp="1"/>
          </p:cNvSpPr>
          <p:nvPr>
            <p:ph type="sldNum" sz="quarter" idx="5"/>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B07158C4-A119-4B78-9DE8-A50001BC31DC}" type="slidenum">
              <a:rPr kumimoji="0" lang="en-AU" sz="1200" b="0" i="0" u="none" strike="noStrike" kern="1200" cap="none" spc="0" normalizeH="0" baseline="0" noProof="0" smtClean="0">
                <a:ln>
                  <a:noFill/>
                </a:ln>
                <a:solidFill>
                  <a:prstClr val="black"/>
                </a:solidFill>
                <a:effectLst/>
                <a:uLnTx/>
                <a:uFillTx/>
                <a:latin typeface="Public Sans" pitchFamily="2" charset="0"/>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24</a:t>
            </a:fld>
            <a:endParaRPr kumimoji="0" lang="en-AU" sz="1200" b="0" i="0" u="none" strike="noStrike" kern="1200" cap="none" spc="0" normalizeH="0" baseline="0" noProof="0">
              <a:ln>
                <a:noFill/>
              </a:ln>
              <a:solidFill>
                <a:prstClr val="black"/>
              </a:solidFill>
              <a:effectLst/>
              <a:uLnTx/>
              <a:uFillTx/>
              <a:latin typeface="Public Sans" pitchFamily="2" charset="0"/>
              <a:ea typeface="+mn-ea"/>
              <a:cs typeface="+mn-cs"/>
            </a:endParaRPr>
          </a:p>
        </p:txBody>
      </p:sp>
    </p:spTree>
    <p:extLst>
      <p:ext uri="{BB962C8B-B14F-4D97-AF65-F5344CB8AC3E}">
        <p14:creationId xmlns:p14="http://schemas.microsoft.com/office/powerpoint/2010/main" val="35499777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7158C4-A119-4B78-9DE8-A50001BC31DC}" type="slidenum">
              <a:rPr lang="en-AU" smtClean="0"/>
              <a:pPr/>
              <a:t>25</a:t>
            </a:fld>
            <a:endParaRPr lang="en-AU"/>
          </a:p>
        </p:txBody>
      </p:sp>
    </p:spTree>
    <p:extLst>
      <p:ext uri="{BB962C8B-B14F-4D97-AF65-F5344CB8AC3E}">
        <p14:creationId xmlns:p14="http://schemas.microsoft.com/office/powerpoint/2010/main" val="11167781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B07158C4-A119-4B78-9DE8-A50001BC31DC}" type="slidenum">
              <a:rPr lang="en-AU" smtClean="0"/>
              <a:pPr/>
              <a:t>27</a:t>
            </a:fld>
            <a:endParaRPr lang="en-AU"/>
          </a:p>
        </p:txBody>
      </p:sp>
    </p:spTree>
    <p:extLst>
      <p:ext uri="{BB962C8B-B14F-4D97-AF65-F5344CB8AC3E}">
        <p14:creationId xmlns:p14="http://schemas.microsoft.com/office/powerpoint/2010/main" val="21491432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B07158C4-A119-4B78-9DE8-A50001BC31DC}" type="slidenum">
              <a:rPr lang="en-AU" smtClean="0"/>
              <a:pPr/>
              <a:t>30</a:t>
            </a:fld>
            <a:endParaRPr lang="en-AU"/>
          </a:p>
        </p:txBody>
      </p:sp>
    </p:spTree>
    <p:extLst>
      <p:ext uri="{BB962C8B-B14F-4D97-AF65-F5344CB8AC3E}">
        <p14:creationId xmlns:p14="http://schemas.microsoft.com/office/powerpoint/2010/main" val="24038123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pPr lvl="0"/>
            <a:r>
              <a:rPr lang="en-AU" sz="1600" kern="1200">
                <a:solidFill>
                  <a:schemeClr val="tx1"/>
                </a:solidFill>
                <a:effectLst/>
                <a:latin typeface="Arial" panose="020B0604020202020204" pitchFamily="34" charset="0"/>
                <a:ea typeface="+mn-ea"/>
                <a:cs typeface="Arial" panose="020B0604020202020204" pitchFamily="34" charset="0"/>
              </a:rPr>
              <a:t>Exercises should explore a range of turned out and parallel positions and may include : </a:t>
            </a:r>
          </a:p>
          <a:p>
            <a:pPr marL="285750" lvl="0" indent="-285750">
              <a:buFont typeface="Arial" panose="020B0604020202020204" pitchFamily="34" charset="0"/>
              <a:buChar char="•"/>
            </a:pPr>
            <a:r>
              <a:rPr lang="en-AU" sz="1600" kern="1200">
                <a:solidFill>
                  <a:schemeClr val="tx1"/>
                </a:solidFill>
                <a:effectLst/>
                <a:latin typeface="Arial" panose="020B0604020202020204" pitchFamily="34" charset="0"/>
                <a:ea typeface="+mn-ea"/>
                <a:cs typeface="Arial" panose="020B0604020202020204" pitchFamily="34" charset="0"/>
              </a:rPr>
              <a:t>joint articulations, dynamic stretching activities, strength-based exercises and coordination development</a:t>
            </a:r>
          </a:p>
          <a:p>
            <a:pPr marL="285750" lvl="0" indent="-285750">
              <a:buFont typeface="Arial" panose="020B0604020202020204" pitchFamily="34" charset="0"/>
              <a:buChar char="•"/>
            </a:pPr>
            <a:r>
              <a:rPr lang="en-AU" sz="1600" kern="1200">
                <a:solidFill>
                  <a:schemeClr val="tx1"/>
                </a:solidFill>
                <a:effectLst/>
                <a:latin typeface="Arial" panose="020B0604020202020204" pitchFamily="34" charset="0"/>
                <a:ea typeface="+mn-ea"/>
                <a:cs typeface="Arial" panose="020B0604020202020204" pitchFamily="34" charset="0"/>
              </a:rPr>
              <a:t>a spinal roll exercise to encourage spinal joint mobility and articulation, blood flow, core and postural engagement</a:t>
            </a:r>
          </a:p>
          <a:p>
            <a:pPr marL="285750" lvl="0" indent="-285750">
              <a:buFont typeface="Arial" panose="020B0604020202020204" pitchFamily="34" charset="0"/>
              <a:buChar char="•"/>
            </a:pPr>
            <a:r>
              <a:rPr lang="en-AU" sz="1600" kern="1200">
                <a:solidFill>
                  <a:schemeClr val="tx1"/>
                </a:solidFill>
                <a:effectLst/>
                <a:latin typeface="Arial" panose="020B0604020202020204" pitchFamily="34" charset="0"/>
                <a:ea typeface="+mn-ea"/>
                <a:cs typeface="Arial" panose="020B0604020202020204" pitchFamily="34" charset="0"/>
              </a:rPr>
              <a:t>foot articulation exercises in both parallel and turn out at the barre (or using a weight bearing support like the back of a chair) and in the centre of the room </a:t>
            </a:r>
          </a:p>
          <a:p>
            <a:pPr marL="285750" lvl="0" indent="-285750">
              <a:buFont typeface="Arial" panose="020B0604020202020204" pitchFamily="34" charset="0"/>
              <a:buChar char="•"/>
            </a:pPr>
            <a:r>
              <a:rPr lang="en-AU" sz="1600" kern="1200">
                <a:solidFill>
                  <a:schemeClr val="tx1"/>
                </a:solidFill>
                <a:effectLst/>
                <a:latin typeface="Arial" panose="020B0604020202020204" pitchFamily="34" charset="0"/>
                <a:ea typeface="+mn-ea"/>
                <a:cs typeface="Arial" panose="020B0604020202020204" pitchFamily="34" charset="0"/>
              </a:rPr>
              <a:t>leg swings laying on the floor in a supine position. Leg swings at the barre in forward, backward and sideward directions </a:t>
            </a:r>
          </a:p>
          <a:p>
            <a:pPr marL="285750" lvl="0" indent="-285750">
              <a:buFont typeface="Arial" panose="020B0604020202020204" pitchFamily="34" charset="0"/>
              <a:buChar char="•"/>
            </a:pPr>
            <a:r>
              <a:rPr lang="en-AU" sz="1600" kern="1200">
                <a:solidFill>
                  <a:schemeClr val="tx1"/>
                </a:solidFill>
                <a:effectLst/>
                <a:latin typeface="Arial" panose="020B0604020202020204" pitchFamily="34" charset="0"/>
                <a:ea typeface="+mn-ea"/>
                <a:cs typeface="Arial" panose="020B0604020202020204" pitchFamily="34" charset="0"/>
              </a:rPr>
              <a:t>torso movements including reaching, tilting, stretching in forward, backward and sideward directions. This encourages movement of the body through its full range of motion to stretch the muscles and articulate the vertebral joints. </a:t>
            </a:r>
          </a:p>
        </p:txBody>
      </p:sp>
      <p:sp>
        <p:nvSpPr>
          <p:cNvPr id="4" name="Slide Number Placeholder 3"/>
          <p:cNvSpPr>
            <a:spLocks noGrp="1"/>
          </p:cNvSpPr>
          <p:nvPr>
            <p:ph type="sldNum" sz="quarter" idx="5"/>
          </p:nvPr>
        </p:nvSpPr>
        <p:spPr/>
        <p:txBody>
          <a:bodyPr/>
          <a:lstStyle/>
          <a:p>
            <a:fld id="{B07158C4-A119-4B78-9DE8-A50001BC31DC}" type="slidenum">
              <a:rPr lang="en-AU" smtClean="0"/>
              <a:pPr/>
              <a:t>33</a:t>
            </a:fld>
            <a:endParaRPr lang="en-AU"/>
          </a:p>
        </p:txBody>
      </p:sp>
    </p:spTree>
    <p:extLst>
      <p:ext uri="{BB962C8B-B14F-4D97-AF65-F5344CB8AC3E}">
        <p14:creationId xmlns:p14="http://schemas.microsoft.com/office/powerpoint/2010/main" val="19625386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pPr lvl="0"/>
            <a:r>
              <a:rPr lang="en-AU" sz="1600" kern="1200">
                <a:solidFill>
                  <a:schemeClr val="tx1"/>
                </a:solidFill>
                <a:effectLst/>
                <a:latin typeface="Arial" panose="020B0604020202020204" pitchFamily="34" charset="0"/>
                <a:ea typeface="+mn-ea"/>
                <a:cs typeface="Arial" panose="020B0604020202020204" pitchFamily="34" charset="0"/>
              </a:rPr>
              <a:t>Feedback may include:</a:t>
            </a:r>
          </a:p>
          <a:p>
            <a:pPr lvl="0"/>
            <a:r>
              <a:rPr lang="en-AU" sz="1600" kern="1200">
                <a:solidFill>
                  <a:schemeClr val="tx1"/>
                </a:solidFill>
                <a:effectLst/>
                <a:latin typeface="Arial" panose="020B0604020202020204" pitchFamily="34" charset="0"/>
                <a:ea typeface="+mn-ea"/>
                <a:cs typeface="Arial" panose="020B0604020202020204" pitchFamily="34" charset="0"/>
              </a:rPr>
              <a:t>The student’s strengths – what aspects of the centre work exercise were completed well?</a:t>
            </a:r>
          </a:p>
          <a:p>
            <a:pPr lvl="0"/>
            <a:r>
              <a:rPr lang="en-AU" sz="1600" kern="1200">
                <a:solidFill>
                  <a:schemeClr val="tx1"/>
                </a:solidFill>
                <a:effectLst/>
                <a:latin typeface="Arial" panose="020B0604020202020204" pitchFamily="34" charset="0"/>
                <a:ea typeface="+mn-ea"/>
                <a:cs typeface="Arial" panose="020B0604020202020204" pitchFamily="34" charset="0"/>
              </a:rPr>
              <a:t>Provide one suggestion – how can the student continue to develop their application of dance technique?</a:t>
            </a:r>
          </a:p>
          <a:p>
            <a:r>
              <a:rPr lang="en-AU" sz="1600" kern="1200">
                <a:solidFill>
                  <a:schemeClr val="tx1"/>
                </a:solidFill>
                <a:effectLst/>
                <a:latin typeface="Arial" panose="020B0604020202020204" pitchFamily="34" charset="0"/>
                <a:ea typeface="+mn-ea"/>
                <a:cs typeface="Arial" panose="020B0604020202020204" pitchFamily="34" charset="0"/>
              </a:rPr>
              <a:t>dance technique includes:</a:t>
            </a:r>
          </a:p>
          <a:p>
            <a:pPr marL="285750" indent="-285750">
              <a:buFont typeface="Arial" panose="020B0604020202020204" pitchFamily="34" charset="0"/>
              <a:buChar char="•"/>
            </a:pPr>
            <a:r>
              <a:rPr lang="en-AU" sz="1600" kern="1200">
                <a:solidFill>
                  <a:schemeClr val="tx1"/>
                </a:solidFill>
                <a:effectLst/>
                <a:latin typeface="Arial" panose="020B0604020202020204" pitchFamily="34" charset="0"/>
                <a:ea typeface="+mn-ea"/>
                <a:cs typeface="Arial" panose="020B0604020202020204" pitchFamily="34" charset="0"/>
              </a:rPr>
              <a:t>coordination</a:t>
            </a:r>
          </a:p>
          <a:p>
            <a:pPr marL="285750" indent="-285750">
              <a:buFont typeface="Arial" panose="020B0604020202020204" pitchFamily="34" charset="0"/>
              <a:buChar char="•"/>
            </a:pPr>
            <a:r>
              <a:rPr lang="en-AU" sz="1600" kern="1200">
                <a:solidFill>
                  <a:schemeClr val="tx1"/>
                </a:solidFill>
                <a:effectLst/>
                <a:latin typeface="Arial" panose="020B0604020202020204" pitchFamily="34" charset="0"/>
                <a:ea typeface="+mn-ea"/>
                <a:cs typeface="Arial" panose="020B0604020202020204" pitchFamily="34" charset="0"/>
              </a:rPr>
              <a:t>alignment</a:t>
            </a:r>
          </a:p>
          <a:p>
            <a:pPr marL="285750" indent="-285750">
              <a:buFont typeface="Arial" panose="020B0604020202020204" pitchFamily="34" charset="0"/>
              <a:buChar char="•"/>
            </a:pPr>
            <a:r>
              <a:rPr lang="en-AU" sz="1600" kern="1200">
                <a:solidFill>
                  <a:schemeClr val="tx1"/>
                </a:solidFill>
                <a:effectLst/>
                <a:latin typeface="Arial" panose="020B0604020202020204" pitchFamily="34" charset="0"/>
                <a:ea typeface="+mn-ea"/>
                <a:cs typeface="Arial" panose="020B0604020202020204" pitchFamily="34" charset="0"/>
              </a:rPr>
              <a:t>control</a:t>
            </a:r>
          </a:p>
          <a:p>
            <a:pPr marL="285750" indent="-285750">
              <a:buFont typeface="Arial" panose="020B0604020202020204" pitchFamily="34" charset="0"/>
              <a:buChar char="•"/>
            </a:pPr>
            <a:r>
              <a:rPr lang="en-AU" sz="1600" kern="1200">
                <a:solidFill>
                  <a:schemeClr val="tx1"/>
                </a:solidFill>
                <a:effectLst/>
                <a:latin typeface="Arial" panose="020B0604020202020204" pitchFamily="34" charset="0"/>
                <a:ea typeface="+mn-ea"/>
                <a:cs typeface="Arial" panose="020B0604020202020204" pitchFamily="34" charset="0"/>
              </a:rPr>
              <a:t>strength</a:t>
            </a:r>
          </a:p>
          <a:p>
            <a:pPr marL="285750" indent="-285750">
              <a:buFont typeface="Arial" panose="020B0604020202020204" pitchFamily="34" charset="0"/>
              <a:buChar char="•"/>
            </a:pPr>
            <a:r>
              <a:rPr lang="en-AU" sz="1600" kern="1200">
                <a:solidFill>
                  <a:schemeClr val="tx1"/>
                </a:solidFill>
                <a:effectLst/>
                <a:latin typeface="Arial" panose="020B0604020202020204" pitchFamily="34" charset="0"/>
                <a:ea typeface="+mn-ea"/>
                <a:cs typeface="Arial" panose="020B0604020202020204" pitchFamily="34" charset="0"/>
              </a:rPr>
              <a:t>flexibility</a:t>
            </a:r>
          </a:p>
          <a:p>
            <a:pPr marL="285750" indent="-285750">
              <a:buFont typeface="Arial" panose="020B0604020202020204" pitchFamily="34" charset="0"/>
              <a:buChar char="•"/>
            </a:pPr>
            <a:r>
              <a:rPr lang="en-AU" sz="1600" kern="1200">
                <a:solidFill>
                  <a:schemeClr val="tx1"/>
                </a:solidFill>
                <a:effectLst/>
                <a:latin typeface="Arial" panose="020B0604020202020204" pitchFamily="34" charset="0"/>
                <a:ea typeface="+mn-ea"/>
                <a:cs typeface="Arial" panose="020B0604020202020204" pitchFamily="34" charset="0"/>
              </a:rPr>
              <a:t>endurance </a:t>
            </a:r>
          </a:p>
          <a:p>
            <a:pPr marL="285750" indent="-285750">
              <a:buFont typeface="Arial" panose="020B0604020202020204" pitchFamily="34" charset="0"/>
              <a:buChar char="•"/>
            </a:pPr>
            <a:r>
              <a:rPr lang="en-AU" sz="1600" kern="1200">
                <a:solidFill>
                  <a:schemeClr val="tx1"/>
                </a:solidFill>
                <a:effectLst/>
                <a:latin typeface="Arial" panose="020B0604020202020204" pitchFamily="34" charset="0"/>
                <a:ea typeface="+mn-ea"/>
                <a:cs typeface="Arial" panose="020B0604020202020204" pitchFamily="34" charset="0"/>
              </a:rPr>
              <a:t>relative to anatomical structure</a:t>
            </a:r>
            <a:endParaRPr lang="en-AU"/>
          </a:p>
        </p:txBody>
      </p:sp>
      <p:sp>
        <p:nvSpPr>
          <p:cNvPr id="4" name="Slide Number Placeholder 3"/>
          <p:cNvSpPr>
            <a:spLocks noGrp="1"/>
          </p:cNvSpPr>
          <p:nvPr>
            <p:ph type="sldNum" sz="quarter" idx="5"/>
          </p:nvPr>
        </p:nvSpPr>
        <p:spPr/>
        <p:txBody>
          <a:bodyPr/>
          <a:lstStyle/>
          <a:p>
            <a:fld id="{B07158C4-A119-4B78-9DE8-A50001BC31DC}" type="slidenum">
              <a:rPr lang="en-AU" smtClean="0"/>
              <a:pPr/>
              <a:t>34</a:t>
            </a:fld>
            <a:endParaRPr lang="en-AU"/>
          </a:p>
        </p:txBody>
      </p:sp>
    </p:spTree>
    <p:extLst>
      <p:ext uri="{BB962C8B-B14F-4D97-AF65-F5344CB8AC3E}">
        <p14:creationId xmlns:p14="http://schemas.microsoft.com/office/powerpoint/2010/main" val="3522080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CA94F-7FEB-9669-07D5-56C37CE001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948EF3-D019-238D-8512-729209F22444}"/>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74AE2E69-E4A4-5D36-33B5-D95B4E978759}"/>
              </a:ext>
            </a:extLst>
          </p:cNvPr>
          <p:cNvSpPr>
            <a:spLocks noGrp="1"/>
          </p:cNvSpPr>
          <p:nvPr>
            <p:ph type="body" idx="1"/>
          </p:nvPr>
        </p:nvSpPr>
        <p:spPr/>
        <p:txBody>
          <a:bodyPr/>
          <a:lstStyle/>
          <a:p>
            <a:pPr lvl="0"/>
            <a:r>
              <a:rPr lang="en-AU" sz="1600" kern="1200">
                <a:solidFill>
                  <a:schemeClr val="tx1"/>
                </a:solidFill>
                <a:effectLst/>
                <a:latin typeface="Arial" panose="020B0604020202020204" pitchFamily="34" charset="0"/>
                <a:ea typeface="+mn-ea"/>
                <a:cs typeface="Arial" panose="020B0604020202020204" pitchFamily="34" charset="0"/>
              </a:rPr>
              <a:t>Different aspects of kinaesthetic awareness that the performer needs to have to successfully communicate the intent of the dance work. These may include: </a:t>
            </a:r>
          </a:p>
          <a:p>
            <a:pPr marL="285750" lvl="0" indent="-285750">
              <a:buFont typeface="Arial" panose="020B0604020202020204" pitchFamily="34" charset="0"/>
              <a:buChar char="•"/>
            </a:pPr>
            <a:r>
              <a:rPr lang="en-AU" sz="1600" kern="1200">
                <a:solidFill>
                  <a:schemeClr val="tx1"/>
                </a:solidFill>
                <a:effectLst/>
                <a:latin typeface="Arial" panose="020B0604020202020204" pitchFamily="34" charset="0"/>
                <a:ea typeface="+mn-ea"/>
                <a:cs typeface="Arial" panose="020B0604020202020204" pitchFamily="34" charset="0"/>
              </a:rPr>
              <a:t>dance technique: developing the physical capacity to execute movement as intended and value add relative to personal anatomical structure</a:t>
            </a:r>
          </a:p>
          <a:p>
            <a:pPr marL="285750" lvl="0" indent="-285750">
              <a:buFont typeface="Arial" panose="020B0604020202020204" pitchFamily="34" charset="0"/>
              <a:buChar char="•"/>
            </a:pPr>
            <a:r>
              <a:rPr lang="en-AU" sz="1600" kern="1200">
                <a:solidFill>
                  <a:schemeClr val="tx1"/>
                </a:solidFill>
                <a:effectLst/>
                <a:latin typeface="Arial" panose="020B0604020202020204" pitchFamily="34" charset="0"/>
                <a:ea typeface="+mn-ea"/>
                <a:cs typeface="Arial" panose="020B0604020202020204" pitchFamily="34" charset="0"/>
              </a:rPr>
              <a:t>aesthetic understanding: the ability to make the correct shapes and movements in the dance work</a:t>
            </a:r>
          </a:p>
          <a:p>
            <a:pPr marL="285750" lvl="0" indent="-285750">
              <a:buFont typeface="Arial" panose="020B0604020202020204" pitchFamily="34" charset="0"/>
              <a:buChar char="•"/>
            </a:pPr>
            <a:r>
              <a:rPr lang="en-AU" sz="1600" kern="1200">
                <a:solidFill>
                  <a:schemeClr val="tx1"/>
                </a:solidFill>
                <a:effectLst/>
                <a:latin typeface="Arial" panose="020B0604020202020204" pitchFamily="34" charset="0"/>
                <a:ea typeface="+mn-ea"/>
                <a:cs typeface="Arial" panose="020B0604020202020204" pitchFamily="34" charset="0"/>
              </a:rPr>
              <a:t>emotional understanding: the ability to feel what the choreographer’s intent is in shapes and movements and be able to translate this to the audience</a:t>
            </a:r>
          </a:p>
          <a:p>
            <a:pPr marL="285750" lvl="0" indent="-285750">
              <a:buFont typeface="Arial" panose="020B0604020202020204" pitchFamily="34" charset="0"/>
              <a:buChar char="•"/>
            </a:pPr>
            <a:r>
              <a:rPr lang="en-AU" sz="1600" kern="1200">
                <a:solidFill>
                  <a:schemeClr val="tx1"/>
                </a:solidFill>
                <a:effectLst/>
                <a:latin typeface="Arial" panose="020B0604020202020204" pitchFamily="34" charset="0"/>
                <a:ea typeface="+mn-ea"/>
                <a:cs typeface="Arial" panose="020B0604020202020204" pitchFamily="34" charset="0"/>
              </a:rPr>
              <a:t>engaging with the accompaniment: the ability to feel the music and manipulate the elements of dance and auditory elements as intended to communicate the choreographer’s intent</a:t>
            </a:r>
          </a:p>
          <a:p>
            <a:pPr marL="285750" lvl="0" indent="-285750">
              <a:buFont typeface="Arial" panose="020B0604020202020204" pitchFamily="34" charset="0"/>
              <a:buChar char="•"/>
            </a:pPr>
            <a:r>
              <a:rPr lang="en-AU" sz="1600" kern="1200">
                <a:solidFill>
                  <a:schemeClr val="tx1"/>
                </a:solidFill>
                <a:effectLst/>
                <a:latin typeface="Arial" panose="020B0604020202020204" pitchFamily="34" charset="0"/>
                <a:ea typeface="+mn-ea"/>
                <a:cs typeface="Arial" panose="020B0604020202020204" pitchFamily="34" charset="0"/>
              </a:rPr>
              <a:t>capacity to communicate meaning through movement: the ability to communicate meaning through the execution of choreographed abstract symbolic movements</a:t>
            </a:r>
          </a:p>
          <a:p>
            <a:pPr marL="285750" lvl="0" indent="-285750">
              <a:buFont typeface="Arial" panose="020B0604020202020204" pitchFamily="34" charset="0"/>
              <a:buChar char="•"/>
            </a:pPr>
            <a:r>
              <a:rPr lang="en-AU" sz="1600" kern="1200">
                <a:solidFill>
                  <a:schemeClr val="tx1"/>
                </a:solidFill>
                <a:effectLst/>
                <a:latin typeface="Arial" panose="020B0604020202020204" pitchFamily="34" charset="0"/>
                <a:ea typeface="+mn-ea"/>
                <a:cs typeface="Arial" panose="020B0604020202020204" pitchFamily="34" charset="0"/>
              </a:rPr>
              <a:t>critical reflection: the capacity to evaluate self-performance to refine the communication of intent. This can be happening in real time when learning the movement and using the mirror and corrections as feedback or by looking at recording of the performance.</a:t>
            </a:r>
          </a:p>
          <a:p>
            <a:pPr marL="0" indent="0">
              <a:buFont typeface="Arial" panose="020B0604020202020204" pitchFamily="34" charset="0"/>
              <a:buNone/>
            </a:pPr>
            <a:endParaRPr lang="en-AU"/>
          </a:p>
        </p:txBody>
      </p:sp>
      <p:sp>
        <p:nvSpPr>
          <p:cNvPr id="4" name="Slide Number Placeholder 3">
            <a:extLst>
              <a:ext uri="{FF2B5EF4-FFF2-40B4-BE49-F238E27FC236}">
                <a16:creationId xmlns:a16="http://schemas.microsoft.com/office/drawing/2014/main" id="{5667863E-9F03-66DD-C3A6-2AF89D6CD516}"/>
              </a:ext>
            </a:extLst>
          </p:cNvPr>
          <p:cNvSpPr>
            <a:spLocks noGrp="1"/>
          </p:cNvSpPr>
          <p:nvPr>
            <p:ph type="sldNum" sz="quarter" idx="5"/>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B07158C4-A119-4B78-9DE8-A50001BC31DC}" type="slidenum">
              <a:rPr kumimoji="0" lang="en-AU" sz="1200" b="0" i="0" u="none" strike="noStrike" kern="1200" cap="none" spc="0" normalizeH="0" baseline="0" noProof="0" smtClean="0">
                <a:ln>
                  <a:noFill/>
                </a:ln>
                <a:solidFill>
                  <a:prstClr val="black"/>
                </a:solidFill>
                <a:effectLst/>
                <a:uLnTx/>
                <a:uFillTx/>
                <a:latin typeface="Public Sans" pitchFamily="2" charset="0"/>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35</a:t>
            </a:fld>
            <a:endParaRPr kumimoji="0" lang="en-AU" sz="1200" b="0" i="0" u="none" strike="noStrike" kern="1200" cap="none" spc="0" normalizeH="0" baseline="0" noProof="0">
              <a:ln>
                <a:noFill/>
              </a:ln>
              <a:solidFill>
                <a:prstClr val="black"/>
              </a:solidFill>
              <a:effectLst/>
              <a:uLnTx/>
              <a:uFillTx/>
              <a:latin typeface="Public Sans" pitchFamily="2" charset="0"/>
              <a:ea typeface="+mn-ea"/>
              <a:cs typeface="+mn-cs"/>
            </a:endParaRPr>
          </a:p>
        </p:txBody>
      </p:sp>
    </p:spTree>
    <p:extLst>
      <p:ext uri="{BB962C8B-B14F-4D97-AF65-F5344CB8AC3E}">
        <p14:creationId xmlns:p14="http://schemas.microsoft.com/office/powerpoint/2010/main" val="33271199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B07158C4-A119-4B78-9DE8-A50001BC31DC}" type="slidenum">
              <a:rPr lang="en-AU" smtClean="0"/>
              <a:pPr/>
              <a:t>36</a:t>
            </a:fld>
            <a:endParaRPr lang="en-AU"/>
          </a:p>
        </p:txBody>
      </p:sp>
    </p:spTree>
    <p:extLst>
      <p:ext uri="{BB962C8B-B14F-4D97-AF65-F5344CB8AC3E}">
        <p14:creationId xmlns:p14="http://schemas.microsoft.com/office/powerpoint/2010/main" val="62897296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sz="1600" u="sng" kern="1200">
                <a:solidFill>
                  <a:schemeClr val="tx1"/>
                </a:solidFill>
                <a:effectLst/>
                <a:latin typeface="Arial" panose="020B0604020202020204" pitchFamily="34" charset="0"/>
                <a:ea typeface="+mn-ea"/>
                <a:cs typeface="Arial" panose="020B0604020202020204" pitchFamily="34" charset="0"/>
                <a:hlinkClick r:id="rId3"/>
              </a:rPr>
              <a:t>Posters – Elements of dance (PDF 725 KB)</a:t>
            </a:r>
            <a:r>
              <a:rPr lang="en-AU" sz="1600" b="1" kern="1200">
                <a:solidFill>
                  <a:schemeClr val="tx1"/>
                </a:solidFill>
                <a:effectLst/>
                <a:latin typeface="Arial" panose="020B0604020202020204" pitchFamily="34" charset="0"/>
                <a:ea typeface="+mn-ea"/>
                <a:cs typeface="Arial" panose="020B0604020202020204" pitchFamily="34" charset="0"/>
              </a:rPr>
              <a:t> </a:t>
            </a:r>
          </a:p>
          <a:p>
            <a:r>
              <a:rPr lang="en-AU" sz="1600" u="sng" kern="1200">
                <a:solidFill>
                  <a:schemeClr val="tx1"/>
                </a:solidFill>
                <a:effectLst/>
                <a:latin typeface="Arial" panose="020B0604020202020204" pitchFamily="34" charset="0"/>
                <a:ea typeface="+mn-ea"/>
                <a:cs typeface="Arial" panose="020B0604020202020204" pitchFamily="34" charset="0"/>
                <a:hlinkClick r:id="rId4"/>
              </a:rPr>
              <a:t>Definitions and examples –Elements of dance (DOCX 3.62 KB)</a:t>
            </a:r>
            <a:endParaRPr lang="en-AU"/>
          </a:p>
        </p:txBody>
      </p:sp>
      <p:sp>
        <p:nvSpPr>
          <p:cNvPr id="4" name="Slide Number Placeholder 3"/>
          <p:cNvSpPr>
            <a:spLocks noGrp="1"/>
          </p:cNvSpPr>
          <p:nvPr>
            <p:ph type="sldNum" sz="quarter" idx="5"/>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B07158C4-A119-4B78-9DE8-A50001BC31DC}" type="slidenum">
              <a:rPr kumimoji="0" lang="en-AU" sz="1200" b="0" i="0" u="none" strike="noStrike" kern="1200" cap="none" spc="0" normalizeH="0" baseline="0" noProof="0" smtClean="0">
                <a:ln>
                  <a:noFill/>
                </a:ln>
                <a:solidFill>
                  <a:prstClr val="black"/>
                </a:solidFill>
                <a:effectLst/>
                <a:uLnTx/>
                <a:uFillTx/>
                <a:latin typeface="Public Sans" pitchFamily="2" charset="0"/>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37</a:t>
            </a:fld>
            <a:endParaRPr kumimoji="0" lang="en-AU" sz="1200" b="0" i="0" u="none" strike="noStrike" kern="1200" cap="none" spc="0" normalizeH="0" baseline="0" noProof="0">
              <a:ln>
                <a:noFill/>
              </a:ln>
              <a:solidFill>
                <a:prstClr val="black"/>
              </a:solidFill>
              <a:effectLst/>
              <a:uLnTx/>
              <a:uFillTx/>
              <a:latin typeface="Public Sans" pitchFamily="2" charset="0"/>
              <a:ea typeface="+mn-ea"/>
              <a:cs typeface="+mn-cs"/>
            </a:endParaRPr>
          </a:p>
        </p:txBody>
      </p:sp>
    </p:spTree>
    <p:extLst>
      <p:ext uri="{BB962C8B-B14F-4D97-AF65-F5344CB8AC3E}">
        <p14:creationId xmlns:p14="http://schemas.microsoft.com/office/powerpoint/2010/main" val="15433636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A047E-E671-CA17-D4D5-9C083CBD2F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B0F24B-83D1-ADF0-BADA-46BBD044F515}"/>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C8F61C0D-CD07-6CF4-0D12-27F092EFD73B}"/>
              </a:ext>
            </a:extLst>
          </p:cNvPr>
          <p:cNvSpPr>
            <a:spLocks noGrp="1"/>
          </p:cNvSpPr>
          <p:nvPr>
            <p:ph type="body" idx="1"/>
          </p:nvPr>
        </p:nvSpPr>
        <p:spPr/>
        <p:txBody>
          <a:bodyPr/>
          <a:lstStyle/>
          <a:p>
            <a:r>
              <a:rPr lang="en-AU" b="1">
                <a:latin typeface="Arial" panose="020B0604020202020204" pitchFamily="34" charset="0"/>
                <a:cs typeface="Arial" panose="020B0604020202020204" pitchFamily="34" charset="0"/>
              </a:rPr>
              <a:t>Notes for teachers:</a:t>
            </a:r>
            <a:endParaRPr lang="en-AU">
              <a:latin typeface="Arial" panose="020B0604020202020204" pitchFamily="34" charset="0"/>
              <a:cs typeface="Arial" panose="020B0604020202020204" pitchFamily="34" charset="0"/>
            </a:endParaRPr>
          </a:p>
          <a:p>
            <a:pPr marL="171450" indent="-171450">
              <a:buFont typeface="Arial"/>
              <a:buChar char="•"/>
            </a:pPr>
            <a:r>
              <a:rPr lang="en-AU">
                <a:latin typeface="Arial" panose="020B0604020202020204" pitchFamily="34" charset="0"/>
                <a:cs typeface="Arial" panose="020B0604020202020204" pitchFamily="34" charset="0"/>
              </a:rPr>
              <a:t>Learning intentions and success criteria are best co-constructed with students. Adapt the learning intention as required and add matching success criteria.</a:t>
            </a:r>
          </a:p>
          <a:p>
            <a:pPr marL="171450" indent="-171450">
              <a:buFont typeface="Arial"/>
              <a:buChar char="•"/>
            </a:pPr>
            <a:r>
              <a:rPr lang="en-AU">
                <a:latin typeface="Arial" panose="020B0604020202020204" pitchFamily="34" charset="0"/>
                <a:cs typeface="Arial" panose="020B0604020202020204" pitchFamily="34" charset="0"/>
              </a:rPr>
              <a:t>For more information See ⁠</a:t>
            </a:r>
            <a:r>
              <a:rPr lang="en-AU">
                <a:latin typeface="Arial" panose="020B0604020202020204" pitchFamily="34" charset="0"/>
                <a:cs typeface="Arial" panose="020B0604020202020204" pitchFamily="34" charset="0"/>
                <a:hlinkClick r:id="rId3" tooltip="https://www.aitsl.edu.au/docs/default-source/feedback/aitsl-learning-intentions-and-success-criteria-strategy.pdf?sfvrsn=382dec3c_2"/>
              </a:rPr>
              <a:t>AITSL</a:t>
            </a:r>
            <a:r>
              <a:rPr lang="en-AU">
                <a:latin typeface="Arial" panose="020B0604020202020204" pitchFamily="34" charset="0"/>
                <a:cs typeface="Arial" panose="020B0604020202020204" pitchFamily="34" charset="0"/>
              </a:rPr>
              <a:t> or the NSW Department of Education explicit teaching strategies, ⁠</a:t>
            </a:r>
            <a:r>
              <a:rPr lang="en-AU">
                <a:latin typeface="Arial" panose="020B0604020202020204" pitchFamily="34" charset="0"/>
                <a:cs typeface="Arial" panose="020B0604020202020204" pitchFamily="34" charset="0"/>
                <a:hlinkClick r:id="rId4" tooltip="https://education.nsw.gov.au/teaching-and-learning/curriculum/explicit-teaching/explicit-teaching-strategies/sharing-learning-intentions"/>
              </a:rPr>
              <a:t>Sharing learning intentions</a:t>
            </a:r>
            <a:r>
              <a:rPr lang="en-AU">
                <a:latin typeface="Arial" panose="020B0604020202020204" pitchFamily="34" charset="0"/>
                <a:cs typeface="Arial" panose="020B0604020202020204" pitchFamily="34" charset="0"/>
              </a:rPr>
              <a:t> and ⁠</a:t>
            </a:r>
            <a:r>
              <a:rPr lang="en-AU">
                <a:latin typeface="Arial" panose="020B0604020202020204" pitchFamily="34" charset="0"/>
                <a:cs typeface="Arial" panose="020B0604020202020204" pitchFamily="34" charset="0"/>
                <a:hlinkClick r:id="rId5" tooltip="https://education.nsw.gov.au/teaching-and-learning/curriculum/explicit-teaching/explicit-teaching-strategies/sharing-success-criteria"/>
              </a:rPr>
              <a:t>Sharing success criteria</a:t>
            </a:r>
            <a:endParaRPr lang="en-AU">
              <a:latin typeface="Arial" panose="020B0604020202020204" pitchFamily="34" charset="0"/>
              <a:cs typeface="Arial" panose="020B0604020202020204" pitchFamily="34" charset="0"/>
            </a:endParaRPr>
          </a:p>
          <a:p>
            <a:pPr marL="171450" indent="-171450">
              <a:buFont typeface="Arial"/>
              <a:buChar char="•"/>
            </a:pPr>
            <a:r>
              <a:rPr lang="en-AU">
                <a:latin typeface="Arial" panose="020B0604020202020204" pitchFamily="34" charset="0"/>
                <a:cs typeface="Arial" panose="020B0604020202020204" pitchFamily="34" charset="0"/>
              </a:rPr>
              <a:t>LISC is not necessarily presented at the beginning of the lesson. Teacher needs to consider most effectual time to introduce </a:t>
            </a:r>
          </a:p>
          <a:p>
            <a:pPr marL="171450" indent="-171450">
              <a:buFont typeface="Arial"/>
              <a:buChar char="•"/>
            </a:pPr>
            <a:r>
              <a:rPr lang="en-AU">
                <a:latin typeface="Arial" panose="020B0604020202020204" pitchFamily="34" charset="0"/>
                <a:cs typeface="Arial" panose="020B0604020202020204" pitchFamily="34" charset="0"/>
              </a:rPr>
              <a:t>LISC should be revisited during the lesson to support students' evaluation of their learning</a:t>
            </a:r>
          </a:p>
          <a:p>
            <a:endParaRPr lang="en-AU" b="1">
              <a:cs typeface="Calibri"/>
            </a:endParaRPr>
          </a:p>
        </p:txBody>
      </p:sp>
      <p:sp>
        <p:nvSpPr>
          <p:cNvPr id="4" name="Slide Number Placeholder 3">
            <a:extLst>
              <a:ext uri="{FF2B5EF4-FFF2-40B4-BE49-F238E27FC236}">
                <a16:creationId xmlns:a16="http://schemas.microsoft.com/office/drawing/2014/main" id="{A961D3CF-D029-290F-8F62-D4DA48B26F69}"/>
              </a:ext>
            </a:extLst>
          </p:cNvPr>
          <p:cNvSpPr>
            <a:spLocks noGrp="1"/>
          </p:cNvSpPr>
          <p:nvPr>
            <p:ph type="sldNum" sz="quarter" idx="5"/>
          </p:nvPr>
        </p:nvSpPr>
        <p:spPr/>
        <p:txBody>
          <a:bodyPr/>
          <a:lstStyle/>
          <a:p>
            <a:fld id="{D09C5488-DD16-4714-9519-7BE21BA11D4E}" type="slidenum">
              <a:rPr lang="en-AU" smtClean="0"/>
              <a:t>41</a:t>
            </a:fld>
            <a:endParaRPr lang="en-AU"/>
          </a:p>
        </p:txBody>
      </p:sp>
    </p:spTree>
    <p:extLst>
      <p:ext uri="{BB962C8B-B14F-4D97-AF65-F5344CB8AC3E}">
        <p14:creationId xmlns:p14="http://schemas.microsoft.com/office/powerpoint/2010/main" val="187072922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AU">
                <a:latin typeface="Arial"/>
                <a:cs typeface="Arial"/>
              </a:rPr>
              <a:t>Answers could include:</a:t>
            </a:r>
          </a:p>
          <a:p>
            <a:pPr marL="285750" lvl="0" indent="-285750">
              <a:buFont typeface="Arial" panose="020B0604020202020204" pitchFamily="34" charset="0"/>
              <a:buChar char="•"/>
            </a:pPr>
            <a:r>
              <a:rPr lang="en-AU" sz="1600" kern="1200">
                <a:solidFill>
                  <a:schemeClr val="tx1"/>
                </a:solidFill>
                <a:effectLst/>
                <a:latin typeface="Arial" panose="020B0604020202020204" pitchFamily="34" charset="0"/>
                <a:ea typeface="+mn-ea"/>
                <a:cs typeface="Arial" panose="020B0604020202020204" pitchFamily="34" charset="0"/>
              </a:rPr>
              <a:t>communicate the choreographer’s intent in dance works in different styles and contexts  </a:t>
            </a:r>
          </a:p>
          <a:p>
            <a:pPr marL="285750" indent="-285750">
              <a:buFont typeface="Arial" panose="020B0604020202020204" pitchFamily="34" charset="0"/>
              <a:buChar char="•"/>
            </a:pPr>
            <a:r>
              <a:rPr lang="en-AU" sz="1600" kern="1200">
                <a:solidFill>
                  <a:schemeClr val="tx1"/>
                </a:solidFill>
                <a:effectLst/>
                <a:latin typeface="Arial" panose="020B0604020202020204" pitchFamily="34" charset="0"/>
                <a:ea typeface="+mn-ea"/>
                <a:cs typeface="Arial" panose="020B0604020202020204" pitchFamily="34" charset="0"/>
              </a:rPr>
              <a:t>the choreographer’s intent in dance works in different styles and contexts  </a:t>
            </a:r>
          </a:p>
          <a:p>
            <a:pPr marL="285750" lvl="0" indent="-285750">
              <a:buFont typeface="Arial" panose="020B0604020202020204" pitchFamily="34" charset="0"/>
              <a:buChar char="•"/>
            </a:pPr>
            <a:r>
              <a:rPr lang="en-AU" sz="1600" kern="1200">
                <a:solidFill>
                  <a:schemeClr val="tx1"/>
                </a:solidFill>
                <a:effectLst/>
                <a:latin typeface="Arial" panose="020B0604020202020204" pitchFamily="34" charset="0"/>
                <a:ea typeface="+mn-ea"/>
                <a:cs typeface="Arial" panose="020B0604020202020204" pitchFamily="34" charset="0"/>
              </a:rPr>
              <a:t>understand and adopt performance protocols  </a:t>
            </a:r>
          </a:p>
          <a:p>
            <a:pPr marL="285750" lvl="0" indent="-285750">
              <a:buFont typeface="Arial" panose="020B0604020202020204" pitchFamily="34" charset="0"/>
              <a:buChar char="•"/>
            </a:pPr>
            <a:r>
              <a:rPr lang="en-AU" sz="1600" kern="1200">
                <a:solidFill>
                  <a:schemeClr val="tx1"/>
                </a:solidFill>
                <a:effectLst/>
                <a:latin typeface="Arial" panose="020B0604020202020204" pitchFamily="34" charset="0"/>
                <a:ea typeface="+mn-ea"/>
                <a:cs typeface="Arial" panose="020B0604020202020204" pitchFamily="34" charset="0"/>
              </a:rPr>
              <a:t>undertake regular dance training in different styles and contexts </a:t>
            </a:r>
          </a:p>
          <a:p>
            <a:pPr marL="285750" lvl="0" indent="-285750">
              <a:buFont typeface="Arial" panose="020B0604020202020204" pitchFamily="34" charset="0"/>
              <a:buChar char="•"/>
            </a:pPr>
            <a:r>
              <a:rPr lang="en-AU" sz="1600" kern="1200">
                <a:solidFill>
                  <a:schemeClr val="tx1"/>
                </a:solidFill>
                <a:effectLst/>
                <a:latin typeface="Arial" panose="020B0604020202020204" pitchFamily="34" charset="0"/>
                <a:ea typeface="+mn-ea"/>
                <a:cs typeface="Arial" panose="020B0604020202020204" pitchFamily="34" charset="0"/>
              </a:rPr>
              <a:t>develop dance technique and kinaesthetic awareness </a:t>
            </a:r>
          </a:p>
          <a:p>
            <a:pPr marL="285750" lvl="0" indent="-285750">
              <a:buFont typeface="Arial" panose="020B0604020202020204" pitchFamily="34" charset="0"/>
              <a:buChar char="•"/>
            </a:pPr>
            <a:r>
              <a:rPr lang="en-AU" sz="1600" kern="1200">
                <a:solidFill>
                  <a:schemeClr val="tx1"/>
                </a:solidFill>
                <a:effectLst/>
                <a:latin typeface="Arial" panose="020B0604020202020204" pitchFamily="34" charset="0"/>
                <a:ea typeface="+mn-ea"/>
                <a:cs typeface="Arial" panose="020B0604020202020204" pitchFamily="34" charset="0"/>
              </a:rPr>
              <a:t>reflect critically in order to refine dance practices. </a:t>
            </a:r>
            <a:endParaRPr lang="en-AU"/>
          </a:p>
        </p:txBody>
      </p:sp>
      <p:sp>
        <p:nvSpPr>
          <p:cNvPr id="4" name="Slide Number Placeholder 3"/>
          <p:cNvSpPr>
            <a:spLocks noGrp="1"/>
          </p:cNvSpPr>
          <p:nvPr>
            <p:ph type="sldNum" sz="quarter" idx="5"/>
          </p:nvPr>
        </p:nvSpPr>
        <p:spPr/>
        <p:txBody>
          <a:bodyPr/>
          <a:lstStyle/>
          <a:p>
            <a:fld id="{B07158C4-A119-4B78-9DE8-A50001BC31DC}" type="slidenum">
              <a:rPr lang="en-AU" smtClean="0"/>
              <a:pPr/>
              <a:t>42</a:t>
            </a:fld>
            <a:endParaRPr lang="en-AU"/>
          </a:p>
        </p:txBody>
      </p:sp>
    </p:spTree>
    <p:extLst>
      <p:ext uri="{BB962C8B-B14F-4D97-AF65-F5344CB8AC3E}">
        <p14:creationId xmlns:p14="http://schemas.microsoft.com/office/powerpoint/2010/main" val="4472856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a:t>The class dance work is choreographed in an artistic context, which could include, but not limited to:</a:t>
            </a:r>
          </a:p>
          <a:p>
            <a:pPr marL="285750" lvl="0" indent="-285750">
              <a:buFont typeface="Arial" panose="020B0604020202020204" pitchFamily="34" charset="0"/>
              <a:buChar char="•"/>
            </a:pPr>
            <a:r>
              <a:rPr lang="en-AU" sz="1600" kern="1200">
                <a:solidFill>
                  <a:schemeClr val="tx1"/>
                </a:solidFill>
                <a:effectLst/>
                <a:latin typeface="Arial" panose="020B0604020202020204" pitchFamily="34" charset="0"/>
                <a:ea typeface="+mn-ea"/>
                <a:cs typeface="Arial" panose="020B0604020202020204" pitchFamily="34" charset="0"/>
              </a:rPr>
              <a:t>the purpose of the dance work is to communicate an idea and intent</a:t>
            </a:r>
          </a:p>
          <a:p>
            <a:pPr marL="285750" lvl="0" indent="-285750">
              <a:buFont typeface="Arial" panose="020B0604020202020204" pitchFamily="34" charset="0"/>
              <a:buChar char="•"/>
            </a:pPr>
            <a:r>
              <a:rPr lang="en-AU" sz="1600" kern="1200">
                <a:solidFill>
                  <a:schemeClr val="tx1"/>
                </a:solidFill>
                <a:effectLst/>
                <a:latin typeface="Arial" panose="020B0604020202020204" pitchFamily="34" charset="0"/>
                <a:ea typeface="+mn-ea"/>
                <a:cs typeface="Arial" panose="020B0604020202020204" pitchFamily="34" charset="0"/>
              </a:rPr>
              <a:t>the dance work is designed to be performed for an audience </a:t>
            </a:r>
          </a:p>
          <a:p>
            <a:pPr marL="285750" lvl="0" indent="-285750">
              <a:buFont typeface="Arial" panose="020B0604020202020204" pitchFamily="34" charset="0"/>
              <a:buChar char="•"/>
            </a:pPr>
            <a:r>
              <a:rPr lang="en-AU" sz="1600" kern="1200">
                <a:solidFill>
                  <a:schemeClr val="tx1"/>
                </a:solidFill>
                <a:effectLst/>
                <a:latin typeface="Arial" panose="020B0604020202020204" pitchFamily="34" charset="0"/>
                <a:ea typeface="+mn-ea"/>
                <a:cs typeface="Arial" panose="020B0604020202020204" pitchFamily="34" charset="0"/>
              </a:rPr>
              <a:t>the dance work uses abstract symbolic movement to communicate the intent</a:t>
            </a:r>
          </a:p>
          <a:p>
            <a:pPr marL="285750" lvl="0" indent="-285750">
              <a:buFont typeface="Arial" panose="020B0604020202020204" pitchFamily="34" charset="0"/>
              <a:buChar char="•"/>
            </a:pPr>
            <a:r>
              <a:rPr lang="en-AU" sz="1600" kern="1200">
                <a:solidFill>
                  <a:schemeClr val="tx1"/>
                </a:solidFill>
                <a:effectLst/>
                <a:latin typeface="Arial" panose="020B0604020202020204" pitchFamily="34" charset="0"/>
                <a:ea typeface="+mn-ea"/>
                <a:cs typeface="Arial" panose="020B0604020202020204" pitchFamily="34" charset="0"/>
              </a:rPr>
              <a:t>other contexts may be present in the dance work for example cultural, social or personal. If exploring cultural contexts, please refer to the </a:t>
            </a:r>
            <a:r>
              <a:rPr lang="en-AU" sz="1600" u="sng" kern="1200">
                <a:solidFill>
                  <a:schemeClr val="tx1"/>
                </a:solidFill>
                <a:effectLst/>
                <a:latin typeface="Arial" panose="020B0604020202020204" pitchFamily="34" charset="0"/>
                <a:ea typeface="+mn-ea"/>
                <a:cs typeface="Arial" panose="020B0604020202020204" pitchFamily="34" charset="0"/>
                <a:hlinkClick r:id="rId3"/>
              </a:rPr>
              <a:t>Teachers notes</a:t>
            </a:r>
            <a:r>
              <a:rPr lang="en-AU" sz="1600" kern="1200">
                <a:solidFill>
                  <a:schemeClr val="tx1"/>
                </a:solidFill>
                <a:effectLst/>
                <a:latin typeface="Arial" panose="020B0604020202020204" pitchFamily="34" charset="0"/>
                <a:ea typeface="+mn-ea"/>
                <a:cs typeface="Arial" panose="020B0604020202020204" pitchFamily="34" charset="0"/>
              </a:rPr>
              <a:t>. </a:t>
            </a:r>
          </a:p>
          <a:p>
            <a:endParaRPr lang="en-AU"/>
          </a:p>
        </p:txBody>
      </p:sp>
      <p:sp>
        <p:nvSpPr>
          <p:cNvPr id="4" name="Slide Number Placeholder 3"/>
          <p:cNvSpPr>
            <a:spLocks noGrp="1"/>
          </p:cNvSpPr>
          <p:nvPr>
            <p:ph type="sldNum" sz="quarter" idx="5"/>
          </p:nvPr>
        </p:nvSpPr>
        <p:spPr/>
        <p:txBody>
          <a:bodyPr/>
          <a:lstStyle/>
          <a:p>
            <a:fld id="{B07158C4-A119-4B78-9DE8-A50001BC31DC}" type="slidenum">
              <a:rPr lang="en-AU" smtClean="0"/>
              <a:pPr/>
              <a:t>43</a:t>
            </a:fld>
            <a:endParaRPr lang="en-AU"/>
          </a:p>
        </p:txBody>
      </p:sp>
    </p:spTree>
    <p:extLst>
      <p:ext uri="{BB962C8B-B14F-4D97-AF65-F5344CB8AC3E}">
        <p14:creationId xmlns:p14="http://schemas.microsoft.com/office/powerpoint/2010/main" val="64076884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324A6E-C087-20F9-B9BD-60E1D5E504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EF4BE9-CA4F-9608-DF45-1FC8729B7C61}"/>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1028ADFF-79B5-36B4-92B1-A1C44957BBB3}"/>
              </a:ext>
            </a:extLst>
          </p:cNvPr>
          <p:cNvSpPr>
            <a:spLocks noGrp="1"/>
          </p:cNvSpPr>
          <p:nvPr>
            <p:ph type="body" idx="1"/>
          </p:nvPr>
        </p:nvSpPr>
        <p:spPr/>
        <p:txBody>
          <a:bodyPr/>
          <a:lstStyle/>
          <a:p>
            <a:r>
              <a:rPr lang="en-AU"/>
              <a:t>This slide is for the teacher to complete to document their process of stimulus research which led to the development of the intent. </a:t>
            </a:r>
            <a:r>
              <a:rPr lang="en-AU" sz="1600" kern="1200">
                <a:solidFill>
                  <a:schemeClr val="tx1"/>
                </a:solidFill>
                <a:effectLst/>
                <a:latin typeface="Arial" panose="020B0604020202020204" pitchFamily="34" charset="0"/>
                <a:ea typeface="+mn-ea"/>
                <a:cs typeface="Arial" panose="020B0604020202020204" pitchFamily="34" charset="0"/>
              </a:rPr>
              <a:t>The research includes the thoughts and ideas of the teacher as the choreographer considering any relevant aspects that could include any of the concepts identified below:</a:t>
            </a:r>
          </a:p>
          <a:p>
            <a:pPr marL="285750" lvl="0" indent="-285750">
              <a:buFont typeface="Arial" panose="020B0604020202020204" pitchFamily="34" charset="0"/>
              <a:buChar char="•"/>
            </a:pPr>
            <a:r>
              <a:rPr lang="en-AU" sz="1600" kern="1200">
                <a:solidFill>
                  <a:schemeClr val="tx1"/>
                </a:solidFill>
                <a:effectLst/>
                <a:latin typeface="Arial" panose="020B0604020202020204" pitchFamily="34" charset="0"/>
                <a:ea typeface="+mn-ea"/>
                <a:cs typeface="Arial" panose="020B0604020202020204" pitchFamily="34" charset="0"/>
              </a:rPr>
              <a:t>significant shapes or movements of the body that support the intent</a:t>
            </a:r>
          </a:p>
          <a:p>
            <a:pPr marL="285750" lvl="0" indent="-285750">
              <a:buFont typeface="Arial" panose="020B0604020202020204" pitchFamily="34" charset="0"/>
              <a:buChar char="•"/>
            </a:pPr>
            <a:r>
              <a:rPr lang="en-AU" sz="1600" kern="1200">
                <a:solidFill>
                  <a:schemeClr val="tx1"/>
                </a:solidFill>
                <a:effectLst/>
                <a:latin typeface="Arial" panose="020B0604020202020204" pitchFamily="34" charset="0"/>
                <a:ea typeface="+mn-ea"/>
                <a:cs typeface="Arial" panose="020B0604020202020204" pitchFamily="34" charset="0"/>
              </a:rPr>
              <a:t>written materials that the teacher engaged with to develop their idea and intent. This could be from news articles, recount texts, fictional texts, </a:t>
            </a:r>
          </a:p>
          <a:p>
            <a:pPr marL="285750" lvl="0" indent="-285750">
              <a:buFont typeface="Arial" panose="020B0604020202020204" pitchFamily="34" charset="0"/>
              <a:buChar char="•"/>
            </a:pPr>
            <a:r>
              <a:rPr lang="en-AU" sz="1600" kern="1200">
                <a:solidFill>
                  <a:schemeClr val="tx1"/>
                </a:solidFill>
                <a:effectLst/>
                <a:latin typeface="Arial" panose="020B0604020202020204" pitchFamily="34" charset="0"/>
                <a:ea typeface="+mn-ea"/>
                <a:cs typeface="Arial" panose="020B0604020202020204" pitchFamily="34" charset="0"/>
              </a:rPr>
              <a:t>research into events that may have impacted the development of the idea including their sources</a:t>
            </a:r>
          </a:p>
          <a:p>
            <a:pPr marL="285750" lvl="0" indent="-285750">
              <a:buFont typeface="Arial" panose="020B0604020202020204" pitchFamily="34" charset="0"/>
              <a:buChar char="•"/>
            </a:pPr>
            <a:r>
              <a:rPr lang="en-AU" sz="1600" kern="1200">
                <a:solidFill>
                  <a:schemeClr val="tx1"/>
                </a:solidFill>
                <a:effectLst/>
                <a:latin typeface="Arial" panose="020B0604020202020204" pitchFamily="34" charset="0"/>
                <a:ea typeface="+mn-ea"/>
                <a:cs typeface="Arial" panose="020B0604020202020204" pitchFamily="34" charset="0"/>
              </a:rPr>
              <a:t>explanations of how they generated the abstract symbolic movement ( cut this - linking it to the dancing body, the elements of dance and the structure used in the dance work).</a:t>
            </a:r>
          </a:p>
          <a:p>
            <a:pPr marL="285750" lvl="0" indent="-285750">
              <a:buFont typeface="Arial" panose="020B0604020202020204" pitchFamily="34" charset="0"/>
              <a:buChar char="•"/>
            </a:pPr>
            <a:r>
              <a:rPr lang="en-AU" sz="1600" kern="1200">
                <a:solidFill>
                  <a:schemeClr val="tx1"/>
                </a:solidFill>
                <a:effectLst/>
                <a:latin typeface="Arial" panose="020B0604020202020204" pitchFamily="34" charset="0"/>
                <a:ea typeface="+mn-ea"/>
                <a:cs typeface="Arial" panose="020B0604020202020204" pitchFamily="34" charset="0"/>
              </a:rPr>
              <a:t>samples of shapes, motif ideas, and phrase ideas that will be used within the dance work</a:t>
            </a:r>
          </a:p>
          <a:p>
            <a:pPr marL="285750" lvl="0" indent="-285750">
              <a:buFont typeface="Arial" panose="020B0604020202020204" pitchFamily="34" charset="0"/>
              <a:buChar char="•"/>
            </a:pPr>
            <a:r>
              <a:rPr lang="en-AU" sz="1600" kern="1200">
                <a:solidFill>
                  <a:schemeClr val="tx1"/>
                </a:solidFill>
                <a:effectLst/>
                <a:latin typeface="Arial" panose="020B0604020202020204" pitchFamily="34" charset="0"/>
                <a:ea typeface="+mn-ea"/>
                <a:cs typeface="Arial" panose="020B0604020202020204" pitchFamily="34" charset="0"/>
              </a:rPr>
              <a:t>descriptions of movement ideas related to the elements of dance </a:t>
            </a:r>
          </a:p>
          <a:p>
            <a:pPr marL="285750" lvl="0" indent="-285750">
              <a:buFont typeface="Arial" panose="020B0604020202020204" pitchFamily="34" charset="0"/>
              <a:buChar char="•"/>
            </a:pPr>
            <a:r>
              <a:rPr lang="en-AU" sz="1600" kern="1200">
                <a:solidFill>
                  <a:schemeClr val="tx1"/>
                </a:solidFill>
                <a:effectLst/>
                <a:latin typeface="Arial" panose="020B0604020202020204" pitchFamily="34" charset="0"/>
                <a:ea typeface="+mn-ea"/>
                <a:cs typeface="Arial" panose="020B0604020202020204" pitchFamily="34" charset="0"/>
              </a:rPr>
              <a:t>links between the stylistic features of contemporary dance and how they have influenced some of the movement choices within the dance work</a:t>
            </a:r>
          </a:p>
          <a:p>
            <a:pPr marL="0" marR="0" lvl="0" indent="0" algn="l" defTabSz="1219170" rtl="0" eaLnBrk="1" fontAlgn="auto" latinLnBrk="0" hangingPunct="1">
              <a:lnSpc>
                <a:spcPct val="100000"/>
              </a:lnSpc>
              <a:spcBef>
                <a:spcPts val="0"/>
              </a:spcBef>
              <a:spcAft>
                <a:spcPts val="0"/>
              </a:spcAft>
              <a:buClrTx/>
              <a:buSzTx/>
              <a:buFontTx/>
              <a:buNone/>
              <a:tabLst/>
              <a:defRPr/>
            </a:pPr>
            <a:r>
              <a:rPr lang="en-AU" sz="1600" kern="1200">
                <a:solidFill>
                  <a:schemeClr val="tx1"/>
                </a:solidFill>
                <a:effectLst/>
                <a:latin typeface="Arial" panose="020B0604020202020204" pitchFamily="34" charset="0"/>
                <a:ea typeface="+mn-ea"/>
                <a:cs typeface="Arial" panose="020B0604020202020204" pitchFamily="34" charset="0"/>
              </a:rPr>
              <a:t>The research is presented to students may also be in visual collages, written handouts, mood boards physical demonstrations and/or verbal modes. Then the teacher introduces the intent of the dance work and explains the stylistic features, links to the accompaniment and overview of the structure of the work. </a:t>
            </a:r>
          </a:p>
          <a:p>
            <a:endParaRPr lang="en-AU"/>
          </a:p>
        </p:txBody>
      </p:sp>
      <p:sp>
        <p:nvSpPr>
          <p:cNvPr id="4" name="Slide Number Placeholder 3">
            <a:extLst>
              <a:ext uri="{FF2B5EF4-FFF2-40B4-BE49-F238E27FC236}">
                <a16:creationId xmlns:a16="http://schemas.microsoft.com/office/drawing/2014/main" id="{791C3045-2E5A-61CA-C991-E21DD1C67249}"/>
              </a:ext>
            </a:extLst>
          </p:cNvPr>
          <p:cNvSpPr>
            <a:spLocks noGrp="1"/>
          </p:cNvSpPr>
          <p:nvPr>
            <p:ph type="sldNum" sz="quarter" idx="5"/>
          </p:nvPr>
        </p:nvSpPr>
        <p:spPr/>
        <p:txBody>
          <a:bodyPr/>
          <a:lstStyle/>
          <a:p>
            <a:fld id="{B07158C4-A119-4B78-9DE8-A50001BC31DC}" type="slidenum">
              <a:rPr lang="en-AU" smtClean="0"/>
              <a:pPr/>
              <a:t>44</a:t>
            </a:fld>
            <a:endParaRPr lang="en-AU"/>
          </a:p>
        </p:txBody>
      </p:sp>
    </p:spTree>
    <p:extLst>
      <p:ext uri="{BB962C8B-B14F-4D97-AF65-F5344CB8AC3E}">
        <p14:creationId xmlns:p14="http://schemas.microsoft.com/office/powerpoint/2010/main" val="15468243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5DE4C4-5098-9CA3-FC91-69C9981957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D95553-1F5C-D561-5A13-F11C7BDE1147}"/>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152C17C7-2FC9-50B6-F043-D94C2E9440F9}"/>
              </a:ext>
            </a:extLst>
          </p:cNvPr>
          <p:cNvSpPr>
            <a:spLocks noGrp="1"/>
          </p:cNvSpPr>
          <p:nvPr>
            <p:ph type="body" idx="1"/>
          </p:nvPr>
        </p:nvSpPr>
        <p:spPr/>
        <p:txBody>
          <a:bodyPr/>
          <a:lstStyle/>
          <a:p>
            <a:r>
              <a:rPr lang="en-US">
                <a:latin typeface="Calibri"/>
                <a:ea typeface="Calibri"/>
                <a:cs typeface="Calibri"/>
              </a:rPr>
              <a:t>This critical reflection scaffold can be used for Dance work 1</a:t>
            </a:r>
          </a:p>
        </p:txBody>
      </p:sp>
      <p:sp>
        <p:nvSpPr>
          <p:cNvPr id="4" name="Slide Number Placeholder 3">
            <a:extLst>
              <a:ext uri="{FF2B5EF4-FFF2-40B4-BE49-F238E27FC236}">
                <a16:creationId xmlns:a16="http://schemas.microsoft.com/office/drawing/2014/main" id="{F463CFC1-62D3-D446-28D8-BCD7DB020319}"/>
              </a:ext>
            </a:extLst>
          </p:cNvPr>
          <p:cNvSpPr>
            <a:spLocks noGrp="1"/>
          </p:cNvSpPr>
          <p:nvPr>
            <p:ph type="sldNum" sz="quarter" idx="5"/>
          </p:nvPr>
        </p:nvSpPr>
        <p:spPr/>
        <p:txBody>
          <a:bodyPr/>
          <a:lstStyle/>
          <a:p>
            <a:fld id="{B07158C4-A119-4B78-9DE8-A50001BC31DC}" type="slidenum">
              <a:rPr lang="en-AU" smtClean="0"/>
              <a:pPr/>
              <a:t>45</a:t>
            </a:fld>
            <a:endParaRPr lang="en-AU"/>
          </a:p>
        </p:txBody>
      </p:sp>
    </p:spTree>
    <p:extLst>
      <p:ext uri="{BB962C8B-B14F-4D97-AF65-F5344CB8AC3E}">
        <p14:creationId xmlns:p14="http://schemas.microsoft.com/office/powerpoint/2010/main" val="323828820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80DFEE-105A-34E7-59E2-B74B591D61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7DA23C-A7C6-9943-FBFD-E7BB6A6CE14A}"/>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DA967A7F-26DD-49A1-25B9-3ADD01B4B821}"/>
              </a:ext>
            </a:extLst>
          </p:cNvPr>
          <p:cNvSpPr>
            <a:spLocks noGrp="1"/>
          </p:cNvSpPr>
          <p:nvPr>
            <p:ph type="body" idx="1"/>
          </p:nvPr>
        </p:nvSpPr>
        <p:spPr/>
        <p:txBody>
          <a:bodyPr/>
          <a:lstStyle/>
          <a:p>
            <a:r>
              <a:rPr lang="en-AU"/>
              <a:t>https://curriculum.nsw.edu.au/learning-areas/creative-arts/dance-11-12-2025/glossary</a:t>
            </a:r>
          </a:p>
        </p:txBody>
      </p:sp>
      <p:sp>
        <p:nvSpPr>
          <p:cNvPr id="4" name="Slide Number Placeholder 3">
            <a:extLst>
              <a:ext uri="{FF2B5EF4-FFF2-40B4-BE49-F238E27FC236}">
                <a16:creationId xmlns:a16="http://schemas.microsoft.com/office/drawing/2014/main" id="{011BB9E4-2FA9-3BE9-B0C5-1A5BB6F16E0E}"/>
              </a:ext>
            </a:extLst>
          </p:cNvPr>
          <p:cNvSpPr>
            <a:spLocks noGrp="1"/>
          </p:cNvSpPr>
          <p:nvPr>
            <p:ph type="sldNum" sz="quarter" idx="5"/>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B07158C4-A119-4B78-9DE8-A50001BC31DC}" type="slidenum">
              <a:rPr kumimoji="0" lang="en-AU" sz="1200" b="0" i="0" u="none" strike="noStrike" kern="1200" cap="none" spc="0" normalizeH="0" baseline="0" noProof="0" smtClean="0">
                <a:ln>
                  <a:noFill/>
                </a:ln>
                <a:solidFill>
                  <a:prstClr val="black"/>
                </a:solidFill>
                <a:effectLst/>
                <a:uLnTx/>
                <a:uFillTx/>
                <a:latin typeface="Public Sans" pitchFamily="2" charset="0"/>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46</a:t>
            </a:fld>
            <a:endParaRPr kumimoji="0" lang="en-AU" sz="1200" b="0" i="0" u="none" strike="noStrike" kern="1200" cap="none" spc="0" normalizeH="0" baseline="0" noProof="0">
              <a:ln>
                <a:noFill/>
              </a:ln>
              <a:solidFill>
                <a:prstClr val="black"/>
              </a:solidFill>
              <a:effectLst/>
              <a:uLnTx/>
              <a:uFillTx/>
              <a:latin typeface="Public Sans" pitchFamily="2" charset="0"/>
              <a:ea typeface="+mn-ea"/>
              <a:cs typeface="+mn-cs"/>
            </a:endParaRPr>
          </a:p>
        </p:txBody>
      </p:sp>
    </p:spTree>
    <p:extLst>
      <p:ext uri="{BB962C8B-B14F-4D97-AF65-F5344CB8AC3E}">
        <p14:creationId xmlns:p14="http://schemas.microsoft.com/office/powerpoint/2010/main" val="217746552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sz="1600" kern="1200">
                <a:solidFill>
                  <a:schemeClr val="tx1"/>
                </a:solidFill>
                <a:effectLst/>
                <a:latin typeface="Arial" panose="020B0604020202020204" pitchFamily="34" charset="0"/>
                <a:ea typeface="+mn-ea"/>
                <a:cs typeface="Arial" panose="020B0604020202020204" pitchFamily="34" charset="0"/>
              </a:rPr>
              <a:t>Teachers may like to access </a:t>
            </a:r>
            <a:r>
              <a:rPr lang="en-AU" sz="1600" u="sng" kern="1200" err="1">
                <a:solidFill>
                  <a:schemeClr val="tx1"/>
                </a:solidFill>
                <a:effectLst/>
                <a:latin typeface="Arial" panose="020B0604020202020204" pitchFamily="34" charset="0"/>
                <a:ea typeface="+mn-ea"/>
                <a:cs typeface="Arial" panose="020B0604020202020204" pitchFamily="34" charset="0"/>
                <a:hlinkClick r:id="rId3"/>
              </a:rPr>
              <a:t>mobygratis</a:t>
            </a:r>
            <a:r>
              <a:rPr lang="en-AU" sz="1600" u="sng" kern="1200">
                <a:solidFill>
                  <a:schemeClr val="tx1"/>
                </a:solidFill>
                <a:effectLst/>
                <a:latin typeface="Arial" panose="020B0604020202020204" pitchFamily="34" charset="0"/>
                <a:ea typeface="+mn-ea"/>
                <a:cs typeface="Arial" panose="020B0604020202020204" pitchFamily="34" charset="0"/>
                <a:hlinkClick r:id="rId3"/>
              </a:rPr>
              <a:t> </a:t>
            </a:r>
            <a:r>
              <a:rPr lang="en-AU" sz="1600" kern="1200">
                <a:solidFill>
                  <a:schemeClr val="tx1"/>
                </a:solidFill>
                <a:effectLst/>
                <a:latin typeface="Arial" panose="020B0604020202020204" pitchFamily="34" charset="0"/>
                <a:ea typeface="+mn-ea"/>
                <a:cs typeface="Arial" panose="020B0604020202020204" pitchFamily="34" charset="0"/>
              </a:rPr>
              <a:t>to access a range of pieces of accompaniment</a:t>
            </a:r>
            <a:endParaRPr lang="en-AU"/>
          </a:p>
        </p:txBody>
      </p:sp>
      <p:sp>
        <p:nvSpPr>
          <p:cNvPr id="4" name="Slide Number Placeholder 3"/>
          <p:cNvSpPr>
            <a:spLocks noGrp="1"/>
          </p:cNvSpPr>
          <p:nvPr>
            <p:ph type="sldNum" sz="quarter" idx="5"/>
          </p:nvPr>
        </p:nvSpPr>
        <p:spPr/>
        <p:txBody>
          <a:bodyPr/>
          <a:lstStyle/>
          <a:p>
            <a:fld id="{B07158C4-A119-4B78-9DE8-A50001BC31DC}" type="slidenum">
              <a:rPr lang="en-AU" smtClean="0"/>
              <a:pPr/>
              <a:t>47</a:t>
            </a:fld>
            <a:endParaRPr lang="en-AU"/>
          </a:p>
        </p:txBody>
      </p:sp>
    </p:spTree>
    <p:extLst>
      <p:ext uri="{BB962C8B-B14F-4D97-AF65-F5344CB8AC3E}">
        <p14:creationId xmlns:p14="http://schemas.microsoft.com/office/powerpoint/2010/main" val="226706817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0FD3EA-E7DE-7A9D-767B-0095107C6B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E2D10E-4954-9BA8-7886-4C7B1D3C37B7}"/>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571AABD4-CDB0-CDB0-AF62-57271B4B49FF}"/>
              </a:ext>
            </a:extLst>
          </p:cNvPr>
          <p:cNvSpPr>
            <a:spLocks noGrp="1"/>
          </p:cNvSpPr>
          <p:nvPr>
            <p:ph type="body" idx="1"/>
          </p:nvPr>
        </p:nvSpPr>
        <p:spPr/>
        <p:txBody>
          <a:bodyPr/>
          <a:lstStyle/>
          <a:p>
            <a:r>
              <a:rPr lang="en-AU" sz="1800">
                <a:latin typeface="Arial"/>
                <a:cs typeface="Arial"/>
              </a:rPr>
              <a:t>T</a:t>
            </a:r>
            <a:endParaRPr lang="en-AU" sz="1800"/>
          </a:p>
          <a:p>
            <a:endParaRPr lang="en-AU"/>
          </a:p>
        </p:txBody>
      </p:sp>
      <p:sp>
        <p:nvSpPr>
          <p:cNvPr id="4" name="Slide Number Placeholder 3">
            <a:extLst>
              <a:ext uri="{FF2B5EF4-FFF2-40B4-BE49-F238E27FC236}">
                <a16:creationId xmlns:a16="http://schemas.microsoft.com/office/drawing/2014/main" id="{B6EB65D3-3253-70D4-FAF8-380C20715EE5}"/>
              </a:ext>
            </a:extLst>
          </p:cNvPr>
          <p:cNvSpPr>
            <a:spLocks noGrp="1"/>
          </p:cNvSpPr>
          <p:nvPr>
            <p:ph type="sldNum" sz="quarter" idx="5"/>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B07158C4-A119-4B78-9DE8-A50001BC31DC}" type="slidenum">
              <a:rPr kumimoji="0" lang="en-AU" sz="1200" b="0" i="0" u="none" strike="noStrike" kern="1200" cap="none" spc="0" normalizeH="0" baseline="0" noProof="0" smtClean="0">
                <a:ln>
                  <a:noFill/>
                </a:ln>
                <a:solidFill>
                  <a:prstClr val="black"/>
                </a:solidFill>
                <a:effectLst/>
                <a:uLnTx/>
                <a:uFillTx/>
                <a:latin typeface="Public Sans" pitchFamily="2" charset="0"/>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48</a:t>
            </a:fld>
            <a:endParaRPr kumimoji="0" lang="en-AU" sz="1200" b="0" i="0" u="none" strike="noStrike" kern="1200" cap="none" spc="0" normalizeH="0" baseline="0" noProof="0">
              <a:ln>
                <a:noFill/>
              </a:ln>
              <a:solidFill>
                <a:prstClr val="black"/>
              </a:solidFill>
              <a:effectLst/>
              <a:uLnTx/>
              <a:uFillTx/>
              <a:latin typeface="Public Sans" pitchFamily="2" charset="0"/>
              <a:ea typeface="+mn-ea"/>
              <a:cs typeface="+mn-cs"/>
            </a:endParaRPr>
          </a:p>
        </p:txBody>
      </p:sp>
    </p:spTree>
    <p:extLst>
      <p:ext uri="{BB962C8B-B14F-4D97-AF65-F5344CB8AC3E}">
        <p14:creationId xmlns:p14="http://schemas.microsoft.com/office/powerpoint/2010/main" val="402687881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sz="1600" kern="1200">
                <a:solidFill>
                  <a:schemeClr val="tx1"/>
                </a:solidFill>
                <a:effectLst/>
                <a:latin typeface="Arial" panose="020B0604020202020204" pitchFamily="34" charset="0"/>
                <a:ea typeface="+mn-ea"/>
                <a:cs typeface="Arial" panose="020B0604020202020204" pitchFamily="34" charset="0"/>
              </a:rPr>
              <a:t>Effective questions that the teacher can ask when teaching the dance work include:</a:t>
            </a:r>
          </a:p>
          <a:p>
            <a:pPr marL="285750" lvl="0" indent="-285750">
              <a:buFont typeface="Arial" panose="020B0604020202020204" pitchFamily="34" charset="0"/>
              <a:buChar char="•"/>
            </a:pPr>
            <a:r>
              <a:rPr lang="en-AU" sz="1600" kern="1200">
                <a:solidFill>
                  <a:schemeClr val="tx1"/>
                </a:solidFill>
                <a:effectLst/>
                <a:latin typeface="Arial" panose="020B0604020202020204" pitchFamily="34" charset="0"/>
                <a:ea typeface="+mn-ea"/>
                <a:cs typeface="Arial" panose="020B0604020202020204" pitchFamily="34" charset="0"/>
              </a:rPr>
              <a:t>what individual choices have you made as the performer that establish a personal perspective relative to the communication of the intent in this phrase or dance work?</a:t>
            </a:r>
          </a:p>
          <a:p>
            <a:pPr marL="285750" lvl="0" indent="-285750">
              <a:buFont typeface="Arial" panose="020B0604020202020204" pitchFamily="34" charset="0"/>
              <a:buChar char="•"/>
            </a:pPr>
            <a:r>
              <a:rPr lang="en-AU" sz="1600" kern="1200">
                <a:solidFill>
                  <a:schemeClr val="tx1"/>
                </a:solidFill>
                <a:effectLst/>
                <a:latin typeface="Arial" panose="020B0604020202020204" pitchFamily="34" charset="0"/>
                <a:ea typeface="+mn-ea"/>
                <a:cs typeface="Arial" panose="020B0604020202020204" pitchFamily="34" charset="0"/>
              </a:rPr>
              <a:t>how have you applied dance technique to communicate and make the choreographer’s intent visible in a phrase or dance work?</a:t>
            </a:r>
          </a:p>
          <a:p>
            <a:pPr marL="285750" lvl="0" indent="-285750">
              <a:buFont typeface="Arial" panose="020B0604020202020204" pitchFamily="34" charset="0"/>
              <a:buChar char="•"/>
            </a:pPr>
            <a:r>
              <a:rPr lang="en-AU" sz="1600" kern="1200">
                <a:solidFill>
                  <a:schemeClr val="tx1"/>
                </a:solidFill>
                <a:effectLst/>
                <a:latin typeface="Arial" panose="020B0604020202020204" pitchFamily="34" charset="0"/>
                <a:ea typeface="+mn-ea"/>
                <a:cs typeface="Arial" panose="020B0604020202020204" pitchFamily="34" charset="0"/>
              </a:rPr>
              <a:t>how have you applied kinaesthetic awareness to communicate and make the choreographer’s intent visible in a phrase or dance work?</a:t>
            </a:r>
          </a:p>
          <a:p>
            <a:pPr marL="285750" lvl="0" indent="-285750">
              <a:buFont typeface="Arial" panose="020B0604020202020204" pitchFamily="34" charset="0"/>
              <a:buChar char="•"/>
            </a:pPr>
            <a:r>
              <a:rPr lang="en-AU" sz="1600" kern="1200">
                <a:solidFill>
                  <a:schemeClr val="tx1"/>
                </a:solidFill>
                <a:effectLst/>
                <a:latin typeface="Arial" panose="020B0604020202020204" pitchFamily="34" charset="0"/>
                <a:ea typeface="+mn-ea"/>
                <a:cs typeface="Arial" panose="020B0604020202020204" pitchFamily="34" charset="0"/>
              </a:rPr>
              <a:t>how have you manipulated of elements of dance to communicate and make the choreographer’s intent visible in a phrase or dance work?</a:t>
            </a:r>
          </a:p>
          <a:p>
            <a:pPr marL="285750" lvl="0" indent="-285750">
              <a:buFont typeface="Arial" panose="020B0604020202020204" pitchFamily="34" charset="0"/>
              <a:buChar char="•"/>
            </a:pPr>
            <a:r>
              <a:rPr lang="en-AU" sz="1600" kern="1200">
                <a:solidFill>
                  <a:schemeClr val="tx1"/>
                </a:solidFill>
                <a:effectLst/>
                <a:latin typeface="Arial" panose="020B0604020202020204" pitchFamily="34" charset="0"/>
                <a:ea typeface="+mn-ea"/>
                <a:cs typeface="Arial" panose="020B0604020202020204" pitchFamily="34" charset="0"/>
              </a:rPr>
              <a:t>what are the choreographer’s directions that you have had to follow to communicate the intent in a phrase or dance work?</a:t>
            </a:r>
          </a:p>
          <a:p>
            <a:pPr marL="285750" lvl="0" indent="-285750">
              <a:buFont typeface="Arial" panose="020B0604020202020204" pitchFamily="34" charset="0"/>
              <a:buChar char="•"/>
            </a:pPr>
            <a:r>
              <a:rPr lang="en-AU" sz="1600" kern="1200">
                <a:solidFill>
                  <a:schemeClr val="tx1"/>
                </a:solidFill>
                <a:effectLst/>
                <a:latin typeface="Arial" panose="020B0604020202020204" pitchFamily="34" charset="0"/>
                <a:ea typeface="+mn-ea"/>
                <a:cs typeface="Arial" panose="020B0604020202020204" pitchFamily="34" charset="0"/>
              </a:rPr>
              <a:t>how have you connected with the musical accompaniment, the counts, following the choreographer’s directions?  </a:t>
            </a:r>
          </a:p>
          <a:p>
            <a:endParaRPr lang="en-AU"/>
          </a:p>
        </p:txBody>
      </p:sp>
      <p:sp>
        <p:nvSpPr>
          <p:cNvPr id="4" name="Slide Number Placeholder 3"/>
          <p:cNvSpPr>
            <a:spLocks noGrp="1"/>
          </p:cNvSpPr>
          <p:nvPr>
            <p:ph type="sldNum" sz="quarter" idx="5"/>
          </p:nvPr>
        </p:nvSpPr>
        <p:spPr/>
        <p:txBody>
          <a:bodyPr/>
          <a:lstStyle/>
          <a:p>
            <a:fld id="{B07158C4-A119-4B78-9DE8-A50001BC31DC}" type="slidenum">
              <a:rPr lang="en-AU" smtClean="0"/>
              <a:pPr/>
              <a:t>50</a:t>
            </a:fld>
            <a:endParaRPr lang="en-AU"/>
          </a:p>
        </p:txBody>
      </p:sp>
    </p:spTree>
    <p:extLst>
      <p:ext uri="{BB962C8B-B14F-4D97-AF65-F5344CB8AC3E}">
        <p14:creationId xmlns:p14="http://schemas.microsoft.com/office/powerpoint/2010/main" val="152680123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D1701D-63D9-581F-2334-777F8471A0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351841-EF75-9BF8-1358-4C847CFB6C75}"/>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E8B26DD2-1956-A5C2-2CA3-3F6EEF451488}"/>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E641DE99-A509-A44C-F779-CB1EFAF91123}"/>
              </a:ext>
            </a:extLst>
          </p:cNvPr>
          <p:cNvSpPr>
            <a:spLocks noGrp="1"/>
          </p:cNvSpPr>
          <p:nvPr>
            <p:ph type="sldNum" sz="quarter" idx="5"/>
          </p:nvPr>
        </p:nvSpPr>
        <p:spPr/>
        <p:txBody>
          <a:bodyPr/>
          <a:lstStyle/>
          <a:p>
            <a:fld id="{B07158C4-A119-4B78-9DE8-A50001BC31DC}" type="slidenum">
              <a:rPr lang="en-AU" smtClean="0"/>
              <a:pPr/>
              <a:t>51</a:t>
            </a:fld>
            <a:endParaRPr lang="en-AU"/>
          </a:p>
        </p:txBody>
      </p:sp>
    </p:spTree>
    <p:extLst>
      <p:ext uri="{BB962C8B-B14F-4D97-AF65-F5344CB8AC3E}">
        <p14:creationId xmlns:p14="http://schemas.microsoft.com/office/powerpoint/2010/main" val="36995403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D91864-4B6B-C70F-7F0F-5F8613BF9C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9D703F-C729-B40E-9895-7CF36DE5F2CF}"/>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12034B0A-3D0D-F448-8B9D-3FEF04FC48EF}"/>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A0F85714-644D-2283-381C-623A5B6D6114}"/>
              </a:ext>
            </a:extLst>
          </p:cNvPr>
          <p:cNvSpPr>
            <a:spLocks noGrp="1"/>
          </p:cNvSpPr>
          <p:nvPr>
            <p:ph type="sldNum" sz="quarter" idx="5"/>
          </p:nvPr>
        </p:nvSpPr>
        <p:spPr/>
        <p:txBody>
          <a:bodyPr/>
          <a:lstStyle/>
          <a:p>
            <a:fld id="{B07158C4-A119-4B78-9DE8-A50001BC31DC}" type="slidenum">
              <a:rPr lang="en-AU" smtClean="0"/>
              <a:pPr/>
              <a:t>52</a:t>
            </a:fld>
            <a:endParaRPr lang="en-AU"/>
          </a:p>
        </p:txBody>
      </p:sp>
    </p:spTree>
    <p:extLst>
      <p:ext uri="{BB962C8B-B14F-4D97-AF65-F5344CB8AC3E}">
        <p14:creationId xmlns:p14="http://schemas.microsoft.com/office/powerpoint/2010/main" val="422353854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BF29DB-7546-5BB7-B074-16C9B1E885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5CA233-2053-74E3-C4DD-89DE64416D0F}"/>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AEA44B26-D01F-93E0-B580-2E38D8E326CF}"/>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D8D01AB6-E563-1669-F9C7-37972C72B55B}"/>
              </a:ext>
            </a:extLst>
          </p:cNvPr>
          <p:cNvSpPr>
            <a:spLocks noGrp="1"/>
          </p:cNvSpPr>
          <p:nvPr>
            <p:ph type="sldNum" sz="quarter" idx="5"/>
          </p:nvPr>
        </p:nvSpPr>
        <p:spPr/>
        <p:txBody>
          <a:bodyPr/>
          <a:lstStyle/>
          <a:p>
            <a:fld id="{B07158C4-A119-4B78-9DE8-A50001BC31DC}" type="slidenum">
              <a:rPr lang="en-AU" smtClean="0"/>
              <a:pPr/>
              <a:t>53</a:t>
            </a:fld>
            <a:endParaRPr lang="en-AU"/>
          </a:p>
        </p:txBody>
      </p:sp>
    </p:spTree>
    <p:extLst>
      <p:ext uri="{BB962C8B-B14F-4D97-AF65-F5344CB8AC3E}">
        <p14:creationId xmlns:p14="http://schemas.microsoft.com/office/powerpoint/2010/main" val="319295833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pPr marL="285750" lvl="0" indent="-285750">
              <a:buFont typeface="Arial" panose="020B0604020202020204" pitchFamily="34" charset="0"/>
              <a:buChar char="•"/>
            </a:pPr>
            <a:r>
              <a:rPr lang="en-AU" sz="1600" kern="1200">
                <a:solidFill>
                  <a:schemeClr val="tx1"/>
                </a:solidFill>
                <a:effectLst/>
                <a:latin typeface="Arial" panose="020B0604020202020204" pitchFamily="34" charset="0"/>
                <a:ea typeface="+mn-ea"/>
                <a:cs typeface="Arial" panose="020B0604020202020204" pitchFamily="34" charset="0"/>
              </a:rPr>
              <a:t>What is the context of the dance work?</a:t>
            </a:r>
            <a:br>
              <a:rPr lang="en-AU" sz="1600" kern="1200">
                <a:solidFill>
                  <a:schemeClr val="tx1"/>
                </a:solidFill>
                <a:effectLst/>
                <a:latin typeface="Arial" panose="020B0604020202020204" pitchFamily="34" charset="0"/>
                <a:ea typeface="+mn-ea"/>
                <a:cs typeface="Arial" panose="020B0604020202020204" pitchFamily="34" charset="0"/>
              </a:rPr>
            </a:br>
            <a:r>
              <a:rPr lang="en-AU" sz="1600" kern="1200">
                <a:solidFill>
                  <a:schemeClr val="tx1"/>
                </a:solidFill>
                <a:effectLst/>
                <a:latin typeface="Arial" panose="020B0604020202020204" pitchFamily="34" charset="0"/>
                <a:ea typeface="+mn-ea"/>
                <a:cs typeface="Arial" panose="020B0604020202020204" pitchFamily="34" charset="0"/>
              </a:rPr>
              <a:t>This could include an explanation of artistic context, style, accompaniment, intent and any relevant contextual influences such as cultural, social or personal </a:t>
            </a:r>
          </a:p>
          <a:p>
            <a:pPr marL="285750" lvl="0" indent="-285750">
              <a:buFont typeface="Arial" panose="020B0604020202020204" pitchFamily="34" charset="0"/>
              <a:buChar char="•"/>
            </a:pPr>
            <a:r>
              <a:rPr lang="en-AU" sz="1600" kern="1200">
                <a:solidFill>
                  <a:schemeClr val="tx1"/>
                </a:solidFill>
                <a:effectLst/>
                <a:latin typeface="Arial" panose="020B0604020202020204" pitchFamily="34" charset="0"/>
                <a:ea typeface="+mn-ea"/>
                <a:cs typeface="Arial" panose="020B0604020202020204" pitchFamily="34" charset="0"/>
              </a:rPr>
              <a:t>How have you demonstrated dance technique and kinaesthetic awareness to communicate the choreographer’s intent? </a:t>
            </a:r>
            <a:br>
              <a:rPr lang="en-AU" sz="1600" kern="1200">
                <a:solidFill>
                  <a:schemeClr val="tx1"/>
                </a:solidFill>
                <a:effectLst/>
                <a:latin typeface="Arial" panose="020B0604020202020204" pitchFamily="34" charset="0"/>
                <a:ea typeface="+mn-ea"/>
                <a:cs typeface="Arial" panose="020B0604020202020204" pitchFamily="34" charset="0"/>
              </a:rPr>
            </a:br>
            <a:r>
              <a:rPr lang="en-AU" sz="1600" kern="1200">
                <a:solidFill>
                  <a:schemeClr val="tx1"/>
                </a:solidFill>
                <a:effectLst/>
                <a:latin typeface="Arial" panose="020B0604020202020204" pitchFamily="34" charset="0"/>
                <a:ea typeface="+mn-ea"/>
                <a:cs typeface="Arial" panose="020B0604020202020204" pitchFamily="34" charset="0"/>
              </a:rPr>
              <a:t>This could include an analysis of the student’s application of alignment, control, strength, flexibility, endurance or coordination relative to personal anatomical structure to communicate the choreographer’s intent</a:t>
            </a:r>
          </a:p>
        </p:txBody>
      </p:sp>
      <p:sp>
        <p:nvSpPr>
          <p:cNvPr id="4" name="Slide Number Placeholder 3"/>
          <p:cNvSpPr>
            <a:spLocks noGrp="1"/>
          </p:cNvSpPr>
          <p:nvPr>
            <p:ph type="sldNum" sz="quarter" idx="5"/>
          </p:nvPr>
        </p:nvSpPr>
        <p:spPr/>
        <p:txBody>
          <a:bodyPr/>
          <a:lstStyle/>
          <a:p>
            <a:fld id="{B07158C4-A119-4B78-9DE8-A50001BC31DC}" type="slidenum">
              <a:rPr lang="en-AU" smtClean="0"/>
              <a:pPr/>
              <a:t>54</a:t>
            </a:fld>
            <a:endParaRPr lang="en-AU"/>
          </a:p>
        </p:txBody>
      </p:sp>
    </p:spTree>
    <p:extLst>
      <p:ext uri="{BB962C8B-B14F-4D97-AF65-F5344CB8AC3E}">
        <p14:creationId xmlns:p14="http://schemas.microsoft.com/office/powerpoint/2010/main" val="207620728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pPr marL="285750" lvl="0" indent="-285750">
              <a:buFont typeface="Arial" panose="020B0604020202020204" pitchFamily="34" charset="0"/>
              <a:buChar char="•"/>
            </a:pPr>
            <a:r>
              <a:rPr lang="en-AU" sz="1600" kern="1200" dirty="0">
                <a:solidFill>
                  <a:schemeClr val="tx1"/>
                </a:solidFill>
                <a:effectLst/>
                <a:latin typeface="Arial" panose="020B0604020202020204" pitchFamily="34" charset="0"/>
                <a:ea typeface="+mn-ea"/>
                <a:cs typeface="Arial" panose="020B0604020202020204" pitchFamily="34" charset="0"/>
              </a:rPr>
              <a:t>How have you manipulated the elements of dance to demonstrate the stylistic features in the dance work? </a:t>
            </a:r>
            <a:br>
              <a:rPr lang="en-AU" sz="1600" kern="1200" dirty="0">
                <a:solidFill>
                  <a:schemeClr val="tx1"/>
                </a:solidFill>
                <a:effectLst/>
                <a:latin typeface="Arial" panose="020B0604020202020204" pitchFamily="34" charset="0"/>
                <a:ea typeface="+mn-ea"/>
                <a:cs typeface="Arial" panose="020B0604020202020204" pitchFamily="34" charset="0"/>
              </a:rPr>
            </a:br>
            <a:r>
              <a:rPr lang="en-AU" sz="1600" kern="1200" dirty="0">
                <a:solidFill>
                  <a:schemeClr val="tx1"/>
                </a:solidFill>
                <a:effectLst/>
                <a:latin typeface="Arial" panose="020B0604020202020204" pitchFamily="34" charset="0"/>
                <a:ea typeface="+mn-ea"/>
                <a:cs typeface="Arial" panose="020B0604020202020204" pitchFamily="34" charset="0"/>
              </a:rPr>
              <a:t>This could include an analysis of the student’s manipulation of space, time and dynamics to demonstrate the stylistic features of the contemporary dance work</a:t>
            </a:r>
          </a:p>
          <a:p>
            <a:pPr marL="285750" lvl="0" indent="-285750">
              <a:buFont typeface="Arial" panose="020B0604020202020204" pitchFamily="34" charset="0"/>
              <a:buChar char="•"/>
            </a:pPr>
            <a:r>
              <a:rPr lang="en-AU" sz="1600" kern="1200" dirty="0">
                <a:solidFill>
                  <a:schemeClr val="tx1"/>
                </a:solidFill>
                <a:effectLst/>
                <a:latin typeface="Arial" panose="020B0604020202020204" pitchFamily="34" charset="0"/>
                <a:ea typeface="+mn-ea"/>
                <a:cs typeface="Arial" panose="020B0604020202020204" pitchFamily="34" charset="0"/>
              </a:rPr>
              <a:t>How have you used your knowledge of the structure of the choreography to refine your interpretation and communication of the intent? </a:t>
            </a:r>
            <a:br>
              <a:rPr lang="en-AU" sz="1600" kern="1200" dirty="0">
                <a:solidFill>
                  <a:schemeClr val="tx1"/>
                </a:solidFill>
                <a:effectLst/>
                <a:latin typeface="Arial" panose="020B0604020202020204" pitchFamily="34" charset="0"/>
                <a:ea typeface="+mn-ea"/>
                <a:cs typeface="Arial" panose="020B0604020202020204" pitchFamily="34" charset="0"/>
              </a:rPr>
            </a:br>
            <a:r>
              <a:rPr lang="en-AU" sz="1600" kern="1200">
                <a:solidFill>
                  <a:schemeClr val="tx1"/>
                </a:solidFill>
                <a:effectLst/>
                <a:latin typeface="Arial" panose="020B0604020202020204" pitchFamily="34" charset="0"/>
                <a:ea typeface="+mn-ea"/>
                <a:cs typeface="Arial" panose="020B0604020202020204" pitchFamily="34" charset="0"/>
              </a:rPr>
              <a:t>This could include how your knowledge of phrases, sequencing, transitions, repetition, variation or contrast has assisted you to communicate the choreographer's intent as intended.</a:t>
            </a:r>
            <a:endParaRPr lang="en-AU" sz="1600" kern="1200" dirty="0">
              <a:solidFill>
                <a:schemeClr val="tx1"/>
              </a:solidFill>
              <a:effectLst/>
              <a:latin typeface="Arial" panose="020B0604020202020204" pitchFamily="34" charset="0"/>
              <a:ea typeface="+mn-ea"/>
              <a:cs typeface="Arial" panose="020B0604020202020204" pitchFamily="34" charset="0"/>
            </a:endParaRPr>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55</a:t>
            </a:fld>
            <a:endParaRPr lang="en-AU"/>
          </a:p>
        </p:txBody>
      </p:sp>
    </p:spTree>
    <p:extLst>
      <p:ext uri="{BB962C8B-B14F-4D97-AF65-F5344CB8AC3E}">
        <p14:creationId xmlns:p14="http://schemas.microsoft.com/office/powerpoint/2010/main" val="336722527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pPr marL="285750" lvl="0" indent="-285750">
              <a:buFont typeface="Arial" panose="020B0604020202020204" pitchFamily="34" charset="0"/>
              <a:buChar char="•"/>
            </a:pPr>
            <a:r>
              <a:rPr lang="en-AU" sz="1600" kern="1200">
                <a:solidFill>
                  <a:schemeClr val="tx1"/>
                </a:solidFill>
                <a:effectLst/>
                <a:latin typeface="Arial" panose="020B0604020202020204" pitchFamily="34" charset="0"/>
                <a:ea typeface="+mn-ea"/>
                <a:cs typeface="Arial" panose="020B0604020202020204" pitchFamily="34" charset="0"/>
              </a:rPr>
              <a:t>What am I doing well?</a:t>
            </a:r>
          </a:p>
          <a:p>
            <a:pPr marL="285750" indent="-285750">
              <a:buFont typeface="Arial" panose="020B0604020202020204" pitchFamily="34" charset="0"/>
              <a:buChar char="•"/>
            </a:pPr>
            <a:r>
              <a:rPr lang="en-AU" sz="1600" kern="1200">
                <a:solidFill>
                  <a:schemeClr val="tx1"/>
                </a:solidFill>
                <a:effectLst/>
                <a:latin typeface="Arial"/>
                <a:cs typeface="Arial"/>
              </a:rPr>
              <a:t>What areas do I need to </a:t>
            </a:r>
            <a:r>
              <a:rPr lang="en-AU">
                <a:latin typeface="Arial"/>
                <a:cs typeface="Arial"/>
              </a:rPr>
              <a:t>further develop</a:t>
            </a:r>
            <a:r>
              <a:rPr lang="en-AU" sz="1600" kern="1200">
                <a:solidFill>
                  <a:schemeClr val="tx1"/>
                </a:solidFill>
                <a:effectLst/>
                <a:latin typeface="Arial"/>
                <a:cs typeface="Arial"/>
              </a:rPr>
              <a:t>?</a:t>
            </a:r>
            <a:endParaRPr lang="en-AU">
              <a:latin typeface="Arial"/>
              <a:cs typeface="Arial"/>
            </a:endParaRPr>
          </a:p>
          <a:p>
            <a:endParaRPr lang="en-AU"/>
          </a:p>
        </p:txBody>
      </p:sp>
      <p:sp>
        <p:nvSpPr>
          <p:cNvPr id="4" name="Slide Number Placeholder 3"/>
          <p:cNvSpPr>
            <a:spLocks noGrp="1"/>
          </p:cNvSpPr>
          <p:nvPr>
            <p:ph type="sldNum" sz="quarter" idx="5"/>
          </p:nvPr>
        </p:nvSpPr>
        <p:spPr/>
        <p:txBody>
          <a:bodyPr/>
          <a:lstStyle/>
          <a:p>
            <a:fld id="{B07158C4-A119-4B78-9DE8-A50001BC31DC}" type="slidenum">
              <a:rPr lang="en-AU" smtClean="0"/>
              <a:pPr/>
              <a:t>56</a:t>
            </a:fld>
            <a:endParaRPr lang="en-AU"/>
          </a:p>
        </p:txBody>
      </p:sp>
    </p:spTree>
    <p:extLst>
      <p:ext uri="{BB962C8B-B14F-4D97-AF65-F5344CB8AC3E}">
        <p14:creationId xmlns:p14="http://schemas.microsoft.com/office/powerpoint/2010/main" val="118697636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4A761E-39E5-8A78-274E-17F3BF4777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561119-4D42-6CBC-F971-FB7646BB219F}"/>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82015F1E-91AD-AF2E-F5C7-582159DD8925}"/>
              </a:ext>
            </a:extLst>
          </p:cNvPr>
          <p:cNvSpPr>
            <a:spLocks noGrp="1"/>
          </p:cNvSpPr>
          <p:nvPr>
            <p:ph type="body" idx="1"/>
          </p:nvPr>
        </p:nvSpPr>
        <p:spPr/>
        <p:txBody>
          <a:bodyPr/>
          <a:lstStyle/>
          <a:p>
            <a:r>
              <a:rPr lang="en-AU" b="1">
                <a:latin typeface="Arial" panose="020B0604020202020204" pitchFamily="34" charset="0"/>
                <a:cs typeface="Arial" panose="020B0604020202020204" pitchFamily="34" charset="0"/>
              </a:rPr>
              <a:t>Notes for teachers:</a:t>
            </a:r>
            <a:endParaRPr lang="en-AU">
              <a:latin typeface="Arial" panose="020B0604020202020204" pitchFamily="34" charset="0"/>
              <a:cs typeface="Arial" panose="020B0604020202020204" pitchFamily="34" charset="0"/>
            </a:endParaRPr>
          </a:p>
          <a:p>
            <a:pPr marL="171450" indent="-171450">
              <a:buFont typeface="Arial"/>
              <a:buChar char="•"/>
            </a:pPr>
            <a:r>
              <a:rPr lang="en-AU">
                <a:latin typeface="Arial" panose="020B0604020202020204" pitchFamily="34" charset="0"/>
                <a:cs typeface="Arial" panose="020B0604020202020204" pitchFamily="34" charset="0"/>
              </a:rPr>
              <a:t>Learning intentions and success criteria are best co-constructed with students. Adapt the learning intention as required and add matching success criteria.</a:t>
            </a:r>
          </a:p>
          <a:p>
            <a:pPr marL="171450" indent="-171450">
              <a:buFont typeface="Arial"/>
              <a:buChar char="•"/>
            </a:pPr>
            <a:r>
              <a:rPr lang="en-AU">
                <a:latin typeface="Arial" panose="020B0604020202020204" pitchFamily="34" charset="0"/>
                <a:cs typeface="Arial" panose="020B0604020202020204" pitchFamily="34" charset="0"/>
              </a:rPr>
              <a:t>For more information See ⁠</a:t>
            </a:r>
            <a:r>
              <a:rPr lang="en-AU">
                <a:latin typeface="Arial" panose="020B0604020202020204" pitchFamily="34" charset="0"/>
                <a:cs typeface="Arial" panose="020B0604020202020204" pitchFamily="34" charset="0"/>
                <a:hlinkClick r:id="rId3" tooltip="https://www.aitsl.edu.au/docs/default-source/feedback/aitsl-learning-intentions-and-success-criteria-strategy.pdf?sfvrsn=382dec3c_2"/>
              </a:rPr>
              <a:t>AITSL</a:t>
            </a:r>
            <a:r>
              <a:rPr lang="en-AU">
                <a:latin typeface="Arial" panose="020B0604020202020204" pitchFamily="34" charset="0"/>
                <a:cs typeface="Arial" panose="020B0604020202020204" pitchFamily="34" charset="0"/>
              </a:rPr>
              <a:t> or the NSW Department of Education explicit teaching strategies, ⁠</a:t>
            </a:r>
            <a:r>
              <a:rPr lang="en-AU">
                <a:latin typeface="Arial" panose="020B0604020202020204" pitchFamily="34" charset="0"/>
                <a:cs typeface="Arial" panose="020B0604020202020204" pitchFamily="34" charset="0"/>
                <a:hlinkClick r:id="rId4" tooltip="https://education.nsw.gov.au/teaching-and-learning/curriculum/explicit-teaching/explicit-teaching-strategies/sharing-learning-intentions"/>
              </a:rPr>
              <a:t>Sharing learning intentions</a:t>
            </a:r>
            <a:r>
              <a:rPr lang="en-AU">
                <a:latin typeface="Arial" panose="020B0604020202020204" pitchFamily="34" charset="0"/>
                <a:cs typeface="Arial" panose="020B0604020202020204" pitchFamily="34" charset="0"/>
              </a:rPr>
              <a:t> and ⁠</a:t>
            </a:r>
            <a:r>
              <a:rPr lang="en-AU">
                <a:latin typeface="Arial" panose="020B0604020202020204" pitchFamily="34" charset="0"/>
                <a:cs typeface="Arial" panose="020B0604020202020204" pitchFamily="34" charset="0"/>
                <a:hlinkClick r:id="rId5" tooltip="https://education.nsw.gov.au/teaching-and-learning/curriculum/explicit-teaching/explicit-teaching-strategies/sharing-success-criteria"/>
              </a:rPr>
              <a:t>Sharing success criteria</a:t>
            </a:r>
            <a:endParaRPr lang="en-AU">
              <a:latin typeface="Arial" panose="020B0604020202020204" pitchFamily="34" charset="0"/>
              <a:cs typeface="Arial" panose="020B0604020202020204" pitchFamily="34" charset="0"/>
            </a:endParaRPr>
          </a:p>
          <a:p>
            <a:pPr marL="171450" indent="-171450">
              <a:buFont typeface="Arial"/>
              <a:buChar char="•"/>
            </a:pPr>
            <a:r>
              <a:rPr lang="en-AU">
                <a:latin typeface="Arial" panose="020B0604020202020204" pitchFamily="34" charset="0"/>
                <a:cs typeface="Arial" panose="020B0604020202020204" pitchFamily="34" charset="0"/>
              </a:rPr>
              <a:t>LISC is not necessarily presented at the beginning of the lesson. Teacher needs to consider most effectual time to introduce </a:t>
            </a:r>
          </a:p>
          <a:p>
            <a:pPr marL="171450" indent="-171450">
              <a:buFont typeface="Arial"/>
              <a:buChar char="•"/>
            </a:pPr>
            <a:r>
              <a:rPr lang="en-AU">
                <a:latin typeface="Arial" panose="020B0604020202020204" pitchFamily="34" charset="0"/>
                <a:cs typeface="Arial" panose="020B0604020202020204" pitchFamily="34" charset="0"/>
              </a:rPr>
              <a:t>LISC should be revisited during the lesson to support students' evaluation of their learning</a:t>
            </a:r>
          </a:p>
          <a:p>
            <a:endParaRPr lang="en-AU" b="1">
              <a:cs typeface="Calibri"/>
            </a:endParaRPr>
          </a:p>
        </p:txBody>
      </p:sp>
      <p:sp>
        <p:nvSpPr>
          <p:cNvPr id="4" name="Slide Number Placeholder 3">
            <a:extLst>
              <a:ext uri="{FF2B5EF4-FFF2-40B4-BE49-F238E27FC236}">
                <a16:creationId xmlns:a16="http://schemas.microsoft.com/office/drawing/2014/main" id="{DD490448-2DB9-685F-FC32-969A8B9A75F7}"/>
              </a:ext>
            </a:extLst>
          </p:cNvPr>
          <p:cNvSpPr>
            <a:spLocks noGrp="1"/>
          </p:cNvSpPr>
          <p:nvPr>
            <p:ph type="sldNum" sz="quarter" idx="5"/>
          </p:nvPr>
        </p:nvSpPr>
        <p:spPr/>
        <p:txBody>
          <a:bodyPr/>
          <a:lstStyle/>
          <a:p>
            <a:fld id="{D09C5488-DD16-4714-9519-7BE21BA11D4E}" type="slidenum">
              <a:rPr lang="en-AU" smtClean="0"/>
              <a:t>58</a:t>
            </a:fld>
            <a:endParaRPr lang="en-AU"/>
          </a:p>
        </p:txBody>
      </p:sp>
    </p:spTree>
    <p:extLst>
      <p:ext uri="{BB962C8B-B14F-4D97-AF65-F5344CB8AC3E}">
        <p14:creationId xmlns:p14="http://schemas.microsoft.com/office/powerpoint/2010/main" val="111590616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D8F03F-07E2-1B05-8A3A-4B3313339F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8FF091-2D8D-00F3-C4EF-E9E1980ADE65}"/>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70FFA097-11F7-2D83-FB1F-FEA56BCFF56A}"/>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69DE41CC-729C-6B52-06BF-C6E8A453302C}"/>
              </a:ext>
            </a:extLst>
          </p:cNvPr>
          <p:cNvSpPr>
            <a:spLocks noGrp="1"/>
          </p:cNvSpPr>
          <p:nvPr>
            <p:ph type="sldNum" sz="quarter" idx="5"/>
          </p:nvPr>
        </p:nvSpPr>
        <p:spPr/>
        <p:txBody>
          <a:bodyPr/>
          <a:lstStyle/>
          <a:p>
            <a:fld id="{B07158C4-A119-4B78-9DE8-A50001BC31DC}" type="slidenum">
              <a:rPr lang="en-AU" smtClean="0"/>
              <a:pPr/>
              <a:t>59</a:t>
            </a:fld>
            <a:endParaRPr lang="en-AU"/>
          </a:p>
        </p:txBody>
      </p:sp>
    </p:spTree>
    <p:extLst>
      <p:ext uri="{BB962C8B-B14F-4D97-AF65-F5344CB8AC3E}">
        <p14:creationId xmlns:p14="http://schemas.microsoft.com/office/powerpoint/2010/main" val="95732643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a:latin typeface="Arial"/>
                <a:cs typeface="Arial"/>
              </a:rPr>
              <a:t>Tchaikovsky's Swan Lake, Op 20, Act 2: No 10, Scene. Moderato: </a:t>
            </a:r>
            <a:r>
              <a:rPr lang="en-US" i="1">
                <a:latin typeface="Arial"/>
                <a:cs typeface="Arial"/>
              </a:rPr>
              <a:t>Swan Theme </a:t>
            </a:r>
          </a:p>
          <a:p>
            <a:endParaRPr lang="en-US">
              <a:solidFill>
                <a:srgbClr val="22272B"/>
              </a:solidFill>
              <a:latin typeface="Arial"/>
              <a:cs typeface="Arial"/>
            </a:endParaRPr>
          </a:p>
          <a:p>
            <a:endParaRPr lang="en-US">
              <a:solidFill>
                <a:srgbClr val="22272B"/>
              </a:solidFill>
              <a:latin typeface="Arial"/>
              <a:cs typeface="Arial"/>
            </a:endParaRPr>
          </a:p>
        </p:txBody>
      </p:sp>
      <p:sp>
        <p:nvSpPr>
          <p:cNvPr id="4" name="Slide Number Placeholder 3"/>
          <p:cNvSpPr>
            <a:spLocks noGrp="1"/>
          </p:cNvSpPr>
          <p:nvPr>
            <p:ph type="sldNum" sz="quarter" idx="5"/>
          </p:nvPr>
        </p:nvSpPr>
        <p:spPr/>
        <p:txBody>
          <a:bodyPr/>
          <a:lstStyle/>
          <a:p>
            <a:fld id="{B07158C4-A119-4B78-9DE8-A50001BC31DC}" type="slidenum">
              <a:rPr lang="en-AU" smtClean="0"/>
              <a:pPr/>
              <a:t>60</a:t>
            </a:fld>
            <a:endParaRPr lang="en-AU"/>
          </a:p>
        </p:txBody>
      </p:sp>
    </p:spTree>
    <p:extLst>
      <p:ext uri="{BB962C8B-B14F-4D97-AF65-F5344CB8AC3E}">
        <p14:creationId xmlns:p14="http://schemas.microsoft.com/office/powerpoint/2010/main" val="328343121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sz="1600" kern="1200">
                <a:solidFill>
                  <a:schemeClr val="tx1"/>
                </a:solidFill>
                <a:effectLst/>
                <a:latin typeface="Arial" panose="020B0604020202020204" pitchFamily="34" charset="0"/>
                <a:ea typeface="+mn-ea"/>
                <a:cs typeface="Arial" panose="020B0604020202020204" pitchFamily="34" charset="0"/>
              </a:rPr>
              <a:t>The teacher recommends some possible symbols to use to help students to map the accompaniment including some of the suggested ideas below:</a:t>
            </a:r>
          </a:p>
          <a:p>
            <a:pPr marL="285750" lvl="0" indent="-285750">
              <a:buFont typeface="Arial" panose="020B0604020202020204" pitchFamily="34" charset="0"/>
              <a:buChar char="•"/>
            </a:pPr>
            <a:r>
              <a:rPr lang="en-AU" sz="1600" kern="1200">
                <a:solidFill>
                  <a:schemeClr val="tx1"/>
                </a:solidFill>
                <a:effectLst/>
                <a:latin typeface="Arial" panose="020B0604020202020204" pitchFamily="34" charset="0"/>
                <a:ea typeface="+mn-ea"/>
                <a:cs typeface="Arial" panose="020B0604020202020204" pitchFamily="34" charset="0"/>
              </a:rPr>
              <a:t>dots and/or dashes for chords and bars</a:t>
            </a:r>
          </a:p>
          <a:p>
            <a:pPr marL="285750" lvl="0" indent="-285750">
              <a:buFont typeface="Arial" panose="020B0604020202020204" pitchFamily="34" charset="0"/>
              <a:buChar char="•"/>
            </a:pPr>
            <a:r>
              <a:rPr lang="en-AU" sz="1600" kern="1200">
                <a:solidFill>
                  <a:schemeClr val="tx1"/>
                </a:solidFill>
                <a:effectLst/>
                <a:latin typeface="Arial" panose="020B0604020202020204" pitchFamily="34" charset="0"/>
                <a:ea typeface="+mn-ea"/>
                <a:cs typeface="Arial" panose="020B0604020202020204" pitchFamily="34" charset="0"/>
              </a:rPr>
              <a:t>lines or dashes to delineate the time signatures and bars within the music</a:t>
            </a:r>
          </a:p>
          <a:p>
            <a:pPr marL="285750" lvl="0" indent="-285750">
              <a:buFont typeface="Arial" panose="020B0604020202020204" pitchFamily="34" charset="0"/>
              <a:buChar char="•"/>
            </a:pPr>
            <a:r>
              <a:rPr lang="en-AU" sz="1600" kern="1200">
                <a:solidFill>
                  <a:schemeClr val="tx1"/>
                </a:solidFill>
                <a:effectLst/>
                <a:latin typeface="Arial" panose="020B0604020202020204" pitchFamily="34" charset="0"/>
                <a:ea typeface="+mn-ea"/>
                <a:cs typeface="Arial" panose="020B0604020202020204" pitchFamily="34" charset="0"/>
              </a:rPr>
              <a:t>upward and downward lines identifying pitch changes</a:t>
            </a:r>
          </a:p>
          <a:p>
            <a:pPr marL="285750" lvl="0" indent="-285750">
              <a:buFont typeface="Arial" panose="020B0604020202020204" pitchFamily="34" charset="0"/>
              <a:buChar char="•"/>
            </a:pPr>
            <a:r>
              <a:rPr lang="en-AU" sz="1600" kern="1200">
                <a:solidFill>
                  <a:schemeClr val="tx1"/>
                </a:solidFill>
                <a:effectLst/>
                <a:latin typeface="Arial" panose="020B0604020202020204" pitchFamily="34" charset="0"/>
                <a:ea typeface="+mn-ea"/>
                <a:cs typeface="Arial" panose="020B0604020202020204" pitchFamily="34" charset="0"/>
              </a:rPr>
              <a:t>squiggles or thin lines to suggest musical qualities</a:t>
            </a:r>
          </a:p>
          <a:p>
            <a:pPr marL="285750" lvl="0" indent="-285750">
              <a:buFont typeface="Arial" panose="020B0604020202020204" pitchFamily="34" charset="0"/>
              <a:buChar char="•"/>
            </a:pPr>
            <a:r>
              <a:rPr lang="en-AU" sz="1600" kern="1200">
                <a:solidFill>
                  <a:schemeClr val="tx1"/>
                </a:solidFill>
                <a:effectLst/>
                <a:latin typeface="Arial" panose="020B0604020202020204" pitchFamily="34" charset="0"/>
                <a:ea typeface="+mn-ea"/>
                <a:cs typeface="Arial" panose="020B0604020202020204" pitchFamily="34" charset="0"/>
              </a:rPr>
              <a:t>‘rep’ for any repetition..</a:t>
            </a:r>
          </a:p>
        </p:txBody>
      </p:sp>
      <p:sp>
        <p:nvSpPr>
          <p:cNvPr id="4" name="Slide Number Placeholder 3"/>
          <p:cNvSpPr>
            <a:spLocks noGrp="1"/>
          </p:cNvSpPr>
          <p:nvPr>
            <p:ph type="sldNum" sz="quarter" idx="5"/>
          </p:nvPr>
        </p:nvSpPr>
        <p:spPr/>
        <p:txBody>
          <a:bodyPr/>
          <a:lstStyle/>
          <a:p>
            <a:fld id="{B07158C4-A119-4B78-9DE8-A50001BC31DC}" type="slidenum">
              <a:rPr lang="en-AU" smtClean="0"/>
              <a:pPr/>
              <a:t>62</a:t>
            </a:fld>
            <a:endParaRPr lang="en-AU"/>
          </a:p>
        </p:txBody>
      </p:sp>
    </p:spTree>
    <p:extLst>
      <p:ext uri="{BB962C8B-B14F-4D97-AF65-F5344CB8AC3E}">
        <p14:creationId xmlns:p14="http://schemas.microsoft.com/office/powerpoint/2010/main" val="124456887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E91E58-88F8-F1FF-1525-92F6F62F11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DF1348-6B6E-47C9-F4BF-7CCC9B031B98}"/>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D2B81855-BF56-8286-110D-4EB18F9FE23C}"/>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3C24A0B2-121C-C408-97C8-B5C080FE38EA}"/>
              </a:ext>
            </a:extLst>
          </p:cNvPr>
          <p:cNvSpPr>
            <a:spLocks noGrp="1"/>
          </p:cNvSpPr>
          <p:nvPr>
            <p:ph type="sldNum" sz="quarter" idx="5"/>
          </p:nvPr>
        </p:nvSpPr>
        <p:spPr/>
        <p:txBody>
          <a:bodyPr/>
          <a:lstStyle/>
          <a:p>
            <a:fld id="{B07158C4-A119-4B78-9DE8-A50001BC31DC}" type="slidenum">
              <a:rPr lang="en-AU" smtClean="0"/>
              <a:pPr/>
              <a:t>63</a:t>
            </a:fld>
            <a:endParaRPr lang="en-AU"/>
          </a:p>
        </p:txBody>
      </p:sp>
    </p:spTree>
    <p:extLst>
      <p:ext uri="{BB962C8B-B14F-4D97-AF65-F5344CB8AC3E}">
        <p14:creationId xmlns:p14="http://schemas.microsoft.com/office/powerpoint/2010/main" val="1636783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B07158C4-A119-4B78-9DE8-A50001BC31DC}" type="slidenum">
              <a:rPr lang="en-AU" smtClean="0"/>
              <a:pPr/>
              <a:t>64</a:t>
            </a:fld>
            <a:endParaRPr lang="en-AU"/>
          </a:p>
        </p:txBody>
      </p:sp>
    </p:spTree>
    <p:extLst>
      <p:ext uri="{BB962C8B-B14F-4D97-AF65-F5344CB8AC3E}">
        <p14:creationId xmlns:p14="http://schemas.microsoft.com/office/powerpoint/2010/main" val="409082633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B07158C4-A119-4B78-9DE8-A50001BC31DC}" type="slidenum">
              <a:rPr lang="en-AU" smtClean="0"/>
              <a:pPr/>
              <a:t>65</a:t>
            </a:fld>
            <a:endParaRPr lang="en-AU"/>
          </a:p>
        </p:txBody>
      </p:sp>
    </p:spTree>
    <p:extLst>
      <p:ext uri="{BB962C8B-B14F-4D97-AF65-F5344CB8AC3E}">
        <p14:creationId xmlns:p14="http://schemas.microsoft.com/office/powerpoint/2010/main" val="228557524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9EA35B-9472-8D2E-1B06-97C16C576B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29EA28-13A8-0B11-4B84-1D6C70FE5452}"/>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8D35A3EC-11FD-164A-F164-38FB02969B80}"/>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BC4C74C6-D0D9-4474-1134-37969374F8C0}"/>
              </a:ext>
            </a:extLst>
          </p:cNvPr>
          <p:cNvSpPr>
            <a:spLocks noGrp="1"/>
          </p:cNvSpPr>
          <p:nvPr>
            <p:ph type="sldNum" sz="quarter" idx="5"/>
          </p:nvPr>
        </p:nvSpPr>
        <p:spPr/>
        <p:txBody>
          <a:bodyPr/>
          <a:lstStyle/>
          <a:p>
            <a:fld id="{B07158C4-A119-4B78-9DE8-A50001BC31DC}" type="slidenum">
              <a:rPr lang="en-AU" smtClean="0"/>
              <a:pPr/>
              <a:t>66</a:t>
            </a:fld>
            <a:endParaRPr lang="en-AU"/>
          </a:p>
        </p:txBody>
      </p:sp>
    </p:spTree>
    <p:extLst>
      <p:ext uri="{BB962C8B-B14F-4D97-AF65-F5344CB8AC3E}">
        <p14:creationId xmlns:p14="http://schemas.microsoft.com/office/powerpoint/2010/main" val="195384144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B07158C4-A119-4B78-9DE8-A50001BC31DC}" type="slidenum">
              <a:rPr lang="en-AU" smtClean="0"/>
              <a:pPr/>
              <a:t>67</a:t>
            </a:fld>
            <a:endParaRPr lang="en-AU"/>
          </a:p>
        </p:txBody>
      </p:sp>
    </p:spTree>
    <p:extLst>
      <p:ext uri="{BB962C8B-B14F-4D97-AF65-F5344CB8AC3E}">
        <p14:creationId xmlns:p14="http://schemas.microsoft.com/office/powerpoint/2010/main" val="18105351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EA17B1F9-1883-FB0F-19DA-8B4A4053535B}"/>
              </a:ext>
            </a:extLst>
          </p:cNvPr>
          <p:cNvSpPr/>
          <p:nvPr userDrawn="1"/>
        </p:nvSpPr>
        <p:spPr>
          <a:xfrm>
            <a:off x="7128000" y="0"/>
            <a:ext cx="5064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6E6ACE4A-E374-4533-BE29-9C2AA078581F}"/>
              </a:ext>
              <a:ext uri="{C183D7F6-B498-43B3-948B-1728B52AA6E4}">
                <adec:decorative xmlns:adec="http://schemas.microsoft.com/office/drawing/2017/decorative" val="1"/>
              </a:ext>
            </a:extLst>
          </p:cNvPr>
          <p:cNvSpPr/>
          <p:nvPr userDrawn="1"/>
        </p:nvSpPr>
        <p:spPr>
          <a:xfrm>
            <a:off x="0" y="0"/>
            <a:ext cx="7128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latin typeface="Public Sans" pitchFamily="2" charset="0"/>
            </a:endParaRPr>
          </a:p>
        </p:txBody>
      </p:sp>
      <p:cxnSp>
        <p:nvCxnSpPr>
          <p:cNvPr id="8" name="Straight Connector 7">
            <a:extLst>
              <a:ext uri="{FF2B5EF4-FFF2-40B4-BE49-F238E27FC236}">
                <a16:creationId xmlns:a16="http://schemas.microsoft.com/office/drawing/2014/main" id="{1379E5D7-4594-7BEA-DCDE-7C07259A2A00}"/>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06313123-38FC-0AA8-8313-B587FAEA9FAB}"/>
              </a:ext>
            </a:extLst>
          </p:cNvPr>
          <p:cNvSpPr>
            <a:spLocks noGrp="1"/>
          </p:cNvSpPr>
          <p:nvPr>
            <p:ph type="ctrTitle" hasCustomPrompt="1"/>
          </p:nvPr>
        </p:nvSpPr>
        <p:spPr>
          <a:xfrm>
            <a:off x="539999" y="2240968"/>
            <a:ext cx="6255979" cy="2033997"/>
          </a:xfrm>
          <a:ln>
            <a:noFill/>
          </a:ln>
        </p:spPr>
        <p:txBody>
          <a:bodyPr anchor="b">
            <a:noAutofit/>
          </a:bodyPr>
          <a:lstStyle>
            <a:lvl1pPr algn="l">
              <a:lnSpc>
                <a:spcPct val="100000"/>
              </a:lnSpc>
              <a:defRPr sz="4800">
                <a:solidFill>
                  <a:schemeClr val="bg1"/>
                </a:solidFill>
                <a:latin typeface="Arial" panose="020B0604020202020204" pitchFamily="34" charset="0"/>
                <a:cs typeface="Arial" panose="020B0604020202020204" pitchFamily="34" charset="0"/>
              </a:defRPr>
            </a:lvl1pPr>
          </a:lstStyle>
          <a:p>
            <a:r>
              <a:rPr lang="en-US"/>
              <a:t>Learning sequence/lesson/ activity title</a:t>
            </a:r>
          </a:p>
        </p:txBody>
      </p:sp>
      <p:sp>
        <p:nvSpPr>
          <p:cNvPr id="11" name="Text Placeholder 10">
            <a:extLst>
              <a:ext uri="{FF2B5EF4-FFF2-40B4-BE49-F238E27FC236}">
                <a16:creationId xmlns:a16="http://schemas.microsoft.com/office/drawing/2014/main" id="{1ECD7A7F-13F8-9E9F-94FF-03D42EEEF0A8}"/>
              </a:ext>
            </a:extLst>
          </p:cNvPr>
          <p:cNvSpPr>
            <a:spLocks noGrp="1"/>
          </p:cNvSpPr>
          <p:nvPr>
            <p:ph type="body" sz="quarter" idx="10" hasCustomPrompt="1"/>
          </p:nvPr>
        </p:nvSpPr>
        <p:spPr>
          <a:xfrm>
            <a:off x="539999" y="4385568"/>
            <a:ext cx="6255977" cy="426611"/>
          </a:xfrm>
        </p:spPr>
        <p:txBody>
          <a:bodyPr anchor="t">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Stage</a:t>
            </a:r>
          </a:p>
        </p:txBody>
      </p:sp>
      <p:sp>
        <p:nvSpPr>
          <p:cNvPr id="12" name="Text Placeholder 14">
            <a:extLst>
              <a:ext uri="{FF2B5EF4-FFF2-40B4-BE49-F238E27FC236}">
                <a16:creationId xmlns:a16="http://schemas.microsoft.com/office/drawing/2014/main" id="{1F1B4A2E-693D-413E-6506-E51D3453E154}"/>
              </a:ext>
            </a:extLst>
          </p:cNvPr>
          <p:cNvSpPr>
            <a:spLocks noGrp="1"/>
          </p:cNvSpPr>
          <p:nvPr>
            <p:ph type="body" sz="quarter" idx="16" hasCustomPrompt="1"/>
          </p:nvPr>
        </p:nvSpPr>
        <p:spPr>
          <a:xfrm>
            <a:off x="540000" y="4925698"/>
            <a:ext cx="6255975" cy="360000"/>
          </a:xfrm>
        </p:spPr>
        <p:txBody>
          <a:bodyPr>
            <a:noAutofit/>
          </a:bodyPr>
          <a:lstStyle>
            <a:lvl1pPr>
              <a:spcAft>
                <a:spcPts val="0"/>
              </a:spcAft>
              <a:defRPr sz="1800" b="1">
                <a:solidFill>
                  <a:schemeClr val="bg1"/>
                </a:solidFill>
                <a:latin typeface="Arial" panose="020B0604020202020204" pitchFamily="34" charset="0"/>
                <a:cs typeface="Arial" panose="020B0604020202020204" pitchFamily="34" charset="0"/>
              </a:defRPr>
            </a:lvl1pPr>
            <a:lvl2pPr>
              <a:spcAft>
                <a:spcPts val="0"/>
              </a:spcAft>
              <a:defRPr sz="1800" b="0">
                <a:solidFill>
                  <a:schemeClr val="bg1"/>
                </a:solidFill>
                <a:latin typeface="+mj-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Module</a:t>
            </a:r>
          </a:p>
        </p:txBody>
      </p:sp>
      <p:sp>
        <p:nvSpPr>
          <p:cNvPr id="13" name="Text Placeholder 7">
            <a:extLst>
              <a:ext uri="{FF2B5EF4-FFF2-40B4-BE49-F238E27FC236}">
                <a16:creationId xmlns:a16="http://schemas.microsoft.com/office/drawing/2014/main" id="{0C245AE8-A9B0-AE21-616C-11D22901313C}"/>
              </a:ext>
            </a:extLst>
          </p:cNvPr>
          <p:cNvSpPr>
            <a:spLocks noGrp="1"/>
          </p:cNvSpPr>
          <p:nvPr>
            <p:ph type="body" sz="quarter" idx="14" hasCustomPrompt="1"/>
          </p:nvPr>
        </p:nvSpPr>
        <p:spPr>
          <a:xfrm>
            <a:off x="540000" y="5327998"/>
            <a:ext cx="6255971" cy="792000"/>
          </a:xfrm>
        </p:spPr>
        <p:txBody>
          <a:bodyPr/>
          <a:lstStyle>
            <a:lvl1pPr>
              <a:defRPr sz="1800">
                <a:solidFill>
                  <a:schemeClr val="bg1"/>
                </a:solidFill>
                <a:latin typeface="Arial" panose="020B0604020202020204" pitchFamily="34" charset="0"/>
                <a:cs typeface="Arial" panose="020B0604020202020204" pitchFamily="34" charset="0"/>
              </a:defRPr>
            </a:lvl1pPr>
          </a:lstStyle>
          <a:p>
            <a:pPr lvl="0"/>
            <a:r>
              <a:rPr lang="en-US"/>
              <a:t>Presenter name</a:t>
            </a:r>
            <a:endParaRPr lang="en-AU"/>
          </a:p>
        </p:txBody>
      </p:sp>
      <p:sp>
        <p:nvSpPr>
          <p:cNvPr id="15" name="Text Placeholder 14">
            <a:extLst>
              <a:ext uri="{FF2B5EF4-FFF2-40B4-BE49-F238E27FC236}">
                <a16:creationId xmlns:a16="http://schemas.microsoft.com/office/drawing/2014/main" id="{5C2AC99F-F6FA-4B77-DD09-207FFF07B242}"/>
              </a:ext>
            </a:extLst>
          </p:cNvPr>
          <p:cNvSpPr>
            <a:spLocks noGrp="1"/>
          </p:cNvSpPr>
          <p:nvPr>
            <p:ph type="body" sz="quarter" idx="15" hasCustomPrompt="1"/>
          </p:nvPr>
        </p:nvSpPr>
        <p:spPr>
          <a:xfrm>
            <a:off x="540000" y="6192000"/>
            <a:ext cx="6255975" cy="360000"/>
          </a:xfrm>
        </p:spPr>
        <p:txBody>
          <a:bodyPr anchor="b" anchorCtr="0">
            <a:noAutofit/>
          </a:bodyPr>
          <a:lstStyle>
            <a:lvl1pPr algn="l">
              <a:defRPr sz="1800" b="0">
                <a:solidFill>
                  <a:schemeClr val="bg1"/>
                </a:solidFill>
                <a:latin typeface="Arial" panose="020B0604020202020204" pitchFamily="34" charset="0"/>
                <a:cs typeface="Arial" panose="020B0604020202020204" pitchFamily="34" charset="0"/>
              </a:defRPr>
            </a:lvl1pPr>
            <a:lvl2pPr>
              <a:defRPr sz="1600">
                <a:solidFill>
                  <a:schemeClr val="bg1"/>
                </a:solidFill>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00 Month YYYY</a:t>
            </a:r>
          </a:p>
        </p:txBody>
      </p:sp>
      <p:pic>
        <p:nvPicPr>
          <p:cNvPr id="17" name="Picture 16">
            <a:extLst>
              <a:ext uri="{FF2B5EF4-FFF2-40B4-BE49-F238E27FC236}">
                <a16:creationId xmlns:a16="http://schemas.microsoft.com/office/drawing/2014/main" id="{1B2918F2-2A15-B218-B84D-C469AD3B60D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135329" y="360000"/>
            <a:ext cx="660650" cy="715199"/>
          </a:xfrm>
          <a:prstGeom prst="rect">
            <a:avLst/>
          </a:prstGeom>
        </p:spPr>
      </p:pic>
      <p:sp>
        <p:nvSpPr>
          <p:cNvPr id="2" name="Picture Placeholder 4">
            <a:extLst>
              <a:ext uri="{FF2B5EF4-FFF2-40B4-BE49-F238E27FC236}">
                <a16:creationId xmlns:a16="http://schemas.microsoft.com/office/drawing/2014/main" id="{206B55C3-1914-D3B1-73B3-69F5509A4B69}"/>
              </a:ext>
              <a:ext uri="{C183D7F6-B498-43B3-948B-1728B52AA6E4}">
                <adec:decorative xmlns:adec="http://schemas.microsoft.com/office/drawing/2017/decorative" val="1"/>
              </a:ext>
            </a:extLst>
          </p:cNvPr>
          <p:cNvSpPr>
            <a:spLocks noGrp="1"/>
          </p:cNvSpPr>
          <p:nvPr>
            <p:ph type="pic" sz="quarter" idx="13"/>
          </p:nvPr>
        </p:nvSpPr>
        <p:spPr>
          <a:xfrm>
            <a:off x="7128000" y="0"/>
            <a:ext cx="5064000" cy="6858000"/>
          </a:xfrm>
        </p:spPr>
        <p:txBody>
          <a:bodyPr/>
          <a:lstStyle/>
          <a:p>
            <a:r>
              <a:rPr lang="en-GB"/>
              <a:t>Click icon to add picture</a:t>
            </a:r>
            <a:endParaRPr lang="en-AU"/>
          </a:p>
        </p:txBody>
      </p:sp>
    </p:spTree>
    <p:extLst>
      <p:ext uri="{BB962C8B-B14F-4D97-AF65-F5344CB8AC3E}">
        <p14:creationId xmlns:p14="http://schemas.microsoft.com/office/powerpoint/2010/main" val="1578408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1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p:bg>
      <p:bgPr>
        <a:solidFill>
          <a:schemeClr val="accent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8AD8A72A-7327-BEF4-2507-0522B8614AE9}"/>
              </a:ext>
            </a:extLst>
          </p:cNvPr>
          <p:cNvSpPr>
            <a:spLocks noGrp="1"/>
          </p:cNvSpPr>
          <p:nvPr>
            <p:ph type="ctrTitle" hasCustomPrompt="1"/>
          </p:nvPr>
        </p:nvSpPr>
        <p:spPr>
          <a:xfrm>
            <a:off x="540000" y="4067881"/>
            <a:ext cx="11291998" cy="800681"/>
          </a:xfrm>
          <a:ln>
            <a:noFill/>
          </a:ln>
        </p:spPr>
        <p:txBody>
          <a:bodyPr anchor="t">
            <a:noAutofit/>
          </a:bodyPr>
          <a:lstStyle>
            <a:lvl1pPr algn="l">
              <a:lnSpc>
                <a:spcPct val="110000"/>
              </a:lnSpc>
              <a:defRPr sz="4800">
                <a:solidFill>
                  <a:schemeClr val="bg1"/>
                </a:solidFill>
                <a:latin typeface="Arial" panose="020B0604020202020204" pitchFamily="34" charset="0"/>
                <a:cs typeface="Arial" panose="020B0604020202020204" pitchFamily="34" charset="0"/>
              </a:defRPr>
            </a:lvl1pPr>
          </a:lstStyle>
          <a:p>
            <a:pPr>
              <a:lnSpc>
                <a:spcPct val="100000"/>
              </a:lnSpc>
            </a:pPr>
            <a:r>
              <a:rPr lang="en-AU"/>
              <a:t>Lesson title</a:t>
            </a:r>
          </a:p>
        </p:txBody>
      </p:sp>
      <p:sp>
        <p:nvSpPr>
          <p:cNvPr id="6" name="Oval 5">
            <a:extLst>
              <a:ext uri="{FF2B5EF4-FFF2-40B4-BE49-F238E27FC236}">
                <a16:creationId xmlns:a16="http://schemas.microsoft.com/office/drawing/2014/main" id="{5EBAE78F-1A35-0A2C-DBF4-48477CA8F3A7}"/>
              </a:ext>
            </a:extLst>
          </p:cNvPr>
          <p:cNvSpPr>
            <a:spLocks noGrp="1" noRot="1" noMove="1" noResize="1" noEditPoints="1" noAdjustHandles="1" noChangeArrowheads="1" noChangeShapeType="1"/>
          </p:cNvSpPr>
          <p:nvPr userDrawn="1"/>
        </p:nvSpPr>
        <p:spPr>
          <a:xfrm>
            <a:off x="11056620" y="289560"/>
            <a:ext cx="906780" cy="80068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 name="Picture 1">
            <a:extLst>
              <a:ext uri="{FF2B5EF4-FFF2-40B4-BE49-F238E27FC236}">
                <a16:creationId xmlns:a16="http://schemas.microsoft.com/office/drawing/2014/main" id="{1DE675F6-B3E6-7651-8B0E-50E39CE29B9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71348" y="360000"/>
            <a:ext cx="660650" cy="715199"/>
          </a:xfrm>
          <a:prstGeom prst="rect">
            <a:avLst/>
          </a:prstGeom>
        </p:spPr>
      </p:pic>
    </p:spTree>
    <p:extLst>
      <p:ext uri="{BB962C8B-B14F-4D97-AF65-F5344CB8AC3E}">
        <p14:creationId xmlns:p14="http://schemas.microsoft.com/office/powerpoint/2010/main" val="2864672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Blue backgroun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165CECD-C00D-4560-9C97-AE28A8535867}"/>
              </a:ext>
              <a:ext uri="{C183D7F6-B498-43B3-948B-1728B52AA6E4}">
                <adec:decorative xmlns:adec="http://schemas.microsoft.com/office/drawing/2017/decorative" val="1"/>
              </a:ext>
            </a:extLst>
          </p:cNvPr>
          <p:cNvSpPr/>
          <p:nvPr userDrawn="1"/>
        </p:nvSpPr>
        <p:spPr>
          <a:xfrm>
            <a:off x="0" y="1620000"/>
            <a:ext cx="12192000" cy="523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Picture Placeholder 4">
            <a:extLst>
              <a:ext uri="{FF2B5EF4-FFF2-40B4-BE49-F238E27FC236}">
                <a16:creationId xmlns:a16="http://schemas.microsoft.com/office/drawing/2014/main" id="{8AB6FE45-2247-43AE-AFB0-3C1EC574D8FA}"/>
              </a:ext>
              <a:ext uri="{C183D7F6-B498-43B3-948B-1728B52AA6E4}">
                <adec:decorative xmlns:adec="http://schemas.microsoft.com/office/drawing/2017/decorative" val="1"/>
              </a:ext>
            </a:extLst>
          </p:cNvPr>
          <p:cNvSpPr>
            <a:spLocks noGrp="1"/>
          </p:cNvSpPr>
          <p:nvPr>
            <p:ph type="pic" sz="quarter" idx="13"/>
          </p:nvPr>
        </p:nvSpPr>
        <p:spPr>
          <a:xfrm>
            <a:off x="359998" y="1909282"/>
            <a:ext cx="11483999" cy="4210718"/>
          </a:xfrm>
        </p:spPr>
        <p:txBody>
          <a:bodyPr/>
          <a:lstStyle/>
          <a:p>
            <a:r>
              <a:rPr lang="en-GB"/>
              <a:t>Click icon to add picture</a:t>
            </a:r>
            <a:endParaRPr lang="en-AU"/>
          </a:p>
        </p:txBody>
      </p:sp>
      <p:sp>
        <p:nvSpPr>
          <p:cNvPr id="7" name="Slide Number Placeholder 6"/>
          <p:cNvSpPr>
            <a:spLocks noGrp="1"/>
          </p:cNvSpPr>
          <p:nvPr>
            <p:ph type="sldNum" sz="quarter" idx="12"/>
          </p:nvPr>
        </p:nvSpPr>
        <p:spPr/>
        <p:txBody>
          <a:bodyPr/>
          <a:lstStyle/>
          <a:p>
            <a:fld id="{10A01DC5-1685-4615-8240-15192985C6A2}" type="slidenum">
              <a:rPr lang="en-AU" smtClean="0"/>
              <a:t>‹#›</a:t>
            </a:fld>
            <a:endParaRPr lang="en-AU"/>
          </a:p>
        </p:txBody>
      </p:sp>
      <p:sp>
        <p:nvSpPr>
          <p:cNvPr id="10" name="Title 4">
            <a:extLst>
              <a:ext uri="{FF2B5EF4-FFF2-40B4-BE49-F238E27FC236}">
                <a16:creationId xmlns:a16="http://schemas.microsoft.com/office/drawing/2014/main" id="{4B69FB63-5913-44B0-9BCA-4B6E66CE48BF}"/>
              </a:ext>
            </a:extLst>
          </p:cNvPr>
          <p:cNvSpPr>
            <a:spLocks noGrp="1"/>
          </p:cNvSpPr>
          <p:nvPr>
            <p:ph type="title"/>
          </p:nvPr>
        </p:nvSpPr>
        <p:spPr>
          <a:xfrm>
            <a:off x="359998" y="360000"/>
            <a:ext cx="10260002" cy="522000"/>
          </a:xfrm>
        </p:spPr>
        <p:txBody>
          <a:bodyPr/>
          <a:lstStyle>
            <a:lvl1pPr>
              <a:defRPr>
                <a:solidFill>
                  <a:schemeClr val="accent1"/>
                </a:solidFill>
              </a:defRPr>
            </a:lvl1pPr>
          </a:lstStyle>
          <a:p>
            <a:r>
              <a:rPr lang="en-GB"/>
              <a:t>Click to edit Master title style</a:t>
            </a:r>
            <a:endParaRPr lang="en-AU"/>
          </a:p>
        </p:txBody>
      </p:sp>
      <p:sp>
        <p:nvSpPr>
          <p:cNvPr id="11" name="Text Placeholder 10">
            <a:extLst>
              <a:ext uri="{FF2B5EF4-FFF2-40B4-BE49-F238E27FC236}">
                <a16:creationId xmlns:a16="http://schemas.microsoft.com/office/drawing/2014/main" id="{4A905C52-CF4B-447B-B93D-A86FD209402A}"/>
              </a:ext>
            </a:extLst>
          </p:cNvPr>
          <p:cNvSpPr>
            <a:spLocks noGrp="1"/>
          </p:cNvSpPr>
          <p:nvPr>
            <p:ph type="body" sz="quarter" idx="18" hasCustomPrompt="1"/>
          </p:nvPr>
        </p:nvSpPr>
        <p:spPr>
          <a:xfrm>
            <a:off x="360000" y="1016704"/>
            <a:ext cx="10080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2297222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2" name="Text Placeholder 3">
            <a:extLst>
              <a:ext uri="{FF2B5EF4-FFF2-40B4-BE49-F238E27FC236}">
                <a16:creationId xmlns:a16="http://schemas.microsoft.com/office/drawing/2014/main" id="{7A679F83-4A45-8E00-A9A4-2E8DE35C1BB0}"/>
              </a:ext>
            </a:extLst>
          </p:cNvPr>
          <p:cNvSpPr>
            <a:spLocks noGrp="1"/>
          </p:cNvSpPr>
          <p:nvPr>
            <p:ph type="body" sz="quarter" idx="17" hasCustomPrompt="1"/>
          </p:nvPr>
        </p:nvSpPr>
        <p:spPr>
          <a:xfrm>
            <a:off x="360000" y="1567086"/>
            <a:ext cx="11484000" cy="4807835"/>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09472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3" name="Content Placeholder 2">
            <a:extLst>
              <a:ext uri="{FF2B5EF4-FFF2-40B4-BE49-F238E27FC236}">
                <a16:creationId xmlns:a16="http://schemas.microsoft.com/office/drawing/2014/main" id="{EAC13D79-FA01-577F-AC79-E39D6DCCC806}"/>
              </a:ext>
            </a:extLst>
          </p:cNvPr>
          <p:cNvSpPr>
            <a:spLocks noGrp="1"/>
          </p:cNvSpPr>
          <p:nvPr>
            <p:ph sz="quarter" idx="19" hasCustomPrompt="1"/>
          </p:nvPr>
        </p:nvSpPr>
        <p:spPr>
          <a:xfrm>
            <a:off x="360363" y="1562471"/>
            <a:ext cx="5735637" cy="4814518"/>
          </a:xfrm>
        </p:spPr>
        <p:txBody>
          <a:body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8" name="Picture Placeholder 7">
            <a:extLst>
              <a:ext uri="{FF2B5EF4-FFF2-40B4-BE49-F238E27FC236}">
                <a16:creationId xmlns:a16="http://schemas.microsoft.com/office/drawing/2014/main" id="{F0C3D212-D9E6-5651-0336-B3898E36FBA5}"/>
              </a:ext>
            </a:extLst>
          </p:cNvPr>
          <p:cNvSpPr>
            <a:spLocks noGrp="1"/>
          </p:cNvSpPr>
          <p:nvPr>
            <p:ph type="pic" sz="quarter" idx="20"/>
          </p:nvPr>
        </p:nvSpPr>
        <p:spPr>
          <a:xfrm>
            <a:off x="6324599" y="1562470"/>
            <a:ext cx="5507038" cy="4814518"/>
          </a:xfrm>
        </p:spPr>
        <p:txBody>
          <a:bodyPr/>
          <a:lstStyle/>
          <a:p>
            <a:r>
              <a:rPr lang="en-GB"/>
              <a:t>Click icon to add picture</a:t>
            </a:r>
            <a:endParaRPr lang="en-AU"/>
          </a:p>
        </p:txBody>
      </p:sp>
    </p:spTree>
    <p:extLst>
      <p:ext uri="{BB962C8B-B14F-4D97-AF65-F5344CB8AC3E}">
        <p14:creationId xmlns:p14="http://schemas.microsoft.com/office/powerpoint/2010/main" val="4283855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eature image and text">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91FCC384-7450-516C-24D0-7D029ED3855A}"/>
              </a:ext>
              <a:ext uri="{C183D7F6-B498-43B3-948B-1728B52AA6E4}">
                <adec:decorative xmlns:adec="http://schemas.microsoft.com/office/drawing/2017/decorative" val="1"/>
              </a:ext>
            </a:extLst>
          </p:cNvPr>
          <p:cNvSpPr>
            <a:spLocks noGrp="1"/>
          </p:cNvSpPr>
          <p:nvPr>
            <p:ph type="pic" sz="quarter" idx="13"/>
          </p:nvPr>
        </p:nvSpPr>
        <p:spPr>
          <a:xfrm>
            <a:off x="0" y="0"/>
            <a:ext cx="5040000" cy="6858000"/>
          </a:xfrm>
        </p:spPr>
        <p:txBody>
          <a:bodyPr/>
          <a:lstStyle/>
          <a:p>
            <a:r>
              <a:rPr lang="en-GB"/>
              <a:t>Click icon to add picture</a:t>
            </a:r>
            <a:endParaRPr lang="en-AU"/>
          </a:p>
        </p:txBody>
      </p:sp>
      <p:sp>
        <p:nvSpPr>
          <p:cNvPr id="4" name="Title 1">
            <a:extLst>
              <a:ext uri="{FF2B5EF4-FFF2-40B4-BE49-F238E27FC236}">
                <a16:creationId xmlns:a16="http://schemas.microsoft.com/office/drawing/2014/main" id="{46E61F09-1856-72E7-5C79-31B4A856E7AD}"/>
              </a:ext>
            </a:extLst>
          </p:cNvPr>
          <p:cNvSpPr>
            <a:spLocks noGrp="1"/>
          </p:cNvSpPr>
          <p:nvPr>
            <p:ph type="title" hasCustomPrompt="1"/>
          </p:nvPr>
        </p:nvSpPr>
        <p:spPr>
          <a:xfrm>
            <a:off x="5400000" y="360000"/>
            <a:ext cx="6407150" cy="554400"/>
          </a:xfrm>
        </p:spPr>
        <p:txBody>
          <a:bodyPr/>
          <a:lstStyle>
            <a:lvl1pPr>
              <a:defRPr>
                <a:solidFill>
                  <a:schemeClr val="accent1"/>
                </a:solidFill>
              </a:defRPr>
            </a:lvl1pPr>
          </a:lstStyle>
          <a:p>
            <a:r>
              <a:rPr lang="en-US"/>
              <a:t>Title</a:t>
            </a:r>
          </a:p>
        </p:txBody>
      </p:sp>
      <p:cxnSp>
        <p:nvCxnSpPr>
          <p:cNvPr id="6" name="Straight Connector 5">
            <a:extLst>
              <a:ext uri="{FF2B5EF4-FFF2-40B4-BE49-F238E27FC236}">
                <a16:creationId xmlns:a16="http://schemas.microsoft.com/office/drawing/2014/main" id="{52576981-5B08-29E1-CBD0-60B20605F583}"/>
              </a:ext>
              <a:ext uri="{C183D7F6-B498-43B3-948B-1728B52AA6E4}">
                <adec:decorative xmlns:adec="http://schemas.microsoft.com/office/drawing/2017/decorative" val="1"/>
              </a:ext>
            </a:extLst>
          </p:cNvPr>
          <p:cNvCxnSpPr>
            <a:cxnSpLocks/>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Slide Number Placeholder 1">
            <a:extLst>
              <a:ext uri="{FF2B5EF4-FFF2-40B4-BE49-F238E27FC236}">
                <a16:creationId xmlns:a16="http://schemas.microsoft.com/office/drawing/2014/main" id="{AC754ADD-23A8-B626-EF2D-A89E9897C22E}"/>
              </a:ext>
            </a:extLst>
          </p:cNvPr>
          <p:cNvSpPr>
            <a:spLocks noGrp="1"/>
          </p:cNvSpPr>
          <p:nvPr>
            <p:ph type="sldNum" sz="quarter" idx="16"/>
          </p:nvPr>
        </p:nvSpPr>
        <p:spPr>
          <a:xfrm>
            <a:off x="11124000" y="6516000"/>
            <a:ext cx="720000" cy="180000"/>
          </a:xfrm>
        </p:spPr>
        <p:txBody>
          <a:bodyPr/>
          <a:lstStyle/>
          <a:p>
            <a:fld id="{10A01DC5-1685-4615-8240-15192985C6A2}" type="slidenum">
              <a:rPr lang="en-AU" smtClean="0"/>
              <a:pPr/>
              <a:t>‹#›</a:t>
            </a:fld>
            <a:endParaRPr lang="en-AU"/>
          </a:p>
        </p:txBody>
      </p:sp>
      <p:sp>
        <p:nvSpPr>
          <p:cNvPr id="10" name="Text Placeholder 3">
            <a:extLst>
              <a:ext uri="{FF2B5EF4-FFF2-40B4-BE49-F238E27FC236}">
                <a16:creationId xmlns:a16="http://schemas.microsoft.com/office/drawing/2014/main" id="{DE31FF8A-F945-2755-C01F-A984129CCFE4}"/>
              </a:ext>
            </a:extLst>
          </p:cNvPr>
          <p:cNvSpPr>
            <a:spLocks noGrp="1"/>
          </p:cNvSpPr>
          <p:nvPr>
            <p:ph type="body" sz="quarter" idx="17" hasCustomPrompt="1"/>
          </p:nvPr>
        </p:nvSpPr>
        <p:spPr>
          <a:xfrm>
            <a:off x="5400675" y="1800000"/>
            <a:ext cx="6407150" cy="4536000"/>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13" name="Text Placeholder 10">
            <a:extLst>
              <a:ext uri="{FF2B5EF4-FFF2-40B4-BE49-F238E27FC236}">
                <a16:creationId xmlns:a16="http://schemas.microsoft.com/office/drawing/2014/main" id="{5222D209-0CF8-F581-20B2-402482319282}"/>
              </a:ext>
            </a:extLst>
          </p:cNvPr>
          <p:cNvSpPr>
            <a:spLocks noGrp="1"/>
          </p:cNvSpPr>
          <p:nvPr>
            <p:ph type="body" sz="quarter" idx="18" hasCustomPrompt="1"/>
          </p:nvPr>
        </p:nvSpPr>
        <p:spPr>
          <a:xfrm>
            <a:off x="5399998" y="982520"/>
            <a:ext cx="6407150" cy="294189"/>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1721998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udent devised examp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8F6E96-99E3-4F1D-3A20-E08B77215476}"/>
              </a:ext>
            </a:extLst>
          </p:cNvPr>
          <p:cNvSpPr/>
          <p:nvPr userDrawn="1"/>
        </p:nvSpPr>
        <p:spPr>
          <a:xfrm>
            <a:off x="0" y="0"/>
            <a:ext cx="12192000" cy="1616364"/>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535382"/>
            <a:ext cx="9920073"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1743837"/>
            <a:ext cx="9920073" cy="471554"/>
          </a:xfrm>
        </p:spPr>
        <p:txBody>
          <a:bodyPr anchor="b">
            <a:noAutofit/>
          </a:bodyPr>
          <a:lstStyle>
            <a:lvl1pPr>
              <a:defRPr sz="28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pic>
        <p:nvPicPr>
          <p:cNvPr id="3" name="Picture 2" descr="A blue circle with a piece of a puzzle&#10;&#10;Description automatically generated">
            <a:extLst>
              <a:ext uri="{FF2B5EF4-FFF2-40B4-BE49-F238E27FC236}">
                <a16:creationId xmlns:a16="http://schemas.microsoft.com/office/drawing/2014/main" id="{F96725C5-9C99-B330-D0AA-938DE6B59F4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682417" y="134354"/>
            <a:ext cx="1347657" cy="1347657"/>
          </a:xfrm>
          <a:prstGeom prst="rect">
            <a:avLst/>
          </a:prstGeom>
          <a:noFill/>
          <a:extLst>
            <a:ext uri="{909E8E84-426E-40DD-AFC4-6F175D3DCCD1}">
              <a14:hiddenFill xmlns:a14="http://schemas.microsoft.com/office/drawing/2010/main">
                <a:solidFill>
                  <a:srgbClr val="FFFFFF"/>
                </a:solidFill>
              </a14:hiddenFill>
            </a:ext>
          </a:extLst>
        </p:spPr>
      </p:pic>
      <p:sp>
        <p:nvSpPr>
          <p:cNvPr id="8" name="Picture Placeholder 7">
            <a:extLst>
              <a:ext uri="{FF2B5EF4-FFF2-40B4-BE49-F238E27FC236}">
                <a16:creationId xmlns:a16="http://schemas.microsoft.com/office/drawing/2014/main" id="{0A1CAFC3-176E-0DAD-ACB1-AD56FA16962A}"/>
              </a:ext>
            </a:extLst>
          </p:cNvPr>
          <p:cNvSpPr>
            <a:spLocks noGrp="1"/>
          </p:cNvSpPr>
          <p:nvPr>
            <p:ph type="pic" sz="quarter" idx="19"/>
          </p:nvPr>
        </p:nvSpPr>
        <p:spPr>
          <a:xfrm>
            <a:off x="360363" y="2317750"/>
            <a:ext cx="11483637" cy="2060575"/>
          </a:xfrm>
        </p:spPr>
        <p:txBody>
          <a:bodyPr/>
          <a:lstStyle/>
          <a:p>
            <a:r>
              <a:rPr lang="en-GB"/>
              <a:t>Click icon to add picture</a:t>
            </a:r>
            <a:endParaRPr lang="en-AU"/>
          </a:p>
        </p:txBody>
      </p:sp>
      <p:sp>
        <p:nvSpPr>
          <p:cNvPr id="10" name="Text Placeholder 9">
            <a:extLst>
              <a:ext uri="{FF2B5EF4-FFF2-40B4-BE49-F238E27FC236}">
                <a16:creationId xmlns:a16="http://schemas.microsoft.com/office/drawing/2014/main" id="{3C17158F-8305-9FAD-5D27-F260E3A45E51}"/>
              </a:ext>
            </a:extLst>
          </p:cNvPr>
          <p:cNvSpPr>
            <a:spLocks noGrp="1"/>
          </p:cNvSpPr>
          <p:nvPr>
            <p:ph type="body" sz="quarter" idx="20"/>
          </p:nvPr>
        </p:nvSpPr>
        <p:spPr>
          <a:xfrm>
            <a:off x="360363" y="4579938"/>
            <a:ext cx="11483975" cy="1743075"/>
          </a:xfrm>
        </p:spPr>
        <p:txBody>
          <a:bodyPr/>
          <a:lstStyle>
            <a:lvl1pPr>
              <a:spcAft>
                <a:spcPts val="1200"/>
              </a:spcAft>
              <a:defRPr sz="1800"/>
            </a:lvl1pPr>
            <a:lvl2pPr>
              <a:spcAft>
                <a:spcPts val="1200"/>
              </a:spcAft>
              <a:defRPr sz="1800"/>
            </a:lvl2pPr>
            <a:lvl3pPr>
              <a:spcAft>
                <a:spcPts val="1200"/>
              </a:spcAft>
              <a:defRPr sz="1800"/>
            </a:lvl3pPr>
            <a:lvl4pPr>
              <a:spcAft>
                <a:spcPts val="1200"/>
              </a:spcAft>
              <a:defRPr sz="1800"/>
            </a:lvl4pPr>
            <a:lvl5pPr>
              <a:spcAft>
                <a:spcPts val="1200"/>
              </a:spcAft>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Tree>
    <p:extLst>
      <p:ext uri="{BB962C8B-B14F-4D97-AF65-F5344CB8AC3E}">
        <p14:creationId xmlns:p14="http://schemas.microsoft.com/office/powerpoint/2010/main" val="3152781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982520"/>
            <a:ext cx="11484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3781477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2586807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References">
    <p:bg>
      <p:bgPr>
        <a:solidFill>
          <a:schemeClr val="accent4"/>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3C69E21-27A4-4448-A8A5-3DF6A41F3B28}"/>
              </a:ext>
            </a:extLst>
          </p:cNvPr>
          <p:cNvSpPr/>
          <p:nvPr userDrawn="1"/>
        </p:nvSpPr>
        <p:spPr>
          <a:xfrm>
            <a:off x="0" y="1265616"/>
            <a:ext cx="12192000" cy="19011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a:cxnSpLocks/>
          </p:cNvCxnSpPr>
          <p:nvPr userDrawn="1"/>
        </p:nvCxnSpPr>
        <p:spPr>
          <a:xfrm>
            <a:off x="0" y="1265616"/>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1B646BC-5BB3-E31B-1A9E-AD82558D7FE8}"/>
              </a:ext>
            </a:extLst>
          </p:cNvPr>
          <p:cNvSpPr>
            <a:spLocks noGrp="1"/>
          </p:cNvSpPr>
          <p:nvPr>
            <p:ph type="sldNum" sz="quarter" idx="10"/>
          </p:nvPr>
        </p:nvSpPr>
        <p:spPr/>
        <p:txBody>
          <a:bodyPr/>
          <a:lstStyle/>
          <a:p>
            <a:fld id="{10A01DC5-1685-4615-8240-15192985C6A2}" type="slidenum">
              <a:rPr lang="en-AU" smtClean="0"/>
              <a:pPr/>
              <a:t>‹#›</a:t>
            </a:fld>
            <a:endParaRPr lang="en-AU"/>
          </a:p>
        </p:txBody>
      </p:sp>
      <p:sp>
        <p:nvSpPr>
          <p:cNvPr id="8" name="Title 3">
            <a:extLst>
              <a:ext uri="{FF2B5EF4-FFF2-40B4-BE49-F238E27FC236}">
                <a16:creationId xmlns:a16="http://schemas.microsoft.com/office/drawing/2014/main" id="{2245FC77-E959-4B3D-936D-71858DF4D065}"/>
              </a:ext>
            </a:extLst>
          </p:cNvPr>
          <p:cNvSpPr>
            <a:spLocks noGrp="1"/>
          </p:cNvSpPr>
          <p:nvPr>
            <p:ph type="title" hasCustomPrompt="1"/>
          </p:nvPr>
        </p:nvSpPr>
        <p:spPr>
          <a:xfrm>
            <a:off x="360000" y="360001"/>
            <a:ext cx="10080000" cy="521412"/>
          </a:xfrm>
        </p:spPr>
        <p:txBody>
          <a:bodyPr/>
          <a:lstStyle>
            <a:lvl1pPr>
              <a:defRPr>
                <a:solidFill>
                  <a:schemeClr val="accent1"/>
                </a:solidFill>
              </a:defRPr>
            </a:lvl1pPr>
          </a:lstStyle>
          <a:p>
            <a:r>
              <a:rPr lang="en-US"/>
              <a:t>References</a:t>
            </a:r>
            <a:endParaRPr lang="en-AU"/>
          </a:p>
        </p:txBody>
      </p:sp>
      <p:sp>
        <p:nvSpPr>
          <p:cNvPr id="2" name="Content Placeholder 2">
            <a:extLst>
              <a:ext uri="{FF2B5EF4-FFF2-40B4-BE49-F238E27FC236}">
                <a16:creationId xmlns:a16="http://schemas.microsoft.com/office/drawing/2014/main" id="{27905181-B8A1-3C65-36D9-EB3FF362FF6C}"/>
              </a:ext>
            </a:extLst>
          </p:cNvPr>
          <p:cNvSpPr>
            <a:spLocks noGrp="1"/>
          </p:cNvSpPr>
          <p:nvPr>
            <p:ph idx="1" hasCustomPrompt="1"/>
          </p:nvPr>
        </p:nvSpPr>
        <p:spPr>
          <a:xfrm>
            <a:off x="360000" y="3428999"/>
            <a:ext cx="11484000" cy="2927351"/>
          </a:xfrm>
        </p:spPr>
        <p:txBody>
          <a:bodyPr/>
          <a:lstStyle>
            <a:lvl1pPr>
              <a:lnSpc>
                <a:spcPct val="150000"/>
              </a:lnSpc>
              <a:defRPr sz="1200">
                <a:latin typeface="Arial" panose="020B0604020202020204" pitchFamily="34" charset="0"/>
                <a:cs typeface="Arial" panose="020B0604020202020204" pitchFamily="34" charset="0"/>
              </a:defRPr>
            </a:lvl1pPr>
            <a:lvl2pPr>
              <a:lnSpc>
                <a:spcPct val="150000"/>
              </a:lnSpc>
              <a:defRPr sz="1200"/>
            </a:lvl2pPr>
            <a:lvl3pPr>
              <a:lnSpc>
                <a:spcPct val="150000"/>
              </a:lnSpc>
              <a:defRPr/>
            </a:lvl3pPr>
            <a:lvl4pPr>
              <a:lnSpc>
                <a:spcPct val="150000"/>
              </a:lnSpc>
              <a:defRPr sz="1200"/>
            </a:lvl4pPr>
            <a:lvl5pPr>
              <a:lnSpc>
                <a:spcPct val="150000"/>
              </a:lnSpc>
              <a:defRPr sz="1200"/>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0593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Copyright">
    <p:bg>
      <p:bgPr>
        <a:solidFill>
          <a:schemeClr val="accent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bg1"/>
                </a:solidFill>
              </a:defRPr>
            </a:lvl1pPr>
          </a:lstStyle>
          <a:p>
            <a:fld id="{10A01DC5-1685-4615-8240-15192985C6A2}" type="slidenum">
              <a:rPr lang="en-AU" smtClean="0"/>
              <a:pPr/>
              <a:t>‹#›</a:t>
            </a:fld>
            <a:endParaRPr lang="en-AU"/>
          </a:p>
        </p:txBody>
      </p:sp>
      <p:sp>
        <p:nvSpPr>
          <p:cNvPr id="2" name="Title 1">
            <a:extLst>
              <a:ext uri="{FF2B5EF4-FFF2-40B4-BE49-F238E27FC236}">
                <a16:creationId xmlns:a16="http://schemas.microsoft.com/office/drawing/2014/main" id="{34BE5FFA-C863-5F63-2574-4F650BA4588D}"/>
              </a:ext>
            </a:extLst>
          </p:cNvPr>
          <p:cNvSpPr>
            <a:spLocks noGrp="1"/>
          </p:cNvSpPr>
          <p:nvPr>
            <p:ph type="title" hasCustomPrompt="1"/>
          </p:nvPr>
        </p:nvSpPr>
        <p:spPr>
          <a:xfrm>
            <a:off x="360000" y="360000"/>
            <a:ext cx="10080000" cy="537467"/>
          </a:xfrm>
        </p:spPr>
        <p:txBody>
          <a:bodyPr/>
          <a:lstStyle>
            <a:lvl1pPr>
              <a:defRPr>
                <a:solidFill>
                  <a:schemeClr val="bg1"/>
                </a:solidFill>
              </a:defRPr>
            </a:lvl1pPr>
          </a:lstStyle>
          <a:p>
            <a:r>
              <a:rPr lang="en-US"/>
              <a:t>Copyright</a:t>
            </a:r>
          </a:p>
        </p:txBody>
      </p:sp>
      <p:sp>
        <p:nvSpPr>
          <p:cNvPr id="3" name="Slide Number Placeholder 4">
            <a:extLst>
              <a:ext uri="{FF2B5EF4-FFF2-40B4-BE49-F238E27FC236}">
                <a16:creationId xmlns:a16="http://schemas.microsoft.com/office/drawing/2014/main" id="{CAF241D3-718F-F3B9-95BA-7ED78B1B5BDD}"/>
              </a:ext>
            </a:extLst>
          </p:cNvPr>
          <p:cNvSpPr txBox="1">
            <a:spLocks/>
          </p:cNvSpPr>
          <p:nvPr userDrawn="1"/>
        </p:nvSpPr>
        <p:spPr>
          <a:xfrm>
            <a:off x="11124000" y="6516000"/>
            <a:ext cx="720000" cy="180000"/>
          </a:xfrm>
          <a:prstGeom prst="rect">
            <a:avLst/>
          </a:prstGeom>
        </p:spPr>
        <p:txBody>
          <a:bodyPr vert="horz" lIns="0" tIns="0" rIns="0" bIns="0" rtlCol="0" anchor="t"/>
          <a:lstStyle>
            <a:defPPr>
              <a:defRPr lang="en-US"/>
            </a:defPPr>
            <a:lvl1pPr marL="0" algn="r" defTabSz="609585" rtl="0" eaLnBrk="1" latinLnBrk="0" hangingPunct="1">
              <a:defRPr sz="1200" kern="1200">
                <a:solidFill>
                  <a:schemeClr val="bg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10A01DC5-1685-4615-8240-15192985C6A2}" type="slidenum">
              <a:rPr lang="en-AU" smtClean="0"/>
              <a:pPr/>
              <a:t>‹#›</a:t>
            </a:fld>
            <a:endParaRPr lang="en-AU"/>
          </a:p>
        </p:txBody>
      </p:sp>
      <p:sp>
        <p:nvSpPr>
          <p:cNvPr id="5" name="Rectangle 4">
            <a:extLst>
              <a:ext uri="{FF2B5EF4-FFF2-40B4-BE49-F238E27FC236}">
                <a16:creationId xmlns:a16="http://schemas.microsoft.com/office/drawing/2014/main" id="{147A10EB-69B5-E036-369C-033BAFE6DB18}"/>
              </a:ext>
            </a:extLst>
          </p:cNvPr>
          <p:cNvSpPr/>
          <p:nvPr userDrawn="1"/>
        </p:nvSpPr>
        <p:spPr>
          <a:xfrm>
            <a:off x="10915048" y="231006"/>
            <a:ext cx="1039529" cy="1100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6" name="Picture 5" descr="A red flower with white text&#10;&#10;Description automatically generated with low confidence">
            <a:extLst>
              <a:ext uri="{FF2B5EF4-FFF2-40B4-BE49-F238E27FC236}">
                <a16:creationId xmlns:a16="http://schemas.microsoft.com/office/drawing/2014/main" id="{F5F3CD7E-F06C-6B47-6A3E-198A7C0DC31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95216" y="360000"/>
            <a:ext cx="660785" cy="717587"/>
          </a:xfrm>
          <a:prstGeom prst="rect">
            <a:avLst/>
          </a:prstGeom>
        </p:spPr>
      </p:pic>
      <p:pic>
        <p:nvPicPr>
          <p:cNvPr id="7" name="Picture 12" descr="Creative Commons Attribution licence logo">
            <a:extLst>
              <a:ext uri="{FF2B5EF4-FFF2-40B4-BE49-F238E27FC236}">
                <a16:creationId xmlns:a16="http://schemas.microsoft.com/office/drawing/2014/main" id="{7948A98C-F758-2F9B-44F6-E4FEA77CAA7A}"/>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244972" y="2967486"/>
            <a:ext cx="1406523" cy="489432"/>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10">
            <a:extLst>
              <a:ext uri="{FF2B5EF4-FFF2-40B4-BE49-F238E27FC236}">
                <a16:creationId xmlns:a16="http://schemas.microsoft.com/office/drawing/2014/main" id="{CD8E711E-20C4-EB65-95D8-4E4BB3686546}"/>
              </a:ext>
            </a:extLst>
          </p:cNvPr>
          <p:cNvSpPr>
            <a:spLocks noGrp="1"/>
          </p:cNvSpPr>
          <p:nvPr>
            <p:ph type="body" sz="quarter" idx="18" hasCustomPrompt="1"/>
          </p:nvPr>
        </p:nvSpPr>
        <p:spPr>
          <a:xfrm>
            <a:off x="360000" y="981264"/>
            <a:ext cx="10080000" cy="310015"/>
          </a:xfrm>
        </p:spPr>
        <p:txBody>
          <a:bodyPr anchor="b">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3076037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wo Content_no Line">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9123783-B36F-FC9F-CD55-EDC756E54526}"/>
              </a:ext>
            </a:extLst>
          </p:cNvPr>
          <p:cNvSpPr>
            <a:spLocks noGrp="1"/>
          </p:cNvSpPr>
          <p:nvPr>
            <p:ph type="title"/>
          </p:nvPr>
        </p:nvSpPr>
        <p:spPr/>
        <p:txBody>
          <a:bodyPr/>
          <a:lstStyle>
            <a:lvl1pPr>
              <a:defRPr>
                <a:solidFill>
                  <a:schemeClr val="accent1"/>
                </a:solidFill>
              </a:defRPr>
            </a:lvl1pPr>
          </a:lstStyle>
          <a:p>
            <a:r>
              <a:rPr lang="en-US"/>
              <a:t>Click to edit Master title style</a:t>
            </a:r>
            <a:endParaRPr lang="en-AU"/>
          </a:p>
        </p:txBody>
      </p:sp>
      <p:sp>
        <p:nvSpPr>
          <p:cNvPr id="3" name="Content Placeholder 2"/>
          <p:cNvSpPr>
            <a:spLocks noGrp="1"/>
          </p:cNvSpPr>
          <p:nvPr>
            <p:ph sz="half" idx="1"/>
          </p:nvPr>
        </p:nvSpPr>
        <p:spPr>
          <a:xfrm>
            <a:off x="360000" y="1800000"/>
            <a:ext cx="5616000" cy="432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28000" y="1800000"/>
            <a:ext cx="5616000" cy="432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B68A74C7-627F-C434-F744-29348409A7CB}"/>
              </a:ext>
            </a:extLst>
          </p:cNvPr>
          <p:cNvSpPr>
            <a:spLocks noGrp="1"/>
          </p:cNvSpPr>
          <p:nvPr>
            <p:ph type="sldNum" sz="quarter" idx="10"/>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15611630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257F9B-C715-D998-280B-B0490FAB9D0D}"/>
              </a:ext>
            </a:extLst>
          </p:cNvPr>
          <p:cNvSpPr>
            <a:spLocks noGrp="1"/>
          </p:cNvSpPr>
          <p:nvPr>
            <p:ph type="title"/>
          </p:nvPr>
        </p:nvSpPr>
        <p:spPr/>
        <p:txBody>
          <a:bodyPr/>
          <a:lstStyle>
            <a:lvl1pPr>
              <a:defRPr>
                <a:solidFill>
                  <a:schemeClr val="accent1"/>
                </a:solidFill>
              </a:defRPr>
            </a:lvl1pPr>
          </a:lstStyle>
          <a:p>
            <a:r>
              <a:rPr lang="en-US"/>
              <a:t>Click to edit Master title style</a:t>
            </a:r>
            <a:endParaRPr lang="en-AU"/>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userDrawn="1"/>
        </p:nvCxnSpPr>
        <p:spPr>
          <a:xfrm>
            <a:off x="360000" y="136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p:txBody>
          <a:bodyPr/>
          <a:lstStyle>
            <a:lvl1pPr>
              <a:defRPr>
                <a:latin typeface="+mn-lt"/>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C1C68106-4483-643D-2F20-EDD5AEDB960D}"/>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09B0793B-9A9E-76CD-2FEC-E2CDF54AF066}"/>
              </a:ext>
            </a:extLst>
          </p:cNvPr>
          <p:cNvSpPr>
            <a:spLocks noGrp="1"/>
          </p:cNvSpPr>
          <p:nvPr>
            <p:ph type="sldNum" sz="quarter" idx="10"/>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984555176"/>
      </p:ext>
    </p:extLst>
  </p:cSld>
  <p:clrMapOvr>
    <a:masterClrMapping/>
  </p:clrMapOvr>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with docum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257F9B-C715-D998-280B-B0490FAB9D0D}"/>
              </a:ext>
            </a:extLst>
          </p:cNvPr>
          <p:cNvSpPr>
            <a:spLocks noGrp="1"/>
          </p:cNvSpPr>
          <p:nvPr>
            <p:ph type="title"/>
          </p:nvPr>
        </p:nvSpPr>
        <p:spPr>
          <a:xfrm>
            <a:off x="360000" y="360000"/>
            <a:ext cx="10080000" cy="545601"/>
          </a:xfrm>
        </p:spPr>
        <p:txBody>
          <a:bodyPr/>
          <a:lstStyle>
            <a:lvl1pPr>
              <a:defRPr>
                <a:solidFill>
                  <a:schemeClr val="accent1"/>
                </a:solidFill>
              </a:defRPr>
            </a:lvl1pPr>
          </a:lstStyle>
          <a:p>
            <a:r>
              <a:rPr lang="en-US"/>
              <a:t>Click to edit Master title style</a:t>
            </a:r>
            <a:endParaRPr lang="en-AU"/>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userDrawn="1"/>
        </p:nvCxnSpPr>
        <p:spPr>
          <a:xfrm>
            <a:off x="360000" y="136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C1C68106-4483-643D-2F20-EDD5AEDB960D}"/>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09B0793B-9A9E-76CD-2FEC-E2CDF54AF066}"/>
              </a:ext>
            </a:extLst>
          </p:cNvPr>
          <p:cNvSpPr>
            <a:spLocks noGrp="1"/>
          </p:cNvSpPr>
          <p:nvPr>
            <p:ph type="sldNum" sz="quarter" idx="10"/>
          </p:nvPr>
        </p:nvSpPr>
        <p:spPr/>
        <p:txBody>
          <a:bodyPr/>
          <a:lstStyle/>
          <a:p>
            <a:fld id="{10A01DC5-1685-4615-8240-15192985C6A2}" type="slidenum">
              <a:rPr lang="en-AU" smtClean="0"/>
              <a:pPr/>
              <a:t>‹#›</a:t>
            </a:fld>
            <a:endParaRPr lang="en-AU"/>
          </a:p>
        </p:txBody>
      </p:sp>
      <p:sp>
        <p:nvSpPr>
          <p:cNvPr id="8" name="Text Placeholder 10">
            <a:extLst>
              <a:ext uri="{FF2B5EF4-FFF2-40B4-BE49-F238E27FC236}">
                <a16:creationId xmlns:a16="http://schemas.microsoft.com/office/drawing/2014/main" id="{CAACF727-AE7E-47EA-8835-DCF4CB035ECE}"/>
              </a:ext>
            </a:extLst>
          </p:cNvPr>
          <p:cNvSpPr>
            <a:spLocks noGrp="1"/>
          </p:cNvSpPr>
          <p:nvPr>
            <p:ph type="body" sz="quarter" idx="18" hasCustomPrompt="1"/>
          </p:nvPr>
        </p:nvSpPr>
        <p:spPr>
          <a:xfrm>
            <a:off x="360000" y="982520"/>
            <a:ext cx="10080000" cy="310015"/>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2" name="Content Placeholder 2">
            <a:extLst>
              <a:ext uri="{FF2B5EF4-FFF2-40B4-BE49-F238E27FC236}">
                <a16:creationId xmlns:a16="http://schemas.microsoft.com/office/drawing/2014/main" id="{7264D12D-DAEB-B762-87C4-84AC691386B5}"/>
              </a:ext>
            </a:extLst>
          </p:cNvPr>
          <p:cNvSpPr>
            <a:spLocks noGrp="1"/>
          </p:cNvSpPr>
          <p:nvPr>
            <p:ph sz="half" idx="1" hasCustomPrompt="1"/>
          </p:nvPr>
        </p:nvSpPr>
        <p:spPr>
          <a:xfrm>
            <a:off x="360000" y="1584000"/>
            <a:ext cx="7189116" cy="4499998"/>
          </a:xfrm>
        </p:spPr>
        <p:txBody>
          <a:bodyPr/>
          <a:lstStyle>
            <a:lvl1pPr>
              <a:defRPr sz="1800"/>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grpSp>
        <p:nvGrpSpPr>
          <p:cNvPr id="9" name="Group 8">
            <a:extLst>
              <a:ext uri="{FF2B5EF4-FFF2-40B4-BE49-F238E27FC236}">
                <a16:creationId xmlns:a16="http://schemas.microsoft.com/office/drawing/2014/main" id="{CCAAAAF6-B176-935C-A538-693CDE78E927}"/>
              </a:ext>
              <a:ext uri="{C183D7F6-B498-43B3-948B-1728B52AA6E4}">
                <adec:decorative xmlns:adec="http://schemas.microsoft.com/office/drawing/2017/decorative" val="1"/>
              </a:ext>
            </a:extLst>
          </p:cNvPr>
          <p:cNvGrpSpPr/>
          <p:nvPr userDrawn="1"/>
        </p:nvGrpSpPr>
        <p:grpSpPr>
          <a:xfrm>
            <a:off x="8464309" y="1951402"/>
            <a:ext cx="2752016" cy="3643219"/>
            <a:chOff x="735266" y="1125657"/>
            <a:chExt cx="3588486" cy="4493181"/>
          </a:xfrm>
        </p:grpSpPr>
        <p:pic>
          <p:nvPicPr>
            <p:cNvPr id="11" name="Picture 10">
              <a:extLst>
                <a:ext uri="{FF2B5EF4-FFF2-40B4-BE49-F238E27FC236}">
                  <a16:creationId xmlns:a16="http://schemas.microsoft.com/office/drawing/2014/main" id="{39EDA23A-0C57-EE9B-FA55-6F06A3A9B7B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rot="693977" flipH="1">
              <a:off x="1490357" y="1390460"/>
              <a:ext cx="2833395" cy="3788842"/>
            </a:xfrm>
            <a:prstGeom prst="rect">
              <a:avLst/>
            </a:prstGeom>
            <a:ln w="76200">
              <a:solidFill>
                <a:schemeClr val="bg1"/>
              </a:solidFill>
            </a:ln>
            <a:effectLst>
              <a:outerShdw blurRad="292100" dist="139700" dir="2700000" algn="tl" rotWithShape="0">
                <a:schemeClr val="tx1">
                  <a:alpha val="31000"/>
                </a:schemeClr>
              </a:outerShdw>
            </a:effectLst>
          </p:spPr>
        </p:pic>
        <p:pic>
          <p:nvPicPr>
            <p:cNvPr id="12" name="Picture 11">
              <a:extLst>
                <a:ext uri="{FF2B5EF4-FFF2-40B4-BE49-F238E27FC236}">
                  <a16:creationId xmlns:a16="http://schemas.microsoft.com/office/drawing/2014/main" id="{76254A0B-F936-05B8-17DB-D95588C43D2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rot="159253">
              <a:off x="1418457" y="1225105"/>
              <a:ext cx="2840013" cy="3797692"/>
            </a:xfrm>
            <a:prstGeom prst="rect">
              <a:avLst/>
            </a:prstGeom>
            <a:ln w="76200">
              <a:solidFill>
                <a:schemeClr val="bg1"/>
              </a:solidFill>
            </a:ln>
            <a:effectLst>
              <a:outerShdw blurRad="292100" dist="139700" dir="2700000" algn="tl" rotWithShape="0">
                <a:schemeClr val="tx1">
                  <a:alpha val="31000"/>
                </a:schemeClr>
              </a:outerShdw>
            </a:effectLst>
          </p:spPr>
        </p:pic>
        <p:pic>
          <p:nvPicPr>
            <p:cNvPr id="13" name="Picture 12">
              <a:extLst>
                <a:ext uri="{FF2B5EF4-FFF2-40B4-BE49-F238E27FC236}">
                  <a16:creationId xmlns:a16="http://schemas.microsoft.com/office/drawing/2014/main" id="{1C524B62-EC36-35CE-09C5-37B1BA31195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rot="21215311">
              <a:off x="735266" y="1125657"/>
              <a:ext cx="3360117" cy="4493181"/>
            </a:xfrm>
            <a:prstGeom prst="rect">
              <a:avLst/>
            </a:prstGeom>
            <a:ln w="76200">
              <a:solidFill>
                <a:schemeClr val="bg1"/>
              </a:solidFill>
            </a:ln>
            <a:effectLst>
              <a:outerShdw blurRad="292100" dist="139700" dir="2700000" algn="tl" rotWithShape="0">
                <a:schemeClr val="tx1">
                  <a:alpha val="31000"/>
                </a:schemeClr>
              </a:outerShdw>
            </a:effectLst>
          </p:spPr>
        </p:pic>
      </p:grpSp>
      <p:sp>
        <p:nvSpPr>
          <p:cNvPr id="6" name="Picture Placeholder 4">
            <a:extLst>
              <a:ext uri="{FF2B5EF4-FFF2-40B4-BE49-F238E27FC236}">
                <a16:creationId xmlns:a16="http://schemas.microsoft.com/office/drawing/2014/main" id="{F7C04AAD-E337-4CAB-A273-C8C3B3CA6921}"/>
              </a:ext>
            </a:extLst>
          </p:cNvPr>
          <p:cNvSpPr>
            <a:spLocks noGrp="1"/>
          </p:cNvSpPr>
          <p:nvPr>
            <p:ph type="pic" sz="quarter" idx="19" hasCustomPrompt="1"/>
          </p:nvPr>
        </p:nvSpPr>
        <p:spPr>
          <a:xfrm rot="21198164">
            <a:off x="8497994" y="1966625"/>
            <a:ext cx="2548889" cy="3635736"/>
          </a:xfrm>
        </p:spPr>
        <p:txBody>
          <a:bodyPr/>
          <a:lstStyle>
            <a:lvl1pPr>
              <a:defRPr/>
            </a:lvl1pPr>
          </a:lstStyle>
          <a:p>
            <a:r>
              <a:rPr lang="en-AU"/>
              <a:t>Document image</a:t>
            </a:r>
          </a:p>
        </p:txBody>
      </p:sp>
    </p:spTree>
    <p:extLst>
      <p:ext uri="{BB962C8B-B14F-4D97-AF65-F5344CB8AC3E}">
        <p14:creationId xmlns:p14="http://schemas.microsoft.com/office/powerpoint/2010/main" val="3212889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257F9B-C715-D998-280B-B0490FAB9D0D}"/>
              </a:ext>
            </a:extLst>
          </p:cNvPr>
          <p:cNvSpPr>
            <a:spLocks noGrp="1"/>
          </p:cNvSpPr>
          <p:nvPr>
            <p:ph type="title"/>
          </p:nvPr>
        </p:nvSpPr>
        <p:spPr>
          <a:xfrm>
            <a:off x="360000" y="360000"/>
            <a:ext cx="10080000" cy="545601"/>
          </a:xfrm>
        </p:spPr>
        <p:txBody>
          <a:bodyPr/>
          <a:lstStyle>
            <a:lvl1pPr>
              <a:defRPr>
                <a:solidFill>
                  <a:schemeClr val="accent1"/>
                </a:solidFill>
              </a:defRPr>
            </a:lvl1pPr>
          </a:lstStyle>
          <a:p>
            <a:r>
              <a:rPr lang="en-US"/>
              <a:t>Click to edit Master title style</a:t>
            </a:r>
            <a:endParaRPr lang="en-AU"/>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userDrawn="1"/>
        </p:nvCxnSpPr>
        <p:spPr>
          <a:xfrm>
            <a:off x="360000" y="136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hasCustomPrompt="1"/>
          </p:nvPr>
        </p:nvSpPr>
        <p:spPr>
          <a:xfrm>
            <a:off x="360000" y="1620000"/>
            <a:ext cx="11484000" cy="4536000"/>
          </a:xfrm>
        </p:spPr>
        <p:txBody>
          <a:bodyPr/>
          <a:lstStyle>
            <a:lvl1pPr>
              <a:lnSpc>
                <a:spcPct val="150000"/>
              </a:lnSpc>
              <a:defRPr sz="1800">
                <a:latin typeface="+mn-lt"/>
              </a:defRPr>
            </a:lvl1pPr>
            <a:lvl2pPr>
              <a:lnSpc>
                <a:spcPct val="150000"/>
              </a:lnSpc>
              <a:defRPr sz="1800"/>
            </a:lvl2pPr>
            <a:lvl3pPr>
              <a:lnSpc>
                <a:spcPct val="150000"/>
              </a:lnSpc>
              <a:defRPr/>
            </a:lvl3pPr>
            <a:lvl4pPr>
              <a:lnSpc>
                <a:spcPct val="150000"/>
              </a:lnSpc>
              <a:defRPr sz="1800"/>
            </a:lvl4pPr>
            <a:lvl5pPr>
              <a:lnSpc>
                <a:spcPct val="150000"/>
              </a:lnSpc>
              <a:defRPr sz="1800"/>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C1C68106-4483-643D-2F20-EDD5AEDB960D}"/>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09B0793B-9A9E-76CD-2FEC-E2CDF54AF066}"/>
              </a:ext>
            </a:extLst>
          </p:cNvPr>
          <p:cNvSpPr>
            <a:spLocks noGrp="1"/>
          </p:cNvSpPr>
          <p:nvPr>
            <p:ph type="sldNum" sz="quarter" idx="10"/>
          </p:nvPr>
        </p:nvSpPr>
        <p:spPr/>
        <p:txBody>
          <a:bodyPr/>
          <a:lstStyle/>
          <a:p>
            <a:fld id="{10A01DC5-1685-4615-8240-15192985C6A2}" type="slidenum">
              <a:rPr lang="en-AU" smtClean="0"/>
              <a:pPr/>
              <a:t>‹#›</a:t>
            </a:fld>
            <a:endParaRPr lang="en-AU"/>
          </a:p>
        </p:txBody>
      </p:sp>
      <p:sp>
        <p:nvSpPr>
          <p:cNvPr id="8" name="Text Placeholder 10">
            <a:extLst>
              <a:ext uri="{FF2B5EF4-FFF2-40B4-BE49-F238E27FC236}">
                <a16:creationId xmlns:a16="http://schemas.microsoft.com/office/drawing/2014/main" id="{CAACF727-AE7E-47EA-8835-DCF4CB035ECE}"/>
              </a:ext>
            </a:extLst>
          </p:cNvPr>
          <p:cNvSpPr>
            <a:spLocks noGrp="1"/>
          </p:cNvSpPr>
          <p:nvPr>
            <p:ph type="body" sz="quarter" idx="18" hasCustomPrompt="1"/>
          </p:nvPr>
        </p:nvSpPr>
        <p:spPr>
          <a:xfrm>
            <a:off x="360000" y="982520"/>
            <a:ext cx="10080000" cy="310015"/>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2680698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ver">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EA17B1F9-1883-FB0F-19DA-8B4A4053535B}"/>
              </a:ext>
            </a:extLst>
          </p:cNvPr>
          <p:cNvSpPr/>
          <p:nvPr userDrawn="1"/>
        </p:nvSpPr>
        <p:spPr>
          <a:xfrm>
            <a:off x="7128000" y="0"/>
            <a:ext cx="5064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6E6ACE4A-E374-4533-BE29-9C2AA078581F}"/>
              </a:ext>
              <a:ext uri="{C183D7F6-B498-43B3-948B-1728B52AA6E4}">
                <adec:decorative xmlns:adec="http://schemas.microsoft.com/office/drawing/2017/decorative" val="1"/>
              </a:ext>
            </a:extLst>
          </p:cNvPr>
          <p:cNvSpPr/>
          <p:nvPr userDrawn="1"/>
        </p:nvSpPr>
        <p:spPr>
          <a:xfrm>
            <a:off x="0" y="0"/>
            <a:ext cx="7128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latin typeface="Public Sans" pitchFamily="2" charset="0"/>
            </a:endParaRPr>
          </a:p>
        </p:txBody>
      </p:sp>
      <p:cxnSp>
        <p:nvCxnSpPr>
          <p:cNvPr id="8" name="Straight Connector 7">
            <a:extLst>
              <a:ext uri="{FF2B5EF4-FFF2-40B4-BE49-F238E27FC236}">
                <a16:creationId xmlns:a16="http://schemas.microsoft.com/office/drawing/2014/main" id="{1379E5D7-4594-7BEA-DCDE-7C07259A2A00}"/>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06313123-38FC-0AA8-8313-B587FAEA9FAB}"/>
              </a:ext>
            </a:extLst>
          </p:cNvPr>
          <p:cNvSpPr>
            <a:spLocks noGrp="1"/>
          </p:cNvSpPr>
          <p:nvPr>
            <p:ph type="ctrTitle" hasCustomPrompt="1"/>
          </p:nvPr>
        </p:nvSpPr>
        <p:spPr>
          <a:xfrm>
            <a:off x="539999" y="2240968"/>
            <a:ext cx="6255979" cy="2033997"/>
          </a:xfrm>
          <a:ln>
            <a:noFill/>
          </a:ln>
        </p:spPr>
        <p:txBody>
          <a:bodyPr anchor="b">
            <a:noAutofit/>
          </a:bodyPr>
          <a:lstStyle>
            <a:lvl1pPr algn="l">
              <a:lnSpc>
                <a:spcPct val="100000"/>
              </a:lnSpc>
              <a:defRPr sz="4800">
                <a:solidFill>
                  <a:schemeClr val="bg1"/>
                </a:solidFill>
                <a:latin typeface="Arial" panose="020B0604020202020204" pitchFamily="34" charset="0"/>
                <a:cs typeface="Arial" panose="020B0604020202020204" pitchFamily="34" charset="0"/>
              </a:defRPr>
            </a:lvl1pPr>
          </a:lstStyle>
          <a:p>
            <a:r>
              <a:rPr lang="en-US"/>
              <a:t>Learning sequence/lesson/ activity title</a:t>
            </a:r>
          </a:p>
        </p:txBody>
      </p:sp>
      <p:sp>
        <p:nvSpPr>
          <p:cNvPr id="11" name="Text Placeholder 10">
            <a:extLst>
              <a:ext uri="{FF2B5EF4-FFF2-40B4-BE49-F238E27FC236}">
                <a16:creationId xmlns:a16="http://schemas.microsoft.com/office/drawing/2014/main" id="{1ECD7A7F-13F8-9E9F-94FF-03D42EEEF0A8}"/>
              </a:ext>
            </a:extLst>
          </p:cNvPr>
          <p:cNvSpPr>
            <a:spLocks noGrp="1"/>
          </p:cNvSpPr>
          <p:nvPr>
            <p:ph type="body" sz="quarter" idx="10" hasCustomPrompt="1"/>
          </p:nvPr>
        </p:nvSpPr>
        <p:spPr>
          <a:xfrm>
            <a:off x="539999" y="4385568"/>
            <a:ext cx="6255977" cy="426611"/>
          </a:xfrm>
        </p:spPr>
        <p:txBody>
          <a:bodyPr anchor="t">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Stage</a:t>
            </a:r>
          </a:p>
        </p:txBody>
      </p:sp>
      <p:sp>
        <p:nvSpPr>
          <p:cNvPr id="12" name="Text Placeholder 14">
            <a:extLst>
              <a:ext uri="{FF2B5EF4-FFF2-40B4-BE49-F238E27FC236}">
                <a16:creationId xmlns:a16="http://schemas.microsoft.com/office/drawing/2014/main" id="{1F1B4A2E-693D-413E-6506-E51D3453E154}"/>
              </a:ext>
            </a:extLst>
          </p:cNvPr>
          <p:cNvSpPr>
            <a:spLocks noGrp="1"/>
          </p:cNvSpPr>
          <p:nvPr>
            <p:ph type="body" sz="quarter" idx="16" hasCustomPrompt="1"/>
          </p:nvPr>
        </p:nvSpPr>
        <p:spPr>
          <a:xfrm>
            <a:off x="540000" y="4925698"/>
            <a:ext cx="6255975" cy="360000"/>
          </a:xfrm>
        </p:spPr>
        <p:txBody>
          <a:bodyPr>
            <a:noAutofit/>
          </a:bodyPr>
          <a:lstStyle>
            <a:lvl1pPr>
              <a:spcAft>
                <a:spcPts val="0"/>
              </a:spcAft>
              <a:defRPr sz="1800" b="1">
                <a:solidFill>
                  <a:schemeClr val="bg1"/>
                </a:solidFill>
                <a:latin typeface="Arial" panose="020B0604020202020204" pitchFamily="34" charset="0"/>
                <a:cs typeface="Arial" panose="020B0604020202020204" pitchFamily="34" charset="0"/>
              </a:defRPr>
            </a:lvl1pPr>
            <a:lvl2pPr>
              <a:spcAft>
                <a:spcPts val="0"/>
              </a:spcAft>
              <a:defRPr sz="1800" b="0">
                <a:solidFill>
                  <a:schemeClr val="bg1"/>
                </a:solidFill>
                <a:latin typeface="+mj-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Module</a:t>
            </a:r>
          </a:p>
        </p:txBody>
      </p:sp>
      <p:sp>
        <p:nvSpPr>
          <p:cNvPr id="13" name="Text Placeholder 7">
            <a:extLst>
              <a:ext uri="{FF2B5EF4-FFF2-40B4-BE49-F238E27FC236}">
                <a16:creationId xmlns:a16="http://schemas.microsoft.com/office/drawing/2014/main" id="{0C245AE8-A9B0-AE21-616C-11D22901313C}"/>
              </a:ext>
            </a:extLst>
          </p:cNvPr>
          <p:cNvSpPr>
            <a:spLocks noGrp="1"/>
          </p:cNvSpPr>
          <p:nvPr>
            <p:ph type="body" sz="quarter" idx="14" hasCustomPrompt="1"/>
          </p:nvPr>
        </p:nvSpPr>
        <p:spPr>
          <a:xfrm>
            <a:off x="540000" y="5327998"/>
            <a:ext cx="6255971" cy="792000"/>
          </a:xfrm>
        </p:spPr>
        <p:txBody>
          <a:bodyPr/>
          <a:lstStyle>
            <a:lvl1pPr>
              <a:defRPr sz="1800">
                <a:solidFill>
                  <a:schemeClr val="bg1"/>
                </a:solidFill>
                <a:latin typeface="Arial" panose="020B0604020202020204" pitchFamily="34" charset="0"/>
                <a:cs typeface="Arial" panose="020B0604020202020204" pitchFamily="34" charset="0"/>
              </a:defRPr>
            </a:lvl1pPr>
          </a:lstStyle>
          <a:p>
            <a:pPr lvl="0"/>
            <a:r>
              <a:rPr lang="en-US"/>
              <a:t>Presenter name</a:t>
            </a:r>
            <a:endParaRPr lang="en-AU"/>
          </a:p>
        </p:txBody>
      </p:sp>
      <p:sp>
        <p:nvSpPr>
          <p:cNvPr id="15" name="Text Placeholder 14">
            <a:extLst>
              <a:ext uri="{FF2B5EF4-FFF2-40B4-BE49-F238E27FC236}">
                <a16:creationId xmlns:a16="http://schemas.microsoft.com/office/drawing/2014/main" id="{5C2AC99F-F6FA-4B77-DD09-207FFF07B242}"/>
              </a:ext>
            </a:extLst>
          </p:cNvPr>
          <p:cNvSpPr>
            <a:spLocks noGrp="1"/>
          </p:cNvSpPr>
          <p:nvPr>
            <p:ph type="body" sz="quarter" idx="15" hasCustomPrompt="1"/>
          </p:nvPr>
        </p:nvSpPr>
        <p:spPr>
          <a:xfrm>
            <a:off x="540000" y="6192000"/>
            <a:ext cx="6255975" cy="360000"/>
          </a:xfrm>
        </p:spPr>
        <p:txBody>
          <a:bodyPr anchor="b" anchorCtr="0">
            <a:noAutofit/>
          </a:bodyPr>
          <a:lstStyle>
            <a:lvl1pPr algn="l">
              <a:defRPr sz="1800" b="0">
                <a:solidFill>
                  <a:schemeClr val="bg1"/>
                </a:solidFill>
                <a:latin typeface="Arial" panose="020B0604020202020204" pitchFamily="34" charset="0"/>
                <a:cs typeface="Arial" panose="020B0604020202020204" pitchFamily="34" charset="0"/>
              </a:defRPr>
            </a:lvl1pPr>
            <a:lvl2pPr>
              <a:defRPr sz="1600">
                <a:solidFill>
                  <a:schemeClr val="bg1"/>
                </a:solidFill>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00 Month YYYY</a:t>
            </a:r>
          </a:p>
        </p:txBody>
      </p:sp>
      <p:pic>
        <p:nvPicPr>
          <p:cNvPr id="17" name="Picture 16">
            <a:extLst>
              <a:ext uri="{FF2B5EF4-FFF2-40B4-BE49-F238E27FC236}">
                <a16:creationId xmlns:a16="http://schemas.microsoft.com/office/drawing/2014/main" id="{1B2918F2-2A15-B218-B84D-C469AD3B60D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135329" y="360000"/>
            <a:ext cx="660650" cy="715199"/>
          </a:xfrm>
          <a:prstGeom prst="rect">
            <a:avLst/>
          </a:prstGeom>
        </p:spPr>
      </p:pic>
      <p:sp>
        <p:nvSpPr>
          <p:cNvPr id="2" name="Picture Placeholder 4">
            <a:extLst>
              <a:ext uri="{FF2B5EF4-FFF2-40B4-BE49-F238E27FC236}">
                <a16:creationId xmlns:a16="http://schemas.microsoft.com/office/drawing/2014/main" id="{206B55C3-1914-D3B1-73B3-69F5509A4B69}"/>
              </a:ext>
              <a:ext uri="{C183D7F6-B498-43B3-948B-1728B52AA6E4}">
                <adec:decorative xmlns:adec="http://schemas.microsoft.com/office/drawing/2017/decorative" val="1"/>
              </a:ext>
            </a:extLst>
          </p:cNvPr>
          <p:cNvSpPr>
            <a:spLocks noGrp="1"/>
          </p:cNvSpPr>
          <p:nvPr>
            <p:ph type="pic" sz="quarter" idx="13"/>
          </p:nvPr>
        </p:nvSpPr>
        <p:spPr>
          <a:xfrm>
            <a:off x="7128000" y="0"/>
            <a:ext cx="5064000" cy="6858000"/>
          </a:xfrm>
        </p:spPr>
        <p:txBody>
          <a:bodyPr/>
          <a:lstStyle/>
          <a:p>
            <a:r>
              <a:rPr lang="en-US"/>
              <a:t>Click icon to add picture</a:t>
            </a:r>
            <a:endParaRPr lang="en-AU"/>
          </a:p>
        </p:txBody>
      </p:sp>
    </p:spTree>
    <p:extLst>
      <p:ext uri="{BB962C8B-B14F-4D97-AF65-F5344CB8AC3E}">
        <p14:creationId xmlns:p14="http://schemas.microsoft.com/office/powerpoint/2010/main" val="1263915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1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Divider">
    <p:bg>
      <p:bgPr>
        <a:solidFill>
          <a:schemeClr val="accent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8AD8A72A-7327-BEF4-2507-0522B8614AE9}"/>
              </a:ext>
            </a:extLst>
          </p:cNvPr>
          <p:cNvSpPr>
            <a:spLocks noGrp="1"/>
          </p:cNvSpPr>
          <p:nvPr>
            <p:ph type="ctrTitle" hasCustomPrompt="1"/>
          </p:nvPr>
        </p:nvSpPr>
        <p:spPr>
          <a:xfrm>
            <a:off x="540000" y="4067881"/>
            <a:ext cx="11291998" cy="800681"/>
          </a:xfrm>
          <a:ln>
            <a:noFill/>
          </a:ln>
        </p:spPr>
        <p:txBody>
          <a:bodyPr anchor="t">
            <a:noAutofit/>
          </a:bodyPr>
          <a:lstStyle>
            <a:lvl1pPr algn="l">
              <a:lnSpc>
                <a:spcPct val="110000"/>
              </a:lnSpc>
              <a:defRPr sz="4800">
                <a:solidFill>
                  <a:schemeClr val="bg1"/>
                </a:solidFill>
                <a:latin typeface="Arial" panose="020B0604020202020204" pitchFamily="34" charset="0"/>
                <a:cs typeface="Arial" panose="020B0604020202020204" pitchFamily="34" charset="0"/>
              </a:defRPr>
            </a:lvl1pPr>
          </a:lstStyle>
          <a:p>
            <a:pPr>
              <a:lnSpc>
                <a:spcPct val="100000"/>
              </a:lnSpc>
            </a:pPr>
            <a:r>
              <a:rPr lang="en-AU"/>
              <a:t>Lesson title</a:t>
            </a:r>
          </a:p>
        </p:txBody>
      </p:sp>
      <p:sp>
        <p:nvSpPr>
          <p:cNvPr id="6" name="Oval 5">
            <a:extLst>
              <a:ext uri="{FF2B5EF4-FFF2-40B4-BE49-F238E27FC236}">
                <a16:creationId xmlns:a16="http://schemas.microsoft.com/office/drawing/2014/main" id="{5EBAE78F-1A35-0A2C-DBF4-48477CA8F3A7}"/>
              </a:ext>
            </a:extLst>
          </p:cNvPr>
          <p:cNvSpPr>
            <a:spLocks noGrp="1" noRot="1" noMove="1" noResize="1" noEditPoints="1" noAdjustHandles="1" noChangeArrowheads="1" noChangeShapeType="1"/>
          </p:cNvSpPr>
          <p:nvPr userDrawn="1"/>
        </p:nvSpPr>
        <p:spPr>
          <a:xfrm>
            <a:off x="11056620" y="289560"/>
            <a:ext cx="906780" cy="80068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 name="Picture 1">
            <a:extLst>
              <a:ext uri="{FF2B5EF4-FFF2-40B4-BE49-F238E27FC236}">
                <a16:creationId xmlns:a16="http://schemas.microsoft.com/office/drawing/2014/main" id="{1DE675F6-B3E6-7651-8B0E-50E39CE29B9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71348" y="360000"/>
            <a:ext cx="660650" cy="715199"/>
          </a:xfrm>
          <a:prstGeom prst="rect">
            <a:avLst/>
          </a:prstGeom>
        </p:spPr>
      </p:pic>
    </p:spTree>
    <p:extLst>
      <p:ext uri="{BB962C8B-B14F-4D97-AF65-F5344CB8AC3E}">
        <p14:creationId xmlns:p14="http://schemas.microsoft.com/office/powerpoint/2010/main" val="601108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Blue backgroun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165CECD-C00D-4560-9C97-AE28A8535867}"/>
              </a:ext>
              <a:ext uri="{C183D7F6-B498-43B3-948B-1728B52AA6E4}">
                <adec:decorative xmlns:adec="http://schemas.microsoft.com/office/drawing/2017/decorative" val="1"/>
              </a:ext>
            </a:extLst>
          </p:cNvPr>
          <p:cNvSpPr/>
          <p:nvPr userDrawn="1"/>
        </p:nvSpPr>
        <p:spPr>
          <a:xfrm>
            <a:off x="0" y="1620000"/>
            <a:ext cx="12192000" cy="523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Picture Placeholder 4">
            <a:extLst>
              <a:ext uri="{FF2B5EF4-FFF2-40B4-BE49-F238E27FC236}">
                <a16:creationId xmlns:a16="http://schemas.microsoft.com/office/drawing/2014/main" id="{8AB6FE45-2247-43AE-AFB0-3C1EC574D8FA}"/>
              </a:ext>
              <a:ext uri="{C183D7F6-B498-43B3-948B-1728B52AA6E4}">
                <adec:decorative xmlns:adec="http://schemas.microsoft.com/office/drawing/2017/decorative" val="1"/>
              </a:ext>
            </a:extLst>
          </p:cNvPr>
          <p:cNvSpPr>
            <a:spLocks noGrp="1"/>
          </p:cNvSpPr>
          <p:nvPr>
            <p:ph type="pic" sz="quarter" idx="13"/>
          </p:nvPr>
        </p:nvSpPr>
        <p:spPr>
          <a:xfrm>
            <a:off x="359998" y="1909282"/>
            <a:ext cx="11483999" cy="4210718"/>
          </a:xfrm>
        </p:spPr>
        <p:txBody>
          <a:bodyPr/>
          <a:lstStyle/>
          <a:p>
            <a:r>
              <a:rPr lang="en-US"/>
              <a:t>Click icon to add picture</a:t>
            </a:r>
            <a:endParaRPr lang="en-AU"/>
          </a:p>
        </p:txBody>
      </p:sp>
      <p:sp>
        <p:nvSpPr>
          <p:cNvPr id="7" name="Slide Number Placeholder 6"/>
          <p:cNvSpPr>
            <a:spLocks noGrp="1"/>
          </p:cNvSpPr>
          <p:nvPr>
            <p:ph type="sldNum" sz="quarter" idx="12"/>
          </p:nvPr>
        </p:nvSpPr>
        <p:spPr/>
        <p:txBody>
          <a:bodyPr/>
          <a:lstStyle/>
          <a:p>
            <a:fld id="{10A01DC5-1685-4615-8240-15192985C6A2}" type="slidenum">
              <a:rPr lang="en-AU" smtClean="0"/>
              <a:t>‹#›</a:t>
            </a:fld>
            <a:endParaRPr lang="en-AU"/>
          </a:p>
        </p:txBody>
      </p:sp>
      <p:sp>
        <p:nvSpPr>
          <p:cNvPr id="10" name="Title 4">
            <a:extLst>
              <a:ext uri="{FF2B5EF4-FFF2-40B4-BE49-F238E27FC236}">
                <a16:creationId xmlns:a16="http://schemas.microsoft.com/office/drawing/2014/main" id="{4B69FB63-5913-44B0-9BCA-4B6E66CE48BF}"/>
              </a:ext>
            </a:extLst>
          </p:cNvPr>
          <p:cNvSpPr>
            <a:spLocks noGrp="1"/>
          </p:cNvSpPr>
          <p:nvPr>
            <p:ph type="title"/>
          </p:nvPr>
        </p:nvSpPr>
        <p:spPr>
          <a:xfrm>
            <a:off x="359998" y="360000"/>
            <a:ext cx="10260002" cy="522000"/>
          </a:xfrm>
        </p:spPr>
        <p:txBody>
          <a:bodyPr/>
          <a:lstStyle>
            <a:lvl1pPr>
              <a:defRPr>
                <a:solidFill>
                  <a:schemeClr val="accent1"/>
                </a:solidFill>
              </a:defRPr>
            </a:lvl1pPr>
          </a:lstStyle>
          <a:p>
            <a:r>
              <a:rPr lang="en-US"/>
              <a:t>Click to edit Master title style</a:t>
            </a:r>
            <a:endParaRPr lang="en-AU"/>
          </a:p>
        </p:txBody>
      </p:sp>
      <p:sp>
        <p:nvSpPr>
          <p:cNvPr id="11" name="Text Placeholder 10">
            <a:extLst>
              <a:ext uri="{FF2B5EF4-FFF2-40B4-BE49-F238E27FC236}">
                <a16:creationId xmlns:a16="http://schemas.microsoft.com/office/drawing/2014/main" id="{4A905C52-CF4B-447B-B93D-A86FD209402A}"/>
              </a:ext>
            </a:extLst>
          </p:cNvPr>
          <p:cNvSpPr>
            <a:spLocks noGrp="1"/>
          </p:cNvSpPr>
          <p:nvPr>
            <p:ph type="body" sz="quarter" idx="18" hasCustomPrompt="1"/>
          </p:nvPr>
        </p:nvSpPr>
        <p:spPr>
          <a:xfrm>
            <a:off x="360000" y="1016704"/>
            <a:ext cx="10080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8485877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and Text">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2" name="Text Placeholder 3">
            <a:extLst>
              <a:ext uri="{FF2B5EF4-FFF2-40B4-BE49-F238E27FC236}">
                <a16:creationId xmlns:a16="http://schemas.microsoft.com/office/drawing/2014/main" id="{7A679F83-4A45-8E00-A9A4-2E8DE35C1BB0}"/>
              </a:ext>
            </a:extLst>
          </p:cNvPr>
          <p:cNvSpPr>
            <a:spLocks noGrp="1"/>
          </p:cNvSpPr>
          <p:nvPr>
            <p:ph type="body" sz="quarter" idx="17" hasCustomPrompt="1"/>
          </p:nvPr>
        </p:nvSpPr>
        <p:spPr>
          <a:xfrm>
            <a:off x="360000" y="1567086"/>
            <a:ext cx="11484000" cy="4807835"/>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64675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Content and pictur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3" name="Content Placeholder 2">
            <a:extLst>
              <a:ext uri="{FF2B5EF4-FFF2-40B4-BE49-F238E27FC236}">
                <a16:creationId xmlns:a16="http://schemas.microsoft.com/office/drawing/2014/main" id="{EAC13D79-FA01-577F-AC79-E39D6DCCC806}"/>
              </a:ext>
            </a:extLst>
          </p:cNvPr>
          <p:cNvSpPr>
            <a:spLocks noGrp="1"/>
          </p:cNvSpPr>
          <p:nvPr>
            <p:ph sz="quarter" idx="19" hasCustomPrompt="1"/>
          </p:nvPr>
        </p:nvSpPr>
        <p:spPr>
          <a:xfrm>
            <a:off x="360363" y="1562471"/>
            <a:ext cx="5735637" cy="4814518"/>
          </a:xfrm>
        </p:spPr>
        <p:txBody>
          <a:body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8" name="Picture Placeholder 7">
            <a:extLst>
              <a:ext uri="{FF2B5EF4-FFF2-40B4-BE49-F238E27FC236}">
                <a16:creationId xmlns:a16="http://schemas.microsoft.com/office/drawing/2014/main" id="{F0C3D212-D9E6-5651-0336-B3898E36FBA5}"/>
              </a:ext>
            </a:extLst>
          </p:cNvPr>
          <p:cNvSpPr>
            <a:spLocks noGrp="1"/>
          </p:cNvSpPr>
          <p:nvPr>
            <p:ph type="pic" sz="quarter" idx="20"/>
          </p:nvPr>
        </p:nvSpPr>
        <p:spPr>
          <a:xfrm>
            <a:off x="6324599" y="1562470"/>
            <a:ext cx="5507038" cy="4814518"/>
          </a:xfrm>
        </p:spPr>
        <p:txBody>
          <a:bodyPr/>
          <a:lstStyle/>
          <a:p>
            <a:r>
              <a:rPr lang="en-US"/>
              <a:t>Click icon to add picture</a:t>
            </a:r>
            <a:endParaRPr lang="en-AU"/>
          </a:p>
        </p:txBody>
      </p:sp>
    </p:spTree>
    <p:extLst>
      <p:ext uri="{BB962C8B-B14F-4D97-AF65-F5344CB8AC3E}">
        <p14:creationId xmlns:p14="http://schemas.microsoft.com/office/powerpoint/2010/main" val="1921790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Feature image and text">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91FCC384-7450-516C-24D0-7D029ED3855A}"/>
              </a:ext>
              <a:ext uri="{C183D7F6-B498-43B3-948B-1728B52AA6E4}">
                <adec:decorative xmlns:adec="http://schemas.microsoft.com/office/drawing/2017/decorative" val="1"/>
              </a:ext>
            </a:extLst>
          </p:cNvPr>
          <p:cNvSpPr>
            <a:spLocks noGrp="1"/>
          </p:cNvSpPr>
          <p:nvPr>
            <p:ph type="pic" sz="quarter" idx="13"/>
          </p:nvPr>
        </p:nvSpPr>
        <p:spPr>
          <a:xfrm>
            <a:off x="0" y="0"/>
            <a:ext cx="5040000" cy="6858000"/>
          </a:xfrm>
        </p:spPr>
        <p:txBody>
          <a:bodyPr/>
          <a:lstStyle/>
          <a:p>
            <a:r>
              <a:rPr lang="en-US"/>
              <a:t>Click icon to add picture</a:t>
            </a:r>
            <a:endParaRPr lang="en-AU"/>
          </a:p>
        </p:txBody>
      </p:sp>
      <p:sp>
        <p:nvSpPr>
          <p:cNvPr id="4" name="Title 1">
            <a:extLst>
              <a:ext uri="{FF2B5EF4-FFF2-40B4-BE49-F238E27FC236}">
                <a16:creationId xmlns:a16="http://schemas.microsoft.com/office/drawing/2014/main" id="{46E61F09-1856-72E7-5C79-31B4A856E7AD}"/>
              </a:ext>
            </a:extLst>
          </p:cNvPr>
          <p:cNvSpPr>
            <a:spLocks noGrp="1"/>
          </p:cNvSpPr>
          <p:nvPr>
            <p:ph type="title" hasCustomPrompt="1"/>
          </p:nvPr>
        </p:nvSpPr>
        <p:spPr>
          <a:xfrm>
            <a:off x="5400000" y="360000"/>
            <a:ext cx="6407150" cy="554400"/>
          </a:xfrm>
        </p:spPr>
        <p:txBody>
          <a:bodyPr/>
          <a:lstStyle>
            <a:lvl1pPr>
              <a:defRPr>
                <a:solidFill>
                  <a:schemeClr val="accent1"/>
                </a:solidFill>
              </a:defRPr>
            </a:lvl1pPr>
          </a:lstStyle>
          <a:p>
            <a:r>
              <a:rPr lang="en-US"/>
              <a:t>Title</a:t>
            </a:r>
          </a:p>
        </p:txBody>
      </p:sp>
      <p:cxnSp>
        <p:nvCxnSpPr>
          <p:cNvPr id="6" name="Straight Connector 5">
            <a:extLst>
              <a:ext uri="{FF2B5EF4-FFF2-40B4-BE49-F238E27FC236}">
                <a16:creationId xmlns:a16="http://schemas.microsoft.com/office/drawing/2014/main" id="{52576981-5B08-29E1-CBD0-60B20605F583}"/>
              </a:ext>
              <a:ext uri="{C183D7F6-B498-43B3-948B-1728B52AA6E4}">
                <adec:decorative xmlns:adec="http://schemas.microsoft.com/office/drawing/2017/decorative" val="1"/>
              </a:ext>
            </a:extLst>
          </p:cNvPr>
          <p:cNvCxnSpPr>
            <a:cxnSpLocks/>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Slide Number Placeholder 1">
            <a:extLst>
              <a:ext uri="{FF2B5EF4-FFF2-40B4-BE49-F238E27FC236}">
                <a16:creationId xmlns:a16="http://schemas.microsoft.com/office/drawing/2014/main" id="{AC754ADD-23A8-B626-EF2D-A89E9897C22E}"/>
              </a:ext>
            </a:extLst>
          </p:cNvPr>
          <p:cNvSpPr>
            <a:spLocks noGrp="1"/>
          </p:cNvSpPr>
          <p:nvPr>
            <p:ph type="sldNum" sz="quarter" idx="16"/>
          </p:nvPr>
        </p:nvSpPr>
        <p:spPr>
          <a:xfrm>
            <a:off x="11124000" y="6516000"/>
            <a:ext cx="720000" cy="180000"/>
          </a:xfrm>
        </p:spPr>
        <p:txBody>
          <a:bodyPr/>
          <a:lstStyle/>
          <a:p>
            <a:fld id="{10A01DC5-1685-4615-8240-15192985C6A2}" type="slidenum">
              <a:rPr lang="en-AU" smtClean="0"/>
              <a:pPr/>
              <a:t>‹#›</a:t>
            </a:fld>
            <a:endParaRPr lang="en-AU"/>
          </a:p>
        </p:txBody>
      </p:sp>
      <p:sp>
        <p:nvSpPr>
          <p:cNvPr id="10" name="Text Placeholder 3">
            <a:extLst>
              <a:ext uri="{FF2B5EF4-FFF2-40B4-BE49-F238E27FC236}">
                <a16:creationId xmlns:a16="http://schemas.microsoft.com/office/drawing/2014/main" id="{DE31FF8A-F945-2755-C01F-A984129CCFE4}"/>
              </a:ext>
            </a:extLst>
          </p:cNvPr>
          <p:cNvSpPr>
            <a:spLocks noGrp="1"/>
          </p:cNvSpPr>
          <p:nvPr>
            <p:ph type="body" sz="quarter" idx="17" hasCustomPrompt="1"/>
          </p:nvPr>
        </p:nvSpPr>
        <p:spPr>
          <a:xfrm>
            <a:off x="5400675" y="1800000"/>
            <a:ext cx="6407150" cy="4536000"/>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13" name="Text Placeholder 10">
            <a:extLst>
              <a:ext uri="{FF2B5EF4-FFF2-40B4-BE49-F238E27FC236}">
                <a16:creationId xmlns:a16="http://schemas.microsoft.com/office/drawing/2014/main" id="{5222D209-0CF8-F581-20B2-402482319282}"/>
              </a:ext>
            </a:extLst>
          </p:cNvPr>
          <p:cNvSpPr>
            <a:spLocks noGrp="1"/>
          </p:cNvSpPr>
          <p:nvPr>
            <p:ph type="body" sz="quarter" idx="18" hasCustomPrompt="1"/>
          </p:nvPr>
        </p:nvSpPr>
        <p:spPr>
          <a:xfrm>
            <a:off x="5399998" y="982520"/>
            <a:ext cx="6407150" cy="294189"/>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3154546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Student devised examp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8F6E96-99E3-4F1D-3A20-E08B77215476}"/>
              </a:ext>
            </a:extLst>
          </p:cNvPr>
          <p:cNvSpPr/>
          <p:nvPr userDrawn="1"/>
        </p:nvSpPr>
        <p:spPr>
          <a:xfrm>
            <a:off x="0" y="0"/>
            <a:ext cx="12192000" cy="1616364"/>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535382"/>
            <a:ext cx="9920073"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1743837"/>
            <a:ext cx="9920073" cy="471554"/>
          </a:xfrm>
        </p:spPr>
        <p:txBody>
          <a:bodyPr anchor="b">
            <a:noAutofit/>
          </a:bodyPr>
          <a:lstStyle>
            <a:lvl1pPr>
              <a:defRPr sz="28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pic>
        <p:nvPicPr>
          <p:cNvPr id="3" name="Picture 2" descr="A blue circle with a piece of a puzzle&#10;&#10;Description automatically generated">
            <a:extLst>
              <a:ext uri="{FF2B5EF4-FFF2-40B4-BE49-F238E27FC236}">
                <a16:creationId xmlns:a16="http://schemas.microsoft.com/office/drawing/2014/main" id="{F96725C5-9C99-B330-D0AA-938DE6B59F4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682417" y="134354"/>
            <a:ext cx="1347657" cy="1347657"/>
          </a:xfrm>
          <a:prstGeom prst="rect">
            <a:avLst/>
          </a:prstGeom>
          <a:noFill/>
          <a:extLst>
            <a:ext uri="{909E8E84-426E-40DD-AFC4-6F175D3DCCD1}">
              <a14:hiddenFill xmlns:a14="http://schemas.microsoft.com/office/drawing/2010/main">
                <a:solidFill>
                  <a:srgbClr val="FFFFFF"/>
                </a:solidFill>
              </a14:hiddenFill>
            </a:ext>
          </a:extLst>
        </p:spPr>
      </p:pic>
      <p:sp>
        <p:nvSpPr>
          <p:cNvPr id="8" name="Picture Placeholder 7">
            <a:extLst>
              <a:ext uri="{FF2B5EF4-FFF2-40B4-BE49-F238E27FC236}">
                <a16:creationId xmlns:a16="http://schemas.microsoft.com/office/drawing/2014/main" id="{0A1CAFC3-176E-0DAD-ACB1-AD56FA16962A}"/>
              </a:ext>
            </a:extLst>
          </p:cNvPr>
          <p:cNvSpPr>
            <a:spLocks noGrp="1"/>
          </p:cNvSpPr>
          <p:nvPr>
            <p:ph type="pic" sz="quarter" idx="19"/>
          </p:nvPr>
        </p:nvSpPr>
        <p:spPr>
          <a:xfrm>
            <a:off x="360363" y="2317750"/>
            <a:ext cx="11483637" cy="2060575"/>
          </a:xfrm>
        </p:spPr>
        <p:txBody>
          <a:bodyPr/>
          <a:lstStyle/>
          <a:p>
            <a:r>
              <a:rPr lang="en-US"/>
              <a:t>Click icon to add picture</a:t>
            </a:r>
            <a:endParaRPr lang="en-AU"/>
          </a:p>
        </p:txBody>
      </p:sp>
      <p:sp>
        <p:nvSpPr>
          <p:cNvPr id="10" name="Text Placeholder 9">
            <a:extLst>
              <a:ext uri="{FF2B5EF4-FFF2-40B4-BE49-F238E27FC236}">
                <a16:creationId xmlns:a16="http://schemas.microsoft.com/office/drawing/2014/main" id="{3C17158F-8305-9FAD-5D27-F260E3A45E51}"/>
              </a:ext>
            </a:extLst>
          </p:cNvPr>
          <p:cNvSpPr>
            <a:spLocks noGrp="1"/>
          </p:cNvSpPr>
          <p:nvPr>
            <p:ph type="body" sz="quarter" idx="20"/>
          </p:nvPr>
        </p:nvSpPr>
        <p:spPr>
          <a:xfrm>
            <a:off x="360363" y="4579938"/>
            <a:ext cx="11483975" cy="1743075"/>
          </a:xfrm>
        </p:spPr>
        <p:txBody>
          <a:bodyPr/>
          <a:lstStyle>
            <a:lvl1pPr>
              <a:spcAft>
                <a:spcPts val="1200"/>
              </a:spcAft>
              <a:defRPr sz="1800"/>
            </a:lvl1pPr>
            <a:lvl2pPr>
              <a:spcAft>
                <a:spcPts val="1200"/>
              </a:spcAft>
              <a:defRPr sz="1800"/>
            </a:lvl2pPr>
            <a:lvl3pPr>
              <a:spcAft>
                <a:spcPts val="1200"/>
              </a:spcAft>
              <a:defRPr sz="1800"/>
            </a:lvl3pPr>
            <a:lvl4pPr>
              <a:spcAft>
                <a:spcPts val="1200"/>
              </a:spcAft>
              <a:defRPr sz="1800"/>
            </a:lvl4pPr>
            <a:lvl5pPr>
              <a:spcAft>
                <a:spcPts val="1200"/>
              </a:spcAft>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163812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le and subtitl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982520"/>
            <a:ext cx="11484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910115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References">
    <p:bg>
      <p:bgPr>
        <a:solidFill>
          <a:schemeClr val="accent4"/>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3C69E21-27A4-4448-A8A5-3DF6A41F3B28}"/>
              </a:ext>
            </a:extLst>
          </p:cNvPr>
          <p:cNvSpPr/>
          <p:nvPr userDrawn="1"/>
        </p:nvSpPr>
        <p:spPr>
          <a:xfrm>
            <a:off x="0" y="1265616"/>
            <a:ext cx="12192000" cy="19011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a:cxnSpLocks/>
          </p:cNvCxnSpPr>
          <p:nvPr userDrawn="1"/>
        </p:nvCxnSpPr>
        <p:spPr>
          <a:xfrm>
            <a:off x="0" y="1265616"/>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1B646BC-5BB3-E31B-1A9E-AD82558D7FE8}"/>
              </a:ext>
            </a:extLst>
          </p:cNvPr>
          <p:cNvSpPr>
            <a:spLocks noGrp="1"/>
          </p:cNvSpPr>
          <p:nvPr>
            <p:ph type="sldNum" sz="quarter" idx="10"/>
          </p:nvPr>
        </p:nvSpPr>
        <p:spPr/>
        <p:txBody>
          <a:bodyPr/>
          <a:lstStyle/>
          <a:p>
            <a:fld id="{10A01DC5-1685-4615-8240-15192985C6A2}" type="slidenum">
              <a:rPr lang="en-AU" smtClean="0"/>
              <a:pPr/>
              <a:t>‹#›</a:t>
            </a:fld>
            <a:endParaRPr lang="en-AU"/>
          </a:p>
        </p:txBody>
      </p:sp>
      <p:sp>
        <p:nvSpPr>
          <p:cNvPr id="8" name="Title 3">
            <a:extLst>
              <a:ext uri="{FF2B5EF4-FFF2-40B4-BE49-F238E27FC236}">
                <a16:creationId xmlns:a16="http://schemas.microsoft.com/office/drawing/2014/main" id="{2245FC77-E959-4B3D-936D-71858DF4D065}"/>
              </a:ext>
            </a:extLst>
          </p:cNvPr>
          <p:cNvSpPr>
            <a:spLocks noGrp="1"/>
          </p:cNvSpPr>
          <p:nvPr>
            <p:ph type="title" hasCustomPrompt="1"/>
          </p:nvPr>
        </p:nvSpPr>
        <p:spPr>
          <a:xfrm>
            <a:off x="360000" y="360001"/>
            <a:ext cx="10080000" cy="521412"/>
          </a:xfrm>
        </p:spPr>
        <p:txBody>
          <a:bodyPr/>
          <a:lstStyle>
            <a:lvl1pPr>
              <a:defRPr>
                <a:solidFill>
                  <a:schemeClr val="accent1"/>
                </a:solidFill>
              </a:defRPr>
            </a:lvl1pPr>
          </a:lstStyle>
          <a:p>
            <a:r>
              <a:rPr lang="en-US"/>
              <a:t>References</a:t>
            </a:r>
            <a:endParaRPr lang="en-AU"/>
          </a:p>
        </p:txBody>
      </p:sp>
      <p:sp>
        <p:nvSpPr>
          <p:cNvPr id="2" name="Content Placeholder 2">
            <a:extLst>
              <a:ext uri="{FF2B5EF4-FFF2-40B4-BE49-F238E27FC236}">
                <a16:creationId xmlns:a16="http://schemas.microsoft.com/office/drawing/2014/main" id="{27905181-B8A1-3C65-36D9-EB3FF362FF6C}"/>
              </a:ext>
            </a:extLst>
          </p:cNvPr>
          <p:cNvSpPr>
            <a:spLocks noGrp="1"/>
          </p:cNvSpPr>
          <p:nvPr>
            <p:ph idx="1" hasCustomPrompt="1"/>
          </p:nvPr>
        </p:nvSpPr>
        <p:spPr>
          <a:xfrm>
            <a:off x="360000" y="3428999"/>
            <a:ext cx="11484000" cy="2927351"/>
          </a:xfrm>
        </p:spPr>
        <p:txBody>
          <a:bodyPr/>
          <a:lstStyle>
            <a:lvl1pPr>
              <a:lnSpc>
                <a:spcPct val="150000"/>
              </a:lnSpc>
              <a:defRPr sz="1200">
                <a:latin typeface="Arial" panose="020B0604020202020204" pitchFamily="34" charset="0"/>
                <a:cs typeface="Arial" panose="020B0604020202020204" pitchFamily="34" charset="0"/>
              </a:defRPr>
            </a:lvl1pPr>
            <a:lvl2pPr>
              <a:lnSpc>
                <a:spcPct val="150000"/>
              </a:lnSpc>
              <a:defRPr sz="1200"/>
            </a:lvl2pPr>
            <a:lvl3pPr>
              <a:lnSpc>
                <a:spcPct val="150000"/>
              </a:lnSpc>
              <a:defRPr/>
            </a:lvl3pPr>
            <a:lvl4pPr>
              <a:lnSpc>
                <a:spcPct val="150000"/>
              </a:lnSpc>
              <a:defRPr sz="1200"/>
            </a:lvl4pPr>
            <a:lvl5pPr>
              <a:lnSpc>
                <a:spcPct val="150000"/>
              </a:lnSpc>
              <a:defRPr sz="1200"/>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01175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Copyright">
    <p:bg>
      <p:bgPr>
        <a:solidFill>
          <a:schemeClr val="accent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bg1"/>
                </a:solidFill>
              </a:defRPr>
            </a:lvl1pPr>
          </a:lstStyle>
          <a:p>
            <a:fld id="{10A01DC5-1685-4615-8240-15192985C6A2}" type="slidenum">
              <a:rPr lang="en-AU" smtClean="0"/>
              <a:pPr/>
              <a:t>‹#›</a:t>
            </a:fld>
            <a:endParaRPr lang="en-AU"/>
          </a:p>
        </p:txBody>
      </p:sp>
      <p:sp>
        <p:nvSpPr>
          <p:cNvPr id="2" name="Title 1">
            <a:extLst>
              <a:ext uri="{FF2B5EF4-FFF2-40B4-BE49-F238E27FC236}">
                <a16:creationId xmlns:a16="http://schemas.microsoft.com/office/drawing/2014/main" id="{34BE5FFA-C863-5F63-2574-4F650BA4588D}"/>
              </a:ext>
            </a:extLst>
          </p:cNvPr>
          <p:cNvSpPr>
            <a:spLocks noGrp="1"/>
          </p:cNvSpPr>
          <p:nvPr>
            <p:ph type="title" hasCustomPrompt="1"/>
          </p:nvPr>
        </p:nvSpPr>
        <p:spPr>
          <a:xfrm>
            <a:off x="360000" y="360000"/>
            <a:ext cx="10080000" cy="537467"/>
          </a:xfrm>
        </p:spPr>
        <p:txBody>
          <a:bodyPr/>
          <a:lstStyle>
            <a:lvl1pPr>
              <a:defRPr>
                <a:solidFill>
                  <a:schemeClr val="bg1"/>
                </a:solidFill>
              </a:defRPr>
            </a:lvl1pPr>
          </a:lstStyle>
          <a:p>
            <a:r>
              <a:rPr lang="en-US"/>
              <a:t>Copyright</a:t>
            </a:r>
          </a:p>
        </p:txBody>
      </p:sp>
      <p:sp>
        <p:nvSpPr>
          <p:cNvPr id="3" name="Slide Number Placeholder 4">
            <a:extLst>
              <a:ext uri="{FF2B5EF4-FFF2-40B4-BE49-F238E27FC236}">
                <a16:creationId xmlns:a16="http://schemas.microsoft.com/office/drawing/2014/main" id="{CAF241D3-718F-F3B9-95BA-7ED78B1B5BDD}"/>
              </a:ext>
            </a:extLst>
          </p:cNvPr>
          <p:cNvSpPr txBox="1">
            <a:spLocks/>
          </p:cNvSpPr>
          <p:nvPr userDrawn="1"/>
        </p:nvSpPr>
        <p:spPr>
          <a:xfrm>
            <a:off x="11124000" y="6516000"/>
            <a:ext cx="720000" cy="180000"/>
          </a:xfrm>
          <a:prstGeom prst="rect">
            <a:avLst/>
          </a:prstGeom>
        </p:spPr>
        <p:txBody>
          <a:bodyPr vert="horz" lIns="0" tIns="0" rIns="0" bIns="0" rtlCol="0" anchor="t"/>
          <a:lstStyle>
            <a:defPPr>
              <a:defRPr lang="en-US"/>
            </a:defPPr>
            <a:lvl1pPr marL="0" algn="r" defTabSz="609585" rtl="0" eaLnBrk="1" latinLnBrk="0" hangingPunct="1">
              <a:defRPr sz="1200" kern="1200">
                <a:solidFill>
                  <a:schemeClr val="bg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10A01DC5-1685-4615-8240-15192985C6A2}" type="slidenum">
              <a:rPr lang="en-AU" smtClean="0"/>
              <a:pPr/>
              <a:t>‹#›</a:t>
            </a:fld>
            <a:endParaRPr lang="en-AU"/>
          </a:p>
        </p:txBody>
      </p:sp>
      <p:sp>
        <p:nvSpPr>
          <p:cNvPr id="5" name="Rectangle 4">
            <a:extLst>
              <a:ext uri="{FF2B5EF4-FFF2-40B4-BE49-F238E27FC236}">
                <a16:creationId xmlns:a16="http://schemas.microsoft.com/office/drawing/2014/main" id="{147A10EB-69B5-E036-369C-033BAFE6DB18}"/>
              </a:ext>
            </a:extLst>
          </p:cNvPr>
          <p:cNvSpPr/>
          <p:nvPr userDrawn="1"/>
        </p:nvSpPr>
        <p:spPr>
          <a:xfrm>
            <a:off x="10915048" y="231006"/>
            <a:ext cx="1039529" cy="1100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6" name="Picture 5" descr="A red flower with white text&#10;&#10;Description automatically generated with low confidence">
            <a:extLst>
              <a:ext uri="{FF2B5EF4-FFF2-40B4-BE49-F238E27FC236}">
                <a16:creationId xmlns:a16="http://schemas.microsoft.com/office/drawing/2014/main" id="{F5F3CD7E-F06C-6B47-6A3E-198A7C0DC31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95216" y="360000"/>
            <a:ext cx="660785" cy="717587"/>
          </a:xfrm>
          <a:prstGeom prst="rect">
            <a:avLst/>
          </a:prstGeom>
        </p:spPr>
      </p:pic>
      <p:pic>
        <p:nvPicPr>
          <p:cNvPr id="7" name="Picture 12" descr="Creative Commons Attribution licence logo">
            <a:extLst>
              <a:ext uri="{FF2B5EF4-FFF2-40B4-BE49-F238E27FC236}">
                <a16:creationId xmlns:a16="http://schemas.microsoft.com/office/drawing/2014/main" id="{7948A98C-F758-2F9B-44F6-E4FEA77CAA7A}"/>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244972" y="2967486"/>
            <a:ext cx="1406523" cy="489432"/>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10">
            <a:extLst>
              <a:ext uri="{FF2B5EF4-FFF2-40B4-BE49-F238E27FC236}">
                <a16:creationId xmlns:a16="http://schemas.microsoft.com/office/drawing/2014/main" id="{CD8E711E-20C4-EB65-95D8-4E4BB3686546}"/>
              </a:ext>
            </a:extLst>
          </p:cNvPr>
          <p:cNvSpPr>
            <a:spLocks noGrp="1"/>
          </p:cNvSpPr>
          <p:nvPr>
            <p:ph type="body" sz="quarter" idx="18" hasCustomPrompt="1"/>
          </p:nvPr>
        </p:nvSpPr>
        <p:spPr>
          <a:xfrm>
            <a:off x="360000" y="981264"/>
            <a:ext cx="10080000" cy="310015"/>
          </a:xfrm>
        </p:spPr>
        <p:txBody>
          <a:bodyPr anchor="b">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1172419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Content slid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59999" y="360000"/>
            <a:ext cx="11483999"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982520"/>
            <a:ext cx="11483998"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2" name="Text Placeholder 3">
            <a:extLst>
              <a:ext uri="{FF2B5EF4-FFF2-40B4-BE49-F238E27FC236}">
                <a16:creationId xmlns:a16="http://schemas.microsoft.com/office/drawing/2014/main" id="{7A679F83-4A45-8E00-A9A4-2E8DE35C1BB0}"/>
              </a:ext>
            </a:extLst>
          </p:cNvPr>
          <p:cNvSpPr>
            <a:spLocks noGrp="1"/>
          </p:cNvSpPr>
          <p:nvPr>
            <p:ph type="body" sz="quarter" idx="17" hasCustomPrompt="1"/>
          </p:nvPr>
        </p:nvSpPr>
        <p:spPr>
          <a:xfrm>
            <a:off x="360000" y="1567086"/>
            <a:ext cx="11484000" cy="4807835"/>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57109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387089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257F9B-C715-D998-280B-B0490FAB9D0D}"/>
              </a:ext>
            </a:extLst>
          </p:cNvPr>
          <p:cNvSpPr>
            <a:spLocks noGrp="1"/>
          </p:cNvSpPr>
          <p:nvPr>
            <p:ph type="title"/>
          </p:nvPr>
        </p:nvSpPr>
        <p:spPr>
          <a:xfrm>
            <a:off x="360000" y="360000"/>
            <a:ext cx="10080000" cy="545601"/>
          </a:xfrm>
        </p:spPr>
        <p:txBody>
          <a:bodyPr/>
          <a:lstStyle>
            <a:lvl1pPr>
              <a:defRPr>
                <a:solidFill>
                  <a:schemeClr val="accent1"/>
                </a:solidFill>
              </a:defRPr>
            </a:lvl1pPr>
          </a:lstStyle>
          <a:p>
            <a:r>
              <a:rPr lang="en-US"/>
              <a:t>Click to edit Master title style</a:t>
            </a:r>
            <a:endParaRPr lang="en-AU"/>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userDrawn="1"/>
        </p:nvCxnSpPr>
        <p:spPr>
          <a:xfrm>
            <a:off x="360000" y="136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hasCustomPrompt="1"/>
          </p:nvPr>
        </p:nvSpPr>
        <p:spPr>
          <a:xfrm>
            <a:off x="360000" y="1620000"/>
            <a:ext cx="11484000" cy="4536000"/>
          </a:xfrm>
        </p:spPr>
        <p:txBody>
          <a:bodyPr/>
          <a:lstStyle>
            <a:lvl1pPr>
              <a:lnSpc>
                <a:spcPct val="150000"/>
              </a:lnSpc>
              <a:defRPr sz="1800">
                <a:latin typeface="+mn-lt"/>
              </a:defRPr>
            </a:lvl1pPr>
            <a:lvl2pPr>
              <a:lnSpc>
                <a:spcPct val="150000"/>
              </a:lnSpc>
              <a:defRPr sz="1800"/>
            </a:lvl2pPr>
            <a:lvl3pPr>
              <a:lnSpc>
                <a:spcPct val="150000"/>
              </a:lnSpc>
              <a:defRPr/>
            </a:lvl3pPr>
            <a:lvl4pPr>
              <a:lnSpc>
                <a:spcPct val="150000"/>
              </a:lnSpc>
              <a:defRPr sz="1800"/>
            </a:lvl4pPr>
            <a:lvl5pPr>
              <a:lnSpc>
                <a:spcPct val="150000"/>
              </a:lnSpc>
              <a:defRPr sz="1800"/>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C1C68106-4483-643D-2F20-EDD5AEDB960D}"/>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09B0793B-9A9E-76CD-2FEC-E2CDF54AF066}"/>
              </a:ext>
            </a:extLst>
          </p:cNvPr>
          <p:cNvSpPr>
            <a:spLocks noGrp="1"/>
          </p:cNvSpPr>
          <p:nvPr>
            <p:ph type="sldNum" sz="quarter" idx="10"/>
          </p:nvPr>
        </p:nvSpPr>
        <p:spPr/>
        <p:txBody>
          <a:bodyPr/>
          <a:lstStyle/>
          <a:p>
            <a:fld id="{10A01DC5-1685-4615-8240-15192985C6A2}" type="slidenum">
              <a:rPr lang="en-AU" smtClean="0"/>
              <a:pPr/>
              <a:t>‹#›</a:t>
            </a:fld>
            <a:endParaRPr lang="en-AU"/>
          </a:p>
        </p:txBody>
      </p:sp>
      <p:sp>
        <p:nvSpPr>
          <p:cNvPr id="8" name="Text Placeholder 10">
            <a:extLst>
              <a:ext uri="{FF2B5EF4-FFF2-40B4-BE49-F238E27FC236}">
                <a16:creationId xmlns:a16="http://schemas.microsoft.com/office/drawing/2014/main" id="{CAACF727-AE7E-47EA-8835-DCF4CB035ECE}"/>
              </a:ext>
            </a:extLst>
          </p:cNvPr>
          <p:cNvSpPr>
            <a:spLocks noGrp="1"/>
          </p:cNvSpPr>
          <p:nvPr>
            <p:ph type="body" sz="quarter" idx="18" hasCustomPrompt="1"/>
          </p:nvPr>
        </p:nvSpPr>
        <p:spPr>
          <a:xfrm>
            <a:off x="360000" y="982520"/>
            <a:ext cx="10080000" cy="310015"/>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1475015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360000"/>
            <a:ext cx="10080000" cy="1008000"/>
          </a:xfrm>
          <a:prstGeom prst="rect">
            <a:avLst/>
          </a:prstGeom>
        </p:spPr>
        <p:txBody>
          <a:bodyPr vert="horz" lIns="0" tIns="0" rIns="0" bIns="0" rtlCol="0" anchor="t">
            <a:noAutofit/>
          </a:bodyPr>
          <a:lstStyle/>
          <a:p>
            <a:r>
              <a:rPr lang="en-GB"/>
              <a:t>Click to edit Master title style</a:t>
            </a:r>
            <a:endParaRPr lang="en-US"/>
          </a:p>
        </p:txBody>
      </p:sp>
      <p:sp>
        <p:nvSpPr>
          <p:cNvPr id="3" name="Text Placeholder 2"/>
          <p:cNvSpPr>
            <a:spLocks noGrp="1"/>
          </p:cNvSpPr>
          <p:nvPr>
            <p:ph type="body" idx="1"/>
          </p:nvPr>
        </p:nvSpPr>
        <p:spPr>
          <a:xfrm>
            <a:off x="360000" y="1620000"/>
            <a:ext cx="11484000" cy="4536000"/>
          </a:xfrm>
          <a:prstGeom prst="rect">
            <a:avLst/>
          </a:prstGeom>
        </p:spPr>
        <p:txBody>
          <a:bodyPr vert="horz" lIns="0" tIns="0" rIns="0" bIns="0" rtlCol="0">
            <a:noAutofit/>
          </a:body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1124000" y="6516000"/>
            <a:ext cx="720000" cy="180000"/>
          </a:xfrm>
          <a:prstGeom prst="rect">
            <a:avLst/>
          </a:prstGeom>
        </p:spPr>
        <p:txBody>
          <a:bodyPr vert="horz" lIns="0" tIns="0" rIns="0" bIns="0" rtlCol="0" anchor="t"/>
          <a:lstStyle>
            <a:lvl1pPr algn="r">
              <a:defRPr sz="1200">
                <a:solidFill>
                  <a:schemeClr val="tx1"/>
                </a:solidFill>
                <a:latin typeface="+mn-lt"/>
              </a:defRPr>
            </a:lvl1pPr>
          </a:lstStyle>
          <a:p>
            <a:fld id="{10A01DC5-1685-4615-8240-15192985C6A2}" type="slidenum">
              <a:rPr lang="en-AU" smtClean="0"/>
              <a:pPr/>
              <a:t>‹#›</a:t>
            </a:fld>
            <a:endParaRPr lang="en-AU"/>
          </a:p>
        </p:txBody>
      </p:sp>
    </p:spTree>
    <p:extLst>
      <p:ext uri="{BB962C8B-B14F-4D97-AF65-F5344CB8AC3E}">
        <p14:creationId xmlns:p14="http://schemas.microsoft.com/office/powerpoint/2010/main" val="4123316428"/>
      </p:ext>
    </p:extLst>
  </p:cSld>
  <p:clrMap bg1="lt1" tx1="dk1" bg2="lt2" tx2="dk2" accent1="accent1" accent2="accent2" accent3="accent3" accent4="accent4" accent5="accent5" accent6="accent6" hlink="hlink" folHlink="folHlink"/>
  <p:sldLayoutIdLst>
    <p:sldLayoutId id="2147483728" r:id="rId1"/>
    <p:sldLayoutId id="2147483731" r:id="rId2"/>
    <p:sldLayoutId id="2147483747" r:id="rId3"/>
    <p:sldLayoutId id="2147483724" r:id="rId4"/>
    <p:sldLayoutId id="2147483762" r:id="rId5"/>
    <p:sldLayoutId id="2147483723" r:id="rId6"/>
    <p:sldLayoutId id="2147483764" r:id="rId7"/>
    <p:sldLayoutId id="2147483746" r:id="rId8"/>
    <p:sldLayoutId id="2147483725" r:id="rId9"/>
    <p:sldLayoutId id="2147483743" r:id="rId10"/>
    <p:sldLayoutId id="2147483744" r:id="rId11"/>
    <p:sldLayoutId id="2147483859" r:id="rId12"/>
    <p:sldLayoutId id="2147483860" r:id="rId13"/>
    <p:sldLayoutId id="2147483861" r:id="rId14"/>
    <p:sldLayoutId id="2147483862" r:id="rId15"/>
    <p:sldLayoutId id="2147483766" r:id="rId16"/>
    <p:sldLayoutId id="2147483767" r:id="rId17"/>
    <p:sldLayoutId id="2147483768" r:id="rId18"/>
    <p:sldLayoutId id="2147483769" r:id="rId19"/>
    <p:sldLayoutId id="2147483770" r:id="rId20"/>
    <p:sldLayoutId id="2147483771" r:id="rId21"/>
    <p:sldLayoutId id="2147483772" r:id="rId22"/>
    <p:sldLayoutId id="2147483773" r:id="rId23"/>
    <p:sldLayoutId id="2147483775" r:id="rId24"/>
    <p:sldLayoutId id="2147483776" r:id="rId25"/>
    <p:sldLayoutId id="2147483777" r:id="rId26"/>
    <p:sldLayoutId id="2147483778" r:id="rId27"/>
    <p:sldLayoutId id="2147483779" r:id="rId2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377"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hyperlink" Target="https://us.humankinetics.com/blogs/excerpt/structure-and-content-of-individual-dance-sessions" TargetMode="External"/><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hyperlink" Target="https://curriculum.nsw.edu.au/learning-areas/creative-arts/dance-7-10-2023/glossary"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curriculum.nsw.edu.au/learning-areas/creative-arts/dance-11-12-2025/glossary" TargetMode="External"/><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8.xml"/><Relationship Id="rId4" Type="http://schemas.openxmlformats.org/officeDocument/2006/relationships/hyperlink" Target="https://curriculum.nsw.edu.au/learning-areas/creative-arts/dance-11-12-2025/glossary"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masterclass.com/articles/what-is-contemporary-dance" TargetMode="External"/><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8" Type="http://schemas.openxmlformats.org/officeDocument/2006/relationships/hyperlink" Target="https://commons.wikimedia.org/w/index.php?curid=129114623" TargetMode="External"/><Relationship Id="rId3" Type="http://schemas.openxmlformats.org/officeDocument/2006/relationships/image" Target="../media/image12.png"/><Relationship Id="rId7"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hyperlink" Target="https://creativecommons.org/licenses/by-sa/3.0/?ref=openverse" TargetMode="External"/><Relationship Id="rId5" Type="http://schemas.openxmlformats.org/officeDocument/2006/relationships/hyperlink" Target="https://en.wikipedia.org/wiki/en:Laboratoires_Servier" TargetMode="External"/><Relationship Id="rId4" Type="http://schemas.openxmlformats.org/officeDocument/2006/relationships/hyperlink" Target="https://commons.wikimedia.org/w/index.php?curid=89066270" TargetMode="External"/><Relationship Id="rId9" Type="http://schemas.openxmlformats.org/officeDocument/2006/relationships/hyperlink" Target="https://creativecommons.org/licenses/by-sa/4.0/?ref=openverse"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hyperlink" Target="https://creativecommons.org/licenses/by-sa/3.0/deed.en" TargetMode="External"/><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hyperlink" Target="https://en.wikipedia.org/wiki/en:Creative_Commons" TargetMode="External"/><Relationship Id="rId5" Type="http://schemas.openxmlformats.org/officeDocument/2006/relationships/hyperlink" Target="https://commons.wikimedia.org/w/index.php?title=User:Ducky2315&amp;action=edit&amp;redlink=1" TargetMode="External"/><Relationship Id="rId4" Type="http://schemas.openxmlformats.org/officeDocument/2006/relationships/hyperlink" Target="https://commons.wikimedia.org/wiki/File:Ankle_Pronation_Position.png" TargetMode="External"/></Relationships>
</file>

<file path=ppt/slides/_rels/slide1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hyperlink" Target="https://commons.wikimedia.org/wiki/File:Knee_anatomy.svg" TargetMode="External"/><Relationship Id="rId7"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hyperlink" Target="https://creativecommons.org/licenses/by-sa/4.0/deed.en" TargetMode="External"/><Relationship Id="rId11" Type="http://schemas.openxmlformats.org/officeDocument/2006/relationships/hyperlink" Target="https://creativecommons.org/licenses/by/3.0/deed.en" TargetMode="External"/><Relationship Id="rId5" Type="http://schemas.openxmlformats.org/officeDocument/2006/relationships/hyperlink" Target="https://en.wikipedia.org/wiki/en:Creative_Commons" TargetMode="External"/><Relationship Id="rId10" Type="http://schemas.openxmlformats.org/officeDocument/2006/relationships/hyperlink" Target="https://commons.wikimedia.org/wiki/User:BruceBlaus" TargetMode="External"/><Relationship Id="rId4" Type="http://schemas.openxmlformats.org/officeDocument/2006/relationships/hyperlink" Target="https://www.injurymap.com/free-human-anatomy-illustrations" TargetMode="External"/><Relationship Id="rId9" Type="http://schemas.openxmlformats.org/officeDocument/2006/relationships/hyperlink" Target="https://commons.wikimedia.org/wiki/File:Blausen_0597_KneeAnatomy_Side.png"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hyperlink" Target="https://www.pexels.com/license/" TargetMode="External"/><Relationship Id="rId4" Type="http://schemas.openxmlformats.org/officeDocument/2006/relationships/hyperlink" Target="https://www.pexels.com/photo/a-woman-in-yellow-long-sleeves-and-black-shorts-while-standing-on-a-wooden-floor-6926529/"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hyperlink" Target="https://creativecommons.org/licenses/by-sa/4.0/deed.en" TargetMode="External"/><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hyperlink" Target="https://en.wikipedia.org/wiki/en:Creative_Commons" TargetMode="External"/><Relationship Id="rId5" Type="http://schemas.openxmlformats.org/officeDocument/2006/relationships/hyperlink" Target="https://www.injurymap.com/free-human-anatomy-illustrations" TargetMode="External"/><Relationship Id="rId4" Type="http://schemas.openxmlformats.org/officeDocument/2006/relationships/hyperlink" Target="https://commons.wikimedia.org/wiki/File:Hip_anatomy.svg"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4.xml"/><Relationship Id="rId5" Type="http://schemas.openxmlformats.org/officeDocument/2006/relationships/hyperlink" Target="https://www.pexels.com/license/" TargetMode="External"/><Relationship Id="rId4" Type="http://schemas.openxmlformats.org/officeDocument/2006/relationships/hyperlink" Target="https://www.pexels.com/photo/a-man-in-black-long-sleeve-shirt-stretching-his-legs-8462964/" TargetMode="External"/></Relationships>
</file>

<file path=ppt/slides/_rels/slide20.xml.rels><?xml version="1.0" encoding="UTF-8" standalone="yes"?>
<Relationships xmlns="http://schemas.openxmlformats.org/package/2006/relationships"><Relationship Id="rId8" Type="http://schemas.openxmlformats.org/officeDocument/2006/relationships/hyperlink" Target="https://creativecommons.org/licenses/by/2.0/deed.en" TargetMode="External"/><Relationship Id="rId3" Type="http://schemas.openxmlformats.org/officeDocument/2006/relationships/image" Target="../media/image21.png"/><Relationship Id="rId7" Type="http://schemas.openxmlformats.org/officeDocument/2006/relationships/hyperlink" Target="https://commons.wikimedia.org/wiki/File:Back_muscles_%2848605452732%29.png" TargetMode="External"/><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image" Target="../media/image22.png"/><Relationship Id="rId5" Type="http://schemas.openxmlformats.org/officeDocument/2006/relationships/hyperlink" Target="https://creativecommons.org/licenses/by-sa/4.0/deed.en" TargetMode="External"/><Relationship Id="rId4" Type="http://schemas.openxmlformats.org/officeDocument/2006/relationships/hyperlink" Target="https://en.wikipedia.org/wiki/en:Creative_Commons"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www.flickr.com/photos/sportex/8271843513" TargetMode="External"/><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microsoft.com/office/2007/relationships/hdphoto" Target="../media/hdphoto1.wdp"/><Relationship Id="rId5" Type="http://schemas.openxmlformats.org/officeDocument/2006/relationships/image" Target="../media/image23.png"/><Relationship Id="rId4" Type="http://schemas.openxmlformats.org/officeDocument/2006/relationships/hyperlink" Target="https://creativecommons.org/licenses/by-nd/2.0/deed.en"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hyperlink" Target="https://creativecommons.org/licenses/by-sa/4.0/deed.en" TargetMode="External"/><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hyperlink" Target="https://en.wikipedia.org/wiki/en:Creative_Commons" TargetMode="External"/><Relationship Id="rId5" Type="http://schemas.openxmlformats.org/officeDocument/2006/relationships/hyperlink" Target="https://www.injurymap.com/free-human-anatomy-illustrations" TargetMode="External"/><Relationship Id="rId4" Type="http://schemas.openxmlformats.org/officeDocument/2006/relationships/hyperlink" Target="https://commons.wikimedia.org/wiki/File:Shoulder_anatomy.svg"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hyperlink" Target="https://creativecommons.org/licenses/by/4.0/deed.en" TargetMode="External"/><Relationship Id="rId2" Type="http://schemas.openxmlformats.org/officeDocument/2006/relationships/notesSlide" Target="../notesSlides/notesSlide22.xml"/><Relationship Id="rId1" Type="http://schemas.openxmlformats.org/officeDocument/2006/relationships/slideLayout" Target="../slideLayouts/slideLayout4.xml"/><Relationship Id="rId6" Type="http://schemas.openxmlformats.org/officeDocument/2006/relationships/hyperlink" Target="https://en.wikipedia.org/wiki/en:Creative_Commons" TargetMode="External"/><Relationship Id="rId5" Type="http://schemas.openxmlformats.org/officeDocument/2006/relationships/hyperlink" Target="https://cnx.org/contents/FPtK1zmh@8.25:fEI3C8Ot@10/Preface" TargetMode="External"/><Relationship Id="rId4" Type="http://schemas.openxmlformats.org/officeDocument/2006/relationships/hyperlink" Target="https://commons.wikimedia.org/wiki/File:1119_Muscles_that_Move_the_Humerus.jpg"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4.xml"/><Relationship Id="rId5" Type="http://schemas.openxmlformats.org/officeDocument/2006/relationships/hyperlink" Target="https://www.pexels.com/license/" TargetMode="External"/><Relationship Id="rId4" Type="http://schemas.openxmlformats.org/officeDocument/2006/relationships/hyperlink" Target="https://www.pexels.com/photo/monchrome-photo-of-person-with-her-hands-up-8467104/"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s://curriculum.nsw.edu.au/learning-areas/creative-arts/dance-11-12-2025/glossary" TargetMode="Externa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4.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5.xml"/><Relationship Id="rId1" Type="http://schemas.openxmlformats.org/officeDocument/2006/relationships/slideLayout" Target="../slideLayouts/slideLayout13.xml"/><Relationship Id="rId5" Type="http://schemas.openxmlformats.org/officeDocument/2006/relationships/hyperlink" Target="https://en.wikipedia.org/wiki/Public_domain" TargetMode="External"/><Relationship Id="rId4" Type="http://schemas.openxmlformats.org/officeDocument/2006/relationships/hyperlink" Target="https://commons.wikimedia.org/wiki/File:Posture_types_(vertebral_column).jpg"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www.pexels.com/photo/graceful-dance-pose-against-minimalist-background-30724325/" TargetMode="External"/><Relationship Id="rId2" Type="http://schemas.openxmlformats.org/officeDocument/2006/relationships/image" Target="../media/image30.jpeg"/><Relationship Id="rId1" Type="http://schemas.openxmlformats.org/officeDocument/2006/relationships/slideLayout" Target="../slideLayouts/slideLayout13.xml"/><Relationship Id="rId5" Type="http://schemas.openxmlformats.org/officeDocument/2006/relationships/hyperlink" Target="https://www.pexels.com/license/" TargetMode="External"/><Relationship Id="rId4" Type="http://schemas.openxmlformats.org/officeDocument/2006/relationships/hyperlink" Target="https://www.pexels.com/@letycia-reis-611010001/"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performancemedicine.com.au/strength-training-for-dancers" TargetMode="External"/><Relationship Id="rId2" Type="http://schemas.openxmlformats.org/officeDocument/2006/relationships/image" Target="../media/image31.jpeg"/><Relationship Id="rId1" Type="http://schemas.openxmlformats.org/officeDocument/2006/relationships/slideLayout" Target="../slideLayouts/slideLayout13.xml"/><Relationship Id="rId6" Type="http://schemas.openxmlformats.org/officeDocument/2006/relationships/hyperlink" Target="https://www.pexels.com/license/" TargetMode="External"/><Relationship Id="rId5" Type="http://schemas.openxmlformats.org/officeDocument/2006/relationships/hyperlink" Target="https://www.pexels.com/@weijia-ma-322731568/" TargetMode="External"/><Relationship Id="rId4" Type="http://schemas.openxmlformats.org/officeDocument/2006/relationships/hyperlink" Target="https://www.pexels.com/photo/woman-dancing-in-a-studio-19989604/"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hyperlink" Target="https://www.pexels.com/license/" TargetMode="External"/><Relationship Id="rId2" Type="http://schemas.openxmlformats.org/officeDocument/2006/relationships/notesSlide" Target="../notesSlides/notesSlide26.xml"/><Relationship Id="rId1" Type="http://schemas.openxmlformats.org/officeDocument/2006/relationships/slideLayout" Target="../slideLayouts/slideLayout13.xml"/><Relationship Id="rId6" Type="http://schemas.openxmlformats.org/officeDocument/2006/relationships/hyperlink" Target="https://www.pexels.com/@anastasiya-gepp-654466/" TargetMode="External"/><Relationship Id="rId5" Type="http://schemas.openxmlformats.org/officeDocument/2006/relationships/hyperlink" Target="https://www.pexels.com/photo/woman-dancing-in-a-studio-19989604/" TargetMode="External"/><Relationship Id="rId4" Type="http://schemas.openxmlformats.org/officeDocument/2006/relationships/hyperlink" Target="https://ausdance.org.au/articles/details/stretching-rules-for-dancers" TargetMode="External"/></Relationships>
</file>

<file path=ppt/slides/_rels/slide31.xml.rels><?xml version="1.0" encoding="UTF-8" standalone="yes"?>
<Relationships xmlns="http://schemas.openxmlformats.org/package/2006/relationships"><Relationship Id="rId2" Type="http://schemas.openxmlformats.org/officeDocument/2006/relationships/hyperlink" Target="https://www.bodykinect.org/post/building-stamina-as-a-dancer-beyond-running-the-routine-over-and-over-again" TargetMode="Externa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hyperlink" Target="https://www.australianballetschool.com.au/blogs/news/a-conversation-on-coordination" TargetMode="Externa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6.png"/><Relationship Id="rId7" Type="http://schemas.openxmlformats.org/officeDocument/2006/relationships/hyperlink" Target="https://curriculum.nsw.edu.au/learning-areas/creative-arts/dance-11-12-2025/glossary" TargetMode="External"/><Relationship Id="rId2" Type="http://schemas.openxmlformats.org/officeDocument/2006/relationships/notesSlide" Target="../notesSlides/notesSlide31.xml"/><Relationship Id="rId1" Type="http://schemas.openxmlformats.org/officeDocument/2006/relationships/slideLayout" Target="../slideLayouts/slideLayout12.xml"/><Relationship Id="rId6" Type="http://schemas.openxmlformats.org/officeDocument/2006/relationships/hyperlink" Target="https://education.nsw.gov.au/teaching-and-learning/curriculum/creative-arts/creative-arts-curriculum-resources-k-12/7-10-curriculum-resources/dance-7-10-graphics-and-posters#:~:text=Posters%20%E2%80%93%20Elements%20of%20dance%20(PDF%20725%20KB)" TargetMode="External"/><Relationship Id="rId5" Type="http://schemas.openxmlformats.org/officeDocument/2006/relationships/image" Target="../media/image38.png"/><Relationship Id="rId10" Type="http://schemas.openxmlformats.org/officeDocument/2006/relationships/image" Target="../media/image41.png"/><Relationship Id="rId4" Type="http://schemas.openxmlformats.org/officeDocument/2006/relationships/image" Target="../media/image37.png"/><Relationship Id="rId9" Type="http://schemas.openxmlformats.org/officeDocument/2006/relationships/image" Target="../media/image4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hyperlink" Target="https://curriculum.nsw.edu.au/learning-areas/creative-arts/dance-11-12-2025/glossary" TargetMode="External"/><Relationship Id="rId2" Type="http://schemas.openxmlformats.org/officeDocument/2006/relationships/notesSlide" Target="../notesSlides/notesSlide37.xml"/><Relationship Id="rId1" Type="http://schemas.openxmlformats.org/officeDocument/2006/relationships/slideLayout" Target="../slideLayouts/slideLayout15.xml"/><Relationship Id="rId4" Type="http://schemas.openxmlformats.org/officeDocument/2006/relationships/image" Target="../media/image44.png"/></Relationships>
</file>

<file path=ppt/slides/_rels/slide4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hyperlink" Target="https://curriculum.nsw.edu.au/learning-areas/creative-arts/dance-11-12-2025/glossary" TargetMode="External"/><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8.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8.xml"/></Relationships>
</file>

<file path=ppt/slides/_rels/slide5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5.xml"/><Relationship Id="rId1" Type="http://schemas.openxmlformats.org/officeDocument/2006/relationships/video" Target="https://www.youtube.com/embed/HnQku3z-Rok?feature=oembed" TargetMode="External"/><Relationship Id="rId6" Type="http://schemas.openxmlformats.org/officeDocument/2006/relationships/hyperlink" Target="https://www.youtube.com/watch?v=HnQku3z-Rok&amp;list=RDHnQku3z-Rok&amp;start_radio=1" TargetMode="External"/><Relationship Id="rId5" Type="http://schemas.openxmlformats.org/officeDocument/2006/relationships/image" Target="../media/image49.jpeg"/><Relationship Id="rId4" Type="http://schemas.openxmlformats.org/officeDocument/2006/relationships/image" Target="../media/image48.jpeg"/></Relationships>
</file>

<file path=ppt/slides/_rels/slide6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0.xml"/><Relationship Id="rId1" Type="http://schemas.openxmlformats.org/officeDocument/2006/relationships/slideLayout" Target="../slideLayouts/slideLayout14.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8.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8.xml"/></Relationships>
</file>

<file path=ppt/slides/_rels/slide65.xml.rels><?xml version="1.0" encoding="UTF-8" standalone="yes"?>
<Relationships xmlns="http://schemas.openxmlformats.org/package/2006/relationships"><Relationship Id="rId8" Type="http://schemas.openxmlformats.org/officeDocument/2006/relationships/hyperlink" Target="https://curriculum.nsw.edu.au/learning-areas/creative-arts/dance-11-12-2025/overview" TargetMode="External"/><Relationship Id="rId3" Type="http://schemas.openxmlformats.org/officeDocument/2006/relationships/hyperlink" Target="https://www.nsw.gov.au/education-and-training/nesa/copyright" TargetMode="External"/><Relationship Id="rId7" Type="http://schemas.openxmlformats.org/officeDocument/2006/relationships/hyperlink" Target="https://www.bodykinect.org/post/building-stamina-as-a-dancer-beyond-running-the-routine-over-and-over-again" TargetMode="External"/><Relationship Id="rId2" Type="http://schemas.openxmlformats.org/officeDocument/2006/relationships/notesSlide" Target="../notesSlides/notesSlide53.xml"/><Relationship Id="rId1" Type="http://schemas.openxmlformats.org/officeDocument/2006/relationships/slideLayout" Target="../slideLayouts/slideLayout10.xml"/><Relationship Id="rId6" Type="http://schemas.openxmlformats.org/officeDocument/2006/relationships/hyperlink" Target="https://ausdance.org.au/articles/details/stretching-rules-for-dancers" TargetMode="External"/><Relationship Id="rId5" Type="http://schemas.openxmlformats.org/officeDocument/2006/relationships/hyperlink" Target="https://curriculum.nsw.edu.au/" TargetMode="External"/><Relationship Id="rId10" Type="http://schemas.openxmlformats.org/officeDocument/2006/relationships/hyperlink" Target="https://curriculum.nsw.edu.au/learning-areas/creative-arts/dance-11-12-2025/glossary" TargetMode="External"/><Relationship Id="rId4" Type="http://schemas.openxmlformats.org/officeDocument/2006/relationships/hyperlink" Target="https://www.nsw.gov.au/education-and-training/nesa" TargetMode="External"/><Relationship Id="rId9" Type="http://schemas.openxmlformats.org/officeDocument/2006/relationships/hyperlink" Target="https://www.masterclass.com/articles/what-is-contemporary-dance" TargetMode="External"/></Relationships>
</file>

<file path=ppt/slides/_rels/slide66.xml.rels><?xml version="1.0" encoding="UTF-8" standalone="yes"?>
<Relationships xmlns="http://schemas.openxmlformats.org/package/2006/relationships"><Relationship Id="rId3" Type="http://schemas.openxmlformats.org/officeDocument/2006/relationships/hyperlink" Target="https://curriculum.nsw.edu.au/learning-areas/creative-arts/dance-7-10-2023/glossary" TargetMode="External"/><Relationship Id="rId7" Type="http://schemas.openxmlformats.org/officeDocument/2006/relationships/hyperlink" Target="https://www.australianballetschool.com.au/blogs/news/a-conversation-on-coordination" TargetMode="External"/><Relationship Id="rId2" Type="http://schemas.openxmlformats.org/officeDocument/2006/relationships/notesSlide" Target="../notesSlides/notesSlide54.xml"/><Relationship Id="rId1" Type="http://schemas.openxmlformats.org/officeDocument/2006/relationships/slideLayout" Target="../slideLayouts/slideLayout3.xml"/><Relationship Id="rId6" Type="http://schemas.openxmlformats.org/officeDocument/2006/relationships/hyperlink" Target="https://us.humankinetics.com/blogs/excerpt/structure-and-content-of-individual-dance-sessions" TargetMode="External"/><Relationship Id="rId5" Type="http://schemas.openxmlformats.org/officeDocument/2006/relationships/hyperlink" Target="https://www.youtube.com/watch?v=HnQku3z-Rok&amp;list=RDHnQku3z-Rok&amp;start_radio=1" TargetMode="External"/><Relationship Id="rId4" Type="http://schemas.openxmlformats.org/officeDocument/2006/relationships/hyperlink" Target="https://performancemedicine.com.au/strength-training-for-dancers" TargetMode="External"/></Relationships>
</file>

<file path=ppt/slides/_rels/slide67.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55.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FAAB12C-96D6-467B-0ABD-4FBE822638B0}"/>
              </a:ext>
              <a:ext uri="{C183D7F6-B498-43B3-948B-1728B52AA6E4}">
                <adec:decorative xmlns:adec="http://schemas.microsoft.com/office/drawing/2017/decorative" val="1"/>
              </a:ext>
            </a:extLst>
          </p:cNvPr>
          <p:cNvSpPr/>
          <p:nvPr/>
        </p:nvSpPr>
        <p:spPr>
          <a:xfrm>
            <a:off x="0" y="1555668"/>
            <a:ext cx="12192000" cy="5438897"/>
          </a:xfrm>
          <a:prstGeom prst="rect">
            <a:avLst/>
          </a:prstGeom>
          <a:solidFill>
            <a:srgbClr val="F0EB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Title 2">
            <a:extLst>
              <a:ext uri="{FF2B5EF4-FFF2-40B4-BE49-F238E27FC236}">
                <a16:creationId xmlns:a16="http://schemas.microsoft.com/office/drawing/2014/main" id="{9D998069-8808-F7B7-147A-0D45AF051C4E}"/>
              </a:ext>
            </a:extLst>
          </p:cNvPr>
          <p:cNvSpPr>
            <a:spLocks noGrp="1"/>
          </p:cNvSpPr>
          <p:nvPr>
            <p:ph type="title"/>
          </p:nvPr>
        </p:nvSpPr>
        <p:spPr/>
        <p:txBody>
          <a:bodyPr/>
          <a:lstStyle/>
          <a:p>
            <a:r>
              <a:rPr lang="en-AU">
                <a:latin typeface="+mj-lt"/>
              </a:rPr>
              <a:t>Instructions for use</a:t>
            </a:r>
          </a:p>
        </p:txBody>
      </p:sp>
      <p:sp>
        <p:nvSpPr>
          <p:cNvPr id="6" name="Text Placeholder 5">
            <a:extLst>
              <a:ext uri="{FF2B5EF4-FFF2-40B4-BE49-F238E27FC236}">
                <a16:creationId xmlns:a16="http://schemas.microsoft.com/office/drawing/2014/main" id="{8DD841B6-17E3-7C1D-D90A-3B640A08136D}"/>
              </a:ext>
              <a:ext uri="{C183D7F6-B498-43B3-948B-1728B52AA6E4}">
                <adec:decorative xmlns:adec="http://schemas.microsoft.com/office/drawing/2017/decorative" val="1"/>
              </a:ext>
            </a:extLst>
          </p:cNvPr>
          <p:cNvSpPr>
            <a:spLocks noGrp="1"/>
          </p:cNvSpPr>
          <p:nvPr>
            <p:ph type="body" sz="quarter" idx="18"/>
          </p:nvPr>
        </p:nvSpPr>
        <p:spPr/>
        <p:txBody>
          <a:bodyPr/>
          <a:lstStyle/>
          <a:p>
            <a:endParaRPr lang="en-AU">
              <a:latin typeface="+mj-lt"/>
            </a:endParaRPr>
          </a:p>
        </p:txBody>
      </p:sp>
      <p:sp>
        <p:nvSpPr>
          <p:cNvPr id="7" name="Picture Placeholder 6">
            <a:extLst>
              <a:ext uri="{FF2B5EF4-FFF2-40B4-BE49-F238E27FC236}">
                <a16:creationId xmlns:a16="http://schemas.microsoft.com/office/drawing/2014/main" id="{41E659CE-3503-CAAB-868D-643BC7328B29}"/>
              </a:ext>
            </a:extLst>
          </p:cNvPr>
          <p:cNvSpPr>
            <a:spLocks noGrp="1"/>
          </p:cNvSpPr>
          <p:nvPr>
            <p:ph type="pic" sz="quarter" idx="13"/>
          </p:nvPr>
        </p:nvSpPr>
        <p:spPr>
          <a:xfrm>
            <a:off x="354000" y="1931625"/>
            <a:ext cx="11483999" cy="4498641"/>
          </a:xfrm>
        </p:spPr>
        <p:txBody>
          <a:bodyPr/>
          <a:lstStyle/>
          <a:p>
            <a:pPr marL="342900" indent="-342900">
              <a:lnSpc>
                <a:spcPct val="150000"/>
              </a:lnSpc>
              <a:buFont typeface="Arial"/>
              <a:buChar char="•"/>
            </a:pPr>
            <a:r>
              <a:rPr lang="en-AU" sz="1800" dirty="0">
                <a:latin typeface="+mn-lt"/>
                <a:ea typeface="+mn-lt"/>
                <a:cs typeface="+mn-lt"/>
              </a:rPr>
              <a:t>This resource is not a teaching and learning program. It should be used in conjunction with (Insert unit name and link).</a:t>
            </a:r>
            <a:endParaRPr lang="en-AU" sz="1800" dirty="0">
              <a:solidFill>
                <a:srgbClr val="22272B"/>
              </a:solidFill>
              <a:latin typeface="+mn-lt"/>
            </a:endParaRPr>
          </a:p>
          <a:p>
            <a:pPr marL="342900" indent="-342900">
              <a:lnSpc>
                <a:spcPct val="150000"/>
              </a:lnSpc>
              <a:buFont typeface="Arial"/>
              <a:buChar char="•"/>
            </a:pPr>
            <a:r>
              <a:rPr lang="en-AU" sz="1800" dirty="0">
                <a:solidFill>
                  <a:srgbClr val="22272B"/>
                </a:solidFill>
                <a:latin typeface="+mn-lt"/>
              </a:rPr>
              <a:t>Classroom teachers are encouraged to </a:t>
            </a:r>
            <a:r>
              <a:rPr lang="en-AU" sz="1800" b="1" dirty="0">
                <a:solidFill>
                  <a:srgbClr val="22272B"/>
                </a:solidFill>
                <a:latin typeface="+mn-lt"/>
              </a:rPr>
              <a:t>add and adapt</a:t>
            </a:r>
            <a:r>
              <a:rPr lang="en-AU" sz="1800" dirty="0">
                <a:solidFill>
                  <a:srgbClr val="22272B"/>
                </a:solidFill>
                <a:latin typeface="+mn-lt"/>
              </a:rPr>
              <a:t> slides as required to meet the needs of their students.</a:t>
            </a:r>
          </a:p>
          <a:p>
            <a:pPr marL="342900" indent="-342900">
              <a:lnSpc>
                <a:spcPct val="150000"/>
              </a:lnSpc>
              <a:buFont typeface="Arial"/>
              <a:buChar char="•"/>
            </a:pPr>
            <a:r>
              <a:rPr lang="en-AU" sz="1800" dirty="0">
                <a:solidFill>
                  <a:srgbClr val="22272B"/>
                </a:solidFill>
                <a:latin typeface="+mn-lt"/>
              </a:rPr>
              <a:t>Save a copy of the file to make changes to the slide deck. Go to File &gt; Download a Copy (this downloads a copy to the computer to edit in the PowerPoint app).</a:t>
            </a:r>
          </a:p>
          <a:p>
            <a:pPr marL="342900" indent="-342900">
              <a:lnSpc>
                <a:spcPct val="150000"/>
              </a:lnSpc>
              <a:buFont typeface="Arial"/>
              <a:buChar char="•"/>
            </a:pPr>
            <a:r>
              <a:rPr lang="en-AU" sz="1800" dirty="0">
                <a:solidFill>
                  <a:srgbClr val="22272B"/>
                </a:solidFill>
                <a:latin typeface="+mn-lt"/>
              </a:rPr>
              <a:t>To convert the PowerPoint to Google Slides:</a:t>
            </a:r>
          </a:p>
          <a:p>
            <a:pPr marL="913765" lvl="1" indent="-457200">
              <a:lnSpc>
                <a:spcPct val="150000"/>
              </a:lnSpc>
              <a:buFont typeface="+mj-lt"/>
              <a:buAutoNum type="arabicPeriod"/>
            </a:pPr>
            <a:r>
              <a:rPr lang="en-AU" dirty="0">
                <a:solidFill>
                  <a:srgbClr val="22272B"/>
                </a:solidFill>
                <a:latin typeface="+mn-lt"/>
              </a:rPr>
              <a:t>Upload the file into Google Drive and open it.</a:t>
            </a:r>
          </a:p>
          <a:p>
            <a:pPr marL="913765" lvl="1" indent="-457200">
              <a:lnSpc>
                <a:spcPct val="150000"/>
              </a:lnSpc>
              <a:buFont typeface="+mj-lt"/>
              <a:buAutoNum type="arabicPeriod"/>
            </a:pPr>
            <a:r>
              <a:rPr lang="en-AU" dirty="0">
                <a:solidFill>
                  <a:srgbClr val="22272B"/>
                </a:solidFill>
                <a:latin typeface="+mn-lt"/>
              </a:rPr>
              <a:t>Go to File &gt; Save as Google Slides.</a:t>
            </a:r>
          </a:p>
          <a:p>
            <a:pPr marL="456565" lvl="1">
              <a:lnSpc>
                <a:spcPct val="150000"/>
              </a:lnSpc>
            </a:pPr>
            <a:r>
              <a:rPr lang="en-AU" dirty="0">
                <a:solidFill>
                  <a:srgbClr val="22272B"/>
                </a:solidFill>
                <a:latin typeface="+mn-lt"/>
              </a:rPr>
              <a:t>(Note – conversion may cause formatting changes in the slides.)</a:t>
            </a:r>
          </a:p>
        </p:txBody>
      </p:sp>
      <p:sp>
        <p:nvSpPr>
          <p:cNvPr id="2" name="Slide Number Placeholder 1">
            <a:extLst>
              <a:ext uri="{FF2B5EF4-FFF2-40B4-BE49-F238E27FC236}">
                <a16:creationId xmlns:a16="http://schemas.microsoft.com/office/drawing/2014/main" id="{CD087911-6789-4356-F538-4C4ABF1219E6}"/>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a:t>
            </a:fld>
            <a:endParaRPr lang="en-AU"/>
          </a:p>
        </p:txBody>
      </p:sp>
    </p:spTree>
    <p:extLst>
      <p:ext uri="{BB962C8B-B14F-4D97-AF65-F5344CB8AC3E}">
        <p14:creationId xmlns:p14="http://schemas.microsoft.com/office/powerpoint/2010/main" val="3977060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0BFD7D2-79C8-C75E-3175-1E205485B9AD}"/>
              </a:ext>
              <a:ext uri="{C183D7F6-B498-43B3-948B-1728B52AA6E4}">
                <adec:decorative xmlns:adec="http://schemas.microsoft.com/office/drawing/2017/decorative" val="1"/>
              </a:ext>
            </a:extLst>
          </p:cNvPr>
          <p:cNvSpPr/>
          <p:nvPr/>
        </p:nvSpPr>
        <p:spPr>
          <a:xfrm>
            <a:off x="0" y="0"/>
            <a:ext cx="7128000" cy="6858000"/>
          </a:xfrm>
          <a:prstGeom prst="rect">
            <a:avLst/>
          </a:prstGeom>
          <a:solidFill>
            <a:srgbClr val="3C12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Title 2">
            <a:extLst>
              <a:ext uri="{FF2B5EF4-FFF2-40B4-BE49-F238E27FC236}">
                <a16:creationId xmlns:a16="http://schemas.microsoft.com/office/drawing/2014/main" id="{2EF38185-B00A-9878-8E80-7D55E5647711}"/>
              </a:ext>
            </a:extLst>
          </p:cNvPr>
          <p:cNvSpPr>
            <a:spLocks noGrp="1"/>
          </p:cNvSpPr>
          <p:nvPr>
            <p:ph type="ctrTitle"/>
          </p:nvPr>
        </p:nvSpPr>
        <p:spPr/>
        <p:txBody>
          <a:bodyPr/>
          <a:lstStyle/>
          <a:p>
            <a:r>
              <a:rPr lang="en-AU">
                <a:effectLst/>
                <a:latin typeface="+mj-lt"/>
                <a:ea typeface="Times New Roman" panose="02020603050405020304" pitchFamily="18" charset="0"/>
              </a:rPr>
              <a:t>Performance</a:t>
            </a:r>
            <a:endParaRPr lang="en-AU">
              <a:latin typeface="+mj-lt"/>
            </a:endParaRPr>
          </a:p>
        </p:txBody>
      </p:sp>
      <p:sp>
        <p:nvSpPr>
          <p:cNvPr id="11" name="Text Placeholder 10">
            <a:extLst>
              <a:ext uri="{FF2B5EF4-FFF2-40B4-BE49-F238E27FC236}">
                <a16:creationId xmlns:a16="http://schemas.microsoft.com/office/drawing/2014/main" id="{3D12AD43-6748-1D46-1B69-DCBF45A45856}"/>
              </a:ext>
            </a:extLst>
          </p:cNvPr>
          <p:cNvSpPr>
            <a:spLocks noGrp="1"/>
          </p:cNvSpPr>
          <p:nvPr>
            <p:ph type="body" sz="quarter" idx="10"/>
          </p:nvPr>
        </p:nvSpPr>
        <p:spPr/>
        <p:txBody>
          <a:bodyPr/>
          <a:lstStyle/>
          <a:p>
            <a:r>
              <a:rPr lang="en-AU">
                <a:solidFill>
                  <a:schemeClr val="bg1"/>
                </a:solidFill>
                <a:latin typeface="+mj-lt"/>
              </a:rPr>
              <a:t>Dance – Year 11</a:t>
            </a:r>
          </a:p>
        </p:txBody>
      </p:sp>
      <p:pic>
        <p:nvPicPr>
          <p:cNvPr id="12" name="Picture Placeholder 11">
            <a:extLst>
              <a:ext uri="{FF2B5EF4-FFF2-40B4-BE49-F238E27FC236}">
                <a16:creationId xmlns:a16="http://schemas.microsoft.com/office/drawing/2014/main" id="{342D4579-1A27-C706-1498-917906774552}"/>
              </a:ext>
              <a:ext uri="{C183D7F6-B498-43B3-948B-1728B52AA6E4}">
                <adec:decorative xmlns:adec="http://schemas.microsoft.com/office/drawing/2017/decorative" val="1"/>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a:prstGeom prst="rect">
            <a:avLst/>
          </a:prstGeom>
        </p:spPr>
      </p:pic>
      <p:pic>
        <p:nvPicPr>
          <p:cNvPr id="5" name="Picture 4">
            <a:extLst>
              <a:ext uri="{FF2B5EF4-FFF2-40B4-BE49-F238E27FC236}">
                <a16:creationId xmlns:a16="http://schemas.microsoft.com/office/drawing/2014/main" id="{E314F93E-C0A4-5FA0-7AFE-2E6DC182FB86}"/>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25469" y="106879"/>
            <a:ext cx="736519" cy="800681"/>
          </a:xfrm>
          <a:prstGeom prst="rect">
            <a:avLst/>
          </a:prstGeom>
        </p:spPr>
      </p:pic>
      <p:cxnSp>
        <p:nvCxnSpPr>
          <p:cNvPr id="6" name="Straight Connector 5">
            <a:extLst>
              <a:ext uri="{FF2B5EF4-FFF2-40B4-BE49-F238E27FC236}">
                <a16:creationId xmlns:a16="http://schemas.microsoft.com/office/drawing/2014/main" id="{74C91F66-6831-E00F-ABC0-7E14F28801DA}"/>
              </a:ext>
              <a:ext uri="{C183D7F6-B498-43B3-948B-1728B52AA6E4}">
                <adec:decorative xmlns:adec="http://schemas.microsoft.com/office/drawing/2017/decorative" val="1"/>
              </a:ext>
            </a:extLst>
          </p:cNvPr>
          <p:cNvCxnSpPr/>
          <p:nvPr/>
        </p:nvCxnSpPr>
        <p:spPr>
          <a:xfrm>
            <a:off x="356260" y="356260"/>
            <a:ext cx="0" cy="632954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2264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7346830-A0C7-9D95-31DC-A77B445F770B}"/>
              </a:ext>
            </a:extLst>
          </p:cNvPr>
          <p:cNvSpPr>
            <a:spLocks noGrp="1"/>
          </p:cNvSpPr>
          <p:nvPr>
            <p:ph type="title"/>
          </p:nvPr>
        </p:nvSpPr>
        <p:spPr/>
        <p:txBody>
          <a:bodyPr/>
          <a:lstStyle/>
          <a:p>
            <a:r>
              <a:rPr lang="en-GB">
                <a:latin typeface="+mj-lt"/>
              </a:rPr>
              <a:t>Learning sequences</a:t>
            </a:r>
          </a:p>
        </p:txBody>
      </p:sp>
      <p:grpSp>
        <p:nvGrpSpPr>
          <p:cNvPr id="2" name="Group 1" descr="A link to learning sequence 1 - the theory applied to the practice. ">
            <a:extLst>
              <a:ext uri="{FF2B5EF4-FFF2-40B4-BE49-F238E27FC236}">
                <a16:creationId xmlns:a16="http://schemas.microsoft.com/office/drawing/2014/main" id="{936DF825-93DA-F314-D0D0-DF9A028BF3CF}"/>
              </a:ext>
            </a:extLst>
          </p:cNvPr>
          <p:cNvGrpSpPr/>
          <p:nvPr/>
        </p:nvGrpSpPr>
        <p:grpSpPr>
          <a:xfrm>
            <a:off x="360000" y="1421339"/>
            <a:ext cx="6420810" cy="1045440"/>
            <a:chOff x="360000" y="1266959"/>
            <a:chExt cx="6558836" cy="1045440"/>
          </a:xfrm>
        </p:grpSpPr>
        <p:sp>
          <p:nvSpPr>
            <p:cNvPr id="6" name="Rectangle: Rounded Corners 5">
              <a:extLst>
                <a:ext uri="{FF2B5EF4-FFF2-40B4-BE49-F238E27FC236}">
                  <a16:creationId xmlns:a16="http://schemas.microsoft.com/office/drawing/2014/main" id="{4FE5E097-CB1A-ACBC-89BE-13303B39E8AE}"/>
                </a:ext>
                <a:ext uri="{C183D7F6-B498-43B3-948B-1728B52AA6E4}">
                  <adec:decorative xmlns:adec="http://schemas.microsoft.com/office/drawing/2017/decorative" val="1"/>
                </a:ext>
              </a:extLst>
            </p:cNvPr>
            <p:cNvSpPr/>
            <p:nvPr/>
          </p:nvSpPr>
          <p:spPr>
            <a:xfrm>
              <a:off x="1037782" y="1330982"/>
              <a:ext cx="5881054" cy="917394"/>
            </a:xfrm>
            <a:prstGeom prst="roundRect">
              <a:avLst>
                <a:gd name="adj" fmla="val 17256"/>
              </a:avLst>
            </a:prstGeom>
            <a:solidFill>
              <a:srgbClr val="E0D5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0000"/>
              <a:r>
                <a:rPr lang="en-US" u="sng" dirty="0">
                  <a:solidFill>
                    <a:schemeClr val="accent2"/>
                  </a:solidFill>
                  <a:latin typeface="+mj-lt"/>
                </a:rPr>
                <a:t>Dance technique classes</a:t>
              </a:r>
              <a:endParaRPr lang="en-AU" u="sng" dirty="0">
                <a:solidFill>
                  <a:schemeClr val="accent2"/>
                </a:solidFill>
                <a:latin typeface="+mj-lt"/>
              </a:endParaRPr>
            </a:p>
          </p:txBody>
        </p:sp>
        <p:sp>
          <p:nvSpPr>
            <p:cNvPr id="8" name="Oval 7">
              <a:hlinkClick r:id="" action="ppaction://noaction"/>
              <a:extLst>
                <a:ext uri="{FF2B5EF4-FFF2-40B4-BE49-F238E27FC236}">
                  <a16:creationId xmlns:a16="http://schemas.microsoft.com/office/drawing/2014/main" id="{7CD3C21D-BCDF-0FAB-C5C8-A24D1ADC23AB}"/>
                </a:ext>
              </a:extLst>
            </p:cNvPr>
            <p:cNvSpPr/>
            <p:nvPr/>
          </p:nvSpPr>
          <p:spPr>
            <a:xfrm>
              <a:off x="360000" y="1266959"/>
              <a:ext cx="1045441" cy="1045440"/>
            </a:xfrm>
            <a:prstGeom prst="ellipse">
              <a:avLst/>
            </a:prstGeom>
            <a:solidFill>
              <a:srgbClr val="3C1292"/>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r>
                <a:rPr lang="en-AU" sz="3000" b="1">
                  <a:solidFill>
                    <a:schemeClr val="bg1"/>
                  </a:solidFill>
                  <a:latin typeface="+mj-lt"/>
                  <a:cs typeface="Arial" panose="020B0604020202020204" pitchFamily="34" charset="0"/>
                </a:rPr>
                <a:t>1</a:t>
              </a:r>
            </a:p>
          </p:txBody>
        </p:sp>
      </p:grpSp>
      <p:grpSp>
        <p:nvGrpSpPr>
          <p:cNvPr id="5" name="Group 4" descr="A link to learning sequence 2: Dance technique classes. ">
            <a:extLst>
              <a:ext uri="{FF2B5EF4-FFF2-40B4-BE49-F238E27FC236}">
                <a16:creationId xmlns:a16="http://schemas.microsoft.com/office/drawing/2014/main" id="{1DC85863-D1C5-6048-7F85-EF8494D4E75C}"/>
              </a:ext>
            </a:extLst>
          </p:cNvPr>
          <p:cNvGrpSpPr/>
          <p:nvPr/>
        </p:nvGrpSpPr>
        <p:grpSpPr>
          <a:xfrm>
            <a:off x="360000" y="2517239"/>
            <a:ext cx="6435072" cy="1045440"/>
            <a:chOff x="360000" y="2362859"/>
            <a:chExt cx="6435072" cy="1045440"/>
          </a:xfrm>
        </p:grpSpPr>
        <p:sp>
          <p:nvSpPr>
            <p:cNvPr id="9" name="Rectangle: Rounded Corners 8">
              <a:extLst>
                <a:ext uri="{FF2B5EF4-FFF2-40B4-BE49-F238E27FC236}">
                  <a16:creationId xmlns:a16="http://schemas.microsoft.com/office/drawing/2014/main" id="{85E5506E-31D1-30EC-3CCC-3FBB3A47FE12}"/>
                </a:ext>
                <a:ext uri="{C183D7F6-B498-43B3-948B-1728B52AA6E4}">
                  <adec:decorative xmlns:adec="http://schemas.microsoft.com/office/drawing/2017/decorative" val="1"/>
                </a:ext>
              </a:extLst>
            </p:cNvPr>
            <p:cNvSpPr/>
            <p:nvPr/>
          </p:nvSpPr>
          <p:spPr>
            <a:xfrm>
              <a:off x="1037781" y="2426882"/>
              <a:ext cx="5757291" cy="917394"/>
            </a:xfrm>
            <a:prstGeom prst="roundRect">
              <a:avLst>
                <a:gd name="adj" fmla="val 17256"/>
              </a:avLst>
            </a:prstGeom>
            <a:solidFill>
              <a:srgbClr val="E0D5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0000"/>
              <a:r>
                <a:rPr lang="en-US" u="sng">
                  <a:solidFill>
                    <a:schemeClr val="accent2"/>
                  </a:solidFill>
                </a:rPr>
                <a:t>Dance work 1</a:t>
              </a:r>
              <a:endParaRPr lang="en-AU" u="sng">
                <a:solidFill>
                  <a:schemeClr val="accent2"/>
                </a:solidFill>
              </a:endParaRPr>
            </a:p>
          </p:txBody>
        </p:sp>
        <p:sp>
          <p:nvSpPr>
            <p:cNvPr id="10" name="Oval 9">
              <a:hlinkClick r:id="" action="ppaction://noaction"/>
              <a:extLst>
                <a:ext uri="{FF2B5EF4-FFF2-40B4-BE49-F238E27FC236}">
                  <a16:creationId xmlns:a16="http://schemas.microsoft.com/office/drawing/2014/main" id="{F07C6269-A950-7C0C-C9E0-A828C47C2034}"/>
                </a:ext>
              </a:extLst>
            </p:cNvPr>
            <p:cNvSpPr/>
            <p:nvPr/>
          </p:nvSpPr>
          <p:spPr>
            <a:xfrm>
              <a:off x="360000" y="2362859"/>
              <a:ext cx="1045441" cy="1045440"/>
            </a:xfrm>
            <a:prstGeom prst="ellipse">
              <a:avLst/>
            </a:prstGeom>
            <a:solidFill>
              <a:srgbClr val="3C1292"/>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r>
                <a:rPr lang="en-AU" sz="3000" b="1">
                  <a:solidFill>
                    <a:schemeClr val="bg1"/>
                  </a:solidFill>
                  <a:latin typeface="+mj-lt"/>
                  <a:cs typeface="Arial" panose="020B0604020202020204" pitchFamily="34" charset="0"/>
                </a:rPr>
                <a:t>2</a:t>
              </a:r>
            </a:p>
          </p:txBody>
        </p:sp>
      </p:grpSp>
      <p:grpSp>
        <p:nvGrpSpPr>
          <p:cNvPr id="7" name="Group 6" descr="A link to learning sequence 3: Dance work 1.">
            <a:extLst>
              <a:ext uri="{FF2B5EF4-FFF2-40B4-BE49-F238E27FC236}">
                <a16:creationId xmlns:a16="http://schemas.microsoft.com/office/drawing/2014/main" id="{D4670512-21BD-00E3-6E11-685A358FEF6A}"/>
              </a:ext>
            </a:extLst>
          </p:cNvPr>
          <p:cNvGrpSpPr/>
          <p:nvPr/>
        </p:nvGrpSpPr>
        <p:grpSpPr>
          <a:xfrm>
            <a:off x="360000" y="3613139"/>
            <a:ext cx="6420810" cy="1045440"/>
            <a:chOff x="360000" y="3458759"/>
            <a:chExt cx="6420810" cy="1045440"/>
          </a:xfrm>
        </p:grpSpPr>
        <p:sp>
          <p:nvSpPr>
            <p:cNvPr id="11" name="Rectangle: Rounded Corners 10">
              <a:extLst>
                <a:ext uri="{FF2B5EF4-FFF2-40B4-BE49-F238E27FC236}">
                  <a16:creationId xmlns:a16="http://schemas.microsoft.com/office/drawing/2014/main" id="{8E8992EF-EB46-DA5D-84D9-1D8183F0C870}"/>
                </a:ext>
                <a:ext uri="{C183D7F6-B498-43B3-948B-1728B52AA6E4}">
                  <adec:decorative xmlns:adec="http://schemas.microsoft.com/office/drawing/2017/decorative" val="1"/>
                </a:ext>
              </a:extLst>
            </p:cNvPr>
            <p:cNvSpPr/>
            <p:nvPr/>
          </p:nvSpPr>
          <p:spPr>
            <a:xfrm>
              <a:off x="1037782" y="3522782"/>
              <a:ext cx="5743028" cy="917394"/>
            </a:xfrm>
            <a:prstGeom prst="roundRect">
              <a:avLst>
                <a:gd name="adj" fmla="val 17256"/>
              </a:avLst>
            </a:prstGeom>
            <a:solidFill>
              <a:srgbClr val="E0D5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marL="360000"/>
              <a:r>
                <a:rPr lang="en-US" u="sng">
                  <a:solidFill>
                    <a:schemeClr val="accent2"/>
                  </a:solidFill>
                </a:rPr>
                <a:t>Dance work 2</a:t>
              </a:r>
              <a:endParaRPr lang="en-AU" u="sng">
                <a:solidFill>
                  <a:schemeClr val="accent2"/>
                </a:solidFill>
              </a:endParaRPr>
            </a:p>
          </p:txBody>
        </p:sp>
        <p:sp>
          <p:nvSpPr>
            <p:cNvPr id="12" name="Oval 11">
              <a:hlinkClick r:id="" action="ppaction://noaction"/>
              <a:extLst>
                <a:ext uri="{FF2B5EF4-FFF2-40B4-BE49-F238E27FC236}">
                  <a16:creationId xmlns:a16="http://schemas.microsoft.com/office/drawing/2014/main" id="{BF4CE5D3-CF86-83E5-AFB8-E16A6ADF7EB9}"/>
                </a:ext>
              </a:extLst>
            </p:cNvPr>
            <p:cNvSpPr/>
            <p:nvPr/>
          </p:nvSpPr>
          <p:spPr>
            <a:xfrm>
              <a:off x="360000" y="3458759"/>
              <a:ext cx="1045441" cy="1045440"/>
            </a:xfrm>
            <a:prstGeom prst="ellipse">
              <a:avLst/>
            </a:prstGeom>
            <a:solidFill>
              <a:srgbClr val="3C1292"/>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r>
                <a:rPr lang="en-AU" sz="3000" b="1">
                  <a:solidFill>
                    <a:schemeClr val="bg1"/>
                  </a:solidFill>
                  <a:latin typeface="+mj-lt"/>
                  <a:cs typeface="Arial" panose="020B0604020202020204" pitchFamily="34" charset="0"/>
                </a:rPr>
                <a:t>3</a:t>
              </a:r>
            </a:p>
          </p:txBody>
        </p:sp>
      </p:grpSp>
      <p:sp>
        <p:nvSpPr>
          <p:cNvPr id="3" name="Slide Number Placeholder 2">
            <a:extLst>
              <a:ext uri="{FF2B5EF4-FFF2-40B4-BE49-F238E27FC236}">
                <a16:creationId xmlns:a16="http://schemas.microsoft.com/office/drawing/2014/main" id="{ECB95D0D-4DB2-95D7-03B3-689505E4E1BC}"/>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3</a:t>
            </a:fld>
            <a:endParaRPr lang="en-AU"/>
          </a:p>
        </p:txBody>
      </p:sp>
      <p:pic>
        <p:nvPicPr>
          <p:cNvPr id="28" name="Picture 27">
            <a:extLst>
              <a:ext uri="{FF2B5EF4-FFF2-40B4-BE49-F238E27FC236}">
                <a16:creationId xmlns:a16="http://schemas.microsoft.com/office/drawing/2014/main" id="{4673769C-73F7-22B2-F4CC-82B5D18CCD5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14519" y="3429000"/>
            <a:ext cx="6351149" cy="3406077"/>
          </a:xfrm>
          <a:prstGeom prst="rect">
            <a:avLst/>
          </a:prstGeom>
        </p:spPr>
      </p:pic>
    </p:spTree>
    <p:extLst>
      <p:ext uri="{BB962C8B-B14F-4D97-AF65-F5344CB8AC3E}">
        <p14:creationId xmlns:p14="http://schemas.microsoft.com/office/powerpoint/2010/main" val="898506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40D7447-EAE1-C8E4-4726-9625C9CAC763}"/>
              </a:ex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3C129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3706A4DC-7CD0-1F20-0BC7-202BAFA4AA08}"/>
              </a:ext>
            </a:extLst>
          </p:cNvPr>
          <p:cNvSpPr>
            <a:spLocks noGrp="1"/>
          </p:cNvSpPr>
          <p:nvPr>
            <p:ph type="ctrTitle"/>
          </p:nvPr>
        </p:nvSpPr>
        <p:spPr>
          <a:xfrm>
            <a:off x="540000" y="4067881"/>
            <a:ext cx="6722035" cy="800681"/>
          </a:xfrm>
        </p:spPr>
        <p:txBody>
          <a:bodyPr/>
          <a:lstStyle/>
          <a:p>
            <a:r>
              <a:rPr lang="en-AU">
                <a:latin typeface="Arial"/>
                <a:cs typeface="Arial"/>
              </a:rPr>
              <a:t>Learning sequence 1 – </a:t>
            </a:r>
            <a:br>
              <a:rPr lang="en-AU"/>
            </a:br>
            <a:r>
              <a:rPr lang="en-AU"/>
              <a:t>Dance technique classes</a:t>
            </a:r>
            <a:endParaRPr lang="en-AU" sz="3200"/>
          </a:p>
        </p:txBody>
      </p:sp>
      <p:cxnSp>
        <p:nvCxnSpPr>
          <p:cNvPr id="5" name="Straight Connector 4">
            <a:extLst>
              <a:ext uri="{FF2B5EF4-FFF2-40B4-BE49-F238E27FC236}">
                <a16:creationId xmlns:a16="http://schemas.microsoft.com/office/drawing/2014/main" id="{298E7F5E-BA12-81D4-97D7-3DD918E67EB6}"/>
              </a:ext>
              <a:ext uri="{C183D7F6-B498-43B3-948B-1728B52AA6E4}">
                <adec:decorative xmlns:adec="http://schemas.microsoft.com/office/drawing/2017/decorative" val="1"/>
              </a:ext>
            </a:extLst>
          </p:cNvPr>
          <p:cNvCxnSpPr/>
          <p:nvPr/>
        </p:nvCxnSpPr>
        <p:spPr>
          <a:xfrm>
            <a:off x="356260" y="356260"/>
            <a:ext cx="0" cy="632954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1C8FDEA8-0D52-F90F-F0A1-4E3D871AEB65}"/>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50433" y="99850"/>
            <a:ext cx="736519" cy="800681"/>
          </a:xfrm>
          <a:prstGeom prst="rect">
            <a:avLst/>
          </a:prstGeom>
        </p:spPr>
      </p:pic>
      <p:pic>
        <p:nvPicPr>
          <p:cNvPr id="8" name="Picture 7" descr="A female student performing an off centre developpe (single leg extension) with her arms in a diagonal line. She is in a studio with other dancers visible in the mirror behind her.">
            <a:extLst>
              <a:ext uri="{FF2B5EF4-FFF2-40B4-BE49-F238E27FC236}">
                <a16:creationId xmlns:a16="http://schemas.microsoft.com/office/drawing/2014/main" id="{861621A9-406C-F413-2173-79D98DDF09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0" y="0"/>
            <a:ext cx="4572000" cy="6858000"/>
          </a:xfrm>
          <a:prstGeom prst="rect">
            <a:avLst/>
          </a:prstGeom>
        </p:spPr>
      </p:pic>
    </p:spTree>
    <p:extLst>
      <p:ext uri="{BB962C8B-B14F-4D97-AF65-F5344CB8AC3E}">
        <p14:creationId xmlns:p14="http://schemas.microsoft.com/office/powerpoint/2010/main" val="2939443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D979A0-3499-FC41-711A-45A11C0B79D1}"/>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5A686827-90F1-E963-7721-25B5D4F8F27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1573597"/>
            <a:ext cx="12192000" cy="5438897"/>
          </a:xfrm>
          <a:prstGeom prst="rect">
            <a:avLst/>
          </a:prstGeom>
          <a:solidFill>
            <a:srgbClr val="F0EB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Title 4">
            <a:extLst>
              <a:ext uri="{FF2B5EF4-FFF2-40B4-BE49-F238E27FC236}">
                <a16:creationId xmlns:a16="http://schemas.microsoft.com/office/drawing/2014/main" id="{5B067523-630A-C0A0-C069-60450BEFAC86}"/>
              </a:ext>
            </a:extLst>
          </p:cNvPr>
          <p:cNvSpPr>
            <a:spLocks noGrp="1"/>
          </p:cNvSpPr>
          <p:nvPr>
            <p:ph type="title"/>
          </p:nvPr>
        </p:nvSpPr>
        <p:spPr/>
        <p:txBody>
          <a:bodyPr/>
          <a:lstStyle/>
          <a:p>
            <a:r>
              <a:rPr lang="en-AU">
                <a:latin typeface="+mj-lt"/>
              </a:rPr>
              <a:t>Learning intentions and success criteria (1)</a:t>
            </a:r>
          </a:p>
        </p:txBody>
      </p:sp>
      <p:sp>
        <p:nvSpPr>
          <p:cNvPr id="3" name="TextBox 2">
            <a:extLst>
              <a:ext uri="{FF2B5EF4-FFF2-40B4-BE49-F238E27FC236}">
                <a16:creationId xmlns:a16="http://schemas.microsoft.com/office/drawing/2014/main" id="{23193279-CC74-828A-2BD7-450472A9FFA7}"/>
              </a:ext>
            </a:extLst>
          </p:cNvPr>
          <p:cNvSpPr txBox="1"/>
          <p:nvPr/>
        </p:nvSpPr>
        <p:spPr>
          <a:xfrm>
            <a:off x="359998" y="1690056"/>
            <a:ext cx="11303000" cy="5205977"/>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50000"/>
              </a:lnSpc>
              <a:spcAft>
                <a:spcPts val="600"/>
              </a:spcAft>
            </a:pPr>
            <a:r>
              <a:rPr lang="en-AU" sz="2000" b="1" dirty="0">
                <a:solidFill>
                  <a:schemeClr val="accent1"/>
                </a:solidFill>
                <a:latin typeface="+mj-lt"/>
                <a:cs typeface="Arial" panose="020B0604020202020204" pitchFamily="34" charset="0"/>
              </a:rPr>
              <a:t>We are learning to</a:t>
            </a:r>
            <a:endParaRPr lang="en-AU" sz="2000" b="1" dirty="0">
              <a:solidFill>
                <a:schemeClr val="accent1"/>
              </a:solidFill>
              <a:latin typeface="+mj-lt"/>
              <a:ea typeface="+mn-lt"/>
              <a:cs typeface="Arial" panose="020B0604020202020204" pitchFamily="34" charset="0"/>
            </a:endParaRPr>
          </a:p>
          <a:p>
            <a:pPr marL="342900" indent="-342900">
              <a:lnSpc>
                <a:spcPct val="150000"/>
              </a:lnSpc>
              <a:spcAft>
                <a:spcPts val="600"/>
              </a:spcAft>
              <a:buFont typeface="Arial" panose="020B0604020202020204" pitchFamily="34" charset="0"/>
              <a:buChar char="•"/>
            </a:pPr>
            <a:r>
              <a:rPr lang="en-AU" sz="2000" dirty="0">
                <a:cs typeface="Arial" panose="020B0604020202020204" pitchFamily="34" charset="0"/>
              </a:rPr>
              <a:t>use dance technique, kinaesthetic awareness and the elements of dance in class exercises specific to the context of contemporary dance</a:t>
            </a:r>
          </a:p>
          <a:p>
            <a:pPr marL="342900" indent="-342900">
              <a:lnSpc>
                <a:spcPct val="150000"/>
              </a:lnSpc>
              <a:spcAft>
                <a:spcPts val="600"/>
              </a:spcAft>
              <a:buFont typeface="Arial" panose="020B0604020202020204" pitchFamily="34" charset="0"/>
              <a:buChar char="•"/>
            </a:pPr>
            <a:r>
              <a:rPr lang="en-AU" sz="2000" dirty="0"/>
              <a:t>use the language of performance to accurately describe and explain when demonstrating class exercises.</a:t>
            </a:r>
            <a:endParaRPr lang="en-AU" sz="1800" dirty="0">
              <a:cs typeface="Arial" panose="020B0604020202020204" pitchFamily="34" charset="0"/>
            </a:endParaRPr>
          </a:p>
          <a:p>
            <a:pPr marL="342900" indent="-342900">
              <a:lnSpc>
                <a:spcPct val="150000"/>
              </a:lnSpc>
              <a:spcAft>
                <a:spcPts val="600"/>
              </a:spcAft>
              <a:buFont typeface="Arial" panose="020B0604020202020204" pitchFamily="34" charset="0"/>
              <a:buChar char="•"/>
            </a:pPr>
            <a:r>
              <a:rPr lang="en-AU" sz="2000" b="1" dirty="0">
                <a:solidFill>
                  <a:schemeClr val="accent1"/>
                </a:solidFill>
                <a:latin typeface="+mj-lt"/>
                <a:cs typeface="Arial" panose="020B0604020202020204" pitchFamily="34" charset="0"/>
              </a:rPr>
              <a:t>I can</a:t>
            </a:r>
            <a:endParaRPr lang="en-US" sz="2000" dirty="0">
              <a:solidFill>
                <a:schemeClr val="accent1"/>
              </a:solidFill>
              <a:latin typeface="+mj-lt"/>
              <a:cs typeface="Arial" panose="020B0604020202020204" pitchFamily="34" charset="0"/>
            </a:endParaRPr>
          </a:p>
          <a:p>
            <a:pPr marL="342900" indent="-342900">
              <a:lnSpc>
                <a:spcPct val="150000"/>
              </a:lnSpc>
              <a:spcAft>
                <a:spcPts val="600"/>
              </a:spcAft>
              <a:buFont typeface="Arial"/>
              <a:buChar char="•"/>
            </a:pPr>
            <a:r>
              <a:rPr lang="en-AU" sz="2000" dirty="0">
                <a:cs typeface="Arial" panose="020B0604020202020204" pitchFamily="34" charset="0"/>
              </a:rPr>
              <a:t>identify and demonstrate class protocols, behaviour and responsibilities in dance classes</a:t>
            </a:r>
          </a:p>
          <a:p>
            <a:pPr marL="342900" indent="-342900">
              <a:lnSpc>
                <a:spcPct val="150000"/>
              </a:lnSpc>
              <a:spcAft>
                <a:spcPts val="600"/>
              </a:spcAft>
              <a:buFont typeface="Arial"/>
              <a:buChar char="•"/>
            </a:pPr>
            <a:r>
              <a:rPr lang="en-AU" sz="2000" dirty="0">
                <a:cs typeface="Arial"/>
              </a:rPr>
              <a:t>identify and demonstrate the stylistic characteristics of contemporary dance in class exercises</a:t>
            </a:r>
          </a:p>
          <a:p>
            <a:pPr marL="342900" indent="-342900">
              <a:lnSpc>
                <a:spcPct val="150000"/>
              </a:lnSpc>
              <a:spcAft>
                <a:spcPts val="600"/>
              </a:spcAft>
              <a:buFont typeface="Arial"/>
              <a:buChar char="•"/>
            </a:pPr>
            <a:r>
              <a:rPr lang="en-AU" sz="2000" dirty="0">
                <a:cs typeface="Arial"/>
              </a:rPr>
              <a:t>demonstrate and reflect on dance technique, kinaesthetic awareness and the manipulation of the elements of dance in dance technique classes.</a:t>
            </a:r>
          </a:p>
        </p:txBody>
      </p:sp>
      <p:sp>
        <p:nvSpPr>
          <p:cNvPr id="2" name="Slide Number Placeholder 1">
            <a:extLst>
              <a:ext uri="{FF2B5EF4-FFF2-40B4-BE49-F238E27FC236}">
                <a16:creationId xmlns:a16="http://schemas.microsoft.com/office/drawing/2014/main" id="{70185A85-05BA-420B-F21B-3543CED1C3B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5</a:t>
            </a:fld>
            <a:endParaRPr lang="en-AU"/>
          </a:p>
        </p:txBody>
      </p:sp>
    </p:spTree>
    <p:extLst>
      <p:ext uri="{BB962C8B-B14F-4D97-AF65-F5344CB8AC3E}">
        <p14:creationId xmlns:p14="http://schemas.microsoft.com/office/powerpoint/2010/main" val="6876057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48B88E-17DD-456B-17F2-79ADD8CBDF18}"/>
            </a:ext>
          </a:extLst>
        </p:cNvPr>
        <p:cNvGrpSpPr/>
        <p:nvPr/>
      </p:nvGrpSpPr>
      <p:grpSpPr>
        <a:xfrm>
          <a:off x="0" y="0"/>
          <a:ext cx="0" cy="0"/>
          <a:chOff x="0" y="0"/>
          <a:chExt cx="0" cy="0"/>
        </a:xfrm>
      </p:grpSpPr>
      <p:cxnSp>
        <p:nvCxnSpPr>
          <p:cNvPr id="20" name="Google Shape;194;p19">
            <a:extLst>
              <a:ext uri="{FF2B5EF4-FFF2-40B4-BE49-F238E27FC236}">
                <a16:creationId xmlns:a16="http://schemas.microsoft.com/office/drawing/2014/main" id="{E00A5784-925A-03E6-D82C-1EE0E39039AB}"/>
              </a:ext>
              <a:ext uri="{C183D7F6-B498-43B3-948B-1728B52AA6E4}">
                <adec:decorative xmlns:adec="http://schemas.microsoft.com/office/drawing/2017/decorative" val="1"/>
              </a:ext>
            </a:extLst>
          </p:cNvPr>
          <p:cNvCxnSpPr>
            <a:stCxn id="10" idx="1"/>
          </p:cNvCxnSpPr>
          <p:nvPr/>
        </p:nvCxnSpPr>
        <p:spPr>
          <a:xfrm rot="10800000">
            <a:off x="6897933" y="3951515"/>
            <a:ext cx="573947" cy="571560"/>
          </a:xfrm>
          <a:prstGeom prst="straightConnector1">
            <a:avLst/>
          </a:prstGeom>
          <a:noFill/>
          <a:ln w="19050" cap="flat" cmpd="sng">
            <a:solidFill>
              <a:srgbClr val="9B6808"/>
            </a:solidFill>
            <a:prstDash val="solid"/>
            <a:round/>
            <a:headEnd type="none" w="med" len="med"/>
            <a:tailEnd type="none" w="med" len="med"/>
          </a:ln>
        </p:spPr>
      </p:cxnSp>
      <p:cxnSp>
        <p:nvCxnSpPr>
          <p:cNvPr id="21" name="Google Shape;195;p19">
            <a:extLst>
              <a:ext uri="{FF2B5EF4-FFF2-40B4-BE49-F238E27FC236}">
                <a16:creationId xmlns:a16="http://schemas.microsoft.com/office/drawing/2014/main" id="{94316B48-5A53-D379-C1D3-9103ECDA83C3}"/>
              </a:ext>
              <a:ext uri="{C183D7F6-B498-43B3-948B-1728B52AA6E4}">
                <adec:decorative xmlns:adec="http://schemas.microsoft.com/office/drawing/2017/decorative" val="1"/>
              </a:ext>
            </a:extLst>
          </p:cNvPr>
          <p:cNvCxnSpPr>
            <a:cxnSpLocks/>
          </p:cNvCxnSpPr>
          <p:nvPr/>
        </p:nvCxnSpPr>
        <p:spPr>
          <a:xfrm rot="10800000">
            <a:off x="4572860" y="2870008"/>
            <a:ext cx="541549" cy="223372"/>
          </a:xfrm>
          <a:prstGeom prst="straightConnector1">
            <a:avLst/>
          </a:prstGeom>
          <a:noFill/>
          <a:ln w="19050" cap="flat" cmpd="sng">
            <a:solidFill>
              <a:srgbClr val="427B2D"/>
            </a:solidFill>
            <a:prstDash val="solid"/>
            <a:round/>
            <a:headEnd type="none" w="med" len="med"/>
            <a:tailEnd type="none" w="med" len="med"/>
          </a:ln>
        </p:spPr>
      </p:cxnSp>
      <p:cxnSp>
        <p:nvCxnSpPr>
          <p:cNvPr id="22" name="Google Shape;196;p19">
            <a:extLst>
              <a:ext uri="{FF2B5EF4-FFF2-40B4-BE49-F238E27FC236}">
                <a16:creationId xmlns:a16="http://schemas.microsoft.com/office/drawing/2014/main" id="{A2B31FA5-D32D-CA18-E4AF-0051AE9C6F26}"/>
              </a:ext>
              <a:ext uri="{C183D7F6-B498-43B3-948B-1728B52AA6E4}">
                <adec:decorative xmlns:adec="http://schemas.microsoft.com/office/drawing/2017/decorative" val="1"/>
              </a:ext>
            </a:extLst>
          </p:cNvPr>
          <p:cNvCxnSpPr>
            <a:cxnSpLocks/>
          </p:cNvCxnSpPr>
          <p:nvPr/>
        </p:nvCxnSpPr>
        <p:spPr>
          <a:xfrm flipH="1">
            <a:off x="6973271" y="2870008"/>
            <a:ext cx="511198" cy="229511"/>
          </a:xfrm>
          <a:prstGeom prst="straightConnector1">
            <a:avLst/>
          </a:prstGeom>
          <a:noFill/>
          <a:ln w="19050" cap="flat" cmpd="sng">
            <a:solidFill>
              <a:srgbClr val="B51458"/>
            </a:solidFill>
            <a:prstDash val="solid"/>
            <a:round/>
            <a:headEnd type="none" w="med" len="med"/>
            <a:tailEnd type="none" w="med" len="med"/>
          </a:ln>
        </p:spPr>
      </p:cxnSp>
      <p:cxnSp>
        <p:nvCxnSpPr>
          <p:cNvPr id="23" name="Google Shape;197;p19">
            <a:extLst>
              <a:ext uri="{FF2B5EF4-FFF2-40B4-BE49-F238E27FC236}">
                <a16:creationId xmlns:a16="http://schemas.microsoft.com/office/drawing/2014/main" id="{69341C89-AD81-33C4-471A-FF5E4A366318}"/>
              </a:ext>
              <a:ext uri="{C183D7F6-B498-43B3-948B-1728B52AA6E4}">
                <adec:decorative xmlns:adec="http://schemas.microsoft.com/office/drawing/2017/decorative" val="1"/>
              </a:ext>
            </a:extLst>
          </p:cNvPr>
          <p:cNvCxnSpPr>
            <a:endCxn id="8" idx="3"/>
          </p:cNvCxnSpPr>
          <p:nvPr/>
        </p:nvCxnSpPr>
        <p:spPr>
          <a:xfrm flipH="1">
            <a:off x="4572817" y="3971977"/>
            <a:ext cx="642834" cy="551098"/>
          </a:xfrm>
          <a:prstGeom prst="straightConnector1">
            <a:avLst/>
          </a:prstGeom>
          <a:noFill/>
          <a:ln w="19050" cap="flat" cmpd="sng">
            <a:solidFill>
              <a:srgbClr val="007A8A"/>
            </a:solidFill>
            <a:prstDash val="solid"/>
            <a:round/>
            <a:headEnd type="none" w="med" len="med"/>
            <a:tailEnd type="none" w="med" len="med"/>
          </a:ln>
        </p:spPr>
      </p:cxnSp>
      <p:cxnSp>
        <p:nvCxnSpPr>
          <p:cNvPr id="24" name="Google Shape;198;p19">
            <a:extLst>
              <a:ext uri="{FF2B5EF4-FFF2-40B4-BE49-F238E27FC236}">
                <a16:creationId xmlns:a16="http://schemas.microsoft.com/office/drawing/2014/main" id="{401114FF-AD8F-0C15-9FDA-398FA14AB0DB}"/>
              </a:ext>
              <a:ext uri="{C183D7F6-B498-43B3-948B-1728B52AA6E4}">
                <adec:decorative xmlns:adec="http://schemas.microsoft.com/office/drawing/2017/decorative" val="1"/>
              </a:ext>
            </a:extLst>
          </p:cNvPr>
          <p:cNvCxnSpPr>
            <a:stCxn id="7" idx="0"/>
            <a:endCxn id="12" idx="2"/>
          </p:cNvCxnSpPr>
          <p:nvPr/>
        </p:nvCxnSpPr>
        <p:spPr>
          <a:xfrm flipH="1" flipV="1">
            <a:off x="3534581" y="1854268"/>
            <a:ext cx="295141" cy="517928"/>
          </a:xfrm>
          <a:prstGeom prst="straightConnector1">
            <a:avLst/>
          </a:prstGeom>
          <a:noFill/>
          <a:ln w="19050" cap="flat" cmpd="sng">
            <a:solidFill>
              <a:srgbClr val="427B2D"/>
            </a:solidFill>
            <a:prstDash val="solid"/>
            <a:round/>
            <a:headEnd type="none" w="med" len="med"/>
            <a:tailEnd type="none" w="med" len="med"/>
          </a:ln>
        </p:spPr>
      </p:cxnSp>
      <p:cxnSp>
        <p:nvCxnSpPr>
          <p:cNvPr id="25" name="Google Shape;199;p19">
            <a:extLst>
              <a:ext uri="{FF2B5EF4-FFF2-40B4-BE49-F238E27FC236}">
                <a16:creationId xmlns:a16="http://schemas.microsoft.com/office/drawing/2014/main" id="{36E8763C-7350-B169-F61A-D6EE978FCA00}"/>
              </a:ext>
              <a:ext uri="{C183D7F6-B498-43B3-948B-1728B52AA6E4}">
                <adec:decorative xmlns:adec="http://schemas.microsoft.com/office/drawing/2017/decorative" val="1"/>
              </a:ext>
            </a:extLst>
          </p:cNvPr>
          <p:cNvCxnSpPr>
            <a:stCxn id="7" idx="1"/>
            <a:endCxn id="11" idx="3"/>
          </p:cNvCxnSpPr>
          <p:nvPr/>
        </p:nvCxnSpPr>
        <p:spPr>
          <a:xfrm flipH="1">
            <a:off x="2742190" y="2659169"/>
            <a:ext cx="344436" cy="311357"/>
          </a:xfrm>
          <a:prstGeom prst="straightConnector1">
            <a:avLst/>
          </a:prstGeom>
          <a:noFill/>
          <a:ln w="19050" cap="flat" cmpd="sng">
            <a:solidFill>
              <a:srgbClr val="427B2D"/>
            </a:solidFill>
            <a:prstDash val="solid"/>
            <a:round/>
            <a:headEnd type="none" w="med" len="med"/>
            <a:tailEnd type="none" w="med" len="med"/>
          </a:ln>
        </p:spPr>
      </p:cxnSp>
      <p:cxnSp>
        <p:nvCxnSpPr>
          <p:cNvPr id="26" name="Google Shape;200;p19">
            <a:extLst>
              <a:ext uri="{FF2B5EF4-FFF2-40B4-BE49-F238E27FC236}">
                <a16:creationId xmlns:a16="http://schemas.microsoft.com/office/drawing/2014/main" id="{7D33BCD7-1250-BD72-BA42-D2A07E2B4AB7}"/>
              </a:ext>
              <a:ext uri="{C183D7F6-B498-43B3-948B-1728B52AA6E4}">
                <adec:decorative xmlns:adec="http://schemas.microsoft.com/office/drawing/2017/decorative" val="1"/>
              </a:ext>
            </a:extLst>
          </p:cNvPr>
          <p:cNvCxnSpPr>
            <a:stCxn id="8" idx="1"/>
            <a:endCxn id="18" idx="3"/>
          </p:cNvCxnSpPr>
          <p:nvPr/>
        </p:nvCxnSpPr>
        <p:spPr>
          <a:xfrm flipH="1">
            <a:off x="2619079" y="4523075"/>
            <a:ext cx="467547" cy="102649"/>
          </a:xfrm>
          <a:prstGeom prst="straightConnector1">
            <a:avLst/>
          </a:prstGeom>
          <a:noFill/>
          <a:ln w="19050" cap="flat" cmpd="sng">
            <a:solidFill>
              <a:srgbClr val="007A8A"/>
            </a:solidFill>
            <a:prstDash val="solid"/>
            <a:round/>
            <a:headEnd type="none" w="med" len="med"/>
            <a:tailEnd type="none" w="med" len="med"/>
          </a:ln>
        </p:spPr>
      </p:cxnSp>
      <p:cxnSp>
        <p:nvCxnSpPr>
          <p:cNvPr id="27" name="Google Shape;201;p19">
            <a:extLst>
              <a:ext uri="{FF2B5EF4-FFF2-40B4-BE49-F238E27FC236}">
                <a16:creationId xmlns:a16="http://schemas.microsoft.com/office/drawing/2014/main" id="{CFED9A4C-8506-4D17-36A3-2D1B05E69680}"/>
              </a:ext>
              <a:ext uri="{C183D7F6-B498-43B3-948B-1728B52AA6E4}">
                <adec:decorative xmlns:adec="http://schemas.microsoft.com/office/drawing/2017/decorative" val="1"/>
              </a:ext>
            </a:extLst>
          </p:cNvPr>
          <p:cNvCxnSpPr>
            <a:stCxn id="8" idx="2"/>
            <a:endCxn id="19" idx="0"/>
          </p:cNvCxnSpPr>
          <p:nvPr/>
        </p:nvCxnSpPr>
        <p:spPr>
          <a:xfrm flipH="1">
            <a:off x="2821649" y="4810048"/>
            <a:ext cx="1008073" cy="545301"/>
          </a:xfrm>
          <a:prstGeom prst="straightConnector1">
            <a:avLst/>
          </a:prstGeom>
          <a:noFill/>
          <a:ln w="19050" cap="flat" cmpd="sng">
            <a:solidFill>
              <a:srgbClr val="007A8A"/>
            </a:solidFill>
            <a:prstDash val="solid"/>
            <a:round/>
            <a:headEnd type="none" w="med" len="med"/>
            <a:tailEnd type="none" w="med" len="med"/>
          </a:ln>
        </p:spPr>
      </p:cxnSp>
      <p:cxnSp>
        <p:nvCxnSpPr>
          <p:cNvPr id="28" name="Google Shape;202;p19">
            <a:extLst>
              <a:ext uri="{FF2B5EF4-FFF2-40B4-BE49-F238E27FC236}">
                <a16:creationId xmlns:a16="http://schemas.microsoft.com/office/drawing/2014/main" id="{EF4CF044-3933-B7DA-8874-E859FB5799AA}"/>
              </a:ext>
              <a:ext uri="{C183D7F6-B498-43B3-948B-1728B52AA6E4}">
                <adec:decorative xmlns:adec="http://schemas.microsoft.com/office/drawing/2017/decorative" val="1"/>
              </a:ext>
            </a:extLst>
          </p:cNvPr>
          <p:cNvCxnSpPr>
            <a:stCxn id="9" idx="0"/>
            <a:endCxn id="13" idx="2"/>
          </p:cNvCxnSpPr>
          <p:nvPr/>
        </p:nvCxnSpPr>
        <p:spPr>
          <a:xfrm rot="10800000" flipH="1">
            <a:off x="8214975" y="1823471"/>
            <a:ext cx="486303" cy="548711"/>
          </a:xfrm>
          <a:prstGeom prst="straightConnector1">
            <a:avLst/>
          </a:prstGeom>
          <a:noFill/>
          <a:ln w="19050" cap="flat" cmpd="sng">
            <a:solidFill>
              <a:srgbClr val="B51458"/>
            </a:solidFill>
            <a:prstDash val="solid"/>
            <a:round/>
            <a:headEnd type="none" w="med" len="med"/>
            <a:tailEnd type="none" w="med" len="med"/>
          </a:ln>
        </p:spPr>
      </p:cxnSp>
      <p:cxnSp>
        <p:nvCxnSpPr>
          <p:cNvPr id="29" name="Google Shape;203;p19">
            <a:extLst>
              <a:ext uri="{FF2B5EF4-FFF2-40B4-BE49-F238E27FC236}">
                <a16:creationId xmlns:a16="http://schemas.microsoft.com/office/drawing/2014/main" id="{B3A10E18-E14F-0EC1-CDC7-E47739D76B21}"/>
              </a:ext>
              <a:ext uri="{C183D7F6-B498-43B3-948B-1728B52AA6E4}">
                <adec:decorative xmlns:adec="http://schemas.microsoft.com/office/drawing/2017/decorative" val="1"/>
              </a:ext>
            </a:extLst>
          </p:cNvPr>
          <p:cNvCxnSpPr>
            <a:stCxn id="9" idx="3"/>
            <a:endCxn id="14" idx="1"/>
          </p:cNvCxnSpPr>
          <p:nvPr/>
        </p:nvCxnSpPr>
        <p:spPr>
          <a:xfrm rot="10800000" flipH="1">
            <a:off x="8958071" y="2555142"/>
            <a:ext cx="486303" cy="104013"/>
          </a:xfrm>
          <a:prstGeom prst="straightConnector1">
            <a:avLst/>
          </a:prstGeom>
          <a:noFill/>
          <a:ln w="19050" cap="flat" cmpd="sng">
            <a:solidFill>
              <a:srgbClr val="B51458"/>
            </a:solidFill>
            <a:prstDash val="solid"/>
            <a:round/>
            <a:headEnd type="none" w="med" len="med"/>
            <a:tailEnd type="none" w="med" len="med"/>
          </a:ln>
        </p:spPr>
      </p:cxnSp>
      <p:cxnSp>
        <p:nvCxnSpPr>
          <p:cNvPr id="30" name="Google Shape;204;p19">
            <a:extLst>
              <a:ext uri="{FF2B5EF4-FFF2-40B4-BE49-F238E27FC236}">
                <a16:creationId xmlns:a16="http://schemas.microsoft.com/office/drawing/2014/main" id="{55069858-E971-3BA3-174F-C9BB58C582DB}"/>
              </a:ext>
              <a:ext uri="{C183D7F6-B498-43B3-948B-1728B52AA6E4}">
                <adec:decorative xmlns:adec="http://schemas.microsoft.com/office/drawing/2017/decorative" val="1"/>
              </a:ext>
            </a:extLst>
          </p:cNvPr>
          <p:cNvCxnSpPr>
            <a:stCxn id="10" idx="3"/>
            <a:endCxn id="15" idx="1"/>
          </p:cNvCxnSpPr>
          <p:nvPr/>
        </p:nvCxnSpPr>
        <p:spPr>
          <a:xfrm rot="10800000" flipH="1">
            <a:off x="8958071" y="3834544"/>
            <a:ext cx="486303" cy="688532"/>
          </a:xfrm>
          <a:prstGeom prst="straightConnector1">
            <a:avLst/>
          </a:prstGeom>
          <a:noFill/>
          <a:ln w="19050" cap="flat" cmpd="sng">
            <a:solidFill>
              <a:srgbClr val="9B6808"/>
            </a:solidFill>
            <a:prstDash val="solid"/>
            <a:round/>
            <a:headEnd type="none" w="med" len="med"/>
            <a:tailEnd type="none" w="med" len="med"/>
          </a:ln>
        </p:spPr>
      </p:cxnSp>
      <p:cxnSp>
        <p:nvCxnSpPr>
          <p:cNvPr id="31" name="Google Shape;205;p19">
            <a:extLst>
              <a:ext uri="{FF2B5EF4-FFF2-40B4-BE49-F238E27FC236}">
                <a16:creationId xmlns:a16="http://schemas.microsoft.com/office/drawing/2014/main" id="{5DBE8058-F4A7-27F5-EAF9-4193262EFE2B}"/>
              </a:ext>
              <a:ext uri="{C183D7F6-B498-43B3-948B-1728B52AA6E4}">
                <adec:decorative xmlns:adec="http://schemas.microsoft.com/office/drawing/2017/decorative" val="1"/>
              </a:ext>
            </a:extLst>
          </p:cNvPr>
          <p:cNvCxnSpPr>
            <a:endCxn id="16" idx="1"/>
          </p:cNvCxnSpPr>
          <p:nvPr/>
        </p:nvCxnSpPr>
        <p:spPr>
          <a:xfrm>
            <a:off x="8903904" y="4790241"/>
            <a:ext cx="540526" cy="480506"/>
          </a:xfrm>
          <a:prstGeom prst="straightConnector1">
            <a:avLst/>
          </a:prstGeom>
          <a:noFill/>
          <a:ln w="19050" cap="flat" cmpd="sng">
            <a:solidFill>
              <a:srgbClr val="9B6808"/>
            </a:solidFill>
            <a:prstDash val="solid"/>
            <a:round/>
            <a:headEnd type="none" w="med" len="med"/>
            <a:tailEnd type="none" w="med" len="med"/>
          </a:ln>
        </p:spPr>
      </p:cxnSp>
      <p:cxnSp>
        <p:nvCxnSpPr>
          <p:cNvPr id="32" name="Google Shape;206;p19">
            <a:extLst>
              <a:ext uri="{FF2B5EF4-FFF2-40B4-BE49-F238E27FC236}">
                <a16:creationId xmlns:a16="http://schemas.microsoft.com/office/drawing/2014/main" id="{A7234A52-8CD6-E97C-287C-85C9EA032475}"/>
              </a:ext>
              <a:ext uri="{C183D7F6-B498-43B3-948B-1728B52AA6E4}">
                <adec:decorative xmlns:adec="http://schemas.microsoft.com/office/drawing/2017/decorative" val="1"/>
              </a:ext>
            </a:extLst>
          </p:cNvPr>
          <p:cNvCxnSpPr>
            <a:stCxn id="10" idx="2"/>
            <a:endCxn id="17" idx="0"/>
          </p:cNvCxnSpPr>
          <p:nvPr/>
        </p:nvCxnSpPr>
        <p:spPr>
          <a:xfrm flipH="1">
            <a:off x="7720487" y="4810048"/>
            <a:ext cx="494488" cy="545301"/>
          </a:xfrm>
          <a:prstGeom prst="straightConnector1">
            <a:avLst/>
          </a:prstGeom>
          <a:noFill/>
          <a:ln w="19050" cap="flat" cmpd="sng">
            <a:solidFill>
              <a:srgbClr val="9B6808"/>
            </a:solidFill>
            <a:prstDash val="solid"/>
            <a:round/>
            <a:headEnd type="none" w="med" len="med"/>
            <a:tailEnd type="none" w="med" len="med"/>
          </a:ln>
        </p:spPr>
      </p:cxnSp>
      <p:sp>
        <p:nvSpPr>
          <p:cNvPr id="3" name="Title 2">
            <a:extLst>
              <a:ext uri="{FF2B5EF4-FFF2-40B4-BE49-F238E27FC236}">
                <a16:creationId xmlns:a16="http://schemas.microsoft.com/office/drawing/2014/main" id="{A27143D8-79C8-A004-1188-0732A1045D43}"/>
              </a:ext>
            </a:extLst>
          </p:cNvPr>
          <p:cNvSpPr>
            <a:spLocks noGrp="1"/>
          </p:cNvSpPr>
          <p:nvPr>
            <p:ph type="title"/>
          </p:nvPr>
        </p:nvSpPr>
        <p:spPr/>
        <p:txBody>
          <a:bodyPr/>
          <a:lstStyle/>
          <a:p>
            <a:r>
              <a:rPr lang="en-AU">
                <a:latin typeface="+mj-lt"/>
              </a:rPr>
              <a:t>Class protocols for dance technique classes</a:t>
            </a:r>
          </a:p>
        </p:txBody>
      </p:sp>
      <p:sp>
        <p:nvSpPr>
          <p:cNvPr id="4" name="Oval 3">
            <a:extLst>
              <a:ext uri="{FF2B5EF4-FFF2-40B4-BE49-F238E27FC236}">
                <a16:creationId xmlns:a16="http://schemas.microsoft.com/office/drawing/2014/main" id="{77F0DE2A-AA47-DFF2-33ED-F9A3E2A05436}"/>
              </a:ext>
            </a:extLst>
          </p:cNvPr>
          <p:cNvSpPr/>
          <p:nvPr/>
        </p:nvSpPr>
        <p:spPr>
          <a:xfrm>
            <a:off x="11070000" y="126961"/>
            <a:ext cx="762000" cy="737039"/>
          </a:xfrm>
          <a:prstGeom prst="ellipse">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1.1a</a:t>
            </a:r>
          </a:p>
        </p:txBody>
      </p:sp>
      <p:sp>
        <p:nvSpPr>
          <p:cNvPr id="5" name="Google Shape;179;p19" descr="Topic">
            <a:extLst>
              <a:ext uri="{FF2B5EF4-FFF2-40B4-BE49-F238E27FC236}">
                <a16:creationId xmlns:a16="http://schemas.microsoft.com/office/drawing/2014/main" id="{55D89226-90A8-941C-5404-5E36B45DE939}"/>
              </a:ext>
            </a:extLst>
          </p:cNvPr>
          <p:cNvSpPr/>
          <p:nvPr/>
        </p:nvSpPr>
        <p:spPr>
          <a:xfrm>
            <a:off x="5132073" y="2946142"/>
            <a:ext cx="1845292" cy="1043540"/>
          </a:xfrm>
          <a:prstGeom prst="roundRect">
            <a:avLst>
              <a:gd name="adj" fmla="val 16667"/>
            </a:avLst>
          </a:prstGeom>
          <a:solidFill>
            <a:schemeClr val="bg1"/>
          </a:solidFill>
          <a:ln w="38100" cap="flat" cmpd="sng">
            <a:solidFill>
              <a:schemeClr val="tx1"/>
            </a:solidFill>
            <a:prstDash val="solid"/>
            <a:miter lim="800000"/>
            <a:headEnd type="none" w="sm" len="sm"/>
            <a:tailEnd type="none" w="sm" len="sm"/>
          </a:ln>
        </p:spPr>
        <p:txBody>
          <a:bodyPr spcFirstLastPara="1" wrap="square" lIns="79125" tIns="39550" rIns="79125" bIns="3955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ts val="0"/>
              </a:spcBef>
              <a:spcAft>
                <a:spcPts val="0"/>
              </a:spcAft>
              <a:buNone/>
            </a:pPr>
            <a:r>
              <a:rPr lang="en" sz="2000" b="1">
                <a:solidFill>
                  <a:schemeClr val="tx1"/>
                </a:solidFill>
                <a:latin typeface="+mj-lt"/>
                <a:ea typeface="Montserrat"/>
                <a:cs typeface="Arial" panose="020B0604020202020204" pitchFamily="34" charset="0"/>
                <a:sym typeface="Montserrat"/>
              </a:rPr>
              <a:t>Class protocols</a:t>
            </a:r>
            <a:endParaRPr sz="2000">
              <a:solidFill>
                <a:schemeClr val="tx1"/>
              </a:solidFill>
              <a:latin typeface="+mj-lt"/>
              <a:ea typeface="Rockwell"/>
              <a:cs typeface="Arial" panose="020B0604020202020204" pitchFamily="34" charset="0"/>
              <a:sym typeface="Rockwell"/>
            </a:endParaRPr>
          </a:p>
        </p:txBody>
      </p:sp>
      <p:sp>
        <p:nvSpPr>
          <p:cNvPr id="7" name="Google Shape;181;p19">
            <a:extLst>
              <a:ext uri="{FF2B5EF4-FFF2-40B4-BE49-F238E27FC236}">
                <a16:creationId xmlns:a16="http://schemas.microsoft.com/office/drawing/2014/main" id="{8FA8E378-6483-D76C-F6FF-0DAC4EA9850E}"/>
              </a:ext>
              <a:ext uri="{C183D7F6-B498-43B3-948B-1728B52AA6E4}">
                <adec:decorative xmlns:adec="http://schemas.microsoft.com/office/drawing/2017/decorative" val="1"/>
              </a:ext>
            </a:extLst>
          </p:cNvPr>
          <p:cNvSpPr/>
          <p:nvPr/>
        </p:nvSpPr>
        <p:spPr>
          <a:xfrm>
            <a:off x="3086626" y="2372196"/>
            <a:ext cx="1486191" cy="573947"/>
          </a:xfrm>
          <a:prstGeom prst="roundRect">
            <a:avLst>
              <a:gd name="adj" fmla="val 16667"/>
            </a:avLst>
          </a:prstGeom>
          <a:solidFill>
            <a:srgbClr val="EDF9E0"/>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ts val="0"/>
              </a:spcBef>
              <a:spcAft>
                <a:spcPts val="0"/>
              </a:spcAft>
              <a:buNone/>
            </a:pPr>
            <a:endParaRPr>
              <a:solidFill>
                <a:schemeClr val="tx1"/>
              </a:solidFill>
              <a:latin typeface="+mn-lt"/>
              <a:ea typeface="Montserrat"/>
              <a:cs typeface="Arial" panose="020B0604020202020204" pitchFamily="34" charset="0"/>
              <a:sym typeface="Montserrat"/>
            </a:endParaRPr>
          </a:p>
        </p:txBody>
      </p:sp>
      <p:sp>
        <p:nvSpPr>
          <p:cNvPr id="12" name="Google Shape;186;p19">
            <a:extLst>
              <a:ext uri="{FF2B5EF4-FFF2-40B4-BE49-F238E27FC236}">
                <a16:creationId xmlns:a16="http://schemas.microsoft.com/office/drawing/2014/main" id="{328ACB47-FCBE-AC63-1CAB-06E76B2DACCD}"/>
              </a:ext>
              <a:ext uri="{C183D7F6-B498-43B3-948B-1728B52AA6E4}">
                <adec:decorative xmlns:adec="http://schemas.microsoft.com/office/drawing/2017/decorative" val="1"/>
              </a:ext>
            </a:extLst>
          </p:cNvPr>
          <p:cNvSpPr/>
          <p:nvPr/>
        </p:nvSpPr>
        <p:spPr>
          <a:xfrm>
            <a:off x="2791485" y="1280321"/>
            <a:ext cx="1486191" cy="573947"/>
          </a:xfrm>
          <a:prstGeom prst="roundRect">
            <a:avLst>
              <a:gd name="adj" fmla="val 16667"/>
            </a:avLst>
          </a:prstGeom>
          <a:solidFill>
            <a:srgbClr val="EDF9E0"/>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endParaRPr>
              <a:latin typeface="+mn-lt"/>
              <a:cs typeface="Arial" panose="020B0604020202020204" pitchFamily="34" charset="0"/>
              <a:sym typeface="Montserrat"/>
            </a:endParaRPr>
          </a:p>
        </p:txBody>
      </p:sp>
      <p:sp>
        <p:nvSpPr>
          <p:cNvPr id="11" name="Google Shape;185;p19">
            <a:extLst>
              <a:ext uri="{FF2B5EF4-FFF2-40B4-BE49-F238E27FC236}">
                <a16:creationId xmlns:a16="http://schemas.microsoft.com/office/drawing/2014/main" id="{10DDDFDE-9755-DDE0-8C55-6C25F0DA5E52}"/>
              </a:ext>
              <a:ext uri="{C183D7F6-B498-43B3-948B-1728B52AA6E4}">
                <adec:decorative xmlns:adec="http://schemas.microsoft.com/office/drawing/2017/decorative" val="1"/>
              </a:ext>
            </a:extLst>
          </p:cNvPr>
          <p:cNvSpPr/>
          <p:nvPr/>
        </p:nvSpPr>
        <p:spPr>
          <a:xfrm>
            <a:off x="1256112" y="2683609"/>
            <a:ext cx="1486191" cy="573947"/>
          </a:xfrm>
          <a:prstGeom prst="roundRect">
            <a:avLst>
              <a:gd name="adj" fmla="val 16667"/>
            </a:avLst>
          </a:prstGeom>
          <a:solidFill>
            <a:srgbClr val="EDF9E0"/>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endParaRPr>
              <a:latin typeface="+mn-lt"/>
              <a:cs typeface="Arial" panose="020B0604020202020204" pitchFamily="34" charset="0"/>
              <a:sym typeface="Montserrat"/>
            </a:endParaRPr>
          </a:p>
        </p:txBody>
      </p:sp>
      <p:sp>
        <p:nvSpPr>
          <p:cNvPr id="9" name="Google Shape;183;p19">
            <a:extLst>
              <a:ext uri="{FF2B5EF4-FFF2-40B4-BE49-F238E27FC236}">
                <a16:creationId xmlns:a16="http://schemas.microsoft.com/office/drawing/2014/main" id="{BABAFD2F-F9C2-E03E-F646-88CF2642BF91}"/>
              </a:ext>
              <a:ext uri="{C183D7F6-B498-43B3-948B-1728B52AA6E4}">
                <adec:decorative xmlns:adec="http://schemas.microsoft.com/office/drawing/2017/decorative" val="1"/>
              </a:ext>
            </a:extLst>
          </p:cNvPr>
          <p:cNvSpPr/>
          <p:nvPr/>
        </p:nvSpPr>
        <p:spPr>
          <a:xfrm>
            <a:off x="7471879" y="2372182"/>
            <a:ext cx="1486191" cy="573947"/>
          </a:xfrm>
          <a:prstGeom prst="roundRect">
            <a:avLst>
              <a:gd name="adj" fmla="val 16667"/>
            </a:avLst>
          </a:prstGeom>
          <a:solidFill>
            <a:srgbClr val="FBDBE7"/>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endParaRPr>
              <a:latin typeface="+mn-lt"/>
              <a:cs typeface="Arial" panose="020B0604020202020204" pitchFamily="34" charset="0"/>
              <a:sym typeface="Montserrat"/>
            </a:endParaRPr>
          </a:p>
        </p:txBody>
      </p:sp>
      <p:sp>
        <p:nvSpPr>
          <p:cNvPr id="13" name="Google Shape;187;p19">
            <a:extLst>
              <a:ext uri="{FF2B5EF4-FFF2-40B4-BE49-F238E27FC236}">
                <a16:creationId xmlns:a16="http://schemas.microsoft.com/office/drawing/2014/main" id="{1D66F6B8-CD1E-DCD3-AC9D-8D0AB6FC7460}"/>
              </a:ext>
              <a:ext uri="{C183D7F6-B498-43B3-948B-1728B52AA6E4}">
                <adec:decorative xmlns:adec="http://schemas.microsoft.com/office/drawing/2017/decorative" val="1"/>
              </a:ext>
            </a:extLst>
          </p:cNvPr>
          <p:cNvSpPr/>
          <p:nvPr/>
        </p:nvSpPr>
        <p:spPr>
          <a:xfrm>
            <a:off x="7958239" y="1249680"/>
            <a:ext cx="1486191" cy="573947"/>
          </a:xfrm>
          <a:prstGeom prst="roundRect">
            <a:avLst>
              <a:gd name="adj" fmla="val 16667"/>
            </a:avLst>
          </a:prstGeom>
          <a:solidFill>
            <a:srgbClr val="FBDBE7"/>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endParaRPr>
              <a:latin typeface="+mn-lt"/>
              <a:cs typeface="Arial" panose="020B0604020202020204" pitchFamily="34" charset="0"/>
              <a:sym typeface="Montserrat"/>
            </a:endParaRPr>
          </a:p>
        </p:txBody>
      </p:sp>
      <p:sp>
        <p:nvSpPr>
          <p:cNvPr id="14" name="Google Shape;188;p19">
            <a:extLst>
              <a:ext uri="{FF2B5EF4-FFF2-40B4-BE49-F238E27FC236}">
                <a16:creationId xmlns:a16="http://schemas.microsoft.com/office/drawing/2014/main" id="{5438D826-37A6-7436-C681-79E38D571CC8}"/>
              </a:ext>
              <a:ext uri="{C183D7F6-B498-43B3-948B-1728B52AA6E4}">
                <adec:decorative xmlns:adec="http://schemas.microsoft.com/office/drawing/2017/decorative" val="1"/>
              </a:ext>
            </a:extLst>
          </p:cNvPr>
          <p:cNvSpPr/>
          <p:nvPr/>
        </p:nvSpPr>
        <p:spPr>
          <a:xfrm>
            <a:off x="9444431" y="2268239"/>
            <a:ext cx="1486191" cy="573947"/>
          </a:xfrm>
          <a:prstGeom prst="roundRect">
            <a:avLst>
              <a:gd name="adj" fmla="val 16667"/>
            </a:avLst>
          </a:prstGeom>
          <a:solidFill>
            <a:srgbClr val="FBDBE7"/>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endParaRPr>
              <a:latin typeface="+mn-lt"/>
              <a:cs typeface="Arial" panose="020B0604020202020204" pitchFamily="34" charset="0"/>
              <a:sym typeface="Montserrat"/>
            </a:endParaRPr>
          </a:p>
        </p:txBody>
      </p:sp>
      <p:sp>
        <p:nvSpPr>
          <p:cNvPr id="8" name="Google Shape;182;p19">
            <a:extLst>
              <a:ext uri="{FF2B5EF4-FFF2-40B4-BE49-F238E27FC236}">
                <a16:creationId xmlns:a16="http://schemas.microsoft.com/office/drawing/2014/main" id="{AB234442-5538-9698-F08D-F7A074A433E1}"/>
              </a:ext>
              <a:ext uri="{C183D7F6-B498-43B3-948B-1728B52AA6E4}">
                <adec:decorative xmlns:adec="http://schemas.microsoft.com/office/drawing/2017/decorative" val="1"/>
              </a:ext>
            </a:extLst>
          </p:cNvPr>
          <p:cNvSpPr/>
          <p:nvPr/>
        </p:nvSpPr>
        <p:spPr>
          <a:xfrm>
            <a:off x="3086626" y="4236102"/>
            <a:ext cx="1486191" cy="573947"/>
          </a:xfrm>
          <a:prstGeom prst="roundRect">
            <a:avLst>
              <a:gd name="adj" fmla="val 16667"/>
            </a:avLst>
          </a:prstGeom>
          <a:solidFill>
            <a:srgbClr val="E5F7FC"/>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endParaRPr>
              <a:latin typeface="+mn-lt"/>
              <a:cs typeface="Arial" panose="020B0604020202020204" pitchFamily="34" charset="0"/>
              <a:sym typeface="Montserrat"/>
            </a:endParaRPr>
          </a:p>
        </p:txBody>
      </p:sp>
      <p:sp>
        <p:nvSpPr>
          <p:cNvPr id="18" name="Google Shape;192;p19">
            <a:extLst>
              <a:ext uri="{FF2B5EF4-FFF2-40B4-BE49-F238E27FC236}">
                <a16:creationId xmlns:a16="http://schemas.microsoft.com/office/drawing/2014/main" id="{5C3858B5-2AB9-0440-AB28-C14F4BEDDCA1}"/>
              </a:ext>
              <a:ext uri="{C183D7F6-B498-43B3-948B-1728B52AA6E4}">
                <adec:decorative xmlns:adec="http://schemas.microsoft.com/office/drawing/2017/decorative" val="1"/>
              </a:ext>
            </a:extLst>
          </p:cNvPr>
          <p:cNvSpPr/>
          <p:nvPr/>
        </p:nvSpPr>
        <p:spPr>
          <a:xfrm>
            <a:off x="1132973" y="4338807"/>
            <a:ext cx="1486191" cy="573947"/>
          </a:xfrm>
          <a:prstGeom prst="roundRect">
            <a:avLst>
              <a:gd name="adj" fmla="val 16667"/>
            </a:avLst>
          </a:prstGeom>
          <a:solidFill>
            <a:srgbClr val="E5F7FC"/>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endParaRPr>
              <a:latin typeface="+mn-lt"/>
              <a:cs typeface="Arial" panose="020B0604020202020204" pitchFamily="34" charset="0"/>
              <a:sym typeface="Montserrat"/>
            </a:endParaRPr>
          </a:p>
        </p:txBody>
      </p:sp>
      <p:sp>
        <p:nvSpPr>
          <p:cNvPr id="19" name="Google Shape;193;p19">
            <a:extLst>
              <a:ext uri="{FF2B5EF4-FFF2-40B4-BE49-F238E27FC236}">
                <a16:creationId xmlns:a16="http://schemas.microsoft.com/office/drawing/2014/main" id="{5912D7E4-37C3-8218-FDA7-1B5E0D167CE7}"/>
              </a:ext>
              <a:ext uri="{C183D7F6-B498-43B3-948B-1728B52AA6E4}">
                <adec:decorative xmlns:adec="http://schemas.microsoft.com/office/drawing/2017/decorative" val="1"/>
              </a:ext>
            </a:extLst>
          </p:cNvPr>
          <p:cNvSpPr/>
          <p:nvPr/>
        </p:nvSpPr>
        <p:spPr>
          <a:xfrm>
            <a:off x="2078496" y="5355292"/>
            <a:ext cx="1486191" cy="573947"/>
          </a:xfrm>
          <a:prstGeom prst="roundRect">
            <a:avLst>
              <a:gd name="adj" fmla="val 16667"/>
            </a:avLst>
          </a:prstGeom>
          <a:solidFill>
            <a:srgbClr val="E5F7FC"/>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endParaRPr>
              <a:latin typeface="+mn-lt"/>
              <a:cs typeface="Arial" panose="020B0604020202020204" pitchFamily="34" charset="0"/>
              <a:sym typeface="Montserrat"/>
            </a:endParaRPr>
          </a:p>
        </p:txBody>
      </p:sp>
      <p:sp>
        <p:nvSpPr>
          <p:cNvPr id="10" name="Google Shape;184;p19">
            <a:extLst>
              <a:ext uri="{FF2B5EF4-FFF2-40B4-BE49-F238E27FC236}">
                <a16:creationId xmlns:a16="http://schemas.microsoft.com/office/drawing/2014/main" id="{B44C1A99-C04C-0464-58A1-95D300229F11}"/>
              </a:ext>
              <a:ext uri="{C183D7F6-B498-43B3-948B-1728B52AA6E4}">
                <adec:decorative xmlns:adec="http://schemas.microsoft.com/office/drawing/2017/decorative" val="1"/>
              </a:ext>
            </a:extLst>
          </p:cNvPr>
          <p:cNvSpPr/>
          <p:nvPr/>
        </p:nvSpPr>
        <p:spPr>
          <a:xfrm>
            <a:off x="7471879" y="4236102"/>
            <a:ext cx="1486191" cy="573947"/>
          </a:xfrm>
          <a:prstGeom prst="roundRect">
            <a:avLst>
              <a:gd name="adj" fmla="val 16667"/>
            </a:avLst>
          </a:prstGeom>
          <a:solidFill>
            <a:srgbClr val="FAE6C2"/>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endParaRPr>
              <a:latin typeface="+mn-lt"/>
              <a:cs typeface="Arial" panose="020B0604020202020204" pitchFamily="34" charset="0"/>
              <a:sym typeface="Montserrat"/>
            </a:endParaRPr>
          </a:p>
        </p:txBody>
      </p:sp>
      <p:sp>
        <p:nvSpPr>
          <p:cNvPr id="15" name="Google Shape;189;p19">
            <a:extLst>
              <a:ext uri="{FF2B5EF4-FFF2-40B4-BE49-F238E27FC236}">
                <a16:creationId xmlns:a16="http://schemas.microsoft.com/office/drawing/2014/main" id="{AD61F8EB-BD73-28ED-D14C-4D245558CB73}"/>
              </a:ext>
              <a:ext uri="{C183D7F6-B498-43B3-948B-1728B52AA6E4}">
                <adec:decorative xmlns:adec="http://schemas.microsoft.com/office/drawing/2017/decorative" val="1"/>
              </a:ext>
            </a:extLst>
          </p:cNvPr>
          <p:cNvSpPr/>
          <p:nvPr/>
        </p:nvSpPr>
        <p:spPr>
          <a:xfrm>
            <a:off x="9444431" y="3547712"/>
            <a:ext cx="1486191" cy="573947"/>
          </a:xfrm>
          <a:prstGeom prst="roundRect">
            <a:avLst>
              <a:gd name="adj" fmla="val 16667"/>
            </a:avLst>
          </a:prstGeom>
          <a:solidFill>
            <a:srgbClr val="FAE6C2"/>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endParaRPr>
              <a:latin typeface="+mn-lt"/>
              <a:cs typeface="Arial" panose="020B0604020202020204" pitchFamily="34" charset="0"/>
              <a:sym typeface="Montserrat"/>
            </a:endParaRPr>
          </a:p>
        </p:txBody>
      </p:sp>
      <p:sp>
        <p:nvSpPr>
          <p:cNvPr id="16" name="Google Shape;190;p19">
            <a:extLst>
              <a:ext uri="{FF2B5EF4-FFF2-40B4-BE49-F238E27FC236}">
                <a16:creationId xmlns:a16="http://schemas.microsoft.com/office/drawing/2014/main" id="{0AE52AA5-22E0-617E-D0AD-CC80E8BC41BE}"/>
              </a:ext>
              <a:ext uri="{C183D7F6-B498-43B3-948B-1728B52AA6E4}">
                <adec:decorative xmlns:adec="http://schemas.microsoft.com/office/drawing/2017/decorative" val="1"/>
              </a:ext>
            </a:extLst>
          </p:cNvPr>
          <p:cNvSpPr/>
          <p:nvPr/>
        </p:nvSpPr>
        <p:spPr>
          <a:xfrm>
            <a:off x="9444431" y="4983773"/>
            <a:ext cx="1486191" cy="573947"/>
          </a:xfrm>
          <a:prstGeom prst="roundRect">
            <a:avLst>
              <a:gd name="adj" fmla="val 16667"/>
            </a:avLst>
          </a:prstGeom>
          <a:solidFill>
            <a:srgbClr val="FAE6C2"/>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endParaRPr>
              <a:latin typeface="+mn-lt"/>
              <a:cs typeface="Arial" panose="020B0604020202020204" pitchFamily="34" charset="0"/>
              <a:sym typeface="Montserrat"/>
            </a:endParaRPr>
          </a:p>
        </p:txBody>
      </p:sp>
      <p:sp>
        <p:nvSpPr>
          <p:cNvPr id="17" name="Google Shape;191;p19">
            <a:extLst>
              <a:ext uri="{FF2B5EF4-FFF2-40B4-BE49-F238E27FC236}">
                <a16:creationId xmlns:a16="http://schemas.microsoft.com/office/drawing/2014/main" id="{D0A8666A-4909-94D2-09DD-235F09A70495}"/>
              </a:ext>
              <a:ext uri="{C183D7F6-B498-43B3-948B-1728B52AA6E4}">
                <adec:decorative xmlns:adec="http://schemas.microsoft.com/office/drawing/2017/decorative" val="1"/>
              </a:ext>
            </a:extLst>
          </p:cNvPr>
          <p:cNvSpPr/>
          <p:nvPr/>
        </p:nvSpPr>
        <p:spPr>
          <a:xfrm>
            <a:off x="6977363" y="5355292"/>
            <a:ext cx="1486191" cy="573947"/>
          </a:xfrm>
          <a:prstGeom prst="roundRect">
            <a:avLst>
              <a:gd name="adj" fmla="val 16667"/>
            </a:avLst>
          </a:prstGeom>
          <a:solidFill>
            <a:srgbClr val="FAE6C2"/>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endParaRPr>
              <a:latin typeface="+mn-lt"/>
              <a:cs typeface="Arial" panose="020B0604020202020204" pitchFamily="34" charset="0"/>
              <a:sym typeface="Montserrat"/>
            </a:endParaRPr>
          </a:p>
        </p:txBody>
      </p:sp>
      <p:sp>
        <p:nvSpPr>
          <p:cNvPr id="2" name="Slide Number Placeholder 1">
            <a:extLst>
              <a:ext uri="{FF2B5EF4-FFF2-40B4-BE49-F238E27FC236}">
                <a16:creationId xmlns:a16="http://schemas.microsoft.com/office/drawing/2014/main" id="{9A2121D4-9C4D-5F98-4FEF-4C990C623E95}"/>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6</a:t>
            </a:fld>
            <a:endParaRPr lang="en-AU"/>
          </a:p>
        </p:txBody>
      </p:sp>
    </p:spTree>
    <p:extLst>
      <p:ext uri="{BB962C8B-B14F-4D97-AF65-F5344CB8AC3E}">
        <p14:creationId xmlns:p14="http://schemas.microsoft.com/office/powerpoint/2010/main" val="1124647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0A2055-E467-0D6E-B532-81FF172EBDC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C3D0C45-24C4-B445-5522-9CB41F0A0958}"/>
              </a:ext>
            </a:extLst>
          </p:cNvPr>
          <p:cNvSpPr>
            <a:spLocks noGrp="1"/>
          </p:cNvSpPr>
          <p:nvPr>
            <p:ph type="title"/>
          </p:nvPr>
        </p:nvSpPr>
        <p:spPr>
          <a:xfrm>
            <a:off x="348000" y="447343"/>
            <a:ext cx="11484000" cy="545601"/>
          </a:xfrm>
        </p:spPr>
        <p:txBody>
          <a:bodyPr/>
          <a:lstStyle/>
          <a:p>
            <a:r>
              <a:rPr lang="en-GB">
                <a:latin typeface="Arial"/>
                <a:cs typeface="Arial"/>
              </a:rPr>
              <a:t>Structure of practical dance class</a:t>
            </a:r>
            <a:endParaRPr lang="en-GB"/>
          </a:p>
        </p:txBody>
      </p:sp>
      <p:sp>
        <p:nvSpPr>
          <p:cNvPr id="7" name="Oval 6">
            <a:extLst>
              <a:ext uri="{FF2B5EF4-FFF2-40B4-BE49-F238E27FC236}">
                <a16:creationId xmlns:a16="http://schemas.microsoft.com/office/drawing/2014/main" id="{50B05570-5E43-6C4B-B932-A0860BC52A65}"/>
              </a:ext>
            </a:extLst>
          </p:cNvPr>
          <p:cNvSpPr/>
          <p:nvPr/>
        </p:nvSpPr>
        <p:spPr>
          <a:xfrm>
            <a:off x="11028000" y="295270"/>
            <a:ext cx="762000" cy="737039"/>
          </a:xfrm>
          <a:prstGeom prst="ellipse">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1.1b</a:t>
            </a:r>
          </a:p>
        </p:txBody>
      </p:sp>
      <p:sp>
        <p:nvSpPr>
          <p:cNvPr id="5" name="Text Placeholder 4">
            <a:extLst>
              <a:ext uri="{FF2B5EF4-FFF2-40B4-BE49-F238E27FC236}">
                <a16:creationId xmlns:a16="http://schemas.microsoft.com/office/drawing/2014/main" id="{6DF67577-7933-6997-F9F6-ECDEE76CDDBC}"/>
              </a:ext>
              <a:ext uri="{C183D7F6-B498-43B3-948B-1728B52AA6E4}">
                <adec:decorative xmlns:adec="http://schemas.microsoft.com/office/drawing/2017/decorative" val="1"/>
              </a:ext>
            </a:extLst>
          </p:cNvPr>
          <p:cNvSpPr>
            <a:spLocks noGrp="1"/>
          </p:cNvSpPr>
          <p:nvPr>
            <p:ph type="body" sz="quarter" idx="17"/>
          </p:nvPr>
        </p:nvSpPr>
        <p:spPr/>
        <p:txBody>
          <a:bodyPr vert="horz" lIns="0" tIns="0" rIns="0" bIns="0" rtlCol="0" anchor="t">
            <a:noAutofit/>
          </a:bodyPr>
          <a:lstStyle/>
          <a:p>
            <a:endParaRPr lang="en-GB"/>
          </a:p>
          <a:p>
            <a:endParaRPr lang="en-GB"/>
          </a:p>
        </p:txBody>
      </p:sp>
      <p:graphicFrame>
        <p:nvGraphicFramePr>
          <p:cNvPr id="8" name="Table 7">
            <a:extLst>
              <a:ext uri="{FF2B5EF4-FFF2-40B4-BE49-F238E27FC236}">
                <a16:creationId xmlns:a16="http://schemas.microsoft.com/office/drawing/2014/main" id="{62749BA0-71CF-285E-2A75-307E0BEE7552}"/>
              </a:ext>
            </a:extLst>
          </p:cNvPr>
          <p:cNvGraphicFramePr>
            <a:graphicFrameLocks noGrp="1"/>
          </p:cNvGraphicFramePr>
          <p:nvPr>
            <p:extLst>
              <p:ext uri="{D42A27DB-BD31-4B8C-83A1-F6EECF244321}">
                <p14:modId xmlns:p14="http://schemas.microsoft.com/office/powerpoint/2010/main" val="3763532012"/>
              </p:ext>
            </p:extLst>
          </p:nvPr>
        </p:nvGraphicFramePr>
        <p:xfrm>
          <a:off x="360000" y="1471368"/>
          <a:ext cx="11243900" cy="4666488"/>
        </p:xfrm>
        <a:graphic>
          <a:graphicData uri="http://schemas.openxmlformats.org/drawingml/2006/table">
            <a:tbl>
              <a:tblPr firstRow="1" bandRow="1">
                <a:effectLst>
                  <a:outerShdw blurRad="50800" dist="38100" dir="18900000" algn="bl" rotWithShape="0">
                    <a:prstClr val="black">
                      <a:alpha val="40000"/>
                    </a:prstClr>
                  </a:outerShdw>
                </a:effectLst>
                <a:tableStyleId>{69012ECD-51FC-41F1-AA8D-1B2483CD663E}</a:tableStyleId>
              </a:tblPr>
              <a:tblGrid>
                <a:gridCol w="2583425">
                  <a:extLst>
                    <a:ext uri="{9D8B030D-6E8A-4147-A177-3AD203B41FA5}">
                      <a16:colId xmlns:a16="http://schemas.microsoft.com/office/drawing/2014/main" val="1166417788"/>
                    </a:ext>
                  </a:extLst>
                </a:gridCol>
                <a:gridCol w="8660475">
                  <a:extLst>
                    <a:ext uri="{9D8B030D-6E8A-4147-A177-3AD203B41FA5}">
                      <a16:colId xmlns:a16="http://schemas.microsoft.com/office/drawing/2014/main" val="2952562658"/>
                    </a:ext>
                  </a:extLst>
                </a:gridCol>
              </a:tblGrid>
              <a:tr h="370840">
                <a:tc>
                  <a:txBody>
                    <a:bodyPr/>
                    <a:lstStyle/>
                    <a:p>
                      <a:pPr>
                        <a:lnSpc>
                          <a:spcPct val="150000"/>
                        </a:lnSpc>
                      </a:pPr>
                      <a:endParaRPr lang="en-AU" sz="1600" b="1">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C1292"/>
                    </a:solidFill>
                  </a:tcPr>
                </a:tc>
                <a:tc>
                  <a:txBody>
                    <a:bodyPr/>
                    <a:lstStyle/>
                    <a:p>
                      <a:pPr>
                        <a:lnSpc>
                          <a:spcPct val="150000"/>
                        </a:lnSpc>
                      </a:pPr>
                      <a:r>
                        <a:rPr lang="en-AU" sz="1600"/>
                        <a:t>Definition</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C1292"/>
                    </a:solidFill>
                  </a:tcPr>
                </a:tc>
                <a:extLst>
                  <a:ext uri="{0D108BD9-81ED-4DB2-BD59-A6C34878D82A}">
                    <a16:rowId xmlns:a16="http://schemas.microsoft.com/office/drawing/2014/main" val="1957599930"/>
                  </a:ext>
                </a:extLst>
              </a:tr>
              <a:tr h="370840">
                <a:tc>
                  <a:txBody>
                    <a:bodyPr/>
                    <a:lstStyle/>
                    <a:p>
                      <a:pPr marL="0" marR="0" lvl="0" indent="0" algn="l" defTabSz="914377" rtl="0" eaLnBrk="1" fontAlgn="auto" latinLnBrk="0" hangingPunct="1">
                        <a:lnSpc>
                          <a:spcPct val="150000"/>
                        </a:lnSpc>
                        <a:spcBef>
                          <a:spcPts val="0"/>
                        </a:spcBef>
                        <a:spcAft>
                          <a:spcPts val="0"/>
                        </a:spcAft>
                        <a:buClrTx/>
                        <a:buSzTx/>
                        <a:buFontTx/>
                        <a:buNone/>
                        <a:tabLst/>
                        <a:defRPr/>
                      </a:pPr>
                      <a:r>
                        <a:rPr lang="en-GB" sz="1600" b="1">
                          <a:solidFill>
                            <a:schemeClr val="bg1"/>
                          </a:solidFill>
                        </a:rPr>
                        <a:t>Warm-up </a:t>
                      </a:r>
                      <a:endParaRPr lang="en-AU" sz="1600" b="1">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C1292"/>
                    </a:solidFill>
                  </a:tcPr>
                </a:tc>
                <a:tc>
                  <a:txBody>
                    <a:bodyPr/>
                    <a:lstStyle/>
                    <a:p>
                      <a:pPr lvl="0">
                        <a:lnSpc>
                          <a:spcPct val="150000"/>
                        </a:lnSpc>
                      </a:pPr>
                      <a:r>
                        <a:rPr lang="en-AU" sz="1600"/>
                        <a:t>Movements and/or movement phrases designed to raise the core body temperature and bring the mind into focus for the dance activities to follow.</a:t>
                      </a: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4653556"/>
                  </a:ext>
                </a:extLst>
              </a:tr>
              <a:tr h="370840">
                <a:tc>
                  <a:txBody>
                    <a:bodyPr/>
                    <a:lstStyle/>
                    <a:p>
                      <a:pPr marL="0" marR="0" lvl="0" indent="0" algn="l" defTabSz="914377" rtl="0" eaLnBrk="1" fontAlgn="auto" latinLnBrk="0" hangingPunct="1">
                        <a:lnSpc>
                          <a:spcPct val="150000"/>
                        </a:lnSpc>
                        <a:spcBef>
                          <a:spcPts val="0"/>
                        </a:spcBef>
                        <a:spcAft>
                          <a:spcPts val="0"/>
                        </a:spcAft>
                        <a:buClrTx/>
                        <a:buSzTx/>
                        <a:buFontTx/>
                        <a:buNone/>
                        <a:tabLst/>
                        <a:defRPr/>
                      </a:pPr>
                      <a:r>
                        <a:rPr lang="en-GB" sz="1600" b="1">
                          <a:solidFill>
                            <a:schemeClr val="bg1"/>
                          </a:solidFill>
                        </a:rPr>
                        <a:t>Centre work </a:t>
                      </a:r>
                      <a:endParaRPr lang="en-AU" sz="1600" b="1">
                        <a:solidFill>
                          <a:schemeClr val="bg1"/>
                        </a:solidFill>
                      </a:endParaRPr>
                    </a:p>
                    <a:p>
                      <a:pPr>
                        <a:lnSpc>
                          <a:spcPct val="150000"/>
                        </a:lnSpc>
                      </a:pPr>
                      <a:endParaRPr lang="en-AU" sz="1600" b="1">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C1292"/>
                    </a:solidFill>
                  </a:tcPr>
                </a:tc>
                <a:tc>
                  <a:txBody>
                    <a:bodyPr/>
                    <a:lstStyle/>
                    <a:p>
                      <a:pPr marL="0" marR="0" lvl="0" indent="0" algn="l" defTabSz="914377" rtl="0" eaLnBrk="1" fontAlgn="auto" latinLnBrk="0" hangingPunct="1">
                        <a:lnSpc>
                          <a:spcPct val="150000"/>
                        </a:lnSpc>
                        <a:spcBef>
                          <a:spcPts val="0"/>
                        </a:spcBef>
                        <a:spcAft>
                          <a:spcPts val="0"/>
                        </a:spcAft>
                        <a:buClrTx/>
                        <a:buSzTx/>
                        <a:buFontTx/>
                        <a:buNone/>
                        <a:tabLst/>
                        <a:defRPr/>
                      </a:pPr>
                      <a:r>
                        <a:rPr lang="en-GB" sz="1600"/>
                        <a:t>Exercises performed away from the barre without any weight bearing support that continue to develop technique, alignment, control, strength, balance, flexibility, endurance, coordination, and body awareness through a greater range of space.</a:t>
                      </a:r>
                      <a:endParaRPr lang="en-AU" sz="1600"/>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EBFB"/>
                    </a:solidFill>
                  </a:tcPr>
                </a:tc>
                <a:extLst>
                  <a:ext uri="{0D108BD9-81ED-4DB2-BD59-A6C34878D82A}">
                    <a16:rowId xmlns:a16="http://schemas.microsoft.com/office/drawing/2014/main" val="4208775982"/>
                  </a:ext>
                </a:extLst>
              </a:tr>
              <a:tr h="370840">
                <a:tc>
                  <a:txBody>
                    <a:bodyPr/>
                    <a:lstStyle/>
                    <a:p>
                      <a:pPr marL="0" marR="0" lvl="0" indent="0" algn="l" defTabSz="914377" rtl="0" eaLnBrk="1" fontAlgn="auto" latinLnBrk="0" hangingPunct="1">
                        <a:lnSpc>
                          <a:spcPct val="150000"/>
                        </a:lnSpc>
                        <a:spcBef>
                          <a:spcPts val="0"/>
                        </a:spcBef>
                        <a:spcAft>
                          <a:spcPts val="0"/>
                        </a:spcAft>
                        <a:buClrTx/>
                        <a:buSzTx/>
                        <a:buFontTx/>
                        <a:buNone/>
                        <a:tabLst/>
                        <a:defRPr/>
                      </a:pPr>
                      <a:r>
                        <a:rPr lang="en-GB" sz="1600" b="1">
                          <a:solidFill>
                            <a:schemeClr val="bg1"/>
                          </a:solidFill>
                        </a:rPr>
                        <a:t>Travelling sequences</a:t>
                      </a:r>
                      <a:endParaRPr lang="en-GB" sz="1600" b="1">
                        <a:solidFill>
                          <a:schemeClr val="bg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C1292"/>
                    </a:solidFill>
                  </a:tcPr>
                </a:tc>
                <a:tc>
                  <a:txBody>
                    <a:bodyPr/>
                    <a:lstStyle/>
                    <a:p>
                      <a:pPr>
                        <a:lnSpc>
                          <a:spcPct val="150000"/>
                        </a:lnSpc>
                      </a:pPr>
                      <a:r>
                        <a:rPr lang="en-AU" sz="1600"/>
                        <a:t>Combinations of dance skills that travel through the dance space that increases the complexity of dance technique whilst travelling the body through space.</a:t>
                      </a: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40130195"/>
                  </a:ext>
                </a:extLst>
              </a:tr>
              <a:tr h="370840">
                <a:tc>
                  <a:txBody>
                    <a:bodyPr/>
                    <a:lstStyle/>
                    <a:p>
                      <a:pPr marL="0" marR="0" lvl="0" indent="0" algn="l" defTabSz="914377" rtl="0" eaLnBrk="1" fontAlgn="auto" latinLnBrk="0" hangingPunct="1">
                        <a:lnSpc>
                          <a:spcPct val="150000"/>
                        </a:lnSpc>
                        <a:spcBef>
                          <a:spcPts val="0"/>
                        </a:spcBef>
                        <a:spcAft>
                          <a:spcPts val="0"/>
                        </a:spcAft>
                        <a:buClrTx/>
                        <a:buSzTx/>
                        <a:buFontTx/>
                        <a:buNone/>
                        <a:tabLst/>
                        <a:defRPr/>
                      </a:pPr>
                      <a:r>
                        <a:rPr lang="en-GB" sz="1600" b="1">
                          <a:solidFill>
                            <a:schemeClr val="bg1"/>
                          </a:solidFill>
                          <a:latin typeface="+mn-lt"/>
                          <a:ea typeface="+mn-ea"/>
                          <a:cs typeface="+mn-cs"/>
                        </a:rPr>
                        <a:t>Dance work</a:t>
                      </a:r>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C1292"/>
                    </a:solidFill>
                  </a:tcPr>
                </a:tc>
                <a:tc>
                  <a:txBody>
                    <a:bodyPr/>
                    <a:lstStyle/>
                    <a:p>
                      <a:pPr>
                        <a:lnSpc>
                          <a:spcPct val="150000"/>
                        </a:lnSpc>
                      </a:pPr>
                      <a:r>
                        <a:rPr lang="en-AU" sz="1600"/>
                        <a:t>A coherent organisation of phrases and sections driven by thematic considerations that create a unified whole.</a:t>
                      </a: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EBFB"/>
                    </a:solidFill>
                  </a:tcPr>
                </a:tc>
                <a:extLst>
                  <a:ext uri="{0D108BD9-81ED-4DB2-BD59-A6C34878D82A}">
                    <a16:rowId xmlns:a16="http://schemas.microsoft.com/office/drawing/2014/main" val="673822001"/>
                  </a:ext>
                </a:extLst>
              </a:tr>
              <a:tr h="370840">
                <a:tc>
                  <a:txBody>
                    <a:bodyPr/>
                    <a:lstStyle/>
                    <a:p>
                      <a:pPr marL="0" marR="0" lvl="0" indent="0" algn="l" defTabSz="914377" rtl="0" eaLnBrk="1" fontAlgn="auto" latinLnBrk="0" hangingPunct="1">
                        <a:lnSpc>
                          <a:spcPct val="150000"/>
                        </a:lnSpc>
                        <a:spcBef>
                          <a:spcPts val="0"/>
                        </a:spcBef>
                        <a:spcAft>
                          <a:spcPts val="0"/>
                        </a:spcAft>
                        <a:buClrTx/>
                        <a:buSzTx/>
                        <a:buFontTx/>
                        <a:buNone/>
                        <a:tabLst/>
                        <a:defRPr/>
                      </a:pPr>
                      <a:r>
                        <a:rPr lang="en-GB" sz="1600" b="1">
                          <a:solidFill>
                            <a:schemeClr val="bg1"/>
                          </a:solidFill>
                          <a:latin typeface="+mn-lt"/>
                          <a:ea typeface="+mn-ea"/>
                          <a:cs typeface="+mn-cs"/>
                        </a:rPr>
                        <a:t>Cool-down</a:t>
                      </a:r>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C1292"/>
                    </a:solidFill>
                  </a:tcPr>
                </a:tc>
                <a:tc>
                  <a:txBody>
                    <a:bodyPr/>
                    <a:lstStyle/>
                    <a:p>
                      <a:pPr>
                        <a:lnSpc>
                          <a:spcPct val="150000"/>
                        </a:lnSpc>
                      </a:pPr>
                      <a:r>
                        <a:rPr lang="en-AU" sz="1600" dirty="0"/>
                        <a:t>To bring the body back to its normal physiological level after fast, vigorous exercise or activity by gradually slowing the pace of activity or by doing gentle exercises or stretches.</a:t>
                      </a: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7979438"/>
                  </a:ext>
                </a:extLst>
              </a:tr>
            </a:tbl>
          </a:graphicData>
        </a:graphic>
      </p:graphicFrame>
      <p:sp>
        <p:nvSpPr>
          <p:cNvPr id="6" name="TextBox 5">
            <a:extLst>
              <a:ext uri="{FF2B5EF4-FFF2-40B4-BE49-F238E27FC236}">
                <a16:creationId xmlns:a16="http://schemas.microsoft.com/office/drawing/2014/main" id="{6BC8EAB3-FFF3-6763-E353-25143576F52F}"/>
              </a:ext>
            </a:extLst>
          </p:cNvPr>
          <p:cNvSpPr txBox="1"/>
          <p:nvPr/>
        </p:nvSpPr>
        <p:spPr>
          <a:xfrm>
            <a:off x="348000" y="6283256"/>
            <a:ext cx="8890000" cy="553998"/>
          </a:xfrm>
          <a:prstGeom prst="rect">
            <a:avLst/>
          </a:prstGeom>
          <a:noFill/>
        </p:spPr>
        <p:txBody>
          <a:bodyPr wrap="square">
            <a:spAutoFit/>
          </a:bodyPr>
          <a:lstStyle/>
          <a:p>
            <a:r>
              <a:rPr lang="en-AU" sz="1000"/>
              <a:t>Quin, E., Rafferty, S. &amp; Tomlinson, C. (2015) </a:t>
            </a:r>
            <a:r>
              <a:rPr lang="en-AU" sz="1000" i="1">
                <a:hlinkClick r:id="rId3"/>
              </a:rPr>
              <a:t>Structure and Content of Individual Dance Sessions</a:t>
            </a:r>
            <a:r>
              <a:rPr lang="en-AU" sz="1000"/>
              <a:t>, [website], accessed 6 August 2026.</a:t>
            </a:r>
          </a:p>
          <a:p>
            <a:r>
              <a:rPr lang="en-AU" sz="1000"/>
              <a:t>NESA (2023) </a:t>
            </a:r>
            <a:r>
              <a:rPr lang="en-AU" sz="1000">
                <a:ea typeface="+mn-lt"/>
                <a:cs typeface="+mn-lt"/>
                <a:hlinkClick r:id="rId4"/>
              </a:rPr>
              <a:t>Dance 7–10 Syllabus (2023) Glossary </a:t>
            </a:r>
            <a:r>
              <a:rPr lang="en-AU" sz="1000">
                <a:ea typeface="+mn-lt"/>
                <a:cs typeface="+mn-lt"/>
              </a:rPr>
              <a:t>Date accessed 1 July 2026</a:t>
            </a:r>
            <a:endParaRPr lang="en-AU" sz="1000">
              <a:cs typeface="Arial"/>
            </a:endParaRPr>
          </a:p>
          <a:p>
            <a:endParaRPr lang="en-AU" sz="1000"/>
          </a:p>
        </p:txBody>
      </p:sp>
      <p:sp>
        <p:nvSpPr>
          <p:cNvPr id="2" name="Slide Number Placeholder 1">
            <a:extLst>
              <a:ext uri="{FF2B5EF4-FFF2-40B4-BE49-F238E27FC236}">
                <a16:creationId xmlns:a16="http://schemas.microsoft.com/office/drawing/2014/main" id="{A1C92593-D1FC-D9BA-6734-DEB12D872511}"/>
              </a:ext>
            </a:extLst>
          </p:cNvPr>
          <p:cNvSpPr>
            <a:spLocks noGrp="1"/>
          </p:cNvSpPr>
          <p:nvPr>
            <p:ph type="sldNum" sz="quarter" idx="12"/>
          </p:nvPr>
        </p:nvSpPr>
        <p:spPr/>
        <p:txBody>
          <a:bodyPr/>
          <a:lstStyle/>
          <a:p>
            <a:fld id="{10A01DC5-1685-4615-8240-15192985C6A2}" type="slidenum">
              <a:rPr lang="en-AU" smtClean="0"/>
              <a:t>7</a:t>
            </a:fld>
            <a:endParaRPr lang="en-AU"/>
          </a:p>
        </p:txBody>
      </p:sp>
    </p:spTree>
    <p:extLst>
      <p:ext uri="{BB962C8B-B14F-4D97-AF65-F5344CB8AC3E}">
        <p14:creationId xmlns:p14="http://schemas.microsoft.com/office/powerpoint/2010/main" val="2344466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4E11CD-151C-0D4D-B625-8216EA7ACDB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519BD47-C6F0-87A0-0D3D-7BBD58F57AC5}"/>
              </a:ext>
            </a:extLst>
          </p:cNvPr>
          <p:cNvSpPr>
            <a:spLocks noGrp="1"/>
          </p:cNvSpPr>
          <p:nvPr>
            <p:ph type="title"/>
          </p:nvPr>
        </p:nvSpPr>
        <p:spPr>
          <a:xfrm>
            <a:off x="360000" y="360000"/>
            <a:ext cx="10080000" cy="1008000"/>
          </a:xfrm>
          <a:effectLst/>
        </p:spPr>
        <p:txBody>
          <a:bodyPr anchor="t">
            <a:normAutofit/>
          </a:bodyPr>
          <a:lstStyle/>
          <a:p>
            <a:r>
              <a:rPr lang="en-GB" sz="2800"/>
              <a:t>The language of performance</a:t>
            </a:r>
          </a:p>
        </p:txBody>
      </p:sp>
      <p:sp>
        <p:nvSpPr>
          <p:cNvPr id="27" name="Oval 26">
            <a:extLst>
              <a:ext uri="{FF2B5EF4-FFF2-40B4-BE49-F238E27FC236}">
                <a16:creationId xmlns:a16="http://schemas.microsoft.com/office/drawing/2014/main" id="{AC86B08B-B070-55FE-035A-A3F568FDC8A5}"/>
              </a:ext>
            </a:extLst>
          </p:cNvPr>
          <p:cNvSpPr/>
          <p:nvPr/>
        </p:nvSpPr>
        <p:spPr>
          <a:xfrm>
            <a:off x="10884568" y="133711"/>
            <a:ext cx="762000" cy="737039"/>
          </a:xfrm>
          <a:prstGeom prst="ellipse">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1.2</a:t>
            </a:r>
          </a:p>
        </p:txBody>
      </p:sp>
      <p:grpSp>
        <p:nvGrpSpPr>
          <p:cNvPr id="7" name="Group 6" descr="Context: the circumstances that influence creative works, practices, practitioners and audiences&#10;">
            <a:extLst>
              <a:ext uri="{FF2B5EF4-FFF2-40B4-BE49-F238E27FC236}">
                <a16:creationId xmlns:a16="http://schemas.microsoft.com/office/drawing/2014/main" id="{908D5401-E1C1-6D8A-9C38-3C3697813A7F}"/>
              </a:ext>
            </a:extLst>
          </p:cNvPr>
          <p:cNvGrpSpPr/>
          <p:nvPr/>
        </p:nvGrpSpPr>
        <p:grpSpPr>
          <a:xfrm>
            <a:off x="360000" y="1108232"/>
            <a:ext cx="11286568" cy="607604"/>
            <a:chOff x="360000" y="1232034"/>
            <a:chExt cx="10598362" cy="607604"/>
          </a:xfrm>
          <a:effectLst>
            <a:outerShdw blurRad="50800" dist="38100" dir="2700000" algn="tl" rotWithShape="0">
              <a:prstClr val="black">
                <a:alpha val="40000"/>
              </a:prstClr>
            </a:outerShdw>
          </a:effectLst>
        </p:grpSpPr>
        <p:sp>
          <p:nvSpPr>
            <p:cNvPr id="5" name="Rectangle: Rounded Corners 4" descr="A definition of context: the circumstances that influence creative works, practices, practitioners and audiences&#10;">
              <a:extLst>
                <a:ext uri="{FF2B5EF4-FFF2-40B4-BE49-F238E27FC236}">
                  <a16:creationId xmlns:a16="http://schemas.microsoft.com/office/drawing/2014/main" id="{205AF6E6-A2EE-DB48-DB25-CAF27BBB007B}"/>
                </a:ext>
              </a:extLst>
            </p:cNvPr>
            <p:cNvSpPr/>
            <p:nvPr/>
          </p:nvSpPr>
          <p:spPr>
            <a:xfrm>
              <a:off x="2194560" y="1232034"/>
              <a:ext cx="8763802" cy="587141"/>
            </a:xfrm>
            <a:prstGeom prst="roundRect">
              <a:avLst/>
            </a:prstGeom>
            <a:solidFill>
              <a:srgbClr val="F0EB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7313" lvl="0"/>
              <a:r>
                <a:rPr lang="en-AU" sz="1800">
                  <a:solidFill>
                    <a:schemeClr val="accent1"/>
                  </a:solidFill>
                </a:rPr>
                <a:t>the circumstances that influence creative works, practices, practitioners and audiences</a:t>
              </a:r>
            </a:p>
          </p:txBody>
        </p:sp>
        <p:sp>
          <p:nvSpPr>
            <p:cNvPr id="4" name="Rectangle: Rounded Corners 3">
              <a:extLst>
                <a:ext uri="{FF2B5EF4-FFF2-40B4-BE49-F238E27FC236}">
                  <a16:creationId xmlns:a16="http://schemas.microsoft.com/office/drawing/2014/main" id="{A0931064-1256-C02B-C7D1-60DA6EEB81D2}"/>
                </a:ext>
              </a:extLst>
            </p:cNvPr>
            <p:cNvSpPr/>
            <p:nvPr/>
          </p:nvSpPr>
          <p:spPr>
            <a:xfrm>
              <a:off x="360000" y="1232034"/>
              <a:ext cx="1969314" cy="607604"/>
            </a:xfrm>
            <a:prstGeom prst="roundRect">
              <a:avLst/>
            </a:prstGeom>
            <a:solidFill>
              <a:srgbClr val="3C12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2000"/>
                <a:t>Context</a:t>
              </a:r>
            </a:p>
          </p:txBody>
        </p:sp>
      </p:grpSp>
      <p:grpSp>
        <p:nvGrpSpPr>
          <p:cNvPr id="8" name="Group 7" descr="Dance technique: training that physically prepares the body to dance. It is based on safe dance practices and anatomical principles to build strength, coordination and endurance&#10;">
            <a:extLst>
              <a:ext uri="{FF2B5EF4-FFF2-40B4-BE49-F238E27FC236}">
                <a16:creationId xmlns:a16="http://schemas.microsoft.com/office/drawing/2014/main" id="{AC6140BA-ADD4-47E6-1B21-570D489B6148}"/>
              </a:ext>
            </a:extLst>
          </p:cNvPr>
          <p:cNvGrpSpPr/>
          <p:nvPr/>
        </p:nvGrpSpPr>
        <p:grpSpPr>
          <a:xfrm>
            <a:off x="360000" y="1863209"/>
            <a:ext cx="11286568" cy="607604"/>
            <a:chOff x="360000" y="1232034"/>
            <a:chExt cx="11286568" cy="607604"/>
          </a:xfrm>
          <a:effectLst>
            <a:outerShdw blurRad="50800" dist="38100" dir="2700000" algn="tl" rotWithShape="0">
              <a:prstClr val="black">
                <a:alpha val="40000"/>
              </a:prstClr>
            </a:outerShdw>
          </a:effectLst>
        </p:grpSpPr>
        <p:sp>
          <p:nvSpPr>
            <p:cNvPr id="9" name="Rectangle: Rounded Corners 8" descr="A definition of dance technique: training that physically prepares the body to dance. It is based on safe dance practices and anatomical principles to build strength, coordination and endurance&#10;">
              <a:extLst>
                <a:ext uri="{FF2B5EF4-FFF2-40B4-BE49-F238E27FC236}">
                  <a16:creationId xmlns:a16="http://schemas.microsoft.com/office/drawing/2014/main" id="{07E609C3-42DE-BA08-620B-BF12F386E94A}"/>
                </a:ext>
              </a:extLst>
            </p:cNvPr>
            <p:cNvSpPr/>
            <p:nvPr/>
          </p:nvSpPr>
          <p:spPr>
            <a:xfrm>
              <a:off x="2194559" y="1232034"/>
              <a:ext cx="9452009" cy="587141"/>
            </a:xfrm>
            <a:prstGeom prst="roundRect">
              <a:avLst/>
            </a:prstGeom>
            <a:solidFill>
              <a:srgbClr val="F0EB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82563" lvl="0"/>
              <a:r>
                <a:rPr lang="en-AU" sz="1800">
                  <a:solidFill>
                    <a:schemeClr val="accent1"/>
                  </a:solidFill>
                </a:rPr>
                <a:t>training that physically prepares the body to dance. It is based on safe dance practices and anatomical principles to build strength, coordination and endurance</a:t>
              </a:r>
            </a:p>
          </p:txBody>
        </p:sp>
        <p:sp>
          <p:nvSpPr>
            <p:cNvPr id="10" name="Rectangle: Rounded Corners 9">
              <a:extLst>
                <a:ext uri="{FF2B5EF4-FFF2-40B4-BE49-F238E27FC236}">
                  <a16:creationId xmlns:a16="http://schemas.microsoft.com/office/drawing/2014/main" id="{A790828E-3754-5D98-DB64-89501552D01E}"/>
                </a:ext>
              </a:extLst>
            </p:cNvPr>
            <p:cNvSpPr/>
            <p:nvPr/>
          </p:nvSpPr>
          <p:spPr>
            <a:xfrm>
              <a:off x="360000" y="1232034"/>
              <a:ext cx="2097192" cy="607604"/>
            </a:xfrm>
            <a:prstGeom prst="roundRect">
              <a:avLst/>
            </a:prstGeom>
            <a:solidFill>
              <a:srgbClr val="3C12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2000"/>
                <a:t>Dance technique</a:t>
              </a:r>
            </a:p>
          </p:txBody>
        </p:sp>
      </p:grpSp>
      <p:grpSp>
        <p:nvGrpSpPr>
          <p:cNvPr id="11" name="Group 10" descr="A definition of Kinaesthetic awareness: sensing or perceiving the body’s muscles, joints and tendons while in motion or while still&#10;">
            <a:extLst>
              <a:ext uri="{FF2B5EF4-FFF2-40B4-BE49-F238E27FC236}">
                <a16:creationId xmlns:a16="http://schemas.microsoft.com/office/drawing/2014/main" id="{086DC2ED-FFCD-3BBA-6ADA-27C4E810B8C7}"/>
              </a:ext>
            </a:extLst>
          </p:cNvPr>
          <p:cNvGrpSpPr/>
          <p:nvPr/>
        </p:nvGrpSpPr>
        <p:grpSpPr>
          <a:xfrm>
            <a:off x="360000" y="2618186"/>
            <a:ext cx="11286568" cy="607604"/>
            <a:chOff x="360000" y="1232034"/>
            <a:chExt cx="11286568" cy="607604"/>
          </a:xfrm>
          <a:effectLst>
            <a:outerShdw blurRad="50800" dist="38100" dir="2700000" algn="tl" rotWithShape="0">
              <a:prstClr val="black">
                <a:alpha val="40000"/>
              </a:prstClr>
            </a:outerShdw>
          </a:effectLst>
        </p:grpSpPr>
        <p:sp>
          <p:nvSpPr>
            <p:cNvPr id="12" name="Rectangle: Rounded Corners 11" descr="A definition of kinaesthetic awareness: sensing or perceiving the body’s muscles, joints and tendons while in motion or while still&#10;">
              <a:extLst>
                <a:ext uri="{FF2B5EF4-FFF2-40B4-BE49-F238E27FC236}">
                  <a16:creationId xmlns:a16="http://schemas.microsoft.com/office/drawing/2014/main" id="{91C0F093-550B-5CEC-25B9-A68416727B66}"/>
                </a:ext>
              </a:extLst>
            </p:cNvPr>
            <p:cNvSpPr/>
            <p:nvPr/>
          </p:nvSpPr>
          <p:spPr>
            <a:xfrm>
              <a:off x="2194559" y="1232034"/>
              <a:ext cx="9452009" cy="587141"/>
            </a:xfrm>
            <a:prstGeom prst="roundRect">
              <a:avLst/>
            </a:prstGeom>
            <a:solidFill>
              <a:srgbClr val="F0EB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82563" lvl="0"/>
              <a:r>
                <a:rPr lang="en-AU" sz="1800">
                  <a:solidFill>
                    <a:schemeClr val="accent1"/>
                  </a:solidFill>
                </a:rPr>
                <a:t>sensing or perceiving the body’s muscles, joints and tendons while in motion or while still</a:t>
              </a:r>
            </a:p>
          </p:txBody>
        </p:sp>
        <p:sp>
          <p:nvSpPr>
            <p:cNvPr id="13" name="Rectangle: Rounded Corners 12">
              <a:extLst>
                <a:ext uri="{FF2B5EF4-FFF2-40B4-BE49-F238E27FC236}">
                  <a16:creationId xmlns:a16="http://schemas.microsoft.com/office/drawing/2014/main" id="{25EE0A0C-A470-2C8A-E5FC-65908C71E526}"/>
                </a:ext>
              </a:extLst>
            </p:cNvPr>
            <p:cNvSpPr/>
            <p:nvPr/>
          </p:nvSpPr>
          <p:spPr>
            <a:xfrm>
              <a:off x="360000" y="1232034"/>
              <a:ext cx="2097192" cy="607604"/>
            </a:xfrm>
            <a:prstGeom prst="roundRect">
              <a:avLst/>
            </a:prstGeom>
            <a:solidFill>
              <a:srgbClr val="3C12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en-AU" sz="2000"/>
                <a:t>Kinaesthetic awareness </a:t>
              </a:r>
            </a:p>
          </p:txBody>
        </p:sp>
      </p:grpSp>
      <p:grpSp>
        <p:nvGrpSpPr>
          <p:cNvPr id="14" name="Group 13" descr="A definition of the elements of dance: space, time and dynamics">
            <a:extLst>
              <a:ext uri="{FF2B5EF4-FFF2-40B4-BE49-F238E27FC236}">
                <a16:creationId xmlns:a16="http://schemas.microsoft.com/office/drawing/2014/main" id="{95FD72E3-4A8A-9953-B684-A723AB1D13A4}"/>
              </a:ext>
            </a:extLst>
          </p:cNvPr>
          <p:cNvGrpSpPr/>
          <p:nvPr/>
        </p:nvGrpSpPr>
        <p:grpSpPr>
          <a:xfrm>
            <a:off x="360000" y="3405070"/>
            <a:ext cx="11286568" cy="607604"/>
            <a:chOff x="360000" y="1232034"/>
            <a:chExt cx="11286568" cy="607604"/>
          </a:xfrm>
          <a:effectLst>
            <a:outerShdw blurRad="50800" dist="38100" dir="2700000" algn="tl" rotWithShape="0">
              <a:prstClr val="black">
                <a:alpha val="40000"/>
              </a:prstClr>
            </a:outerShdw>
          </a:effectLst>
        </p:grpSpPr>
        <p:sp>
          <p:nvSpPr>
            <p:cNvPr id="15" name="Rectangle: Rounded Corners 14">
              <a:extLst>
                <a:ext uri="{FF2B5EF4-FFF2-40B4-BE49-F238E27FC236}">
                  <a16:creationId xmlns:a16="http://schemas.microsoft.com/office/drawing/2014/main" id="{E99F0EC3-61E1-523E-ACB1-A051BBD40E28}"/>
                </a:ext>
              </a:extLst>
            </p:cNvPr>
            <p:cNvSpPr/>
            <p:nvPr/>
          </p:nvSpPr>
          <p:spPr>
            <a:xfrm>
              <a:off x="2194559" y="1232034"/>
              <a:ext cx="9452009" cy="587141"/>
            </a:xfrm>
            <a:prstGeom prst="roundRect">
              <a:avLst/>
            </a:prstGeom>
            <a:solidFill>
              <a:srgbClr val="F0EB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82563" lvl="0"/>
              <a:r>
                <a:rPr lang="en-AU" sz="1800">
                  <a:solidFill>
                    <a:schemeClr val="accent1"/>
                  </a:solidFill>
                </a:rPr>
                <a:t>space, time and dynamics</a:t>
              </a:r>
            </a:p>
          </p:txBody>
        </p:sp>
        <p:sp>
          <p:nvSpPr>
            <p:cNvPr id="16" name="Rectangle: Rounded Corners 15">
              <a:extLst>
                <a:ext uri="{FF2B5EF4-FFF2-40B4-BE49-F238E27FC236}">
                  <a16:creationId xmlns:a16="http://schemas.microsoft.com/office/drawing/2014/main" id="{F53D0F37-D3DF-5529-7729-87C00420B3CF}"/>
                </a:ext>
              </a:extLst>
            </p:cNvPr>
            <p:cNvSpPr/>
            <p:nvPr/>
          </p:nvSpPr>
          <p:spPr>
            <a:xfrm>
              <a:off x="360000" y="1232034"/>
              <a:ext cx="2097192" cy="607604"/>
            </a:xfrm>
            <a:prstGeom prst="roundRect">
              <a:avLst/>
            </a:prstGeom>
            <a:solidFill>
              <a:srgbClr val="3C12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en-AU" sz="2000"/>
                <a:t>Elements of dance </a:t>
              </a:r>
            </a:p>
          </p:txBody>
        </p:sp>
      </p:grpSp>
      <p:grpSp>
        <p:nvGrpSpPr>
          <p:cNvPr id="17" name="Group 16" descr="A definition of auditory elements">
            <a:extLst>
              <a:ext uri="{FF2B5EF4-FFF2-40B4-BE49-F238E27FC236}">
                <a16:creationId xmlns:a16="http://schemas.microsoft.com/office/drawing/2014/main" id="{EC938EFA-85EC-58A5-24A4-80556EE0CF8C}"/>
              </a:ext>
            </a:extLst>
          </p:cNvPr>
          <p:cNvGrpSpPr/>
          <p:nvPr/>
        </p:nvGrpSpPr>
        <p:grpSpPr>
          <a:xfrm>
            <a:off x="360000" y="4204251"/>
            <a:ext cx="11286568" cy="607604"/>
            <a:chOff x="360000" y="1232034"/>
            <a:chExt cx="11286568" cy="607604"/>
          </a:xfrm>
          <a:effectLst>
            <a:outerShdw blurRad="50800" dist="38100" dir="2700000" algn="tl" rotWithShape="0">
              <a:prstClr val="black">
                <a:alpha val="40000"/>
              </a:prstClr>
            </a:outerShdw>
          </a:effectLst>
        </p:grpSpPr>
        <p:sp>
          <p:nvSpPr>
            <p:cNvPr id="18" name="Rectangle: Rounded Corners 17" descr="A definition for auditory elements: the auditory components of an accompaniment that include structure, temporal, dynamic and musical qualities, thematic material and lyrics&#10;">
              <a:extLst>
                <a:ext uri="{FF2B5EF4-FFF2-40B4-BE49-F238E27FC236}">
                  <a16:creationId xmlns:a16="http://schemas.microsoft.com/office/drawing/2014/main" id="{04ED15E7-BB19-4952-28F7-787ACF9EB47F}"/>
                </a:ext>
              </a:extLst>
            </p:cNvPr>
            <p:cNvSpPr/>
            <p:nvPr/>
          </p:nvSpPr>
          <p:spPr>
            <a:xfrm>
              <a:off x="2194559" y="1232034"/>
              <a:ext cx="9452009" cy="587141"/>
            </a:xfrm>
            <a:prstGeom prst="roundRect">
              <a:avLst/>
            </a:prstGeom>
            <a:solidFill>
              <a:srgbClr val="F0EB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82563" marR="0" lvl="0" defTabSz="914400" eaLnBrk="1" fontAlgn="auto" latinLnBrk="0" hangingPunct="1">
                <a:lnSpc>
                  <a:spcPct val="100000"/>
                </a:lnSpc>
                <a:spcBef>
                  <a:spcPts val="0"/>
                </a:spcBef>
                <a:spcAft>
                  <a:spcPts val="0"/>
                </a:spcAft>
                <a:buClrTx/>
                <a:buSzTx/>
                <a:buFontTx/>
                <a:buNone/>
                <a:tabLst/>
                <a:defRPr/>
              </a:pPr>
              <a:r>
                <a:rPr kumimoji="0" lang="en-AU" sz="1800" b="0" i="0" u="none" strike="noStrike" kern="0" cap="none" spc="0" normalizeH="0" baseline="0" noProof="0">
                  <a:ln>
                    <a:noFill/>
                  </a:ln>
                  <a:solidFill>
                    <a:srgbClr val="002664"/>
                  </a:solidFill>
                  <a:effectLst/>
                  <a:uLnTx/>
                  <a:uFillTx/>
                  <a:latin typeface="Arial" panose="020B0604020202020204"/>
                </a:rPr>
                <a:t>the auditory components of an accompaniment that include structure, temporal, dynamic and musical qualities, thematic material and lyrics</a:t>
              </a:r>
              <a:endParaRPr kumimoji="0" lang="en-AU" sz="1800" b="0" i="0" u="none" strike="noStrike" kern="0" cap="none" spc="0" normalizeH="0" baseline="0" noProof="0">
                <a:ln>
                  <a:noFill/>
                </a:ln>
                <a:solidFill>
                  <a:sysClr val="windowText" lastClr="000000"/>
                </a:solidFill>
                <a:effectLst/>
                <a:uLnTx/>
                <a:uFillTx/>
              </a:endParaRPr>
            </a:p>
          </p:txBody>
        </p:sp>
        <p:sp>
          <p:nvSpPr>
            <p:cNvPr id="19" name="Rectangle: Rounded Corners 18">
              <a:extLst>
                <a:ext uri="{FF2B5EF4-FFF2-40B4-BE49-F238E27FC236}">
                  <a16:creationId xmlns:a16="http://schemas.microsoft.com/office/drawing/2014/main" id="{AAE9C9FD-2F3D-1330-DD39-8C1B044121BF}"/>
                </a:ext>
              </a:extLst>
            </p:cNvPr>
            <p:cNvSpPr/>
            <p:nvPr/>
          </p:nvSpPr>
          <p:spPr>
            <a:xfrm>
              <a:off x="360000" y="1232034"/>
              <a:ext cx="2097192" cy="607604"/>
            </a:xfrm>
            <a:prstGeom prst="roundRect">
              <a:avLst/>
            </a:prstGeom>
            <a:solidFill>
              <a:srgbClr val="3C12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en-AU" sz="2000"/>
                <a:t>Auditory elements</a:t>
              </a:r>
            </a:p>
          </p:txBody>
        </p:sp>
      </p:grpSp>
      <p:grpSp>
        <p:nvGrpSpPr>
          <p:cNvPr id="20" name="Group 19" descr="A definition of structure: part of the forming process in composition and choreography. There are 2 main parts: organising the movement and organising the dance. &#10;">
            <a:extLst>
              <a:ext uri="{FF2B5EF4-FFF2-40B4-BE49-F238E27FC236}">
                <a16:creationId xmlns:a16="http://schemas.microsoft.com/office/drawing/2014/main" id="{4AF50A28-2109-6FE3-A515-1DDD10FB7D2E}"/>
              </a:ext>
            </a:extLst>
          </p:cNvPr>
          <p:cNvGrpSpPr/>
          <p:nvPr/>
        </p:nvGrpSpPr>
        <p:grpSpPr>
          <a:xfrm>
            <a:off x="360000" y="5003432"/>
            <a:ext cx="11286568" cy="607604"/>
            <a:chOff x="360000" y="1232034"/>
            <a:chExt cx="11286568" cy="607604"/>
          </a:xfrm>
          <a:effectLst>
            <a:outerShdw blurRad="50800" dist="38100" dir="2700000" algn="tl" rotWithShape="0">
              <a:prstClr val="black">
                <a:alpha val="40000"/>
              </a:prstClr>
            </a:outerShdw>
          </a:effectLst>
        </p:grpSpPr>
        <p:sp>
          <p:nvSpPr>
            <p:cNvPr id="21" name="Rectangle: Rounded Corners 20">
              <a:extLst>
                <a:ext uri="{FF2B5EF4-FFF2-40B4-BE49-F238E27FC236}">
                  <a16:creationId xmlns:a16="http://schemas.microsoft.com/office/drawing/2014/main" id="{87764618-AFA3-E60E-3A79-BE5515797D38}"/>
                </a:ext>
              </a:extLst>
            </p:cNvPr>
            <p:cNvSpPr/>
            <p:nvPr/>
          </p:nvSpPr>
          <p:spPr>
            <a:xfrm>
              <a:off x="2194559" y="1232034"/>
              <a:ext cx="9452009" cy="587141"/>
            </a:xfrm>
            <a:prstGeom prst="roundRect">
              <a:avLst/>
            </a:prstGeom>
            <a:solidFill>
              <a:srgbClr val="F0EB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82563" marR="0" lvl="0" defTabSz="914400" eaLnBrk="1" fontAlgn="auto" latinLnBrk="0" hangingPunct="1">
                <a:lnSpc>
                  <a:spcPct val="100000"/>
                </a:lnSpc>
                <a:spcBef>
                  <a:spcPts val="0"/>
                </a:spcBef>
                <a:spcAft>
                  <a:spcPts val="0"/>
                </a:spcAft>
                <a:buClrTx/>
                <a:buSzTx/>
                <a:buFontTx/>
                <a:buNone/>
                <a:tabLst/>
                <a:defRPr/>
              </a:pPr>
              <a:r>
                <a:rPr kumimoji="0" lang="en-AU" sz="1800" b="0" i="0" u="none" strike="noStrike" kern="0" cap="none" spc="0" normalizeH="0" baseline="0" noProof="0">
                  <a:ln>
                    <a:noFill/>
                  </a:ln>
                  <a:solidFill>
                    <a:srgbClr val="002664"/>
                  </a:solidFill>
                  <a:effectLst/>
                  <a:uLnTx/>
                  <a:uFillTx/>
                  <a:latin typeface="Arial" panose="020B0604020202020204"/>
                </a:rPr>
                <a:t>part of the forming process in composition and choreography. There are 2 main parts; organising the movement; and organising the dance</a:t>
              </a:r>
              <a:endParaRPr kumimoji="0" lang="en-AU" sz="1800" b="0" i="0" u="none" strike="noStrike" kern="0" cap="none" spc="0" normalizeH="0" baseline="0" noProof="0">
                <a:ln>
                  <a:noFill/>
                </a:ln>
                <a:solidFill>
                  <a:sysClr val="windowText" lastClr="000000"/>
                </a:solidFill>
                <a:effectLst/>
                <a:uLnTx/>
                <a:uFillTx/>
              </a:endParaRPr>
            </a:p>
          </p:txBody>
        </p:sp>
        <p:sp>
          <p:nvSpPr>
            <p:cNvPr id="22" name="Rectangle: Rounded Corners 21">
              <a:extLst>
                <a:ext uri="{FF2B5EF4-FFF2-40B4-BE49-F238E27FC236}">
                  <a16:creationId xmlns:a16="http://schemas.microsoft.com/office/drawing/2014/main" id="{CC394F0A-4390-DBB9-CD7F-8AE02D766988}"/>
                </a:ext>
              </a:extLst>
            </p:cNvPr>
            <p:cNvSpPr/>
            <p:nvPr/>
          </p:nvSpPr>
          <p:spPr>
            <a:xfrm>
              <a:off x="360000" y="1232034"/>
              <a:ext cx="2097192" cy="607604"/>
            </a:xfrm>
            <a:prstGeom prst="roundRect">
              <a:avLst/>
            </a:prstGeom>
            <a:solidFill>
              <a:srgbClr val="3C12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en-AU" sz="2000"/>
                <a:t>Structure</a:t>
              </a:r>
            </a:p>
          </p:txBody>
        </p:sp>
      </p:grpSp>
      <p:grpSp>
        <p:nvGrpSpPr>
          <p:cNvPr id="23" name="Group 22" descr="A definition of interpretation: the individual choices made by a performer, choreographer or viewer that establish a personal perspective relative to the communication of the intent in dance works">
            <a:extLst>
              <a:ext uri="{FF2B5EF4-FFF2-40B4-BE49-F238E27FC236}">
                <a16:creationId xmlns:a16="http://schemas.microsoft.com/office/drawing/2014/main" id="{71C4CD22-F389-81CF-CC42-8C2891CF62F4}"/>
              </a:ext>
            </a:extLst>
          </p:cNvPr>
          <p:cNvGrpSpPr/>
          <p:nvPr/>
        </p:nvGrpSpPr>
        <p:grpSpPr>
          <a:xfrm>
            <a:off x="360000" y="5743668"/>
            <a:ext cx="11286568" cy="607604"/>
            <a:chOff x="360000" y="1232034"/>
            <a:chExt cx="11286568" cy="607604"/>
          </a:xfrm>
          <a:effectLst>
            <a:outerShdw blurRad="50800" dist="38100" dir="2700000" algn="tl" rotWithShape="0">
              <a:prstClr val="black">
                <a:alpha val="40000"/>
              </a:prstClr>
            </a:outerShdw>
          </a:effectLst>
        </p:grpSpPr>
        <p:sp>
          <p:nvSpPr>
            <p:cNvPr id="24" name="Rectangle: Rounded Corners 23" descr="A definition of interpretation: the individual choices made by a performer, choreographer or viewer that establish a personal perspective relative to the communication of the intent in dance works &#10;">
              <a:extLst>
                <a:ext uri="{FF2B5EF4-FFF2-40B4-BE49-F238E27FC236}">
                  <a16:creationId xmlns:a16="http://schemas.microsoft.com/office/drawing/2014/main" id="{99FFA74D-0EA8-27F3-F0C1-D87B987FB39C}"/>
                </a:ext>
              </a:extLst>
            </p:cNvPr>
            <p:cNvSpPr/>
            <p:nvPr/>
          </p:nvSpPr>
          <p:spPr>
            <a:xfrm>
              <a:off x="2194559" y="1232034"/>
              <a:ext cx="9452009" cy="587141"/>
            </a:xfrm>
            <a:prstGeom prst="roundRect">
              <a:avLst/>
            </a:prstGeom>
            <a:solidFill>
              <a:srgbClr val="F0EB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82563" marR="0" lvl="0" defTabSz="914400" eaLnBrk="1" fontAlgn="auto" latinLnBrk="0" hangingPunct="1">
                <a:lnSpc>
                  <a:spcPct val="100000"/>
                </a:lnSpc>
                <a:spcBef>
                  <a:spcPts val="0"/>
                </a:spcBef>
                <a:spcAft>
                  <a:spcPts val="0"/>
                </a:spcAft>
                <a:buClrTx/>
                <a:buSzTx/>
                <a:buFontTx/>
                <a:buNone/>
                <a:tabLst/>
                <a:defRPr/>
              </a:pPr>
              <a:r>
                <a:rPr kumimoji="0" lang="en-AU" sz="1800" b="0" i="0" u="none" strike="noStrike" kern="0" cap="none" spc="0" normalizeH="0" baseline="0" noProof="0">
                  <a:ln>
                    <a:noFill/>
                  </a:ln>
                  <a:solidFill>
                    <a:srgbClr val="002664"/>
                  </a:solidFill>
                  <a:effectLst/>
                  <a:uLnTx/>
                  <a:uFillTx/>
                  <a:latin typeface="Arial" panose="020B0604020202020204"/>
                </a:rPr>
                <a:t>the individual choices made by a performer, choreographer or viewer that establish a personal perspective relative to the communication of the intent in dance works </a:t>
              </a:r>
              <a:endParaRPr kumimoji="0" lang="en-AU" sz="1800" b="0" i="0" u="none" strike="noStrike" kern="0" cap="none" spc="0" normalizeH="0" baseline="0" noProof="0">
                <a:ln>
                  <a:noFill/>
                </a:ln>
                <a:solidFill>
                  <a:sysClr val="windowText" lastClr="000000"/>
                </a:solidFill>
                <a:effectLst/>
                <a:uLnTx/>
                <a:uFillTx/>
              </a:endParaRPr>
            </a:p>
          </p:txBody>
        </p:sp>
        <p:sp>
          <p:nvSpPr>
            <p:cNvPr id="25" name="Rectangle: Rounded Corners 24">
              <a:extLst>
                <a:ext uri="{FF2B5EF4-FFF2-40B4-BE49-F238E27FC236}">
                  <a16:creationId xmlns:a16="http://schemas.microsoft.com/office/drawing/2014/main" id="{C0A9850A-739E-045F-E41D-59D98823EF40}"/>
                </a:ext>
              </a:extLst>
            </p:cNvPr>
            <p:cNvSpPr/>
            <p:nvPr/>
          </p:nvSpPr>
          <p:spPr>
            <a:xfrm>
              <a:off x="360000" y="1232034"/>
              <a:ext cx="2097192" cy="607604"/>
            </a:xfrm>
            <a:prstGeom prst="roundRect">
              <a:avLst/>
            </a:prstGeom>
            <a:solidFill>
              <a:srgbClr val="3C12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en-AU" sz="2000"/>
                <a:t>Interpretation</a:t>
              </a:r>
            </a:p>
          </p:txBody>
        </p:sp>
      </p:grpSp>
      <p:sp>
        <p:nvSpPr>
          <p:cNvPr id="26" name="TextBox 25">
            <a:extLst>
              <a:ext uri="{FF2B5EF4-FFF2-40B4-BE49-F238E27FC236}">
                <a16:creationId xmlns:a16="http://schemas.microsoft.com/office/drawing/2014/main" id="{36F21A14-48A2-E050-69D5-2B7A1BD994D5}"/>
              </a:ext>
            </a:extLst>
          </p:cNvPr>
          <p:cNvSpPr txBox="1"/>
          <p:nvPr/>
        </p:nvSpPr>
        <p:spPr>
          <a:xfrm>
            <a:off x="360000" y="6516000"/>
            <a:ext cx="11286568" cy="343974"/>
          </a:xfrm>
          <a:prstGeom prst="rect">
            <a:avLst/>
          </a:prstGeom>
          <a:noFill/>
          <a:effectLst/>
        </p:spPr>
        <p:txBody>
          <a:bodyPr wrap="square" lIns="0" tIns="0" rIns="0" bIns="0" rtlCol="0" anchor="t">
            <a:noAutofit/>
          </a:bodyPr>
          <a:lstStyle/>
          <a:p>
            <a:r>
              <a:rPr lang="en-AU" sz="1000"/>
              <a:t>NESA (2025) </a:t>
            </a:r>
            <a:r>
              <a:rPr lang="en-AU" sz="1000">
                <a:ea typeface="+mn-lt"/>
                <a:cs typeface="+mn-lt"/>
                <a:hlinkClick r:id="rId3"/>
              </a:rPr>
              <a:t>Dance 11–12 Syllabus (2025) Glossary</a:t>
            </a:r>
            <a:r>
              <a:rPr lang="en-AU" sz="1000">
                <a:ea typeface="+mn-lt"/>
                <a:cs typeface="+mn-lt"/>
              </a:rPr>
              <a:t> Date accessed 1 July 2026</a:t>
            </a:r>
            <a:endParaRPr lang="en-AU" sz="1000">
              <a:cs typeface="Arial"/>
            </a:endParaRPr>
          </a:p>
        </p:txBody>
      </p:sp>
      <p:sp>
        <p:nvSpPr>
          <p:cNvPr id="2" name="Slide Number Placeholder 1">
            <a:extLst>
              <a:ext uri="{FF2B5EF4-FFF2-40B4-BE49-F238E27FC236}">
                <a16:creationId xmlns:a16="http://schemas.microsoft.com/office/drawing/2014/main" id="{A8E79BD0-B92F-C645-DC7D-613E6795632D}"/>
              </a:ext>
            </a:extLst>
          </p:cNvPr>
          <p:cNvSpPr>
            <a:spLocks noGrp="1"/>
          </p:cNvSpPr>
          <p:nvPr>
            <p:ph type="sldNum" sz="quarter" idx="10"/>
          </p:nvPr>
        </p:nvSpPr>
        <p:spPr>
          <a:xfrm>
            <a:off x="11124000" y="6516000"/>
            <a:ext cx="720000" cy="180000"/>
          </a:xfrm>
          <a:effectLst>
            <a:outerShdw blurRad="50800" dist="38100" dir="2700000" algn="tl" rotWithShape="0">
              <a:prstClr val="black">
                <a:alpha val="40000"/>
              </a:prstClr>
            </a:outerShdw>
          </a:effectLst>
        </p:spPr>
        <p:txBody>
          <a:bodyPr anchor="t">
            <a:normAutofit/>
          </a:bodyPr>
          <a:lstStyle/>
          <a:p>
            <a:pPr>
              <a:lnSpc>
                <a:spcPct val="90000"/>
              </a:lnSpc>
              <a:spcAft>
                <a:spcPts val="600"/>
              </a:spcAft>
            </a:pPr>
            <a:fld id="{10A01DC5-1685-4615-8240-15192985C6A2}" type="slidenum">
              <a:rPr lang="en-AU" smtClean="0"/>
              <a:pPr>
                <a:lnSpc>
                  <a:spcPct val="90000"/>
                </a:lnSpc>
                <a:spcAft>
                  <a:spcPts val="600"/>
                </a:spcAft>
              </a:pPr>
              <a:t>8</a:t>
            </a:fld>
            <a:endParaRPr lang="en-AU"/>
          </a:p>
        </p:txBody>
      </p:sp>
    </p:spTree>
    <p:extLst>
      <p:ext uri="{BB962C8B-B14F-4D97-AF65-F5344CB8AC3E}">
        <p14:creationId xmlns:p14="http://schemas.microsoft.com/office/powerpoint/2010/main" val="2151230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E7B1023-A548-1969-44EB-31426E5041F2}"/>
              </a:ext>
            </a:extLst>
          </p:cNvPr>
          <p:cNvSpPr>
            <a:spLocks noGrp="1"/>
          </p:cNvSpPr>
          <p:nvPr>
            <p:ph type="title"/>
          </p:nvPr>
        </p:nvSpPr>
        <p:spPr/>
        <p:txBody>
          <a:bodyPr/>
          <a:lstStyle/>
          <a:p>
            <a:r>
              <a:rPr lang="en-AU"/>
              <a:t>Sample of context and style (1)</a:t>
            </a:r>
          </a:p>
        </p:txBody>
      </p:sp>
      <p:sp>
        <p:nvSpPr>
          <p:cNvPr id="23" name="Oval 22">
            <a:extLst>
              <a:ext uri="{FF2B5EF4-FFF2-40B4-BE49-F238E27FC236}">
                <a16:creationId xmlns:a16="http://schemas.microsoft.com/office/drawing/2014/main" id="{50E5F400-B0C6-4EEC-2102-871A66564572}"/>
              </a:ext>
            </a:extLst>
          </p:cNvPr>
          <p:cNvSpPr/>
          <p:nvPr/>
        </p:nvSpPr>
        <p:spPr>
          <a:xfrm>
            <a:off x="11070000" y="126961"/>
            <a:ext cx="762000" cy="737039"/>
          </a:xfrm>
          <a:prstGeom prst="ellipse">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1.3a</a:t>
            </a:r>
          </a:p>
        </p:txBody>
      </p:sp>
      <p:sp>
        <p:nvSpPr>
          <p:cNvPr id="8" name="Text Placeholder 7">
            <a:extLst>
              <a:ext uri="{FF2B5EF4-FFF2-40B4-BE49-F238E27FC236}">
                <a16:creationId xmlns:a16="http://schemas.microsoft.com/office/drawing/2014/main" id="{27BAF096-8088-3BD2-B8F2-3DFA26A89D63}"/>
              </a:ext>
            </a:extLst>
          </p:cNvPr>
          <p:cNvSpPr>
            <a:spLocks noGrp="1"/>
          </p:cNvSpPr>
          <p:nvPr>
            <p:ph type="body" sz="quarter" idx="18"/>
          </p:nvPr>
        </p:nvSpPr>
        <p:spPr>
          <a:xfrm>
            <a:off x="360000" y="1029035"/>
            <a:ext cx="11484000" cy="310015"/>
          </a:xfrm>
        </p:spPr>
        <p:txBody>
          <a:bodyPr/>
          <a:lstStyle/>
          <a:p>
            <a:r>
              <a:rPr lang="en-GB">
                <a:latin typeface="Arial"/>
                <a:cs typeface="Arial"/>
              </a:rPr>
              <a:t>Artistic context of the romantic ballet style</a:t>
            </a:r>
            <a:endParaRPr lang="en-AU"/>
          </a:p>
        </p:txBody>
      </p:sp>
      <p:grpSp>
        <p:nvGrpSpPr>
          <p:cNvPr id="3" name="Group 2" descr="Intent: stories of love and tragedy">
            <a:extLst>
              <a:ext uri="{FF2B5EF4-FFF2-40B4-BE49-F238E27FC236}">
                <a16:creationId xmlns:a16="http://schemas.microsoft.com/office/drawing/2014/main" id="{C5C82CD4-94CC-917A-F572-7CE0F7BCA0A2}"/>
              </a:ext>
              <a:ext uri="{C183D7F6-B498-43B3-948B-1728B52AA6E4}">
                <adec:decorative xmlns:adec="http://schemas.microsoft.com/office/drawing/2017/decorative" val="0"/>
              </a:ext>
            </a:extLst>
          </p:cNvPr>
          <p:cNvGrpSpPr/>
          <p:nvPr/>
        </p:nvGrpSpPr>
        <p:grpSpPr>
          <a:xfrm>
            <a:off x="360000" y="1561386"/>
            <a:ext cx="8617746" cy="629392"/>
            <a:chOff x="360000" y="1842478"/>
            <a:chExt cx="8617746" cy="629392"/>
          </a:xfrm>
        </p:grpSpPr>
        <p:sp>
          <p:nvSpPr>
            <p:cNvPr id="9" name="Rectangle: Rounded Corners 8">
              <a:extLst>
                <a:ext uri="{FF2B5EF4-FFF2-40B4-BE49-F238E27FC236}">
                  <a16:creationId xmlns:a16="http://schemas.microsoft.com/office/drawing/2014/main" id="{4537CD5E-FB0F-19E2-B8E3-80546077ABC7}"/>
                </a:ext>
              </a:extLst>
            </p:cNvPr>
            <p:cNvSpPr/>
            <p:nvPr/>
          </p:nvSpPr>
          <p:spPr>
            <a:xfrm>
              <a:off x="360000" y="1842478"/>
              <a:ext cx="2276321" cy="629392"/>
            </a:xfrm>
            <a:prstGeom prst="roundRect">
              <a:avLst/>
            </a:prstGeom>
            <a:solidFill>
              <a:srgbClr val="3C1292"/>
            </a:solidFill>
            <a:effectLst>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200"/>
                <a:t>Intent</a:t>
              </a:r>
              <a:endParaRPr lang="en-AU" sz="2200"/>
            </a:p>
          </p:txBody>
        </p:sp>
        <p:sp>
          <p:nvSpPr>
            <p:cNvPr id="15" name="Rectangle: Rounded Corners 14">
              <a:extLst>
                <a:ext uri="{FF2B5EF4-FFF2-40B4-BE49-F238E27FC236}">
                  <a16:creationId xmlns:a16="http://schemas.microsoft.com/office/drawing/2014/main" id="{E0D590A2-A85F-67F8-AB8A-62744FE256D5}"/>
                </a:ext>
              </a:extLst>
            </p:cNvPr>
            <p:cNvSpPr/>
            <p:nvPr/>
          </p:nvSpPr>
          <p:spPr>
            <a:xfrm>
              <a:off x="2636323" y="1842478"/>
              <a:ext cx="6341423" cy="629392"/>
            </a:xfrm>
            <a:prstGeom prst="roundRect">
              <a:avLst/>
            </a:prstGeom>
            <a:solidFill>
              <a:srgbClr val="F0EBFB"/>
            </a:solidFill>
            <a:ln>
              <a:noFill/>
            </a:ln>
            <a:effectLst>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000">
                  <a:solidFill>
                    <a:schemeClr val="accent1"/>
                  </a:solidFill>
                </a:rPr>
                <a:t>Stories of love and tragedy</a:t>
              </a:r>
              <a:endParaRPr lang="en-AU" sz="2000">
                <a:solidFill>
                  <a:schemeClr val="accent1"/>
                </a:solidFill>
              </a:endParaRPr>
            </a:p>
          </p:txBody>
        </p:sp>
      </p:grpSp>
      <p:grpSp>
        <p:nvGrpSpPr>
          <p:cNvPr id="4" name="Group 3" descr="Accompaniment: It was written with choreographers and often used a live orchestra playing classical repertoire&#10;">
            <a:extLst>
              <a:ext uri="{FF2B5EF4-FFF2-40B4-BE49-F238E27FC236}">
                <a16:creationId xmlns:a16="http://schemas.microsoft.com/office/drawing/2014/main" id="{CFDA8848-4E74-2E1A-E2C7-DE982AE2BB30}"/>
              </a:ext>
              <a:ext uri="{C183D7F6-B498-43B3-948B-1728B52AA6E4}">
                <adec:decorative xmlns:adec="http://schemas.microsoft.com/office/drawing/2017/decorative" val="0"/>
              </a:ext>
            </a:extLst>
          </p:cNvPr>
          <p:cNvGrpSpPr/>
          <p:nvPr/>
        </p:nvGrpSpPr>
        <p:grpSpPr>
          <a:xfrm>
            <a:off x="360000" y="2351339"/>
            <a:ext cx="8617745" cy="640330"/>
            <a:chOff x="360001" y="2529216"/>
            <a:chExt cx="8617745" cy="640330"/>
          </a:xfrm>
        </p:grpSpPr>
        <p:sp>
          <p:nvSpPr>
            <p:cNvPr id="10" name="Rectangle: Rounded Corners 9">
              <a:extLst>
                <a:ext uri="{FF2B5EF4-FFF2-40B4-BE49-F238E27FC236}">
                  <a16:creationId xmlns:a16="http://schemas.microsoft.com/office/drawing/2014/main" id="{0846EB0E-57D4-E2E2-8311-10D696C16F7E}"/>
                </a:ext>
              </a:extLst>
            </p:cNvPr>
            <p:cNvSpPr/>
            <p:nvPr/>
          </p:nvSpPr>
          <p:spPr>
            <a:xfrm>
              <a:off x="360001" y="2540154"/>
              <a:ext cx="2276322" cy="629392"/>
            </a:xfrm>
            <a:prstGeom prst="roundRect">
              <a:avLst/>
            </a:prstGeom>
            <a:solidFill>
              <a:srgbClr val="3C1292"/>
            </a:solidFill>
            <a:effectLst>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200"/>
                <a:t>Accompaniment</a:t>
              </a:r>
              <a:endParaRPr lang="en-AU" sz="2200"/>
            </a:p>
          </p:txBody>
        </p:sp>
        <p:sp>
          <p:nvSpPr>
            <p:cNvPr id="16" name="Rectangle: Rounded Corners 15">
              <a:extLst>
                <a:ext uri="{FF2B5EF4-FFF2-40B4-BE49-F238E27FC236}">
                  <a16:creationId xmlns:a16="http://schemas.microsoft.com/office/drawing/2014/main" id="{733D216C-B210-7CD1-E36E-35E2B804A5C2}"/>
                </a:ext>
              </a:extLst>
            </p:cNvPr>
            <p:cNvSpPr/>
            <p:nvPr/>
          </p:nvSpPr>
          <p:spPr>
            <a:xfrm>
              <a:off x="2636323" y="2529216"/>
              <a:ext cx="6341423" cy="629392"/>
            </a:xfrm>
            <a:prstGeom prst="roundRect">
              <a:avLst/>
            </a:prstGeom>
            <a:solidFill>
              <a:srgbClr val="F0EBFB"/>
            </a:solidFill>
            <a:ln>
              <a:noFill/>
            </a:ln>
            <a:effectLst>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en-GB" sz="2000">
                  <a:solidFill>
                    <a:schemeClr val="accent1"/>
                  </a:solidFill>
                </a:rPr>
                <a:t>It was written with choreographers and often used a live orchestra playing classical repertoire</a:t>
              </a:r>
            </a:p>
          </p:txBody>
        </p:sp>
      </p:grpSp>
      <p:grpSp>
        <p:nvGrpSpPr>
          <p:cNvPr id="5" name="Group 4" descr="Technique: Ballet training required">
            <a:extLst>
              <a:ext uri="{FF2B5EF4-FFF2-40B4-BE49-F238E27FC236}">
                <a16:creationId xmlns:a16="http://schemas.microsoft.com/office/drawing/2014/main" id="{74C3BA38-A580-16EB-70A2-A11369D48560}"/>
              </a:ext>
              <a:ext uri="{C183D7F6-B498-43B3-948B-1728B52AA6E4}">
                <adec:decorative xmlns:adec="http://schemas.microsoft.com/office/drawing/2017/decorative" val="0"/>
              </a:ext>
            </a:extLst>
          </p:cNvPr>
          <p:cNvGrpSpPr/>
          <p:nvPr/>
        </p:nvGrpSpPr>
        <p:grpSpPr>
          <a:xfrm>
            <a:off x="360000" y="3139858"/>
            <a:ext cx="8617745" cy="652047"/>
            <a:chOff x="360001" y="3258612"/>
            <a:chExt cx="8617745" cy="652047"/>
          </a:xfrm>
        </p:grpSpPr>
        <p:sp>
          <p:nvSpPr>
            <p:cNvPr id="11" name="Rectangle: Rounded Corners 10">
              <a:extLst>
                <a:ext uri="{FF2B5EF4-FFF2-40B4-BE49-F238E27FC236}">
                  <a16:creationId xmlns:a16="http://schemas.microsoft.com/office/drawing/2014/main" id="{57C1A7CC-7A71-9927-1393-6964B0B2C20C}"/>
                </a:ext>
              </a:extLst>
            </p:cNvPr>
            <p:cNvSpPr/>
            <p:nvPr/>
          </p:nvSpPr>
          <p:spPr>
            <a:xfrm>
              <a:off x="360001" y="3258612"/>
              <a:ext cx="2276320" cy="629392"/>
            </a:xfrm>
            <a:prstGeom prst="roundRect">
              <a:avLst/>
            </a:prstGeom>
            <a:solidFill>
              <a:srgbClr val="3C1292"/>
            </a:solidFill>
            <a:effectLst>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200"/>
                <a:t>Technique</a:t>
              </a:r>
              <a:endParaRPr lang="en-AU" sz="2200"/>
            </a:p>
          </p:txBody>
        </p:sp>
        <p:sp>
          <p:nvSpPr>
            <p:cNvPr id="17" name="Rectangle: Rounded Corners 16">
              <a:extLst>
                <a:ext uri="{FF2B5EF4-FFF2-40B4-BE49-F238E27FC236}">
                  <a16:creationId xmlns:a16="http://schemas.microsoft.com/office/drawing/2014/main" id="{C08371CB-07EC-EFDA-344D-2A798138B3EC}"/>
                </a:ext>
              </a:extLst>
            </p:cNvPr>
            <p:cNvSpPr/>
            <p:nvPr/>
          </p:nvSpPr>
          <p:spPr>
            <a:xfrm>
              <a:off x="2636323" y="3281267"/>
              <a:ext cx="6341423" cy="629392"/>
            </a:xfrm>
            <a:prstGeom prst="roundRect">
              <a:avLst/>
            </a:prstGeom>
            <a:solidFill>
              <a:srgbClr val="F0EBFB"/>
            </a:solidFill>
            <a:ln>
              <a:noFill/>
            </a:ln>
            <a:effectLst>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en-GB" sz="2000">
                  <a:solidFill>
                    <a:schemeClr val="accent1"/>
                  </a:solidFill>
                </a:rPr>
                <a:t>Soft ethereal arms, gravity defying jumps and lifts, pointe work, codified footwork and arms</a:t>
              </a:r>
            </a:p>
          </p:txBody>
        </p:sp>
      </p:grpSp>
      <p:grpSp>
        <p:nvGrpSpPr>
          <p:cNvPr id="6" name="Group 5" descr="Elements of dance: mostly on a high level, with varying tempos and often applying light dynamics">
            <a:extLst>
              <a:ext uri="{FF2B5EF4-FFF2-40B4-BE49-F238E27FC236}">
                <a16:creationId xmlns:a16="http://schemas.microsoft.com/office/drawing/2014/main" id="{E436B4E3-AEF4-D52A-DEBB-91617D91835D}"/>
              </a:ext>
              <a:ext uri="{C183D7F6-B498-43B3-948B-1728B52AA6E4}">
                <adec:decorative xmlns:adec="http://schemas.microsoft.com/office/drawing/2017/decorative" val="0"/>
              </a:ext>
            </a:extLst>
          </p:cNvPr>
          <p:cNvGrpSpPr/>
          <p:nvPr/>
        </p:nvGrpSpPr>
        <p:grpSpPr>
          <a:xfrm>
            <a:off x="360000" y="3903810"/>
            <a:ext cx="8617745" cy="681735"/>
            <a:chOff x="360001" y="3977070"/>
            <a:chExt cx="8617745" cy="681735"/>
          </a:xfrm>
        </p:grpSpPr>
        <p:sp>
          <p:nvSpPr>
            <p:cNvPr id="12" name="Rectangle: Rounded Corners 11">
              <a:extLst>
                <a:ext uri="{FF2B5EF4-FFF2-40B4-BE49-F238E27FC236}">
                  <a16:creationId xmlns:a16="http://schemas.microsoft.com/office/drawing/2014/main" id="{FB00043C-3054-1123-BF54-2DDFEE1852A4}"/>
                </a:ext>
              </a:extLst>
            </p:cNvPr>
            <p:cNvSpPr/>
            <p:nvPr/>
          </p:nvSpPr>
          <p:spPr>
            <a:xfrm>
              <a:off x="360001" y="3977070"/>
              <a:ext cx="2276320" cy="629392"/>
            </a:xfrm>
            <a:prstGeom prst="roundRect">
              <a:avLst/>
            </a:prstGeom>
            <a:solidFill>
              <a:srgbClr val="3C1292"/>
            </a:solidFill>
            <a:effectLst>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200"/>
                <a:t>Elements of dance</a:t>
              </a:r>
              <a:endParaRPr lang="en-AU" sz="2200"/>
            </a:p>
          </p:txBody>
        </p:sp>
        <p:sp>
          <p:nvSpPr>
            <p:cNvPr id="18" name="Rectangle: Rounded Corners 17">
              <a:extLst>
                <a:ext uri="{FF2B5EF4-FFF2-40B4-BE49-F238E27FC236}">
                  <a16:creationId xmlns:a16="http://schemas.microsoft.com/office/drawing/2014/main" id="{F10A9C72-F56C-F146-128A-AAD8F49AF366}"/>
                </a:ext>
              </a:extLst>
            </p:cNvPr>
            <p:cNvSpPr/>
            <p:nvPr/>
          </p:nvSpPr>
          <p:spPr>
            <a:xfrm>
              <a:off x="2636323" y="4029413"/>
              <a:ext cx="6341423" cy="629392"/>
            </a:xfrm>
            <a:prstGeom prst="roundRect">
              <a:avLst/>
            </a:prstGeom>
            <a:solidFill>
              <a:srgbClr val="F0EBFB"/>
            </a:solidFill>
            <a:ln>
              <a:noFill/>
            </a:ln>
            <a:effectLst>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en-GB" sz="2000">
                  <a:solidFill>
                    <a:schemeClr val="accent1"/>
                  </a:solidFill>
                </a:rPr>
                <a:t>Mostly on a high level, with varying tempos and often applying light dynamics</a:t>
              </a:r>
            </a:p>
          </p:txBody>
        </p:sp>
      </p:grpSp>
      <p:grpSp>
        <p:nvGrpSpPr>
          <p:cNvPr id="21" name="Group 20" descr="Auditory elements: Accents in movement that were dramatised with accents in music">
            <a:extLst>
              <a:ext uri="{FF2B5EF4-FFF2-40B4-BE49-F238E27FC236}">
                <a16:creationId xmlns:a16="http://schemas.microsoft.com/office/drawing/2014/main" id="{9D4D5B5C-5F25-2EAE-8116-820EC839E0E4}"/>
              </a:ext>
              <a:ext uri="{C183D7F6-B498-43B3-948B-1728B52AA6E4}">
                <adec:decorative xmlns:adec="http://schemas.microsoft.com/office/drawing/2017/decorative" val="0"/>
              </a:ext>
            </a:extLst>
          </p:cNvPr>
          <p:cNvGrpSpPr/>
          <p:nvPr/>
        </p:nvGrpSpPr>
        <p:grpSpPr>
          <a:xfrm>
            <a:off x="360001" y="4725216"/>
            <a:ext cx="8617745" cy="666891"/>
            <a:chOff x="360001" y="4725216"/>
            <a:chExt cx="8617745" cy="666891"/>
          </a:xfrm>
        </p:grpSpPr>
        <p:sp>
          <p:nvSpPr>
            <p:cNvPr id="13" name="Rectangle: Rounded Corners 12">
              <a:extLst>
                <a:ext uri="{FF2B5EF4-FFF2-40B4-BE49-F238E27FC236}">
                  <a16:creationId xmlns:a16="http://schemas.microsoft.com/office/drawing/2014/main" id="{97423E2B-6112-C4A7-15DF-F2ECF890A217}"/>
                </a:ext>
              </a:extLst>
            </p:cNvPr>
            <p:cNvSpPr/>
            <p:nvPr/>
          </p:nvSpPr>
          <p:spPr>
            <a:xfrm>
              <a:off x="360001" y="4725216"/>
              <a:ext cx="2276320" cy="629392"/>
            </a:xfrm>
            <a:prstGeom prst="roundRect">
              <a:avLst/>
            </a:prstGeom>
            <a:solidFill>
              <a:srgbClr val="3C1292"/>
            </a:solidFill>
            <a:effectLst>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2200"/>
                <a:t>Auditory elements</a:t>
              </a:r>
            </a:p>
          </p:txBody>
        </p:sp>
        <p:sp>
          <p:nvSpPr>
            <p:cNvPr id="19" name="Rectangle: Rounded Corners 18">
              <a:extLst>
                <a:ext uri="{FF2B5EF4-FFF2-40B4-BE49-F238E27FC236}">
                  <a16:creationId xmlns:a16="http://schemas.microsoft.com/office/drawing/2014/main" id="{3B3ED979-E9B2-45A6-3F58-FF99AFBDE4B9}"/>
                </a:ext>
              </a:extLst>
            </p:cNvPr>
            <p:cNvSpPr/>
            <p:nvPr/>
          </p:nvSpPr>
          <p:spPr>
            <a:xfrm>
              <a:off x="2636323" y="4762715"/>
              <a:ext cx="6341423" cy="629392"/>
            </a:xfrm>
            <a:prstGeom prst="roundRect">
              <a:avLst/>
            </a:prstGeom>
            <a:solidFill>
              <a:srgbClr val="F0EBFB"/>
            </a:solidFill>
            <a:ln>
              <a:noFill/>
            </a:ln>
            <a:effectLst>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en-GB" sz="2000">
                  <a:solidFill>
                    <a:schemeClr val="accent1"/>
                  </a:solidFill>
                </a:rPr>
                <a:t>Accents in movement were dramatised with accents in music </a:t>
              </a:r>
            </a:p>
          </p:txBody>
        </p:sp>
      </p:grpSp>
      <p:grpSp>
        <p:nvGrpSpPr>
          <p:cNvPr id="22" name="Group 21" descr="Structure: usually a narrative in two parts exploring real and ethereal worlds">
            <a:extLst>
              <a:ext uri="{FF2B5EF4-FFF2-40B4-BE49-F238E27FC236}">
                <a16:creationId xmlns:a16="http://schemas.microsoft.com/office/drawing/2014/main" id="{405E4AE8-0D35-CC19-6ADF-6676051437B3}"/>
              </a:ext>
              <a:ext uri="{C183D7F6-B498-43B3-948B-1728B52AA6E4}">
                <adec:decorative xmlns:adec="http://schemas.microsoft.com/office/drawing/2017/decorative" val="0"/>
              </a:ext>
            </a:extLst>
          </p:cNvPr>
          <p:cNvGrpSpPr/>
          <p:nvPr/>
        </p:nvGrpSpPr>
        <p:grpSpPr>
          <a:xfrm>
            <a:off x="360000" y="5562951"/>
            <a:ext cx="8617745" cy="652047"/>
            <a:chOff x="360001" y="5473362"/>
            <a:chExt cx="8617745" cy="652047"/>
          </a:xfrm>
        </p:grpSpPr>
        <p:sp>
          <p:nvSpPr>
            <p:cNvPr id="14" name="Rectangle: Rounded Corners 13">
              <a:extLst>
                <a:ext uri="{FF2B5EF4-FFF2-40B4-BE49-F238E27FC236}">
                  <a16:creationId xmlns:a16="http://schemas.microsoft.com/office/drawing/2014/main" id="{568910E9-A3ED-ECC2-23B4-95BE47F0F732}"/>
                </a:ext>
              </a:extLst>
            </p:cNvPr>
            <p:cNvSpPr/>
            <p:nvPr/>
          </p:nvSpPr>
          <p:spPr>
            <a:xfrm>
              <a:off x="360001" y="5473362"/>
              <a:ext cx="2276320" cy="629392"/>
            </a:xfrm>
            <a:prstGeom prst="roundRect">
              <a:avLst/>
            </a:prstGeom>
            <a:solidFill>
              <a:srgbClr val="3C1292"/>
            </a:solidFill>
            <a:effectLst>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200"/>
                <a:t>Structure </a:t>
              </a:r>
              <a:endParaRPr lang="en-AU" sz="2200"/>
            </a:p>
          </p:txBody>
        </p:sp>
        <p:sp>
          <p:nvSpPr>
            <p:cNvPr id="20" name="Rectangle: Rounded Corners 19">
              <a:extLst>
                <a:ext uri="{FF2B5EF4-FFF2-40B4-BE49-F238E27FC236}">
                  <a16:creationId xmlns:a16="http://schemas.microsoft.com/office/drawing/2014/main" id="{27264C00-5105-3E60-DAA0-64C0EFF87329}"/>
                </a:ext>
              </a:extLst>
            </p:cNvPr>
            <p:cNvSpPr/>
            <p:nvPr/>
          </p:nvSpPr>
          <p:spPr>
            <a:xfrm>
              <a:off x="2636323" y="5496017"/>
              <a:ext cx="6341423" cy="629392"/>
            </a:xfrm>
            <a:prstGeom prst="roundRect">
              <a:avLst/>
            </a:prstGeom>
            <a:solidFill>
              <a:srgbClr val="F0EBFB"/>
            </a:solidFill>
            <a:ln>
              <a:noFill/>
            </a:ln>
            <a:effectLst>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en-GB" sz="2000">
                  <a:solidFill>
                    <a:schemeClr val="accent1"/>
                  </a:solidFill>
                </a:rPr>
                <a:t>Usually, a narrative in two parts exploring real and ethereal worlds</a:t>
              </a:r>
            </a:p>
          </p:txBody>
        </p:sp>
      </p:grpSp>
      <p:pic>
        <p:nvPicPr>
          <p:cNvPr id="25" name="Picture 24">
            <a:extLst>
              <a:ext uri="{FF2B5EF4-FFF2-40B4-BE49-F238E27FC236}">
                <a16:creationId xmlns:a16="http://schemas.microsoft.com/office/drawing/2014/main" id="{B1505384-BA8A-A1AB-07CA-47F1E1C7A6F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r="45747"/>
          <a:stretch>
            <a:fillRect/>
          </a:stretch>
        </p:blipFill>
        <p:spPr>
          <a:xfrm flipH="1">
            <a:off x="8850381" y="2950251"/>
            <a:ext cx="4125938" cy="3907749"/>
          </a:xfrm>
          <a:prstGeom prst="rect">
            <a:avLst/>
          </a:prstGeom>
        </p:spPr>
      </p:pic>
      <p:sp>
        <p:nvSpPr>
          <p:cNvPr id="26" name="TextBox 25">
            <a:extLst>
              <a:ext uri="{FF2B5EF4-FFF2-40B4-BE49-F238E27FC236}">
                <a16:creationId xmlns:a16="http://schemas.microsoft.com/office/drawing/2014/main" id="{EC475BA7-CF12-165F-3DD5-E6B1B0DFE65D}"/>
              </a:ext>
            </a:extLst>
          </p:cNvPr>
          <p:cNvSpPr txBox="1"/>
          <p:nvPr/>
        </p:nvSpPr>
        <p:spPr>
          <a:xfrm>
            <a:off x="360000" y="6340532"/>
            <a:ext cx="6489700" cy="246221"/>
          </a:xfrm>
          <a:prstGeom prst="rect">
            <a:avLst/>
          </a:prstGeom>
          <a:noFill/>
        </p:spPr>
        <p:txBody>
          <a:bodyPr wrap="square">
            <a:spAutoFit/>
          </a:bodyPr>
          <a:lstStyle/>
          <a:p>
            <a:r>
              <a:rPr lang="en-AU" sz="1000"/>
              <a:t>Au, S. (2024) </a:t>
            </a:r>
            <a:r>
              <a:rPr lang="en-AU" sz="1000" i="1"/>
              <a:t>Ballet and Modern Dance</a:t>
            </a:r>
            <a:r>
              <a:rPr lang="en-AU" sz="1000"/>
              <a:t>, Thames &amp; Hudson, London.</a:t>
            </a:r>
          </a:p>
        </p:txBody>
      </p:sp>
      <p:sp>
        <p:nvSpPr>
          <p:cNvPr id="2" name="Slide Number Placeholder 1">
            <a:extLst>
              <a:ext uri="{FF2B5EF4-FFF2-40B4-BE49-F238E27FC236}">
                <a16:creationId xmlns:a16="http://schemas.microsoft.com/office/drawing/2014/main" id="{AF0B64C6-B7EF-A98B-1736-D2E7C01A7D9D}"/>
              </a:ext>
            </a:extLst>
          </p:cNvPr>
          <p:cNvSpPr>
            <a:spLocks noGrp="1"/>
          </p:cNvSpPr>
          <p:nvPr>
            <p:ph type="sldNum" sz="quarter" idx="12"/>
          </p:nvPr>
        </p:nvSpPr>
        <p:spPr/>
        <p:txBody>
          <a:bodyPr/>
          <a:lstStyle/>
          <a:p>
            <a:fld id="{10A01DC5-1685-4615-8240-15192985C6A2}" type="slidenum">
              <a:rPr lang="en-AU" smtClean="0"/>
              <a:t>9</a:t>
            </a:fld>
            <a:endParaRPr lang="en-AU"/>
          </a:p>
        </p:txBody>
      </p:sp>
    </p:spTree>
    <p:extLst>
      <p:ext uri="{BB962C8B-B14F-4D97-AF65-F5344CB8AC3E}">
        <p14:creationId xmlns:p14="http://schemas.microsoft.com/office/powerpoint/2010/main" val="1018130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FED1A8-23CE-EEAE-3659-82AAEC544003}"/>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F138C722-C39E-ABF9-A999-754C1627C815}"/>
              </a:ext>
            </a:extLst>
          </p:cNvPr>
          <p:cNvSpPr>
            <a:spLocks noGrp="1"/>
          </p:cNvSpPr>
          <p:nvPr>
            <p:ph type="title"/>
          </p:nvPr>
        </p:nvSpPr>
        <p:spPr/>
        <p:txBody>
          <a:bodyPr/>
          <a:lstStyle/>
          <a:p>
            <a:r>
              <a:rPr lang="en-AU"/>
              <a:t>Sample of context and style (2)</a:t>
            </a:r>
          </a:p>
        </p:txBody>
      </p:sp>
      <p:sp>
        <p:nvSpPr>
          <p:cNvPr id="23" name="Oval 22">
            <a:extLst>
              <a:ext uri="{FF2B5EF4-FFF2-40B4-BE49-F238E27FC236}">
                <a16:creationId xmlns:a16="http://schemas.microsoft.com/office/drawing/2014/main" id="{633560C4-F761-D4DE-E70F-FBF7A94A7167}"/>
              </a:ext>
            </a:extLst>
          </p:cNvPr>
          <p:cNvSpPr/>
          <p:nvPr/>
        </p:nvSpPr>
        <p:spPr>
          <a:xfrm>
            <a:off x="11070000" y="126961"/>
            <a:ext cx="762000" cy="737039"/>
          </a:xfrm>
          <a:prstGeom prst="ellipse">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1.3b</a:t>
            </a:r>
          </a:p>
        </p:txBody>
      </p:sp>
      <p:sp>
        <p:nvSpPr>
          <p:cNvPr id="8" name="Text Placeholder 7">
            <a:extLst>
              <a:ext uri="{FF2B5EF4-FFF2-40B4-BE49-F238E27FC236}">
                <a16:creationId xmlns:a16="http://schemas.microsoft.com/office/drawing/2014/main" id="{70241F25-4FD5-0C54-0F03-C619B3119DF2}"/>
              </a:ext>
              <a:ext uri="{C183D7F6-B498-43B3-948B-1728B52AA6E4}">
                <adec:decorative xmlns:adec="http://schemas.microsoft.com/office/drawing/2017/decorative" val="1"/>
              </a:ext>
            </a:extLst>
          </p:cNvPr>
          <p:cNvSpPr>
            <a:spLocks noGrp="1"/>
          </p:cNvSpPr>
          <p:nvPr>
            <p:ph type="body" sz="quarter" idx="18"/>
          </p:nvPr>
        </p:nvSpPr>
        <p:spPr>
          <a:xfrm>
            <a:off x="348000" y="1029035"/>
            <a:ext cx="11484000" cy="310015"/>
          </a:xfrm>
        </p:spPr>
        <p:txBody>
          <a:bodyPr/>
          <a:lstStyle/>
          <a:p>
            <a:endParaRPr lang="en-AU"/>
          </a:p>
        </p:txBody>
      </p:sp>
      <p:grpSp>
        <p:nvGrpSpPr>
          <p:cNvPr id="3" name="Group 2" descr="Intent: stories of love and tragedy">
            <a:extLst>
              <a:ext uri="{FF2B5EF4-FFF2-40B4-BE49-F238E27FC236}">
                <a16:creationId xmlns:a16="http://schemas.microsoft.com/office/drawing/2014/main" id="{D5F49302-554E-2E14-48BD-94C321BB290D}"/>
              </a:ext>
              <a:ext uri="{C183D7F6-B498-43B3-948B-1728B52AA6E4}">
                <adec:decorative xmlns:adec="http://schemas.microsoft.com/office/drawing/2017/decorative" val="0"/>
              </a:ext>
            </a:extLst>
          </p:cNvPr>
          <p:cNvGrpSpPr/>
          <p:nvPr/>
        </p:nvGrpSpPr>
        <p:grpSpPr>
          <a:xfrm>
            <a:off x="360000" y="1561386"/>
            <a:ext cx="8617746" cy="629392"/>
            <a:chOff x="360000" y="1842478"/>
            <a:chExt cx="8617746" cy="629392"/>
          </a:xfrm>
        </p:grpSpPr>
        <p:sp>
          <p:nvSpPr>
            <p:cNvPr id="9" name="Rectangle: Rounded Corners 8">
              <a:extLst>
                <a:ext uri="{FF2B5EF4-FFF2-40B4-BE49-F238E27FC236}">
                  <a16:creationId xmlns:a16="http://schemas.microsoft.com/office/drawing/2014/main" id="{B542A765-AC04-A698-89CE-0B4B879F4C42}"/>
                </a:ext>
              </a:extLst>
            </p:cNvPr>
            <p:cNvSpPr/>
            <p:nvPr/>
          </p:nvSpPr>
          <p:spPr>
            <a:xfrm>
              <a:off x="360000" y="1842478"/>
              <a:ext cx="2276321" cy="629392"/>
            </a:xfrm>
            <a:prstGeom prst="roundRect">
              <a:avLst/>
            </a:prstGeom>
            <a:solidFill>
              <a:srgbClr val="3C1292"/>
            </a:solidFill>
            <a:effectLst>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200"/>
                <a:t>Intent</a:t>
              </a:r>
              <a:endParaRPr lang="en-AU" sz="2200"/>
            </a:p>
          </p:txBody>
        </p:sp>
        <p:sp>
          <p:nvSpPr>
            <p:cNvPr id="15" name="Rectangle: Rounded Corners 14">
              <a:extLst>
                <a:ext uri="{FF2B5EF4-FFF2-40B4-BE49-F238E27FC236}">
                  <a16:creationId xmlns:a16="http://schemas.microsoft.com/office/drawing/2014/main" id="{4106B660-B144-0397-085D-68099E60D6F6}"/>
                </a:ext>
              </a:extLst>
            </p:cNvPr>
            <p:cNvSpPr/>
            <p:nvPr/>
          </p:nvSpPr>
          <p:spPr>
            <a:xfrm>
              <a:off x="2636323" y="1842478"/>
              <a:ext cx="6341423" cy="629392"/>
            </a:xfrm>
            <a:prstGeom prst="roundRect">
              <a:avLst/>
            </a:prstGeom>
            <a:solidFill>
              <a:srgbClr val="F0EBFB"/>
            </a:solidFill>
            <a:ln>
              <a:noFill/>
            </a:ln>
            <a:effectLst>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AU" sz="2000">
                <a:solidFill>
                  <a:schemeClr val="accent1"/>
                </a:solidFill>
              </a:endParaRPr>
            </a:p>
          </p:txBody>
        </p:sp>
      </p:grpSp>
      <p:grpSp>
        <p:nvGrpSpPr>
          <p:cNvPr id="4" name="Group 3" descr="Accompaniment: It was written with choreographers and often used a live orchestra playing classical repertoire&#10;">
            <a:extLst>
              <a:ext uri="{FF2B5EF4-FFF2-40B4-BE49-F238E27FC236}">
                <a16:creationId xmlns:a16="http://schemas.microsoft.com/office/drawing/2014/main" id="{04144276-8F94-FF6F-8BCB-B516F6C8D6CF}"/>
              </a:ext>
              <a:ext uri="{C183D7F6-B498-43B3-948B-1728B52AA6E4}">
                <adec:decorative xmlns:adec="http://schemas.microsoft.com/office/drawing/2017/decorative" val="0"/>
              </a:ext>
            </a:extLst>
          </p:cNvPr>
          <p:cNvGrpSpPr/>
          <p:nvPr/>
        </p:nvGrpSpPr>
        <p:grpSpPr>
          <a:xfrm>
            <a:off x="360000" y="2351339"/>
            <a:ext cx="8617745" cy="640330"/>
            <a:chOff x="360001" y="2529216"/>
            <a:chExt cx="8617745" cy="640330"/>
          </a:xfrm>
        </p:grpSpPr>
        <p:sp>
          <p:nvSpPr>
            <p:cNvPr id="10" name="Rectangle: Rounded Corners 9">
              <a:extLst>
                <a:ext uri="{FF2B5EF4-FFF2-40B4-BE49-F238E27FC236}">
                  <a16:creationId xmlns:a16="http://schemas.microsoft.com/office/drawing/2014/main" id="{A8075CBE-6F97-135D-D5A0-EDA7A75BA84E}"/>
                </a:ext>
              </a:extLst>
            </p:cNvPr>
            <p:cNvSpPr/>
            <p:nvPr/>
          </p:nvSpPr>
          <p:spPr>
            <a:xfrm>
              <a:off x="360001" y="2540154"/>
              <a:ext cx="2276322" cy="629392"/>
            </a:xfrm>
            <a:prstGeom prst="roundRect">
              <a:avLst/>
            </a:prstGeom>
            <a:solidFill>
              <a:srgbClr val="3C1292"/>
            </a:solidFill>
            <a:effectLst>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200"/>
                <a:t>Accompaniment</a:t>
              </a:r>
              <a:endParaRPr lang="en-AU" sz="2200"/>
            </a:p>
          </p:txBody>
        </p:sp>
        <p:sp>
          <p:nvSpPr>
            <p:cNvPr id="16" name="Rectangle: Rounded Corners 15">
              <a:extLst>
                <a:ext uri="{FF2B5EF4-FFF2-40B4-BE49-F238E27FC236}">
                  <a16:creationId xmlns:a16="http://schemas.microsoft.com/office/drawing/2014/main" id="{3D9C1CEA-2CEE-84DF-D840-870FCB17F49D}"/>
                </a:ext>
              </a:extLst>
            </p:cNvPr>
            <p:cNvSpPr/>
            <p:nvPr/>
          </p:nvSpPr>
          <p:spPr>
            <a:xfrm>
              <a:off x="2636323" y="2529216"/>
              <a:ext cx="6341423" cy="629392"/>
            </a:xfrm>
            <a:prstGeom prst="roundRect">
              <a:avLst/>
            </a:prstGeom>
            <a:solidFill>
              <a:srgbClr val="F0EBFB"/>
            </a:solidFill>
            <a:ln>
              <a:noFill/>
            </a:ln>
            <a:effectLst>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endParaRPr lang="en-GB" sz="2000">
                <a:solidFill>
                  <a:schemeClr val="accent1"/>
                </a:solidFill>
              </a:endParaRPr>
            </a:p>
          </p:txBody>
        </p:sp>
      </p:grpSp>
      <p:grpSp>
        <p:nvGrpSpPr>
          <p:cNvPr id="5" name="Group 4" descr="Technique: Ballet training required">
            <a:extLst>
              <a:ext uri="{FF2B5EF4-FFF2-40B4-BE49-F238E27FC236}">
                <a16:creationId xmlns:a16="http://schemas.microsoft.com/office/drawing/2014/main" id="{40516F77-C411-35D8-B697-3E4AAE3CA0F6}"/>
              </a:ext>
              <a:ext uri="{C183D7F6-B498-43B3-948B-1728B52AA6E4}">
                <adec:decorative xmlns:adec="http://schemas.microsoft.com/office/drawing/2017/decorative" val="0"/>
              </a:ext>
            </a:extLst>
          </p:cNvPr>
          <p:cNvGrpSpPr/>
          <p:nvPr/>
        </p:nvGrpSpPr>
        <p:grpSpPr>
          <a:xfrm>
            <a:off x="360000" y="3139858"/>
            <a:ext cx="8617745" cy="652047"/>
            <a:chOff x="360001" y="3258612"/>
            <a:chExt cx="8617745" cy="652047"/>
          </a:xfrm>
        </p:grpSpPr>
        <p:sp>
          <p:nvSpPr>
            <p:cNvPr id="11" name="Rectangle: Rounded Corners 10">
              <a:extLst>
                <a:ext uri="{FF2B5EF4-FFF2-40B4-BE49-F238E27FC236}">
                  <a16:creationId xmlns:a16="http://schemas.microsoft.com/office/drawing/2014/main" id="{0EFFACF4-2BD2-6E22-9653-51EB9F6BF89F}"/>
                </a:ext>
              </a:extLst>
            </p:cNvPr>
            <p:cNvSpPr/>
            <p:nvPr/>
          </p:nvSpPr>
          <p:spPr>
            <a:xfrm>
              <a:off x="360001" y="3258612"/>
              <a:ext cx="2276320" cy="629392"/>
            </a:xfrm>
            <a:prstGeom prst="roundRect">
              <a:avLst/>
            </a:prstGeom>
            <a:solidFill>
              <a:srgbClr val="3C1292"/>
            </a:solidFill>
            <a:effectLst>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200"/>
                <a:t>Technique</a:t>
              </a:r>
              <a:endParaRPr lang="en-AU" sz="2200"/>
            </a:p>
          </p:txBody>
        </p:sp>
        <p:sp>
          <p:nvSpPr>
            <p:cNvPr id="17" name="Rectangle: Rounded Corners 16">
              <a:extLst>
                <a:ext uri="{FF2B5EF4-FFF2-40B4-BE49-F238E27FC236}">
                  <a16:creationId xmlns:a16="http://schemas.microsoft.com/office/drawing/2014/main" id="{B4F0A873-297C-0316-2B4F-16ABD6E60F60}"/>
                </a:ext>
              </a:extLst>
            </p:cNvPr>
            <p:cNvSpPr/>
            <p:nvPr/>
          </p:nvSpPr>
          <p:spPr>
            <a:xfrm>
              <a:off x="2636323" y="3281267"/>
              <a:ext cx="6341423" cy="629392"/>
            </a:xfrm>
            <a:prstGeom prst="roundRect">
              <a:avLst/>
            </a:prstGeom>
            <a:solidFill>
              <a:srgbClr val="F0EBFB"/>
            </a:solidFill>
            <a:ln>
              <a:noFill/>
            </a:ln>
            <a:effectLst>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endParaRPr lang="en-GB" sz="2000">
                <a:solidFill>
                  <a:schemeClr val="accent1"/>
                </a:solidFill>
              </a:endParaRPr>
            </a:p>
          </p:txBody>
        </p:sp>
      </p:grpSp>
      <p:grpSp>
        <p:nvGrpSpPr>
          <p:cNvPr id="6" name="Group 5" descr="Elements of dance: mostly on a high level, with varying tempos and often applying light dynamics">
            <a:extLst>
              <a:ext uri="{FF2B5EF4-FFF2-40B4-BE49-F238E27FC236}">
                <a16:creationId xmlns:a16="http://schemas.microsoft.com/office/drawing/2014/main" id="{FE53EF58-9385-1BF9-2B07-BE15B123FEE3}"/>
              </a:ext>
              <a:ext uri="{C183D7F6-B498-43B3-948B-1728B52AA6E4}">
                <adec:decorative xmlns:adec="http://schemas.microsoft.com/office/drawing/2017/decorative" val="0"/>
              </a:ext>
            </a:extLst>
          </p:cNvPr>
          <p:cNvGrpSpPr/>
          <p:nvPr/>
        </p:nvGrpSpPr>
        <p:grpSpPr>
          <a:xfrm>
            <a:off x="360000" y="3903810"/>
            <a:ext cx="8617745" cy="681735"/>
            <a:chOff x="360001" y="3977070"/>
            <a:chExt cx="8617745" cy="681735"/>
          </a:xfrm>
        </p:grpSpPr>
        <p:sp>
          <p:nvSpPr>
            <p:cNvPr id="12" name="Rectangle: Rounded Corners 11">
              <a:extLst>
                <a:ext uri="{FF2B5EF4-FFF2-40B4-BE49-F238E27FC236}">
                  <a16:creationId xmlns:a16="http://schemas.microsoft.com/office/drawing/2014/main" id="{9B8D81C8-0023-3F55-9A20-215AEA73426E}"/>
                </a:ext>
              </a:extLst>
            </p:cNvPr>
            <p:cNvSpPr/>
            <p:nvPr/>
          </p:nvSpPr>
          <p:spPr>
            <a:xfrm>
              <a:off x="360001" y="3977070"/>
              <a:ext cx="2276320" cy="629392"/>
            </a:xfrm>
            <a:prstGeom prst="roundRect">
              <a:avLst/>
            </a:prstGeom>
            <a:solidFill>
              <a:srgbClr val="3C1292"/>
            </a:solidFill>
            <a:effectLst>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200"/>
                <a:t>Elements of dance</a:t>
              </a:r>
              <a:endParaRPr lang="en-AU" sz="2200"/>
            </a:p>
          </p:txBody>
        </p:sp>
        <p:sp>
          <p:nvSpPr>
            <p:cNvPr id="18" name="Rectangle: Rounded Corners 17">
              <a:extLst>
                <a:ext uri="{FF2B5EF4-FFF2-40B4-BE49-F238E27FC236}">
                  <a16:creationId xmlns:a16="http://schemas.microsoft.com/office/drawing/2014/main" id="{DE984A41-ACEF-DD1B-6E55-DBD8E91D087E}"/>
                </a:ext>
              </a:extLst>
            </p:cNvPr>
            <p:cNvSpPr/>
            <p:nvPr/>
          </p:nvSpPr>
          <p:spPr>
            <a:xfrm>
              <a:off x="2636323" y="4029413"/>
              <a:ext cx="6341423" cy="629392"/>
            </a:xfrm>
            <a:prstGeom prst="roundRect">
              <a:avLst/>
            </a:prstGeom>
            <a:solidFill>
              <a:srgbClr val="F0EBFB"/>
            </a:solidFill>
            <a:ln>
              <a:noFill/>
            </a:ln>
            <a:effectLst>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endParaRPr lang="en-GB" sz="2000">
                <a:solidFill>
                  <a:schemeClr val="accent1"/>
                </a:solidFill>
              </a:endParaRPr>
            </a:p>
          </p:txBody>
        </p:sp>
      </p:grpSp>
      <p:grpSp>
        <p:nvGrpSpPr>
          <p:cNvPr id="21" name="Group 20" descr="Auditory elements: Accents in movement that were dramatised with accents in music">
            <a:extLst>
              <a:ext uri="{FF2B5EF4-FFF2-40B4-BE49-F238E27FC236}">
                <a16:creationId xmlns:a16="http://schemas.microsoft.com/office/drawing/2014/main" id="{245C6DAD-4058-FCCF-59B0-4736503C7C77}"/>
              </a:ext>
              <a:ext uri="{C183D7F6-B498-43B3-948B-1728B52AA6E4}">
                <adec:decorative xmlns:adec="http://schemas.microsoft.com/office/drawing/2017/decorative" val="0"/>
              </a:ext>
            </a:extLst>
          </p:cNvPr>
          <p:cNvGrpSpPr/>
          <p:nvPr/>
        </p:nvGrpSpPr>
        <p:grpSpPr>
          <a:xfrm>
            <a:off x="360001" y="4725216"/>
            <a:ext cx="8617745" cy="666891"/>
            <a:chOff x="360001" y="4725216"/>
            <a:chExt cx="8617745" cy="666891"/>
          </a:xfrm>
        </p:grpSpPr>
        <p:sp>
          <p:nvSpPr>
            <p:cNvPr id="13" name="Rectangle: Rounded Corners 12">
              <a:extLst>
                <a:ext uri="{FF2B5EF4-FFF2-40B4-BE49-F238E27FC236}">
                  <a16:creationId xmlns:a16="http://schemas.microsoft.com/office/drawing/2014/main" id="{61782AE5-CA4B-FC04-7CC1-EC76EBF304BA}"/>
                </a:ext>
              </a:extLst>
            </p:cNvPr>
            <p:cNvSpPr/>
            <p:nvPr/>
          </p:nvSpPr>
          <p:spPr>
            <a:xfrm>
              <a:off x="360001" y="4725216"/>
              <a:ext cx="2276320" cy="629392"/>
            </a:xfrm>
            <a:prstGeom prst="roundRect">
              <a:avLst/>
            </a:prstGeom>
            <a:solidFill>
              <a:srgbClr val="3C1292"/>
            </a:solidFill>
            <a:effectLst>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2200"/>
                <a:t>Auditory elements</a:t>
              </a:r>
            </a:p>
          </p:txBody>
        </p:sp>
        <p:sp>
          <p:nvSpPr>
            <p:cNvPr id="19" name="Rectangle: Rounded Corners 18">
              <a:extLst>
                <a:ext uri="{FF2B5EF4-FFF2-40B4-BE49-F238E27FC236}">
                  <a16:creationId xmlns:a16="http://schemas.microsoft.com/office/drawing/2014/main" id="{33837F2E-ECA0-F63C-B20E-15744BD493AF}"/>
                </a:ext>
              </a:extLst>
            </p:cNvPr>
            <p:cNvSpPr/>
            <p:nvPr/>
          </p:nvSpPr>
          <p:spPr>
            <a:xfrm>
              <a:off x="2636323" y="4762715"/>
              <a:ext cx="6341423" cy="629392"/>
            </a:xfrm>
            <a:prstGeom prst="roundRect">
              <a:avLst/>
            </a:prstGeom>
            <a:solidFill>
              <a:srgbClr val="F0EBFB"/>
            </a:solidFill>
            <a:ln>
              <a:noFill/>
            </a:ln>
            <a:effectLst>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endParaRPr lang="en-GB" sz="2000">
                <a:solidFill>
                  <a:schemeClr val="accent1"/>
                </a:solidFill>
              </a:endParaRPr>
            </a:p>
          </p:txBody>
        </p:sp>
      </p:grpSp>
      <p:grpSp>
        <p:nvGrpSpPr>
          <p:cNvPr id="22" name="Group 21" descr="Structure: usually a narrative in two parts exploring real and ethereal worlds">
            <a:extLst>
              <a:ext uri="{FF2B5EF4-FFF2-40B4-BE49-F238E27FC236}">
                <a16:creationId xmlns:a16="http://schemas.microsoft.com/office/drawing/2014/main" id="{1F45398C-8D9C-C5A0-B6AA-C760CF3BB43E}"/>
              </a:ext>
              <a:ext uri="{C183D7F6-B498-43B3-948B-1728B52AA6E4}">
                <adec:decorative xmlns:adec="http://schemas.microsoft.com/office/drawing/2017/decorative" val="0"/>
              </a:ext>
            </a:extLst>
          </p:cNvPr>
          <p:cNvGrpSpPr/>
          <p:nvPr/>
        </p:nvGrpSpPr>
        <p:grpSpPr>
          <a:xfrm>
            <a:off x="360000" y="5562951"/>
            <a:ext cx="8617745" cy="652047"/>
            <a:chOff x="360001" y="5473362"/>
            <a:chExt cx="8617745" cy="652047"/>
          </a:xfrm>
        </p:grpSpPr>
        <p:sp>
          <p:nvSpPr>
            <p:cNvPr id="14" name="Rectangle: Rounded Corners 13">
              <a:extLst>
                <a:ext uri="{FF2B5EF4-FFF2-40B4-BE49-F238E27FC236}">
                  <a16:creationId xmlns:a16="http://schemas.microsoft.com/office/drawing/2014/main" id="{B583BCD8-87CE-72BF-BFC9-8DA1E90E7568}"/>
                </a:ext>
              </a:extLst>
            </p:cNvPr>
            <p:cNvSpPr/>
            <p:nvPr/>
          </p:nvSpPr>
          <p:spPr>
            <a:xfrm>
              <a:off x="360001" y="5473362"/>
              <a:ext cx="2276320" cy="629392"/>
            </a:xfrm>
            <a:prstGeom prst="roundRect">
              <a:avLst/>
            </a:prstGeom>
            <a:solidFill>
              <a:srgbClr val="3C1292"/>
            </a:solidFill>
            <a:effectLst>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200"/>
                <a:t>Structure </a:t>
              </a:r>
              <a:endParaRPr lang="en-AU" sz="2200"/>
            </a:p>
          </p:txBody>
        </p:sp>
        <p:sp>
          <p:nvSpPr>
            <p:cNvPr id="20" name="Rectangle: Rounded Corners 19">
              <a:extLst>
                <a:ext uri="{FF2B5EF4-FFF2-40B4-BE49-F238E27FC236}">
                  <a16:creationId xmlns:a16="http://schemas.microsoft.com/office/drawing/2014/main" id="{C3C79C21-76D6-C42E-BBF1-1A3ED62512E2}"/>
                </a:ext>
              </a:extLst>
            </p:cNvPr>
            <p:cNvSpPr/>
            <p:nvPr/>
          </p:nvSpPr>
          <p:spPr>
            <a:xfrm>
              <a:off x="2636323" y="5496017"/>
              <a:ext cx="6341423" cy="629392"/>
            </a:xfrm>
            <a:prstGeom prst="roundRect">
              <a:avLst/>
            </a:prstGeom>
            <a:solidFill>
              <a:srgbClr val="F0EBFB"/>
            </a:solidFill>
            <a:ln>
              <a:noFill/>
            </a:ln>
            <a:effectLst>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endParaRPr lang="en-GB" sz="2000">
                <a:solidFill>
                  <a:schemeClr val="accent1"/>
                </a:solidFill>
              </a:endParaRPr>
            </a:p>
          </p:txBody>
        </p:sp>
      </p:grpSp>
      <p:sp>
        <p:nvSpPr>
          <p:cNvPr id="2" name="Slide Number Placeholder 1">
            <a:extLst>
              <a:ext uri="{FF2B5EF4-FFF2-40B4-BE49-F238E27FC236}">
                <a16:creationId xmlns:a16="http://schemas.microsoft.com/office/drawing/2014/main" id="{3215164C-1393-0DCA-8C98-BA916AA55356}"/>
              </a:ext>
            </a:extLst>
          </p:cNvPr>
          <p:cNvSpPr>
            <a:spLocks noGrp="1"/>
          </p:cNvSpPr>
          <p:nvPr>
            <p:ph type="sldNum" sz="quarter" idx="12"/>
          </p:nvPr>
        </p:nvSpPr>
        <p:spPr/>
        <p:txBody>
          <a:bodyPr/>
          <a:lstStyle/>
          <a:p>
            <a:fld id="{10A01DC5-1685-4615-8240-15192985C6A2}" type="slidenum">
              <a:rPr lang="en-AU" smtClean="0"/>
              <a:t>10</a:t>
            </a:fld>
            <a:endParaRPr lang="en-AU"/>
          </a:p>
        </p:txBody>
      </p:sp>
    </p:spTree>
    <p:extLst>
      <p:ext uri="{BB962C8B-B14F-4D97-AF65-F5344CB8AC3E}">
        <p14:creationId xmlns:p14="http://schemas.microsoft.com/office/powerpoint/2010/main" val="1386523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CD7CC0F-C606-44FD-7C18-3BD3A986FE80}"/>
              </a:ext>
            </a:extLst>
          </p:cNvPr>
          <p:cNvSpPr>
            <a:spLocks noGrp="1"/>
          </p:cNvSpPr>
          <p:nvPr>
            <p:ph type="title"/>
          </p:nvPr>
        </p:nvSpPr>
        <p:spPr/>
        <p:txBody>
          <a:bodyPr/>
          <a:lstStyle/>
          <a:p>
            <a:r>
              <a:rPr lang="en-AU"/>
              <a:t>Contexts and styles of dance</a:t>
            </a:r>
          </a:p>
        </p:txBody>
      </p:sp>
      <p:sp>
        <p:nvSpPr>
          <p:cNvPr id="15" name="Oval 14">
            <a:extLst>
              <a:ext uri="{FF2B5EF4-FFF2-40B4-BE49-F238E27FC236}">
                <a16:creationId xmlns:a16="http://schemas.microsoft.com/office/drawing/2014/main" id="{DA3BC989-AAE7-07DE-5C96-19411A734555}"/>
              </a:ext>
            </a:extLst>
          </p:cNvPr>
          <p:cNvSpPr/>
          <p:nvPr/>
        </p:nvSpPr>
        <p:spPr>
          <a:xfrm>
            <a:off x="11070000" y="126961"/>
            <a:ext cx="762000" cy="737039"/>
          </a:xfrm>
          <a:prstGeom prst="ellipse">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1.3c</a:t>
            </a:r>
          </a:p>
        </p:txBody>
      </p:sp>
      <p:grpSp>
        <p:nvGrpSpPr>
          <p:cNvPr id="11" name="Group 10" descr="Examples of different contexts (insert responses)">
            <a:extLst>
              <a:ext uri="{FF2B5EF4-FFF2-40B4-BE49-F238E27FC236}">
                <a16:creationId xmlns:a16="http://schemas.microsoft.com/office/drawing/2014/main" id="{1295A9AC-E39D-86A1-5264-F4710D00734B}"/>
              </a:ext>
              <a:ext uri="{C183D7F6-B498-43B3-948B-1728B52AA6E4}">
                <adec:decorative xmlns:adec="http://schemas.microsoft.com/office/drawing/2017/decorative" val="0"/>
              </a:ext>
            </a:extLst>
          </p:cNvPr>
          <p:cNvGrpSpPr/>
          <p:nvPr/>
        </p:nvGrpSpPr>
        <p:grpSpPr>
          <a:xfrm>
            <a:off x="699246" y="2590799"/>
            <a:ext cx="4241054" cy="3674841"/>
            <a:chOff x="605642" y="1971304"/>
            <a:chExt cx="4191989" cy="3823855"/>
          </a:xfrm>
        </p:grpSpPr>
        <p:sp>
          <p:nvSpPr>
            <p:cNvPr id="12" name="Rectangle: Rounded Corners 11">
              <a:extLst>
                <a:ext uri="{FF2B5EF4-FFF2-40B4-BE49-F238E27FC236}">
                  <a16:creationId xmlns:a16="http://schemas.microsoft.com/office/drawing/2014/main" id="{367C1B70-B760-557B-561A-B1391B93C41E}"/>
                </a:ext>
              </a:extLst>
            </p:cNvPr>
            <p:cNvSpPr/>
            <p:nvPr/>
          </p:nvSpPr>
          <p:spPr>
            <a:xfrm>
              <a:off x="605642" y="2363190"/>
              <a:ext cx="4191989" cy="3431969"/>
            </a:xfrm>
            <a:prstGeom prst="roundRect">
              <a:avLst/>
            </a:prstGeom>
            <a:noFill/>
            <a:ln w="38100">
              <a:solidFill>
                <a:schemeClr val="accent2">
                  <a:lumMod val="40000"/>
                  <a:lumOff val="60000"/>
                </a:schemeClr>
              </a:solid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Rectangle: Rounded Corners 12">
              <a:extLst>
                <a:ext uri="{FF2B5EF4-FFF2-40B4-BE49-F238E27FC236}">
                  <a16:creationId xmlns:a16="http://schemas.microsoft.com/office/drawing/2014/main" id="{6669ECA1-51DB-A127-0E3A-32ADE9B6F0F2}"/>
                </a:ext>
              </a:extLst>
            </p:cNvPr>
            <p:cNvSpPr/>
            <p:nvPr/>
          </p:nvSpPr>
          <p:spPr>
            <a:xfrm>
              <a:off x="605642" y="1971304"/>
              <a:ext cx="4191989" cy="807522"/>
            </a:xfrm>
            <a:prstGeom prst="roundRect">
              <a:avLst/>
            </a:prstGeom>
            <a:solidFill>
              <a:schemeClr val="accent2">
                <a:lumMod val="20000"/>
                <a:lumOff val="80000"/>
              </a:schemeClr>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a:solidFill>
                    <a:schemeClr val="accent1"/>
                  </a:solidFill>
                </a:rPr>
                <a:t>Examples of different contexts</a:t>
              </a:r>
            </a:p>
          </p:txBody>
        </p:sp>
        <p:sp>
          <p:nvSpPr>
            <p:cNvPr id="14" name="TextBox 13">
              <a:extLst>
                <a:ext uri="{FF2B5EF4-FFF2-40B4-BE49-F238E27FC236}">
                  <a16:creationId xmlns:a16="http://schemas.microsoft.com/office/drawing/2014/main" id="{2022F973-C0EA-BA6D-8536-2724FE510A04}"/>
                </a:ext>
              </a:extLst>
            </p:cNvPr>
            <p:cNvSpPr txBox="1"/>
            <p:nvPr/>
          </p:nvSpPr>
          <p:spPr>
            <a:xfrm>
              <a:off x="729309" y="2875805"/>
              <a:ext cx="3883231" cy="2671948"/>
            </a:xfrm>
            <a:prstGeom prst="rect">
              <a:avLst/>
            </a:prstGeom>
            <a:noFill/>
          </p:spPr>
          <p:txBody>
            <a:bodyPr wrap="square" lIns="0" tIns="0" rIns="0" bIns="0" rtlCol="0">
              <a:noAutofit/>
            </a:bodyPr>
            <a:lstStyle/>
            <a:p>
              <a:pPr marL="285750" indent="-285750" algn="l">
                <a:buFont typeface="Arial" panose="020B0604020202020204" pitchFamily="34" charset="0"/>
                <a:buChar char="•"/>
              </a:pPr>
              <a:r>
                <a:rPr lang="en-AU" sz="2000"/>
                <a:t>Artistic   </a:t>
              </a:r>
            </a:p>
            <a:p>
              <a:pPr marL="285750" indent="-285750" algn="l">
                <a:buFont typeface="Arial" panose="020B0604020202020204" pitchFamily="34" charset="0"/>
                <a:buChar char="•"/>
              </a:pPr>
              <a:r>
                <a:rPr lang="en-AU" sz="2000"/>
                <a:t>Cultural</a:t>
              </a:r>
            </a:p>
            <a:p>
              <a:pPr marL="285750" indent="-285750" algn="l">
                <a:buFont typeface="Arial" panose="020B0604020202020204" pitchFamily="34" charset="0"/>
                <a:buChar char="•"/>
              </a:pPr>
              <a:r>
                <a:rPr lang="en-AU" sz="2000"/>
                <a:t>Social</a:t>
              </a:r>
            </a:p>
            <a:p>
              <a:pPr marL="285750" indent="-285750" algn="l">
                <a:buFont typeface="Arial" panose="020B0604020202020204" pitchFamily="34" charset="0"/>
                <a:buChar char="•"/>
              </a:pPr>
              <a:r>
                <a:rPr lang="en-AU" sz="2000"/>
                <a:t>Personal</a:t>
              </a:r>
            </a:p>
          </p:txBody>
        </p:sp>
      </p:grpSp>
      <p:pic>
        <p:nvPicPr>
          <p:cNvPr id="17" name="Picture 16">
            <a:extLst>
              <a:ext uri="{FF2B5EF4-FFF2-40B4-BE49-F238E27FC236}">
                <a16:creationId xmlns:a16="http://schemas.microsoft.com/office/drawing/2014/main" id="{DF099BC4-168E-80CB-446F-D10A64118A3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9601" y="4930320"/>
            <a:ext cx="5739697" cy="1796644"/>
          </a:xfrm>
          <a:prstGeom prst="rect">
            <a:avLst/>
          </a:prstGeom>
        </p:spPr>
      </p:pic>
      <p:sp>
        <p:nvSpPr>
          <p:cNvPr id="5" name="Rectangle: Rounded Corners 4">
            <a:extLst>
              <a:ext uri="{FF2B5EF4-FFF2-40B4-BE49-F238E27FC236}">
                <a16:creationId xmlns:a16="http://schemas.microsoft.com/office/drawing/2014/main" id="{73142D46-4832-97AD-3D93-0929EC364929}"/>
              </a:ext>
            </a:extLst>
          </p:cNvPr>
          <p:cNvSpPr/>
          <p:nvPr/>
        </p:nvSpPr>
        <p:spPr>
          <a:xfrm>
            <a:off x="5989300" y="1419604"/>
            <a:ext cx="5854700" cy="950603"/>
          </a:xfrm>
          <a:prstGeom prst="roundRect">
            <a:avLst/>
          </a:prstGeom>
          <a:noFill/>
          <a:ln w="38100">
            <a:solidFill>
              <a:srgbClr val="3C129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000" b="1">
                <a:solidFill>
                  <a:srgbClr val="002060"/>
                </a:solidFill>
              </a:rPr>
              <a:t>Style: </a:t>
            </a:r>
            <a:r>
              <a:rPr lang="en-AU" sz="2000">
                <a:solidFill>
                  <a:srgbClr val="002060"/>
                </a:solidFill>
              </a:rPr>
              <a:t>related creative works and/or practices that share distinctive conventions and/or characteristics.</a:t>
            </a:r>
          </a:p>
        </p:txBody>
      </p:sp>
      <p:grpSp>
        <p:nvGrpSpPr>
          <p:cNvPr id="10" name="Group 9" descr="Examples of different styles (insert responses)">
            <a:extLst>
              <a:ext uri="{FF2B5EF4-FFF2-40B4-BE49-F238E27FC236}">
                <a16:creationId xmlns:a16="http://schemas.microsoft.com/office/drawing/2014/main" id="{1FC11681-9A40-0171-C21E-E2895F993CDC}"/>
              </a:ext>
              <a:ext uri="{C183D7F6-B498-43B3-948B-1728B52AA6E4}">
                <adec:decorative xmlns:adec="http://schemas.microsoft.com/office/drawing/2017/decorative" val="0"/>
              </a:ext>
            </a:extLst>
          </p:cNvPr>
          <p:cNvGrpSpPr/>
          <p:nvPr/>
        </p:nvGrpSpPr>
        <p:grpSpPr>
          <a:xfrm>
            <a:off x="5989299" y="2590799"/>
            <a:ext cx="5854701" cy="3674841"/>
            <a:chOff x="605642" y="1971304"/>
            <a:chExt cx="4191989" cy="3823855"/>
          </a:xfrm>
          <a:effectLst/>
        </p:grpSpPr>
        <p:sp>
          <p:nvSpPr>
            <p:cNvPr id="8" name="Rectangle: Rounded Corners 7">
              <a:extLst>
                <a:ext uri="{FF2B5EF4-FFF2-40B4-BE49-F238E27FC236}">
                  <a16:creationId xmlns:a16="http://schemas.microsoft.com/office/drawing/2014/main" id="{70A7D990-35DF-38EB-DEE0-08179BEC5608}"/>
                </a:ext>
              </a:extLst>
            </p:cNvPr>
            <p:cNvSpPr/>
            <p:nvPr/>
          </p:nvSpPr>
          <p:spPr>
            <a:xfrm>
              <a:off x="605642" y="2363190"/>
              <a:ext cx="4191989" cy="3431969"/>
            </a:xfrm>
            <a:prstGeom prst="roundRect">
              <a:avLst/>
            </a:prstGeom>
            <a:noFill/>
            <a:ln w="38100">
              <a:solidFill>
                <a:srgbClr val="3C1292"/>
              </a:solidFill>
            </a:ln>
            <a:effectLst>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Rounded Corners 6">
              <a:extLst>
                <a:ext uri="{FF2B5EF4-FFF2-40B4-BE49-F238E27FC236}">
                  <a16:creationId xmlns:a16="http://schemas.microsoft.com/office/drawing/2014/main" id="{A9E4412A-AB48-897A-694A-7D205F21AA67}"/>
                </a:ext>
              </a:extLst>
            </p:cNvPr>
            <p:cNvSpPr/>
            <p:nvPr/>
          </p:nvSpPr>
          <p:spPr>
            <a:xfrm>
              <a:off x="605642" y="1971304"/>
              <a:ext cx="4191989" cy="807522"/>
            </a:xfrm>
            <a:prstGeom prst="roundRect">
              <a:avLst/>
            </a:prstGeom>
            <a:solidFill>
              <a:srgbClr val="3C1292"/>
            </a:solidFill>
            <a:effectLst>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dirty="0"/>
                <a:t>Identify examples of different </a:t>
              </a:r>
            </a:p>
            <a:p>
              <a:pPr algn="ctr"/>
              <a:r>
                <a:rPr lang="en-AU" dirty="0"/>
                <a:t>styles</a:t>
              </a:r>
            </a:p>
          </p:txBody>
        </p:sp>
        <p:sp>
          <p:nvSpPr>
            <p:cNvPr id="9" name="TextBox 8">
              <a:extLst>
                <a:ext uri="{FF2B5EF4-FFF2-40B4-BE49-F238E27FC236}">
                  <a16:creationId xmlns:a16="http://schemas.microsoft.com/office/drawing/2014/main" id="{FB1C176D-91AE-CD59-5DAF-5DC45496985A}"/>
                </a:ext>
              </a:extLst>
            </p:cNvPr>
            <p:cNvSpPr txBox="1"/>
            <p:nvPr/>
          </p:nvSpPr>
          <p:spPr>
            <a:xfrm>
              <a:off x="760020" y="2909455"/>
              <a:ext cx="3883231" cy="2671948"/>
            </a:xfrm>
            <a:prstGeom prst="rect">
              <a:avLst/>
            </a:prstGeom>
            <a:noFill/>
            <a:effectLst/>
          </p:spPr>
          <p:txBody>
            <a:bodyPr wrap="square" lIns="0" tIns="0" rIns="0" bIns="0" rtlCol="0">
              <a:noAutofit/>
            </a:bodyPr>
            <a:lstStyle/>
            <a:p>
              <a:pPr algn="l"/>
              <a:r>
                <a:rPr lang="en-AU" sz="1800"/>
                <a:t>[insert responses]</a:t>
              </a:r>
            </a:p>
          </p:txBody>
        </p:sp>
      </p:grpSp>
      <p:sp>
        <p:nvSpPr>
          <p:cNvPr id="16" name="TextBox 15">
            <a:extLst>
              <a:ext uri="{FF2B5EF4-FFF2-40B4-BE49-F238E27FC236}">
                <a16:creationId xmlns:a16="http://schemas.microsoft.com/office/drawing/2014/main" id="{DC18987A-1FE4-E768-2354-AA6FB0681113}"/>
              </a:ext>
            </a:extLst>
          </p:cNvPr>
          <p:cNvSpPr txBox="1"/>
          <p:nvPr/>
        </p:nvSpPr>
        <p:spPr>
          <a:xfrm>
            <a:off x="6300864" y="6434013"/>
            <a:ext cx="5183136" cy="343974"/>
          </a:xfrm>
          <a:prstGeom prst="rect">
            <a:avLst/>
          </a:prstGeom>
          <a:noFill/>
          <a:effectLst/>
        </p:spPr>
        <p:txBody>
          <a:bodyPr wrap="square" lIns="0" tIns="0" rIns="0" bIns="0" rtlCol="0" anchor="t">
            <a:noAutofit/>
          </a:bodyPr>
          <a:lstStyle/>
          <a:p>
            <a:r>
              <a:rPr lang="en-AU" sz="1000"/>
              <a:t>NESA (2025) </a:t>
            </a:r>
            <a:r>
              <a:rPr lang="en-AU" sz="1000">
                <a:ea typeface="+mn-lt"/>
                <a:cs typeface="+mn-lt"/>
                <a:hlinkClick r:id="rId4"/>
              </a:rPr>
              <a:t>Dance 11–12 Syllabus (2025) Glossary</a:t>
            </a:r>
            <a:r>
              <a:rPr lang="en-AU" sz="1000">
                <a:ea typeface="+mn-lt"/>
                <a:cs typeface="+mn-lt"/>
              </a:rPr>
              <a:t> Date accessed 26 August 2026</a:t>
            </a:r>
            <a:endParaRPr lang="en-AU" sz="1000">
              <a:cs typeface="Arial"/>
            </a:endParaRPr>
          </a:p>
        </p:txBody>
      </p:sp>
      <p:sp>
        <p:nvSpPr>
          <p:cNvPr id="2" name="Slide Number Placeholder 1">
            <a:extLst>
              <a:ext uri="{FF2B5EF4-FFF2-40B4-BE49-F238E27FC236}">
                <a16:creationId xmlns:a16="http://schemas.microsoft.com/office/drawing/2014/main" id="{AC934503-869D-BF3C-FB9A-A50B86DCDD7D}"/>
              </a:ext>
            </a:extLst>
          </p:cNvPr>
          <p:cNvSpPr>
            <a:spLocks noGrp="1"/>
          </p:cNvSpPr>
          <p:nvPr>
            <p:ph type="sldNum" sz="quarter" idx="12"/>
          </p:nvPr>
        </p:nvSpPr>
        <p:spPr/>
        <p:txBody>
          <a:bodyPr/>
          <a:lstStyle/>
          <a:p>
            <a:fld id="{10A01DC5-1685-4615-8240-15192985C6A2}" type="slidenum">
              <a:rPr lang="en-AU" smtClean="0"/>
              <a:t>11</a:t>
            </a:fld>
            <a:endParaRPr lang="en-AU"/>
          </a:p>
        </p:txBody>
      </p:sp>
    </p:spTree>
    <p:extLst>
      <p:ext uri="{BB962C8B-B14F-4D97-AF65-F5344CB8AC3E}">
        <p14:creationId xmlns:p14="http://schemas.microsoft.com/office/powerpoint/2010/main" val="2161343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0FB33B-71FA-E0B6-9F6F-089901D9AC9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FEB7D09-F7E5-9FA3-E199-0C3AEAC97FCB}"/>
              </a:ext>
            </a:extLst>
          </p:cNvPr>
          <p:cNvSpPr>
            <a:spLocks noGrp="1"/>
          </p:cNvSpPr>
          <p:nvPr>
            <p:ph type="title"/>
          </p:nvPr>
        </p:nvSpPr>
        <p:spPr>
          <a:xfrm>
            <a:off x="360000" y="360000"/>
            <a:ext cx="10710000" cy="545601"/>
          </a:xfrm>
        </p:spPr>
        <p:txBody>
          <a:bodyPr/>
          <a:lstStyle/>
          <a:p>
            <a:r>
              <a:rPr lang="en-AU"/>
              <a:t>What are the characteristics of contemporary dance? </a:t>
            </a:r>
          </a:p>
        </p:txBody>
      </p:sp>
      <p:sp>
        <p:nvSpPr>
          <p:cNvPr id="18" name="Oval 17">
            <a:extLst>
              <a:ext uri="{FF2B5EF4-FFF2-40B4-BE49-F238E27FC236}">
                <a16:creationId xmlns:a16="http://schemas.microsoft.com/office/drawing/2014/main" id="{AFFC328E-036E-3BCE-5D74-545A33F7354F}"/>
              </a:ext>
            </a:extLst>
          </p:cNvPr>
          <p:cNvSpPr/>
          <p:nvPr/>
        </p:nvSpPr>
        <p:spPr>
          <a:xfrm>
            <a:off x="11070000" y="126961"/>
            <a:ext cx="762000" cy="737039"/>
          </a:xfrm>
          <a:prstGeom prst="ellipse">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1.4</a:t>
            </a:r>
          </a:p>
        </p:txBody>
      </p:sp>
      <p:sp>
        <p:nvSpPr>
          <p:cNvPr id="6" name="Rectangle: Rounded Corners 5">
            <a:extLst>
              <a:ext uri="{FF2B5EF4-FFF2-40B4-BE49-F238E27FC236}">
                <a16:creationId xmlns:a16="http://schemas.microsoft.com/office/drawing/2014/main" id="{0B4BB201-792B-86F2-1C72-D43F1DAD606F}"/>
              </a:ext>
            </a:extLst>
          </p:cNvPr>
          <p:cNvSpPr/>
          <p:nvPr/>
        </p:nvSpPr>
        <p:spPr>
          <a:xfrm>
            <a:off x="292750" y="1817786"/>
            <a:ext cx="11322487" cy="1914238"/>
          </a:xfrm>
          <a:prstGeom prst="roundRect">
            <a:avLst/>
          </a:prstGeom>
          <a:solidFill>
            <a:schemeClr val="accent2">
              <a:lumMod val="40000"/>
              <a:lumOff val="60000"/>
            </a:schemeClr>
          </a:solidFill>
          <a:ln>
            <a:noFill/>
          </a:ln>
          <a:effectLst>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dirty="0">
                <a:solidFill>
                  <a:schemeClr val="accent1"/>
                </a:solidFill>
              </a:rPr>
              <a:t>Contemporary dance is an ever-evolving style as it is reflective of the ‘now’.</a:t>
            </a:r>
          </a:p>
          <a:p>
            <a:r>
              <a:rPr lang="en-AU" dirty="0">
                <a:solidFill>
                  <a:schemeClr val="accent1"/>
                </a:solidFill>
              </a:rPr>
              <a:t>It embraces innovation and can be influenced by a range of styles and contexts, particularly modern dance. </a:t>
            </a:r>
          </a:p>
        </p:txBody>
      </p:sp>
      <p:sp>
        <p:nvSpPr>
          <p:cNvPr id="7" name="Text Placeholder 4">
            <a:extLst>
              <a:ext uri="{FF2B5EF4-FFF2-40B4-BE49-F238E27FC236}">
                <a16:creationId xmlns:a16="http://schemas.microsoft.com/office/drawing/2014/main" id="{980359E6-08B6-6992-A38F-1BB8ABAB7582}"/>
              </a:ext>
            </a:extLst>
          </p:cNvPr>
          <p:cNvSpPr>
            <a:spLocks noGrp="1"/>
          </p:cNvSpPr>
          <p:nvPr>
            <p:ph type="body" sz="quarter" idx="17"/>
          </p:nvPr>
        </p:nvSpPr>
        <p:spPr>
          <a:xfrm>
            <a:off x="348000" y="4019339"/>
            <a:ext cx="11484000" cy="3131038"/>
          </a:xfrm>
        </p:spPr>
        <p:txBody>
          <a:bodyPr/>
          <a:lstStyle/>
          <a:p>
            <a:r>
              <a:rPr lang="en-AU"/>
              <a:t>Some of the key characteristics of contemporary dance may include:</a:t>
            </a:r>
          </a:p>
        </p:txBody>
      </p:sp>
      <p:sp>
        <p:nvSpPr>
          <p:cNvPr id="8" name="Rectangle: Rounded Corners 7">
            <a:extLst>
              <a:ext uri="{FF2B5EF4-FFF2-40B4-BE49-F238E27FC236}">
                <a16:creationId xmlns:a16="http://schemas.microsoft.com/office/drawing/2014/main" id="{D82BCF67-6C9B-F6A0-0A66-012FA15C46BB}"/>
              </a:ext>
            </a:extLst>
          </p:cNvPr>
          <p:cNvSpPr/>
          <p:nvPr/>
        </p:nvSpPr>
        <p:spPr>
          <a:xfrm>
            <a:off x="179780" y="4810837"/>
            <a:ext cx="2752169" cy="793741"/>
          </a:xfrm>
          <a:prstGeom prst="roundRect">
            <a:avLst/>
          </a:prstGeom>
          <a:solidFill>
            <a:schemeClr val="accent2">
              <a:lumMod val="20000"/>
              <a:lumOff val="80000"/>
            </a:schemeClr>
          </a:solidFill>
          <a:ln>
            <a:noFill/>
          </a:ln>
          <a:effectLst>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solidFill>
                  <a:schemeClr val="tx1"/>
                </a:solidFill>
              </a:rPr>
              <a:t>turned out and parallel positions</a:t>
            </a:r>
          </a:p>
        </p:txBody>
      </p:sp>
      <p:sp>
        <p:nvSpPr>
          <p:cNvPr id="9" name="Rectangle: Rounded Corners 8">
            <a:extLst>
              <a:ext uri="{FF2B5EF4-FFF2-40B4-BE49-F238E27FC236}">
                <a16:creationId xmlns:a16="http://schemas.microsoft.com/office/drawing/2014/main" id="{18408821-4066-818D-610A-74FB22AE1F6D}"/>
              </a:ext>
            </a:extLst>
          </p:cNvPr>
          <p:cNvSpPr/>
          <p:nvPr/>
        </p:nvSpPr>
        <p:spPr>
          <a:xfrm>
            <a:off x="3113472" y="4810837"/>
            <a:ext cx="2982528" cy="793740"/>
          </a:xfrm>
          <a:prstGeom prst="roundRect">
            <a:avLst/>
          </a:prstGeom>
          <a:solidFill>
            <a:schemeClr val="accent2">
              <a:lumMod val="20000"/>
              <a:lumOff val="80000"/>
            </a:schemeClr>
          </a:solidFill>
          <a:ln>
            <a:noFill/>
          </a:ln>
          <a:effectLst>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solidFill>
                  <a:schemeClr val="tx1"/>
                </a:solidFill>
              </a:rPr>
              <a:t>dancing barefoot</a:t>
            </a:r>
          </a:p>
        </p:txBody>
      </p:sp>
      <p:sp>
        <p:nvSpPr>
          <p:cNvPr id="10" name="Rectangle: Rounded Corners 9">
            <a:extLst>
              <a:ext uri="{FF2B5EF4-FFF2-40B4-BE49-F238E27FC236}">
                <a16:creationId xmlns:a16="http://schemas.microsoft.com/office/drawing/2014/main" id="{C67DCEDD-5DCE-AD9A-4649-545C94BA94F7}"/>
              </a:ext>
            </a:extLst>
          </p:cNvPr>
          <p:cNvSpPr/>
          <p:nvPr/>
        </p:nvSpPr>
        <p:spPr>
          <a:xfrm>
            <a:off x="6228685" y="4771426"/>
            <a:ext cx="2644497" cy="813433"/>
          </a:xfrm>
          <a:prstGeom prst="roundRect">
            <a:avLst/>
          </a:prstGeom>
          <a:solidFill>
            <a:schemeClr val="accent2">
              <a:lumMod val="20000"/>
              <a:lumOff val="80000"/>
            </a:schemeClr>
          </a:solidFill>
          <a:ln>
            <a:noFill/>
          </a:ln>
          <a:effectLst>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solidFill>
                  <a:schemeClr val="tx1"/>
                </a:solidFill>
              </a:rPr>
              <a:t>on and off centred</a:t>
            </a:r>
          </a:p>
        </p:txBody>
      </p:sp>
      <p:sp>
        <p:nvSpPr>
          <p:cNvPr id="11" name="Rectangle: Rounded Corners 10">
            <a:extLst>
              <a:ext uri="{FF2B5EF4-FFF2-40B4-BE49-F238E27FC236}">
                <a16:creationId xmlns:a16="http://schemas.microsoft.com/office/drawing/2014/main" id="{D967B0A7-91CA-D205-F6E3-FCD64352B63E}"/>
              </a:ext>
            </a:extLst>
          </p:cNvPr>
          <p:cNvSpPr/>
          <p:nvPr/>
        </p:nvSpPr>
        <p:spPr>
          <a:xfrm>
            <a:off x="8948360" y="4771425"/>
            <a:ext cx="2644496" cy="813433"/>
          </a:xfrm>
          <a:prstGeom prst="roundRect">
            <a:avLst/>
          </a:prstGeom>
          <a:solidFill>
            <a:schemeClr val="accent2">
              <a:lumMod val="20000"/>
              <a:lumOff val="80000"/>
            </a:schemeClr>
          </a:solidFill>
          <a:ln>
            <a:noFill/>
          </a:ln>
          <a:effectLst>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solidFill>
                  <a:schemeClr val="tx1"/>
                </a:solidFill>
              </a:rPr>
              <a:t>contrasting combinations of the elements of dance</a:t>
            </a:r>
          </a:p>
        </p:txBody>
      </p:sp>
      <p:sp>
        <p:nvSpPr>
          <p:cNvPr id="12" name="Rectangle: Rounded Corners 11">
            <a:extLst>
              <a:ext uri="{FF2B5EF4-FFF2-40B4-BE49-F238E27FC236}">
                <a16:creationId xmlns:a16="http://schemas.microsoft.com/office/drawing/2014/main" id="{30C8A1E5-4853-61E5-A797-553B36EF0FA4}"/>
              </a:ext>
            </a:extLst>
          </p:cNvPr>
          <p:cNvSpPr/>
          <p:nvPr/>
        </p:nvSpPr>
        <p:spPr>
          <a:xfrm>
            <a:off x="179780" y="5662688"/>
            <a:ext cx="2752169" cy="813433"/>
          </a:xfrm>
          <a:prstGeom prst="roundRect">
            <a:avLst/>
          </a:prstGeom>
          <a:solidFill>
            <a:schemeClr val="accent2">
              <a:lumMod val="20000"/>
              <a:lumOff val="80000"/>
            </a:schemeClr>
          </a:solidFill>
          <a:ln>
            <a:noFill/>
          </a:ln>
          <a:effectLst>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solidFill>
                  <a:schemeClr val="tx1"/>
                </a:solidFill>
              </a:rPr>
              <a:t>grounded, floorwork and torso generated movement</a:t>
            </a:r>
          </a:p>
        </p:txBody>
      </p:sp>
      <p:sp>
        <p:nvSpPr>
          <p:cNvPr id="13" name="Rectangle: Rounded Corners 12">
            <a:extLst>
              <a:ext uri="{FF2B5EF4-FFF2-40B4-BE49-F238E27FC236}">
                <a16:creationId xmlns:a16="http://schemas.microsoft.com/office/drawing/2014/main" id="{1AF4EDCC-84C4-78FA-2907-DDA769C9B0C9}"/>
              </a:ext>
            </a:extLst>
          </p:cNvPr>
          <p:cNvSpPr/>
          <p:nvPr/>
        </p:nvSpPr>
        <p:spPr>
          <a:xfrm>
            <a:off x="3113472" y="5662687"/>
            <a:ext cx="2982528" cy="813433"/>
          </a:xfrm>
          <a:prstGeom prst="roundRect">
            <a:avLst/>
          </a:prstGeom>
          <a:solidFill>
            <a:schemeClr val="accent2">
              <a:lumMod val="20000"/>
              <a:lumOff val="80000"/>
            </a:schemeClr>
          </a:solidFill>
          <a:ln>
            <a:noFill/>
          </a:ln>
          <a:effectLst>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solidFill>
                  <a:schemeClr val="tx1"/>
                </a:solidFill>
              </a:rPr>
              <a:t>emotional expression, experimentation and improvisation</a:t>
            </a:r>
          </a:p>
        </p:txBody>
      </p:sp>
      <p:sp>
        <p:nvSpPr>
          <p:cNvPr id="14" name="Rectangle: Rounded Corners 13">
            <a:extLst>
              <a:ext uri="{FF2B5EF4-FFF2-40B4-BE49-F238E27FC236}">
                <a16:creationId xmlns:a16="http://schemas.microsoft.com/office/drawing/2014/main" id="{E81D7202-98F1-5E3A-700D-846619C7937F}"/>
              </a:ext>
            </a:extLst>
          </p:cNvPr>
          <p:cNvSpPr/>
          <p:nvPr/>
        </p:nvSpPr>
        <p:spPr>
          <a:xfrm>
            <a:off x="6228686" y="5672024"/>
            <a:ext cx="2644496" cy="813433"/>
          </a:xfrm>
          <a:prstGeom prst="roundRect">
            <a:avLst/>
          </a:prstGeom>
          <a:solidFill>
            <a:schemeClr val="accent2">
              <a:lumMod val="20000"/>
              <a:lumOff val="80000"/>
            </a:schemeClr>
          </a:solidFill>
          <a:ln>
            <a:noFill/>
          </a:ln>
          <a:effectLst>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solidFill>
                  <a:schemeClr val="tx1"/>
                </a:solidFill>
              </a:rPr>
              <a:t>blending different techniques and styles</a:t>
            </a:r>
          </a:p>
        </p:txBody>
      </p:sp>
      <p:sp>
        <p:nvSpPr>
          <p:cNvPr id="15" name="Rectangle: Rounded Corners 14">
            <a:extLst>
              <a:ext uri="{FF2B5EF4-FFF2-40B4-BE49-F238E27FC236}">
                <a16:creationId xmlns:a16="http://schemas.microsoft.com/office/drawing/2014/main" id="{C6BC9686-B5F4-EAAD-2EFB-4D6EE79F54D5}"/>
              </a:ext>
            </a:extLst>
          </p:cNvPr>
          <p:cNvSpPr/>
          <p:nvPr/>
        </p:nvSpPr>
        <p:spPr>
          <a:xfrm>
            <a:off x="8948361" y="5672024"/>
            <a:ext cx="2644496" cy="813433"/>
          </a:xfrm>
          <a:prstGeom prst="roundRect">
            <a:avLst/>
          </a:prstGeom>
          <a:solidFill>
            <a:schemeClr val="accent2">
              <a:lumMod val="20000"/>
              <a:lumOff val="80000"/>
            </a:schemeClr>
          </a:solidFill>
          <a:ln>
            <a:noFill/>
          </a:ln>
          <a:effectLst>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solidFill>
                  <a:schemeClr val="tx1"/>
                </a:solidFill>
              </a:rPr>
              <a:t>may express themes related to cultural and/or personal identity</a:t>
            </a:r>
          </a:p>
        </p:txBody>
      </p:sp>
      <p:sp>
        <p:nvSpPr>
          <p:cNvPr id="5" name="TextBox 4">
            <a:extLst>
              <a:ext uri="{FF2B5EF4-FFF2-40B4-BE49-F238E27FC236}">
                <a16:creationId xmlns:a16="http://schemas.microsoft.com/office/drawing/2014/main" id="{10543772-7353-9322-A5CE-CE18865E370E}"/>
              </a:ext>
            </a:extLst>
          </p:cNvPr>
          <p:cNvSpPr txBox="1"/>
          <p:nvPr/>
        </p:nvSpPr>
        <p:spPr>
          <a:xfrm>
            <a:off x="219814" y="6563285"/>
            <a:ext cx="8728545" cy="246221"/>
          </a:xfrm>
          <a:prstGeom prst="rect">
            <a:avLst/>
          </a:prstGeom>
          <a:noFill/>
        </p:spPr>
        <p:txBody>
          <a:bodyPr wrap="square">
            <a:spAutoFit/>
          </a:bodyPr>
          <a:lstStyle/>
          <a:p>
            <a:r>
              <a:rPr lang="en-AU" sz="1000" dirty="0" err="1"/>
              <a:t>MasterClass</a:t>
            </a:r>
            <a:r>
              <a:rPr lang="en-AU" sz="1000" dirty="0"/>
              <a:t> (2021) </a:t>
            </a:r>
            <a:r>
              <a:rPr lang="en-AU" sz="1000" i="1" dirty="0">
                <a:hlinkClick r:id="rId3"/>
              </a:rPr>
              <a:t>What Is Contemporary Dance? A History of Contemporary Dance</a:t>
            </a:r>
            <a:r>
              <a:rPr lang="en-AU" sz="1000" dirty="0"/>
              <a:t>, [website], accessed 6 August 2026.</a:t>
            </a:r>
          </a:p>
        </p:txBody>
      </p:sp>
      <p:sp>
        <p:nvSpPr>
          <p:cNvPr id="2" name="Slide Number Placeholder 1">
            <a:extLst>
              <a:ext uri="{FF2B5EF4-FFF2-40B4-BE49-F238E27FC236}">
                <a16:creationId xmlns:a16="http://schemas.microsoft.com/office/drawing/2014/main" id="{41954142-3220-3964-EBCC-6A26EBB231C0}"/>
              </a:ext>
            </a:extLst>
          </p:cNvPr>
          <p:cNvSpPr>
            <a:spLocks noGrp="1"/>
          </p:cNvSpPr>
          <p:nvPr>
            <p:ph type="sldNum" sz="quarter" idx="12"/>
          </p:nvPr>
        </p:nvSpPr>
        <p:spPr/>
        <p:txBody>
          <a:bodyPr/>
          <a:lstStyle/>
          <a:p>
            <a:fld id="{10A01DC5-1685-4615-8240-15192985C6A2}" type="slidenum">
              <a:rPr lang="en-AU" smtClean="0"/>
              <a:t>12</a:t>
            </a:fld>
            <a:endParaRPr lang="en-AU"/>
          </a:p>
        </p:txBody>
      </p:sp>
    </p:spTree>
    <p:extLst>
      <p:ext uri="{BB962C8B-B14F-4D97-AF65-F5344CB8AC3E}">
        <p14:creationId xmlns:p14="http://schemas.microsoft.com/office/powerpoint/2010/main" val="3626695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29D720-36C2-28D6-B1DD-1513F832426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95B7E8C-0CEE-6F07-F9BA-2CF97BCE114B}"/>
              </a:ext>
            </a:extLst>
          </p:cNvPr>
          <p:cNvSpPr>
            <a:spLocks noGrp="1"/>
          </p:cNvSpPr>
          <p:nvPr>
            <p:ph type="title"/>
          </p:nvPr>
        </p:nvSpPr>
        <p:spPr>
          <a:xfrm>
            <a:off x="360000" y="360000"/>
            <a:ext cx="10710000" cy="545601"/>
          </a:xfrm>
        </p:spPr>
        <p:txBody>
          <a:bodyPr/>
          <a:lstStyle/>
          <a:p>
            <a:r>
              <a:rPr lang="en-AU">
                <a:latin typeface="+mj-lt"/>
              </a:rPr>
              <a:t>Skeletal structures, muscle groups of the ankle</a:t>
            </a:r>
          </a:p>
        </p:txBody>
      </p:sp>
      <p:sp>
        <p:nvSpPr>
          <p:cNvPr id="10" name="Oval 9">
            <a:extLst>
              <a:ext uri="{FF2B5EF4-FFF2-40B4-BE49-F238E27FC236}">
                <a16:creationId xmlns:a16="http://schemas.microsoft.com/office/drawing/2014/main" id="{5D8E29BD-3A47-F4D5-6C71-C9C13D97C576}"/>
              </a:ext>
            </a:extLst>
          </p:cNvPr>
          <p:cNvSpPr/>
          <p:nvPr/>
        </p:nvSpPr>
        <p:spPr>
          <a:xfrm>
            <a:off x="11070000" y="126961"/>
            <a:ext cx="762000" cy="737039"/>
          </a:xfrm>
          <a:prstGeom prst="ellipse">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1.5a</a:t>
            </a:r>
          </a:p>
        </p:txBody>
      </p:sp>
      <p:graphicFrame>
        <p:nvGraphicFramePr>
          <p:cNvPr id="2" name="Table 1">
            <a:extLst>
              <a:ext uri="{FF2B5EF4-FFF2-40B4-BE49-F238E27FC236}">
                <a16:creationId xmlns:a16="http://schemas.microsoft.com/office/drawing/2014/main" id="{FC2DAB36-1268-8E87-EB42-F2E3E43308D0}"/>
              </a:ext>
            </a:extLst>
          </p:cNvPr>
          <p:cNvGraphicFramePr>
            <a:graphicFrameLocks noGrp="1"/>
          </p:cNvGraphicFramePr>
          <p:nvPr>
            <p:extLst>
              <p:ext uri="{D42A27DB-BD31-4B8C-83A1-F6EECF244321}">
                <p14:modId xmlns:p14="http://schemas.microsoft.com/office/powerpoint/2010/main" val="2968062515"/>
              </p:ext>
            </p:extLst>
          </p:nvPr>
        </p:nvGraphicFramePr>
        <p:xfrm>
          <a:off x="438150" y="1371600"/>
          <a:ext cx="11199668" cy="4868219"/>
        </p:xfrm>
        <a:graphic>
          <a:graphicData uri="http://schemas.openxmlformats.org/drawingml/2006/table">
            <a:tbl>
              <a:tblPr firstRow="1" bandRow="1">
                <a:tableStyleId>{69012ECD-51FC-41F1-AA8D-1B2483CD663E}</a:tableStyleId>
              </a:tblPr>
              <a:tblGrid>
                <a:gridCol w="1559286">
                  <a:extLst>
                    <a:ext uri="{9D8B030D-6E8A-4147-A177-3AD203B41FA5}">
                      <a16:colId xmlns:a16="http://schemas.microsoft.com/office/drawing/2014/main" val="68240341"/>
                    </a:ext>
                  </a:extLst>
                </a:gridCol>
                <a:gridCol w="4836025">
                  <a:extLst>
                    <a:ext uri="{9D8B030D-6E8A-4147-A177-3AD203B41FA5}">
                      <a16:colId xmlns:a16="http://schemas.microsoft.com/office/drawing/2014/main" val="2982950735"/>
                    </a:ext>
                  </a:extLst>
                </a:gridCol>
                <a:gridCol w="4804357">
                  <a:extLst>
                    <a:ext uri="{9D8B030D-6E8A-4147-A177-3AD203B41FA5}">
                      <a16:colId xmlns:a16="http://schemas.microsoft.com/office/drawing/2014/main" val="1423240541"/>
                    </a:ext>
                  </a:extLst>
                </a:gridCol>
              </a:tblGrid>
              <a:tr h="2820390">
                <a:tc>
                  <a:txBody>
                    <a:bodyPr/>
                    <a:lstStyle/>
                    <a:p>
                      <a:r>
                        <a:rPr lang="en-AU" b="1">
                          <a:solidFill>
                            <a:schemeClr val="tx1"/>
                          </a:solidFill>
                        </a:rPr>
                        <a:t>Skeletal structure</a:t>
                      </a:r>
                    </a:p>
                  </a:txBody>
                  <a:tcPr>
                    <a:lnL w="6350" cap="flat" cmpd="sng" algn="ctr">
                      <a:noFill/>
                      <a:prstDash val="solid"/>
                      <a:miter lim="800000"/>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285750" indent="-285750">
                        <a:lnSpc>
                          <a:spcPct val="150000"/>
                        </a:lnSpc>
                        <a:buFont typeface="Arial" panose="020B0604020202020204" pitchFamily="34" charset="0"/>
                        <a:buChar char="•"/>
                      </a:pPr>
                      <a:r>
                        <a:rPr lang="en-GB" sz="1800" b="0" dirty="0">
                          <a:solidFill>
                            <a:schemeClr val="tx1"/>
                          </a:solidFill>
                        </a:rPr>
                        <a:t>The ankle is a hinge joint.</a:t>
                      </a:r>
                      <a:endParaRPr lang="en-AU" sz="1800" b="0" dirty="0">
                        <a:solidFill>
                          <a:schemeClr val="tx1"/>
                        </a:solidFill>
                      </a:endParaRPr>
                    </a:p>
                    <a:p>
                      <a:pPr marL="285750" indent="-285750">
                        <a:lnSpc>
                          <a:spcPct val="150000"/>
                        </a:lnSpc>
                        <a:buFont typeface="Arial" panose="020B0604020202020204" pitchFamily="34" charset="0"/>
                        <a:buChar char="•"/>
                      </a:pPr>
                      <a:r>
                        <a:rPr lang="en-GB" sz="1800" b="0" dirty="0">
                          <a:solidFill>
                            <a:schemeClr val="tx1"/>
                          </a:solidFill>
                        </a:rPr>
                        <a:t>The bones that make up the ankle joint are the tibia, fibula and talus.</a:t>
                      </a:r>
                      <a:endParaRPr lang="en-AU" sz="1800" b="0" dirty="0">
                        <a:solidFill>
                          <a:schemeClr val="tx1"/>
                        </a:solidFill>
                      </a:endParaRPr>
                    </a:p>
                    <a:p>
                      <a:pPr marL="285750" indent="-285750">
                        <a:lnSpc>
                          <a:spcPct val="150000"/>
                        </a:lnSpc>
                        <a:buFont typeface="Arial" panose="020B0604020202020204" pitchFamily="34" charset="0"/>
                        <a:buChar char="•"/>
                      </a:pPr>
                      <a:r>
                        <a:rPr lang="en-GB" sz="1800" b="0" dirty="0">
                          <a:solidFill>
                            <a:schemeClr val="tx1"/>
                          </a:solidFill>
                        </a:rPr>
                        <a:t>The movements that the ankle joint can perform are plantarflexion (pointing the foot) and dorsiflexion (flexing the foot).</a:t>
                      </a:r>
                      <a:endParaRPr lang="en-AU" b="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285750" indent="-285750">
                        <a:buFont typeface="Arial" panose="020B0604020202020204" pitchFamily="34" charset="0"/>
                        <a:buChar char="•"/>
                      </a:pPr>
                      <a:endParaRPr lang="en-AU">
                        <a:solidFill>
                          <a:schemeClr val="tx1"/>
                        </a:solidFill>
                      </a:endParaRPr>
                    </a:p>
                  </a:txBody>
                  <a:tcPr>
                    <a:lnL w="12700" cap="flat" cmpd="sng" algn="ctr">
                      <a:noFill/>
                      <a:prstDash val="solid"/>
                      <a:round/>
                      <a:headEnd type="none" w="med" len="med"/>
                      <a:tailEnd type="none" w="med" len="med"/>
                    </a:lnL>
                    <a:lnR w="6350" cap="flat" cmpd="sng" algn="ctr">
                      <a:noFill/>
                      <a:prstDash val="solid"/>
                      <a:miter lim="800000"/>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66070909"/>
                  </a:ext>
                </a:extLst>
              </a:tr>
              <a:tr h="2047829">
                <a:tc>
                  <a:txBody>
                    <a:bodyPr/>
                    <a:lstStyle/>
                    <a:p>
                      <a:r>
                        <a:rPr lang="en-AU" b="1"/>
                        <a:t>Muscle</a:t>
                      </a:r>
                    </a:p>
                    <a:p>
                      <a:r>
                        <a:rPr lang="en-AU" b="1"/>
                        <a:t>groups</a:t>
                      </a:r>
                    </a:p>
                  </a:txBody>
                  <a:tcPr>
                    <a:lnL w="6350" cap="flat" cmpd="sng" algn="ctr">
                      <a:noFill/>
                      <a:prstDash val="solid"/>
                      <a:miter lim="800000"/>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miter lim="800000"/>
                    </a:lnB>
                    <a:lnTlToBr w="12700" cmpd="sng">
                      <a:noFill/>
                      <a:prstDash val="solid"/>
                    </a:lnTlToBr>
                    <a:lnBlToTr w="12700" cmpd="sng">
                      <a:noFill/>
                      <a:prstDash val="solid"/>
                    </a:lnBlToTr>
                  </a:tcPr>
                </a:tc>
                <a:tc>
                  <a:txBody>
                    <a:bodyPr/>
                    <a:lstStyle/>
                    <a:p>
                      <a:pPr marL="0" lvl="0" indent="0">
                        <a:lnSpc>
                          <a:spcPct val="150000"/>
                        </a:lnSpc>
                        <a:buFont typeface="Arial" panose="020B0604020202020204" pitchFamily="34" charset="0"/>
                        <a:buNone/>
                      </a:pPr>
                      <a:r>
                        <a:rPr lang="en-GB" sz="1800"/>
                        <a:t>Muscles that cause:</a:t>
                      </a:r>
                    </a:p>
                    <a:p>
                      <a:pPr marL="171450" lvl="0" indent="-171450">
                        <a:lnSpc>
                          <a:spcPct val="150000"/>
                        </a:lnSpc>
                        <a:buFont typeface="Arial" panose="020B0604020202020204" pitchFamily="34" charset="0"/>
                        <a:buChar char="•"/>
                      </a:pPr>
                      <a:r>
                        <a:rPr lang="en-GB" sz="1800"/>
                        <a:t>plantarflexion include the gastrocnemius and soleus</a:t>
                      </a:r>
                      <a:endParaRPr lang="en-AU" sz="1800"/>
                    </a:p>
                    <a:p>
                      <a:pPr marL="171450" lvl="0" indent="-171450">
                        <a:lnSpc>
                          <a:spcPct val="150000"/>
                        </a:lnSpc>
                        <a:buFont typeface="Arial" panose="020B0604020202020204" pitchFamily="34" charset="0"/>
                        <a:buChar char="•"/>
                      </a:pPr>
                      <a:r>
                        <a:rPr lang="en-GB" sz="1800"/>
                        <a:t>dorsiflexion include the tibialis anterior.</a:t>
                      </a:r>
                      <a:endParaRPr lang="en-AU"/>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miter lim="800000"/>
                    </a:lnB>
                    <a:lnTlToBr w="12700" cmpd="sng">
                      <a:noFill/>
                      <a:prstDash val="solid"/>
                    </a:lnTlToBr>
                    <a:lnBlToTr w="12700" cmpd="sng">
                      <a:noFill/>
                      <a:prstDash val="solid"/>
                    </a:lnBlToTr>
                  </a:tcPr>
                </a:tc>
                <a:tc>
                  <a:txBody>
                    <a:bodyPr/>
                    <a:lstStyle/>
                    <a:p>
                      <a:pPr marL="171450" lvl="0" indent="-171450">
                        <a:buFont typeface="Arial" panose="020B0604020202020204" pitchFamily="34" charset="0"/>
                        <a:buChar char="•"/>
                      </a:pPr>
                      <a:endParaRPr lang="en-AU" dirty="0"/>
                    </a:p>
                  </a:txBody>
                  <a:tcPr>
                    <a:lnL w="12700" cap="flat" cmpd="sng" algn="ctr">
                      <a:noFill/>
                      <a:prstDash val="solid"/>
                      <a:round/>
                      <a:headEnd type="none" w="med" len="med"/>
                      <a:tailEnd type="none" w="med" len="med"/>
                    </a:lnL>
                    <a:lnR w="6350" cap="flat" cmpd="sng" algn="ctr">
                      <a:noFill/>
                      <a:prstDash val="solid"/>
                      <a:miter lim="800000"/>
                    </a:lnR>
                    <a:lnT w="12700" cap="flat" cmpd="sng" algn="ctr">
                      <a:solidFill>
                        <a:schemeClr val="tx1"/>
                      </a:solidFill>
                      <a:prstDash val="solid"/>
                      <a:round/>
                      <a:headEnd type="none" w="med" len="med"/>
                      <a:tailEnd type="none" w="med" len="med"/>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1006947301"/>
                  </a:ext>
                </a:extLst>
              </a:tr>
            </a:tbl>
          </a:graphicData>
        </a:graphic>
      </p:graphicFrame>
      <p:pic>
        <p:nvPicPr>
          <p:cNvPr id="11" name="Picture 10" descr="An anatomical diagram of a human foot and ankle highlighting key bones and ligaments. Labels identify tibia, fibula, talus, calcaneus bones, and posterior talofibular, anterior talofibular, and calcaneofibular ligaments in a side view.&#10;&#10;">
            <a:extLst>
              <a:ext uri="{FF2B5EF4-FFF2-40B4-BE49-F238E27FC236}">
                <a16:creationId xmlns:a16="http://schemas.microsoft.com/office/drawing/2014/main" id="{F493CD3F-FE53-B4CC-C6F5-98E80668BD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39622" y="1431781"/>
            <a:ext cx="3137136" cy="2193819"/>
          </a:xfrm>
          <a:prstGeom prst="rect">
            <a:avLst/>
          </a:prstGeom>
        </p:spPr>
      </p:pic>
      <p:sp>
        <p:nvSpPr>
          <p:cNvPr id="8" name="TextBox 7">
            <a:extLst>
              <a:ext uri="{FF2B5EF4-FFF2-40B4-BE49-F238E27FC236}">
                <a16:creationId xmlns:a16="http://schemas.microsoft.com/office/drawing/2014/main" id="{99AA87D4-031C-9FA6-F163-0390DD9B2242}"/>
              </a:ext>
              <a:ext uri="{C183D7F6-B498-43B3-948B-1728B52AA6E4}">
                <adec:decorative xmlns:adec="http://schemas.microsoft.com/office/drawing/2017/decorative" val="1"/>
              </a:ext>
            </a:extLst>
          </p:cNvPr>
          <p:cNvSpPr txBox="1"/>
          <p:nvPr/>
        </p:nvSpPr>
        <p:spPr>
          <a:xfrm>
            <a:off x="7020515" y="3671926"/>
            <a:ext cx="4735285" cy="400110"/>
          </a:xfrm>
          <a:prstGeom prst="rect">
            <a:avLst/>
          </a:prstGeom>
          <a:noFill/>
        </p:spPr>
        <p:txBody>
          <a:bodyPr wrap="square">
            <a:spAutoFit/>
          </a:bodyPr>
          <a:lstStyle/>
          <a:p>
            <a:r>
              <a:rPr lang="en-AU" sz="1000" b="0" i="0">
                <a:solidFill>
                  <a:srgbClr val="AD1F85"/>
                </a:solidFill>
                <a:effectLst/>
                <a:hlinkClick r:id="rId4"/>
              </a:rPr>
              <a:t>Lateral collateral ligament of ankle joint</a:t>
            </a:r>
            <a:r>
              <a:rPr lang="en-AU" sz="1000" b="0" i="0">
                <a:solidFill>
                  <a:srgbClr val="232323"/>
                </a:solidFill>
                <a:effectLst/>
              </a:rPr>
              <a:t>" by </a:t>
            </a:r>
            <a:r>
              <a:rPr lang="en-AU" sz="1000" b="0" i="0">
                <a:solidFill>
                  <a:srgbClr val="AD1F85"/>
                </a:solidFill>
                <a:effectLst/>
                <a:hlinkClick r:id="rId5"/>
              </a:rPr>
              <a:t>Laboratoires Servier</a:t>
            </a:r>
            <a:r>
              <a:rPr lang="en-AU" sz="1000" b="0" i="0">
                <a:solidFill>
                  <a:srgbClr val="232323"/>
                </a:solidFill>
                <a:effectLst/>
              </a:rPr>
              <a:t> is licensed under </a:t>
            </a:r>
            <a:r>
              <a:rPr lang="en-AU" sz="1000" b="0" i="0">
                <a:solidFill>
                  <a:srgbClr val="AD1F85"/>
                </a:solidFill>
                <a:effectLst/>
                <a:hlinkClick r:id="rId6"/>
              </a:rPr>
              <a:t>CC BY-SA 3.0</a:t>
            </a:r>
            <a:r>
              <a:rPr lang="en-AU" sz="1000" b="0" i="0">
                <a:solidFill>
                  <a:srgbClr val="232323"/>
                </a:solidFill>
                <a:effectLst/>
              </a:rPr>
              <a:t>.</a:t>
            </a:r>
            <a:endParaRPr lang="en-AU" sz="1000"/>
          </a:p>
        </p:txBody>
      </p:sp>
      <p:pic>
        <p:nvPicPr>
          <p:cNvPr id="12" name="Picture 11" descr="An anatomical diagram showing calf muscles and Achilles tendon from side and back views of a lower leg. Key components labeled include Gastrocnemius muscle in red, Soleus muscle beneath it, and white Achilles Tendon connecting muscles to heel bone.&#10;&#10;">
            <a:extLst>
              <a:ext uri="{FF2B5EF4-FFF2-40B4-BE49-F238E27FC236}">
                <a16:creationId xmlns:a16="http://schemas.microsoft.com/office/drawing/2014/main" id="{9B69EBB8-4D23-77C4-1FF2-504297186013}"/>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a:off x="7542738" y="4260709"/>
            <a:ext cx="3037703" cy="2497884"/>
          </a:xfrm>
          <a:prstGeom prst="rect">
            <a:avLst/>
          </a:prstGeom>
        </p:spPr>
      </p:pic>
      <p:grpSp>
        <p:nvGrpSpPr>
          <p:cNvPr id="18" name="Group 17">
            <a:extLst>
              <a:ext uri="{FF2B5EF4-FFF2-40B4-BE49-F238E27FC236}">
                <a16:creationId xmlns:a16="http://schemas.microsoft.com/office/drawing/2014/main" id="{B1A1449B-4457-8C1E-2279-82AFC0AA04F0}"/>
              </a:ext>
              <a:ext uri="{C183D7F6-B498-43B3-948B-1728B52AA6E4}">
                <adec:decorative xmlns:adec="http://schemas.microsoft.com/office/drawing/2017/decorative" val="1"/>
              </a:ext>
            </a:extLst>
          </p:cNvPr>
          <p:cNvGrpSpPr/>
          <p:nvPr/>
        </p:nvGrpSpPr>
        <p:grpSpPr>
          <a:xfrm>
            <a:off x="6824210" y="5221471"/>
            <a:ext cx="1381639" cy="264929"/>
            <a:chOff x="6824210" y="5221471"/>
            <a:chExt cx="1381639" cy="264929"/>
          </a:xfrm>
        </p:grpSpPr>
        <p:cxnSp>
          <p:nvCxnSpPr>
            <p:cNvPr id="9" name="Straight Arrow Connector 8">
              <a:extLst>
                <a:ext uri="{FF2B5EF4-FFF2-40B4-BE49-F238E27FC236}">
                  <a16:creationId xmlns:a16="http://schemas.microsoft.com/office/drawing/2014/main" id="{2DD351FD-55F0-8EEA-700B-C638E291C8D8}"/>
                </a:ext>
              </a:extLst>
            </p:cNvPr>
            <p:cNvCxnSpPr>
              <a:cxnSpLocks/>
            </p:cNvCxnSpPr>
            <p:nvPr/>
          </p:nvCxnSpPr>
          <p:spPr>
            <a:xfrm>
              <a:off x="7738210" y="5332021"/>
              <a:ext cx="46763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618F4643-E9BE-BBB5-0194-5E50547873F5}"/>
                </a:ext>
              </a:extLst>
            </p:cNvPr>
            <p:cNvSpPr txBox="1"/>
            <p:nvPr/>
          </p:nvSpPr>
          <p:spPr>
            <a:xfrm>
              <a:off x="6824210" y="5221471"/>
              <a:ext cx="973776" cy="264929"/>
            </a:xfrm>
            <a:prstGeom prst="rect">
              <a:avLst/>
            </a:prstGeom>
            <a:noFill/>
          </p:spPr>
          <p:txBody>
            <a:bodyPr wrap="square" lIns="0" tIns="0" rIns="0" bIns="0" rtlCol="0">
              <a:noAutofit/>
            </a:bodyPr>
            <a:lstStyle/>
            <a:p>
              <a:pPr algn="l"/>
              <a:r>
                <a:rPr lang="en-AU" sz="1050"/>
                <a:t>Tibialis anterior</a:t>
              </a:r>
            </a:p>
          </p:txBody>
        </p:sp>
      </p:grpSp>
      <p:sp>
        <p:nvSpPr>
          <p:cNvPr id="13" name="TextBox 12">
            <a:extLst>
              <a:ext uri="{FF2B5EF4-FFF2-40B4-BE49-F238E27FC236}">
                <a16:creationId xmlns:a16="http://schemas.microsoft.com/office/drawing/2014/main" id="{09F55390-9186-DC8E-CE8E-F6EEE7C73F16}"/>
              </a:ext>
              <a:ext uri="{C183D7F6-B498-43B3-948B-1728B52AA6E4}">
                <adec:decorative xmlns:adec="http://schemas.microsoft.com/office/drawing/2017/decorative" val="1"/>
              </a:ext>
            </a:extLst>
          </p:cNvPr>
          <p:cNvSpPr txBox="1"/>
          <p:nvPr/>
        </p:nvSpPr>
        <p:spPr>
          <a:xfrm>
            <a:off x="7146895" y="6544326"/>
            <a:ext cx="4522591" cy="246221"/>
          </a:xfrm>
          <a:prstGeom prst="rect">
            <a:avLst/>
          </a:prstGeom>
          <a:noFill/>
        </p:spPr>
        <p:txBody>
          <a:bodyPr wrap="square">
            <a:spAutoFit/>
          </a:bodyPr>
          <a:lstStyle/>
          <a:p>
            <a:r>
              <a:rPr lang="en-AU" sz="1000" b="0" i="0">
                <a:solidFill>
                  <a:srgbClr val="232323"/>
                </a:solidFill>
                <a:effectLst/>
              </a:rPr>
              <a:t>"</a:t>
            </a:r>
            <a:r>
              <a:rPr lang="en-AU" sz="1000" b="0" i="0">
                <a:solidFill>
                  <a:srgbClr val="AD1F85"/>
                </a:solidFill>
                <a:effectLst/>
                <a:hlinkClick r:id="rId8"/>
              </a:rPr>
              <a:t>Lower leg muscles</a:t>
            </a:r>
            <a:r>
              <a:rPr lang="en-AU" sz="1000" b="0" i="0">
                <a:solidFill>
                  <a:srgbClr val="232323"/>
                </a:solidFill>
                <a:effectLst/>
              </a:rPr>
              <a:t>" by </a:t>
            </a:r>
            <a:r>
              <a:rPr lang="en-AU" sz="1000" b="0" i="0" err="1">
                <a:solidFill>
                  <a:srgbClr val="232323"/>
                </a:solidFill>
                <a:effectLst/>
              </a:rPr>
              <a:t>InjuryMap</a:t>
            </a:r>
            <a:r>
              <a:rPr lang="en-AU" sz="1000" b="0" i="0">
                <a:solidFill>
                  <a:srgbClr val="232323"/>
                </a:solidFill>
                <a:effectLst/>
              </a:rPr>
              <a:t> is licensed under </a:t>
            </a:r>
            <a:r>
              <a:rPr lang="en-AU" sz="1000" b="0" i="0">
                <a:solidFill>
                  <a:srgbClr val="AD1F85"/>
                </a:solidFill>
                <a:effectLst/>
                <a:hlinkClick r:id="rId9"/>
              </a:rPr>
              <a:t>CC BY-SA 4.0</a:t>
            </a:r>
            <a:r>
              <a:rPr lang="en-AU" sz="1000" b="0" i="0">
                <a:solidFill>
                  <a:srgbClr val="232323"/>
                </a:solidFill>
                <a:effectLst/>
              </a:rPr>
              <a:t>.</a:t>
            </a:r>
            <a:endParaRPr lang="en-AU" sz="1000"/>
          </a:p>
        </p:txBody>
      </p:sp>
      <p:sp>
        <p:nvSpPr>
          <p:cNvPr id="3" name="Slide Number Placeholder 2">
            <a:extLst>
              <a:ext uri="{FF2B5EF4-FFF2-40B4-BE49-F238E27FC236}">
                <a16:creationId xmlns:a16="http://schemas.microsoft.com/office/drawing/2014/main" id="{6A95CCDE-5276-C0C0-B32F-611CB07D6F1B}"/>
              </a:ext>
              <a:ext uri="{C183D7F6-B498-43B3-948B-1728B52AA6E4}">
                <adec:decorative xmlns:adec="http://schemas.microsoft.com/office/drawing/2017/decorative" val="0"/>
              </a:ext>
            </a:extLst>
          </p:cNvPr>
          <p:cNvSpPr>
            <a:spLocks noGrp="1"/>
          </p:cNvSpPr>
          <p:nvPr>
            <p:ph type="sldNum" sz="quarter" idx="12"/>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Arial" panose="020B0604020202020204"/>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13</a:t>
            </a:fld>
            <a:endParaRPr kumimoji="0" lang="en-AU" sz="1200" b="0" i="0" u="none" strike="noStrike" kern="1200" cap="none" spc="0" normalizeH="0" baseline="0" noProof="0">
              <a:ln>
                <a:noFill/>
              </a:ln>
              <a:solidFill>
                <a:srgbClr val="22272B"/>
              </a:solidFill>
              <a:effectLst/>
              <a:uLnTx/>
              <a:uFillTx/>
              <a:latin typeface="Arial" panose="020B0604020202020204"/>
              <a:ea typeface="+mn-ea"/>
              <a:cs typeface="+mn-cs"/>
            </a:endParaRPr>
          </a:p>
        </p:txBody>
      </p:sp>
    </p:spTree>
    <p:extLst>
      <p:ext uri="{BB962C8B-B14F-4D97-AF65-F5344CB8AC3E}">
        <p14:creationId xmlns:p14="http://schemas.microsoft.com/office/powerpoint/2010/main" val="3068122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812437-DC9A-A3A9-FA29-5F2AA54B70B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DB6F3AC-4C5B-E1FC-2CB0-B2CE6DAAE0FD}"/>
              </a:ext>
            </a:extLst>
          </p:cNvPr>
          <p:cNvSpPr>
            <a:spLocks noGrp="1"/>
          </p:cNvSpPr>
          <p:nvPr>
            <p:ph type="title"/>
          </p:nvPr>
        </p:nvSpPr>
        <p:spPr>
          <a:xfrm>
            <a:off x="360000" y="360000"/>
            <a:ext cx="10710000" cy="545601"/>
          </a:xfrm>
        </p:spPr>
        <p:txBody>
          <a:bodyPr/>
          <a:lstStyle/>
          <a:p>
            <a:r>
              <a:rPr lang="en-AU">
                <a:latin typeface="+mj-lt"/>
              </a:rPr>
              <a:t>An example of safe execution (1)</a:t>
            </a:r>
          </a:p>
        </p:txBody>
      </p:sp>
      <p:sp>
        <p:nvSpPr>
          <p:cNvPr id="10" name="Oval 9">
            <a:extLst>
              <a:ext uri="{FF2B5EF4-FFF2-40B4-BE49-F238E27FC236}">
                <a16:creationId xmlns:a16="http://schemas.microsoft.com/office/drawing/2014/main" id="{AB3462C5-628F-89E6-8C64-F5B5BC78C58A}"/>
              </a:ext>
            </a:extLst>
          </p:cNvPr>
          <p:cNvSpPr/>
          <p:nvPr/>
        </p:nvSpPr>
        <p:spPr>
          <a:xfrm>
            <a:off x="11070000" y="126961"/>
            <a:ext cx="762000" cy="737039"/>
          </a:xfrm>
          <a:prstGeom prst="ellipse">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1.5b</a:t>
            </a:r>
          </a:p>
        </p:txBody>
      </p:sp>
      <p:sp>
        <p:nvSpPr>
          <p:cNvPr id="16" name="Rectangle: Rounded Corners 15">
            <a:extLst>
              <a:ext uri="{FF2B5EF4-FFF2-40B4-BE49-F238E27FC236}">
                <a16:creationId xmlns:a16="http://schemas.microsoft.com/office/drawing/2014/main" id="{DA9DAE4A-B4A3-E826-C423-16F773A5A4A4}"/>
              </a:ext>
            </a:extLst>
          </p:cNvPr>
          <p:cNvSpPr/>
          <p:nvPr/>
        </p:nvSpPr>
        <p:spPr>
          <a:xfrm>
            <a:off x="360001" y="1665514"/>
            <a:ext cx="5365886" cy="4065655"/>
          </a:xfrm>
          <a:prstGeom prst="roundRect">
            <a:avLst/>
          </a:prstGeom>
          <a:solidFill>
            <a:srgbClr val="F0EBFB"/>
          </a:solidFill>
          <a:ln>
            <a:noFill/>
          </a:ln>
          <a:effectLst>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a:solidFill>
                  <a:schemeClr val="accent1"/>
                </a:solidFill>
              </a:rPr>
              <a:t>Correct alignment of the foot is maintained by avoiding unwanted pronation (rolling in) or supination (rolling out). This alignment fault can impact control in balances and the take-off and landing of jumps which can affect kinaesthetic awareness and the correct communication of the intent.</a:t>
            </a:r>
            <a:endParaRPr lang="en-AU">
              <a:solidFill>
                <a:schemeClr val="accent1"/>
              </a:solidFill>
            </a:endParaRPr>
          </a:p>
        </p:txBody>
      </p:sp>
      <p:pic>
        <p:nvPicPr>
          <p:cNvPr id="13" name="Picture 12" descr="Photograph showing three feet from behind demonstrating different ankle positions: pronation, neutral, and supination. Each foot is marked with blue and red lines indicating alignment angles, highlighting inward roll in pronation, straight alignment in neutral, and outward roll in supination.&#10;&#10;">
            <a:extLst>
              <a:ext uri="{FF2B5EF4-FFF2-40B4-BE49-F238E27FC236}">
                <a16:creationId xmlns:a16="http://schemas.microsoft.com/office/drawing/2014/main" id="{84E37801-D76C-0D7F-AFA5-B6D5A35448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31400" y="2094139"/>
            <a:ext cx="4038600" cy="2952750"/>
          </a:xfrm>
          <a:prstGeom prst="rect">
            <a:avLst/>
          </a:prstGeom>
        </p:spPr>
      </p:pic>
      <p:sp>
        <p:nvSpPr>
          <p:cNvPr id="15" name="TextBox 14">
            <a:extLst>
              <a:ext uri="{FF2B5EF4-FFF2-40B4-BE49-F238E27FC236}">
                <a16:creationId xmlns:a16="http://schemas.microsoft.com/office/drawing/2014/main" id="{A7CA1806-0BED-0086-4762-7F3DC17F1468}"/>
              </a:ext>
              <a:ext uri="{C183D7F6-B498-43B3-948B-1728B52AA6E4}">
                <adec:decorative xmlns:adec="http://schemas.microsoft.com/office/drawing/2017/decorative" val="1"/>
              </a:ext>
            </a:extLst>
          </p:cNvPr>
          <p:cNvSpPr txBox="1"/>
          <p:nvPr/>
        </p:nvSpPr>
        <p:spPr>
          <a:xfrm>
            <a:off x="7130142" y="5315671"/>
            <a:ext cx="3820887" cy="577081"/>
          </a:xfrm>
          <a:prstGeom prst="rect">
            <a:avLst/>
          </a:prstGeom>
          <a:noFill/>
        </p:spPr>
        <p:txBody>
          <a:bodyPr wrap="square">
            <a:spAutoFit/>
          </a:bodyPr>
          <a:lstStyle/>
          <a:p>
            <a:r>
              <a:rPr lang="en-AU" sz="1050"/>
              <a:t>“</a:t>
            </a:r>
            <a:r>
              <a:rPr lang="en-AU" sz="1050">
                <a:hlinkClick r:id="rId4"/>
              </a:rPr>
              <a:t>Ankle Pronation Position</a:t>
            </a:r>
            <a:r>
              <a:rPr lang="en-AU" sz="1050"/>
              <a:t>” by “</a:t>
            </a:r>
            <a:r>
              <a:rPr lang="en-AU" sz="1050">
                <a:hlinkClick r:id="rId5"/>
              </a:rPr>
              <a:t>Ducky2315</a:t>
            </a:r>
            <a:r>
              <a:rPr lang="en-AU" sz="1050"/>
              <a:t>” </a:t>
            </a:r>
            <a:r>
              <a:rPr lang="en-AU" sz="1050" b="0" i="0">
                <a:solidFill>
                  <a:srgbClr val="202122"/>
                </a:solidFill>
                <a:effectLst/>
                <a:latin typeface="Arial" panose="020B0604020202020204" pitchFamily="34" charset="0"/>
              </a:rPr>
              <a:t>is licensed under the </a:t>
            </a:r>
            <a:r>
              <a:rPr lang="en-AU" sz="1050" b="0" i="0" u="none" strike="noStrike">
                <a:solidFill>
                  <a:srgbClr val="3366CC"/>
                </a:solidFill>
                <a:effectLst/>
                <a:latin typeface="Arial" panose="020B0604020202020204" pitchFamily="34" charset="0"/>
                <a:hlinkClick r:id="rId6" tooltip="w:en:Creative Commons"/>
              </a:rPr>
              <a:t>Creative Commons</a:t>
            </a:r>
            <a:r>
              <a:rPr lang="en-AU" sz="1050" b="0" i="0">
                <a:solidFill>
                  <a:srgbClr val="202122"/>
                </a:solidFill>
                <a:effectLst/>
                <a:latin typeface="Arial" panose="020B0604020202020204" pitchFamily="34" charset="0"/>
              </a:rPr>
              <a:t> </a:t>
            </a:r>
            <a:r>
              <a:rPr lang="en-AU" sz="1050" b="0" i="0" u="none" strike="noStrike">
                <a:solidFill>
                  <a:srgbClr val="3366CC"/>
                </a:solidFill>
                <a:effectLst/>
                <a:latin typeface="Arial" panose="020B0604020202020204" pitchFamily="34" charset="0"/>
                <a:hlinkClick r:id="rId7" tooltip="creativecommons:by-sa/3.0/deed.en"/>
              </a:rPr>
              <a:t>Attribution-Share Alike 3.0 </a:t>
            </a:r>
            <a:r>
              <a:rPr lang="en-AU" sz="1050" b="0" i="0" u="none" strike="noStrike" err="1">
                <a:solidFill>
                  <a:srgbClr val="3366CC"/>
                </a:solidFill>
                <a:effectLst/>
                <a:latin typeface="Arial" panose="020B0604020202020204" pitchFamily="34" charset="0"/>
                <a:hlinkClick r:id="rId7" tooltip="creativecommons:by-sa/3.0/deed.en"/>
              </a:rPr>
              <a:t>Unported</a:t>
            </a:r>
            <a:r>
              <a:rPr lang="en-AU" sz="1050" b="0" i="0">
                <a:solidFill>
                  <a:srgbClr val="202122"/>
                </a:solidFill>
                <a:effectLst/>
                <a:latin typeface="Arial" panose="020B0604020202020204" pitchFamily="34" charset="0"/>
              </a:rPr>
              <a:t> license.</a:t>
            </a:r>
            <a:endParaRPr lang="en-AU" sz="1050"/>
          </a:p>
        </p:txBody>
      </p:sp>
      <p:sp>
        <p:nvSpPr>
          <p:cNvPr id="3" name="Slide Number Placeholder 2">
            <a:extLst>
              <a:ext uri="{FF2B5EF4-FFF2-40B4-BE49-F238E27FC236}">
                <a16:creationId xmlns:a16="http://schemas.microsoft.com/office/drawing/2014/main" id="{5859EBDD-864F-CC8C-4D6C-839615246C36}"/>
              </a:ext>
              <a:ext uri="{C183D7F6-B498-43B3-948B-1728B52AA6E4}">
                <adec:decorative xmlns:adec="http://schemas.microsoft.com/office/drawing/2017/decorative" val="0"/>
              </a:ext>
            </a:extLst>
          </p:cNvPr>
          <p:cNvSpPr>
            <a:spLocks noGrp="1"/>
          </p:cNvSpPr>
          <p:nvPr>
            <p:ph type="sldNum" sz="quarter" idx="12"/>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b="0" i="0" u="none" strike="noStrike" kern="1200" cap="none" spc="0" normalizeH="0" baseline="0" noProof="0" smtClean="0">
                <a:ln>
                  <a:noFill/>
                </a:ln>
                <a:solidFill>
                  <a:srgbClr val="22272B"/>
                </a:solidFill>
                <a:effectLst/>
                <a:uLnTx/>
                <a:uFillTx/>
                <a:latin typeface="Arial" panose="020B0604020202020204"/>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14</a:t>
            </a:fld>
            <a:endParaRPr kumimoji="0" lang="en-AU" b="0" i="0" u="none" strike="noStrike" kern="1200" cap="none" spc="0" normalizeH="0" baseline="0" noProof="0">
              <a:ln>
                <a:noFill/>
              </a:ln>
              <a:solidFill>
                <a:srgbClr val="22272B"/>
              </a:solidFill>
              <a:effectLst/>
              <a:uLnTx/>
              <a:uFillTx/>
              <a:latin typeface="Arial" panose="020B0604020202020204"/>
              <a:ea typeface="+mn-ea"/>
              <a:cs typeface="+mn-cs"/>
            </a:endParaRPr>
          </a:p>
        </p:txBody>
      </p:sp>
    </p:spTree>
    <p:extLst>
      <p:ext uri="{BB962C8B-B14F-4D97-AF65-F5344CB8AC3E}">
        <p14:creationId xmlns:p14="http://schemas.microsoft.com/office/powerpoint/2010/main" val="1778961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60835A-8408-8BFA-A55B-C86DE64800F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2D03666-00AA-EBCF-9DB4-D83415EFFDDE}"/>
              </a:ext>
            </a:extLst>
          </p:cNvPr>
          <p:cNvSpPr>
            <a:spLocks noGrp="1"/>
          </p:cNvSpPr>
          <p:nvPr>
            <p:ph type="title"/>
          </p:nvPr>
        </p:nvSpPr>
        <p:spPr>
          <a:xfrm>
            <a:off x="360000" y="360000"/>
            <a:ext cx="10710000" cy="545601"/>
          </a:xfrm>
        </p:spPr>
        <p:txBody>
          <a:bodyPr/>
          <a:lstStyle/>
          <a:p>
            <a:r>
              <a:rPr lang="en-AU">
                <a:latin typeface="+mj-lt"/>
              </a:rPr>
              <a:t>Skeletal structures, muscle groups of the knee</a:t>
            </a:r>
          </a:p>
        </p:txBody>
      </p:sp>
      <p:sp>
        <p:nvSpPr>
          <p:cNvPr id="10" name="Oval 9">
            <a:extLst>
              <a:ext uri="{FF2B5EF4-FFF2-40B4-BE49-F238E27FC236}">
                <a16:creationId xmlns:a16="http://schemas.microsoft.com/office/drawing/2014/main" id="{57ED8F35-A4EC-EC1C-B259-B6D6A1FC7F06}"/>
              </a:ext>
            </a:extLst>
          </p:cNvPr>
          <p:cNvSpPr/>
          <p:nvPr/>
        </p:nvSpPr>
        <p:spPr>
          <a:xfrm>
            <a:off x="11070000" y="126961"/>
            <a:ext cx="762000" cy="737039"/>
          </a:xfrm>
          <a:prstGeom prst="ellipse">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1.5c</a:t>
            </a:r>
          </a:p>
        </p:txBody>
      </p:sp>
      <p:graphicFrame>
        <p:nvGraphicFramePr>
          <p:cNvPr id="2" name="Table 1">
            <a:extLst>
              <a:ext uri="{FF2B5EF4-FFF2-40B4-BE49-F238E27FC236}">
                <a16:creationId xmlns:a16="http://schemas.microsoft.com/office/drawing/2014/main" id="{38AEDEAF-3D66-F430-433E-81ED8BA48617}"/>
              </a:ext>
            </a:extLst>
          </p:cNvPr>
          <p:cNvGraphicFramePr>
            <a:graphicFrameLocks noGrp="1"/>
          </p:cNvGraphicFramePr>
          <p:nvPr>
            <p:extLst>
              <p:ext uri="{D42A27DB-BD31-4B8C-83A1-F6EECF244321}">
                <p14:modId xmlns:p14="http://schemas.microsoft.com/office/powerpoint/2010/main" val="3016010105"/>
              </p:ext>
            </p:extLst>
          </p:nvPr>
        </p:nvGraphicFramePr>
        <p:xfrm>
          <a:off x="436200" y="1371600"/>
          <a:ext cx="11233286" cy="4609877"/>
        </p:xfrm>
        <a:graphic>
          <a:graphicData uri="http://schemas.openxmlformats.org/drawingml/2006/table">
            <a:tbl>
              <a:tblPr firstRow="1" bandRow="1">
                <a:tableStyleId>{69012ECD-51FC-41F1-AA8D-1B2483CD663E}</a:tableStyleId>
              </a:tblPr>
              <a:tblGrid>
                <a:gridCol w="1561236">
                  <a:extLst>
                    <a:ext uri="{9D8B030D-6E8A-4147-A177-3AD203B41FA5}">
                      <a16:colId xmlns:a16="http://schemas.microsoft.com/office/drawing/2014/main" val="68240341"/>
                    </a:ext>
                  </a:extLst>
                </a:gridCol>
                <a:gridCol w="4836025">
                  <a:extLst>
                    <a:ext uri="{9D8B030D-6E8A-4147-A177-3AD203B41FA5}">
                      <a16:colId xmlns:a16="http://schemas.microsoft.com/office/drawing/2014/main" val="2982950735"/>
                    </a:ext>
                  </a:extLst>
                </a:gridCol>
                <a:gridCol w="4836025">
                  <a:extLst>
                    <a:ext uri="{9D8B030D-6E8A-4147-A177-3AD203B41FA5}">
                      <a16:colId xmlns:a16="http://schemas.microsoft.com/office/drawing/2014/main" val="1423240541"/>
                    </a:ext>
                  </a:extLst>
                </a:gridCol>
              </a:tblGrid>
              <a:tr h="2768382">
                <a:tc>
                  <a:txBody>
                    <a:bodyPr/>
                    <a:lstStyle/>
                    <a:p>
                      <a:r>
                        <a:rPr lang="en-AU" b="1">
                          <a:solidFill>
                            <a:schemeClr val="tx1"/>
                          </a:solidFill>
                        </a:rPr>
                        <a:t>Skeletal structure</a:t>
                      </a:r>
                    </a:p>
                  </a:txBody>
                  <a:tcPr>
                    <a:lnL w="6350" cap="flat" cmpd="sng" algn="ctr">
                      <a:noFill/>
                      <a:prstDash val="solid"/>
                      <a:miter lim="800000"/>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285750" lvl="0" indent="-285750">
                        <a:lnSpc>
                          <a:spcPct val="150000"/>
                        </a:lnSpc>
                        <a:buFont typeface="Arial" panose="020B0604020202020204" pitchFamily="34" charset="0"/>
                        <a:buChar char="•"/>
                      </a:pPr>
                      <a:r>
                        <a:rPr lang="en-GB" sz="1800" b="0">
                          <a:solidFill>
                            <a:schemeClr val="tx1"/>
                          </a:solidFill>
                        </a:rPr>
                        <a:t>The knee joint is a hinge joint.</a:t>
                      </a:r>
                    </a:p>
                    <a:p>
                      <a:pPr marL="285750" lvl="0" indent="-285750">
                        <a:lnSpc>
                          <a:spcPct val="150000"/>
                        </a:lnSpc>
                        <a:buFont typeface="Arial" panose="020B0604020202020204" pitchFamily="34" charset="0"/>
                        <a:buChar char="•"/>
                      </a:pPr>
                      <a:r>
                        <a:rPr lang="en-GB" sz="1800" b="0">
                          <a:solidFill>
                            <a:schemeClr val="tx1"/>
                          </a:solidFill>
                        </a:rPr>
                        <a:t>The bones that make up the knee joint are the tibia, fibula, femur and patella.</a:t>
                      </a:r>
                      <a:endParaRPr lang="en-AU" sz="1800" b="0">
                        <a:solidFill>
                          <a:schemeClr val="tx1"/>
                        </a:solidFill>
                      </a:endParaRPr>
                    </a:p>
                    <a:p>
                      <a:pPr marL="285750" lvl="0" indent="-285750">
                        <a:lnSpc>
                          <a:spcPct val="150000"/>
                        </a:lnSpc>
                        <a:buFont typeface="Arial" panose="020B0604020202020204" pitchFamily="34" charset="0"/>
                        <a:buChar char="•"/>
                      </a:pPr>
                      <a:r>
                        <a:rPr lang="en-GB" sz="1800" b="0">
                          <a:solidFill>
                            <a:schemeClr val="tx1"/>
                          </a:solidFill>
                        </a:rPr>
                        <a:t>The movements that the knee joint can perform are flexion (bending the knee) and extension (straightening the knee).</a:t>
                      </a:r>
                      <a:endParaRPr lang="en-US" sz="1800" b="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buFont typeface="Arial" panose="020B0604020202020204" pitchFamily="34" charset="0"/>
                        <a:buNone/>
                      </a:pPr>
                      <a:endParaRPr lang="en-AU" sz="1050" b="0" i="0" kern="1200" dirty="0">
                        <a:solidFill>
                          <a:schemeClr val="tx1"/>
                        </a:solidFill>
                        <a:effectLst/>
                        <a:latin typeface="+mn-lt"/>
                        <a:ea typeface="+mn-ea"/>
                        <a:cs typeface="+mn-cs"/>
                      </a:endParaRPr>
                    </a:p>
                    <a:p>
                      <a:pPr marL="0" indent="0">
                        <a:buFont typeface="Arial" panose="020B0604020202020204" pitchFamily="34" charset="0"/>
                        <a:buNone/>
                      </a:pPr>
                      <a:endParaRPr lang="en-AU" sz="1050" b="0" i="0" kern="1200" dirty="0">
                        <a:solidFill>
                          <a:schemeClr val="tx1"/>
                        </a:solidFill>
                        <a:effectLst/>
                        <a:latin typeface="+mn-lt"/>
                        <a:ea typeface="+mn-ea"/>
                        <a:cs typeface="+mn-cs"/>
                      </a:endParaRPr>
                    </a:p>
                    <a:p>
                      <a:pPr marL="0" indent="0">
                        <a:buFont typeface="Arial" panose="020B0604020202020204" pitchFamily="34" charset="0"/>
                        <a:buNone/>
                      </a:pPr>
                      <a:endParaRPr lang="en-AU" sz="1050" b="0" i="0" kern="1200" dirty="0">
                        <a:solidFill>
                          <a:schemeClr val="tx1"/>
                        </a:solidFill>
                        <a:effectLst/>
                        <a:latin typeface="+mn-lt"/>
                        <a:ea typeface="+mn-ea"/>
                        <a:cs typeface="+mn-cs"/>
                      </a:endParaRPr>
                    </a:p>
                    <a:p>
                      <a:pPr marL="0" indent="0">
                        <a:buFont typeface="Arial" panose="020B0604020202020204" pitchFamily="34" charset="0"/>
                        <a:buNone/>
                      </a:pPr>
                      <a:endParaRPr lang="en-AU" sz="1050" b="0" i="0" kern="1200" dirty="0">
                        <a:solidFill>
                          <a:schemeClr val="tx1"/>
                        </a:solidFill>
                        <a:effectLst/>
                        <a:latin typeface="+mn-lt"/>
                        <a:ea typeface="+mn-ea"/>
                        <a:cs typeface="+mn-cs"/>
                      </a:endParaRPr>
                    </a:p>
                    <a:p>
                      <a:pPr marL="0" indent="0">
                        <a:buFont typeface="Arial" panose="020B0604020202020204" pitchFamily="34" charset="0"/>
                        <a:buNone/>
                      </a:pPr>
                      <a:endParaRPr lang="en-AU" sz="1050" b="0" i="0" kern="1200" dirty="0">
                        <a:solidFill>
                          <a:schemeClr val="tx1"/>
                        </a:solidFill>
                        <a:effectLst/>
                        <a:latin typeface="+mn-lt"/>
                        <a:ea typeface="+mn-ea"/>
                        <a:cs typeface="+mn-cs"/>
                      </a:endParaRPr>
                    </a:p>
                    <a:p>
                      <a:pPr marL="0" indent="0">
                        <a:buFont typeface="Arial" panose="020B0604020202020204" pitchFamily="34" charset="0"/>
                        <a:buNone/>
                      </a:pPr>
                      <a:endParaRPr lang="en-AU" sz="1050" b="0" i="0" kern="1200" dirty="0">
                        <a:solidFill>
                          <a:schemeClr val="tx1"/>
                        </a:solidFill>
                        <a:effectLst/>
                        <a:latin typeface="+mn-lt"/>
                        <a:ea typeface="+mn-ea"/>
                        <a:cs typeface="+mn-cs"/>
                      </a:endParaRPr>
                    </a:p>
                    <a:p>
                      <a:pPr marL="0" indent="0">
                        <a:buFont typeface="Arial" panose="020B0604020202020204" pitchFamily="34" charset="0"/>
                        <a:buNone/>
                      </a:pPr>
                      <a:endParaRPr lang="en-AU" sz="1050" b="0" i="0" kern="1200" dirty="0">
                        <a:solidFill>
                          <a:schemeClr val="tx1"/>
                        </a:solidFill>
                        <a:effectLst/>
                        <a:latin typeface="+mn-lt"/>
                        <a:ea typeface="+mn-ea"/>
                        <a:cs typeface="+mn-cs"/>
                      </a:endParaRPr>
                    </a:p>
                    <a:p>
                      <a:pPr marL="0" indent="0">
                        <a:buFont typeface="Arial" panose="020B0604020202020204" pitchFamily="34" charset="0"/>
                        <a:buNone/>
                      </a:pPr>
                      <a:endParaRPr lang="en-AU" sz="1050" b="0" i="0" kern="1200" dirty="0">
                        <a:solidFill>
                          <a:schemeClr val="tx1"/>
                        </a:solidFill>
                        <a:effectLst/>
                        <a:latin typeface="+mn-lt"/>
                        <a:ea typeface="+mn-ea"/>
                        <a:cs typeface="+mn-cs"/>
                      </a:endParaRPr>
                    </a:p>
                    <a:p>
                      <a:pPr marL="0" indent="0">
                        <a:buFont typeface="Arial" panose="020B0604020202020204" pitchFamily="34" charset="0"/>
                        <a:buNone/>
                      </a:pPr>
                      <a:endParaRPr lang="en-AU" sz="1050" b="0" i="0" kern="1200" dirty="0">
                        <a:solidFill>
                          <a:schemeClr val="tx1"/>
                        </a:solidFill>
                        <a:effectLst/>
                        <a:latin typeface="+mn-lt"/>
                        <a:ea typeface="+mn-ea"/>
                        <a:cs typeface="+mn-cs"/>
                      </a:endParaRPr>
                    </a:p>
                    <a:p>
                      <a:pPr marL="0" indent="0">
                        <a:buFont typeface="Arial" panose="020B0604020202020204" pitchFamily="34" charset="0"/>
                        <a:buNone/>
                      </a:pPr>
                      <a:endParaRPr lang="en-AU" sz="1050" b="0" i="0" kern="1200" dirty="0">
                        <a:solidFill>
                          <a:schemeClr val="tx1"/>
                        </a:solidFill>
                        <a:effectLst/>
                        <a:latin typeface="+mn-lt"/>
                        <a:ea typeface="+mn-ea"/>
                        <a:cs typeface="+mn-cs"/>
                      </a:endParaRPr>
                    </a:p>
                    <a:p>
                      <a:pPr marL="0" indent="0">
                        <a:buFont typeface="Arial" panose="020B0604020202020204" pitchFamily="34" charset="0"/>
                        <a:buNone/>
                      </a:pPr>
                      <a:endParaRPr lang="en-AU" sz="1050" b="0" i="0" kern="1200" dirty="0">
                        <a:solidFill>
                          <a:schemeClr val="tx1"/>
                        </a:solidFill>
                        <a:effectLst/>
                        <a:latin typeface="+mn-lt"/>
                        <a:ea typeface="+mn-ea"/>
                        <a:cs typeface="+mn-cs"/>
                      </a:endParaRPr>
                    </a:p>
                    <a:p>
                      <a:pPr marL="0" indent="0">
                        <a:buFont typeface="Arial" panose="020B0604020202020204" pitchFamily="34" charset="0"/>
                        <a:buNone/>
                      </a:pPr>
                      <a:endParaRPr lang="en-AU" sz="1050" b="0" i="0" kern="1200" dirty="0">
                        <a:solidFill>
                          <a:schemeClr val="tx1"/>
                        </a:solidFill>
                        <a:effectLst/>
                        <a:latin typeface="+mn-lt"/>
                        <a:ea typeface="+mn-ea"/>
                        <a:cs typeface="+mn-cs"/>
                      </a:endParaRPr>
                    </a:p>
                    <a:p>
                      <a:pPr marL="0" indent="0">
                        <a:buFont typeface="Arial" panose="020B0604020202020204" pitchFamily="34" charset="0"/>
                        <a:buNone/>
                      </a:pPr>
                      <a:endParaRPr lang="en-AU" sz="1050" b="0" i="0" kern="1200" dirty="0">
                        <a:solidFill>
                          <a:schemeClr val="tx1"/>
                        </a:solidFill>
                        <a:effectLst/>
                        <a:latin typeface="+mn-lt"/>
                        <a:ea typeface="+mn-ea"/>
                        <a:cs typeface="+mn-cs"/>
                      </a:endParaRPr>
                    </a:p>
                    <a:p>
                      <a:pPr marL="0" marR="0" lvl="0" indent="0" algn="l" defTabSz="914377"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AU" sz="1050" b="0" i="0" kern="1200" dirty="0">
                        <a:solidFill>
                          <a:schemeClr val="tx1"/>
                        </a:solidFill>
                        <a:effectLst/>
                        <a:latin typeface="+mn-lt"/>
                        <a:ea typeface="+mn-ea"/>
                        <a:cs typeface="+mn-cs"/>
                        <a:hlinkClick r:id="rId3"/>
                      </a:endParaRPr>
                    </a:p>
                    <a:p>
                      <a:pPr marL="0" marR="0" lvl="0" indent="0" algn="l" defTabSz="914377"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1050" b="0" i="0" kern="1200" dirty="0">
                          <a:solidFill>
                            <a:schemeClr val="tx1"/>
                          </a:solidFill>
                          <a:effectLst/>
                          <a:latin typeface="+mn-lt"/>
                          <a:ea typeface="+mn-ea"/>
                          <a:cs typeface="+mn-cs"/>
                          <a:hlinkClick r:id="rId3"/>
                        </a:rPr>
                        <a:t>“Knee anatomy</a:t>
                      </a:r>
                      <a:r>
                        <a:rPr lang="en-AU" sz="1050" b="0" i="0" kern="1200" dirty="0">
                          <a:solidFill>
                            <a:schemeClr val="tx1"/>
                          </a:solidFill>
                          <a:effectLst/>
                          <a:latin typeface="+mn-lt"/>
                          <a:ea typeface="+mn-ea"/>
                          <a:cs typeface="+mn-cs"/>
                        </a:rPr>
                        <a:t>” by </a:t>
                      </a:r>
                      <a:r>
                        <a:rPr lang="en-AU" sz="1050" b="0" i="0" kern="1200" dirty="0">
                          <a:solidFill>
                            <a:schemeClr val="tx1"/>
                          </a:solidFill>
                          <a:effectLst/>
                          <a:latin typeface="+mn-lt"/>
                          <a:ea typeface="+mn-ea"/>
                          <a:cs typeface="+mn-cs"/>
                          <a:hlinkClick r:id="rId4"/>
                        </a:rPr>
                        <a:t>“</a:t>
                      </a:r>
                      <a:r>
                        <a:rPr lang="en-AU" sz="1050" b="0" i="0" kern="1200" dirty="0" err="1">
                          <a:solidFill>
                            <a:schemeClr val="tx1"/>
                          </a:solidFill>
                          <a:effectLst/>
                          <a:latin typeface="+mn-lt"/>
                          <a:ea typeface="+mn-ea"/>
                          <a:cs typeface="+mn-cs"/>
                          <a:hlinkClick r:id="rId4"/>
                        </a:rPr>
                        <a:t>InjuryMap</a:t>
                      </a:r>
                      <a:r>
                        <a:rPr lang="en-AU" sz="1050" b="0" i="0" kern="1200" dirty="0">
                          <a:solidFill>
                            <a:schemeClr val="tx1"/>
                          </a:solidFill>
                          <a:effectLst/>
                          <a:latin typeface="+mn-lt"/>
                          <a:ea typeface="+mn-ea"/>
                          <a:cs typeface="+mn-cs"/>
                        </a:rPr>
                        <a:t>” is licensed under the </a:t>
                      </a:r>
                      <a:r>
                        <a:rPr lang="en-AU" sz="1050" b="0" i="0" u="none" strike="noStrike" kern="1200" dirty="0">
                          <a:solidFill>
                            <a:schemeClr val="tx1"/>
                          </a:solidFill>
                          <a:effectLst/>
                          <a:latin typeface="+mn-lt"/>
                          <a:ea typeface="+mn-ea"/>
                          <a:cs typeface="+mn-cs"/>
                          <a:hlinkClick r:id="rId5" tooltip="w:en:Creative Commons">
                            <a:extLst>
                              <a:ext uri="{A12FA001-AC4F-418D-AE19-62706E023703}">
                                <ahyp:hlinkClr xmlns:ahyp="http://schemas.microsoft.com/office/drawing/2018/hyperlinkcolor" val="tx"/>
                              </a:ext>
                            </a:extLst>
                          </a:hlinkClick>
                        </a:rPr>
                        <a:t>Creative Commons</a:t>
                      </a:r>
                      <a:r>
                        <a:rPr lang="en-AU" sz="1050" b="0" i="0" kern="1200" dirty="0">
                          <a:solidFill>
                            <a:schemeClr val="tx1"/>
                          </a:solidFill>
                          <a:effectLst/>
                          <a:latin typeface="+mn-lt"/>
                          <a:ea typeface="+mn-ea"/>
                          <a:cs typeface="+mn-cs"/>
                        </a:rPr>
                        <a:t> </a:t>
                      </a:r>
                      <a:r>
                        <a:rPr lang="en-AU" sz="1050" b="0" i="0" u="none" strike="noStrike" kern="1200" dirty="0">
                          <a:solidFill>
                            <a:schemeClr val="tx1"/>
                          </a:solidFill>
                          <a:effectLst/>
                          <a:latin typeface="+mn-lt"/>
                          <a:ea typeface="+mn-ea"/>
                          <a:cs typeface="+mn-cs"/>
                          <a:hlinkClick r:id="rId6" tooltip="creativecommons:by-sa/4.0/deed.en">
                            <a:extLst>
                              <a:ext uri="{A12FA001-AC4F-418D-AE19-62706E023703}">
                                <ahyp:hlinkClr xmlns:ahyp="http://schemas.microsoft.com/office/drawing/2018/hyperlinkcolor" val="tx"/>
                              </a:ext>
                            </a:extLst>
                          </a:hlinkClick>
                        </a:rPr>
                        <a:t>Attribution-Share Alike 4.0 International</a:t>
                      </a:r>
                      <a:r>
                        <a:rPr lang="en-AU" sz="1050" b="0" i="0" kern="1200" dirty="0">
                          <a:solidFill>
                            <a:schemeClr val="tx1"/>
                          </a:solidFill>
                          <a:effectLst/>
                          <a:latin typeface="+mn-lt"/>
                          <a:ea typeface="+mn-ea"/>
                          <a:cs typeface="+mn-cs"/>
                        </a:rPr>
                        <a:t> license.</a:t>
                      </a:r>
                      <a:endParaRPr lang="en-AU" sz="1050" dirty="0">
                        <a:solidFill>
                          <a:schemeClr val="tx1"/>
                        </a:solidFill>
                      </a:endParaRPr>
                    </a:p>
                  </a:txBody>
                  <a:tcPr>
                    <a:lnL w="12700" cap="flat" cmpd="sng" algn="ctr">
                      <a:noFill/>
                      <a:prstDash val="solid"/>
                      <a:round/>
                      <a:headEnd type="none" w="med" len="med"/>
                      <a:tailEnd type="none" w="med" len="med"/>
                    </a:lnL>
                    <a:lnR w="6350" cap="flat" cmpd="sng" algn="ctr">
                      <a:noFill/>
                      <a:prstDash val="solid"/>
                      <a:miter lim="800000"/>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66070909"/>
                  </a:ext>
                </a:extLst>
              </a:tr>
              <a:tr h="1841495">
                <a:tc>
                  <a:txBody>
                    <a:bodyPr/>
                    <a:lstStyle/>
                    <a:p>
                      <a:r>
                        <a:rPr lang="en-AU" b="1"/>
                        <a:t>Muscle</a:t>
                      </a:r>
                    </a:p>
                    <a:p>
                      <a:r>
                        <a:rPr lang="en-AU" b="1"/>
                        <a:t>groups</a:t>
                      </a:r>
                    </a:p>
                  </a:txBody>
                  <a:tcPr>
                    <a:lnL w="6350" cap="flat" cmpd="sng" algn="ctr">
                      <a:noFill/>
                      <a:prstDash val="solid"/>
                      <a:miter lim="800000"/>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miter lim="800000"/>
                    </a:lnB>
                    <a:lnTlToBr w="12700" cmpd="sng">
                      <a:noFill/>
                      <a:prstDash val="solid"/>
                    </a:lnTlToBr>
                    <a:lnBlToTr w="12700" cmpd="sng">
                      <a:noFill/>
                      <a:prstDash val="solid"/>
                    </a:lnBlToTr>
                  </a:tcPr>
                </a:tc>
                <a:tc>
                  <a:txBody>
                    <a:bodyPr/>
                    <a:lstStyle/>
                    <a:p>
                      <a:pPr marL="0" lvl="0" indent="0">
                        <a:lnSpc>
                          <a:spcPct val="150000"/>
                        </a:lnSpc>
                        <a:buFont typeface="Arial" panose="020B0604020202020204" pitchFamily="34" charset="0"/>
                        <a:buNone/>
                      </a:pPr>
                      <a:r>
                        <a:rPr lang="en-GB" sz="1800"/>
                        <a:t>Muscles that cause:</a:t>
                      </a:r>
                    </a:p>
                    <a:p>
                      <a:pPr marL="285750" lvl="0" indent="-285750">
                        <a:lnSpc>
                          <a:spcPct val="150000"/>
                        </a:lnSpc>
                        <a:buFont typeface="Arial" panose="020B0604020202020204" pitchFamily="34" charset="0"/>
                        <a:buChar char="•"/>
                      </a:pPr>
                      <a:r>
                        <a:rPr lang="en-GB" sz="1800"/>
                        <a:t>knee flexion include the hamstrings</a:t>
                      </a:r>
                      <a:endParaRPr lang="en-AU" sz="1800"/>
                    </a:p>
                    <a:p>
                      <a:pPr marL="285750" lvl="0" indent="-285750">
                        <a:buFont typeface="Arial" panose="020B0604020202020204" pitchFamily="34" charset="0"/>
                        <a:buChar char="•"/>
                      </a:pPr>
                      <a:r>
                        <a:rPr lang="en-GB" sz="1800"/>
                        <a:t>knee extension are the quadriceps.</a:t>
                      </a:r>
                      <a:endParaRPr lang="en-AU" sz="180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miter lim="800000"/>
                    </a:lnB>
                    <a:lnTlToBr w="12700" cmpd="sng">
                      <a:noFill/>
                      <a:prstDash val="solid"/>
                    </a:lnTlToBr>
                    <a:lnBlToTr w="12700" cmpd="sng">
                      <a:noFill/>
                      <a:prstDash val="solid"/>
                    </a:lnBlToTr>
                  </a:tcPr>
                </a:tc>
                <a:tc>
                  <a:txBody>
                    <a:bodyPr/>
                    <a:lstStyle/>
                    <a:p>
                      <a:pPr marL="171450" lvl="0" indent="-171450">
                        <a:buFont typeface="Arial" panose="020B0604020202020204" pitchFamily="34" charset="0"/>
                        <a:buChar char="•"/>
                      </a:pPr>
                      <a:endParaRPr lang="en-AU" dirty="0"/>
                    </a:p>
                  </a:txBody>
                  <a:tcPr>
                    <a:lnL w="12700" cap="flat" cmpd="sng" algn="ctr">
                      <a:noFill/>
                      <a:prstDash val="solid"/>
                      <a:round/>
                      <a:headEnd type="none" w="med" len="med"/>
                      <a:tailEnd type="none" w="med" len="med"/>
                    </a:lnL>
                    <a:lnR w="6350" cap="flat" cmpd="sng" algn="ctr">
                      <a:noFill/>
                      <a:prstDash val="solid"/>
                      <a:miter lim="800000"/>
                    </a:lnR>
                    <a:lnT w="12700" cap="flat" cmpd="sng" algn="ctr">
                      <a:solidFill>
                        <a:schemeClr val="tx1"/>
                      </a:solidFill>
                      <a:prstDash val="solid"/>
                      <a:round/>
                      <a:headEnd type="none" w="med" len="med"/>
                      <a:tailEnd type="none" w="med" len="med"/>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1006947301"/>
                  </a:ext>
                </a:extLst>
              </a:tr>
            </a:tbl>
          </a:graphicData>
        </a:graphic>
      </p:graphicFrame>
      <p:pic>
        <p:nvPicPr>
          <p:cNvPr id="6" name="Picture 5" descr="Diagram of a human knee joint showing key bones and structures, including femur (thighbone), patella, tibia (shinbone), fibula, cartilage, and meniscus. Labels with lines point to each part, with cartilage and meniscus highlighted in light blue to indicate cushioning and support functions.">
            <a:extLst>
              <a:ext uri="{FF2B5EF4-FFF2-40B4-BE49-F238E27FC236}">
                <a16:creationId xmlns:a16="http://schemas.microsoft.com/office/drawing/2014/main" id="{C0F7A043-5DD2-A0B1-C1D2-8AEE5AE2F8E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821620" y="1220053"/>
            <a:ext cx="2621221" cy="2532099"/>
          </a:xfrm>
          <a:prstGeom prst="rect">
            <a:avLst/>
          </a:prstGeom>
        </p:spPr>
      </p:pic>
      <p:pic>
        <p:nvPicPr>
          <p:cNvPr id="21" name="Picture 20" descr="3D anatomical diagram of a human knee showing muscles, bones, and connective tissues. Key components labeled include hamstrings, quadriceps, femur, patella, tibia, ligaments, and meniscus, highlighting structural relationships and support functions.&#10;&#10;">
            <a:extLst>
              <a:ext uri="{FF2B5EF4-FFF2-40B4-BE49-F238E27FC236}">
                <a16:creationId xmlns:a16="http://schemas.microsoft.com/office/drawing/2014/main" id="{DC689113-9B81-3F6C-331B-5A9DB55D894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821620" y="4259752"/>
            <a:ext cx="2796212" cy="2092922"/>
          </a:xfrm>
          <a:prstGeom prst="rect">
            <a:avLst/>
          </a:prstGeom>
        </p:spPr>
      </p:pic>
      <p:sp>
        <p:nvSpPr>
          <p:cNvPr id="25" name="TextBox 24">
            <a:extLst>
              <a:ext uri="{FF2B5EF4-FFF2-40B4-BE49-F238E27FC236}">
                <a16:creationId xmlns:a16="http://schemas.microsoft.com/office/drawing/2014/main" id="{670B391C-2191-0ECA-04E9-DB9B8C6D1A97}"/>
              </a:ext>
              <a:ext uri="{C183D7F6-B498-43B3-948B-1728B52AA6E4}">
                <adec:decorative xmlns:adec="http://schemas.microsoft.com/office/drawing/2017/decorative" val="1"/>
              </a:ext>
            </a:extLst>
          </p:cNvPr>
          <p:cNvSpPr txBox="1"/>
          <p:nvPr/>
        </p:nvSpPr>
        <p:spPr>
          <a:xfrm>
            <a:off x="6728606" y="6432555"/>
            <a:ext cx="6093994" cy="415498"/>
          </a:xfrm>
          <a:prstGeom prst="rect">
            <a:avLst/>
          </a:prstGeom>
          <a:noFill/>
        </p:spPr>
        <p:txBody>
          <a:bodyPr wrap="square">
            <a:spAutoFit/>
          </a:bodyPr>
          <a:lstStyle/>
          <a:p>
            <a:r>
              <a:rPr lang="en-AU" sz="1050" err="1">
                <a:hlinkClick r:id="rId9"/>
              </a:rPr>
              <a:t>Blausen</a:t>
            </a:r>
            <a:r>
              <a:rPr lang="en-AU" sz="1050">
                <a:hlinkClick r:id="rId9"/>
              </a:rPr>
              <a:t> 0597 </a:t>
            </a:r>
            <a:r>
              <a:rPr lang="en-AU" sz="1050" err="1">
                <a:hlinkClick r:id="rId9"/>
              </a:rPr>
              <a:t>KneeAnatomy</a:t>
            </a:r>
            <a:r>
              <a:rPr lang="en-AU" sz="1050">
                <a:hlinkClick r:id="rId9"/>
              </a:rPr>
              <a:t> Side</a:t>
            </a:r>
            <a:r>
              <a:rPr lang="en-AU" sz="1050"/>
              <a:t> by </a:t>
            </a:r>
            <a:r>
              <a:rPr lang="en-AU" sz="1050" err="1">
                <a:hlinkClick r:id="rId10" tooltip="User:BruceBlaus"/>
              </a:rPr>
              <a:t>BruceBlaus</a:t>
            </a:r>
            <a:r>
              <a:rPr lang="en-AU" sz="1050"/>
              <a:t> </a:t>
            </a:r>
            <a:r>
              <a:rPr lang="en-AU" sz="1050" b="0" i="0">
                <a:solidFill>
                  <a:srgbClr val="202122"/>
                </a:solidFill>
                <a:effectLst/>
              </a:rPr>
              <a:t>is licensed under the </a:t>
            </a:r>
            <a:r>
              <a:rPr lang="en-AU" sz="1050" b="0" i="0" u="none" strike="noStrike">
                <a:solidFill>
                  <a:srgbClr val="3366CC"/>
                </a:solidFill>
                <a:effectLst/>
                <a:hlinkClick r:id="rId5" tooltip="w:en:Creative Commons"/>
              </a:rPr>
              <a:t>Creative Commons</a:t>
            </a:r>
            <a:r>
              <a:rPr lang="en-AU" sz="1050" b="0" i="0">
                <a:solidFill>
                  <a:srgbClr val="202122"/>
                </a:solidFill>
                <a:effectLst/>
              </a:rPr>
              <a:t> </a:t>
            </a:r>
            <a:r>
              <a:rPr lang="en-AU" sz="1050" b="0" i="0" u="none" strike="noStrike">
                <a:solidFill>
                  <a:srgbClr val="3366CC"/>
                </a:solidFill>
                <a:effectLst/>
                <a:hlinkClick r:id="rId11" tooltip="creativecommons:by/3.0/deed.en"/>
              </a:rPr>
              <a:t>Attribution 3.0 </a:t>
            </a:r>
            <a:r>
              <a:rPr lang="en-AU" sz="1050" b="0" i="0" u="none" strike="noStrike" err="1">
                <a:solidFill>
                  <a:srgbClr val="3366CC"/>
                </a:solidFill>
                <a:effectLst/>
                <a:hlinkClick r:id="rId11" tooltip="creativecommons:by/3.0/deed.en"/>
              </a:rPr>
              <a:t>Unported</a:t>
            </a:r>
            <a:r>
              <a:rPr lang="en-AU" sz="1050" b="0" i="0">
                <a:solidFill>
                  <a:srgbClr val="202122"/>
                </a:solidFill>
                <a:effectLst/>
              </a:rPr>
              <a:t> license.</a:t>
            </a:r>
            <a:endParaRPr lang="en-AU" sz="1050"/>
          </a:p>
        </p:txBody>
      </p:sp>
      <p:sp>
        <p:nvSpPr>
          <p:cNvPr id="3" name="Slide Number Placeholder 2">
            <a:extLst>
              <a:ext uri="{FF2B5EF4-FFF2-40B4-BE49-F238E27FC236}">
                <a16:creationId xmlns:a16="http://schemas.microsoft.com/office/drawing/2014/main" id="{37E7958D-60E7-3C7C-4D5B-198148EE1ABF}"/>
              </a:ext>
              <a:ext uri="{C183D7F6-B498-43B3-948B-1728B52AA6E4}">
                <adec:decorative xmlns:adec="http://schemas.microsoft.com/office/drawing/2017/decorative" val="0"/>
              </a:ext>
            </a:extLst>
          </p:cNvPr>
          <p:cNvSpPr>
            <a:spLocks noGrp="1"/>
          </p:cNvSpPr>
          <p:nvPr>
            <p:ph type="sldNum" sz="quarter" idx="12"/>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Arial" panose="020B0604020202020204"/>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15</a:t>
            </a:fld>
            <a:endParaRPr kumimoji="0" lang="en-AU" sz="1200" b="0" i="0" u="none" strike="noStrike" kern="1200" cap="none" spc="0" normalizeH="0" baseline="0" noProof="0">
              <a:ln>
                <a:noFill/>
              </a:ln>
              <a:solidFill>
                <a:srgbClr val="22272B"/>
              </a:solidFill>
              <a:effectLst/>
              <a:uLnTx/>
              <a:uFillTx/>
              <a:latin typeface="Arial" panose="020B0604020202020204"/>
              <a:ea typeface="+mn-ea"/>
              <a:cs typeface="+mn-cs"/>
            </a:endParaRPr>
          </a:p>
        </p:txBody>
      </p:sp>
    </p:spTree>
    <p:extLst>
      <p:ext uri="{BB962C8B-B14F-4D97-AF65-F5344CB8AC3E}">
        <p14:creationId xmlns:p14="http://schemas.microsoft.com/office/powerpoint/2010/main" val="1098032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F1C509-079C-D308-5D4D-CD8EC8C67DA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234F7A2-4BD7-A96F-3433-56AC10F4BF54}"/>
              </a:ext>
            </a:extLst>
          </p:cNvPr>
          <p:cNvSpPr>
            <a:spLocks noGrp="1"/>
          </p:cNvSpPr>
          <p:nvPr>
            <p:ph type="title"/>
          </p:nvPr>
        </p:nvSpPr>
        <p:spPr>
          <a:xfrm>
            <a:off x="360000" y="360000"/>
            <a:ext cx="10710000" cy="545601"/>
          </a:xfrm>
        </p:spPr>
        <p:txBody>
          <a:bodyPr/>
          <a:lstStyle/>
          <a:p>
            <a:r>
              <a:rPr lang="en-AU">
                <a:latin typeface="+mj-lt"/>
              </a:rPr>
              <a:t>An example of safe execution (2)</a:t>
            </a:r>
          </a:p>
        </p:txBody>
      </p:sp>
      <p:sp>
        <p:nvSpPr>
          <p:cNvPr id="10" name="Oval 9">
            <a:extLst>
              <a:ext uri="{FF2B5EF4-FFF2-40B4-BE49-F238E27FC236}">
                <a16:creationId xmlns:a16="http://schemas.microsoft.com/office/drawing/2014/main" id="{DA6EA318-1A4D-55D5-EB9E-51E19BE5A789}"/>
              </a:ext>
            </a:extLst>
          </p:cNvPr>
          <p:cNvSpPr/>
          <p:nvPr/>
        </p:nvSpPr>
        <p:spPr>
          <a:xfrm>
            <a:off x="11070000" y="126961"/>
            <a:ext cx="762000" cy="737039"/>
          </a:xfrm>
          <a:prstGeom prst="ellipse">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1.5d</a:t>
            </a:r>
          </a:p>
        </p:txBody>
      </p:sp>
      <p:sp>
        <p:nvSpPr>
          <p:cNvPr id="2" name="Rectangle: Rounded Corners 1">
            <a:extLst>
              <a:ext uri="{FF2B5EF4-FFF2-40B4-BE49-F238E27FC236}">
                <a16:creationId xmlns:a16="http://schemas.microsoft.com/office/drawing/2014/main" id="{14E1E070-7181-CEB6-0652-A65FE9D1ADD2}"/>
              </a:ext>
            </a:extLst>
          </p:cNvPr>
          <p:cNvSpPr/>
          <p:nvPr/>
        </p:nvSpPr>
        <p:spPr>
          <a:xfrm>
            <a:off x="360001" y="1665514"/>
            <a:ext cx="5365886" cy="4065655"/>
          </a:xfrm>
          <a:prstGeom prst="roundRect">
            <a:avLst/>
          </a:prstGeom>
          <a:solidFill>
            <a:srgbClr val="F0EBFB"/>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a:solidFill>
                  <a:schemeClr val="accent1"/>
                </a:solidFill>
              </a:rPr>
              <a:t>Correct alignment of the knee is maintained by avoiding unwanted rotation of the knee joint and ensuring knees are over the toes in bent knee positions. This alignment fault can impact the alignment of the leg which can affect kinaesthetic awareness and the correct communication of the intent.</a:t>
            </a:r>
            <a:endParaRPr lang="en-AU">
              <a:solidFill>
                <a:schemeClr val="accent1"/>
              </a:solidFill>
            </a:endParaRPr>
          </a:p>
        </p:txBody>
      </p:sp>
      <p:pic>
        <p:nvPicPr>
          <p:cNvPr id="12" name="Picture 11" descr="Photograph of a female dancer performing a pose with one arm raised and one leg extended backward on a wooden floor against a two-tone wall. The dancer wears a mustard yellow long-sleeve top and black shorts, showcasing balance, strength, and grace in a studio setting.">
            <a:extLst>
              <a:ext uri="{FF2B5EF4-FFF2-40B4-BE49-F238E27FC236}">
                <a16:creationId xmlns:a16="http://schemas.microsoft.com/office/drawing/2014/main" id="{1B8D3F8F-C0A1-6DC8-6CAF-C5EBD28D73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28499" y="1444263"/>
            <a:ext cx="2650100" cy="3969474"/>
          </a:xfrm>
          <a:prstGeom prst="rect">
            <a:avLst/>
          </a:prstGeom>
          <a:effectLst>
            <a:outerShdw blurRad="50800" dist="38100" dir="18900000" algn="bl" rotWithShape="0">
              <a:prstClr val="black">
                <a:alpha val="40000"/>
              </a:prstClr>
            </a:outerShdw>
          </a:effectLst>
        </p:spPr>
      </p:pic>
      <p:sp>
        <p:nvSpPr>
          <p:cNvPr id="16" name="TextBox 15">
            <a:extLst>
              <a:ext uri="{FF2B5EF4-FFF2-40B4-BE49-F238E27FC236}">
                <a16:creationId xmlns:a16="http://schemas.microsoft.com/office/drawing/2014/main" id="{5D923E0E-A8E3-172A-82CA-A7F8ED13B15B}"/>
              </a:ext>
              <a:ext uri="{C183D7F6-B498-43B3-948B-1728B52AA6E4}">
                <adec:decorative xmlns:adec="http://schemas.microsoft.com/office/drawing/2017/decorative" val="1"/>
              </a:ext>
            </a:extLst>
          </p:cNvPr>
          <p:cNvSpPr txBox="1"/>
          <p:nvPr/>
        </p:nvSpPr>
        <p:spPr>
          <a:xfrm>
            <a:off x="7528499" y="5752985"/>
            <a:ext cx="3435821" cy="943015"/>
          </a:xfrm>
          <a:prstGeom prst="rect">
            <a:avLst/>
          </a:prstGeom>
          <a:noFill/>
        </p:spPr>
        <p:txBody>
          <a:bodyPr wrap="square">
            <a:spAutoFit/>
          </a:bodyPr>
          <a:lstStyle/>
          <a:p>
            <a:pPr>
              <a:lnSpc>
                <a:spcPts val="1627"/>
              </a:lnSpc>
            </a:pPr>
            <a:r>
              <a:rPr lang="en-AU" sz="1000" i="0">
                <a:solidFill>
                  <a:srgbClr val="146CFD"/>
                </a:solidFill>
                <a:effectLst/>
                <a:hlinkClick r:id="rId4">
                  <a:extLst>
                    <a:ext uri="{A12FA001-AC4F-418D-AE19-62706E023703}">
                      <ahyp:hlinkClr xmlns:ahyp="http://schemas.microsoft.com/office/drawing/2018/hyperlinkcolor" val="tx"/>
                    </a:ext>
                  </a:extLst>
                </a:hlinkClick>
              </a:rPr>
              <a:t>Capture of a professional female dancer performing a graceful pose indoors on a wooden floor</a:t>
            </a:r>
            <a:r>
              <a:rPr lang="en-AU" sz="1000">
                <a:solidFill>
                  <a:schemeClr val="accent1"/>
                </a:solidFill>
                <a:hlinkClick r:id="rId4">
                  <a:extLst>
                    <a:ext uri="{A12FA001-AC4F-418D-AE19-62706E023703}">
                      <ahyp:hlinkClr xmlns:ahyp="http://schemas.microsoft.com/office/drawing/2018/hyperlinkcolor" val="tx"/>
                    </a:ext>
                  </a:extLst>
                </a:hlinkClick>
              </a:rPr>
              <a:t> </a:t>
            </a:r>
            <a:r>
              <a:rPr lang="en-AU" sz="1000">
                <a:solidFill>
                  <a:schemeClr val="accent1"/>
                </a:solidFill>
              </a:rPr>
              <a:t>by Pavel Danilyuk is used under </a:t>
            </a:r>
            <a:r>
              <a:rPr lang="en-AU" sz="1000" err="1">
                <a:solidFill>
                  <a:srgbClr val="146CFD"/>
                </a:solidFill>
                <a:hlinkClick r:id="rId5">
                  <a:extLst>
                    <a:ext uri="{A12FA001-AC4F-418D-AE19-62706E023703}">
                      <ahyp:hlinkClr xmlns:ahyp="http://schemas.microsoft.com/office/drawing/2018/hyperlinkcolor" val="tx"/>
                    </a:ext>
                  </a:extLst>
                </a:hlinkClick>
              </a:rPr>
              <a:t>Pexels</a:t>
            </a:r>
            <a:r>
              <a:rPr lang="en-AU" sz="1000">
                <a:solidFill>
                  <a:schemeClr val="accent1"/>
                </a:solidFill>
                <a:hlinkClick r:id="rId5">
                  <a:extLst>
                    <a:ext uri="{A12FA001-AC4F-418D-AE19-62706E023703}">
                      <ahyp:hlinkClr xmlns:ahyp="http://schemas.microsoft.com/office/drawing/2018/hyperlinkcolor" val="tx"/>
                    </a:ext>
                  </a:extLst>
                </a:hlinkClick>
              </a:rPr>
              <a:t> license</a:t>
            </a:r>
            <a:r>
              <a:rPr lang="en-AU" sz="1000">
                <a:solidFill>
                  <a:schemeClr val="accent1"/>
                </a:solidFill>
              </a:rPr>
              <a:t>.</a:t>
            </a:r>
          </a:p>
          <a:p>
            <a:pPr algn="l">
              <a:lnSpc>
                <a:spcPts val="1627"/>
              </a:lnSpc>
              <a:buNone/>
            </a:pPr>
            <a:endParaRPr lang="en-AU" b="0" i="0">
              <a:solidFill>
                <a:srgbClr val="747474"/>
              </a:solidFill>
              <a:effectLst/>
              <a:latin typeface="arial"/>
            </a:endParaRPr>
          </a:p>
        </p:txBody>
      </p:sp>
      <p:sp>
        <p:nvSpPr>
          <p:cNvPr id="3" name="Slide Number Placeholder 2">
            <a:extLst>
              <a:ext uri="{FF2B5EF4-FFF2-40B4-BE49-F238E27FC236}">
                <a16:creationId xmlns:a16="http://schemas.microsoft.com/office/drawing/2014/main" id="{A5725FFD-A513-E500-98E0-134C096D64F7}"/>
              </a:ext>
              <a:ext uri="{C183D7F6-B498-43B3-948B-1728B52AA6E4}">
                <adec:decorative xmlns:adec="http://schemas.microsoft.com/office/drawing/2017/decorative" val="0"/>
              </a:ext>
            </a:extLst>
          </p:cNvPr>
          <p:cNvSpPr>
            <a:spLocks noGrp="1"/>
          </p:cNvSpPr>
          <p:nvPr>
            <p:ph type="sldNum" sz="quarter" idx="12"/>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b="0" i="0" u="none" strike="noStrike" kern="1200" cap="none" spc="0" normalizeH="0" baseline="0" noProof="0" smtClean="0">
                <a:ln>
                  <a:noFill/>
                </a:ln>
                <a:solidFill>
                  <a:srgbClr val="22272B"/>
                </a:solidFill>
                <a:effectLst/>
                <a:uLnTx/>
                <a:uFillTx/>
                <a:latin typeface="Arial" panose="020B0604020202020204"/>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16</a:t>
            </a:fld>
            <a:endParaRPr kumimoji="0" lang="en-AU" b="0" i="0" u="none" strike="noStrike" kern="1200" cap="none" spc="0" normalizeH="0" baseline="0" noProof="0">
              <a:ln>
                <a:noFill/>
              </a:ln>
              <a:solidFill>
                <a:srgbClr val="22272B"/>
              </a:solidFill>
              <a:effectLst/>
              <a:uLnTx/>
              <a:uFillTx/>
              <a:latin typeface="Arial" panose="020B0604020202020204"/>
              <a:ea typeface="+mn-ea"/>
              <a:cs typeface="+mn-cs"/>
            </a:endParaRPr>
          </a:p>
        </p:txBody>
      </p:sp>
    </p:spTree>
    <p:extLst>
      <p:ext uri="{BB962C8B-B14F-4D97-AF65-F5344CB8AC3E}">
        <p14:creationId xmlns:p14="http://schemas.microsoft.com/office/powerpoint/2010/main" val="3923540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0D6381-2D9A-C477-9AAE-93D918CEF3E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4BAA064-DC74-7201-265A-FFCF14769931}"/>
              </a:ext>
            </a:extLst>
          </p:cNvPr>
          <p:cNvSpPr>
            <a:spLocks noGrp="1"/>
          </p:cNvSpPr>
          <p:nvPr>
            <p:ph type="title"/>
          </p:nvPr>
        </p:nvSpPr>
        <p:spPr>
          <a:xfrm>
            <a:off x="360000" y="360000"/>
            <a:ext cx="10710000" cy="545601"/>
          </a:xfrm>
        </p:spPr>
        <p:txBody>
          <a:bodyPr/>
          <a:lstStyle/>
          <a:p>
            <a:r>
              <a:rPr lang="en-AU">
                <a:latin typeface="+mj-lt"/>
              </a:rPr>
              <a:t>Skeletal structures of the hip</a:t>
            </a:r>
          </a:p>
        </p:txBody>
      </p:sp>
      <p:sp>
        <p:nvSpPr>
          <p:cNvPr id="10" name="Oval 9">
            <a:extLst>
              <a:ext uri="{FF2B5EF4-FFF2-40B4-BE49-F238E27FC236}">
                <a16:creationId xmlns:a16="http://schemas.microsoft.com/office/drawing/2014/main" id="{8158B017-BA9E-6EA4-9AC6-9CB4DF8467F1}"/>
              </a:ext>
            </a:extLst>
          </p:cNvPr>
          <p:cNvSpPr/>
          <p:nvPr/>
        </p:nvSpPr>
        <p:spPr>
          <a:xfrm>
            <a:off x="11070000" y="126961"/>
            <a:ext cx="762000" cy="737039"/>
          </a:xfrm>
          <a:prstGeom prst="ellipse">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1.5e</a:t>
            </a:r>
          </a:p>
        </p:txBody>
      </p:sp>
      <p:graphicFrame>
        <p:nvGraphicFramePr>
          <p:cNvPr id="2" name="Table 1">
            <a:extLst>
              <a:ext uri="{FF2B5EF4-FFF2-40B4-BE49-F238E27FC236}">
                <a16:creationId xmlns:a16="http://schemas.microsoft.com/office/drawing/2014/main" id="{44897DE5-23F7-1267-2A0C-3B7E6BB4706B}"/>
              </a:ext>
            </a:extLst>
          </p:cNvPr>
          <p:cNvGraphicFramePr>
            <a:graphicFrameLocks noGrp="1"/>
          </p:cNvGraphicFramePr>
          <p:nvPr>
            <p:extLst>
              <p:ext uri="{D42A27DB-BD31-4B8C-83A1-F6EECF244321}">
                <p14:modId xmlns:p14="http://schemas.microsoft.com/office/powerpoint/2010/main" val="3835647441"/>
              </p:ext>
            </p:extLst>
          </p:nvPr>
        </p:nvGraphicFramePr>
        <p:xfrm>
          <a:off x="360000" y="1944756"/>
          <a:ext cx="11233286" cy="2921000"/>
        </p:xfrm>
        <a:graphic>
          <a:graphicData uri="http://schemas.openxmlformats.org/drawingml/2006/table">
            <a:tbl>
              <a:tblPr firstRow="1" bandRow="1">
                <a:tableStyleId>{69012ECD-51FC-41F1-AA8D-1B2483CD663E}</a:tableStyleId>
              </a:tblPr>
              <a:tblGrid>
                <a:gridCol w="1296347">
                  <a:extLst>
                    <a:ext uri="{9D8B030D-6E8A-4147-A177-3AD203B41FA5}">
                      <a16:colId xmlns:a16="http://schemas.microsoft.com/office/drawing/2014/main" val="68240341"/>
                    </a:ext>
                  </a:extLst>
                </a:gridCol>
                <a:gridCol w="5610727">
                  <a:extLst>
                    <a:ext uri="{9D8B030D-6E8A-4147-A177-3AD203B41FA5}">
                      <a16:colId xmlns:a16="http://schemas.microsoft.com/office/drawing/2014/main" val="2982950735"/>
                    </a:ext>
                  </a:extLst>
                </a:gridCol>
                <a:gridCol w="4326212">
                  <a:extLst>
                    <a:ext uri="{9D8B030D-6E8A-4147-A177-3AD203B41FA5}">
                      <a16:colId xmlns:a16="http://schemas.microsoft.com/office/drawing/2014/main" val="1423240541"/>
                    </a:ext>
                  </a:extLst>
                </a:gridCol>
              </a:tblGrid>
              <a:tr h="2338486">
                <a:tc>
                  <a:txBody>
                    <a:bodyPr/>
                    <a:lstStyle/>
                    <a:p>
                      <a:r>
                        <a:rPr lang="en-AU" b="1">
                          <a:solidFill>
                            <a:schemeClr val="tx1"/>
                          </a:solidFill>
                        </a:rPr>
                        <a:t>Skeletal structure</a:t>
                      </a:r>
                    </a:p>
                  </a:txBody>
                  <a:tcPr>
                    <a:lnL w="6350" cap="flat" cmpd="sng" algn="ctr">
                      <a:noFill/>
                      <a:prstDash val="solid"/>
                      <a:miter lim="800000"/>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285750" lvl="0" indent="-285750">
                        <a:lnSpc>
                          <a:spcPct val="150000"/>
                        </a:lnSpc>
                        <a:buFont typeface="Arial" panose="020B0604020202020204" pitchFamily="34" charset="0"/>
                        <a:buChar char="•"/>
                      </a:pPr>
                      <a:r>
                        <a:rPr lang="en-GB" sz="1800" b="0">
                          <a:solidFill>
                            <a:schemeClr val="tx1"/>
                          </a:solidFill>
                        </a:rPr>
                        <a:t>The hip joint is a ball and socket joint.</a:t>
                      </a:r>
                    </a:p>
                    <a:p>
                      <a:pPr marL="285750" lvl="0" indent="-285750">
                        <a:lnSpc>
                          <a:spcPct val="150000"/>
                        </a:lnSpc>
                        <a:buFont typeface="Arial" panose="020B0604020202020204" pitchFamily="34" charset="0"/>
                        <a:buChar char="•"/>
                      </a:pPr>
                      <a:r>
                        <a:rPr lang="en-GB" sz="1800" b="0">
                          <a:solidFill>
                            <a:schemeClr val="tx1"/>
                          </a:solidFill>
                        </a:rPr>
                        <a:t>The bones that make up the hip joint are the head of the femur and the acetabulum of the pelvis.</a:t>
                      </a:r>
                      <a:endParaRPr lang="en-AU" sz="1800" b="0">
                        <a:solidFill>
                          <a:schemeClr val="tx1"/>
                        </a:solidFill>
                      </a:endParaRPr>
                    </a:p>
                    <a:p>
                      <a:pPr marL="216000" lvl="0" indent="-285750">
                        <a:lnSpc>
                          <a:spcPct val="150000"/>
                        </a:lnSpc>
                        <a:buFont typeface="Arial" panose="020B0604020202020204" pitchFamily="34" charset="0"/>
                        <a:buChar char="•"/>
                      </a:pPr>
                      <a:r>
                        <a:rPr lang="en-GB" sz="1800" b="0">
                          <a:solidFill>
                            <a:schemeClr val="tx1"/>
                          </a:solidFill>
                        </a:rPr>
                        <a:t>The movements that the hip joint can perform are flexion, extension, abduction, adduction, lateral rotation (turning out), medial rotation (turning in) and circumduction.</a:t>
                      </a:r>
                      <a:endParaRPr lang="en-US" sz="1800" b="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buFont typeface="Arial" panose="020B0604020202020204" pitchFamily="34" charset="0"/>
                        <a:buNone/>
                      </a:pPr>
                      <a:endParaRPr lang="en-AU" sz="1050" dirty="0">
                        <a:solidFill>
                          <a:schemeClr val="tx1"/>
                        </a:solidFill>
                      </a:endParaRPr>
                    </a:p>
                  </a:txBody>
                  <a:tcPr>
                    <a:lnL w="12700" cap="flat" cmpd="sng" algn="ctr">
                      <a:noFill/>
                      <a:prstDash val="solid"/>
                      <a:round/>
                      <a:headEnd type="none" w="med" len="med"/>
                      <a:tailEnd type="none" w="med" len="med"/>
                    </a:lnL>
                    <a:lnR w="6350" cap="flat" cmpd="sng" algn="ctr">
                      <a:noFill/>
                      <a:prstDash val="solid"/>
                      <a:miter lim="800000"/>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66070909"/>
                  </a:ext>
                </a:extLst>
              </a:tr>
            </a:tbl>
          </a:graphicData>
        </a:graphic>
      </p:graphicFrame>
      <p:pic>
        <p:nvPicPr>
          <p:cNvPr id="12" name="Picture 11" descr="Diagram of human hip joint anatomy showing pelvis, femur, acetabulum (socket), labrum, and femoral head (ball). Labels highlight key structural components involved in hip joint movement and stability.">
            <a:extLst>
              <a:ext uri="{FF2B5EF4-FFF2-40B4-BE49-F238E27FC236}">
                <a16:creationId xmlns:a16="http://schemas.microsoft.com/office/drawing/2014/main" id="{416C640B-8AB2-CC62-7F20-8553D019B6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30602" y="752320"/>
            <a:ext cx="3303146" cy="4844614"/>
          </a:xfrm>
          <a:prstGeom prst="rect">
            <a:avLst/>
          </a:prstGeom>
        </p:spPr>
      </p:pic>
      <p:sp>
        <p:nvSpPr>
          <p:cNvPr id="16" name="TextBox 15">
            <a:extLst>
              <a:ext uri="{FF2B5EF4-FFF2-40B4-BE49-F238E27FC236}">
                <a16:creationId xmlns:a16="http://schemas.microsoft.com/office/drawing/2014/main" id="{1DB24C3C-DCAE-7DBD-D1E6-AC81D0175A84}"/>
              </a:ext>
              <a:ext uri="{C183D7F6-B498-43B3-948B-1728B52AA6E4}">
                <adec:decorative xmlns:adec="http://schemas.microsoft.com/office/drawing/2017/decorative" val="1"/>
              </a:ext>
            </a:extLst>
          </p:cNvPr>
          <p:cNvSpPr txBox="1"/>
          <p:nvPr/>
        </p:nvSpPr>
        <p:spPr>
          <a:xfrm>
            <a:off x="8434137" y="5362359"/>
            <a:ext cx="3636500" cy="577081"/>
          </a:xfrm>
          <a:prstGeom prst="rect">
            <a:avLst/>
          </a:prstGeom>
          <a:noFill/>
        </p:spPr>
        <p:txBody>
          <a:bodyPr wrap="square">
            <a:spAutoFit/>
          </a:bodyPr>
          <a:lstStyle/>
          <a:p>
            <a:r>
              <a:rPr lang="en-AU" sz="1050" dirty="0">
                <a:hlinkClick r:id="rId4"/>
              </a:rPr>
              <a:t>Hip anatomy</a:t>
            </a:r>
            <a:r>
              <a:rPr lang="en-AU" sz="1050" dirty="0"/>
              <a:t> by </a:t>
            </a:r>
            <a:r>
              <a:rPr lang="en-AU" sz="1050" dirty="0" err="1">
                <a:hlinkClick r:id="rId5"/>
              </a:rPr>
              <a:t>InjuryMap</a:t>
            </a:r>
            <a:r>
              <a:rPr lang="en-AU" sz="1050" dirty="0"/>
              <a:t> is</a:t>
            </a:r>
          </a:p>
          <a:p>
            <a:r>
              <a:rPr lang="en-AU" sz="1050" b="0" i="0" dirty="0">
                <a:solidFill>
                  <a:srgbClr val="202122"/>
                </a:solidFill>
                <a:effectLst/>
                <a:latin typeface="Arial" panose="020B0604020202020204" pitchFamily="34" charset="0"/>
              </a:rPr>
              <a:t>licensed under the </a:t>
            </a:r>
            <a:r>
              <a:rPr lang="en-AU" sz="1050" b="0" i="0" u="none" strike="noStrike" dirty="0">
                <a:solidFill>
                  <a:srgbClr val="3366CC"/>
                </a:solidFill>
                <a:effectLst/>
                <a:latin typeface="Arial" panose="020B0604020202020204" pitchFamily="34" charset="0"/>
                <a:hlinkClick r:id="rId6" tooltip="w:en:Creative Commons"/>
              </a:rPr>
              <a:t>Creative Commons</a:t>
            </a:r>
            <a:r>
              <a:rPr lang="en-AU" sz="1050" b="0" i="0" dirty="0">
                <a:solidFill>
                  <a:srgbClr val="202122"/>
                </a:solidFill>
                <a:effectLst/>
                <a:latin typeface="Arial" panose="020B0604020202020204" pitchFamily="34" charset="0"/>
              </a:rPr>
              <a:t> </a:t>
            </a:r>
            <a:r>
              <a:rPr lang="en-AU" sz="1050" b="0" i="0" u="none" strike="noStrike" dirty="0">
                <a:solidFill>
                  <a:srgbClr val="3366CC"/>
                </a:solidFill>
                <a:effectLst/>
                <a:latin typeface="Arial" panose="020B0604020202020204" pitchFamily="34" charset="0"/>
                <a:hlinkClick r:id="rId7" tooltip="creativecommons:by-sa/4.0/deed.en"/>
              </a:rPr>
              <a:t>Attribution-Share Alike 4.0 International</a:t>
            </a:r>
            <a:r>
              <a:rPr lang="en-AU" sz="1050" b="0" i="0" dirty="0">
                <a:solidFill>
                  <a:srgbClr val="202122"/>
                </a:solidFill>
                <a:effectLst/>
                <a:latin typeface="Arial" panose="020B0604020202020204" pitchFamily="34" charset="0"/>
              </a:rPr>
              <a:t> license.</a:t>
            </a:r>
            <a:endParaRPr lang="en-AU" sz="1050" dirty="0"/>
          </a:p>
        </p:txBody>
      </p:sp>
      <p:sp>
        <p:nvSpPr>
          <p:cNvPr id="3" name="Slide Number Placeholder 2">
            <a:extLst>
              <a:ext uri="{FF2B5EF4-FFF2-40B4-BE49-F238E27FC236}">
                <a16:creationId xmlns:a16="http://schemas.microsoft.com/office/drawing/2014/main" id="{F1D3BB34-6BFB-6605-5FA1-A9E6E53D33D5}"/>
              </a:ext>
              <a:ext uri="{C183D7F6-B498-43B3-948B-1728B52AA6E4}">
                <adec:decorative xmlns:adec="http://schemas.microsoft.com/office/drawing/2017/decorative" val="0"/>
              </a:ext>
            </a:extLst>
          </p:cNvPr>
          <p:cNvSpPr>
            <a:spLocks noGrp="1"/>
          </p:cNvSpPr>
          <p:nvPr>
            <p:ph type="sldNum" sz="quarter" idx="12"/>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Arial" panose="020B0604020202020204"/>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17</a:t>
            </a:fld>
            <a:endParaRPr kumimoji="0" lang="en-AU" sz="1200" b="0" i="0" u="none" strike="noStrike" kern="1200" cap="none" spc="0" normalizeH="0" baseline="0" noProof="0">
              <a:ln>
                <a:noFill/>
              </a:ln>
              <a:solidFill>
                <a:srgbClr val="22272B"/>
              </a:solidFill>
              <a:effectLst/>
              <a:uLnTx/>
              <a:uFillTx/>
              <a:latin typeface="Arial" panose="020B0604020202020204"/>
              <a:ea typeface="+mn-ea"/>
              <a:cs typeface="+mn-cs"/>
            </a:endParaRPr>
          </a:p>
        </p:txBody>
      </p:sp>
    </p:spTree>
    <p:extLst>
      <p:ext uri="{BB962C8B-B14F-4D97-AF65-F5344CB8AC3E}">
        <p14:creationId xmlns:p14="http://schemas.microsoft.com/office/powerpoint/2010/main" val="1969658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4F936C-91B9-1432-3D77-5434E19FC56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AA17F47-DB13-DAF3-7D53-B0A44AEED9EA}"/>
              </a:ext>
            </a:extLst>
          </p:cNvPr>
          <p:cNvSpPr>
            <a:spLocks noGrp="1"/>
          </p:cNvSpPr>
          <p:nvPr>
            <p:ph type="title"/>
          </p:nvPr>
        </p:nvSpPr>
        <p:spPr/>
        <p:txBody>
          <a:bodyPr/>
          <a:lstStyle/>
          <a:p>
            <a:r>
              <a:rPr lang="en-AU">
                <a:latin typeface="+mj-lt"/>
              </a:rPr>
              <a:t>Muscle groups of the hip</a:t>
            </a:r>
          </a:p>
        </p:txBody>
      </p:sp>
      <p:sp>
        <p:nvSpPr>
          <p:cNvPr id="9" name="Text Placeholder 8">
            <a:extLst>
              <a:ext uri="{FF2B5EF4-FFF2-40B4-BE49-F238E27FC236}">
                <a16:creationId xmlns:a16="http://schemas.microsoft.com/office/drawing/2014/main" id="{61F187D9-63E1-8740-8C24-45AE50C45DF0}"/>
              </a:ext>
            </a:extLst>
          </p:cNvPr>
          <p:cNvSpPr>
            <a:spLocks noGrp="1"/>
          </p:cNvSpPr>
          <p:nvPr>
            <p:ph type="body" sz="quarter" idx="18"/>
          </p:nvPr>
        </p:nvSpPr>
        <p:spPr/>
        <p:txBody>
          <a:bodyPr/>
          <a:lstStyle/>
          <a:p>
            <a:r>
              <a:rPr lang="en-AU" dirty="0"/>
              <a:t>Major muscle groups</a:t>
            </a:r>
          </a:p>
        </p:txBody>
      </p:sp>
      <p:sp>
        <p:nvSpPr>
          <p:cNvPr id="6" name="Text Placeholder 5">
            <a:extLst>
              <a:ext uri="{FF2B5EF4-FFF2-40B4-BE49-F238E27FC236}">
                <a16:creationId xmlns:a16="http://schemas.microsoft.com/office/drawing/2014/main" id="{84286B1A-CCC4-78CD-E893-DDEF8CE9BBEF}"/>
              </a:ext>
            </a:extLst>
          </p:cNvPr>
          <p:cNvSpPr>
            <a:spLocks noGrp="1"/>
          </p:cNvSpPr>
          <p:nvPr>
            <p:ph type="body" sz="quarter" idx="17"/>
          </p:nvPr>
        </p:nvSpPr>
        <p:spPr>
          <a:xfrm>
            <a:off x="359999" y="1479404"/>
            <a:ext cx="6441634" cy="4807835"/>
          </a:xfrm>
        </p:spPr>
        <p:txBody>
          <a:bodyPr/>
          <a:lstStyle/>
          <a:p>
            <a:r>
              <a:rPr lang="en-AU" sz="1800" dirty="0">
                <a:ea typeface="+mn-lt"/>
                <a:cs typeface="+mn-lt"/>
              </a:rPr>
              <a:t>Muscles that cause:</a:t>
            </a:r>
          </a:p>
          <a:p>
            <a:pPr marL="342900" indent="-342900">
              <a:buFont typeface="Arial"/>
              <a:buChar char="•"/>
            </a:pPr>
            <a:r>
              <a:rPr lang="en-AU" sz="1800" dirty="0">
                <a:ea typeface="+mn-lt"/>
                <a:cs typeface="+mn-lt"/>
              </a:rPr>
              <a:t>hip flexion include the iliopsoas and quadriceps</a:t>
            </a:r>
          </a:p>
          <a:p>
            <a:pPr marL="342900" indent="-342900">
              <a:buFont typeface="Arial"/>
              <a:buChar char="•"/>
            </a:pPr>
            <a:r>
              <a:rPr lang="en-AU" sz="1800" dirty="0">
                <a:ea typeface="+mn-lt"/>
                <a:cs typeface="+mn-lt"/>
              </a:rPr>
              <a:t>hip extension include the gluteal muscles and hamstrings</a:t>
            </a:r>
          </a:p>
          <a:p>
            <a:pPr marL="342900" indent="-342900">
              <a:buFont typeface="Arial"/>
              <a:buChar char="•"/>
            </a:pPr>
            <a:r>
              <a:rPr lang="en-AU" sz="1800" dirty="0">
                <a:ea typeface="+mn-lt"/>
                <a:cs typeface="+mn-lt"/>
              </a:rPr>
              <a:t>hip abduction are the abductors</a:t>
            </a:r>
          </a:p>
          <a:p>
            <a:pPr marL="342900" indent="-342900">
              <a:buFont typeface="Arial"/>
              <a:buChar char="•"/>
            </a:pPr>
            <a:r>
              <a:rPr lang="en-AU" sz="1800" dirty="0">
                <a:ea typeface="+mn-lt"/>
                <a:cs typeface="+mn-lt"/>
              </a:rPr>
              <a:t>hip adduction are the adductors</a:t>
            </a:r>
          </a:p>
          <a:p>
            <a:pPr marL="342900" indent="-342900">
              <a:buFont typeface="Arial"/>
              <a:buChar char="•"/>
            </a:pPr>
            <a:r>
              <a:rPr lang="en-AU" sz="1800" dirty="0">
                <a:ea typeface="+mn-lt"/>
                <a:cs typeface="+mn-lt"/>
              </a:rPr>
              <a:t>lateral rotation (turning out) include the gluteal muscles and the six deep external rotators</a:t>
            </a:r>
          </a:p>
          <a:p>
            <a:pPr marL="342900" indent="-342900">
              <a:buFont typeface="Arial"/>
              <a:buChar char="•"/>
            </a:pPr>
            <a:r>
              <a:rPr lang="en-AU" sz="1800" dirty="0">
                <a:ea typeface="+mn-lt"/>
                <a:cs typeface="+mn-lt"/>
              </a:rPr>
              <a:t>medial rotation (turning in) include the adductors</a:t>
            </a:r>
          </a:p>
          <a:p>
            <a:pPr marL="342900" indent="-342900">
              <a:buFont typeface="Arial"/>
              <a:buChar char="•"/>
            </a:pPr>
            <a:r>
              <a:rPr lang="en-AU" sz="1800" dirty="0">
                <a:ea typeface="+mn-lt"/>
                <a:cs typeface="+mn-lt"/>
              </a:rPr>
              <a:t>circumduction includes a combination of the above movements and muscles.</a:t>
            </a:r>
            <a:endParaRPr lang="en-AU" dirty="0"/>
          </a:p>
        </p:txBody>
      </p:sp>
      <p:sp>
        <p:nvSpPr>
          <p:cNvPr id="10" name="Oval 9">
            <a:extLst>
              <a:ext uri="{FF2B5EF4-FFF2-40B4-BE49-F238E27FC236}">
                <a16:creationId xmlns:a16="http://schemas.microsoft.com/office/drawing/2014/main" id="{875C3A30-13D0-6539-AAC4-CA452B6965A7}"/>
              </a:ext>
            </a:extLst>
          </p:cNvPr>
          <p:cNvSpPr/>
          <p:nvPr/>
        </p:nvSpPr>
        <p:spPr>
          <a:xfrm>
            <a:off x="11070000" y="126961"/>
            <a:ext cx="762000" cy="737039"/>
          </a:xfrm>
          <a:prstGeom prst="ellipse">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1.5f</a:t>
            </a:r>
          </a:p>
        </p:txBody>
      </p:sp>
      <p:pic>
        <p:nvPicPr>
          <p:cNvPr id="12" name="Picture 11" descr="Muscle groups of the hip">
            <a:extLst>
              <a:ext uri="{FF2B5EF4-FFF2-40B4-BE49-F238E27FC236}">
                <a16:creationId xmlns:a16="http://schemas.microsoft.com/office/drawing/2014/main" id="{0D0AFCE4-D525-2749-8E3B-B3111E20AFCF}"/>
              </a:ext>
            </a:extLst>
          </p:cNvPr>
          <p:cNvPicPr>
            <a:picLocks noChangeAspect="1"/>
          </p:cNvPicPr>
          <p:nvPr/>
        </p:nvPicPr>
        <p:blipFill>
          <a:blip r:embed="rId3"/>
          <a:stretch>
            <a:fillRect/>
          </a:stretch>
        </p:blipFill>
        <p:spPr>
          <a:xfrm>
            <a:off x="7059309" y="1749644"/>
            <a:ext cx="4772691" cy="3839111"/>
          </a:xfrm>
          <a:prstGeom prst="rect">
            <a:avLst/>
          </a:prstGeom>
        </p:spPr>
      </p:pic>
      <p:sp>
        <p:nvSpPr>
          <p:cNvPr id="3" name="Slide Number Placeholder 2">
            <a:extLst>
              <a:ext uri="{FF2B5EF4-FFF2-40B4-BE49-F238E27FC236}">
                <a16:creationId xmlns:a16="http://schemas.microsoft.com/office/drawing/2014/main" id="{A14E4745-8138-8CBA-2DD9-6EEFEBD60E58}"/>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Arial" panose="020B0604020202020204"/>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18</a:t>
            </a:fld>
            <a:endParaRPr kumimoji="0" lang="en-AU" sz="1200" b="0" i="0" u="none" strike="noStrike" kern="1200" cap="none" spc="0" normalizeH="0" baseline="0" noProof="0">
              <a:ln>
                <a:noFill/>
              </a:ln>
              <a:solidFill>
                <a:srgbClr val="22272B"/>
              </a:solidFill>
              <a:effectLst/>
              <a:uLnTx/>
              <a:uFillTx/>
              <a:latin typeface="Arial" panose="020B0604020202020204"/>
              <a:ea typeface="+mn-ea"/>
              <a:cs typeface="+mn-cs"/>
            </a:endParaRPr>
          </a:p>
        </p:txBody>
      </p:sp>
    </p:spTree>
    <p:extLst>
      <p:ext uri="{BB962C8B-B14F-4D97-AF65-F5344CB8AC3E}">
        <p14:creationId xmlns:p14="http://schemas.microsoft.com/office/powerpoint/2010/main" val="78358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46C3FD-898B-068B-1B5A-D1651FB3437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C73552C-DBBA-C0C5-B119-0754760DEC31}"/>
              </a:ext>
            </a:extLst>
          </p:cNvPr>
          <p:cNvSpPr>
            <a:spLocks noGrp="1"/>
          </p:cNvSpPr>
          <p:nvPr>
            <p:ph type="title"/>
          </p:nvPr>
        </p:nvSpPr>
        <p:spPr>
          <a:xfrm>
            <a:off x="360000" y="360000"/>
            <a:ext cx="10710000" cy="545601"/>
          </a:xfrm>
        </p:spPr>
        <p:txBody>
          <a:bodyPr/>
          <a:lstStyle/>
          <a:p>
            <a:r>
              <a:rPr lang="en-AU">
                <a:latin typeface="+mj-lt"/>
              </a:rPr>
              <a:t>An example of safe execution (3)</a:t>
            </a:r>
          </a:p>
        </p:txBody>
      </p:sp>
      <p:sp>
        <p:nvSpPr>
          <p:cNvPr id="10" name="Oval 9">
            <a:extLst>
              <a:ext uri="{FF2B5EF4-FFF2-40B4-BE49-F238E27FC236}">
                <a16:creationId xmlns:a16="http://schemas.microsoft.com/office/drawing/2014/main" id="{C2DF767F-EF39-2753-918F-EF025D942A95}"/>
              </a:ext>
            </a:extLst>
          </p:cNvPr>
          <p:cNvSpPr/>
          <p:nvPr/>
        </p:nvSpPr>
        <p:spPr>
          <a:xfrm>
            <a:off x="11070000" y="126961"/>
            <a:ext cx="762000" cy="737039"/>
          </a:xfrm>
          <a:prstGeom prst="ellipse">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1.5g</a:t>
            </a:r>
          </a:p>
        </p:txBody>
      </p:sp>
      <p:sp>
        <p:nvSpPr>
          <p:cNvPr id="2" name="Rectangle: Rounded Corners 1">
            <a:extLst>
              <a:ext uri="{FF2B5EF4-FFF2-40B4-BE49-F238E27FC236}">
                <a16:creationId xmlns:a16="http://schemas.microsoft.com/office/drawing/2014/main" id="{BFE8C9C8-438B-8074-3508-2B6FBF6CFACB}"/>
              </a:ext>
            </a:extLst>
          </p:cNvPr>
          <p:cNvSpPr/>
          <p:nvPr/>
        </p:nvSpPr>
        <p:spPr>
          <a:xfrm>
            <a:off x="360000" y="1444263"/>
            <a:ext cx="6281431" cy="4832486"/>
          </a:xfrm>
          <a:prstGeom prst="roundRect">
            <a:avLst>
              <a:gd name="adj" fmla="val 10446"/>
            </a:avLst>
          </a:prstGeom>
          <a:solidFill>
            <a:srgbClr val="F0EBFB"/>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dirty="0">
                <a:solidFill>
                  <a:schemeClr val="accent1"/>
                </a:solidFill>
              </a:rPr>
              <a:t>Correct alignment of the hip joint in turn out is maintained by avoiding over rotation ensuring the dancer is working safely relative to personal anatomical structure. This alignment fault can impact the alignment of the leg and the lumbar spine which can affect kinaesthetic awareness and the correct communication of the intent.</a:t>
            </a:r>
            <a:endParaRPr lang="en-AU" dirty="0">
              <a:solidFill>
                <a:schemeClr val="accent1"/>
              </a:solidFill>
            </a:endParaRPr>
          </a:p>
        </p:txBody>
      </p:sp>
      <p:pic>
        <p:nvPicPr>
          <p:cNvPr id="6" name="Picture 5">
            <a:extLst>
              <a:ext uri="{FF2B5EF4-FFF2-40B4-BE49-F238E27FC236}">
                <a16:creationId xmlns:a16="http://schemas.microsoft.com/office/drawing/2014/main" id="{57067287-61FC-6C24-0481-CE89A2FC67B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6122" y="2141621"/>
            <a:ext cx="5022760" cy="3348506"/>
          </a:xfrm>
          <a:prstGeom prst="rect">
            <a:avLst/>
          </a:prstGeom>
          <a:effectLst>
            <a:outerShdw blurRad="50800" dist="38100" dir="18900000" algn="bl" rotWithShape="0">
              <a:prstClr val="black">
                <a:alpha val="40000"/>
              </a:prstClr>
            </a:outerShdw>
          </a:effectLst>
        </p:spPr>
      </p:pic>
      <p:sp>
        <p:nvSpPr>
          <p:cNvPr id="8" name="TextBox 7">
            <a:extLst>
              <a:ext uri="{FF2B5EF4-FFF2-40B4-BE49-F238E27FC236}">
                <a16:creationId xmlns:a16="http://schemas.microsoft.com/office/drawing/2014/main" id="{0B8E48D0-D9BF-1CEB-71A4-9E315B0AFD20}"/>
              </a:ext>
              <a:ext uri="{C183D7F6-B498-43B3-948B-1728B52AA6E4}">
                <adec:decorative xmlns:adec="http://schemas.microsoft.com/office/drawing/2017/decorative" val="1"/>
              </a:ext>
            </a:extLst>
          </p:cNvPr>
          <p:cNvSpPr txBox="1"/>
          <p:nvPr/>
        </p:nvSpPr>
        <p:spPr>
          <a:xfrm>
            <a:off x="7134583" y="5861251"/>
            <a:ext cx="4632158" cy="415498"/>
          </a:xfrm>
          <a:prstGeom prst="rect">
            <a:avLst/>
          </a:prstGeom>
          <a:noFill/>
        </p:spPr>
        <p:txBody>
          <a:bodyPr wrap="square">
            <a:spAutoFit/>
          </a:bodyPr>
          <a:lstStyle/>
          <a:p>
            <a:r>
              <a:rPr lang="en-AU" sz="1050">
                <a:hlinkClick r:id="rId4"/>
              </a:rPr>
              <a:t>Male ballet dancer stretching beside a window in a bright ballet studio </a:t>
            </a:r>
            <a:r>
              <a:rPr lang="en-AU" sz="1050"/>
              <a:t>by MART PRODUCTION </a:t>
            </a:r>
            <a:r>
              <a:rPr lang="en-AU" sz="1050">
                <a:solidFill>
                  <a:schemeClr val="accent1"/>
                </a:solidFill>
              </a:rPr>
              <a:t>is used under </a:t>
            </a:r>
            <a:r>
              <a:rPr lang="en-AU" sz="1050" err="1">
                <a:solidFill>
                  <a:srgbClr val="146CFD"/>
                </a:solidFill>
                <a:hlinkClick r:id="rId5">
                  <a:extLst>
                    <a:ext uri="{A12FA001-AC4F-418D-AE19-62706E023703}">
                      <ahyp:hlinkClr xmlns:ahyp="http://schemas.microsoft.com/office/drawing/2018/hyperlinkcolor" val="tx"/>
                    </a:ext>
                  </a:extLst>
                </a:hlinkClick>
              </a:rPr>
              <a:t>Pexels</a:t>
            </a:r>
            <a:r>
              <a:rPr lang="en-AU" sz="1050">
                <a:solidFill>
                  <a:schemeClr val="accent1"/>
                </a:solidFill>
                <a:hlinkClick r:id="rId5">
                  <a:extLst>
                    <a:ext uri="{A12FA001-AC4F-418D-AE19-62706E023703}">
                      <ahyp:hlinkClr xmlns:ahyp="http://schemas.microsoft.com/office/drawing/2018/hyperlinkcolor" val="tx"/>
                    </a:ext>
                  </a:extLst>
                </a:hlinkClick>
              </a:rPr>
              <a:t> license</a:t>
            </a:r>
            <a:r>
              <a:rPr lang="en-AU" sz="1050">
                <a:solidFill>
                  <a:schemeClr val="accent1"/>
                </a:solidFill>
              </a:rPr>
              <a:t>.</a:t>
            </a:r>
            <a:endParaRPr lang="en-AU"/>
          </a:p>
        </p:txBody>
      </p:sp>
      <p:sp>
        <p:nvSpPr>
          <p:cNvPr id="3" name="Slide Number Placeholder 2">
            <a:extLst>
              <a:ext uri="{FF2B5EF4-FFF2-40B4-BE49-F238E27FC236}">
                <a16:creationId xmlns:a16="http://schemas.microsoft.com/office/drawing/2014/main" id="{0997F23E-833E-4E52-26D5-3D624B670A96}"/>
              </a:ext>
              <a:ext uri="{C183D7F6-B498-43B3-948B-1728B52AA6E4}">
                <adec:decorative xmlns:adec="http://schemas.microsoft.com/office/drawing/2017/decorative" val="0"/>
              </a:ext>
            </a:extLst>
          </p:cNvPr>
          <p:cNvSpPr>
            <a:spLocks noGrp="1"/>
          </p:cNvSpPr>
          <p:nvPr>
            <p:ph type="sldNum" sz="quarter" idx="12"/>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b="0" i="0" u="none" strike="noStrike" kern="1200" cap="none" spc="0" normalizeH="0" baseline="0" noProof="0" smtClean="0">
                <a:ln>
                  <a:noFill/>
                </a:ln>
                <a:solidFill>
                  <a:srgbClr val="22272B"/>
                </a:solidFill>
                <a:effectLst/>
                <a:uLnTx/>
                <a:uFillTx/>
                <a:latin typeface="Arial" panose="020B0604020202020204"/>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19</a:t>
            </a:fld>
            <a:endParaRPr kumimoji="0" lang="en-AU" b="0" i="0" u="none" strike="noStrike" kern="1200" cap="none" spc="0" normalizeH="0" baseline="0" noProof="0">
              <a:ln>
                <a:noFill/>
              </a:ln>
              <a:solidFill>
                <a:srgbClr val="22272B"/>
              </a:solidFill>
              <a:effectLst/>
              <a:uLnTx/>
              <a:uFillTx/>
              <a:latin typeface="Arial" panose="020B0604020202020204"/>
              <a:ea typeface="+mn-ea"/>
              <a:cs typeface="+mn-cs"/>
            </a:endParaRPr>
          </a:p>
        </p:txBody>
      </p:sp>
    </p:spTree>
    <p:extLst>
      <p:ext uri="{BB962C8B-B14F-4D97-AF65-F5344CB8AC3E}">
        <p14:creationId xmlns:p14="http://schemas.microsoft.com/office/powerpoint/2010/main" val="2982917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E8DE82-9198-6762-7C8F-41C96C38A06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92C8A9B-1D81-593A-4336-9C13D4B0FB3E}"/>
              </a:ext>
            </a:extLst>
          </p:cNvPr>
          <p:cNvSpPr>
            <a:spLocks noGrp="1"/>
          </p:cNvSpPr>
          <p:nvPr>
            <p:ph type="title"/>
          </p:nvPr>
        </p:nvSpPr>
        <p:spPr>
          <a:xfrm>
            <a:off x="360000" y="360000"/>
            <a:ext cx="10710000" cy="545601"/>
          </a:xfrm>
        </p:spPr>
        <p:txBody>
          <a:bodyPr/>
          <a:lstStyle/>
          <a:p>
            <a:r>
              <a:rPr lang="en-AU">
                <a:latin typeface="+mj-lt"/>
              </a:rPr>
              <a:t>Skeletal structures, muscle groups of the spine</a:t>
            </a:r>
          </a:p>
        </p:txBody>
      </p:sp>
      <p:sp>
        <p:nvSpPr>
          <p:cNvPr id="10" name="Oval 9">
            <a:extLst>
              <a:ext uri="{FF2B5EF4-FFF2-40B4-BE49-F238E27FC236}">
                <a16:creationId xmlns:a16="http://schemas.microsoft.com/office/drawing/2014/main" id="{2CE9F16B-01E2-5DE5-CEE8-DE340DE9B7A4}"/>
              </a:ext>
            </a:extLst>
          </p:cNvPr>
          <p:cNvSpPr/>
          <p:nvPr/>
        </p:nvSpPr>
        <p:spPr>
          <a:xfrm>
            <a:off x="11070000" y="126961"/>
            <a:ext cx="762000" cy="737039"/>
          </a:xfrm>
          <a:prstGeom prst="ellipse">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1.5h</a:t>
            </a:r>
          </a:p>
        </p:txBody>
      </p:sp>
      <p:graphicFrame>
        <p:nvGraphicFramePr>
          <p:cNvPr id="2" name="Table 1">
            <a:extLst>
              <a:ext uri="{FF2B5EF4-FFF2-40B4-BE49-F238E27FC236}">
                <a16:creationId xmlns:a16="http://schemas.microsoft.com/office/drawing/2014/main" id="{074EF705-00F4-F3E0-367E-09C7A605A2E8}"/>
              </a:ext>
            </a:extLst>
          </p:cNvPr>
          <p:cNvGraphicFramePr>
            <a:graphicFrameLocks noGrp="1"/>
          </p:cNvGraphicFramePr>
          <p:nvPr>
            <p:extLst>
              <p:ext uri="{D42A27DB-BD31-4B8C-83A1-F6EECF244321}">
                <p14:modId xmlns:p14="http://schemas.microsoft.com/office/powerpoint/2010/main" val="978149014"/>
              </p:ext>
            </p:extLst>
          </p:nvPr>
        </p:nvGraphicFramePr>
        <p:xfrm>
          <a:off x="360000" y="1138640"/>
          <a:ext cx="10981099" cy="5537556"/>
        </p:xfrm>
        <a:graphic>
          <a:graphicData uri="http://schemas.openxmlformats.org/drawingml/2006/table">
            <a:tbl>
              <a:tblPr firstRow="1" bandRow="1">
                <a:tableStyleId>{69012ECD-51FC-41F1-AA8D-1B2483CD663E}</a:tableStyleId>
              </a:tblPr>
              <a:tblGrid>
                <a:gridCol w="1526186">
                  <a:extLst>
                    <a:ext uri="{9D8B030D-6E8A-4147-A177-3AD203B41FA5}">
                      <a16:colId xmlns:a16="http://schemas.microsoft.com/office/drawing/2014/main" val="68240341"/>
                    </a:ext>
                  </a:extLst>
                </a:gridCol>
                <a:gridCol w="5892307">
                  <a:extLst>
                    <a:ext uri="{9D8B030D-6E8A-4147-A177-3AD203B41FA5}">
                      <a16:colId xmlns:a16="http://schemas.microsoft.com/office/drawing/2014/main" val="2982950735"/>
                    </a:ext>
                  </a:extLst>
                </a:gridCol>
                <a:gridCol w="3562606">
                  <a:extLst>
                    <a:ext uri="{9D8B030D-6E8A-4147-A177-3AD203B41FA5}">
                      <a16:colId xmlns:a16="http://schemas.microsoft.com/office/drawing/2014/main" val="1423240541"/>
                    </a:ext>
                  </a:extLst>
                </a:gridCol>
              </a:tblGrid>
              <a:tr h="2616556">
                <a:tc>
                  <a:txBody>
                    <a:bodyPr/>
                    <a:lstStyle/>
                    <a:p>
                      <a:r>
                        <a:rPr lang="en-AU" b="1">
                          <a:solidFill>
                            <a:schemeClr val="tx1"/>
                          </a:solidFill>
                        </a:rPr>
                        <a:t>Skeletal structure</a:t>
                      </a:r>
                    </a:p>
                  </a:txBody>
                  <a:tcPr>
                    <a:lnL w="6350" cap="flat" cmpd="sng" algn="ctr">
                      <a:noFill/>
                      <a:prstDash val="solid"/>
                      <a:miter lim="800000"/>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285750" lvl="0" indent="-285750">
                        <a:lnSpc>
                          <a:spcPct val="150000"/>
                        </a:lnSpc>
                        <a:buFont typeface="Arial" panose="020B0604020202020204" pitchFamily="34" charset="0"/>
                        <a:buChar char="•"/>
                      </a:pPr>
                      <a:r>
                        <a:rPr lang="en-GB" b="0" dirty="0">
                          <a:solidFill>
                            <a:schemeClr val="tx1"/>
                          </a:solidFill>
                        </a:rPr>
                        <a:t>The spine is made up of facet joints.</a:t>
                      </a:r>
                    </a:p>
                    <a:p>
                      <a:pPr marL="285750" lvl="0" indent="-285750">
                        <a:lnSpc>
                          <a:spcPct val="150000"/>
                        </a:lnSpc>
                        <a:buFont typeface="Arial" panose="020B0604020202020204" pitchFamily="34" charset="0"/>
                        <a:buChar char="•"/>
                      </a:pPr>
                      <a:r>
                        <a:rPr lang="en-GB" b="0" dirty="0">
                          <a:solidFill>
                            <a:schemeClr val="tx1"/>
                          </a:solidFill>
                        </a:rPr>
                        <a:t>The bones that make up the spine are the cervical (7), thoracic (12), lumbar (5), sacrum (part of the pelvis) and coccyx.</a:t>
                      </a:r>
                      <a:endParaRPr lang="en-AU" b="0" dirty="0">
                        <a:solidFill>
                          <a:schemeClr val="tx1"/>
                        </a:solidFill>
                      </a:endParaRPr>
                    </a:p>
                    <a:p>
                      <a:pPr marL="285750" lvl="0" indent="-285750">
                        <a:lnSpc>
                          <a:spcPct val="150000"/>
                        </a:lnSpc>
                        <a:buFont typeface="Arial" panose="020B0604020202020204" pitchFamily="34" charset="0"/>
                        <a:buChar char="•"/>
                      </a:pPr>
                      <a:r>
                        <a:rPr lang="en-GB" b="0" dirty="0">
                          <a:solidFill>
                            <a:schemeClr val="tx1"/>
                          </a:solidFill>
                        </a:rPr>
                        <a:t>The movements that the spine can perform include flexion, extension, rotation, lateral flexion.</a:t>
                      </a:r>
                      <a:endParaRPr lang="en-AU" b="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buFont typeface="Arial" panose="020B0604020202020204" pitchFamily="34" charset="0"/>
                        <a:buNone/>
                      </a:pPr>
                      <a:endParaRPr lang="en-AU" sz="1050" b="0" i="0" kern="1200">
                        <a:solidFill>
                          <a:schemeClr val="tx1"/>
                        </a:solidFill>
                        <a:effectLst/>
                        <a:latin typeface="+mn-lt"/>
                        <a:ea typeface="+mn-ea"/>
                        <a:cs typeface="+mn-cs"/>
                      </a:endParaRPr>
                    </a:p>
                    <a:p>
                      <a:pPr marL="0" indent="0">
                        <a:buFont typeface="Arial" panose="020B0604020202020204" pitchFamily="34" charset="0"/>
                        <a:buNone/>
                      </a:pPr>
                      <a:endParaRPr lang="en-AU" sz="1050" b="0" i="0" kern="1200">
                        <a:solidFill>
                          <a:schemeClr val="tx1"/>
                        </a:solidFill>
                        <a:effectLst/>
                        <a:latin typeface="+mn-lt"/>
                        <a:ea typeface="+mn-ea"/>
                        <a:cs typeface="+mn-cs"/>
                      </a:endParaRPr>
                    </a:p>
                    <a:p>
                      <a:pPr marL="0" indent="0">
                        <a:buFont typeface="Arial" panose="020B0604020202020204" pitchFamily="34" charset="0"/>
                        <a:buNone/>
                      </a:pPr>
                      <a:endParaRPr lang="en-AU" sz="1050" b="0" i="0" kern="1200">
                        <a:solidFill>
                          <a:schemeClr val="tx1"/>
                        </a:solidFill>
                        <a:effectLst/>
                        <a:latin typeface="+mn-lt"/>
                        <a:ea typeface="+mn-ea"/>
                        <a:cs typeface="+mn-cs"/>
                      </a:endParaRPr>
                    </a:p>
                    <a:p>
                      <a:pPr marL="0" indent="0">
                        <a:buFont typeface="Arial" panose="020B0604020202020204" pitchFamily="34" charset="0"/>
                        <a:buNone/>
                      </a:pPr>
                      <a:endParaRPr lang="en-AU" sz="1050" b="0" i="0" kern="1200">
                        <a:solidFill>
                          <a:schemeClr val="tx1"/>
                        </a:solidFill>
                        <a:effectLst/>
                        <a:latin typeface="+mn-lt"/>
                        <a:ea typeface="+mn-ea"/>
                        <a:cs typeface="+mn-cs"/>
                      </a:endParaRPr>
                    </a:p>
                    <a:p>
                      <a:pPr marL="0" indent="0">
                        <a:buFont typeface="Arial" panose="020B0604020202020204" pitchFamily="34" charset="0"/>
                        <a:buNone/>
                      </a:pPr>
                      <a:endParaRPr lang="en-AU" sz="1050" b="0" i="0" kern="1200">
                        <a:solidFill>
                          <a:schemeClr val="tx1"/>
                        </a:solidFill>
                        <a:effectLst/>
                        <a:latin typeface="+mn-lt"/>
                        <a:ea typeface="+mn-ea"/>
                        <a:cs typeface="+mn-cs"/>
                      </a:endParaRPr>
                    </a:p>
                    <a:p>
                      <a:pPr marL="0" indent="0">
                        <a:buFont typeface="Arial" panose="020B0604020202020204" pitchFamily="34" charset="0"/>
                        <a:buNone/>
                      </a:pPr>
                      <a:endParaRPr lang="en-AU" sz="1050" b="0" i="0" kern="1200">
                        <a:solidFill>
                          <a:schemeClr val="tx1"/>
                        </a:solidFill>
                        <a:effectLst/>
                        <a:latin typeface="+mn-lt"/>
                        <a:ea typeface="+mn-ea"/>
                        <a:cs typeface="+mn-cs"/>
                      </a:endParaRPr>
                    </a:p>
                    <a:p>
                      <a:pPr marL="0" indent="0">
                        <a:buFont typeface="Arial" panose="020B0604020202020204" pitchFamily="34" charset="0"/>
                        <a:buNone/>
                      </a:pPr>
                      <a:endParaRPr lang="en-AU" sz="1050" b="0" i="0" kern="1200">
                        <a:solidFill>
                          <a:schemeClr val="tx1"/>
                        </a:solidFill>
                        <a:effectLst/>
                        <a:latin typeface="+mn-lt"/>
                        <a:ea typeface="+mn-ea"/>
                        <a:cs typeface="+mn-cs"/>
                      </a:endParaRPr>
                    </a:p>
                    <a:p>
                      <a:pPr marL="0" indent="0">
                        <a:buFont typeface="Arial" panose="020B0604020202020204" pitchFamily="34" charset="0"/>
                        <a:buNone/>
                      </a:pPr>
                      <a:endParaRPr lang="en-AU" sz="1050" b="0" i="0" kern="1200">
                        <a:solidFill>
                          <a:schemeClr val="tx1"/>
                        </a:solidFill>
                        <a:effectLst/>
                        <a:latin typeface="+mn-lt"/>
                        <a:ea typeface="+mn-ea"/>
                        <a:cs typeface="+mn-cs"/>
                      </a:endParaRPr>
                    </a:p>
                    <a:p>
                      <a:pPr marL="0" indent="0">
                        <a:buFont typeface="Arial" panose="020B0604020202020204" pitchFamily="34" charset="0"/>
                        <a:buNone/>
                      </a:pPr>
                      <a:endParaRPr lang="en-AU" sz="1050" b="0" i="0" kern="1200">
                        <a:solidFill>
                          <a:schemeClr val="tx1"/>
                        </a:solidFill>
                        <a:effectLst/>
                        <a:latin typeface="+mn-lt"/>
                        <a:ea typeface="+mn-ea"/>
                        <a:cs typeface="+mn-cs"/>
                      </a:endParaRPr>
                    </a:p>
                    <a:p>
                      <a:pPr marL="0" indent="0">
                        <a:buFont typeface="Arial" panose="020B0604020202020204" pitchFamily="34" charset="0"/>
                        <a:buNone/>
                      </a:pPr>
                      <a:endParaRPr lang="en-AU" sz="1050" b="0" i="0" kern="1200">
                        <a:solidFill>
                          <a:schemeClr val="tx1"/>
                        </a:solidFill>
                        <a:effectLst/>
                        <a:latin typeface="+mn-lt"/>
                        <a:ea typeface="+mn-ea"/>
                        <a:cs typeface="+mn-cs"/>
                      </a:endParaRPr>
                    </a:p>
                    <a:p>
                      <a:pPr marL="0" indent="0">
                        <a:buFont typeface="Arial" panose="020B0604020202020204" pitchFamily="34" charset="0"/>
                        <a:buNone/>
                      </a:pPr>
                      <a:endParaRPr lang="en-AU" sz="1050" b="0" i="0" kern="1200">
                        <a:solidFill>
                          <a:schemeClr val="tx1"/>
                        </a:solidFill>
                        <a:effectLst/>
                        <a:latin typeface="+mn-lt"/>
                        <a:ea typeface="+mn-ea"/>
                        <a:cs typeface="+mn-cs"/>
                      </a:endParaRPr>
                    </a:p>
                    <a:p>
                      <a:pPr marL="0" indent="0">
                        <a:buFont typeface="Arial" panose="020B0604020202020204" pitchFamily="34" charset="0"/>
                        <a:buNone/>
                      </a:pPr>
                      <a:endParaRPr lang="en-AU" sz="1050" b="0" i="0" kern="1200">
                        <a:solidFill>
                          <a:schemeClr val="tx1"/>
                        </a:solidFill>
                        <a:effectLst/>
                        <a:latin typeface="+mn-lt"/>
                        <a:ea typeface="+mn-ea"/>
                        <a:cs typeface="+mn-cs"/>
                      </a:endParaRPr>
                    </a:p>
                  </a:txBody>
                  <a:tcPr>
                    <a:lnL w="12700" cap="flat" cmpd="sng" algn="ctr">
                      <a:noFill/>
                      <a:prstDash val="solid"/>
                      <a:round/>
                      <a:headEnd type="none" w="med" len="med"/>
                      <a:tailEnd type="none" w="med" len="med"/>
                    </a:lnL>
                    <a:lnR w="6350" cap="flat" cmpd="sng" algn="ctr">
                      <a:noFill/>
                      <a:prstDash val="solid"/>
                      <a:miter lim="800000"/>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66070909"/>
                  </a:ext>
                </a:extLst>
              </a:tr>
              <a:tr h="2760804">
                <a:tc>
                  <a:txBody>
                    <a:bodyPr/>
                    <a:lstStyle/>
                    <a:p>
                      <a:r>
                        <a:rPr lang="en-AU" b="1"/>
                        <a:t>Muscle</a:t>
                      </a:r>
                    </a:p>
                    <a:p>
                      <a:r>
                        <a:rPr lang="en-AU" b="1"/>
                        <a:t>groups</a:t>
                      </a:r>
                    </a:p>
                  </a:txBody>
                  <a:tcPr>
                    <a:lnL w="6350" cap="flat" cmpd="sng" algn="ctr">
                      <a:noFill/>
                      <a:prstDash val="solid"/>
                      <a:miter lim="800000"/>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miter lim="800000"/>
                    </a:lnB>
                    <a:lnTlToBr w="12700" cmpd="sng">
                      <a:noFill/>
                      <a:prstDash val="solid"/>
                    </a:lnTlToBr>
                    <a:lnBlToTr w="12700" cmpd="sng">
                      <a:noFill/>
                      <a:prstDash val="solid"/>
                    </a:lnBlToTr>
                  </a:tcPr>
                </a:tc>
                <a:tc>
                  <a:txBody>
                    <a:bodyPr/>
                    <a:lstStyle/>
                    <a:p>
                      <a:pPr marL="0" lvl="0" indent="0">
                        <a:lnSpc>
                          <a:spcPct val="150000"/>
                        </a:lnSpc>
                        <a:buFont typeface="Arial" panose="020B0604020202020204" pitchFamily="34" charset="0"/>
                        <a:buNone/>
                      </a:pPr>
                      <a:r>
                        <a:rPr lang="en-GB" dirty="0"/>
                        <a:t>Muscles that cause:</a:t>
                      </a:r>
                    </a:p>
                    <a:p>
                      <a:pPr marL="285750" lvl="0" indent="-285750">
                        <a:lnSpc>
                          <a:spcPct val="150000"/>
                        </a:lnSpc>
                        <a:buFont typeface="Arial" panose="020B0604020202020204" pitchFamily="34" charset="0"/>
                        <a:buChar char="•"/>
                      </a:pPr>
                      <a:r>
                        <a:rPr lang="en-GB" dirty="0"/>
                        <a:t>spine flexion include the abdominals.</a:t>
                      </a:r>
                    </a:p>
                    <a:p>
                      <a:pPr marL="285750" lvl="0" indent="-285750">
                        <a:lnSpc>
                          <a:spcPct val="150000"/>
                        </a:lnSpc>
                        <a:buFont typeface="Arial" panose="020B0604020202020204" pitchFamily="34" charset="0"/>
                        <a:buChar char="•"/>
                      </a:pPr>
                      <a:r>
                        <a:rPr lang="en-GB" dirty="0"/>
                        <a:t>spine extension include the erector spinae and quadratus lumborum.</a:t>
                      </a:r>
                      <a:endParaRPr lang="en-AU" dirty="0"/>
                    </a:p>
                    <a:p>
                      <a:pPr marL="285750" lvl="0" indent="-285750">
                        <a:lnSpc>
                          <a:spcPct val="150000"/>
                        </a:lnSpc>
                        <a:buFont typeface="Arial" panose="020B0604020202020204" pitchFamily="34" charset="0"/>
                        <a:buChar char="•"/>
                      </a:pPr>
                      <a:r>
                        <a:rPr lang="en-GB" dirty="0"/>
                        <a:t>rotation include the external obliques.</a:t>
                      </a:r>
                      <a:endParaRPr lang="en-AU" dirty="0"/>
                    </a:p>
                    <a:p>
                      <a:pPr marL="285750" lvl="0" indent="-285750">
                        <a:lnSpc>
                          <a:spcPct val="150000"/>
                        </a:lnSpc>
                        <a:buFont typeface="Arial" panose="020B0604020202020204" pitchFamily="34" charset="0"/>
                        <a:buChar char="•"/>
                      </a:pPr>
                      <a:r>
                        <a:rPr lang="en-GB" dirty="0"/>
                        <a:t>lateral flexion include the external obliques, erector spinae and quadratus lumborum.</a:t>
                      </a:r>
                      <a:endParaRPr lang="en-AU"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miter lim="800000"/>
                    </a:lnB>
                    <a:lnTlToBr w="12700" cmpd="sng">
                      <a:noFill/>
                      <a:prstDash val="solid"/>
                    </a:lnTlToBr>
                    <a:lnBlToTr w="12700" cmpd="sng">
                      <a:noFill/>
                      <a:prstDash val="solid"/>
                    </a:lnBlToTr>
                  </a:tcPr>
                </a:tc>
                <a:tc>
                  <a:txBody>
                    <a:bodyPr/>
                    <a:lstStyle/>
                    <a:p>
                      <a:pPr marL="171450" lvl="0" indent="-171450">
                        <a:buFont typeface="Arial" panose="020B0604020202020204" pitchFamily="34" charset="0"/>
                        <a:buChar char="•"/>
                      </a:pPr>
                      <a:endParaRPr lang="en-AU" dirty="0"/>
                    </a:p>
                  </a:txBody>
                  <a:tcPr>
                    <a:lnL w="12700" cap="flat" cmpd="sng" algn="ctr">
                      <a:noFill/>
                      <a:prstDash val="solid"/>
                      <a:round/>
                      <a:headEnd type="none" w="med" len="med"/>
                      <a:tailEnd type="none" w="med" len="med"/>
                    </a:lnL>
                    <a:lnR w="6350" cap="flat" cmpd="sng" algn="ctr">
                      <a:noFill/>
                      <a:prstDash val="solid"/>
                      <a:miter lim="800000"/>
                    </a:lnR>
                    <a:lnT w="12700" cap="flat" cmpd="sng" algn="ctr">
                      <a:solidFill>
                        <a:schemeClr val="tx1"/>
                      </a:solidFill>
                      <a:prstDash val="solid"/>
                      <a:round/>
                      <a:headEnd type="none" w="med" len="med"/>
                      <a:tailEnd type="none" w="med" len="med"/>
                    </a:lnT>
                    <a:lnB w="635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1006947301"/>
                  </a:ext>
                </a:extLst>
              </a:tr>
            </a:tbl>
          </a:graphicData>
        </a:graphic>
      </p:graphicFrame>
      <p:pic>
        <p:nvPicPr>
          <p:cNvPr id="7" name="Picture 6" descr="Diagram of human spine showing five distinct regions: cervical (7 vertebrae, yellow), thoracic (12 vertebrae, green), lumbar (5 vertebrae, red), sacral (5 fused vertebrae, pink), and coccygeal (4 fused vertebrae, purple). Each region is color-coded and labeled with vertebrae count, illustrating spinal structure and segmentation.&#10;&#10;">
            <a:extLst>
              <a:ext uri="{FF2B5EF4-FFF2-40B4-BE49-F238E27FC236}">
                <a16:creationId xmlns:a16="http://schemas.microsoft.com/office/drawing/2014/main" id="{561EFBC7-085E-B781-1288-655D626868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78924" y="1020410"/>
            <a:ext cx="2159813" cy="3058295"/>
          </a:xfrm>
          <a:prstGeom prst="rect">
            <a:avLst/>
          </a:prstGeom>
        </p:spPr>
      </p:pic>
      <p:sp>
        <p:nvSpPr>
          <p:cNvPr id="6" name="TextBox 5">
            <a:extLst>
              <a:ext uri="{FF2B5EF4-FFF2-40B4-BE49-F238E27FC236}">
                <a16:creationId xmlns:a16="http://schemas.microsoft.com/office/drawing/2014/main" id="{E834EE1E-5ABC-B1F5-6818-3A2BB15AFBD5}"/>
              </a:ext>
              <a:ext uri="{C183D7F6-B498-43B3-948B-1728B52AA6E4}">
                <adec:decorative xmlns:adec="http://schemas.microsoft.com/office/drawing/2017/decorative" val="1"/>
              </a:ext>
            </a:extLst>
          </p:cNvPr>
          <p:cNvSpPr txBox="1"/>
          <p:nvPr/>
        </p:nvSpPr>
        <p:spPr>
          <a:xfrm>
            <a:off x="5850549" y="3734965"/>
            <a:ext cx="6096000" cy="400110"/>
          </a:xfrm>
          <a:prstGeom prst="rect">
            <a:avLst/>
          </a:prstGeom>
          <a:noFill/>
        </p:spPr>
        <p:txBody>
          <a:bodyPr wrap="squar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sz="1000" kern="1200">
                <a:solidFill>
                  <a:schemeClr val="tx1"/>
                </a:solidFill>
                <a:effectLst/>
                <a:latin typeface="Arial" panose="020B0604020202020204" pitchFamily="34" charset="0"/>
                <a:ea typeface="+mn-ea"/>
                <a:cs typeface="Arial" panose="020B0604020202020204" pitchFamily="34" charset="0"/>
              </a:rPr>
              <a:t>Segments of Vertebrae by </a:t>
            </a:r>
            <a:r>
              <a:rPr lang="en-AU" sz="1000" kern="1200" err="1">
                <a:solidFill>
                  <a:schemeClr val="tx1"/>
                </a:solidFill>
                <a:effectLst/>
                <a:latin typeface="Arial" panose="020B0604020202020204" pitchFamily="34" charset="0"/>
                <a:ea typeface="+mn-ea"/>
                <a:cs typeface="Arial" panose="020B0604020202020204" pitchFamily="34" charset="0"/>
              </a:rPr>
              <a:t>DrJanaOfficial</a:t>
            </a:r>
            <a:r>
              <a:rPr lang="en-AU" sz="1000" kern="1200">
                <a:solidFill>
                  <a:schemeClr val="tx1"/>
                </a:solidFill>
                <a:effectLst/>
                <a:latin typeface="Arial" panose="020B0604020202020204" pitchFamily="34" charset="0"/>
                <a:ea typeface="+mn-ea"/>
                <a:cs typeface="Arial" panose="020B0604020202020204" pitchFamily="34" charset="0"/>
              </a:rPr>
              <a:t> file is licensed under the </a:t>
            </a:r>
            <a:r>
              <a:rPr lang="en-AU" sz="1000" b="0" i="0" kern="1200">
                <a:solidFill>
                  <a:schemeClr val="tx1"/>
                </a:solidFill>
                <a:effectLst/>
                <a:latin typeface="Arial" panose="020B0604020202020204" pitchFamily="34" charset="0"/>
                <a:ea typeface="+mn-ea"/>
                <a:cs typeface="Arial" panose="020B0604020202020204" pitchFamily="34" charset="0"/>
              </a:rPr>
              <a:t> </a:t>
            </a:r>
            <a:r>
              <a:rPr lang="en-AU" sz="1000" b="0" i="0" u="none" strike="noStrike" kern="1200">
                <a:solidFill>
                  <a:schemeClr val="tx1"/>
                </a:solidFill>
                <a:effectLst/>
                <a:latin typeface="Arial" panose="020B0604020202020204" pitchFamily="34" charset="0"/>
                <a:ea typeface="+mn-ea"/>
                <a:cs typeface="Arial" panose="020B0604020202020204" pitchFamily="34" charset="0"/>
                <a:hlinkClick r:id="rId4" tooltip="w:en:Creative Commons"/>
              </a:rPr>
              <a:t>Creative Commons</a:t>
            </a:r>
            <a:r>
              <a:rPr lang="en-AU" sz="1000" b="0" i="0" kern="1200">
                <a:solidFill>
                  <a:schemeClr val="tx1"/>
                </a:solidFill>
                <a:effectLst/>
                <a:latin typeface="Arial" panose="020B0604020202020204" pitchFamily="34" charset="0"/>
                <a:ea typeface="+mn-ea"/>
                <a:cs typeface="Arial" panose="020B0604020202020204" pitchFamily="34" charset="0"/>
              </a:rPr>
              <a:t> </a:t>
            </a:r>
            <a:r>
              <a:rPr lang="en-AU" sz="1000" b="0" i="0" u="none" strike="noStrike" kern="1200">
                <a:solidFill>
                  <a:schemeClr val="tx1"/>
                </a:solidFill>
                <a:effectLst/>
                <a:latin typeface="Arial" panose="020B0604020202020204" pitchFamily="34" charset="0"/>
                <a:ea typeface="+mn-ea"/>
                <a:cs typeface="Arial" panose="020B0604020202020204" pitchFamily="34" charset="0"/>
                <a:hlinkClick r:id="rId5" tooltip="creativecommons:by-sa/4.0/deed.en"/>
              </a:rPr>
              <a:t>Attribution-Share Alike 4.0 International</a:t>
            </a:r>
            <a:r>
              <a:rPr lang="en-AU" sz="1000" b="0" i="0" kern="1200">
                <a:solidFill>
                  <a:schemeClr val="tx1"/>
                </a:solidFill>
                <a:effectLst/>
                <a:latin typeface="Arial" panose="020B0604020202020204" pitchFamily="34" charset="0"/>
                <a:ea typeface="+mn-ea"/>
                <a:cs typeface="Arial" panose="020B0604020202020204" pitchFamily="34" charset="0"/>
              </a:rPr>
              <a:t> license.</a:t>
            </a:r>
            <a:endParaRPr lang="en-AU" sz="1000">
              <a:effectLst/>
              <a:latin typeface="Arial" panose="020B0604020202020204" pitchFamily="34" charset="0"/>
            </a:endParaRPr>
          </a:p>
        </p:txBody>
      </p:sp>
      <p:pic>
        <p:nvPicPr>
          <p:cNvPr id="12" name="Picture 11" descr="Diagram of shoulder muscles showing trapezius (descending fibers), deltoid, infraspinatus, and teres minor (deep) muscles. Labels identify each muscle with arrows pointing to their anatomical locations on a partial skeletal and muscular shoulder structure.&#10;&#10;">
            <a:extLst>
              <a:ext uri="{FF2B5EF4-FFF2-40B4-BE49-F238E27FC236}">
                <a16:creationId xmlns:a16="http://schemas.microsoft.com/office/drawing/2014/main" id="{D717BB9C-1DB4-BE5F-3DD2-CA5C83BE2DE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91187" y="3983331"/>
            <a:ext cx="2930921" cy="2825408"/>
          </a:xfrm>
          <a:prstGeom prst="rect">
            <a:avLst/>
          </a:prstGeom>
        </p:spPr>
      </p:pic>
      <p:sp>
        <p:nvSpPr>
          <p:cNvPr id="9" name="TextBox 8">
            <a:extLst>
              <a:ext uri="{FF2B5EF4-FFF2-40B4-BE49-F238E27FC236}">
                <a16:creationId xmlns:a16="http://schemas.microsoft.com/office/drawing/2014/main" id="{DA3E2CFD-78C5-AA90-45F8-C94C9054ACE3}"/>
              </a:ext>
              <a:ext uri="{C183D7F6-B498-43B3-948B-1728B52AA6E4}">
                <adec:decorative xmlns:adec="http://schemas.microsoft.com/office/drawing/2017/decorative" val="1"/>
              </a:ext>
            </a:extLst>
          </p:cNvPr>
          <p:cNvSpPr txBox="1"/>
          <p:nvPr/>
        </p:nvSpPr>
        <p:spPr>
          <a:xfrm>
            <a:off x="5850549" y="6408629"/>
            <a:ext cx="6096000" cy="400110"/>
          </a:xfrm>
          <a:prstGeom prst="rect">
            <a:avLst/>
          </a:prstGeom>
          <a:noFill/>
        </p:spPr>
        <p:txBody>
          <a:bodyPr wrap="squar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sz="1000" err="1">
                <a:hlinkClick r:id="rId7"/>
              </a:rPr>
              <a:t>FiBack</a:t>
            </a:r>
            <a:r>
              <a:rPr lang="en-AU" sz="1000">
                <a:hlinkClick r:id="rId7"/>
              </a:rPr>
              <a:t> muscles (48605452732)</a:t>
            </a:r>
            <a:r>
              <a:rPr lang="en-AU" sz="1000"/>
              <a:t> b</a:t>
            </a:r>
            <a:r>
              <a:rPr lang="en-AU" sz="1000" b="0" i="0" kern="1200">
                <a:solidFill>
                  <a:schemeClr val="tx1"/>
                </a:solidFill>
                <a:effectLst/>
                <a:latin typeface="Arial" panose="020B0604020202020204" pitchFamily="34" charset="0"/>
                <a:ea typeface="+mn-ea"/>
                <a:cs typeface="Arial" panose="020B0604020202020204" pitchFamily="34" charset="0"/>
              </a:rPr>
              <a:t>y </a:t>
            </a:r>
            <a:r>
              <a:rPr lang="en-AU" sz="1000" b="0" i="0" kern="1200" err="1">
                <a:solidFill>
                  <a:schemeClr val="tx1"/>
                </a:solidFill>
                <a:effectLst/>
                <a:latin typeface="Arial" panose="020B0604020202020204" pitchFamily="34" charset="0"/>
                <a:ea typeface="+mn-ea"/>
                <a:cs typeface="Arial" panose="020B0604020202020204" pitchFamily="34" charset="0"/>
              </a:rPr>
              <a:t>InjuryMap</a:t>
            </a:r>
            <a:r>
              <a:rPr lang="en-AU" sz="1000" b="0" i="0" kern="1200">
                <a:solidFill>
                  <a:schemeClr val="tx1"/>
                </a:solidFill>
                <a:effectLst/>
                <a:latin typeface="Arial" panose="020B0604020202020204" pitchFamily="34" charset="0"/>
                <a:ea typeface="+mn-ea"/>
                <a:cs typeface="Arial" panose="020B0604020202020204" pitchFamily="34" charset="0"/>
              </a:rPr>
              <a:t> licensed under the </a:t>
            </a:r>
            <a:r>
              <a:rPr lang="en-AU" sz="1000" b="0" i="0" u="none" strike="noStrike" kern="1200">
                <a:solidFill>
                  <a:schemeClr val="tx1"/>
                </a:solidFill>
                <a:effectLst/>
                <a:latin typeface="Arial" panose="020B0604020202020204" pitchFamily="34" charset="0"/>
                <a:ea typeface="+mn-ea"/>
                <a:cs typeface="Arial" panose="020B0604020202020204" pitchFamily="34" charset="0"/>
                <a:hlinkClick r:id="rId4" tooltip="w:en:Creative Commons"/>
              </a:rPr>
              <a:t>Creative Commons</a:t>
            </a:r>
            <a:r>
              <a:rPr lang="en-AU" sz="1000" b="0" i="0" kern="1200">
                <a:solidFill>
                  <a:schemeClr val="tx1"/>
                </a:solidFill>
                <a:effectLst/>
                <a:latin typeface="Arial" panose="020B0604020202020204" pitchFamily="34" charset="0"/>
                <a:ea typeface="+mn-ea"/>
                <a:cs typeface="Arial" panose="020B0604020202020204" pitchFamily="34" charset="0"/>
              </a:rPr>
              <a:t> </a:t>
            </a:r>
            <a:r>
              <a:rPr lang="en-AU" sz="1000" b="0" i="0" u="none" strike="noStrike" kern="1200">
                <a:solidFill>
                  <a:schemeClr val="tx1"/>
                </a:solidFill>
                <a:effectLst/>
                <a:latin typeface="Arial" panose="020B0604020202020204" pitchFamily="34" charset="0"/>
                <a:ea typeface="+mn-ea"/>
                <a:cs typeface="Arial" panose="020B0604020202020204" pitchFamily="34" charset="0"/>
                <a:hlinkClick r:id="rId8" tooltip="creativecommons:by/2.0/deed.en"/>
              </a:rPr>
              <a:t>Attribution 2.0 Generic</a:t>
            </a:r>
            <a:r>
              <a:rPr lang="en-AU" sz="1000" b="0" i="0" kern="1200">
                <a:solidFill>
                  <a:schemeClr val="tx1"/>
                </a:solidFill>
                <a:effectLst/>
                <a:latin typeface="Arial" panose="020B0604020202020204" pitchFamily="34" charset="0"/>
                <a:ea typeface="+mn-ea"/>
                <a:cs typeface="Arial" panose="020B0604020202020204" pitchFamily="34" charset="0"/>
              </a:rPr>
              <a:t> license.</a:t>
            </a:r>
            <a:endParaRPr lang="en-AU" sz="1000"/>
          </a:p>
        </p:txBody>
      </p:sp>
      <p:sp>
        <p:nvSpPr>
          <p:cNvPr id="3" name="Slide Number Placeholder 2">
            <a:extLst>
              <a:ext uri="{FF2B5EF4-FFF2-40B4-BE49-F238E27FC236}">
                <a16:creationId xmlns:a16="http://schemas.microsoft.com/office/drawing/2014/main" id="{BCAC8619-DB52-E463-AA95-F8B4F4C049CA}"/>
              </a:ext>
              <a:ext uri="{C183D7F6-B498-43B3-948B-1728B52AA6E4}">
                <adec:decorative xmlns:adec="http://schemas.microsoft.com/office/drawing/2017/decorative" val="0"/>
              </a:ext>
            </a:extLst>
          </p:cNvPr>
          <p:cNvSpPr>
            <a:spLocks noGrp="1"/>
          </p:cNvSpPr>
          <p:nvPr>
            <p:ph type="sldNum" sz="quarter" idx="12"/>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Arial" panose="020B0604020202020204"/>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20</a:t>
            </a:fld>
            <a:endParaRPr kumimoji="0" lang="en-AU" sz="1200" b="0" i="0" u="none" strike="noStrike" kern="1200" cap="none" spc="0" normalizeH="0" baseline="0" noProof="0">
              <a:ln>
                <a:noFill/>
              </a:ln>
              <a:solidFill>
                <a:srgbClr val="22272B"/>
              </a:solidFill>
              <a:effectLst/>
              <a:uLnTx/>
              <a:uFillTx/>
              <a:latin typeface="Arial" panose="020B0604020202020204"/>
              <a:ea typeface="+mn-ea"/>
              <a:cs typeface="+mn-cs"/>
            </a:endParaRPr>
          </a:p>
        </p:txBody>
      </p:sp>
    </p:spTree>
    <p:extLst>
      <p:ext uri="{BB962C8B-B14F-4D97-AF65-F5344CB8AC3E}">
        <p14:creationId xmlns:p14="http://schemas.microsoft.com/office/powerpoint/2010/main" val="3088575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754E27-B7FF-5D66-2CF5-EF67C5ECAD3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D9DD77E-D351-52C4-3B89-64285607948D}"/>
              </a:ext>
            </a:extLst>
          </p:cNvPr>
          <p:cNvSpPr>
            <a:spLocks noGrp="1"/>
          </p:cNvSpPr>
          <p:nvPr>
            <p:ph type="title"/>
          </p:nvPr>
        </p:nvSpPr>
        <p:spPr>
          <a:xfrm>
            <a:off x="360000" y="360000"/>
            <a:ext cx="10710000" cy="545601"/>
          </a:xfrm>
        </p:spPr>
        <p:txBody>
          <a:bodyPr/>
          <a:lstStyle/>
          <a:p>
            <a:r>
              <a:rPr lang="en-AU">
                <a:latin typeface="+mj-lt"/>
              </a:rPr>
              <a:t>An example of safe execution(4)</a:t>
            </a:r>
          </a:p>
        </p:txBody>
      </p:sp>
      <p:sp>
        <p:nvSpPr>
          <p:cNvPr id="10" name="Oval 9">
            <a:extLst>
              <a:ext uri="{FF2B5EF4-FFF2-40B4-BE49-F238E27FC236}">
                <a16:creationId xmlns:a16="http://schemas.microsoft.com/office/drawing/2014/main" id="{7DF40045-2D06-A242-6609-85F1E069B3EF}"/>
              </a:ext>
            </a:extLst>
          </p:cNvPr>
          <p:cNvSpPr/>
          <p:nvPr/>
        </p:nvSpPr>
        <p:spPr>
          <a:xfrm>
            <a:off x="11070000" y="126961"/>
            <a:ext cx="762000" cy="737039"/>
          </a:xfrm>
          <a:prstGeom prst="ellipse">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1.5i</a:t>
            </a:r>
          </a:p>
        </p:txBody>
      </p:sp>
      <p:sp>
        <p:nvSpPr>
          <p:cNvPr id="2" name="Rectangle: Rounded Corners 1">
            <a:extLst>
              <a:ext uri="{FF2B5EF4-FFF2-40B4-BE49-F238E27FC236}">
                <a16:creationId xmlns:a16="http://schemas.microsoft.com/office/drawing/2014/main" id="{0AFEBF83-C0D3-E45F-63A3-1903E7A6AD8A}"/>
              </a:ext>
            </a:extLst>
          </p:cNvPr>
          <p:cNvSpPr/>
          <p:nvPr/>
        </p:nvSpPr>
        <p:spPr>
          <a:xfrm>
            <a:off x="360001" y="1547714"/>
            <a:ext cx="5735999" cy="4592529"/>
          </a:xfrm>
          <a:prstGeom prst="roundRect">
            <a:avLst/>
          </a:prstGeom>
          <a:solidFill>
            <a:srgbClr val="F0EBFB"/>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a:solidFill>
                  <a:schemeClr val="accent1"/>
                </a:solidFill>
              </a:rPr>
              <a:t>Correct alignment of the spine is maintained by engaging the abdominals to support the lumbar spine ensuring it does not have an increased curve (lumbar lordosis). This alignment fault can impact the alignment of the spine and shift the weight of the dancer too far back which can affect kinaesthetic awareness and the correct communication of the intent.</a:t>
            </a:r>
            <a:endParaRPr lang="en-AU">
              <a:solidFill>
                <a:schemeClr val="accent1"/>
              </a:solidFill>
            </a:endParaRPr>
          </a:p>
        </p:txBody>
      </p:sp>
      <p:sp>
        <p:nvSpPr>
          <p:cNvPr id="6" name="TextBox 5">
            <a:extLst>
              <a:ext uri="{FF2B5EF4-FFF2-40B4-BE49-F238E27FC236}">
                <a16:creationId xmlns:a16="http://schemas.microsoft.com/office/drawing/2014/main" id="{20765557-74A4-6D52-8DDA-0754878B4BBF}"/>
              </a:ext>
              <a:ext uri="{C183D7F6-B498-43B3-948B-1728B52AA6E4}">
                <adec:decorative xmlns:adec="http://schemas.microsoft.com/office/drawing/2017/decorative" val="1"/>
              </a:ext>
            </a:extLst>
          </p:cNvPr>
          <p:cNvSpPr txBox="1"/>
          <p:nvPr/>
        </p:nvSpPr>
        <p:spPr>
          <a:xfrm>
            <a:off x="7249954" y="6477123"/>
            <a:ext cx="6093994" cy="253916"/>
          </a:xfrm>
          <a:prstGeom prst="rect">
            <a:avLst/>
          </a:prstGeom>
          <a:noFill/>
        </p:spPr>
        <p:txBody>
          <a:bodyPr wrap="square">
            <a:spAutoFit/>
          </a:bodyPr>
          <a:lstStyle/>
          <a:p>
            <a:r>
              <a:rPr lang="en-AU" sz="1050">
                <a:hlinkClick r:id="rId3"/>
              </a:rPr>
              <a:t>Lumbar lordosis by </a:t>
            </a:r>
            <a:r>
              <a:rPr lang="en-AU" sz="1050" err="1">
                <a:hlinkClick r:id="rId3"/>
              </a:rPr>
              <a:t>sportEX</a:t>
            </a:r>
            <a:r>
              <a:rPr lang="en-AU" sz="1050">
                <a:hlinkClick r:id="rId3"/>
              </a:rPr>
              <a:t> journals </a:t>
            </a:r>
            <a:r>
              <a:rPr lang="en-AU" sz="1050"/>
              <a:t>is licensed under </a:t>
            </a:r>
            <a:r>
              <a:rPr lang="en-AU" sz="1050" b="0" i="0">
                <a:solidFill>
                  <a:srgbClr val="212124"/>
                </a:solidFill>
                <a:effectLst/>
              </a:rPr>
              <a:t> </a:t>
            </a:r>
            <a:r>
              <a:rPr lang="en-AU" sz="1050" b="1" i="0">
                <a:solidFill>
                  <a:srgbClr val="212124"/>
                </a:solidFill>
                <a:effectLst/>
                <a:hlinkClick r:id="rId4"/>
              </a:rPr>
              <a:t>CC BY-ND 2.0</a:t>
            </a:r>
            <a:r>
              <a:rPr lang="en-AU" sz="1050" b="0" i="0">
                <a:solidFill>
                  <a:srgbClr val="212124"/>
                </a:solidFill>
                <a:effectLst/>
              </a:rPr>
              <a:t>.</a:t>
            </a:r>
            <a:endParaRPr lang="en-AU" sz="1050"/>
          </a:p>
        </p:txBody>
      </p:sp>
      <p:grpSp>
        <p:nvGrpSpPr>
          <p:cNvPr id="11" name="Group 10">
            <a:extLst>
              <a:ext uri="{FF2B5EF4-FFF2-40B4-BE49-F238E27FC236}">
                <a16:creationId xmlns:a16="http://schemas.microsoft.com/office/drawing/2014/main" id="{6A76AE47-C2D0-9CAE-DE09-2266D1C12C7F}"/>
              </a:ext>
              <a:ext uri="{C183D7F6-B498-43B3-948B-1728B52AA6E4}">
                <adec:decorative xmlns:adec="http://schemas.microsoft.com/office/drawing/2017/decorative" val="1"/>
              </a:ext>
            </a:extLst>
          </p:cNvPr>
          <p:cNvGrpSpPr/>
          <p:nvPr/>
        </p:nvGrpSpPr>
        <p:grpSpPr>
          <a:xfrm>
            <a:off x="7842061" y="796720"/>
            <a:ext cx="3427622" cy="5500432"/>
            <a:chOff x="7842061" y="796720"/>
            <a:chExt cx="3427622" cy="5500432"/>
          </a:xfrm>
        </p:grpSpPr>
        <p:pic>
          <p:nvPicPr>
            <p:cNvPr id="8" name="Picture 7">
              <a:extLst>
                <a:ext uri="{FF2B5EF4-FFF2-40B4-BE49-F238E27FC236}">
                  <a16:creationId xmlns:a16="http://schemas.microsoft.com/office/drawing/2014/main" id="{CC6B5518-D8D2-3D2E-90E1-5F756FDEAC1B}"/>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7885" b="85607" l="13398" r="84854">
                          <a14:foregroundMark x1="52816" y1="8385" x2="45631" y2="12641"/>
                          <a14:foregroundMark x1="16311" y1="31414" x2="27184" y2="30914"/>
                          <a14:foregroundMark x1="16311" y1="32416" x2="41942" y2="31414"/>
                          <a14:foregroundMark x1="45437" y1="31915" x2="13786" y2="31414"/>
                          <a14:foregroundMark x1="13786" y1="31414" x2="14369" y2="31414"/>
                          <a14:foregroundMark x1="20777" y1="35920" x2="32427" y2="35795"/>
                          <a14:foregroundMark x1="32427" y1="35795" x2="68155" y2="36921"/>
                          <a14:foregroundMark x1="68155" y1="36921" x2="45049" y2="41677"/>
                          <a14:foregroundMark x1="45049" y1="41677" x2="57087" y2="39299"/>
                          <a14:foregroundMark x1="57087" y1="39299" x2="34369" y2="43429"/>
                          <a14:foregroundMark x1="34369" y1="43429" x2="70097" y2="43805"/>
                          <a14:foregroundMark x1="70097" y1="43805" x2="66214" y2="53567"/>
                          <a14:foregroundMark x1="66214" y1="53567" x2="65631" y2="53317"/>
                          <a14:foregroundMark x1="63883" y1="38423" x2="82718" y2="37171"/>
                          <a14:foregroundMark x1="43301" y1="74218" x2="53592" y2="80726"/>
                          <a14:foregroundMark x1="53592" y1="80726" x2="54757" y2="85732"/>
                          <a14:foregroundMark x1="65631" y1="51690" x2="66408" y2="54944"/>
                          <a14:foregroundMark x1="61748" y1="54193" x2="76505" y2="53817"/>
                          <a14:foregroundMark x1="76505" y1="53817" x2="77476" y2="53817"/>
                          <a14:foregroundMark x1="62524" y1="53442" x2="72039" y2="53442"/>
                          <a14:foregroundMark x1="66214" y1="53692" x2="78058" y2="53191"/>
                          <a14:foregroundMark x1="65049" y1="52441" x2="76117" y2="51439"/>
                          <a14:foregroundMark x1="65049" y1="51439" x2="73981" y2="50814"/>
                          <a14:foregroundMark x1="62136" y1="38173" x2="77087" y2="36796"/>
                          <a14:foregroundMark x1="61748" y1="38048" x2="74563" y2="37297"/>
                          <a14:foregroundMark x1="74563" y1="37297" x2="74757" y2="37297"/>
                          <a14:foregroundMark x1="62913" y1="37171" x2="80000" y2="36295"/>
                          <a14:foregroundMark x1="59417" y1="39675" x2="84854" y2="39299"/>
                          <a14:foregroundMark x1="17087" y1="38048" x2="50874" y2="38048"/>
                          <a14:foregroundMark x1="19806" y1="40926" x2="47961" y2="41176"/>
                          <a14:foregroundMark x1="24466" y1="42428" x2="48932" y2="44431"/>
                          <a14:foregroundMark x1="25049" y1="45932" x2="55534" y2="44931"/>
                          <a14:foregroundMark x1="27573" y1="47935" x2="46796" y2="47935"/>
                          <a14:foregroundMark x1="46796" y1="47935" x2="67961" y2="47059"/>
                          <a14:foregroundMark x1="14757" y1="31539" x2="55728" y2="30914"/>
                          <a14:foregroundMark x1="14369" y1="30163" x2="46214" y2="29287"/>
                        </a14:backgroundRemoval>
                      </a14:imgEffect>
                    </a14:imgLayer>
                  </a14:imgProps>
                </a:ext>
                <a:ext uri="{28A0092B-C50C-407E-A947-70E740481C1C}">
                  <a14:useLocalDpi xmlns:a14="http://schemas.microsoft.com/office/drawing/2010/main" val="0"/>
                </a:ext>
              </a:extLst>
            </a:blip>
            <a:srcRect l="10624" t="3425" r="8549" b="12973"/>
            <a:stretch>
              <a:fillRect/>
            </a:stretch>
          </p:blipFill>
          <p:spPr>
            <a:xfrm>
              <a:off x="7842061" y="796720"/>
              <a:ext cx="3427622" cy="5500432"/>
            </a:xfrm>
            <a:prstGeom prst="rect">
              <a:avLst/>
            </a:prstGeom>
          </p:spPr>
        </p:pic>
        <p:sp>
          <p:nvSpPr>
            <p:cNvPr id="5" name="Rectangle: Rounded Corners 4">
              <a:extLst>
                <a:ext uri="{FF2B5EF4-FFF2-40B4-BE49-F238E27FC236}">
                  <a16:creationId xmlns:a16="http://schemas.microsoft.com/office/drawing/2014/main" id="{5A0845C7-5437-F3E9-A736-92B1DB8D4CC6}"/>
                </a:ext>
              </a:extLst>
            </p:cNvPr>
            <p:cNvSpPr/>
            <p:nvPr/>
          </p:nvSpPr>
          <p:spPr>
            <a:xfrm>
              <a:off x="9888280" y="3156199"/>
              <a:ext cx="191386" cy="63962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Rounded Corners 8">
              <a:extLst>
                <a:ext uri="{FF2B5EF4-FFF2-40B4-BE49-F238E27FC236}">
                  <a16:creationId xmlns:a16="http://schemas.microsoft.com/office/drawing/2014/main" id="{79D3D16E-C8F3-3B6D-B5B0-97A9F7E98766}"/>
                </a:ext>
              </a:extLst>
            </p:cNvPr>
            <p:cNvSpPr/>
            <p:nvPr/>
          </p:nvSpPr>
          <p:spPr>
            <a:xfrm>
              <a:off x="8823863" y="3109188"/>
              <a:ext cx="298871" cy="63962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3" name="Slide Number Placeholder 2">
            <a:extLst>
              <a:ext uri="{FF2B5EF4-FFF2-40B4-BE49-F238E27FC236}">
                <a16:creationId xmlns:a16="http://schemas.microsoft.com/office/drawing/2014/main" id="{96D1A2D7-E9C6-E3D0-06BA-8DF59561192C}"/>
              </a:ext>
              <a:ext uri="{C183D7F6-B498-43B3-948B-1728B52AA6E4}">
                <adec:decorative xmlns:adec="http://schemas.microsoft.com/office/drawing/2017/decorative" val="0"/>
              </a:ext>
            </a:extLst>
          </p:cNvPr>
          <p:cNvSpPr>
            <a:spLocks noGrp="1"/>
          </p:cNvSpPr>
          <p:nvPr>
            <p:ph type="sldNum" sz="quarter" idx="12"/>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b="0" i="0" u="none" strike="noStrike" kern="1200" cap="none" spc="0" normalizeH="0" baseline="0" noProof="0" smtClean="0">
                <a:ln>
                  <a:noFill/>
                </a:ln>
                <a:solidFill>
                  <a:srgbClr val="22272B"/>
                </a:solidFill>
                <a:effectLst/>
                <a:uLnTx/>
                <a:uFillTx/>
                <a:latin typeface="Arial" panose="020B0604020202020204"/>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21</a:t>
            </a:fld>
            <a:endParaRPr kumimoji="0" lang="en-AU" b="0" i="0" u="none" strike="noStrike" kern="1200" cap="none" spc="0" normalizeH="0" baseline="0" noProof="0">
              <a:ln>
                <a:noFill/>
              </a:ln>
              <a:solidFill>
                <a:srgbClr val="22272B"/>
              </a:solidFill>
              <a:effectLst/>
              <a:uLnTx/>
              <a:uFillTx/>
              <a:latin typeface="Arial" panose="020B0604020202020204"/>
              <a:ea typeface="+mn-ea"/>
              <a:cs typeface="+mn-cs"/>
            </a:endParaRPr>
          </a:p>
        </p:txBody>
      </p:sp>
    </p:spTree>
    <p:extLst>
      <p:ext uri="{BB962C8B-B14F-4D97-AF65-F5344CB8AC3E}">
        <p14:creationId xmlns:p14="http://schemas.microsoft.com/office/powerpoint/2010/main" val="4020453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4CFEB7-1D94-F933-955E-AC8AC44E30F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9FD650F-FBDE-06FA-C345-6F0647133FB0}"/>
              </a:ext>
            </a:extLst>
          </p:cNvPr>
          <p:cNvSpPr>
            <a:spLocks noGrp="1"/>
          </p:cNvSpPr>
          <p:nvPr>
            <p:ph type="title"/>
          </p:nvPr>
        </p:nvSpPr>
        <p:spPr>
          <a:xfrm>
            <a:off x="360000" y="360000"/>
            <a:ext cx="10710000" cy="545601"/>
          </a:xfrm>
        </p:spPr>
        <p:txBody>
          <a:bodyPr/>
          <a:lstStyle/>
          <a:p>
            <a:r>
              <a:rPr lang="en-AU">
                <a:latin typeface="+mj-lt"/>
              </a:rPr>
              <a:t>Skeletal structures of the shoulder</a:t>
            </a:r>
          </a:p>
        </p:txBody>
      </p:sp>
      <p:sp>
        <p:nvSpPr>
          <p:cNvPr id="10" name="Oval 9">
            <a:extLst>
              <a:ext uri="{FF2B5EF4-FFF2-40B4-BE49-F238E27FC236}">
                <a16:creationId xmlns:a16="http://schemas.microsoft.com/office/drawing/2014/main" id="{AEB137C6-ED11-50F2-AA2C-71051BF79A56}"/>
              </a:ext>
            </a:extLst>
          </p:cNvPr>
          <p:cNvSpPr/>
          <p:nvPr/>
        </p:nvSpPr>
        <p:spPr>
          <a:xfrm>
            <a:off x="11070000" y="126961"/>
            <a:ext cx="762000" cy="737039"/>
          </a:xfrm>
          <a:prstGeom prst="ellipse">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1.5j</a:t>
            </a:r>
          </a:p>
        </p:txBody>
      </p:sp>
      <p:graphicFrame>
        <p:nvGraphicFramePr>
          <p:cNvPr id="2" name="Table 1">
            <a:extLst>
              <a:ext uri="{FF2B5EF4-FFF2-40B4-BE49-F238E27FC236}">
                <a16:creationId xmlns:a16="http://schemas.microsoft.com/office/drawing/2014/main" id="{A61A01DE-2DE3-1FB0-B4D6-19F9D195969A}"/>
              </a:ext>
            </a:extLst>
          </p:cNvPr>
          <p:cNvGraphicFramePr>
            <a:graphicFrameLocks noGrp="1"/>
          </p:cNvGraphicFramePr>
          <p:nvPr>
            <p:extLst>
              <p:ext uri="{D42A27DB-BD31-4B8C-83A1-F6EECF244321}">
                <p14:modId xmlns:p14="http://schemas.microsoft.com/office/powerpoint/2010/main" val="154786399"/>
              </p:ext>
            </p:extLst>
          </p:nvPr>
        </p:nvGraphicFramePr>
        <p:xfrm>
          <a:off x="360000" y="1324752"/>
          <a:ext cx="11233286" cy="3743960"/>
        </p:xfrm>
        <a:graphic>
          <a:graphicData uri="http://schemas.openxmlformats.org/drawingml/2006/table">
            <a:tbl>
              <a:tblPr firstRow="1" bandRow="1">
                <a:tableStyleId>{69012ECD-51FC-41F1-AA8D-1B2483CD663E}</a:tableStyleId>
              </a:tblPr>
              <a:tblGrid>
                <a:gridCol w="1561236">
                  <a:extLst>
                    <a:ext uri="{9D8B030D-6E8A-4147-A177-3AD203B41FA5}">
                      <a16:colId xmlns:a16="http://schemas.microsoft.com/office/drawing/2014/main" val="68240341"/>
                    </a:ext>
                  </a:extLst>
                </a:gridCol>
                <a:gridCol w="4740821">
                  <a:extLst>
                    <a:ext uri="{9D8B030D-6E8A-4147-A177-3AD203B41FA5}">
                      <a16:colId xmlns:a16="http://schemas.microsoft.com/office/drawing/2014/main" val="2982950735"/>
                    </a:ext>
                  </a:extLst>
                </a:gridCol>
                <a:gridCol w="4931229">
                  <a:extLst>
                    <a:ext uri="{9D8B030D-6E8A-4147-A177-3AD203B41FA5}">
                      <a16:colId xmlns:a16="http://schemas.microsoft.com/office/drawing/2014/main" val="1423240541"/>
                    </a:ext>
                  </a:extLst>
                </a:gridCol>
              </a:tblGrid>
              <a:tr h="1911928">
                <a:tc>
                  <a:txBody>
                    <a:bodyPr/>
                    <a:lstStyle/>
                    <a:p>
                      <a:r>
                        <a:rPr lang="en-AU" b="1">
                          <a:solidFill>
                            <a:schemeClr val="tx1"/>
                          </a:solidFill>
                        </a:rPr>
                        <a:t>Skeletal structure</a:t>
                      </a:r>
                    </a:p>
                  </a:txBody>
                  <a:tcPr>
                    <a:lnL w="6350" cap="flat" cmpd="sng" algn="ctr">
                      <a:noFill/>
                      <a:prstDash val="solid"/>
                      <a:miter lim="800000"/>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285750" lvl="0" indent="-285750">
                        <a:lnSpc>
                          <a:spcPct val="150000"/>
                        </a:lnSpc>
                        <a:buFont typeface="Arial" panose="020B0604020202020204" pitchFamily="34" charset="0"/>
                        <a:buChar char="•"/>
                      </a:pPr>
                      <a:r>
                        <a:rPr lang="en-GB" b="0">
                          <a:solidFill>
                            <a:schemeClr val="tx1"/>
                          </a:solidFill>
                        </a:rPr>
                        <a:t>The shoulder is a ball and socket type joint.</a:t>
                      </a:r>
                    </a:p>
                    <a:p>
                      <a:pPr marL="285750" lvl="0" indent="-285750">
                        <a:lnSpc>
                          <a:spcPct val="150000"/>
                        </a:lnSpc>
                        <a:buFont typeface="Arial" panose="020B0604020202020204" pitchFamily="34" charset="0"/>
                        <a:buChar char="•"/>
                      </a:pPr>
                      <a:r>
                        <a:rPr lang="en-GB" b="0">
                          <a:solidFill>
                            <a:schemeClr val="tx1"/>
                          </a:solidFill>
                        </a:rPr>
                        <a:t>The bones that make up the shoulder joint are the humerus, scapula and clavicle.</a:t>
                      </a:r>
                      <a:endParaRPr lang="en-AU" b="0">
                        <a:solidFill>
                          <a:schemeClr val="tx1"/>
                        </a:solidFill>
                      </a:endParaRPr>
                    </a:p>
                    <a:p>
                      <a:pPr marL="285750" lvl="0" indent="-285750">
                        <a:lnSpc>
                          <a:spcPct val="150000"/>
                        </a:lnSpc>
                        <a:buFont typeface="Arial" panose="020B0604020202020204" pitchFamily="34" charset="0"/>
                        <a:buChar char="•"/>
                      </a:pPr>
                      <a:r>
                        <a:rPr lang="en-GB" b="0">
                          <a:solidFill>
                            <a:schemeClr val="tx1"/>
                          </a:solidFill>
                        </a:rPr>
                        <a:t>The movements that the shoulder can perform are flexion, extension, abduction, adduction, internal and external rotation, and circumduction.</a:t>
                      </a:r>
                      <a:r>
                        <a:rPr lang="en-GB"/>
                        <a:t>.</a:t>
                      </a:r>
                    </a:p>
                    <a:p>
                      <a:pPr marL="285750" lvl="0" indent="-285750">
                        <a:lnSpc>
                          <a:spcPct val="150000"/>
                        </a:lnSpc>
                        <a:buFont typeface="Arial" panose="020B0604020202020204" pitchFamily="34" charset="0"/>
                        <a:buChar char="•"/>
                      </a:pPr>
                      <a:endParaRPr lang="en-AU"/>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buFont typeface="Arial" panose="020B0604020202020204" pitchFamily="34" charset="0"/>
                        <a:buNone/>
                      </a:pPr>
                      <a:endParaRPr lang="en-AU" sz="1050" b="0" i="0" kern="1200" dirty="0">
                        <a:solidFill>
                          <a:schemeClr val="tx1"/>
                        </a:solidFill>
                        <a:effectLst/>
                        <a:latin typeface="+mn-lt"/>
                        <a:ea typeface="+mn-ea"/>
                        <a:cs typeface="+mn-cs"/>
                      </a:endParaRPr>
                    </a:p>
                    <a:p>
                      <a:pPr marL="0" indent="0">
                        <a:buFont typeface="Arial" panose="020B0604020202020204" pitchFamily="34" charset="0"/>
                        <a:buNone/>
                      </a:pPr>
                      <a:endParaRPr lang="en-AU" sz="1050" b="0" i="0" kern="1200" dirty="0">
                        <a:solidFill>
                          <a:schemeClr val="tx1"/>
                        </a:solidFill>
                        <a:effectLst/>
                        <a:latin typeface="+mn-lt"/>
                        <a:ea typeface="+mn-ea"/>
                        <a:cs typeface="+mn-cs"/>
                      </a:endParaRPr>
                    </a:p>
                    <a:p>
                      <a:pPr marL="0" indent="0">
                        <a:buFont typeface="Arial" panose="020B0604020202020204" pitchFamily="34" charset="0"/>
                        <a:buNone/>
                      </a:pPr>
                      <a:endParaRPr lang="en-AU" sz="1050" b="0" i="0" kern="1200" dirty="0">
                        <a:solidFill>
                          <a:schemeClr val="tx1"/>
                        </a:solidFill>
                        <a:effectLst/>
                        <a:latin typeface="+mn-lt"/>
                        <a:ea typeface="+mn-ea"/>
                        <a:cs typeface="+mn-cs"/>
                      </a:endParaRPr>
                    </a:p>
                    <a:p>
                      <a:pPr marL="0" indent="0">
                        <a:buFont typeface="Arial" panose="020B0604020202020204" pitchFamily="34" charset="0"/>
                        <a:buNone/>
                      </a:pPr>
                      <a:endParaRPr lang="en-AU" sz="1050" b="0" i="0" kern="1200" dirty="0">
                        <a:solidFill>
                          <a:schemeClr val="tx1"/>
                        </a:solidFill>
                        <a:effectLst/>
                        <a:latin typeface="+mn-lt"/>
                        <a:ea typeface="+mn-ea"/>
                        <a:cs typeface="+mn-cs"/>
                      </a:endParaRPr>
                    </a:p>
                    <a:p>
                      <a:pPr marL="0" indent="0">
                        <a:buFont typeface="Arial" panose="020B0604020202020204" pitchFamily="34" charset="0"/>
                        <a:buNone/>
                      </a:pPr>
                      <a:endParaRPr lang="en-AU" sz="1050" b="0" i="0" kern="1200" dirty="0">
                        <a:solidFill>
                          <a:schemeClr val="tx1"/>
                        </a:solidFill>
                        <a:effectLst/>
                        <a:latin typeface="+mn-lt"/>
                        <a:ea typeface="+mn-ea"/>
                        <a:cs typeface="+mn-cs"/>
                      </a:endParaRPr>
                    </a:p>
                    <a:p>
                      <a:pPr marL="0" indent="0">
                        <a:buFont typeface="Arial" panose="020B0604020202020204" pitchFamily="34" charset="0"/>
                        <a:buNone/>
                      </a:pPr>
                      <a:endParaRPr lang="en-AU" sz="1050" b="0" i="0" kern="1200" dirty="0">
                        <a:solidFill>
                          <a:schemeClr val="tx1"/>
                        </a:solidFill>
                        <a:effectLst/>
                        <a:latin typeface="+mn-lt"/>
                        <a:ea typeface="+mn-ea"/>
                        <a:cs typeface="+mn-cs"/>
                      </a:endParaRPr>
                    </a:p>
                    <a:p>
                      <a:pPr marL="0" indent="0">
                        <a:buFont typeface="Arial" panose="020B0604020202020204" pitchFamily="34" charset="0"/>
                        <a:buNone/>
                      </a:pPr>
                      <a:endParaRPr lang="en-AU" sz="1050" b="0" i="0" kern="1200" dirty="0">
                        <a:solidFill>
                          <a:schemeClr val="tx1"/>
                        </a:solidFill>
                        <a:effectLst/>
                        <a:latin typeface="+mn-lt"/>
                        <a:ea typeface="+mn-ea"/>
                        <a:cs typeface="+mn-cs"/>
                      </a:endParaRPr>
                    </a:p>
                    <a:p>
                      <a:pPr marL="0" indent="0">
                        <a:buFont typeface="Arial" panose="020B0604020202020204" pitchFamily="34" charset="0"/>
                        <a:buNone/>
                      </a:pPr>
                      <a:endParaRPr lang="en-AU" sz="1050" b="0" i="0" kern="1200" dirty="0">
                        <a:solidFill>
                          <a:schemeClr val="tx1"/>
                        </a:solidFill>
                        <a:effectLst/>
                        <a:latin typeface="+mn-lt"/>
                        <a:ea typeface="+mn-ea"/>
                        <a:cs typeface="+mn-cs"/>
                      </a:endParaRPr>
                    </a:p>
                    <a:p>
                      <a:pPr marL="0" indent="0">
                        <a:buFont typeface="Arial" panose="020B0604020202020204" pitchFamily="34" charset="0"/>
                        <a:buNone/>
                      </a:pPr>
                      <a:endParaRPr lang="en-AU" sz="1050" b="0" i="0" kern="1200" dirty="0">
                        <a:solidFill>
                          <a:schemeClr val="tx1"/>
                        </a:solidFill>
                        <a:effectLst/>
                        <a:latin typeface="+mn-lt"/>
                        <a:ea typeface="+mn-ea"/>
                        <a:cs typeface="+mn-cs"/>
                      </a:endParaRPr>
                    </a:p>
                    <a:p>
                      <a:pPr marL="0" indent="0">
                        <a:buFont typeface="Arial" panose="020B0604020202020204" pitchFamily="34" charset="0"/>
                        <a:buNone/>
                      </a:pPr>
                      <a:endParaRPr lang="en-AU" sz="1050" b="0" i="0" kern="1200" dirty="0">
                        <a:solidFill>
                          <a:schemeClr val="tx1"/>
                        </a:solidFill>
                        <a:effectLst/>
                        <a:latin typeface="+mn-lt"/>
                        <a:ea typeface="+mn-ea"/>
                        <a:cs typeface="+mn-cs"/>
                      </a:endParaRPr>
                    </a:p>
                    <a:p>
                      <a:pPr marL="0" indent="0">
                        <a:buFont typeface="Arial" panose="020B0604020202020204" pitchFamily="34" charset="0"/>
                        <a:buNone/>
                      </a:pPr>
                      <a:endParaRPr lang="en-AU" sz="1050" b="0" i="0" kern="1200" dirty="0">
                        <a:solidFill>
                          <a:schemeClr val="tx1"/>
                        </a:solidFill>
                        <a:effectLst/>
                        <a:latin typeface="+mn-lt"/>
                        <a:ea typeface="+mn-ea"/>
                        <a:cs typeface="+mn-cs"/>
                      </a:endParaRPr>
                    </a:p>
                    <a:p>
                      <a:pPr marL="0" indent="0">
                        <a:buFont typeface="Arial" panose="020B0604020202020204" pitchFamily="34" charset="0"/>
                        <a:buNone/>
                      </a:pPr>
                      <a:endParaRPr lang="en-AU" sz="1050" b="0" i="0" kern="1200" dirty="0">
                        <a:solidFill>
                          <a:schemeClr val="tx1"/>
                        </a:solidFill>
                        <a:effectLst/>
                        <a:latin typeface="+mn-lt"/>
                        <a:ea typeface="+mn-ea"/>
                        <a:cs typeface="+mn-cs"/>
                      </a:endParaRPr>
                    </a:p>
                  </a:txBody>
                  <a:tcPr>
                    <a:lnL w="12700" cap="flat" cmpd="sng" algn="ctr">
                      <a:noFill/>
                      <a:prstDash val="solid"/>
                      <a:round/>
                      <a:headEnd type="none" w="med" len="med"/>
                      <a:tailEnd type="none" w="med" len="med"/>
                    </a:lnL>
                    <a:lnR w="6350" cap="flat" cmpd="sng" algn="ctr">
                      <a:noFill/>
                      <a:prstDash val="solid"/>
                      <a:miter lim="800000"/>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66070909"/>
                  </a:ext>
                </a:extLst>
              </a:tr>
            </a:tbl>
          </a:graphicData>
        </a:graphic>
      </p:graphicFrame>
      <p:pic>
        <p:nvPicPr>
          <p:cNvPr id="6" name="Picture 5" descr="Diagram of shoulder joint anatomy highlighting key components including clavicle, rotator cuff, humerus, scapula, and labrum. Labels identify bones and muscles with color differentiation: bones in beige, muscles in red, and connective tissues in blue.&#10;&#10;">
            <a:extLst>
              <a:ext uri="{FF2B5EF4-FFF2-40B4-BE49-F238E27FC236}">
                <a16:creationId xmlns:a16="http://schemas.microsoft.com/office/drawing/2014/main" id="{EEB3AD7D-EE51-3801-AA75-4C3BCBB9AA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70600" y="1526634"/>
            <a:ext cx="3449772" cy="3332480"/>
          </a:xfrm>
          <a:prstGeom prst="rect">
            <a:avLst/>
          </a:prstGeom>
        </p:spPr>
      </p:pic>
      <p:sp>
        <p:nvSpPr>
          <p:cNvPr id="8" name="TextBox 7">
            <a:extLst>
              <a:ext uri="{FF2B5EF4-FFF2-40B4-BE49-F238E27FC236}">
                <a16:creationId xmlns:a16="http://schemas.microsoft.com/office/drawing/2014/main" id="{7FAC4473-022E-CF66-CB0A-396E6EB6C56B}"/>
              </a:ext>
              <a:ext uri="{C183D7F6-B498-43B3-948B-1728B52AA6E4}">
                <adec:decorative xmlns:adec="http://schemas.microsoft.com/office/drawing/2017/decorative" val="1"/>
              </a:ext>
            </a:extLst>
          </p:cNvPr>
          <p:cNvSpPr txBox="1"/>
          <p:nvPr/>
        </p:nvSpPr>
        <p:spPr>
          <a:xfrm>
            <a:off x="7561614" y="5321715"/>
            <a:ext cx="4479966" cy="415498"/>
          </a:xfrm>
          <a:prstGeom prst="rect">
            <a:avLst/>
          </a:prstGeom>
          <a:noFill/>
        </p:spPr>
        <p:txBody>
          <a:bodyPr wrap="square">
            <a:spAutoFit/>
          </a:bodyPr>
          <a:lstStyle/>
          <a:p>
            <a:r>
              <a:rPr lang="en-AU" sz="1050">
                <a:hlinkClick r:id="rId4"/>
              </a:rPr>
              <a:t>Shoulder anatomy</a:t>
            </a:r>
            <a:r>
              <a:rPr lang="en-AU" sz="1050"/>
              <a:t> by </a:t>
            </a:r>
            <a:r>
              <a:rPr lang="en-AU" sz="1050" err="1">
                <a:hlinkClick r:id="rId5"/>
              </a:rPr>
              <a:t>InjuryMap</a:t>
            </a:r>
            <a:r>
              <a:rPr lang="en-AU" sz="1050"/>
              <a:t> is licensed under the </a:t>
            </a:r>
            <a:r>
              <a:rPr lang="en-AU" sz="1050">
                <a:hlinkClick r:id="rId6" tooltip="w:en:Creative Commons"/>
              </a:rPr>
              <a:t>Creative Commons</a:t>
            </a:r>
            <a:r>
              <a:rPr lang="en-AU" sz="1050"/>
              <a:t> </a:t>
            </a:r>
            <a:r>
              <a:rPr lang="en-AU" sz="1050">
                <a:hlinkClick r:id="rId7" tooltip="creativecommons:by-sa/4.0/deed.en"/>
              </a:rPr>
              <a:t>Attribution-Share Alike 4.0 International</a:t>
            </a:r>
            <a:r>
              <a:rPr lang="en-AU" sz="1050"/>
              <a:t> license.</a:t>
            </a:r>
          </a:p>
        </p:txBody>
      </p:sp>
      <p:sp>
        <p:nvSpPr>
          <p:cNvPr id="3" name="Slide Number Placeholder 2">
            <a:extLst>
              <a:ext uri="{FF2B5EF4-FFF2-40B4-BE49-F238E27FC236}">
                <a16:creationId xmlns:a16="http://schemas.microsoft.com/office/drawing/2014/main" id="{DF14D552-CB41-8894-79CD-C22F78362DC8}"/>
              </a:ext>
              <a:ext uri="{C183D7F6-B498-43B3-948B-1728B52AA6E4}">
                <adec:decorative xmlns:adec="http://schemas.microsoft.com/office/drawing/2017/decorative" val="0"/>
              </a:ext>
            </a:extLst>
          </p:cNvPr>
          <p:cNvSpPr>
            <a:spLocks noGrp="1"/>
          </p:cNvSpPr>
          <p:nvPr>
            <p:ph type="sldNum" sz="quarter" idx="12"/>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Arial" panose="020B0604020202020204"/>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22</a:t>
            </a:fld>
            <a:endParaRPr kumimoji="0" lang="en-AU" sz="1200" b="0" i="0" u="none" strike="noStrike" kern="1200" cap="none" spc="0" normalizeH="0" baseline="0" noProof="0">
              <a:ln>
                <a:noFill/>
              </a:ln>
              <a:solidFill>
                <a:srgbClr val="22272B"/>
              </a:solidFill>
              <a:effectLst/>
              <a:uLnTx/>
              <a:uFillTx/>
              <a:latin typeface="Arial" panose="020B0604020202020204"/>
              <a:ea typeface="+mn-ea"/>
              <a:cs typeface="+mn-cs"/>
            </a:endParaRPr>
          </a:p>
        </p:txBody>
      </p:sp>
    </p:spTree>
    <p:extLst>
      <p:ext uri="{BB962C8B-B14F-4D97-AF65-F5344CB8AC3E}">
        <p14:creationId xmlns:p14="http://schemas.microsoft.com/office/powerpoint/2010/main" val="3576625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CE8517-FF87-80AC-92DC-BB89CA419D6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2F993FB-75A7-2A17-4A25-C1EBBCE890E9}"/>
              </a:ext>
            </a:extLst>
          </p:cNvPr>
          <p:cNvSpPr>
            <a:spLocks noGrp="1"/>
          </p:cNvSpPr>
          <p:nvPr>
            <p:ph type="title"/>
          </p:nvPr>
        </p:nvSpPr>
        <p:spPr>
          <a:xfrm>
            <a:off x="360000" y="360000"/>
            <a:ext cx="10710000" cy="545601"/>
          </a:xfrm>
        </p:spPr>
        <p:txBody>
          <a:bodyPr/>
          <a:lstStyle/>
          <a:p>
            <a:r>
              <a:rPr lang="en-AU">
                <a:latin typeface="+mj-lt"/>
              </a:rPr>
              <a:t>Muscle groups of the shoulder</a:t>
            </a:r>
          </a:p>
        </p:txBody>
      </p:sp>
      <p:sp>
        <p:nvSpPr>
          <p:cNvPr id="10" name="Oval 9">
            <a:extLst>
              <a:ext uri="{FF2B5EF4-FFF2-40B4-BE49-F238E27FC236}">
                <a16:creationId xmlns:a16="http://schemas.microsoft.com/office/drawing/2014/main" id="{A83C73BF-8807-3049-9232-92EA058A5D57}"/>
              </a:ext>
            </a:extLst>
          </p:cNvPr>
          <p:cNvSpPr/>
          <p:nvPr/>
        </p:nvSpPr>
        <p:spPr>
          <a:xfrm>
            <a:off x="11070000" y="126961"/>
            <a:ext cx="762000" cy="737039"/>
          </a:xfrm>
          <a:prstGeom prst="ellipse">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1.5k</a:t>
            </a:r>
          </a:p>
        </p:txBody>
      </p:sp>
      <p:graphicFrame>
        <p:nvGraphicFramePr>
          <p:cNvPr id="2" name="Table 1">
            <a:extLst>
              <a:ext uri="{FF2B5EF4-FFF2-40B4-BE49-F238E27FC236}">
                <a16:creationId xmlns:a16="http://schemas.microsoft.com/office/drawing/2014/main" id="{59AA641D-6B64-C55D-9F93-73135C93843E}"/>
              </a:ext>
            </a:extLst>
          </p:cNvPr>
          <p:cNvGraphicFramePr>
            <a:graphicFrameLocks noGrp="1"/>
          </p:cNvGraphicFramePr>
          <p:nvPr>
            <p:extLst>
              <p:ext uri="{D42A27DB-BD31-4B8C-83A1-F6EECF244321}">
                <p14:modId xmlns:p14="http://schemas.microsoft.com/office/powerpoint/2010/main" val="2099175808"/>
              </p:ext>
            </p:extLst>
          </p:nvPr>
        </p:nvGraphicFramePr>
        <p:xfrm>
          <a:off x="360000" y="1138640"/>
          <a:ext cx="11233286" cy="5389880"/>
        </p:xfrm>
        <a:graphic>
          <a:graphicData uri="http://schemas.openxmlformats.org/drawingml/2006/table">
            <a:tbl>
              <a:tblPr firstRow="1" bandRow="1">
                <a:tableStyleId>{69012ECD-51FC-41F1-AA8D-1B2483CD663E}</a:tableStyleId>
              </a:tblPr>
              <a:tblGrid>
                <a:gridCol w="1561236">
                  <a:extLst>
                    <a:ext uri="{9D8B030D-6E8A-4147-A177-3AD203B41FA5}">
                      <a16:colId xmlns:a16="http://schemas.microsoft.com/office/drawing/2014/main" val="68240341"/>
                    </a:ext>
                  </a:extLst>
                </a:gridCol>
                <a:gridCol w="4515190">
                  <a:extLst>
                    <a:ext uri="{9D8B030D-6E8A-4147-A177-3AD203B41FA5}">
                      <a16:colId xmlns:a16="http://schemas.microsoft.com/office/drawing/2014/main" val="2982950735"/>
                    </a:ext>
                  </a:extLst>
                </a:gridCol>
                <a:gridCol w="5156860">
                  <a:extLst>
                    <a:ext uri="{9D8B030D-6E8A-4147-A177-3AD203B41FA5}">
                      <a16:colId xmlns:a16="http://schemas.microsoft.com/office/drawing/2014/main" val="1423240541"/>
                    </a:ext>
                  </a:extLst>
                </a:gridCol>
              </a:tblGrid>
              <a:tr h="1841495">
                <a:tc>
                  <a:txBody>
                    <a:bodyPr/>
                    <a:lstStyle/>
                    <a:p>
                      <a:r>
                        <a:rPr lang="en-AU" b="1">
                          <a:solidFill>
                            <a:schemeClr val="tx1"/>
                          </a:solidFill>
                        </a:rPr>
                        <a:t>Muscle(s) and groups</a:t>
                      </a:r>
                    </a:p>
                  </a:txBody>
                  <a:tcPr>
                    <a:lnL w="6350" cap="flat" cmpd="sng" algn="ctr">
                      <a:noFill/>
                      <a:prstDash val="solid"/>
                      <a:miter lim="800000"/>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lvl="0" indent="0">
                        <a:lnSpc>
                          <a:spcPct val="150000"/>
                        </a:lnSpc>
                        <a:buFont typeface="Arial" panose="020B0604020202020204" pitchFamily="34" charset="0"/>
                        <a:buNone/>
                      </a:pPr>
                      <a:r>
                        <a:rPr lang="en-GB" b="0">
                          <a:solidFill>
                            <a:schemeClr val="tx1"/>
                          </a:solidFill>
                        </a:rPr>
                        <a:t>Muscle groups that cause:</a:t>
                      </a:r>
                    </a:p>
                    <a:p>
                      <a:pPr marL="285750" lvl="0" indent="-285750">
                        <a:lnSpc>
                          <a:spcPct val="150000"/>
                        </a:lnSpc>
                        <a:buFont typeface="Arial" panose="020B0604020202020204" pitchFamily="34" charset="0"/>
                        <a:buChar char="•"/>
                        <a:tabLst>
                          <a:tab pos="5557838" algn="l"/>
                        </a:tabLst>
                      </a:pPr>
                      <a:r>
                        <a:rPr lang="en-GB" b="0">
                          <a:solidFill>
                            <a:schemeClr val="tx1"/>
                          </a:solidFill>
                        </a:rPr>
                        <a:t>shoulder flexion include the pectoral muscles and the anterior deltoid.</a:t>
                      </a:r>
                    </a:p>
                    <a:p>
                      <a:pPr marL="285750" lvl="0" indent="-285750">
                        <a:lnSpc>
                          <a:spcPct val="150000"/>
                        </a:lnSpc>
                        <a:buFont typeface="Arial" panose="020B0604020202020204" pitchFamily="34" charset="0"/>
                        <a:buChar char="•"/>
                      </a:pPr>
                      <a:r>
                        <a:rPr lang="en-GB" b="0">
                          <a:solidFill>
                            <a:schemeClr val="tx1"/>
                          </a:solidFill>
                        </a:rPr>
                        <a:t>shoulder extension include the latissimus dorsi and the posterior deltoid.</a:t>
                      </a:r>
                      <a:endParaRPr lang="en-AU" b="0">
                        <a:solidFill>
                          <a:schemeClr val="tx1"/>
                        </a:solidFill>
                      </a:endParaRPr>
                    </a:p>
                    <a:p>
                      <a:pPr marL="285750" lvl="0" indent="-285750">
                        <a:lnSpc>
                          <a:spcPct val="150000"/>
                        </a:lnSpc>
                        <a:buFont typeface="Arial" panose="020B0604020202020204" pitchFamily="34" charset="0"/>
                        <a:buChar char="•"/>
                      </a:pPr>
                      <a:r>
                        <a:rPr lang="en-GB" b="0">
                          <a:solidFill>
                            <a:schemeClr val="tx1"/>
                          </a:solidFill>
                        </a:rPr>
                        <a:t>shoulder abduction include the deltoid.</a:t>
                      </a:r>
                      <a:endParaRPr lang="en-AU" b="0">
                        <a:solidFill>
                          <a:schemeClr val="tx1"/>
                        </a:solidFill>
                      </a:endParaRPr>
                    </a:p>
                    <a:p>
                      <a:pPr marL="285750" lvl="0" indent="-285750">
                        <a:lnSpc>
                          <a:spcPct val="150000"/>
                        </a:lnSpc>
                        <a:buFont typeface="Arial" panose="020B0604020202020204" pitchFamily="34" charset="0"/>
                        <a:buChar char="•"/>
                      </a:pPr>
                      <a:r>
                        <a:rPr lang="en-GB" b="0">
                          <a:solidFill>
                            <a:schemeClr val="tx1"/>
                          </a:solidFill>
                        </a:rPr>
                        <a:t>shoulder adduction include the pectoral muscles and the latissimus dorsi</a:t>
                      </a:r>
                      <a:endParaRPr lang="en-AU" b="0">
                        <a:solidFill>
                          <a:schemeClr val="tx1"/>
                        </a:solidFill>
                      </a:endParaRPr>
                    </a:p>
                    <a:p>
                      <a:pPr marL="285750" lvl="0" indent="-285750">
                        <a:lnSpc>
                          <a:spcPct val="150000"/>
                        </a:lnSpc>
                        <a:buFont typeface="Arial" panose="020B0604020202020204" pitchFamily="34" charset="0"/>
                        <a:buChar char="•"/>
                      </a:pPr>
                      <a:r>
                        <a:rPr lang="en-GB" b="0">
                          <a:solidFill>
                            <a:schemeClr val="tx1"/>
                          </a:solidFill>
                        </a:rPr>
                        <a:t>Internal and external rotation and circumduction include a combination of the movements and muscles described above</a:t>
                      </a:r>
                      <a:r>
                        <a:rPr lang="en-GB">
                          <a:solidFill>
                            <a:schemeClr val="tx1"/>
                          </a:solidFill>
                        </a:rPr>
                        <a:t>.</a:t>
                      </a:r>
                      <a:endParaRPr lang="en-AU">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1450" lvl="0" indent="-171450">
                        <a:buFont typeface="Arial" panose="020B0604020202020204" pitchFamily="34" charset="0"/>
                        <a:buChar char="•"/>
                      </a:pPr>
                      <a:endParaRPr lang="en-AU" dirty="0">
                        <a:solidFill>
                          <a:schemeClr val="tx1"/>
                        </a:solidFill>
                      </a:endParaRPr>
                    </a:p>
                  </a:txBody>
                  <a:tcPr>
                    <a:lnL w="12700" cap="flat" cmpd="sng" algn="ctr">
                      <a:noFill/>
                      <a:prstDash val="solid"/>
                      <a:round/>
                      <a:headEnd type="none" w="med" len="med"/>
                      <a:tailEnd type="none" w="med" len="med"/>
                    </a:lnL>
                    <a:lnR w="6350" cap="flat" cmpd="sng" algn="ctr">
                      <a:noFill/>
                      <a:prstDash val="solid"/>
                      <a:miter lim="800000"/>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6947301"/>
                  </a:ext>
                </a:extLst>
              </a:tr>
            </a:tbl>
          </a:graphicData>
        </a:graphic>
      </p:graphicFrame>
      <p:pic>
        <p:nvPicPr>
          <p:cNvPr id="6" name="Picture 5" descr="An anatomical diagram showing muscles of the left shoulder and upper back from anterior lateral and posterior views, highlighting pectoralis major, deltoid, latissimus dorsi, and other deep shoulder muscles. Labels identify specific muscles and bone landmarks, illustrating muscle positioning and relationships for educational reference.&#10;&#10;">
            <a:extLst>
              <a:ext uri="{FF2B5EF4-FFF2-40B4-BE49-F238E27FC236}">
                <a16:creationId xmlns:a16="http://schemas.microsoft.com/office/drawing/2014/main" id="{A93B513D-585F-FBA0-71A5-CCD38B57657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6541077" y="1534747"/>
            <a:ext cx="5407962" cy="2881004"/>
          </a:xfrm>
          <a:prstGeom prst="rect">
            <a:avLst/>
          </a:prstGeom>
        </p:spPr>
      </p:pic>
      <p:sp>
        <p:nvSpPr>
          <p:cNvPr id="9" name="TextBox 8">
            <a:extLst>
              <a:ext uri="{FF2B5EF4-FFF2-40B4-BE49-F238E27FC236}">
                <a16:creationId xmlns:a16="http://schemas.microsoft.com/office/drawing/2014/main" id="{81836F3D-B169-0DDB-66E5-A8CADA1884FC}"/>
              </a:ext>
              <a:ext uri="{C183D7F6-B498-43B3-948B-1728B52AA6E4}">
                <adec:decorative xmlns:adec="http://schemas.microsoft.com/office/drawing/2017/decorative" val="1"/>
              </a:ext>
            </a:extLst>
          </p:cNvPr>
          <p:cNvSpPr txBox="1"/>
          <p:nvPr/>
        </p:nvSpPr>
        <p:spPr>
          <a:xfrm>
            <a:off x="7062850" y="5033044"/>
            <a:ext cx="4530436" cy="415498"/>
          </a:xfrm>
          <a:prstGeom prst="rect">
            <a:avLst/>
          </a:prstGeom>
          <a:noFill/>
        </p:spPr>
        <p:txBody>
          <a:bodyPr wrap="square">
            <a:spAutoFit/>
          </a:bodyPr>
          <a:lstStyle/>
          <a:p>
            <a:r>
              <a:rPr lang="en-AU" sz="1050">
                <a:hlinkClick r:id="rId4"/>
              </a:rPr>
              <a:t>1119 Muscles that Move the Humerus</a:t>
            </a:r>
            <a:r>
              <a:rPr lang="en-AU" sz="1050"/>
              <a:t> by </a:t>
            </a:r>
            <a:r>
              <a:rPr lang="en-AU" sz="1050">
                <a:hlinkClick r:id="rId5"/>
              </a:rPr>
              <a:t>OpenStax</a:t>
            </a:r>
            <a:r>
              <a:rPr lang="en-AU" sz="1050"/>
              <a:t> is licensed under the </a:t>
            </a:r>
            <a:r>
              <a:rPr lang="en-AU" sz="1050">
                <a:hlinkClick r:id="rId6" tooltip="w:en:Creative Commons"/>
              </a:rPr>
              <a:t>Creative Commons</a:t>
            </a:r>
            <a:r>
              <a:rPr lang="en-AU" sz="1050"/>
              <a:t> </a:t>
            </a:r>
            <a:r>
              <a:rPr lang="en-AU" sz="1050">
                <a:hlinkClick r:id="rId7" tooltip="creativecommons:by/4.0/deed.en"/>
              </a:rPr>
              <a:t>Attribution 4.0 International</a:t>
            </a:r>
            <a:r>
              <a:rPr lang="en-AU" sz="1050"/>
              <a:t> license.</a:t>
            </a:r>
          </a:p>
        </p:txBody>
      </p:sp>
      <p:sp>
        <p:nvSpPr>
          <p:cNvPr id="3" name="Slide Number Placeholder 2">
            <a:extLst>
              <a:ext uri="{FF2B5EF4-FFF2-40B4-BE49-F238E27FC236}">
                <a16:creationId xmlns:a16="http://schemas.microsoft.com/office/drawing/2014/main" id="{E9715C3F-6C3C-FF5C-231D-1318B9FCFA52}"/>
              </a:ext>
              <a:ext uri="{C183D7F6-B498-43B3-948B-1728B52AA6E4}">
                <adec:decorative xmlns:adec="http://schemas.microsoft.com/office/drawing/2017/decorative" val="0"/>
              </a:ext>
            </a:extLst>
          </p:cNvPr>
          <p:cNvSpPr>
            <a:spLocks noGrp="1"/>
          </p:cNvSpPr>
          <p:nvPr>
            <p:ph type="sldNum" sz="quarter" idx="12"/>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Arial" panose="020B0604020202020204"/>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23</a:t>
            </a:fld>
            <a:endParaRPr kumimoji="0" lang="en-AU" sz="1200" b="0" i="0" u="none" strike="noStrike" kern="1200" cap="none" spc="0" normalizeH="0" baseline="0" noProof="0">
              <a:ln>
                <a:noFill/>
              </a:ln>
              <a:solidFill>
                <a:srgbClr val="22272B"/>
              </a:solidFill>
              <a:effectLst/>
              <a:uLnTx/>
              <a:uFillTx/>
              <a:latin typeface="Arial" panose="020B0604020202020204"/>
              <a:ea typeface="+mn-ea"/>
              <a:cs typeface="+mn-cs"/>
            </a:endParaRPr>
          </a:p>
        </p:txBody>
      </p:sp>
    </p:spTree>
    <p:extLst>
      <p:ext uri="{BB962C8B-B14F-4D97-AF65-F5344CB8AC3E}">
        <p14:creationId xmlns:p14="http://schemas.microsoft.com/office/powerpoint/2010/main" val="3300931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661B9F-1C99-182A-C062-45DEA737C2D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A3CDCDF-8EC8-3846-33BA-EDA933617C49}"/>
              </a:ext>
            </a:extLst>
          </p:cNvPr>
          <p:cNvSpPr>
            <a:spLocks noGrp="1"/>
          </p:cNvSpPr>
          <p:nvPr>
            <p:ph type="title"/>
          </p:nvPr>
        </p:nvSpPr>
        <p:spPr>
          <a:xfrm>
            <a:off x="360000" y="360000"/>
            <a:ext cx="10710000" cy="545601"/>
          </a:xfrm>
        </p:spPr>
        <p:txBody>
          <a:bodyPr/>
          <a:lstStyle/>
          <a:p>
            <a:r>
              <a:rPr lang="en-AU">
                <a:latin typeface="+mj-lt"/>
              </a:rPr>
              <a:t>An example of safe execution (5)</a:t>
            </a:r>
          </a:p>
        </p:txBody>
      </p:sp>
      <p:sp>
        <p:nvSpPr>
          <p:cNvPr id="10" name="Oval 9">
            <a:extLst>
              <a:ext uri="{FF2B5EF4-FFF2-40B4-BE49-F238E27FC236}">
                <a16:creationId xmlns:a16="http://schemas.microsoft.com/office/drawing/2014/main" id="{87A9892B-8FDF-1716-DF9F-679E6413F2CC}"/>
              </a:ext>
            </a:extLst>
          </p:cNvPr>
          <p:cNvSpPr/>
          <p:nvPr/>
        </p:nvSpPr>
        <p:spPr>
          <a:xfrm>
            <a:off x="11070000" y="126961"/>
            <a:ext cx="762000" cy="737039"/>
          </a:xfrm>
          <a:prstGeom prst="ellipse">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1.5l</a:t>
            </a:r>
          </a:p>
        </p:txBody>
      </p:sp>
      <p:sp>
        <p:nvSpPr>
          <p:cNvPr id="2" name="Rectangle: Rounded Corners 1">
            <a:extLst>
              <a:ext uri="{FF2B5EF4-FFF2-40B4-BE49-F238E27FC236}">
                <a16:creationId xmlns:a16="http://schemas.microsoft.com/office/drawing/2014/main" id="{5A082C58-D59D-0FB3-A601-6731CDBA825B}"/>
              </a:ext>
            </a:extLst>
          </p:cNvPr>
          <p:cNvSpPr/>
          <p:nvPr/>
        </p:nvSpPr>
        <p:spPr>
          <a:xfrm>
            <a:off x="360001" y="1138640"/>
            <a:ext cx="6005173" cy="5001603"/>
          </a:xfrm>
          <a:prstGeom prst="roundRect">
            <a:avLst/>
          </a:prstGeom>
          <a:solidFill>
            <a:srgbClr val="F0EBFB"/>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a:solidFill>
                  <a:schemeClr val="accent1"/>
                </a:solidFill>
              </a:rPr>
              <a:t>Correct alignment of the shoulders is maintained by engaging the latissimus dorsi and lower trapezius to ensure that the shoulders are not elevated causing tension in the neck.</a:t>
            </a:r>
            <a:r>
              <a:rPr lang="en-AU">
                <a:solidFill>
                  <a:schemeClr val="accent1"/>
                </a:solidFill>
              </a:rPr>
              <a:t> </a:t>
            </a:r>
            <a:r>
              <a:rPr lang="en-GB">
                <a:solidFill>
                  <a:schemeClr val="accent1"/>
                </a:solidFill>
              </a:rPr>
              <a:t>This alignment fault can affect kinaesthetic awareness and the correct communication of the intent.</a:t>
            </a:r>
            <a:endParaRPr lang="en-AU">
              <a:solidFill>
                <a:schemeClr val="accent1"/>
              </a:solidFill>
            </a:endParaRPr>
          </a:p>
        </p:txBody>
      </p:sp>
      <p:pic>
        <p:nvPicPr>
          <p:cNvPr id="7" name="Picture 6">
            <a:extLst>
              <a:ext uri="{FF2B5EF4-FFF2-40B4-BE49-F238E27FC236}">
                <a16:creationId xmlns:a16="http://schemas.microsoft.com/office/drawing/2014/main" id="{5C4C336E-51BC-19B0-CCDC-7D9038896A8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50529" y="1252847"/>
            <a:ext cx="2901537" cy="4352306"/>
          </a:xfrm>
          <a:prstGeom prst="rect">
            <a:avLst/>
          </a:prstGeom>
          <a:effectLst>
            <a:outerShdw blurRad="50800" dist="38100" dir="18900000" algn="bl" rotWithShape="0">
              <a:prstClr val="black">
                <a:alpha val="40000"/>
              </a:prstClr>
            </a:outerShdw>
          </a:effectLst>
        </p:spPr>
      </p:pic>
      <p:sp>
        <p:nvSpPr>
          <p:cNvPr id="11" name="TextBox 10">
            <a:extLst>
              <a:ext uri="{FF2B5EF4-FFF2-40B4-BE49-F238E27FC236}">
                <a16:creationId xmlns:a16="http://schemas.microsoft.com/office/drawing/2014/main" id="{86BA12B3-0EAF-7490-4432-7D9BD6F01EAF}"/>
              </a:ext>
              <a:ext uri="{C183D7F6-B498-43B3-948B-1728B52AA6E4}">
                <adec:decorative xmlns:adec="http://schemas.microsoft.com/office/drawing/2017/decorative" val="1"/>
              </a:ext>
            </a:extLst>
          </p:cNvPr>
          <p:cNvSpPr txBox="1"/>
          <p:nvPr/>
        </p:nvSpPr>
        <p:spPr>
          <a:xfrm>
            <a:off x="7749212" y="5840127"/>
            <a:ext cx="3734788" cy="1315745"/>
          </a:xfrm>
          <a:prstGeom prst="rect">
            <a:avLst/>
          </a:prstGeom>
          <a:noFill/>
        </p:spPr>
        <p:txBody>
          <a:bodyPr wrap="square">
            <a:spAutoFit/>
          </a:bodyPr>
          <a:lstStyle/>
          <a:p>
            <a:r>
              <a:rPr lang="en-AU" sz="1050">
                <a:hlinkClick r:id="rId4"/>
              </a:rPr>
              <a:t>A graceful dancer in a monochrome image with arms elegantly crossed above the head</a:t>
            </a:r>
            <a:r>
              <a:rPr lang="en-AU" sz="1050"/>
              <a:t> by Nuta Sorokina </a:t>
            </a:r>
            <a:r>
              <a:rPr lang="en-AU" sz="1050">
                <a:hlinkClick r:id="rId5"/>
              </a:rPr>
              <a:t>is licensed under </a:t>
            </a:r>
            <a:r>
              <a:rPr lang="en-AU" sz="1050" err="1">
                <a:hlinkClick r:id="rId5"/>
              </a:rPr>
              <a:t>Pexels</a:t>
            </a:r>
            <a:r>
              <a:rPr lang="en-AU" sz="1050"/>
              <a:t> license.</a:t>
            </a:r>
          </a:p>
          <a:p>
            <a:br>
              <a:rPr lang="en-AU"/>
            </a:br>
            <a:endParaRPr lang="en-AU"/>
          </a:p>
        </p:txBody>
      </p:sp>
      <p:sp>
        <p:nvSpPr>
          <p:cNvPr id="3" name="Slide Number Placeholder 2">
            <a:extLst>
              <a:ext uri="{FF2B5EF4-FFF2-40B4-BE49-F238E27FC236}">
                <a16:creationId xmlns:a16="http://schemas.microsoft.com/office/drawing/2014/main" id="{739A74E0-208A-6D8D-6A7C-D460F07A7EA0}"/>
              </a:ext>
              <a:ext uri="{C183D7F6-B498-43B3-948B-1728B52AA6E4}">
                <adec:decorative xmlns:adec="http://schemas.microsoft.com/office/drawing/2017/decorative" val="0"/>
              </a:ext>
            </a:extLst>
          </p:cNvPr>
          <p:cNvSpPr>
            <a:spLocks noGrp="1"/>
          </p:cNvSpPr>
          <p:nvPr>
            <p:ph type="sldNum" sz="quarter" idx="12"/>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b="0" i="0" u="none" strike="noStrike" kern="1200" cap="none" spc="0" normalizeH="0" baseline="0" noProof="0" smtClean="0">
                <a:ln>
                  <a:noFill/>
                </a:ln>
                <a:solidFill>
                  <a:srgbClr val="22272B"/>
                </a:solidFill>
                <a:effectLst/>
                <a:uLnTx/>
                <a:uFillTx/>
                <a:latin typeface="Arial" panose="020B0604020202020204"/>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24</a:t>
            </a:fld>
            <a:endParaRPr kumimoji="0" lang="en-AU" b="0" i="0" u="none" strike="noStrike" kern="1200" cap="none" spc="0" normalizeH="0" baseline="0" noProof="0">
              <a:ln>
                <a:noFill/>
              </a:ln>
              <a:solidFill>
                <a:srgbClr val="22272B"/>
              </a:solidFill>
              <a:effectLst/>
              <a:uLnTx/>
              <a:uFillTx/>
              <a:latin typeface="Arial" panose="020B0604020202020204"/>
              <a:ea typeface="+mn-ea"/>
              <a:cs typeface="+mn-cs"/>
            </a:endParaRPr>
          </a:p>
        </p:txBody>
      </p:sp>
    </p:spTree>
    <p:extLst>
      <p:ext uri="{BB962C8B-B14F-4D97-AF65-F5344CB8AC3E}">
        <p14:creationId xmlns:p14="http://schemas.microsoft.com/office/powerpoint/2010/main" val="1962911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348B47-BFA4-0B51-2614-E0D0D31D5D60}"/>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184FA982-53B1-AED4-159C-FB6FAAE54AD5}"/>
              </a:ext>
            </a:extLst>
          </p:cNvPr>
          <p:cNvSpPr>
            <a:spLocks noGrp="1"/>
          </p:cNvSpPr>
          <p:nvPr>
            <p:ph type="title"/>
          </p:nvPr>
        </p:nvSpPr>
        <p:spPr/>
        <p:txBody>
          <a:bodyPr/>
          <a:lstStyle/>
          <a:p>
            <a:r>
              <a:rPr lang="en-AU">
                <a:latin typeface="+mj-lt"/>
              </a:rPr>
              <a:t>What is dance technique?</a:t>
            </a:r>
          </a:p>
        </p:txBody>
      </p:sp>
      <p:sp>
        <p:nvSpPr>
          <p:cNvPr id="5" name="Oval 4">
            <a:extLst>
              <a:ext uri="{FF2B5EF4-FFF2-40B4-BE49-F238E27FC236}">
                <a16:creationId xmlns:a16="http://schemas.microsoft.com/office/drawing/2014/main" id="{AC71DFE0-1DAB-FB40-653D-6416BB87A6F9}"/>
              </a:ext>
            </a:extLst>
          </p:cNvPr>
          <p:cNvSpPr/>
          <p:nvPr/>
        </p:nvSpPr>
        <p:spPr>
          <a:xfrm>
            <a:off x="11070000" y="126961"/>
            <a:ext cx="762000" cy="737039"/>
          </a:xfrm>
          <a:prstGeom prst="ellipse">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1.5 m</a:t>
            </a:r>
          </a:p>
        </p:txBody>
      </p:sp>
      <p:graphicFrame>
        <p:nvGraphicFramePr>
          <p:cNvPr id="2" name="Diagram 1" descr="A NESA (2025) definition of dance technique which is training that physically prepares the body to dance. It is based on safe dance practices and anatomical principles to build strength, coordination and endurance. &#10;">
            <a:extLst>
              <a:ext uri="{FF2B5EF4-FFF2-40B4-BE49-F238E27FC236}">
                <a16:creationId xmlns:a16="http://schemas.microsoft.com/office/drawing/2014/main" id="{BA6513DC-7AC2-89B7-F339-6681D32F03DC}"/>
              </a:ext>
            </a:extLst>
          </p:cNvPr>
          <p:cNvGraphicFramePr/>
          <p:nvPr>
            <p:extLst>
              <p:ext uri="{D42A27DB-BD31-4B8C-83A1-F6EECF244321}">
                <p14:modId xmlns:p14="http://schemas.microsoft.com/office/powerpoint/2010/main" val="54712154"/>
              </p:ext>
            </p:extLst>
          </p:nvPr>
        </p:nvGraphicFramePr>
        <p:xfrm>
          <a:off x="505609" y="1108038"/>
          <a:ext cx="10972799" cy="50130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xtBox 8">
            <a:extLst>
              <a:ext uri="{FF2B5EF4-FFF2-40B4-BE49-F238E27FC236}">
                <a16:creationId xmlns:a16="http://schemas.microsoft.com/office/drawing/2014/main" id="{3D944A01-C3DF-EA42-A0B5-AB44E95F8B52}"/>
              </a:ext>
            </a:extLst>
          </p:cNvPr>
          <p:cNvSpPr txBox="1"/>
          <p:nvPr/>
        </p:nvSpPr>
        <p:spPr>
          <a:xfrm>
            <a:off x="142240" y="6609080"/>
            <a:ext cx="6096000" cy="430887"/>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AU" sz="1000" baseline="0">
                <a:solidFill>
                  <a:srgbClr val="22272B"/>
                </a:solidFill>
                <a:latin typeface="Arial"/>
              </a:rPr>
              <a:t>NESA (2025) </a:t>
            </a:r>
            <a:r>
              <a:rPr lang="en-AU" sz="1000" u="sng" strike="noStrike" baseline="0">
                <a:solidFill>
                  <a:srgbClr val="146CFD"/>
                </a:solidFill>
                <a:latin typeface="Arial"/>
                <a:ea typeface="Segoe UI"/>
                <a:cs typeface="Segoe UI"/>
                <a:hlinkClick r:id="rId8"/>
              </a:rPr>
              <a:t>Dance 11–12 Syllabus (2025) Glossary</a:t>
            </a:r>
            <a:r>
              <a:rPr lang="en-AU" sz="1000" baseline="0">
                <a:solidFill>
                  <a:srgbClr val="22272B"/>
                </a:solidFill>
                <a:latin typeface="Arial"/>
              </a:rPr>
              <a:t> Date accessed 1 July 2026</a:t>
            </a:r>
            <a:r>
              <a:rPr sz="1000">
                <a:latin typeface="Arial"/>
                <a:ea typeface="Arial"/>
                <a:cs typeface="Arial"/>
              </a:rPr>
              <a:t>​</a:t>
            </a:r>
            <a:endParaRPr lang="en-GB"/>
          </a:p>
          <a:p>
            <a:pPr algn="l"/>
            <a:endParaRPr lang="en-GB" sz="1800"/>
          </a:p>
        </p:txBody>
      </p:sp>
      <p:sp>
        <p:nvSpPr>
          <p:cNvPr id="3" name="Slide Number Placeholder 2">
            <a:extLst>
              <a:ext uri="{FF2B5EF4-FFF2-40B4-BE49-F238E27FC236}">
                <a16:creationId xmlns:a16="http://schemas.microsoft.com/office/drawing/2014/main" id="{27143480-980E-01D5-274D-A03E6ABEEE6F}"/>
              </a:ext>
              <a:ext uri="{C183D7F6-B498-43B3-948B-1728B52AA6E4}">
                <adec:decorative xmlns:adec="http://schemas.microsoft.com/office/drawing/2017/decorative" val="0"/>
              </a:ext>
            </a:extLst>
          </p:cNvPr>
          <p:cNvSpPr>
            <a:spLocks noGrp="1"/>
          </p:cNvSpPr>
          <p:nvPr>
            <p:ph type="sldNum" sz="quarter" idx="12"/>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25</a:t>
            </a:fld>
            <a:endParaRPr kumimoji="0" lang="en-AU" sz="1200" b="0" i="0" u="none" strike="noStrike" kern="1200" cap="none" spc="0" normalizeH="0" baseline="0" noProof="0">
              <a:ln>
                <a:noFill/>
              </a:ln>
              <a:solidFill>
                <a:srgbClr val="22272B"/>
              </a:solidFill>
              <a:effectLst/>
              <a:uLnTx/>
              <a:uFillTx/>
              <a:latin typeface="Public Sans Light"/>
              <a:ea typeface="+mn-ea"/>
              <a:cs typeface="+mn-cs"/>
            </a:endParaRPr>
          </a:p>
        </p:txBody>
      </p:sp>
    </p:spTree>
    <p:extLst>
      <p:ext uri="{BB962C8B-B14F-4D97-AF65-F5344CB8AC3E}">
        <p14:creationId xmlns:p14="http://schemas.microsoft.com/office/powerpoint/2010/main" val="2266911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50DDFD0-E81B-FAC2-D61D-086EAA2A07A8}"/>
              </a:ext>
            </a:extLst>
          </p:cNvPr>
          <p:cNvSpPr>
            <a:spLocks noGrp="1"/>
          </p:cNvSpPr>
          <p:nvPr>
            <p:ph type="title"/>
          </p:nvPr>
        </p:nvSpPr>
        <p:spPr/>
        <p:txBody>
          <a:bodyPr/>
          <a:lstStyle/>
          <a:p>
            <a:r>
              <a:rPr lang="en-AU">
                <a:latin typeface="+mj-lt"/>
              </a:rPr>
              <a:t>What does dance technique look like?</a:t>
            </a:r>
          </a:p>
        </p:txBody>
      </p:sp>
      <p:sp>
        <p:nvSpPr>
          <p:cNvPr id="5" name="Oval 4">
            <a:extLst>
              <a:ext uri="{FF2B5EF4-FFF2-40B4-BE49-F238E27FC236}">
                <a16:creationId xmlns:a16="http://schemas.microsoft.com/office/drawing/2014/main" id="{F872B046-FA81-EB92-7FB0-29C3F0B29E62}"/>
              </a:ext>
            </a:extLst>
          </p:cNvPr>
          <p:cNvSpPr/>
          <p:nvPr/>
        </p:nvSpPr>
        <p:spPr>
          <a:xfrm>
            <a:off x="11070000" y="126961"/>
            <a:ext cx="762000" cy="737039"/>
          </a:xfrm>
          <a:prstGeom prst="ellipse">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1.5</a:t>
            </a:r>
          </a:p>
          <a:p>
            <a:pPr algn="ctr"/>
            <a:r>
              <a:rPr lang="en-AU" sz="1800"/>
              <a:t>n</a:t>
            </a:r>
          </a:p>
        </p:txBody>
      </p:sp>
      <p:pic>
        <p:nvPicPr>
          <p:cNvPr id="40" name="Content Placeholder 39" descr="A graphic to demonstrate dance technique showing the relationship between alignment, control, strength, flexibility, endurance and coordination in relation to personal anatomical structure.">
            <a:extLst>
              <a:ext uri="{FF2B5EF4-FFF2-40B4-BE49-F238E27FC236}">
                <a16:creationId xmlns:a16="http://schemas.microsoft.com/office/drawing/2014/main" id="{CB8EE488-EC8B-5E59-CED6-412845FB9546}"/>
              </a:ext>
            </a:extLst>
          </p:cNvPr>
          <p:cNvPicPr>
            <a:picLocks noGrp="1" noChangeAspect="1"/>
          </p:cNvPicPr>
          <p:nvPr>
            <p:ph idx="4294967295"/>
          </p:nvPr>
        </p:nvPicPr>
        <p:blipFill rotWithShape="1">
          <a:blip r:embed="rId2" cstate="screen">
            <a:extLst>
              <a:ext uri="{28A0092B-C50C-407E-A947-70E740481C1C}">
                <a14:useLocalDpi xmlns:a14="http://schemas.microsoft.com/office/drawing/2010/main" val="0"/>
              </a:ext>
            </a:extLst>
          </a:blip>
          <a:srcRect/>
          <a:stretch>
            <a:fillRect/>
          </a:stretch>
        </p:blipFill>
        <p:spPr>
          <a:xfrm>
            <a:off x="104774" y="1012228"/>
            <a:ext cx="5435946" cy="5342188"/>
          </a:xfrm>
        </p:spPr>
      </p:pic>
      <p:sp>
        <p:nvSpPr>
          <p:cNvPr id="43" name="TextBox 42" descr="Dance technique is relative to personal anatomical structure showing the relationship between:&#10;Alignment&#10;Control&#10;Strength&#10;Flexibility&#10;Endurance&#10;Coordination &#10;The performer demonstrates alignment, control, strength, flexibility, endurance and coordination simultaneously when performing movement phrases within a dance work.&#10;">
            <a:extLst>
              <a:ext uri="{FF2B5EF4-FFF2-40B4-BE49-F238E27FC236}">
                <a16:creationId xmlns:a16="http://schemas.microsoft.com/office/drawing/2014/main" id="{542EB959-01B6-61BB-727A-3047D52EA95A}"/>
              </a:ext>
            </a:extLst>
          </p:cNvPr>
          <p:cNvSpPr txBox="1"/>
          <p:nvPr/>
        </p:nvSpPr>
        <p:spPr>
          <a:xfrm>
            <a:off x="5449455" y="1097039"/>
            <a:ext cx="6275819" cy="5514150"/>
          </a:xfrm>
          <a:prstGeom prst="rect">
            <a:avLst/>
          </a:prstGeom>
          <a:noFill/>
        </p:spPr>
        <p:txBody>
          <a:bodyPr wrap="square" lIns="0" tIns="0" rIns="0" bIns="0" rtlCol="0">
            <a:noAutofit/>
          </a:bodyPr>
          <a:lstStyle/>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800" b="0" i="0" u="none" strike="noStrike" kern="1200" cap="none" spc="0" normalizeH="0" baseline="0" noProof="0">
                <a:ln>
                  <a:noFill/>
                </a:ln>
                <a:solidFill>
                  <a:srgbClr val="22272B"/>
                </a:solidFill>
                <a:effectLst/>
                <a:uLnTx/>
                <a:uFillTx/>
                <a:latin typeface="Arial" panose="020B0604020202020204"/>
                <a:ea typeface="+mn-ea"/>
                <a:cs typeface="+mn-cs"/>
              </a:rPr>
              <a:t>Dance technique is relative to personal anatomical structure showing the relationship between:</a:t>
            </a:r>
          </a:p>
          <a:p>
            <a:pPr marL="285750" marR="0" lvl="0" indent="-285750" algn="l" defTabSz="609585" rtl="0" eaLnBrk="1" fontAlgn="auto" latinLnBrk="0" hangingPunct="1">
              <a:lnSpc>
                <a:spcPct val="150000"/>
              </a:lnSpc>
              <a:spcBef>
                <a:spcPts val="0"/>
              </a:spcBef>
              <a:spcAft>
                <a:spcPts val="600"/>
              </a:spcAft>
              <a:buClrTx/>
              <a:buSzTx/>
              <a:buFont typeface="Arial" panose="020B0604020202020204" pitchFamily="34" charset="0"/>
              <a:buChar char="•"/>
              <a:tabLst/>
              <a:defRPr/>
            </a:pPr>
            <a:r>
              <a:rPr kumimoji="0" lang="en-AU" sz="1800" b="0" i="0" u="none" strike="noStrike" kern="1200" cap="none" spc="0" normalizeH="0" baseline="0" noProof="0">
                <a:ln>
                  <a:noFill/>
                </a:ln>
                <a:solidFill>
                  <a:srgbClr val="22272B"/>
                </a:solidFill>
                <a:effectLst/>
                <a:uLnTx/>
                <a:uFillTx/>
                <a:latin typeface="Arial" panose="020B0604020202020204"/>
                <a:ea typeface="+mn-ea"/>
                <a:cs typeface="+mn-cs"/>
              </a:rPr>
              <a:t>Alignment</a:t>
            </a:r>
          </a:p>
          <a:p>
            <a:pPr marL="285750" marR="0" lvl="0" indent="-285750" algn="l" defTabSz="609585" rtl="0" eaLnBrk="1" fontAlgn="auto" latinLnBrk="0" hangingPunct="1">
              <a:lnSpc>
                <a:spcPct val="150000"/>
              </a:lnSpc>
              <a:spcBef>
                <a:spcPts val="0"/>
              </a:spcBef>
              <a:spcAft>
                <a:spcPts val="600"/>
              </a:spcAft>
              <a:buClrTx/>
              <a:buSzTx/>
              <a:buFont typeface="Arial" panose="020B0604020202020204" pitchFamily="34" charset="0"/>
              <a:buChar char="•"/>
              <a:tabLst/>
              <a:defRPr/>
            </a:pPr>
            <a:r>
              <a:rPr kumimoji="0" lang="en-AU" sz="1800" b="0" i="0" u="none" strike="noStrike" kern="1200" cap="none" spc="0" normalizeH="0" baseline="0" noProof="0">
                <a:ln>
                  <a:noFill/>
                </a:ln>
                <a:solidFill>
                  <a:srgbClr val="22272B"/>
                </a:solidFill>
                <a:effectLst/>
                <a:uLnTx/>
                <a:uFillTx/>
                <a:latin typeface="Arial" panose="020B0604020202020204"/>
                <a:ea typeface="+mn-ea"/>
                <a:cs typeface="+mn-cs"/>
              </a:rPr>
              <a:t>Control</a:t>
            </a:r>
          </a:p>
          <a:p>
            <a:pPr marL="285750" marR="0" lvl="0" indent="-285750" algn="l" defTabSz="609585" rtl="0" eaLnBrk="1" fontAlgn="auto" latinLnBrk="0" hangingPunct="1">
              <a:lnSpc>
                <a:spcPct val="150000"/>
              </a:lnSpc>
              <a:spcBef>
                <a:spcPts val="0"/>
              </a:spcBef>
              <a:spcAft>
                <a:spcPts val="600"/>
              </a:spcAft>
              <a:buClrTx/>
              <a:buSzTx/>
              <a:buFont typeface="Arial" panose="020B0604020202020204" pitchFamily="34" charset="0"/>
              <a:buChar char="•"/>
              <a:tabLst/>
              <a:defRPr/>
            </a:pPr>
            <a:r>
              <a:rPr kumimoji="0" lang="en-AU" sz="1800" b="0" i="0" u="none" strike="noStrike" kern="1200" cap="none" spc="0" normalizeH="0" baseline="0" noProof="0">
                <a:ln>
                  <a:noFill/>
                </a:ln>
                <a:solidFill>
                  <a:srgbClr val="22272B"/>
                </a:solidFill>
                <a:effectLst/>
                <a:uLnTx/>
                <a:uFillTx/>
                <a:latin typeface="Arial" panose="020B0604020202020204"/>
                <a:ea typeface="+mn-ea"/>
                <a:cs typeface="+mn-cs"/>
              </a:rPr>
              <a:t>Strength</a:t>
            </a:r>
          </a:p>
          <a:p>
            <a:pPr marL="285750" marR="0" lvl="0" indent="-285750" algn="l" defTabSz="609585" rtl="0" eaLnBrk="1" fontAlgn="auto" latinLnBrk="0" hangingPunct="1">
              <a:lnSpc>
                <a:spcPct val="150000"/>
              </a:lnSpc>
              <a:spcBef>
                <a:spcPts val="0"/>
              </a:spcBef>
              <a:spcAft>
                <a:spcPts val="600"/>
              </a:spcAft>
              <a:buClrTx/>
              <a:buSzTx/>
              <a:buFont typeface="Arial" panose="020B0604020202020204" pitchFamily="34" charset="0"/>
              <a:buChar char="•"/>
              <a:tabLst/>
              <a:defRPr/>
            </a:pPr>
            <a:r>
              <a:rPr kumimoji="0" lang="en-AU" sz="1800" b="0" i="0" u="none" strike="noStrike" kern="1200" cap="none" spc="0" normalizeH="0" baseline="0" noProof="0">
                <a:ln>
                  <a:noFill/>
                </a:ln>
                <a:solidFill>
                  <a:srgbClr val="22272B"/>
                </a:solidFill>
                <a:effectLst/>
                <a:uLnTx/>
                <a:uFillTx/>
                <a:latin typeface="Arial" panose="020B0604020202020204"/>
                <a:ea typeface="+mn-ea"/>
                <a:cs typeface="+mn-cs"/>
              </a:rPr>
              <a:t>Flexibility</a:t>
            </a:r>
          </a:p>
          <a:p>
            <a:pPr marL="285750" marR="0" lvl="0" indent="-285750" algn="l" defTabSz="609585" rtl="0" eaLnBrk="1" fontAlgn="auto" latinLnBrk="0" hangingPunct="1">
              <a:lnSpc>
                <a:spcPct val="150000"/>
              </a:lnSpc>
              <a:spcBef>
                <a:spcPts val="0"/>
              </a:spcBef>
              <a:spcAft>
                <a:spcPts val="600"/>
              </a:spcAft>
              <a:buClrTx/>
              <a:buSzTx/>
              <a:buFont typeface="Arial" panose="020B0604020202020204" pitchFamily="34" charset="0"/>
              <a:buChar char="•"/>
              <a:tabLst/>
              <a:defRPr/>
            </a:pPr>
            <a:r>
              <a:rPr kumimoji="0" lang="en-AU" sz="1800" b="0" i="0" u="none" strike="noStrike" kern="1200" cap="none" spc="0" normalizeH="0" baseline="0" noProof="0">
                <a:ln>
                  <a:noFill/>
                </a:ln>
                <a:solidFill>
                  <a:srgbClr val="22272B"/>
                </a:solidFill>
                <a:effectLst/>
                <a:uLnTx/>
                <a:uFillTx/>
                <a:latin typeface="Arial" panose="020B0604020202020204"/>
                <a:ea typeface="+mn-ea"/>
                <a:cs typeface="+mn-cs"/>
              </a:rPr>
              <a:t>Endurance</a:t>
            </a:r>
          </a:p>
          <a:p>
            <a:pPr marL="285750" marR="0" lvl="0" indent="-285750" algn="l" defTabSz="609585" rtl="0" eaLnBrk="1" fontAlgn="auto" latinLnBrk="0" hangingPunct="1">
              <a:lnSpc>
                <a:spcPct val="150000"/>
              </a:lnSpc>
              <a:spcBef>
                <a:spcPts val="0"/>
              </a:spcBef>
              <a:spcAft>
                <a:spcPts val="600"/>
              </a:spcAft>
              <a:buClrTx/>
              <a:buSzTx/>
              <a:buFont typeface="Arial" panose="020B0604020202020204" pitchFamily="34" charset="0"/>
              <a:buChar char="•"/>
              <a:tabLst/>
              <a:defRPr/>
            </a:pPr>
            <a:r>
              <a:rPr kumimoji="0" lang="en-AU" sz="1800" b="0" i="0" u="none" strike="noStrike" kern="1200" cap="none" spc="0" normalizeH="0" baseline="0" noProof="0">
                <a:ln>
                  <a:noFill/>
                </a:ln>
                <a:solidFill>
                  <a:srgbClr val="22272B"/>
                </a:solidFill>
                <a:effectLst/>
                <a:uLnTx/>
                <a:uFillTx/>
                <a:latin typeface="Arial" panose="020B0604020202020204"/>
                <a:ea typeface="+mn-ea"/>
                <a:cs typeface="+mn-cs"/>
              </a:rPr>
              <a:t>Coordination </a:t>
            </a:r>
          </a:p>
          <a:p>
            <a:pPr marR="0" lvl="0" algn="l" defTabSz="609585" rtl="0" eaLnBrk="1" fontAlgn="auto" latinLnBrk="0" hangingPunct="1">
              <a:lnSpc>
                <a:spcPct val="150000"/>
              </a:lnSpc>
              <a:spcBef>
                <a:spcPts val="0"/>
              </a:spcBef>
              <a:spcAft>
                <a:spcPts val="600"/>
              </a:spcAft>
              <a:buClrTx/>
              <a:buSzTx/>
              <a:tabLst/>
              <a:defRPr/>
            </a:pPr>
            <a:r>
              <a:rPr lang="en-AU" sz="1800">
                <a:solidFill>
                  <a:srgbClr val="22272B"/>
                </a:solidFill>
                <a:latin typeface="Arial" panose="020B0604020202020204"/>
              </a:rPr>
              <a:t>The performer demonstrates alignment, control, strength, flexibility, endurance and coordination simultaneously when performing movement phrases within a dance work.</a:t>
            </a:r>
            <a:endParaRPr kumimoji="0" lang="en-AU" sz="1800" b="0" i="0" u="none" strike="noStrike" kern="1200" cap="none" spc="0" normalizeH="0" baseline="0" noProof="0">
              <a:ln>
                <a:noFill/>
              </a:ln>
              <a:solidFill>
                <a:srgbClr val="22272B"/>
              </a:solidFill>
              <a:effectLst/>
              <a:uLnTx/>
              <a:uFillTx/>
              <a:latin typeface="Arial" panose="020B0604020202020204"/>
              <a:ea typeface="+mn-ea"/>
              <a:cs typeface="+mn-cs"/>
            </a:endParaRPr>
          </a:p>
        </p:txBody>
      </p:sp>
      <p:sp>
        <p:nvSpPr>
          <p:cNvPr id="3" name="Slide Number Placeholder 2">
            <a:extLst>
              <a:ext uri="{FF2B5EF4-FFF2-40B4-BE49-F238E27FC236}">
                <a16:creationId xmlns:a16="http://schemas.microsoft.com/office/drawing/2014/main" id="{D84F3F36-BD8A-C859-757A-A601401C8211}"/>
              </a:ext>
              <a:ext uri="{C183D7F6-B498-43B3-948B-1728B52AA6E4}">
                <adec:decorative xmlns:adec="http://schemas.microsoft.com/office/drawing/2017/decorative" val="0"/>
              </a:ext>
            </a:extLst>
          </p:cNvPr>
          <p:cNvSpPr>
            <a:spLocks noGrp="1"/>
          </p:cNvSpPr>
          <p:nvPr>
            <p:ph type="sldNum" sz="quarter" idx="12"/>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26</a:t>
            </a:fld>
            <a:endParaRPr kumimoji="0" lang="en-AU" sz="1200" b="0" i="0" u="none" strike="noStrike" kern="1200" cap="none" spc="0" normalizeH="0" baseline="0" noProof="0">
              <a:ln>
                <a:noFill/>
              </a:ln>
              <a:solidFill>
                <a:srgbClr val="22272B"/>
              </a:solidFill>
              <a:effectLst/>
              <a:uLnTx/>
              <a:uFillTx/>
              <a:latin typeface="Public Sans Light"/>
              <a:ea typeface="+mn-ea"/>
              <a:cs typeface="+mn-cs"/>
            </a:endParaRPr>
          </a:p>
        </p:txBody>
      </p:sp>
    </p:spTree>
    <p:extLst>
      <p:ext uri="{BB962C8B-B14F-4D97-AF65-F5344CB8AC3E}">
        <p14:creationId xmlns:p14="http://schemas.microsoft.com/office/powerpoint/2010/main" val="292820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6822531-5229-EFAC-EA97-CA94592CBA1B}"/>
              </a:ext>
            </a:extLst>
          </p:cNvPr>
          <p:cNvSpPr>
            <a:spLocks noGrp="1"/>
          </p:cNvSpPr>
          <p:nvPr>
            <p:ph type="title"/>
          </p:nvPr>
        </p:nvSpPr>
        <p:spPr/>
        <p:txBody>
          <a:bodyPr/>
          <a:lstStyle/>
          <a:p>
            <a:r>
              <a:rPr lang="en-AU"/>
              <a:t>Alignment</a:t>
            </a:r>
          </a:p>
        </p:txBody>
      </p:sp>
      <p:sp>
        <p:nvSpPr>
          <p:cNvPr id="5" name="Oval 4">
            <a:extLst>
              <a:ext uri="{FF2B5EF4-FFF2-40B4-BE49-F238E27FC236}">
                <a16:creationId xmlns:a16="http://schemas.microsoft.com/office/drawing/2014/main" id="{E3EE96CD-C378-6F3A-58AD-F9DE39E1E72B}"/>
              </a:ext>
            </a:extLst>
          </p:cNvPr>
          <p:cNvSpPr/>
          <p:nvPr/>
        </p:nvSpPr>
        <p:spPr>
          <a:xfrm>
            <a:off x="11070000" y="126961"/>
            <a:ext cx="762000" cy="737039"/>
          </a:xfrm>
          <a:prstGeom prst="ellipse">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1.5</a:t>
            </a:r>
          </a:p>
          <a:p>
            <a:pPr algn="ctr"/>
            <a:r>
              <a:rPr lang="en-AU" sz="1800"/>
              <a:t>o</a:t>
            </a:r>
          </a:p>
        </p:txBody>
      </p:sp>
      <p:sp>
        <p:nvSpPr>
          <p:cNvPr id="7" name="Content Placeholder 6">
            <a:extLst>
              <a:ext uri="{FF2B5EF4-FFF2-40B4-BE49-F238E27FC236}">
                <a16:creationId xmlns:a16="http://schemas.microsoft.com/office/drawing/2014/main" id="{006F4CAE-833F-2144-7EDE-3EB1E20F3366}"/>
              </a:ext>
              <a:ext uri="{C183D7F6-B498-43B3-948B-1728B52AA6E4}">
                <adec:decorative xmlns:adec="http://schemas.microsoft.com/office/drawing/2017/decorative" val="1"/>
              </a:ext>
            </a:extLst>
          </p:cNvPr>
          <p:cNvSpPr>
            <a:spLocks noGrp="1"/>
          </p:cNvSpPr>
          <p:nvPr>
            <p:ph idx="1"/>
          </p:nvPr>
        </p:nvSpPr>
        <p:spPr/>
        <p:txBody>
          <a:bodyPr numCol="1"/>
          <a:lstStyle/>
          <a:p>
            <a:pPr marL="285750" indent="-285750">
              <a:buFont typeface="Arial" panose="020B0604020202020204" pitchFamily="34" charset="0"/>
              <a:buChar char="•"/>
            </a:pPr>
            <a:endParaRPr lang="en-AU" dirty="0"/>
          </a:p>
          <a:p>
            <a:pPr marL="285750" indent="-285750">
              <a:buFont typeface="Arial" panose="020B0604020202020204" pitchFamily="34" charset="0"/>
              <a:buChar char="•"/>
            </a:pPr>
            <a:endParaRPr lang="en-AU" dirty="0"/>
          </a:p>
          <a:p>
            <a:pPr marL="285750" indent="-285750">
              <a:buFont typeface="Arial" panose="020B0604020202020204" pitchFamily="34" charset="0"/>
              <a:buChar char="•"/>
            </a:pPr>
            <a:endParaRPr lang="en-AU" dirty="0"/>
          </a:p>
          <a:p>
            <a:endParaRPr lang="en-AU" dirty="0"/>
          </a:p>
        </p:txBody>
      </p:sp>
      <p:grpSp>
        <p:nvGrpSpPr>
          <p:cNvPr id="17" name="Group 16">
            <a:extLst>
              <a:ext uri="{FF2B5EF4-FFF2-40B4-BE49-F238E27FC236}">
                <a16:creationId xmlns:a16="http://schemas.microsoft.com/office/drawing/2014/main" id="{3E97D9F0-970A-C4F7-56D6-BEF0E6F7040C}"/>
              </a:ext>
              <a:ext uri="{C183D7F6-B498-43B3-948B-1728B52AA6E4}">
                <adec:decorative xmlns:adec="http://schemas.microsoft.com/office/drawing/2017/decorative" val="1"/>
              </a:ext>
            </a:extLst>
          </p:cNvPr>
          <p:cNvGrpSpPr/>
          <p:nvPr/>
        </p:nvGrpSpPr>
        <p:grpSpPr>
          <a:xfrm>
            <a:off x="348000" y="1903190"/>
            <a:ext cx="11483999" cy="3843092"/>
            <a:chOff x="589935" y="3429000"/>
            <a:chExt cx="6215747" cy="2293374"/>
          </a:xfrm>
        </p:grpSpPr>
        <p:sp>
          <p:nvSpPr>
            <p:cNvPr id="14" name="Rectangle: Rounded Corners 13">
              <a:extLst>
                <a:ext uri="{FF2B5EF4-FFF2-40B4-BE49-F238E27FC236}">
                  <a16:creationId xmlns:a16="http://schemas.microsoft.com/office/drawing/2014/main" id="{1F66699A-A7ED-640F-558A-4614A672B4EE}"/>
                </a:ext>
              </a:extLst>
            </p:cNvPr>
            <p:cNvSpPr/>
            <p:nvPr/>
          </p:nvSpPr>
          <p:spPr>
            <a:xfrm>
              <a:off x="589935" y="3429000"/>
              <a:ext cx="6215747" cy="2293374"/>
            </a:xfrm>
            <a:prstGeom prst="roundRect">
              <a:avLst/>
            </a:prstGeom>
            <a:noFill/>
            <a:ln w="38100">
              <a:solidFill>
                <a:srgbClr val="E0D5F7"/>
              </a:solid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srgbClr val="FFFFFF"/>
                </a:solidFill>
                <a:effectLst/>
                <a:uLnTx/>
                <a:uFillTx/>
                <a:latin typeface="Public Sans Light"/>
                <a:ea typeface="+mn-ea"/>
                <a:cs typeface="+mn-cs"/>
              </a:endParaRPr>
            </a:p>
          </p:txBody>
        </p:sp>
        <p:sp>
          <p:nvSpPr>
            <p:cNvPr id="15" name="TextBox 14" descr="Why alignment is important to the performer?&#10;In dance alignment is an important aspect of safe dance practice. &#10;It is the relationship of the skeleton to the line of gravity and the base of support, which makes movement more efficient and reduces the chance of injury.&#10;">
              <a:extLst>
                <a:ext uri="{FF2B5EF4-FFF2-40B4-BE49-F238E27FC236}">
                  <a16:creationId xmlns:a16="http://schemas.microsoft.com/office/drawing/2014/main" id="{50A99947-9C09-E116-F70C-28FE08BA5341}"/>
                </a:ext>
              </a:extLst>
            </p:cNvPr>
            <p:cNvSpPr txBox="1"/>
            <p:nvPr/>
          </p:nvSpPr>
          <p:spPr>
            <a:xfrm>
              <a:off x="762879" y="3579239"/>
              <a:ext cx="3451548" cy="1992896"/>
            </a:xfrm>
            <a:prstGeom prst="rect">
              <a:avLst/>
            </a:prstGeom>
            <a:noFill/>
          </p:spPr>
          <p:txBody>
            <a:bodyPr wrap="square" lIns="0" tIns="0" rIns="0" bIns="0" rtlCol="0" anchor="t">
              <a:noAutofit/>
            </a:bodyPr>
            <a:lstStyle/>
            <a:p>
              <a:pPr>
                <a:lnSpc>
                  <a:spcPct val="150000"/>
                </a:lnSpc>
                <a:defRPr/>
              </a:pPr>
              <a:r>
                <a:rPr kumimoji="0" lang="en-AU" sz="1800" b="1" i="0" u="none" strike="noStrike" kern="1200" cap="none" spc="0" normalizeH="0" baseline="0" noProof="0" dirty="0">
                  <a:ln>
                    <a:noFill/>
                  </a:ln>
                  <a:solidFill>
                    <a:srgbClr val="22272B"/>
                  </a:solidFill>
                  <a:effectLst/>
                  <a:uLnTx/>
                  <a:uFillTx/>
                  <a:latin typeface="Public Sans Light"/>
                  <a:ea typeface="+mn-ea"/>
                  <a:cs typeface="+mn-cs"/>
                </a:rPr>
                <a:t>Why </a:t>
              </a:r>
              <a:r>
                <a:rPr lang="en-AU" sz="1800" b="1" dirty="0">
                  <a:solidFill>
                    <a:srgbClr val="22272B"/>
                  </a:solidFill>
                  <a:latin typeface="Public Sans Light"/>
                </a:rPr>
                <a:t>is alignment </a:t>
              </a:r>
              <a:r>
                <a:rPr kumimoji="0" lang="en-AU" sz="1800" b="1" i="0" u="none" strike="noStrike" kern="1200" cap="none" spc="0" normalizeH="0" baseline="0" noProof="0" dirty="0">
                  <a:ln>
                    <a:noFill/>
                  </a:ln>
                  <a:solidFill>
                    <a:srgbClr val="22272B"/>
                  </a:solidFill>
                  <a:effectLst/>
                  <a:uLnTx/>
                  <a:uFillTx/>
                  <a:latin typeface="Public Sans Light"/>
                  <a:ea typeface="+mn-ea"/>
                  <a:cs typeface="+mn-cs"/>
                </a:rPr>
                <a:t>important to the performer?</a:t>
              </a:r>
              <a:endParaRPr lang="en-AU" sz="1800" b="1" i="0" u="none" strike="noStrike" kern="1200" cap="none" spc="0" normalizeH="0" baseline="0" noProof="0" dirty="0">
                <a:ln>
                  <a:noFill/>
                </a:ln>
                <a:solidFill>
                  <a:srgbClr val="22272B"/>
                </a:solidFill>
                <a:effectLst/>
                <a:uLnTx/>
                <a:uFillTx/>
                <a:latin typeface="Public Sans Light"/>
                <a:cs typeface="Public Sans Light"/>
              </a:endParaRPr>
            </a:p>
            <a:p>
              <a:pPr marL="285750" indent="-285750">
                <a:lnSpc>
                  <a:spcPct val="150000"/>
                </a:lnSpc>
                <a:buFont typeface="Arial" panose="020B0604020202020204" pitchFamily="34" charset="0"/>
                <a:buChar char="•"/>
              </a:pPr>
              <a:r>
                <a:rPr lang="en-AU" sz="1800" dirty="0">
                  <a:solidFill>
                    <a:srgbClr val="22272B"/>
                  </a:solidFill>
                </a:rPr>
                <a:t>In dance alignment is an important aspect of safe dance practice. </a:t>
              </a:r>
            </a:p>
            <a:p>
              <a:pPr marL="285750" indent="-285750">
                <a:lnSpc>
                  <a:spcPct val="150000"/>
                </a:lnSpc>
                <a:buFont typeface="Arial" panose="020B0604020202020204" pitchFamily="34" charset="0"/>
                <a:buChar char="•"/>
              </a:pPr>
              <a:r>
                <a:rPr lang="en-AU" sz="1800" dirty="0">
                  <a:solidFill>
                    <a:srgbClr val="22272B"/>
                  </a:solidFill>
                </a:rPr>
                <a:t>It is the relationship of the skeleton to the line of gravity and the base of support, which makes movement more efficient and reduces the chance of injury (NESA 2025).</a:t>
              </a:r>
            </a:p>
            <a:p>
              <a:pPr marL="285750" indent="-285750">
                <a:lnSpc>
                  <a:spcPct val="150000"/>
                </a:lnSpc>
                <a:buFont typeface="Arial" panose="020B0604020202020204" pitchFamily="34" charset="0"/>
                <a:buChar char="•"/>
              </a:pPr>
              <a:r>
                <a:rPr lang="en-AU" sz="1800" dirty="0">
                  <a:solidFill>
                    <a:srgbClr val="22272B"/>
                  </a:solidFill>
                </a:rPr>
                <a:t>Correct alignment allows movement to be perform as intended.</a:t>
              </a:r>
            </a:p>
          </p:txBody>
        </p:sp>
      </p:grpSp>
      <p:pic>
        <p:nvPicPr>
          <p:cNvPr id="11" name="Picture 10" descr="An illustration of alignment and varying postural types. 5 figures stand facing the side highlighting their vertebral column (spine). The centre depiction is the correct and ideal alignment, whilst all the others depict postural deviations including forward and backward pelvic tilts and upper spine deviations.">
            <a:extLst>
              <a:ext uri="{FF2B5EF4-FFF2-40B4-BE49-F238E27FC236}">
                <a16:creationId xmlns:a16="http://schemas.microsoft.com/office/drawing/2014/main" id="{0A01855D-C389-E137-A920-78FF978CAEE0}"/>
              </a:ext>
              <a:ext uri="{C183D7F6-B498-43B3-948B-1728B52AA6E4}">
                <adec:decorative xmlns:adec="http://schemas.microsoft.com/office/drawing/2017/decorative" val="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11567" y="2249775"/>
            <a:ext cx="3853350" cy="3339570"/>
          </a:xfrm>
          <a:prstGeom prst="rect">
            <a:avLst/>
          </a:prstGeom>
        </p:spPr>
      </p:pic>
      <p:sp>
        <p:nvSpPr>
          <p:cNvPr id="4" name="TextBox 3">
            <a:extLst>
              <a:ext uri="{FF2B5EF4-FFF2-40B4-BE49-F238E27FC236}">
                <a16:creationId xmlns:a16="http://schemas.microsoft.com/office/drawing/2014/main" id="{D4CE709E-5B52-69E1-CEF8-DB1836B6B5F9}"/>
              </a:ext>
              <a:ext uri="{C183D7F6-B498-43B3-948B-1728B52AA6E4}">
                <adec:decorative xmlns:adec="http://schemas.microsoft.com/office/drawing/2017/decorative" val="1"/>
              </a:ext>
            </a:extLst>
          </p:cNvPr>
          <p:cNvSpPr txBox="1"/>
          <p:nvPr/>
        </p:nvSpPr>
        <p:spPr>
          <a:xfrm>
            <a:off x="7511566" y="5841106"/>
            <a:ext cx="4185133" cy="400110"/>
          </a:xfrm>
          <a:prstGeom prst="rect">
            <a:avLst/>
          </a:prstGeom>
          <a:noFill/>
        </p:spPr>
        <p:txBody>
          <a:bodyPr wrap="square">
            <a:spAutoFit/>
          </a:bodyPr>
          <a:lstStyle/>
          <a:p>
            <a:r>
              <a:rPr lang="en-AU" sz="1000">
                <a:hlinkClick r:id="rId4"/>
              </a:rPr>
              <a:t>Posture types (vertebral column</a:t>
            </a:r>
            <a:r>
              <a:rPr lang="en-AU" sz="1000"/>
              <a:t>) by V-</a:t>
            </a:r>
            <a:r>
              <a:rPr lang="en-AU" sz="1000" err="1"/>
              <a:t>Ugnivenko</a:t>
            </a:r>
            <a:r>
              <a:rPr lang="en-AU" sz="1000"/>
              <a:t> is licensed under</a:t>
            </a:r>
            <a:r>
              <a:rPr lang="en-AU" sz="1000">
                <a:hlinkClick r:id="rId5"/>
              </a:rPr>
              <a:t> CC0 1.0 Universal Public domain.</a:t>
            </a:r>
            <a:endParaRPr lang="en-AU" sz="1000"/>
          </a:p>
        </p:txBody>
      </p:sp>
      <p:sp>
        <p:nvSpPr>
          <p:cNvPr id="2" name="Slide Number Placeholder 1">
            <a:extLst>
              <a:ext uri="{FF2B5EF4-FFF2-40B4-BE49-F238E27FC236}">
                <a16:creationId xmlns:a16="http://schemas.microsoft.com/office/drawing/2014/main" id="{792DF9AA-DB65-A7DB-1E2E-26F48558AAA8}"/>
              </a:ext>
            </a:extLst>
          </p:cNvPr>
          <p:cNvSpPr>
            <a:spLocks noGrp="1"/>
          </p:cNvSpPr>
          <p:nvPr>
            <p:ph type="sldNum" sz="quarter" idx="10"/>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27</a:t>
            </a:fld>
            <a:endParaRPr kumimoji="0" lang="en-AU" sz="1200" b="0" i="0" u="none" strike="noStrike" kern="1200" cap="none" spc="0" normalizeH="0" baseline="0" noProof="0">
              <a:ln>
                <a:noFill/>
              </a:ln>
              <a:solidFill>
                <a:srgbClr val="22272B"/>
              </a:solidFill>
              <a:effectLst/>
              <a:uLnTx/>
              <a:uFillTx/>
              <a:latin typeface="Public Sans Light"/>
              <a:ea typeface="+mn-ea"/>
              <a:cs typeface="+mn-cs"/>
            </a:endParaRPr>
          </a:p>
        </p:txBody>
      </p:sp>
    </p:spTree>
    <p:extLst>
      <p:ext uri="{BB962C8B-B14F-4D97-AF65-F5344CB8AC3E}">
        <p14:creationId xmlns:p14="http://schemas.microsoft.com/office/powerpoint/2010/main" val="676389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302A63-70B9-E57C-2719-894CF5C32B7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496CBC4D-0595-8153-4E89-48CDBEE7C4BD}"/>
              </a:ext>
            </a:extLst>
          </p:cNvPr>
          <p:cNvSpPr>
            <a:spLocks noGrp="1"/>
          </p:cNvSpPr>
          <p:nvPr>
            <p:ph type="title"/>
          </p:nvPr>
        </p:nvSpPr>
        <p:spPr/>
        <p:txBody>
          <a:bodyPr/>
          <a:lstStyle/>
          <a:p>
            <a:r>
              <a:rPr lang="en-AU"/>
              <a:t>Control</a:t>
            </a:r>
          </a:p>
        </p:txBody>
      </p:sp>
      <p:sp>
        <p:nvSpPr>
          <p:cNvPr id="4" name="Oval 3">
            <a:extLst>
              <a:ext uri="{FF2B5EF4-FFF2-40B4-BE49-F238E27FC236}">
                <a16:creationId xmlns:a16="http://schemas.microsoft.com/office/drawing/2014/main" id="{EB52B6A9-B567-4C55-20CA-32445FBBA832}"/>
              </a:ext>
            </a:extLst>
          </p:cNvPr>
          <p:cNvSpPr/>
          <p:nvPr/>
        </p:nvSpPr>
        <p:spPr>
          <a:xfrm>
            <a:off x="11070000" y="126961"/>
            <a:ext cx="762000" cy="737039"/>
          </a:xfrm>
          <a:prstGeom prst="ellipse">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1.5</a:t>
            </a:r>
          </a:p>
          <a:p>
            <a:pPr algn="ctr"/>
            <a:r>
              <a:rPr lang="en-AU" sz="1800"/>
              <a:t>p</a:t>
            </a:r>
          </a:p>
        </p:txBody>
      </p:sp>
      <p:sp>
        <p:nvSpPr>
          <p:cNvPr id="7" name="Content Placeholder 6">
            <a:extLst>
              <a:ext uri="{FF2B5EF4-FFF2-40B4-BE49-F238E27FC236}">
                <a16:creationId xmlns:a16="http://schemas.microsoft.com/office/drawing/2014/main" id="{72625746-4296-8AF8-551C-1C8060601380}"/>
              </a:ext>
              <a:ext uri="{C183D7F6-B498-43B3-948B-1728B52AA6E4}">
                <adec:decorative xmlns:adec="http://schemas.microsoft.com/office/drawing/2017/decorative" val="1"/>
              </a:ext>
            </a:extLst>
          </p:cNvPr>
          <p:cNvSpPr>
            <a:spLocks noGrp="1"/>
          </p:cNvSpPr>
          <p:nvPr>
            <p:ph idx="1"/>
          </p:nvPr>
        </p:nvSpPr>
        <p:spPr/>
        <p:txBody>
          <a:bodyPr numCol="1"/>
          <a:lstStyle/>
          <a:p>
            <a:pPr marL="285750" indent="-285750">
              <a:buFont typeface="Arial" panose="020B0604020202020204" pitchFamily="34" charset="0"/>
              <a:buChar char="•"/>
            </a:pPr>
            <a:endParaRPr lang="en-AU" dirty="0"/>
          </a:p>
          <a:p>
            <a:pPr marL="285750" indent="-285750">
              <a:buFont typeface="Arial" panose="020B0604020202020204" pitchFamily="34" charset="0"/>
              <a:buChar char="•"/>
            </a:pPr>
            <a:endParaRPr lang="en-AU" dirty="0"/>
          </a:p>
          <a:p>
            <a:pPr marL="285750" indent="-285750">
              <a:buFont typeface="Arial" panose="020B0604020202020204" pitchFamily="34" charset="0"/>
              <a:buChar char="•"/>
            </a:pPr>
            <a:endParaRPr lang="en-AU" dirty="0"/>
          </a:p>
          <a:p>
            <a:endParaRPr lang="en-AU" dirty="0"/>
          </a:p>
        </p:txBody>
      </p:sp>
      <p:grpSp>
        <p:nvGrpSpPr>
          <p:cNvPr id="17" name="Group 16">
            <a:extLst>
              <a:ext uri="{FF2B5EF4-FFF2-40B4-BE49-F238E27FC236}">
                <a16:creationId xmlns:a16="http://schemas.microsoft.com/office/drawing/2014/main" id="{21E469BD-75B2-143F-BEB9-85D02159C4F5}"/>
              </a:ext>
              <a:ext uri="{C183D7F6-B498-43B3-948B-1728B52AA6E4}">
                <adec:decorative xmlns:adec="http://schemas.microsoft.com/office/drawing/2017/decorative" val="1"/>
              </a:ext>
            </a:extLst>
          </p:cNvPr>
          <p:cNvGrpSpPr/>
          <p:nvPr/>
        </p:nvGrpSpPr>
        <p:grpSpPr>
          <a:xfrm>
            <a:off x="235958" y="1620000"/>
            <a:ext cx="11378287" cy="4056405"/>
            <a:chOff x="589935" y="3429000"/>
            <a:chExt cx="6215747" cy="2293374"/>
          </a:xfrm>
        </p:grpSpPr>
        <p:sp>
          <p:nvSpPr>
            <p:cNvPr id="14" name="Rectangle: Rounded Corners 13">
              <a:extLst>
                <a:ext uri="{FF2B5EF4-FFF2-40B4-BE49-F238E27FC236}">
                  <a16:creationId xmlns:a16="http://schemas.microsoft.com/office/drawing/2014/main" id="{D3985018-95E1-80D0-6E71-56B8750FAC35}"/>
                </a:ext>
                <a:ext uri="{C183D7F6-B498-43B3-948B-1728B52AA6E4}">
                  <adec:decorative xmlns:adec="http://schemas.microsoft.com/office/drawing/2017/decorative" val="1"/>
                </a:ext>
              </a:extLst>
            </p:cNvPr>
            <p:cNvSpPr/>
            <p:nvPr/>
          </p:nvSpPr>
          <p:spPr>
            <a:xfrm>
              <a:off x="589935" y="3429000"/>
              <a:ext cx="6215747" cy="2293374"/>
            </a:xfrm>
            <a:prstGeom prst="roundRect">
              <a:avLst/>
            </a:prstGeom>
            <a:noFill/>
            <a:ln w="38100">
              <a:solidFill>
                <a:srgbClr val="E0D5F7"/>
              </a:solid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srgbClr val="FFFFFF"/>
                </a:solidFill>
                <a:effectLst/>
                <a:uLnTx/>
                <a:uFillTx/>
                <a:latin typeface="Public Sans Light"/>
                <a:ea typeface="+mn-ea"/>
                <a:cs typeface="+mn-cs"/>
              </a:endParaRPr>
            </a:p>
          </p:txBody>
        </p:sp>
        <p:sp>
          <p:nvSpPr>
            <p:cNvPr id="15" name="TextBox 14" descr="Why is control important to the performer?&#10;In dance, control is the ability to start and stop dance movements, change direction and hold a correct shapes efficiently.&#10;The ability to control dance movements prevents injury in a dancer and allows them to perform the movements as intended.&#10;">
              <a:extLst>
                <a:ext uri="{FF2B5EF4-FFF2-40B4-BE49-F238E27FC236}">
                  <a16:creationId xmlns:a16="http://schemas.microsoft.com/office/drawing/2014/main" id="{3E3C1AAE-4C19-87F6-F2F5-3319ECBAA1A4}"/>
                </a:ext>
              </a:extLst>
            </p:cNvPr>
            <p:cNvSpPr txBox="1"/>
            <p:nvPr/>
          </p:nvSpPr>
          <p:spPr>
            <a:xfrm>
              <a:off x="762880" y="3579239"/>
              <a:ext cx="3486722" cy="1992896"/>
            </a:xfrm>
            <a:prstGeom prst="rect">
              <a:avLst/>
            </a:prstGeom>
            <a:noFill/>
          </p:spPr>
          <p:txBody>
            <a:bodyPr wrap="square" lIns="0" tIns="0" rIns="0" bIns="0" rtlCol="0" anchor="t">
              <a:noAutofit/>
            </a:bodyPr>
            <a:lstStyle/>
            <a:p>
              <a:pPr marL="0" marR="0" lvl="0" indent="0" algn="l" defTabSz="609585" rtl="0" eaLnBrk="1" fontAlgn="auto" latinLnBrk="0" hangingPunct="1">
                <a:lnSpc>
                  <a:spcPct val="150000"/>
                </a:lnSpc>
                <a:spcBef>
                  <a:spcPts val="0"/>
                </a:spcBef>
                <a:spcAft>
                  <a:spcPts val="0"/>
                </a:spcAft>
                <a:buClrTx/>
                <a:buSzTx/>
                <a:buFontTx/>
                <a:buNone/>
                <a:tabLst/>
                <a:defRPr/>
              </a:pPr>
              <a:r>
                <a:rPr kumimoji="0" lang="en-AU" sz="1800" b="1" i="0" u="none" strike="noStrike" kern="1200" cap="none" spc="0" normalizeH="0" baseline="0" noProof="0">
                  <a:ln>
                    <a:noFill/>
                  </a:ln>
                  <a:solidFill>
                    <a:srgbClr val="22272B"/>
                  </a:solidFill>
                  <a:effectLst/>
                  <a:uLnTx/>
                  <a:uFillTx/>
                  <a:latin typeface="Public Sans Light"/>
                  <a:ea typeface="+mn-ea"/>
                  <a:cs typeface="+mn-cs"/>
                </a:rPr>
                <a:t>Why is control important to the performer?</a:t>
              </a:r>
            </a:p>
            <a:p>
              <a:pPr marL="285750" indent="-285750">
                <a:lnSpc>
                  <a:spcPct val="150000"/>
                </a:lnSpc>
                <a:buFont typeface="Arial" panose="020B0604020202020204" pitchFamily="34" charset="0"/>
                <a:buChar char="•"/>
              </a:pPr>
              <a:r>
                <a:rPr lang="en-AU" sz="1800">
                  <a:solidFill>
                    <a:srgbClr val="22272B"/>
                  </a:solidFill>
                  <a:latin typeface="+mj-lt"/>
                </a:rPr>
                <a:t>In dance, control is the ability to start and stop dance movements, change direction and hold correct shapes efficiently.</a:t>
              </a:r>
            </a:p>
            <a:p>
              <a:pPr marL="285750" indent="-285750">
                <a:lnSpc>
                  <a:spcPct val="150000"/>
                </a:lnSpc>
                <a:buFont typeface="Arial" panose="020B0604020202020204" pitchFamily="34" charset="0"/>
                <a:buChar char="•"/>
                <a:defRPr/>
              </a:pPr>
              <a:r>
                <a:rPr lang="en-AU" sz="1800">
                  <a:solidFill>
                    <a:srgbClr val="22272B"/>
                  </a:solidFill>
                  <a:latin typeface="+mj-lt"/>
                </a:rPr>
                <a:t>The ability to control dance movements</a:t>
              </a:r>
              <a:r>
                <a:rPr kumimoji="0" lang="en-AU" sz="1800" b="0" i="0" u="none" strike="noStrike" kern="1200" cap="none" spc="0" normalizeH="0" baseline="0" noProof="0">
                  <a:ln>
                    <a:noFill/>
                  </a:ln>
                  <a:solidFill>
                    <a:srgbClr val="22272B"/>
                  </a:solidFill>
                  <a:effectLst/>
                  <a:uLnTx/>
                  <a:uFillTx/>
                  <a:latin typeface="+mj-lt"/>
                  <a:ea typeface="+mn-ea"/>
                  <a:cs typeface="+mn-cs"/>
                </a:rPr>
                <a:t> prevents </a:t>
              </a:r>
              <a:r>
                <a:rPr lang="en-AU" sz="1800">
                  <a:solidFill>
                    <a:srgbClr val="22272B"/>
                  </a:solidFill>
                  <a:latin typeface="+mj-lt"/>
                </a:rPr>
                <a:t>injury and</a:t>
              </a:r>
              <a:r>
                <a:rPr kumimoji="0" lang="en-AU" sz="1800" b="0" i="0" u="none" strike="noStrike" kern="1200" cap="none" spc="0" normalizeH="0" baseline="0" noProof="0">
                  <a:ln>
                    <a:noFill/>
                  </a:ln>
                  <a:solidFill>
                    <a:srgbClr val="22272B"/>
                  </a:solidFill>
                  <a:effectLst/>
                  <a:uLnTx/>
                  <a:uFillTx/>
                  <a:latin typeface="+mj-lt"/>
                  <a:ea typeface="+mn-ea"/>
                  <a:cs typeface="+mn-cs"/>
                </a:rPr>
                <a:t> allows </a:t>
              </a:r>
              <a:r>
                <a:rPr lang="en-AU" sz="1800">
                  <a:solidFill>
                    <a:srgbClr val="22272B"/>
                  </a:solidFill>
                  <a:latin typeface="+mj-lt"/>
                </a:rPr>
                <a:t>the</a:t>
              </a:r>
              <a:r>
                <a:rPr kumimoji="0" lang="en-AU" sz="1800" b="0" i="0" u="none" strike="noStrike" kern="1200" cap="none" spc="0" normalizeH="0" baseline="0" noProof="0">
                  <a:ln>
                    <a:noFill/>
                  </a:ln>
                  <a:solidFill>
                    <a:srgbClr val="22272B"/>
                  </a:solidFill>
                  <a:effectLst/>
                  <a:uLnTx/>
                  <a:uFillTx/>
                  <a:latin typeface="+mj-lt"/>
                  <a:ea typeface="+mn-ea"/>
                  <a:cs typeface="+mn-cs"/>
                </a:rPr>
                <a:t> </a:t>
              </a:r>
              <a:r>
                <a:rPr lang="en-AU" sz="1800">
                  <a:solidFill>
                    <a:srgbClr val="22272B"/>
                  </a:solidFill>
                  <a:latin typeface="+mj-lt"/>
                </a:rPr>
                <a:t>dancer </a:t>
              </a:r>
              <a:r>
                <a:rPr kumimoji="0" lang="en-AU" sz="1800" b="0" i="0" u="none" strike="noStrike" kern="1200" cap="none" spc="0" normalizeH="0" baseline="0" noProof="0">
                  <a:ln>
                    <a:noFill/>
                  </a:ln>
                  <a:solidFill>
                    <a:srgbClr val="22272B"/>
                  </a:solidFill>
                  <a:effectLst/>
                  <a:uLnTx/>
                  <a:uFillTx/>
                  <a:latin typeface="+mj-lt"/>
                  <a:ea typeface="+mn-ea"/>
                  <a:cs typeface="+mn-cs"/>
                </a:rPr>
                <a:t>to perform the movements as intended</a:t>
              </a:r>
              <a:r>
                <a:rPr kumimoji="0" lang="en-AU" sz="1800" b="0" i="0" u="none" strike="noStrike" kern="1200" cap="none" spc="0" normalizeH="0" baseline="0" noProof="0">
                  <a:ln>
                    <a:noFill/>
                  </a:ln>
                  <a:solidFill>
                    <a:srgbClr val="22272B"/>
                  </a:solidFill>
                  <a:effectLst/>
                  <a:uLnTx/>
                  <a:uFillTx/>
                  <a:latin typeface="Public Sans Light"/>
                  <a:ea typeface="+mn-ea"/>
                  <a:cs typeface="+mn-cs"/>
                </a:rPr>
                <a:t>.</a:t>
              </a:r>
            </a:p>
          </p:txBody>
        </p:sp>
      </p:grpSp>
      <p:pic>
        <p:nvPicPr>
          <p:cNvPr id="5" name="Picture 4">
            <a:extLst>
              <a:ext uri="{FF2B5EF4-FFF2-40B4-BE49-F238E27FC236}">
                <a16:creationId xmlns:a16="http://schemas.microsoft.com/office/drawing/2014/main" id="{31BA9DD7-AAC3-453A-45A5-922F1F606160}"/>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0842" y="1755106"/>
            <a:ext cx="2519158" cy="3778738"/>
          </a:xfrm>
          <a:prstGeom prst="rect">
            <a:avLst/>
          </a:prstGeom>
          <a:effectLst>
            <a:outerShdw blurRad="50800" dist="38100" dir="18900000" algn="bl" rotWithShape="0">
              <a:prstClr val="black">
                <a:alpha val="40000"/>
              </a:prstClr>
            </a:outerShdw>
          </a:effectLst>
        </p:spPr>
      </p:pic>
      <p:sp>
        <p:nvSpPr>
          <p:cNvPr id="9" name="TextBox 8">
            <a:extLst>
              <a:ext uri="{FF2B5EF4-FFF2-40B4-BE49-F238E27FC236}">
                <a16:creationId xmlns:a16="http://schemas.microsoft.com/office/drawing/2014/main" id="{B051758D-5DB2-41FB-784C-2CFDD7B08492}"/>
              </a:ext>
              <a:ext uri="{C183D7F6-B498-43B3-948B-1728B52AA6E4}">
                <adec:decorative xmlns:adec="http://schemas.microsoft.com/office/drawing/2017/decorative" val="1"/>
              </a:ext>
            </a:extLst>
          </p:cNvPr>
          <p:cNvSpPr txBox="1"/>
          <p:nvPr/>
        </p:nvSpPr>
        <p:spPr>
          <a:xfrm>
            <a:off x="6989838" y="6291106"/>
            <a:ext cx="4842162" cy="485902"/>
          </a:xfrm>
          <a:prstGeom prst="rect">
            <a:avLst/>
          </a:prstGeom>
          <a:noFill/>
        </p:spPr>
        <p:txBody>
          <a:bodyPr wrap="square">
            <a:spAutoFit/>
          </a:bodyPr>
          <a:lstStyle/>
          <a:p>
            <a:pPr>
              <a:lnSpc>
                <a:spcPts val="1627"/>
              </a:lnSpc>
            </a:pPr>
            <a:r>
              <a:rPr lang="en-AU" sz="1050" dirty="0">
                <a:hlinkClick r:id="rId3"/>
              </a:rPr>
              <a:t>A dancer in a flowing white dress gracefully leans back against a minimalist background</a:t>
            </a:r>
            <a:r>
              <a:rPr lang="en-AU" sz="1050" dirty="0"/>
              <a:t> by </a:t>
            </a:r>
            <a:r>
              <a:rPr lang="en-AU" sz="1050" dirty="0">
                <a:hlinkClick r:id="rId4"/>
              </a:rPr>
              <a:t>Letycia </a:t>
            </a:r>
            <a:r>
              <a:rPr lang="en-AU" sz="1050" dirty="0" err="1">
                <a:hlinkClick r:id="rId4"/>
              </a:rPr>
              <a:t>reisi</a:t>
            </a:r>
            <a:r>
              <a:rPr lang="en-AU" sz="1050" dirty="0"/>
              <a:t> is free to use under </a:t>
            </a:r>
            <a:r>
              <a:rPr lang="en-AU" sz="1050" dirty="0" err="1">
                <a:hlinkClick r:id="rId5"/>
              </a:rPr>
              <a:t>Pexels</a:t>
            </a:r>
            <a:r>
              <a:rPr lang="en-AU" sz="1050" dirty="0">
                <a:hlinkClick r:id="rId5"/>
              </a:rPr>
              <a:t> License</a:t>
            </a:r>
            <a:r>
              <a:rPr lang="en-AU" sz="1050" dirty="0"/>
              <a:t>.</a:t>
            </a:r>
            <a:endParaRPr lang="en-AU" sz="1050" b="0" i="0" dirty="0">
              <a:solidFill>
                <a:srgbClr val="747474"/>
              </a:solidFill>
              <a:effectLst/>
              <a:latin typeface="arial"/>
            </a:endParaRPr>
          </a:p>
        </p:txBody>
      </p:sp>
      <p:sp>
        <p:nvSpPr>
          <p:cNvPr id="2" name="Slide Number Placeholder 1">
            <a:extLst>
              <a:ext uri="{FF2B5EF4-FFF2-40B4-BE49-F238E27FC236}">
                <a16:creationId xmlns:a16="http://schemas.microsoft.com/office/drawing/2014/main" id="{56ABC5A0-D3B7-501A-C5E8-BFC9B26C28BA}"/>
              </a:ext>
              <a:ext uri="{C183D7F6-B498-43B3-948B-1728B52AA6E4}">
                <adec:decorative xmlns:adec="http://schemas.microsoft.com/office/drawing/2017/decorative" val="0"/>
              </a:ext>
            </a:extLst>
          </p:cNvPr>
          <p:cNvSpPr>
            <a:spLocks noGrp="1"/>
          </p:cNvSpPr>
          <p:nvPr>
            <p:ph type="sldNum" sz="quarter" idx="10"/>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28</a:t>
            </a:fld>
            <a:endParaRPr kumimoji="0" lang="en-AU" sz="1200" b="0" i="0" u="none" strike="noStrike" kern="1200" cap="none" spc="0" normalizeH="0" baseline="0" noProof="0">
              <a:ln>
                <a:noFill/>
              </a:ln>
              <a:solidFill>
                <a:srgbClr val="22272B"/>
              </a:solidFill>
              <a:effectLst/>
              <a:uLnTx/>
              <a:uFillTx/>
              <a:latin typeface="Public Sans Light"/>
              <a:ea typeface="+mn-ea"/>
              <a:cs typeface="+mn-cs"/>
            </a:endParaRPr>
          </a:p>
        </p:txBody>
      </p:sp>
    </p:spTree>
    <p:extLst>
      <p:ext uri="{BB962C8B-B14F-4D97-AF65-F5344CB8AC3E}">
        <p14:creationId xmlns:p14="http://schemas.microsoft.com/office/powerpoint/2010/main" val="7836839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79DD35-D3BC-7D73-C9AE-2D2918CDDE85}"/>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8DC7D1D7-5C57-29A5-7234-FFF2BF66378C}"/>
              </a:ext>
            </a:extLst>
          </p:cNvPr>
          <p:cNvSpPr>
            <a:spLocks noGrp="1"/>
          </p:cNvSpPr>
          <p:nvPr>
            <p:ph type="title"/>
          </p:nvPr>
        </p:nvSpPr>
        <p:spPr/>
        <p:txBody>
          <a:bodyPr/>
          <a:lstStyle/>
          <a:p>
            <a:r>
              <a:rPr lang="en-AU"/>
              <a:t>Strength</a:t>
            </a:r>
          </a:p>
        </p:txBody>
      </p:sp>
      <p:sp>
        <p:nvSpPr>
          <p:cNvPr id="4" name="Oval 3">
            <a:extLst>
              <a:ext uri="{FF2B5EF4-FFF2-40B4-BE49-F238E27FC236}">
                <a16:creationId xmlns:a16="http://schemas.microsoft.com/office/drawing/2014/main" id="{0ED5CCEA-3096-270B-0C10-9EBAD2E40DB8}"/>
              </a:ext>
            </a:extLst>
          </p:cNvPr>
          <p:cNvSpPr/>
          <p:nvPr/>
        </p:nvSpPr>
        <p:spPr>
          <a:xfrm>
            <a:off x="11070000" y="126961"/>
            <a:ext cx="762000" cy="737039"/>
          </a:xfrm>
          <a:prstGeom prst="ellipse">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1.5</a:t>
            </a:r>
          </a:p>
          <a:p>
            <a:pPr algn="ctr"/>
            <a:r>
              <a:rPr lang="en-AU" sz="1800"/>
              <a:t>q</a:t>
            </a:r>
          </a:p>
        </p:txBody>
      </p:sp>
      <p:grpSp>
        <p:nvGrpSpPr>
          <p:cNvPr id="17" name="Group 16" descr="A purple box containing information relating to strength.">
            <a:extLst>
              <a:ext uri="{FF2B5EF4-FFF2-40B4-BE49-F238E27FC236}">
                <a16:creationId xmlns:a16="http://schemas.microsoft.com/office/drawing/2014/main" id="{3E250CF3-049A-D360-A36B-FF8D413BF96C}"/>
              </a:ext>
              <a:ext uri="{C183D7F6-B498-43B3-948B-1728B52AA6E4}">
                <adec:decorative xmlns:adec="http://schemas.microsoft.com/office/drawing/2017/decorative" val="0"/>
              </a:ext>
            </a:extLst>
          </p:cNvPr>
          <p:cNvGrpSpPr/>
          <p:nvPr/>
        </p:nvGrpSpPr>
        <p:grpSpPr>
          <a:xfrm>
            <a:off x="219109" y="1501224"/>
            <a:ext cx="11031062" cy="4282059"/>
            <a:chOff x="589935" y="3429000"/>
            <a:chExt cx="6215747" cy="2293374"/>
          </a:xfrm>
        </p:grpSpPr>
        <p:sp>
          <p:nvSpPr>
            <p:cNvPr id="14" name="Rectangle: Rounded Corners 13">
              <a:extLst>
                <a:ext uri="{FF2B5EF4-FFF2-40B4-BE49-F238E27FC236}">
                  <a16:creationId xmlns:a16="http://schemas.microsoft.com/office/drawing/2014/main" id="{F6A8D856-59A9-76DD-FF7C-C8CB9767603B}"/>
                </a:ext>
                <a:ext uri="{C183D7F6-B498-43B3-948B-1728B52AA6E4}">
                  <adec:decorative xmlns:adec="http://schemas.microsoft.com/office/drawing/2017/decorative" val="1"/>
                </a:ext>
              </a:extLst>
            </p:cNvPr>
            <p:cNvSpPr/>
            <p:nvPr/>
          </p:nvSpPr>
          <p:spPr>
            <a:xfrm>
              <a:off x="589935" y="3429000"/>
              <a:ext cx="6215747" cy="2293374"/>
            </a:xfrm>
            <a:prstGeom prst="roundRect">
              <a:avLst/>
            </a:prstGeom>
            <a:noFill/>
            <a:ln w="38100">
              <a:solidFill>
                <a:srgbClr val="E0D5F7"/>
              </a:solid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AU" b="0" i="0" u="none" strike="noStrike" kern="1200" cap="none" spc="0" normalizeH="0" baseline="0" noProof="0">
                <a:ln>
                  <a:noFill/>
                </a:ln>
                <a:solidFill>
                  <a:srgbClr val="FFFFFF"/>
                </a:solidFill>
                <a:effectLst/>
                <a:uLnTx/>
                <a:uFillTx/>
                <a:latin typeface="Public Sans Light"/>
                <a:ea typeface="+mn-ea"/>
                <a:cs typeface="+mn-cs"/>
              </a:endParaRPr>
            </a:p>
          </p:txBody>
        </p:sp>
        <p:sp>
          <p:nvSpPr>
            <p:cNvPr id="15" name="TextBox 14" descr="Why strength is important to the performer?&#10;In dance, strength is the capacity to exert muscular force to perform dance movements with control and safety. &#10;Strength enables the dancer to hold challenging positions, jump with power and prevent injury by supporting the joints.&#10;">
              <a:extLst>
                <a:ext uri="{FF2B5EF4-FFF2-40B4-BE49-F238E27FC236}">
                  <a16:creationId xmlns:a16="http://schemas.microsoft.com/office/drawing/2014/main" id="{B6D6272B-8636-CB46-06B3-FA0AD84D3816}"/>
                </a:ext>
              </a:extLst>
            </p:cNvPr>
            <p:cNvSpPr txBox="1"/>
            <p:nvPr/>
          </p:nvSpPr>
          <p:spPr>
            <a:xfrm>
              <a:off x="829794" y="3729478"/>
              <a:ext cx="3343753" cy="1992896"/>
            </a:xfrm>
            <a:prstGeom prst="rect">
              <a:avLst/>
            </a:prstGeom>
            <a:noFill/>
            <a:ln>
              <a:noFill/>
            </a:ln>
          </p:spPr>
          <p:txBody>
            <a:bodyPr wrap="square" lIns="0" tIns="0" rIns="0" bIns="0" rtlCol="0" anchor="t">
              <a:noAutofit/>
            </a:bodyPr>
            <a:lstStyle/>
            <a:p>
              <a:pPr>
                <a:lnSpc>
                  <a:spcPct val="150000"/>
                </a:lnSpc>
                <a:defRPr/>
              </a:pPr>
              <a:r>
                <a:rPr kumimoji="0" lang="en-AU" sz="1800" b="1" i="0" u="none" strike="noStrike" kern="1200" cap="none" spc="0" normalizeH="0" baseline="0" noProof="0" dirty="0">
                  <a:ln>
                    <a:noFill/>
                  </a:ln>
                  <a:solidFill>
                    <a:srgbClr val="22272B"/>
                  </a:solidFill>
                  <a:effectLst/>
                  <a:uLnTx/>
                  <a:uFillTx/>
                  <a:latin typeface="+mj-lt"/>
                  <a:ea typeface="+mn-ea"/>
                  <a:cs typeface="+mn-cs"/>
                </a:rPr>
                <a:t>Why</a:t>
              </a:r>
              <a:r>
                <a:rPr lang="en-AU" sz="1800" b="1" dirty="0">
                  <a:solidFill>
                    <a:srgbClr val="22272B"/>
                  </a:solidFill>
                  <a:latin typeface="+mj-lt"/>
                </a:rPr>
                <a:t> is</a:t>
              </a:r>
              <a:r>
                <a:rPr kumimoji="0" lang="en-AU" sz="1800" b="1" i="0" u="none" strike="noStrike" kern="1200" cap="none" spc="0" normalizeH="0" baseline="0" noProof="0" dirty="0">
                  <a:ln>
                    <a:noFill/>
                  </a:ln>
                  <a:solidFill>
                    <a:srgbClr val="22272B"/>
                  </a:solidFill>
                  <a:effectLst/>
                  <a:uLnTx/>
                  <a:uFillTx/>
                  <a:latin typeface="+mj-lt"/>
                  <a:ea typeface="+mn-ea"/>
                  <a:cs typeface="+mn-cs"/>
                </a:rPr>
                <a:t> strength</a:t>
              </a:r>
              <a:r>
                <a:rPr lang="en-AU" sz="1800" b="1" dirty="0">
                  <a:solidFill>
                    <a:srgbClr val="22272B"/>
                  </a:solidFill>
                  <a:latin typeface="+mj-lt"/>
                </a:rPr>
                <a:t> </a:t>
              </a:r>
              <a:r>
                <a:rPr kumimoji="0" lang="en-AU" sz="1800" b="1" i="0" u="none" strike="noStrike" kern="1200" cap="none" spc="0" normalizeH="0" baseline="0" noProof="0" dirty="0">
                  <a:ln>
                    <a:noFill/>
                  </a:ln>
                  <a:solidFill>
                    <a:srgbClr val="22272B"/>
                  </a:solidFill>
                  <a:effectLst/>
                  <a:uLnTx/>
                  <a:uFillTx/>
                  <a:latin typeface="+mj-lt"/>
                  <a:ea typeface="+mn-ea"/>
                  <a:cs typeface="+mn-cs"/>
                </a:rPr>
                <a:t>important to the performer?</a:t>
              </a:r>
              <a:endParaRPr lang="en-AU" sz="1800" b="1" i="0" u="none" strike="noStrike" kern="1200" cap="none" spc="0" normalizeH="0" baseline="0" noProof="0" dirty="0">
                <a:ln>
                  <a:noFill/>
                </a:ln>
                <a:solidFill>
                  <a:srgbClr val="22272B"/>
                </a:solidFill>
                <a:effectLst/>
                <a:uLnTx/>
                <a:uFillTx/>
                <a:latin typeface="+mj-lt"/>
                <a:cs typeface="Arial"/>
              </a:endParaRPr>
            </a:p>
            <a:p>
              <a:pPr marL="285750" indent="-285750">
                <a:lnSpc>
                  <a:spcPct val="150000"/>
                </a:lnSpc>
                <a:buFont typeface="Arial" panose="020B0604020202020204" pitchFamily="34" charset="0"/>
                <a:buChar char="•"/>
              </a:pPr>
              <a:r>
                <a:rPr lang="en-AU" sz="1800" dirty="0">
                  <a:solidFill>
                    <a:srgbClr val="22272B"/>
                  </a:solidFill>
                  <a:latin typeface="+mj-lt"/>
                </a:rPr>
                <a:t>In dance, strength is the capacity to exert muscular force to perform dance movements with control and safety. </a:t>
              </a:r>
              <a:endParaRPr kumimoji="0" lang="en-AU" sz="1800" b="0" i="0" u="none" strike="noStrike" kern="1200" cap="none" spc="0" normalizeH="0" baseline="0" noProof="0" dirty="0">
                <a:ln>
                  <a:noFill/>
                </a:ln>
                <a:solidFill>
                  <a:srgbClr val="22272B"/>
                </a:solidFill>
                <a:effectLst/>
                <a:uLnTx/>
                <a:uFillTx/>
                <a:latin typeface="+mj-lt"/>
                <a:ea typeface="+mn-ea"/>
                <a:cs typeface="+mn-cs"/>
              </a:endParaRPr>
            </a:p>
            <a:p>
              <a:pPr marL="285750" marR="0" lvl="0" indent="-285750" algn="l" defTabSz="609585"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AU" sz="1800" b="0" i="0" u="none" strike="noStrike" kern="1200" cap="none" spc="0" normalizeH="0" baseline="0" noProof="0" dirty="0">
                  <a:ln>
                    <a:noFill/>
                  </a:ln>
                  <a:solidFill>
                    <a:srgbClr val="22272B"/>
                  </a:solidFill>
                  <a:effectLst/>
                  <a:uLnTx/>
                  <a:uFillTx/>
                  <a:latin typeface="+mj-lt"/>
                  <a:ea typeface="+mn-ea"/>
                  <a:cs typeface="+mn-cs"/>
                </a:rPr>
                <a:t>Strength enables the dancer to hold challenging positions, jump with power and prevent injury by supporting the joints.</a:t>
              </a:r>
            </a:p>
          </p:txBody>
        </p:sp>
      </p:grpSp>
      <p:sp>
        <p:nvSpPr>
          <p:cNvPr id="7" name="Content Placeholder 6">
            <a:extLst>
              <a:ext uri="{FF2B5EF4-FFF2-40B4-BE49-F238E27FC236}">
                <a16:creationId xmlns:a16="http://schemas.microsoft.com/office/drawing/2014/main" id="{670468D4-EB65-F1E5-81DB-6ACD1E4FC5A4}"/>
              </a:ext>
              <a:ext uri="{C183D7F6-B498-43B3-948B-1728B52AA6E4}">
                <adec:decorative xmlns:adec="http://schemas.microsoft.com/office/drawing/2017/decorative" val="1"/>
              </a:ext>
            </a:extLst>
          </p:cNvPr>
          <p:cNvSpPr>
            <a:spLocks noGrp="1"/>
          </p:cNvSpPr>
          <p:nvPr>
            <p:ph idx="1"/>
          </p:nvPr>
        </p:nvSpPr>
        <p:spPr>
          <a:xfrm>
            <a:off x="1768434" y="2160000"/>
            <a:ext cx="11484000" cy="4536000"/>
          </a:xfrm>
        </p:spPr>
        <p:txBody>
          <a:bodyPr numCol="1"/>
          <a:lstStyle/>
          <a:p>
            <a:pPr marL="285750" indent="-285750">
              <a:buFont typeface="Arial" panose="020B0604020202020204" pitchFamily="34" charset="0"/>
              <a:buChar char="•"/>
            </a:pPr>
            <a:endParaRPr lang="en-AU"/>
          </a:p>
          <a:p>
            <a:pPr marL="285750" indent="-285750">
              <a:buFont typeface="Arial" panose="020B0604020202020204" pitchFamily="34" charset="0"/>
              <a:buChar char="•"/>
            </a:pPr>
            <a:endParaRPr lang="en-AU"/>
          </a:p>
          <a:p>
            <a:pPr marL="285750" indent="-285750">
              <a:buFont typeface="Arial" panose="020B0604020202020204" pitchFamily="34" charset="0"/>
              <a:buChar char="•"/>
            </a:pPr>
            <a:endParaRPr lang="en-AU"/>
          </a:p>
          <a:p>
            <a:endParaRPr lang="en-AU"/>
          </a:p>
        </p:txBody>
      </p:sp>
      <p:pic>
        <p:nvPicPr>
          <p:cNvPr id="5" name="Picture 4">
            <a:extLst>
              <a:ext uri="{FF2B5EF4-FFF2-40B4-BE49-F238E27FC236}">
                <a16:creationId xmlns:a16="http://schemas.microsoft.com/office/drawing/2014/main" id="{E388E7BA-9DB9-AC1F-D3B4-28B61D4598E7}"/>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73340" y="1652116"/>
            <a:ext cx="2671948" cy="4007922"/>
          </a:xfrm>
          <a:prstGeom prst="rect">
            <a:avLst/>
          </a:prstGeom>
          <a:effectLst>
            <a:outerShdw blurRad="50800" dist="38100" dir="18900000" algn="bl" rotWithShape="0">
              <a:prstClr val="black">
                <a:alpha val="40000"/>
              </a:prstClr>
            </a:outerShdw>
          </a:effectLst>
        </p:spPr>
      </p:pic>
      <p:sp>
        <p:nvSpPr>
          <p:cNvPr id="3" name="TextBox 2">
            <a:extLst>
              <a:ext uri="{FF2B5EF4-FFF2-40B4-BE49-F238E27FC236}">
                <a16:creationId xmlns:a16="http://schemas.microsoft.com/office/drawing/2014/main" id="{8A9E566D-48A6-0633-2A92-FBA308F0BD86}"/>
              </a:ext>
              <a:ext uri="{C183D7F6-B498-43B3-948B-1728B52AA6E4}">
                <adec:decorative xmlns:adec="http://schemas.microsoft.com/office/drawing/2017/decorative" val="1"/>
              </a:ext>
            </a:extLst>
          </p:cNvPr>
          <p:cNvSpPr txBox="1"/>
          <p:nvPr/>
        </p:nvSpPr>
        <p:spPr>
          <a:xfrm>
            <a:off x="223520" y="6334760"/>
            <a:ext cx="6096000" cy="553998"/>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AU" sz="1000" baseline="0">
                <a:solidFill>
                  <a:srgbClr val="22272B"/>
                </a:solidFill>
                <a:latin typeface="Arial"/>
              </a:rPr>
              <a:t>Adapted from </a:t>
            </a:r>
            <a:r>
              <a:rPr lang="en-AU" sz="1000" u="sng" strike="noStrike" baseline="0">
                <a:solidFill>
                  <a:srgbClr val="146CFD"/>
                </a:solidFill>
                <a:latin typeface="Arial"/>
                <a:ea typeface="Segoe UI"/>
                <a:cs typeface="Segoe UI"/>
                <a:hlinkClick r:id="rId3"/>
              </a:rPr>
              <a:t>Performance Medicine: Strength Training for Dancers</a:t>
            </a:r>
            <a:r>
              <a:rPr lang="en-AU" sz="1000" baseline="0">
                <a:solidFill>
                  <a:srgbClr val="22272B"/>
                </a:solidFill>
                <a:latin typeface="Arial"/>
              </a:rPr>
              <a:t> Accessed </a:t>
            </a:r>
            <a:r>
              <a:rPr lang="en-AU" sz="1000">
                <a:solidFill>
                  <a:srgbClr val="22272B"/>
                </a:solidFill>
                <a:latin typeface="Arial"/>
              </a:rPr>
              <a:t>1</a:t>
            </a:r>
            <a:r>
              <a:rPr lang="en-AU" sz="1000" baseline="0">
                <a:solidFill>
                  <a:srgbClr val="22272B"/>
                </a:solidFill>
                <a:latin typeface="Arial"/>
              </a:rPr>
              <a:t> </a:t>
            </a:r>
            <a:r>
              <a:rPr lang="en-AU" sz="1000">
                <a:solidFill>
                  <a:srgbClr val="22272B"/>
                </a:solidFill>
                <a:latin typeface="Arial"/>
              </a:rPr>
              <a:t>July </a:t>
            </a:r>
            <a:r>
              <a:rPr lang="en-AU" sz="1000" baseline="0">
                <a:solidFill>
                  <a:srgbClr val="22272B"/>
                </a:solidFill>
                <a:latin typeface="Arial"/>
              </a:rPr>
              <a:t>2026</a:t>
            </a:r>
            <a:r>
              <a:rPr lang="en-AU" sz="1800" baseline="0">
                <a:solidFill>
                  <a:srgbClr val="22272B"/>
                </a:solidFill>
                <a:latin typeface="Arial"/>
              </a:rPr>
              <a:t>.</a:t>
            </a:r>
            <a:r>
              <a:rPr sz="1800">
                <a:latin typeface="Arial"/>
                <a:ea typeface="Arial"/>
                <a:cs typeface="Arial"/>
              </a:rPr>
              <a:t>​</a:t>
            </a:r>
            <a:endParaRPr lang="en-GB"/>
          </a:p>
          <a:p>
            <a:pPr algn="l"/>
            <a:endParaRPr lang="en-GB" sz="1800"/>
          </a:p>
        </p:txBody>
      </p:sp>
      <p:sp>
        <p:nvSpPr>
          <p:cNvPr id="9" name="TextBox 8">
            <a:extLst>
              <a:ext uri="{FF2B5EF4-FFF2-40B4-BE49-F238E27FC236}">
                <a16:creationId xmlns:a16="http://schemas.microsoft.com/office/drawing/2014/main" id="{6D562A0D-6EBA-2130-17A9-FB9793557AE2}"/>
              </a:ext>
              <a:ext uri="{C183D7F6-B498-43B3-948B-1728B52AA6E4}">
                <adec:decorative xmlns:adec="http://schemas.microsoft.com/office/drawing/2017/decorative" val="1"/>
              </a:ext>
            </a:extLst>
          </p:cNvPr>
          <p:cNvSpPr txBox="1"/>
          <p:nvPr/>
        </p:nvSpPr>
        <p:spPr>
          <a:xfrm>
            <a:off x="7510434" y="6407459"/>
            <a:ext cx="3973566" cy="415498"/>
          </a:xfrm>
          <a:prstGeom prst="rect">
            <a:avLst/>
          </a:prstGeom>
          <a:noFill/>
        </p:spPr>
        <p:txBody>
          <a:bodyPr wrap="square">
            <a:spAutoFit/>
          </a:bodyPr>
          <a:lstStyle/>
          <a:p>
            <a:r>
              <a:rPr lang="en-AU" sz="1050" dirty="0">
                <a:hlinkClick r:id="rId4"/>
              </a:rPr>
              <a:t>Woman dancing in a studio</a:t>
            </a:r>
            <a:r>
              <a:rPr lang="en-AU" sz="1050" dirty="0"/>
              <a:t> by </a:t>
            </a:r>
            <a:r>
              <a:rPr lang="en-AU" sz="1050" dirty="0">
                <a:hlinkClick r:id="rId5"/>
              </a:rPr>
              <a:t>Weijia MA </a:t>
            </a:r>
            <a:r>
              <a:rPr lang="en-AU" sz="1050" dirty="0"/>
              <a:t>is free to use under </a:t>
            </a:r>
            <a:r>
              <a:rPr lang="en-AU" sz="1050" dirty="0" err="1">
                <a:hlinkClick r:id="rId6"/>
              </a:rPr>
              <a:t>Pexels</a:t>
            </a:r>
            <a:r>
              <a:rPr lang="en-AU" sz="1050" dirty="0">
                <a:hlinkClick r:id="rId6"/>
              </a:rPr>
              <a:t> License</a:t>
            </a:r>
            <a:r>
              <a:rPr lang="en-AU" sz="1050" dirty="0"/>
              <a:t>.</a:t>
            </a:r>
          </a:p>
        </p:txBody>
      </p:sp>
      <p:sp>
        <p:nvSpPr>
          <p:cNvPr id="2" name="Slide Number Placeholder 1">
            <a:extLst>
              <a:ext uri="{FF2B5EF4-FFF2-40B4-BE49-F238E27FC236}">
                <a16:creationId xmlns:a16="http://schemas.microsoft.com/office/drawing/2014/main" id="{47A249D3-5F57-A39E-6CAF-E7E2E36E0717}"/>
              </a:ext>
            </a:extLst>
          </p:cNvPr>
          <p:cNvSpPr>
            <a:spLocks noGrp="1"/>
          </p:cNvSpPr>
          <p:nvPr>
            <p:ph type="sldNum" sz="quarter" idx="10"/>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29</a:t>
            </a:fld>
            <a:endParaRPr kumimoji="0" lang="en-AU" b="0" i="0" u="none" strike="noStrike" kern="1200" cap="none" spc="0" normalizeH="0" baseline="0" noProof="0">
              <a:ln>
                <a:noFill/>
              </a:ln>
              <a:solidFill>
                <a:srgbClr val="22272B"/>
              </a:solidFill>
              <a:effectLst/>
              <a:uLnTx/>
              <a:uFillTx/>
              <a:latin typeface="Public Sans Light"/>
              <a:ea typeface="+mn-ea"/>
              <a:cs typeface="+mn-cs"/>
            </a:endParaRPr>
          </a:p>
        </p:txBody>
      </p:sp>
    </p:spTree>
    <p:extLst>
      <p:ext uri="{BB962C8B-B14F-4D97-AF65-F5344CB8AC3E}">
        <p14:creationId xmlns:p14="http://schemas.microsoft.com/office/powerpoint/2010/main" val="25036770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99EFC8-15DF-B771-D382-F6DE97CEF9D7}"/>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955B9D8C-D418-FACF-8B5C-E94828DA6429}"/>
              </a:ext>
            </a:extLst>
          </p:cNvPr>
          <p:cNvSpPr>
            <a:spLocks noGrp="1"/>
          </p:cNvSpPr>
          <p:nvPr>
            <p:ph type="title"/>
          </p:nvPr>
        </p:nvSpPr>
        <p:spPr/>
        <p:txBody>
          <a:bodyPr/>
          <a:lstStyle/>
          <a:p>
            <a:r>
              <a:rPr lang="en-AU"/>
              <a:t>Flexibility</a:t>
            </a:r>
          </a:p>
        </p:txBody>
      </p:sp>
      <p:sp>
        <p:nvSpPr>
          <p:cNvPr id="4" name="Oval 3">
            <a:extLst>
              <a:ext uri="{FF2B5EF4-FFF2-40B4-BE49-F238E27FC236}">
                <a16:creationId xmlns:a16="http://schemas.microsoft.com/office/drawing/2014/main" id="{6C695152-8809-9181-0D0F-413B6DB20061}"/>
              </a:ext>
            </a:extLst>
          </p:cNvPr>
          <p:cNvSpPr/>
          <p:nvPr/>
        </p:nvSpPr>
        <p:spPr>
          <a:xfrm>
            <a:off x="11070000" y="126961"/>
            <a:ext cx="762000" cy="737039"/>
          </a:xfrm>
          <a:prstGeom prst="ellipse">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1.5</a:t>
            </a:r>
          </a:p>
          <a:p>
            <a:pPr algn="ctr"/>
            <a:r>
              <a:rPr lang="en-AU" sz="1800"/>
              <a:t>r</a:t>
            </a:r>
          </a:p>
        </p:txBody>
      </p:sp>
      <p:sp>
        <p:nvSpPr>
          <p:cNvPr id="7" name="Content Placeholder 6" descr="a purple text box.">
            <a:extLst>
              <a:ext uri="{FF2B5EF4-FFF2-40B4-BE49-F238E27FC236}">
                <a16:creationId xmlns:a16="http://schemas.microsoft.com/office/drawing/2014/main" id="{1D6B6B95-543F-81F7-095B-F63F63D48369}"/>
              </a:ext>
              <a:ext uri="{C183D7F6-B498-43B3-948B-1728B52AA6E4}">
                <adec:decorative xmlns:adec="http://schemas.microsoft.com/office/drawing/2017/decorative" val="0"/>
              </a:ext>
            </a:extLst>
          </p:cNvPr>
          <p:cNvSpPr>
            <a:spLocks noGrp="1"/>
          </p:cNvSpPr>
          <p:nvPr>
            <p:ph idx="1"/>
          </p:nvPr>
        </p:nvSpPr>
        <p:spPr/>
        <p:txBody>
          <a:bodyPr numCol="1"/>
          <a:lstStyle/>
          <a:p>
            <a:pPr marL="285750" indent="-285750">
              <a:buFont typeface="Arial" panose="020B0604020202020204" pitchFamily="34" charset="0"/>
              <a:buChar char="•"/>
            </a:pPr>
            <a:endParaRPr lang="en-AU"/>
          </a:p>
          <a:p>
            <a:pPr marL="285750" indent="-285750">
              <a:buFont typeface="Arial" panose="020B0604020202020204" pitchFamily="34" charset="0"/>
              <a:buChar char="•"/>
            </a:pPr>
            <a:endParaRPr lang="en-AU"/>
          </a:p>
          <a:p>
            <a:pPr marL="285750" indent="-285750">
              <a:buFont typeface="Arial" panose="020B0604020202020204" pitchFamily="34" charset="0"/>
              <a:buChar char="•"/>
            </a:pPr>
            <a:endParaRPr lang="en-AU"/>
          </a:p>
          <a:p>
            <a:endParaRPr lang="en-AU"/>
          </a:p>
        </p:txBody>
      </p:sp>
      <p:grpSp>
        <p:nvGrpSpPr>
          <p:cNvPr id="17" name="Group 16" descr="text box">
            <a:extLst>
              <a:ext uri="{FF2B5EF4-FFF2-40B4-BE49-F238E27FC236}">
                <a16:creationId xmlns:a16="http://schemas.microsoft.com/office/drawing/2014/main" id="{55239082-4322-D87B-2F5A-2055FBA22713}"/>
              </a:ext>
              <a:ext uri="{C183D7F6-B498-43B3-948B-1728B52AA6E4}">
                <adec:decorative xmlns:adec="http://schemas.microsoft.com/office/drawing/2017/decorative" val="0"/>
              </a:ext>
            </a:extLst>
          </p:cNvPr>
          <p:cNvGrpSpPr/>
          <p:nvPr/>
        </p:nvGrpSpPr>
        <p:grpSpPr>
          <a:xfrm>
            <a:off x="348000" y="1727999"/>
            <a:ext cx="11515763" cy="4390919"/>
            <a:chOff x="589935" y="3429000"/>
            <a:chExt cx="6215747" cy="2293374"/>
          </a:xfrm>
        </p:grpSpPr>
        <p:sp>
          <p:nvSpPr>
            <p:cNvPr id="14" name="Rectangle: Rounded Corners 13">
              <a:extLst>
                <a:ext uri="{FF2B5EF4-FFF2-40B4-BE49-F238E27FC236}">
                  <a16:creationId xmlns:a16="http://schemas.microsoft.com/office/drawing/2014/main" id="{0295A25B-64BC-7C2F-F3DF-52C4E04696E1}"/>
                </a:ext>
              </a:extLst>
            </p:cNvPr>
            <p:cNvSpPr/>
            <p:nvPr/>
          </p:nvSpPr>
          <p:spPr>
            <a:xfrm>
              <a:off x="589935" y="3429000"/>
              <a:ext cx="6215747" cy="2293374"/>
            </a:xfrm>
            <a:prstGeom prst="roundRect">
              <a:avLst/>
            </a:prstGeom>
            <a:noFill/>
            <a:ln w="38100">
              <a:solidFill>
                <a:srgbClr val="F0EBFB"/>
              </a:solid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srgbClr val="FFFFFF"/>
                </a:solidFill>
                <a:effectLst/>
                <a:uLnTx/>
                <a:uFillTx/>
                <a:latin typeface="Public Sans Light"/>
                <a:ea typeface="+mn-ea"/>
                <a:cs typeface="+mn-cs"/>
              </a:endParaRPr>
            </a:p>
          </p:txBody>
        </p:sp>
        <p:sp>
          <p:nvSpPr>
            <p:cNvPr id="15" name="TextBox 14" descr="Why flexibility is important to the performer?&#10;In dance, flexibility is the ability of muscles and joints to move through a maximum range of motion.&#10;It is crucial for increasing joint mobility, reducing injury risk, and improving performance.&#10;">
              <a:extLst>
                <a:ext uri="{FF2B5EF4-FFF2-40B4-BE49-F238E27FC236}">
                  <a16:creationId xmlns:a16="http://schemas.microsoft.com/office/drawing/2014/main" id="{A8139121-C1C8-D91A-979F-01079DFA0D08}"/>
                </a:ext>
              </a:extLst>
            </p:cNvPr>
            <p:cNvSpPr txBox="1"/>
            <p:nvPr/>
          </p:nvSpPr>
          <p:spPr>
            <a:xfrm>
              <a:off x="801338" y="3940260"/>
              <a:ext cx="3335603" cy="1359018"/>
            </a:xfrm>
            <a:prstGeom prst="rect">
              <a:avLst/>
            </a:prstGeom>
            <a:noFill/>
          </p:spPr>
          <p:txBody>
            <a:bodyPr wrap="square" lIns="0" tIns="0" rIns="0" bIns="0" rtlCol="0" anchor="t">
              <a:noAutofit/>
            </a:bodyPr>
            <a:lstStyle/>
            <a:p>
              <a:pPr>
                <a:lnSpc>
                  <a:spcPct val="150000"/>
                </a:lnSpc>
                <a:defRPr/>
              </a:pPr>
              <a:r>
                <a:rPr kumimoji="0" lang="en-AU" sz="1800" b="1" i="0" u="none" strike="noStrike" kern="1200" cap="none" spc="0" normalizeH="0" baseline="0" noProof="0">
                  <a:ln>
                    <a:noFill/>
                  </a:ln>
                  <a:solidFill>
                    <a:srgbClr val="22272B"/>
                  </a:solidFill>
                  <a:effectLst/>
                  <a:uLnTx/>
                  <a:uFillTx/>
                  <a:latin typeface="+mj-lt"/>
                  <a:ea typeface="+mn-ea"/>
                  <a:cs typeface="+mn-cs"/>
                </a:rPr>
                <a:t>Why </a:t>
              </a:r>
              <a:r>
                <a:rPr lang="en-AU" sz="1800" b="1">
                  <a:solidFill>
                    <a:srgbClr val="22272B"/>
                  </a:solidFill>
                  <a:latin typeface="+mj-lt"/>
                </a:rPr>
                <a:t>is flexibility </a:t>
              </a:r>
              <a:r>
                <a:rPr kumimoji="0" lang="en-AU" sz="1800" b="1" i="0" u="none" strike="noStrike" kern="1200" cap="none" spc="0" normalizeH="0" baseline="0" noProof="0">
                  <a:ln>
                    <a:noFill/>
                  </a:ln>
                  <a:solidFill>
                    <a:srgbClr val="22272B"/>
                  </a:solidFill>
                  <a:effectLst/>
                  <a:uLnTx/>
                  <a:uFillTx/>
                  <a:latin typeface="+mj-lt"/>
                  <a:ea typeface="+mn-ea"/>
                  <a:cs typeface="+mn-cs"/>
                </a:rPr>
                <a:t>important to the performer?</a:t>
              </a:r>
              <a:endParaRPr lang="en-AU" sz="1800" b="1" i="0" u="none" strike="noStrike" kern="1200" cap="none" spc="0" normalizeH="0" baseline="0" noProof="0">
                <a:ln>
                  <a:noFill/>
                </a:ln>
                <a:solidFill>
                  <a:srgbClr val="22272B"/>
                </a:solidFill>
                <a:effectLst/>
                <a:uLnTx/>
                <a:uFillTx/>
                <a:latin typeface="+mj-lt"/>
                <a:cs typeface="Arial"/>
              </a:endParaRPr>
            </a:p>
            <a:p>
              <a:pPr marL="285750" indent="-285750">
                <a:lnSpc>
                  <a:spcPct val="150000"/>
                </a:lnSpc>
                <a:buFont typeface="Arial" panose="020B0604020202020204" pitchFamily="34" charset="0"/>
                <a:buChar char="•"/>
              </a:pPr>
              <a:r>
                <a:rPr lang="en-AU" sz="1800">
                  <a:solidFill>
                    <a:srgbClr val="22272B"/>
                  </a:solidFill>
                  <a:latin typeface="+mj-lt"/>
                </a:rPr>
                <a:t>In dance, flexibility is the ability of muscles and joints to move through a maximum range of motion.</a:t>
              </a:r>
              <a:endParaRPr kumimoji="0" lang="en-AU" sz="1800" b="0" i="0" u="none" strike="noStrike" kern="1200" cap="none" spc="0" normalizeH="0" baseline="0" noProof="0">
                <a:ln>
                  <a:noFill/>
                </a:ln>
                <a:solidFill>
                  <a:srgbClr val="22272B"/>
                </a:solidFill>
                <a:effectLst/>
                <a:uLnTx/>
                <a:uFillTx/>
                <a:latin typeface="+mj-lt"/>
                <a:ea typeface="+mn-ea"/>
                <a:cs typeface="+mn-cs"/>
              </a:endParaRPr>
            </a:p>
            <a:p>
              <a:pPr marL="285750" lvl="0" indent="-285750">
                <a:lnSpc>
                  <a:spcPct val="150000"/>
                </a:lnSpc>
                <a:buFont typeface="Arial" panose="020B0604020202020204" pitchFamily="34" charset="0"/>
                <a:buChar char="•"/>
              </a:pPr>
              <a:r>
                <a:rPr lang="en-AU" sz="1800">
                  <a:solidFill>
                    <a:srgbClr val="22272B"/>
                  </a:solidFill>
                  <a:latin typeface="+mj-lt"/>
                </a:rPr>
                <a:t>It is crucial for increasing joint mobility, reducing injury risk, and improving performance.</a:t>
              </a:r>
              <a:endParaRPr lang="en-AU" sz="1800">
                <a:solidFill>
                  <a:srgbClr val="22272B"/>
                </a:solidFill>
                <a:latin typeface="+mj-lt"/>
                <a:cs typeface="Arial"/>
              </a:endParaRPr>
            </a:p>
          </p:txBody>
        </p:sp>
      </p:grpSp>
      <p:pic>
        <p:nvPicPr>
          <p:cNvPr id="5" name="Picture 4">
            <a:extLst>
              <a:ext uri="{FF2B5EF4-FFF2-40B4-BE49-F238E27FC236}">
                <a16:creationId xmlns:a16="http://schemas.microsoft.com/office/drawing/2014/main" id="{0B2C749E-1353-6F24-B800-303BF9F4916F}"/>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11066" y="1982010"/>
            <a:ext cx="2541319" cy="3811979"/>
          </a:xfrm>
          <a:prstGeom prst="rect">
            <a:avLst/>
          </a:prstGeom>
          <a:effectLst>
            <a:outerShdw blurRad="50800" dist="38100" dir="18900000" algn="bl" rotWithShape="0">
              <a:prstClr val="black">
                <a:alpha val="40000"/>
              </a:prstClr>
            </a:outerShdw>
          </a:effectLst>
        </p:spPr>
      </p:pic>
      <p:sp>
        <p:nvSpPr>
          <p:cNvPr id="19" name="TextBox 2">
            <a:extLst>
              <a:ext uri="{FF2B5EF4-FFF2-40B4-BE49-F238E27FC236}">
                <a16:creationId xmlns:a16="http://schemas.microsoft.com/office/drawing/2014/main" id="{49E32864-5739-7B4C-788F-A3A7AE23573C}"/>
              </a:ext>
              <a:ext uri="{C183D7F6-B498-43B3-948B-1728B52AA6E4}">
                <adec:decorative xmlns:adec="http://schemas.microsoft.com/office/drawing/2017/decorative" val="1"/>
              </a:ext>
            </a:extLst>
          </p:cNvPr>
          <p:cNvSpPr txBox="1"/>
          <p:nvPr/>
        </p:nvSpPr>
        <p:spPr>
          <a:xfrm>
            <a:off x="140697" y="6327177"/>
            <a:ext cx="8999601" cy="376278"/>
          </a:xfrm>
          <a:prstGeom prst="rect">
            <a:avLst/>
          </a:prstGeom>
          <a:noFill/>
        </p:spPr>
        <p:txBody>
          <a:bodyPr wrap="none" lIns="0" tIns="0" rIns="0" bIns="0" rtlCol="0" anchor="t">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r>
              <a:rPr lang="en-AU" sz="1000"/>
              <a:t>Adapted from </a:t>
            </a:r>
            <a:r>
              <a:rPr lang="en-AU" sz="1000">
                <a:latin typeface="Segoe UI"/>
                <a:cs typeface="Segoe UI"/>
                <a:hlinkClick r:id="rId4"/>
              </a:rPr>
              <a:t>Ausdance-Stretching rules for dancers </a:t>
            </a:r>
            <a:r>
              <a:rPr lang="en-AU" sz="1000">
                <a:latin typeface="Segoe UI"/>
                <a:cs typeface="Segoe UI"/>
              </a:rPr>
              <a:t>Date accessed 1 July 2026.</a:t>
            </a:r>
          </a:p>
          <a:p>
            <a:endParaRPr lang="en-AU" sz="1000"/>
          </a:p>
        </p:txBody>
      </p:sp>
      <p:sp>
        <p:nvSpPr>
          <p:cNvPr id="8" name="TextBox 7">
            <a:extLst>
              <a:ext uri="{FF2B5EF4-FFF2-40B4-BE49-F238E27FC236}">
                <a16:creationId xmlns:a16="http://schemas.microsoft.com/office/drawing/2014/main" id="{6FFE65BA-692E-47EC-3C2C-5165EF83CFC5}"/>
              </a:ext>
              <a:ext uri="{C183D7F6-B498-43B3-948B-1728B52AA6E4}">
                <adec:decorative xmlns:adec="http://schemas.microsoft.com/office/drawing/2017/decorative" val="1"/>
              </a:ext>
            </a:extLst>
          </p:cNvPr>
          <p:cNvSpPr txBox="1"/>
          <p:nvPr/>
        </p:nvSpPr>
        <p:spPr>
          <a:xfrm>
            <a:off x="8006056" y="6317459"/>
            <a:ext cx="3973566" cy="415498"/>
          </a:xfrm>
          <a:prstGeom prst="rect">
            <a:avLst/>
          </a:prstGeom>
          <a:noFill/>
        </p:spPr>
        <p:txBody>
          <a:bodyPr wrap="square">
            <a:spAutoFit/>
          </a:bodyPr>
          <a:lstStyle/>
          <a:p>
            <a:r>
              <a:rPr lang="en-AU" sz="1050" dirty="0">
                <a:hlinkClick r:id="rId5"/>
              </a:rPr>
              <a:t>A gymnast sitting on the floor</a:t>
            </a:r>
            <a:r>
              <a:rPr lang="en-AU" sz="1050" dirty="0"/>
              <a:t> by </a:t>
            </a:r>
            <a:r>
              <a:rPr lang="en-AU" sz="1050" dirty="0">
                <a:hlinkClick r:id="rId6"/>
              </a:rPr>
              <a:t>Anastasiya </a:t>
            </a:r>
            <a:r>
              <a:rPr lang="en-AU" sz="1050" dirty="0" err="1">
                <a:hlinkClick r:id="rId6"/>
              </a:rPr>
              <a:t>Gepp</a:t>
            </a:r>
            <a:endParaRPr lang="en-AU" sz="1050" dirty="0">
              <a:hlinkClick r:id="rId6"/>
            </a:endParaRPr>
          </a:p>
          <a:p>
            <a:r>
              <a:rPr lang="en-AU" sz="1050" dirty="0"/>
              <a:t>is free to use under </a:t>
            </a:r>
            <a:r>
              <a:rPr lang="en-AU" sz="1050" dirty="0" err="1">
                <a:hlinkClick r:id="rId7"/>
              </a:rPr>
              <a:t>Pexels</a:t>
            </a:r>
            <a:r>
              <a:rPr lang="en-AU" sz="1050" dirty="0">
                <a:hlinkClick r:id="rId7"/>
              </a:rPr>
              <a:t> License</a:t>
            </a:r>
            <a:endParaRPr lang="en-AU" sz="1050" dirty="0"/>
          </a:p>
        </p:txBody>
      </p:sp>
      <p:sp>
        <p:nvSpPr>
          <p:cNvPr id="2" name="Slide Number Placeholder 1">
            <a:extLst>
              <a:ext uri="{FF2B5EF4-FFF2-40B4-BE49-F238E27FC236}">
                <a16:creationId xmlns:a16="http://schemas.microsoft.com/office/drawing/2014/main" id="{79D01C7C-89B6-4460-D7D8-F8A8E17D9392}"/>
              </a:ext>
            </a:extLst>
          </p:cNvPr>
          <p:cNvSpPr>
            <a:spLocks noGrp="1"/>
          </p:cNvSpPr>
          <p:nvPr>
            <p:ph type="sldNum" sz="quarter" idx="10"/>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30</a:t>
            </a:fld>
            <a:endParaRPr kumimoji="0" lang="en-AU" sz="1200" b="0" i="0" u="none" strike="noStrike" kern="1200" cap="none" spc="0" normalizeH="0" baseline="0" noProof="0">
              <a:ln>
                <a:noFill/>
              </a:ln>
              <a:solidFill>
                <a:srgbClr val="22272B"/>
              </a:solidFill>
              <a:effectLst/>
              <a:uLnTx/>
              <a:uFillTx/>
              <a:latin typeface="Public Sans Light"/>
              <a:ea typeface="+mn-ea"/>
              <a:cs typeface="+mn-cs"/>
            </a:endParaRPr>
          </a:p>
        </p:txBody>
      </p:sp>
    </p:spTree>
    <p:extLst>
      <p:ext uri="{BB962C8B-B14F-4D97-AF65-F5344CB8AC3E}">
        <p14:creationId xmlns:p14="http://schemas.microsoft.com/office/powerpoint/2010/main" val="4216963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45FC3A-9CD2-383F-0AA6-B3011D9ED7BD}"/>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F4FC9C5-0789-43EF-5CE0-357ABF65B2D1}"/>
              </a:ext>
            </a:extLst>
          </p:cNvPr>
          <p:cNvSpPr>
            <a:spLocks noGrp="1"/>
          </p:cNvSpPr>
          <p:nvPr>
            <p:ph type="title"/>
          </p:nvPr>
        </p:nvSpPr>
        <p:spPr/>
        <p:txBody>
          <a:bodyPr/>
          <a:lstStyle/>
          <a:p>
            <a:r>
              <a:rPr lang="en-AU"/>
              <a:t>Endurance</a:t>
            </a:r>
          </a:p>
        </p:txBody>
      </p:sp>
      <p:sp>
        <p:nvSpPr>
          <p:cNvPr id="4" name="Oval 3">
            <a:extLst>
              <a:ext uri="{FF2B5EF4-FFF2-40B4-BE49-F238E27FC236}">
                <a16:creationId xmlns:a16="http://schemas.microsoft.com/office/drawing/2014/main" id="{63B1C8EB-5558-15DC-06DF-4835D1F61A01}"/>
              </a:ext>
            </a:extLst>
          </p:cNvPr>
          <p:cNvSpPr/>
          <p:nvPr/>
        </p:nvSpPr>
        <p:spPr>
          <a:xfrm>
            <a:off x="11070000" y="126961"/>
            <a:ext cx="762000" cy="737039"/>
          </a:xfrm>
          <a:prstGeom prst="ellipse">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1.5</a:t>
            </a:r>
          </a:p>
          <a:p>
            <a:pPr algn="ctr"/>
            <a:r>
              <a:rPr lang="en-AU" sz="1800"/>
              <a:t>s</a:t>
            </a:r>
          </a:p>
        </p:txBody>
      </p:sp>
      <p:grpSp>
        <p:nvGrpSpPr>
          <p:cNvPr id="17" name="Group 16" descr="a purple text box">
            <a:extLst>
              <a:ext uri="{FF2B5EF4-FFF2-40B4-BE49-F238E27FC236}">
                <a16:creationId xmlns:a16="http://schemas.microsoft.com/office/drawing/2014/main" id="{9DD44F22-3208-2E8C-99E3-81752A3C931B}"/>
              </a:ext>
              <a:ext uri="{C183D7F6-B498-43B3-948B-1728B52AA6E4}">
                <adec:decorative xmlns:adec="http://schemas.microsoft.com/office/drawing/2017/decorative" val="0"/>
              </a:ext>
            </a:extLst>
          </p:cNvPr>
          <p:cNvGrpSpPr/>
          <p:nvPr/>
        </p:nvGrpSpPr>
        <p:grpSpPr>
          <a:xfrm>
            <a:off x="360000" y="1932738"/>
            <a:ext cx="11503761" cy="3305262"/>
            <a:chOff x="589933" y="2432551"/>
            <a:chExt cx="6215747" cy="2791681"/>
          </a:xfrm>
        </p:grpSpPr>
        <p:sp>
          <p:nvSpPr>
            <p:cNvPr id="14" name="Rectangle: Rounded Corners 13">
              <a:extLst>
                <a:ext uri="{FF2B5EF4-FFF2-40B4-BE49-F238E27FC236}">
                  <a16:creationId xmlns:a16="http://schemas.microsoft.com/office/drawing/2014/main" id="{92426EF9-592C-E54C-A094-2BFD5E4E2D68}"/>
                </a:ext>
                <a:ext uri="{C183D7F6-B498-43B3-948B-1728B52AA6E4}">
                  <adec:decorative xmlns:adec="http://schemas.microsoft.com/office/drawing/2017/decorative" val="1"/>
                </a:ext>
              </a:extLst>
            </p:cNvPr>
            <p:cNvSpPr/>
            <p:nvPr/>
          </p:nvSpPr>
          <p:spPr>
            <a:xfrm>
              <a:off x="589933" y="2432551"/>
              <a:ext cx="6215747" cy="2791681"/>
            </a:xfrm>
            <a:prstGeom prst="roundRect">
              <a:avLst/>
            </a:prstGeom>
            <a:noFill/>
            <a:ln w="38100">
              <a:solidFill>
                <a:srgbClr val="F0EBFB"/>
              </a:solid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srgbClr val="FFFFFF"/>
                </a:solidFill>
                <a:effectLst/>
                <a:uLnTx/>
                <a:uFillTx/>
                <a:latin typeface="Public Sans Light"/>
                <a:ea typeface="+mn-ea"/>
                <a:cs typeface="+mn-cs"/>
              </a:endParaRPr>
            </a:p>
          </p:txBody>
        </p:sp>
        <p:sp>
          <p:nvSpPr>
            <p:cNvPr id="15" name="TextBox 14">
              <a:extLst>
                <a:ext uri="{FF2B5EF4-FFF2-40B4-BE49-F238E27FC236}">
                  <a16:creationId xmlns:a16="http://schemas.microsoft.com/office/drawing/2014/main" id="{D8509308-ED55-CCA1-8D7B-B837ED0F5F0A}"/>
                </a:ext>
                <a:ext uri="{C183D7F6-B498-43B3-948B-1728B52AA6E4}">
                  <adec:decorative xmlns:adec="http://schemas.microsoft.com/office/drawing/2017/decorative" val="1"/>
                </a:ext>
              </a:extLst>
            </p:cNvPr>
            <p:cNvSpPr txBox="1"/>
            <p:nvPr/>
          </p:nvSpPr>
          <p:spPr>
            <a:xfrm>
              <a:off x="756282" y="2577621"/>
              <a:ext cx="6002229" cy="2646610"/>
            </a:xfrm>
            <a:prstGeom prst="rect">
              <a:avLst/>
            </a:prstGeom>
            <a:noFill/>
          </p:spPr>
          <p:txBody>
            <a:bodyPr wrap="square" lIns="0" tIns="0" rIns="0" bIns="0" rtlCol="0" anchor="t">
              <a:noAutofit/>
            </a:bodyPr>
            <a:lstStyle/>
            <a:p>
              <a:pPr>
                <a:lnSpc>
                  <a:spcPct val="150000"/>
                </a:lnSpc>
                <a:defRPr/>
              </a:pPr>
              <a:r>
                <a:rPr kumimoji="0" lang="en-AU" sz="1800" b="1" i="0" u="none" strike="noStrike" kern="1200" cap="none" spc="0" normalizeH="0" baseline="0" noProof="0" dirty="0">
                  <a:ln>
                    <a:noFill/>
                  </a:ln>
                  <a:solidFill>
                    <a:srgbClr val="22272B"/>
                  </a:solidFill>
                  <a:effectLst/>
                  <a:uLnTx/>
                  <a:uFillTx/>
                  <a:latin typeface="Public Sans Light"/>
                  <a:ea typeface="+mn-ea"/>
                  <a:cs typeface="+mn-cs"/>
                </a:rPr>
                <a:t>Why </a:t>
              </a:r>
              <a:r>
                <a:rPr lang="en-AU" sz="1800" b="1" dirty="0">
                  <a:solidFill>
                    <a:srgbClr val="22272B"/>
                  </a:solidFill>
                  <a:latin typeface="Public Sans Light"/>
                </a:rPr>
                <a:t>is endurance </a:t>
              </a:r>
              <a:r>
                <a:rPr kumimoji="0" lang="en-AU" sz="1800" b="1" i="0" u="none" strike="noStrike" kern="1200" cap="none" spc="0" normalizeH="0" baseline="0" noProof="0" dirty="0">
                  <a:ln>
                    <a:noFill/>
                  </a:ln>
                  <a:solidFill>
                    <a:srgbClr val="22272B"/>
                  </a:solidFill>
                  <a:effectLst/>
                  <a:uLnTx/>
                  <a:uFillTx/>
                  <a:latin typeface="Public Sans Light"/>
                  <a:ea typeface="+mn-ea"/>
                  <a:cs typeface="+mn-cs"/>
                </a:rPr>
                <a:t>important to the performer?</a:t>
              </a:r>
              <a:endParaRPr lang="en-AU" sz="1800" b="1" i="0" u="none" strike="noStrike" kern="1200" cap="none" spc="0" normalizeH="0" baseline="0" noProof="0" dirty="0">
                <a:ln>
                  <a:noFill/>
                </a:ln>
                <a:solidFill>
                  <a:srgbClr val="22272B"/>
                </a:solidFill>
                <a:effectLst/>
                <a:uLnTx/>
                <a:uFillTx/>
                <a:latin typeface="Public Sans Light"/>
                <a:cs typeface="Public Sans Light"/>
              </a:endParaRPr>
            </a:p>
            <a:p>
              <a:pPr marL="285750" indent="-285750">
                <a:lnSpc>
                  <a:spcPct val="150000"/>
                </a:lnSpc>
                <a:buFont typeface="Arial" panose="020B0604020202020204" pitchFamily="34" charset="0"/>
                <a:buChar char="•"/>
              </a:pPr>
              <a:r>
                <a:rPr lang="en-AU" sz="1800" dirty="0">
                  <a:solidFill>
                    <a:srgbClr val="22272B"/>
                  </a:solidFill>
                </a:rPr>
                <a:t>In dance, endurance is a performer’s capacity to sustain high energy cardiovascular activity over an extended period without fatigue when performing class exercises and dance works.</a:t>
              </a:r>
              <a:endParaRPr kumimoji="0" lang="en-AU" sz="1800" b="0" i="0" u="none" strike="noStrike" kern="1200" cap="none" spc="0" normalizeH="0" baseline="0" noProof="0" dirty="0">
                <a:ln>
                  <a:noFill/>
                </a:ln>
                <a:solidFill>
                  <a:srgbClr val="22272B"/>
                </a:solidFill>
                <a:effectLst/>
                <a:uLnTx/>
                <a:uFillTx/>
                <a:latin typeface="Public Sans Light"/>
                <a:ea typeface="+mn-ea"/>
                <a:cs typeface="+mn-cs"/>
              </a:endParaRPr>
            </a:p>
            <a:p>
              <a:pPr marL="285750" marR="0" lvl="0" indent="-285750" algn="l" defTabSz="609585"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AU" sz="1800" b="0" i="0" u="none" strike="noStrike" kern="1200" cap="none" spc="0" normalizeH="0" baseline="0" noProof="0" dirty="0">
                  <a:ln>
                    <a:noFill/>
                  </a:ln>
                  <a:solidFill>
                    <a:srgbClr val="22272B"/>
                  </a:solidFill>
                  <a:effectLst/>
                  <a:uLnTx/>
                  <a:uFillTx/>
                  <a:latin typeface="Public Sans Light"/>
                  <a:ea typeface="+mn-ea"/>
                  <a:cs typeface="+mn-cs"/>
                </a:rPr>
                <a:t>Dance relies heavily on anaerobic movement (stop start with a lack of oxygen).</a:t>
              </a:r>
            </a:p>
            <a:p>
              <a:pPr marL="285750" marR="0" lvl="0" indent="-285750" algn="l" defTabSz="609585"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AU" sz="1800" b="0" i="0" u="none" strike="noStrike" kern="1200" cap="none" spc="0" normalizeH="0" baseline="0" noProof="0" dirty="0">
                  <a:ln>
                    <a:noFill/>
                  </a:ln>
                  <a:solidFill>
                    <a:srgbClr val="22272B"/>
                  </a:solidFill>
                  <a:effectLst/>
                  <a:uLnTx/>
                  <a:uFillTx/>
                  <a:latin typeface="Public Sans Light"/>
                  <a:ea typeface="+mn-ea"/>
                  <a:cs typeface="+mn-cs"/>
                </a:rPr>
                <a:t>Dancers need to train their cardiorespiratory systems (aerobic training with oxygen) to avoid fatigue when performing as fatigue can lead to an increased risk of injury.</a:t>
              </a:r>
            </a:p>
            <a:p>
              <a:pPr marL="285750" marR="0" lvl="0" indent="-285750" algn="l" defTabSz="609585"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AU" sz="1800" dirty="0">
                  <a:solidFill>
                    <a:srgbClr val="22272B"/>
                  </a:solidFill>
                  <a:latin typeface="Public Sans Light"/>
                </a:rPr>
                <a:t>Fatigue impacts the performer's kinaesthetic awareness and capacity to communicate the intent.</a:t>
              </a:r>
              <a:endParaRPr lang="en-AU" sz="1800" b="0" i="0" u="none" strike="noStrike" kern="1200" cap="none" spc="0" normalizeH="0" baseline="0" noProof="0" dirty="0">
                <a:ln>
                  <a:noFill/>
                </a:ln>
                <a:solidFill>
                  <a:srgbClr val="22272B"/>
                </a:solidFill>
                <a:effectLst/>
                <a:uLnTx/>
                <a:uFillTx/>
                <a:latin typeface="Public Sans Light"/>
                <a:cs typeface="Public Sans Light"/>
              </a:endParaRPr>
            </a:p>
            <a:p>
              <a:pPr marL="0" marR="0" lvl="0" indent="0" algn="l" defTabSz="609585" rtl="0" eaLnBrk="1" fontAlgn="auto" latinLnBrk="0" hangingPunct="1">
                <a:lnSpc>
                  <a:spcPct val="150000"/>
                </a:lnSpc>
                <a:spcBef>
                  <a:spcPts val="0"/>
                </a:spcBef>
                <a:spcAft>
                  <a:spcPts val="0"/>
                </a:spcAft>
                <a:buClrTx/>
                <a:buSzTx/>
                <a:buFontTx/>
                <a:buNone/>
                <a:tabLst/>
                <a:defRPr/>
              </a:pPr>
              <a:endParaRPr kumimoji="0" lang="en-AU" sz="1800" b="0" i="0" u="none" strike="noStrike" kern="1200" cap="none" spc="0" normalizeH="0" baseline="0" noProof="0" dirty="0">
                <a:ln>
                  <a:noFill/>
                </a:ln>
                <a:solidFill>
                  <a:srgbClr val="22272B"/>
                </a:solidFill>
                <a:effectLst/>
                <a:uLnTx/>
                <a:uFillTx/>
                <a:latin typeface="Public Sans Light"/>
                <a:ea typeface="+mn-ea"/>
                <a:cs typeface="+mn-cs"/>
              </a:endParaRPr>
            </a:p>
          </p:txBody>
        </p:sp>
      </p:grpSp>
      <p:sp>
        <p:nvSpPr>
          <p:cNvPr id="3" name="TextBox 2">
            <a:extLst>
              <a:ext uri="{FF2B5EF4-FFF2-40B4-BE49-F238E27FC236}">
                <a16:creationId xmlns:a16="http://schemas.microsoft.com/office/drawing/2014/main" id="{6B5BB6BC-97C1-96BF-92D8-9AE4175688FB}"/>
              </a:ext>
              <a:ext uri="{C183D7F6-B498-43B3-948B-1728B52AA6E4}">
                <adec:decorative xmlns:adec="http://schemas.microsoft.com/office/drawing/2017/decorative" val="1"/>
              </a:ext>
            </a:extLst>
          </p:cNvPr>
          <p:cNvSpPr txBox="1"/>
          <p:nvPr/>
        </p:nvSpPr>
        <p:spPr>
          <a:xfrm>
            <a:off x="360000" y="6362700"/>
            <a:ext cx="8991818" cy="333300"/>
          </a:xfrm>
          <a:prstGeom prst="rect">
            <a:avLst/>
          </a:prstGeom>
          <a:noFill/>
        </p:spPr>
        <p:txBody>
          <a:bodyPr wrap="none" lIns="0" tIns="0" rIns="0" bIns="0" rtlCol="0" anchor="t">
            <a:no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r>
              <a:rPr lang="en-AU" sz="1000"/>
              <a:t>Adapted from </a:t>
            </a:r>
            <a:r>
              <a:rPr lang="en-AU" sz="1000">
                <a:hlinkClick r:id="rId2"/>
              </a:rPr>
              <a:t>Body Kinect- Building stamina as a dancer </a:t>
            </a:r>
            <a:r>
              <a:rPr lang="en-AU" sz="1000"/>
              <a:t>Date Accessed: 1 July 2026.</a:t>
            </a:r>
          </a:p>
        </p:txBody>
      </p:sp>
      <p:sp>
        <p:nvSpPr>
          <p:cNvPr id="2" name="Slide Number Placeholder 1">
            <a:extLst>
              <a:ext uri="{FF2B5EF4-FFF2-40B4-BE49-F238E27FC236}">
                <a16:creationId xmlns:a16="http://schemas.microsoft.com/office/drawing/2014/main" id="{425BB51B-95A8-D435-A0FA-E477AA177F5A}"/>
              </a:ext>
            </a:extLst>
          </p:cNvPr>
          <p:cNvSpPr>
            <a:spLocks noGrp="1"/>
          </p:cNvSpPr>
          <p:nvPr>
            <p:ph type="sldNum" sz="quarter" idx="10"/>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31</a:t>
            </a:fld>
            <a:endParaRPr kumimoji="0" lang="en-AU" sz="1200" b="0" i="0" u="none" strike="noStrike" kern="1200" cap="none" spc="0" normalizeH="0" baseline="0" noProof="0">
              <a:ln>
                <a:noFill/>
              </a:ln>
              <a:solidFill>
                <a:srgbClr val="22272B"/>
              </a:solidFill>
              <a:effectLst/>
              <a:uLnTx/>
              <a:uFillTx/>
              <a:latin typeface="Public Sans Light"/>
              <a:ea typeface="+mn-ea"/>
              <a:cs typeface="+mn-cs"/>
            </a:endParaRPr>
          </a:p>
        </p:txBody>
      </p:sp>
      <p:sp>
        <p:nvSpPr>
          <p:cNvPr id="7" name="Content Placeholder 6">
            <a:extLst>
              <a:ext uri="{FF2B5EF4-FFF2-40B4-BE49-F238E27FC236}">
                <a16:creationId xmlns:a16="http://schemas.microsoft.com/office/drawing/2014/main" id="{1D7E1951-0772-AA31-DC14-7764DF7708EA}"/>
              </a:ext>
              <a:ext uri="{C183D7F6-B498-43B3-948B-1728B52AA6E4}">
                <adec:decorative xmlns:adec="http://schemas.microsoft.com/office/drawing/2017/decorative" val="1"/>
              </a:ext>
            </a:extLst>
          </p:cNvPr>
          <p:cNvSpPr>
            <a:spLocks noGrp="1"/>
          </p:cNvSpPr>
          <p:nvPr>
            <p:ph idx="1"/>
          </p:nvPr>
        </p:nvSpPr>
        <p:spPr/>
        <p:txBody>
          <a:bodyPr numCol="1"/>
          <a:lstStyle/>
          <a:p>
            <a:pPr marL="285750" indent="-285750">
              <a:buFont typeface="Arial" panose="020B0604020202020204" pitchFamily="34" charset="0"/>
              <a:buChar char="•"/>
            </a:pPr>
            <a:endParaRPr lang="en-AU" dirty="0"/>
          </a:p>
          <a:p>
            <a:pPr marL="285750" indent="-285750">
              <a:buFont typeface="Arial" panose="020B0604020202020204" pitchFamily="34" charset="0"/>
              <a:buChar char="•"/>
            </a:pPr>
            <a:endParaRPr lang="en-AU" dirty="0"/>
          </a:p>
          <a:p>
            <a:pPr marL="285750" indent="-285750">
              <a:buFont typeface="Arial" panose="020B0604020202020204" pitchFamily="34" charset="0"/>
              <a:buChar char="•"/>
            </a:pPr>
            <a:endParaRPr lang="en-AU" dirty="0"/>
          </a:p>
          <a:p>
            <a:endParaRPr lang="en-AU" dirty="0"/>
          </a:p>
        </p:txBody>
      </p:sp>
    </p:spTree>
    <p:extLst>
      <p:ext uri="{BB962C8B-B14F-4D97-AF65-F5344CB8AC3E}">
        <p14:creationId xmlns:p14="http://schemas.microsoft.com/office/powerpoint/2010/main" val="1043674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6B4D38-C6AB-3FA9-CAC2-870EBBD17737}"/>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C28C5584-BB44-0784-34CF-03D1D89AA828}"/>
              </a:ext>
            </a:extLst>
          </p:cNvPr>
          <p:cNvSpPr>
            <a:spLocks noGrp="1"/>
          </p:cNvSpPr>
          <p:nvPr>
            <p:ph type="title"/>
          </p:nvPr>
        </p:nvSpPr>
        <p:spPr/>
        <p:txBody>
          <a:bodyPr/>
          <a:lstStyle/>
          <a:p>
            <a:r>
              <a:rPr lang="en-AU"/>
              <a:t>Coordination:</a:t>
            </a:r>
          </a:p>
        </p:txBody>
      </p:sp>
      <p:sp>
        <p:nvSpPr>
          <p:cNvPr id="4" name="Oval 3">
            <a:extLst>
              <a:ext uri="{FF2B5EF4-FFF2-40B4-BE49-F238E27FC236}">
                <a16:creationId xmlns:a16="http://schemas.microsoft.com/office/drawing/2014/main" id="{AB2B5AD7-ACE1-7E98-9FFD-3C6A00E6EB56}"/>
              </a:ext>
            </a:extLst>
          </p:cNvPr>
          <p:cNvSpPr/>
          <p:nvPr/>
        </p:nvSpPr>
        <p:spPr>
          <a:xfrm>
            <a:off x="11070000" y="126961"/>
            <a:ext cx="762000" cy="737039"/>
          </a:xfrm>
          <a:prstGeom prst="ellipse">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1.5</a:t>
            </a:r>
          </a:p>
          <a:p>
            <a:pPr algn="ctr"/>
            <a:r>
              <a:rPr lang="en-AU" sz="1800"/>
              <a:t>t</a:t>
            </a:r>
          </a:p>
        </p:txBody>
      </p:sp>
      <p:sp>
        <p:nvSpPr>
          <p:cNvPr id="7" name="Content Placeholder 6">
            <a:extLst>
              <a:ext uri="{FF2B5EF4-FFF2-40B4-BE49-F238E27FC236}">
                <a16:creationId xmlns:a16="http://schemas.microsoft.com/office/drawing/2014/main" id="{6467FE39-BB19-0469-1494-50FDECF4B8CE}"/>
              </a:ext>
              <a:ext uri="{C183D7F6-B498-43B3-948B-1728B52AA6E4}">
                <adec:decorative xmlns:adec="http://schemas.microsoft.com/office/drawing/2017/decorative" val="1"/>
              </a:ext>
            </a:extLst>
          </p:cNvPr>
          <p:cNvSpPr>
            <a:spLocks noGrp="1"/>
          </p:cNvSpPr>
          <p:nvPr>
            <p:ph idx="1"/>
          </p:nvPr>
        </p:nvSpPr>
        <p:spPr/>
        <p:txBody>
          <a:bodyPr numCol="1"/>
          <a:lstStyle/>
          <a:p>
            <a:pPr marL="285750" indent="-285750">
              <a:buFont typeface="Arial" panose="020B0604020202020204" pitchFamily="34" charset="0"/>
              <a:buChar char="•"/>
            </a:pPr>
            <a:endParaRPr lang="en-AU"/>
          </a:p>
          <a:p>
            <a:pPr marL="285750" indent="-285750">
              <a:buFont typeface="Arial" panose="020B0604020202020204" pitchFamily="34" charset="0"/>
              <a:buChar char="•"/>
            </a:pPr>
            <a:endParaRPr lang="en-AU"/>
          </a:p>
          <a:p>
            <a:pPr marL="285750" indent="-285750">
              <a:buFont typeface="Arial" panose="020B0604020202020204" pitchFamily="34" charset="0"/>
              <a:buChar char="•"/>
            </a:pPr>
            <a:endParaRPr lang="en-AU"/>
          </a:p>
          <a:p>
            <a:endParaRPr lang="en-AU"/>
          </a:p>
        </p:txBody>
      </p:sp>
      <p:grpSp>
        <p:nvGrpSpPr>
          <p:cNvPr id="17" name="Group 16" descr="text box">
            <a:extLst>
              <a:ext uri="{FF2B5EF4-FFF2-40B4-BE49-F238E27FC236}">
                <a16:creationId xmlns:a16="http://schemas.microsoft.com/office/drawing/2014/main" id="{919963AE-4B1C-99BF-FB91-6E78ADBFCB9D}"/>
              </a:ext>
              <a:ext uri="{C183D7F6-B498-43B3-948B-1728B52AA6E4}">
                <adec:decorative xmlns:adec="http://schemas.microsoft.com/office/drawing/2017/decorative" val="0"/>
              </a:ext>
            </a:extLst>
          </p:cNvPr>
          <p:cNvGrpSpPr/>
          <p:nvPr/>
        </p:nvGrpSpPr>
        <p:grpSpPr>
          <a:xfrm>
            <a:off x="360000" y="1899571"/>
            <a:ext cx="10870806" cy="3976858"/>
            <a:chOff x="589935" y="3429000"/>
            <a:chExt cx="6215747" cy="2293374"/>
          </a:xfrm>
        </p:grpSpPr>
        <p:sp>
          <p:nvSpPr>
            <p:cNvPr id="14" name="Rectangle: Rounded Corners 13">
              <a:extLst>
                <a:ext uri="{FF2B5EF4-FFF2-40B4-BE49-F238E27FC236}">
                  <a16:creationId xmlns:a16="http://schemas.microsoft.com/office/drawing/2014/main" id="{D1BE9AFE-2BBE-FE1C-4FA4-D311CB767B8A}"/>
                </a:ext>
                <a:ext uri="{C183D7F6-B498-43B3-948B-1728B52AA6E4}">
                  <adec:decorative xmlns:adec="http://schemas.microsoft.com/office/drawing/2017/decorative" val="1"/>
                </a:ext>
              </a:extLst>
            </p:cNvPr>
            <p:cNvSpPr/>
            <p:nvPr/>
          </p:nvSpPr>
          <p:spPr>
            <a:xfrm>
              <a:off x="589935" y="3429000"/>
              <a:ext cx="6215747" cy="2293374"/>
            </a:xfrm>
            <a:prstGeom prst="roundRect">
              <a:avLst/>
            </a:prstGeom>
            <a:noFill/>
            <a:ln w="38100">
              <a:solidFill>
                <a:srgbClr val="F0EBFB"/>
              </a:solid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srgbClr val="FFFFFF"/>
                </a:solidFill>
                <a:effectLst/>
                <a:uLnTx/>
                <a:uFillTx/>
                <a:latin typeface="Public Sans Light"/>
                <a:ea typeface="+mn-ea"/>
                <a:cs typeface="+mn-cs"/>
              </a:endParaRPr>
            </a:p>
          </p:txBody>
        </p:sp>
        <p:sp>
          <p:nvSpPr>
            <p:cNvPr id="15" name="TextBox 14">
              <a:extLst>
                <a:ext uri="{FF2B5EF4-FFF2-40B4-BE49-F238E27FC236}">
                  <a16:creationId xmlns:a16="http://schemas.microsoft.com/office/drawing/2014/main" id="{141AC7D9-76A0-2459-7CC0-7058F683314B}"/>
                </a:ext>
                <a:ext uri="{C183D7F6-B498-43B3-948B-1728B52AA6E4}">
                  <adec:decorative xmlns:adec="http://schemas.microsoft.com/office/drawing/2017/decorative" val="1"/>
                </a:ext>
              </a:extLst>
            </p:cNvPr>
            <p:cNvSpPr txBox="1"/>
            <p:nvPr/>
          </p:nvSpPr>
          <p:spPr>
            <a:xfrm>
              <a:off x="762879" y="3579239"/>
              <a:ext cx="5869857" cy="1992896"/>
            </a:xfrm>
            <a:prstGeom prst="rect">
              <a:avLst/>
            </a:prstGeom>
            <a:noFill/>
          </p:spPr>
          <p:txBody>
            <a:bodyPr wrap="square" lIns="0" tIns="0" rIns="0" bIns="0" rtlCol="0" anchor="t">
              <a:noAutofit/>
            </a:bodyPr>
            <a:lstStyle/>
            <a:p>
              <a:pPr>
                <a:lnSpc>
                  <a:spcPct val="150000"/>
                </a:lnSpc>
                <a:defRPr/>
              </a:pPr>
              <a:r>
                <a:rPr kumimoji="0" lang="en-AU" sz="1800" b="1" i="0" u="none" strike="noStrike" kern="1200" cap="none" spc="0" normalizeH="0" baseline="0" noProof="0">
                  <a:ln>
                    <a:noFill/>
                  </a:ln>
                  <a:solidFill>
                    <a:srgbClr val="22272B"/>
                  </a:solidFill>
                  <a:effectLst/>
                  <a:uLnTx/>
                  <a:uFillTx/>
                  <a:latin typeface="Public Sans Light"/>
                  <a:ea typeface="+mn-ea"/>
                  <a:cs typeface="+mn-cs"/>
                </a:rPr>
                <a:t>Why </a:t>
              </a:r>
              <a:r>
                <a:rPr lang="en-AU" sz="1800" b="1">
                  <a:solidFill>
                    <a:srgbClr val="22272B"/>
                  </a:solidFill>
                  <a:latin typeface="Public Sans Light"/>
                </a:rPr>
                <a:t>is coordination </a:t>
              </a:r>
              <a:r>
                <a:rPr kumimoji="0" lang="en-AU" sz="1800" b="1" i="0" u="none" strike="noStrike" kern="1200" cap="none" spc="0" normalizeH="0" baseline="0" noProof="0">
                  <a:ln>
                    <a:noFill/>
                  </a:ln>
                  <a:solidFill>
                    <a:srgbClr val="22272B"/>
                  </a:solidFill>
                  <a:effectLst/>
                  <a:uLnTx/>
                  <a:uFillTx/>
                  <a:latin typeface="Public Sans Light"/>
                  <a:ea typeface="+mn-ea"/>
                  <a:cs typeface="+mn-cs"/>
                </a:rPr>
                <a:t>important to the performer</a:t>
              </a:r>
              <a:r>
                <a:rPr lang="en-AU" sz="1800" b="1">
                  <a:solidFill>
                    <a:srgbClr val="22272B"/>
                  </a:solidFill>
                  <a:latin typeface="Public Sans Light"/>
                </a:rPr>
                <a:t>?</a:t>
              </a:r>
              <a:endParaRPr lang="en-AU" sz="1800" b="1" i="0" u="none" strike="noStrike" kern="1200" cap="none" spc="0" normalizeH="0" baseline="0" noProof="0">
                <a:ln>
                  <a:noFill/>
                </a:ln>
                <a:solidFill>
                  <a:srgbClr val="22272B"/>
                </a:solidFill>
                <a:effectLst/>
                <a:uLnTx/>
                <a:uFillTx/>
                <a:latin typeface="Public Sans Light"/>
                <a:cs typeface="Public Sans Light"/>
              </a:endParaRPr>
            </a:p>
            <a:p>
              <a:pPr marL="285750" marR="0" lvl="0" indent="-285750" algn="l" defTabSz="609585"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AU" sz="1800">
                  <a:solidFill>
                    <a:srgbClr val="22272B"/>
                  </a:solidFill>
                  <a:latin typeface="Public Sans Light"/>
                </a:rPr>
                <a:t>In dance, coordination is the ability to move arms, legs, torso and head in a synchronised way to perform movements and manipulate the elements of dance as intended.</a:t>
              </a:r>
            </a:p>
            <a:p>
              <a:pPr marL="285750" marR="0" lvl="0" indent="-285750" algn="l" defTabSz="609585"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AU" sz="1800" b="0" i="0" u="none" strike="noStrike" kern="1200" cap="none" spc="0" normalizeH="0" baseline="0" noProof="0">
                  <a:ln>
                    <a:noFill/>
                  </a:ln>
                  <a:solidFill>
                    <a:srgbClr val="22272B"/>
                  </a:solidFill>
                  <a:effectLst/>
                  <a:uLnTx/>
                  <a:uFillTx/>
                  <a:latin typeface="Public Sans Light"/>
                  <a:ea typeface="+mn-ea"/>
                  <a:cs typeface="+mn-cs"/>
                </a:rPr>
                <a:t>Co</a:t>
              </a:r>
              <a:r>
                <a:rPr lang="en-AU" sz="1800">
                  <a:solidFill>
                    <a:srgbClr val="22272B"/>
                  </a:solidFill>
                  <a:latin typeface="Public Sans Light"/>
                </a:rPr>
                <a:t>ordination allows the dancer to control dance movements, makes movement more efficient and reduces the risk of injury.</a:t>
              </a:r>
            </a:p>
            <a:p>
              <a:pPr marL="285750" indent="-285750">
                <a:lnSpc>
                  <a:spcPct val="150000"/>
                </a:lnSpc>
                <a:buFont typeface="Arial" panose="020B0604020202020204" pitchFamily="34" charset="0"/>
                <a:buChar char="•"/>
                <a:defRPr/>
              </a:pPr>
              <a:r>
                <a:rPr lang="en-AU" sz="1800">
                  <a:solidFill>
                    <a:srgbClr val="22272B"/>
                  </a:solidFill>
                  <a:latin typeface="Public Sans Light"/>
                </a:rPr>
                <a:t>Regular training improves coordination.</a:t>
              </a:r>
            </a:p>
            <a:p>
              <a:pPr marL="285750" marR="0" lvl="0" indent="-285750" algn="l" defTabSz="609585"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AU" sz="1800" b="0" i="0" u="none" strike="noStrike" kern="1200" cap="none" spc="0" normalizeH="0" baseline="0" noProof="0">
                  <a:ln>
                    <a:noFill/>
                  </a:ln>
                  <a:solidFill>
                    <a:srgbClr val="22272B"/>
                  </a:solidFill>
                  <a:effectLst/>
                  <a:uLnTx/>
                  <a:uFillTx/>
                  <a:latin typeface="Public Sans Light"/>
                  <a:ea typeface="+mn-ea"/>
                  <a:cs typeface="+mn-cs"/>
                </a:rPr>
                <a:t>Coordination allows the dancer to</a:t>
              </a:r>
              <a:r>
                <a:rPr lang="en-AU" sz="1800">
                  <a:solidFill>
                    <a:srgbClr val="22272B"/>
                  </a:solidFill>
                  <a:latin typeface="Public Sans Light"/>
                </a:rPr>
                <a:t> concentrate on performing the movements rather than just executing them.</a:t>
              </a:r>
            </a:p>
          </p:txBody>
        </p:sp>
      </p:grpSp>
      <p:sp>
        <p:nvSpPr>
          <p:cNvPr id="5" name="TextBox 4">
            <a:extLst>
              <a:ext uri="{FF2B5EF4-FFF2-40B4-BE49-F238E27FC236}">
                <a16:creationId xmlns:a16="http://schemas.microsoft.com/office/drawing/2014/main" id="{FBDAA95D-C031-0257-D087-D2406E321C2E}"/>
              </a:ext>
              <a:ext uri="{C183D7F6-B498-43B3-948B-1728B52AA6E4}">
                <adec:decorative xmlns:adec="http://schemas.microsoft.com/office/drawing/2017/decorative" val="1"/>
              </a:ext>
            </a:extLst>
          </p:cNvPr>
          <p:cNvSpPr txBox="1"/>
          <p:nvPr/>
        </p:nvSpPr>
        <p:spPr>
          <a:xfrm>
            <a:off x="508000" y="6408000"/>
            <a:ext cx="6096000" cy="246221"/>
          </a:xfrm>
          <a:prstGeom prst="rect">
            <a:avLst/>
          </a:prstGeom>
          <a:noFill/>
        </p:spPr>
        <p:txBody>
          <a:bodyPr wrap="square">
            <a:spAutoFit/>
          </a:bodyPr>
          <a:lstStyle/>
          <a:p>
            <a:r>
              <a:rPr lang="en-AU" sz="1000"/>
              <a:t>The Australian Ballet School (2020) </a:t>
            </a:r>
            <a:r>
              <a:rPr lang="en-AU" sz="1000" i="1">
                <a:hlinkClick r:id="rId2"/>
              </a:rPr>
              <a:t>A Conversation on Coordination</a:t>
            </a:r>
            <a:r>
              <a:rPr lang="en-AU" sz="1000"/>
              <a:t>, [website], accessed 6 August 2026.</a:t>
            </a:r>
          </a:p>
        </p:txBody>
      </p:sp>
      <p:sp>
        <p:nvSpPr>
          <p:cNvPr id="2" name="Slide Number Placeholder 1">
            <a:extLst>
              <a:ext uri="{FF2B5EF4-FFF2-40B4-BE49-F238E27FC236}">
                <a16:creationId xmlns:a16="http://schemas.microsoft.com/office/drawing/2014/main" id="{0A772E3A-8779-6874-A4F6-379EB16FE05B}"/>
              </a:ext>
            </a:extLst>
          </p:cNvPr>
          <p:cNvSpPr>
            <a:spLocks noGrp="1"/>
          </p:cNvSpPr>
          <p:nvPr>
            <p:ph type="sldNum" sz="quarter" idx="10"/>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32</a:t>
            </a:fld>
            <a:endParaRPr kumimoji="0" lang="en-AU" sz="1200" b="0" i="0" u="none" strike="noStrike" kern="1200" cap="none" spc="0" normalizeH="0" baseline="0" noProof="0">
              <a:ln>
                <a:noFill/>
              </a:ln>
              <a:solidFill>
                <a:srgbClr val="22272B"/>
              </a:solidFill>
              <a:effectLst/>
              <a:uLnTx/>
              <a:uFillTx/>
              <a:latin typeface="Public Sans Light"/>
              <a:ea typeface="+mn-ea"/>
              <a:cs typeface="+mn-cs"/>
            </a:endParaRPr>
          </a:p>
        </p:txBody>
      </p:sp>
    </p:spTree>
    <p:extLst>
      <p:ext uri="{BB962C8B-B14F-4D97-AF65-F5344CB8AC3E}">
        <p14:creationId xmlns:p14="http://schemas.microsoft.com/office/powerpoint/2010/main" val="39725434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92C4AE-35DF-2309-8CA8-581F9DD0ABB0}"/>
              </a:ext>
            </a:extLst>
          </p:cNvPr>
          <p:cNvSpPr>
            <a:spLocks noGrp="1"/>
          </p:cNvSpPr>
          <p:nvPr>
            <p:ph type="title"/>
          </p:nvPr>
        </p:nvSpPr>
        <p:spPr/>
        <p:txBody>
          <a:bodyPr/>
          <a:lstStyle/>
          <a:p>
            <a:r>
              <a:rPr lang="en-AU"/>
              <a:t>Warm-up </a:t>
            </a:r>
          </a:p>
        </p:txBody>
      </p:sp>
      <p:sp>
        <p:nvSpPr>
          <p:cNvPr id="10" name="Oval 9">
            <a:extLst>
              <a:ext uri="{FF2B5EF4-FFF2-40B4-BE49-F238E27FC236}">
                <a16:creationId xmlns:a16="http://schemas.microsoft.com/office/drawing/2014/main" id="{FEB3D5FC-B51D-D352-071C-0A4B84A6A2E8}"/>
              </a:ext>
            </a:extLst>
          </p:cNvPr>
          <p:cNvSpPr/>
          <p:nvPr/>
        </p:nvSpPr>
        <p:spPr>
          <a:xfrm>
            <a:off x="11070000" y="126961"/>
            <a:ext cx="762000" cy="737039"/>
          </a:xfrm>
          <a:prstGeom prst="ellipse">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1.6</a:t>
            </a:r>
          </a:p>
        </p:txBody>
      </p:sp>
      <p:sp>
        <p:nvSpPr>
          <p:cNvPr id="4" name="Text Placeholder 3">
            <a:extLst>
              <a:ext uri="{FF2B5EF4-FFF2-40B4-BE49-F238E27FC236}">
                <a16:creationId xmlns:a16="http://schemas.microsoft.com/office/drawing/2014/main" id="{5513F052-C973-EDFD-8500-E84B2DD496D0}"/>
              </a:ext>
            </a:extLst>
          </p:cNvPr>
          <p:cNvSpPr>
            <a:spLocks noGrp="1"/>
          </p:cNvSpPr>
          <p:nvPr>
            <p:ph type="body" sz="quarter" idx="18"/>
          </p:nvPr>
        </p:nvSpPr>
        <p:spPr/>
        <p:txBody>
          <a:bodyPr/>
          <a:lstStyle/>
          <a:p>
            <a:r>
              <a:rPr lang="en-AU">
                <a:solidFill>
                  <a:srgbClr val="3C1292"/>
                </a:solidFill>
              </a:rPr>
              <a:t>Check for understanding</a:t>
            </a:r>
          </a:p>
        </p:txBody>
      </p:sp>
      <p:grpSp>
        <p:nvGrpSpPr>
          <p:cNvPr id="9" name="Group 8" descr="Perform a warm-up exercise then respond to the following questions.&#10;">
            <a:extLst>
              <a:ext uri="{FF2B5EF4-FFF2-40B4-BE49-F238E27FC236}">
                <a16:creationId xmlns:a16="http://schemas.microsoft.com/office/drawing/2014/main" id="{BD1F36CC-D882-D7C2-6D11-F1B23EA6A0DE}"/>
              </a:ext>
            </a:extLst>
          </p:cNvPr>
          <p:cNvGrpSpPr/>
          <p:nvPr/>
        </p:nvGrpSpPr>
        <p:grpSpPr>
          <a:xfrm>
            <a:off x="658469" y="1774099"/>
            <a:ext cx="4654101" cy="1639071"/>
            <a:chOff x="359999" y="2375065"/>
            <a:chExt cx="4654101" cy="2201038"/>
          </a:xfrm>
          <a:effectLst>
            <a:outerShdw blurRad="50800" dist="38100" dir="18900000" algn="bl" rotWithShape="0">
              <a:prstClr val="black">
                <a:alpha val="40000"/>
              </a:prstClr>
            </a:outerShdw>
          </a:effectLst>
        </p:grpSpPr>
        <p:sp>
          <p:nvSpPr>
            <p:cNvPr id="8" name="Arrow: Right 7">
              <a:extLst>
                <a:ext uri="{FF2B5EF4-FFF2-40B4-BE49-F238E27FC236}">
                  <a16:creationId xmlns:a16="http://schemas.microsoft.com/office/drawing/2014/main" id="{A5FEC4FC-076C-84DD-8445-39F40A8AA482}"/>
                </a:ext>
              </a:extLst>
            </p:cNvPr>
            <p:cNvSpPr/>
            <p:nvPr/>
          </p:nvSpPr>
          <p:spPr>
            <a:xfrm>
              <a:off x="3648437" y="3146963"/>
              <a:ext cx="1365663" cy="798616"/>
            </a:xfrm>
            <a:prstGeom prst="rightArrow">
              <a:avLst/>
            </a:prstGeom>
            <a:solidFill>
              <a:srgbClr val="3C12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Rounded Corners 5">
              <a:extLst>
                <a:ext uri="{FF2B5EF4-FFF2-40B4-BE49-F238E27FC236}">
                  <a16:creationId xmlns:a16="http://schemas.microsoft.com/office/drawing/2014/main" id="{CA09C692-01A3-A9C3-11B2-BF3DEA35D388}"/>
                </a:ext>
              </a:extLst>
            </p:cNvPr>
            <p:cNvSpPr/>
            <p:nvPr/>
          </p:nvSpPr>
          <p:spPr>
            <a:xfrm>
              <a:off x="359999" y="2375065"/>
              <a:ext cx="3416354" cy="2201038"/>
            </a:xfrm>
            <a:prstGeom prst="roundRect">
              <a:avLst/>
            </a:prstGeom>
            <a:solidFill>
              <a:srgbClr val="3C1292"/>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a:cs typeface="Arial"/>
                </a:rPr>
                <a:t>Perform a warm-up exercise then respond to the following questions.</a:t>
              </a:r>
              <a:endParaRPr lang="en-AU" sz="2000"/>
            </a:p>
          </p:txBody>
        </p:sp>
      </p:grpSp>
      <p:grpSp>
        <p:nvGrpSpPr>
          <p:cNvPr id="12" name="Group 11" descr="What is the purpose of the warm-up exercise?&#10;Can you identify the skeletal structures and major muscle groups involved in the warm-up exercise?&#10;What considerations does the dancer need to ensure the safe execution of the warm-up exercise?&#10;">
            <a:extLst>
              <a:ext uri="{FF2B5EF4-FFF2-40B4-BE49-F238E27FC236}">
                <a16:creationId xmlns:a16="http://schemas.microsoft.com/office/drawing/2014/main" id="{0E454521-87E5-71D4-37B2-D5EDE0096ECD}"/>
              </a:ext>
            </a:extLst>
          </p:cNvPr>
          <p:cNvGrpSpPr/>
          <p:nvPr/>
        </p:nvGrpSpPr>
        <p:grpSpPr>
          <a:xfrm>
            <a:off x="5142016" y="1292534"/>
            <a:ext cx="6701982" cy="2947533"/>
            <a:chOff x="5142016" y="1138641"/>
            <a:chExt cx="6701982" cy="5377360"/>
          </a:xfrm>
          <a:effectLst>
            <a:outerShdw blurRad="50800" dist="38100" dir="18900000" algn="bl" rotWithShape="0">
              <a:prstClr val="black">
                <a:alpha val="40000"/>
              </a:prstClr>
            </a:outerShdw>
          </a:effectLst>
        </p:grpSpPr>
        <p:sp>
          <p:nvSpPr>
            <p:cNvPr id="11" name="Rectangle: Rounded Corners 10">
              <a:extLst>
                <a:ext uri="{FF2B5EF4-FFF2-40B4-BE49-F238E27FC236}">
                  <a16:creationId xmlns:a16="http://schemas.microsoft.com/office/drawing/2014/main" id="{0369B84D-3D0B-9626-BC61-9B2E112684B0}"/>
                </a:ext>
              </a:extLst>
            </p:cNvPr>
            <p:cNvSpPr/>
            <p:nvPr/>
          </p:nvSpPr>
          <p:spPr>
            <a:xfrm>
              <a:off x="5142016" y="1138641"/>
              <a:ext cx="6689984" cy="5377360"/>
            </a:xfrm>
            <a:prstGeom prst="round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TextBox 6">
              <a:extLst>
                <a:ext uri="{FF2B5EF4-FFF2-40B4-BE49-F238E27FC236}">
                  <a16:creationId xmlns:a16="http://schemas.microsoft.com/office/drawing/2014/main" id="{487A08C9-FF18-90AE-248F-3B0D0E0DF68E}"/>
                </a:ext>
              </a:extLst>
            </p:cNvPr>
            <p:cNvSpPr txBox="1"/>
            <p:nvPr/>
          </p:nvSpPr>
          <p:spPr>
            <a:xfrm>
              <a:off x="5312570" y="1423403"/>
              <a:ext cx="6531428" cy="4807835"/>
            </a:xfrm>
            <a:prstGeom prst="rect">
              <a:avLst/>
            </a:prstGeom>
            <a:noFill/>
          </p:spPr>
          <p:txBody>
            <a:bodyPr wrap="square" lIns="0" tIns="0" rIns="0" bIns="0" rtlCol="0">
              <a:noAutofit/>
            </a:bodyPr>
            <a:lstStyle/>
            <a:p>
              <a:pPr marL="342900" lvl="0" indent="-342900">
                <a:lnSpc>
                  <a:spcPct val="150000"/>
                </a:lnSpc>
                <a:buFont typeface="Arial" panose="020B0604020202020204" pitchFamily="34" charset="0"/>
                <a:buChar char="•"/>
              </a:pPr>
              <a:r>
                <a:rPr lang="en-AU" sz="2000" dirty="0"/>
                <a:t>What is the purpose of the warm-up exercise?</a:t>
              </a:r>
            </a:p>
            <a:p>
              <a:pPr marL="342900" lvl="0" indent="-342900">
                <a:lnSpc>
                  <a:spcPct val="150000"/>
                </a:lnSpc>
                <a:buFont typeface="Arial" panose="020B0604020202020204" pitchFamily="34" charset="0"/>
                <a:buChar char="•"/>
              </a:pPr>
              <a:r>
                <a:rPr lang="en-AU" sz="2000" dirty="0"/>
                <a:t>Can you identify the skeletal structures and major muscle groups involved in the warm-up exercise?</a:t>
              </a:r>
            </a:p>
            <a:p>
              <a:pPr marL="342900" lvl="0" indent="-342900">
                <a:lnSpc>
                  <a:spcPct val="150000"/>
                </a:lnSpc>
                <a:buFont typeface="Arial" panose="020B0604020202020204" pitchFamily="34" charset="0"/>
                <a:buChar char="•"/>
              </a:pPr>
              <a:r>
                <a:rPr lang="en-AU" sz="2000" dirty="0"/>
                <a:t>What considerations does the dancer need to ensure the safe execution of the warm-up exercise?</a:t>
              </a:r>
            </a:p>
            <a:p>
              <a:pPr marL="342900" indent="-342900">
                <a:lnSpc>
                  <a:spcPct val="150000"/>
                </a:lnSpc>
                <a:buFont typeface="Arial" panose="020B0604020202020204" pitchFamily="34" charset="0"/>
                <a:buChar char="•"/>
              </a:pPr>
              <a:endParaRPr lang="en-GB" sz="1800" dirty="0"/>
            </a:p>
            <a:p>
              <a:pPr>
                <a:lnSpc>
                  <a:spcPct val="90000"/>
                </a:lnSpc>
              </a:pPr>
              <a:endParaRPr lang="en-GB" sz="1800" dirty="0"/>
            </a:p>
            <a:p>
              <a:pPr lvl="0">
                <a:lnSpc>
                  <a:spcPct val="90000"/>
                </a:lnSpc>
              </a:pPr>
              <a:endParaRPr lang="en-GB" sz="1800" dirty="0"/>
            </a:p>
          </p:txBody>
        </p:sp>
      </p:grpSp>
      <p:pic>
        <p:nvPicPr>
          <p:cNvPr id="14" name="Picture 13">
            <a:extLst>
              <a:ext uri="{FF2B5EF4-FFF2-40B4-BE49-F238E27FC236}">
                <a16:creationId xmlns:a16="http://schemas.microsoft.com/office/drawing/2014/main" id="{34AC5B9F-7010-F9E4-7CEC-204636F5CB8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61617" y="4469552"/>
            <a:ext cx="6836873" cy="2138969"/>
          </a:xfrm>
          <a:prstGeom prst="rect">
            <a:avLst/>
          </a:prstGeom>
          <a:effectLst>
            <a:outerShdw blurRad="50800" dist="38100" dir="18900000" algn="bl" rotWithShape="0">
              <a:prstClr val="black">
                <a:alpha val="40000"/>
              </a:prstClr>
            </a:outerShdw>
          </a:effectLst>
        </p:spPr>
      </p:pic>
      <p:sp>
        <p:nvSpPr>
          <p:cNvPr id="2" name="Slide Number Placeholder 1">
            <a:extLst>
              <a:ext uri="{FF2B5EF4-FFF2-40B4-BE49-F238E27FC236}">
                <a16:creationId xmlns:a16="http://schemas.microsoft.com/office/drawing/2014/main" id="{F1229325-6F64-F38A-81CC-50CA8438B1E6}"/>
              </a:ext>
            </a:extLst>
          </p:cNvPr>
          <p:cNvSpPr>
            <a:spLocks noGrp="1"/>
          </p:cNvSpPr>
          <p:nvPr>
            <p:ph type="sldNum" sz="quarter" idx="12"/>
          </p:nvPr>
        </p:nvSpPr>
        <p:spPr/>
        <p:txBody>
          <a:bodyPr/>
          <a:lstStyle/>
          <a:p>
            <a:fld id="{10A01DC5-1685-4615-8240-15192985C6A2}" type="slidenum">
              <a:rPr lang="en-AU" smtClean="0"/>
              <a:t>33</a:t>
            </a:fld>
            <a:endParaRPr lang="en-AU"/>
          </a:p>
        </p:txBody>
      </p:sp>
    </p:spTree>
    <p:extLst>
      <p:ext uri="{BB962C8B-B14F-4D97-AF65-F5344CB8AC3E}">
        <p14:creationId xmlns:p14="http://schemas.microsoft.com/office/powerpoint/2010/main" val="50756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A05CE179-0D1F-1BF1-6F9E-E0335BE90028}"/>
              </a:ext>
            </a:extLst>
          </p:cNvPr>
          <p:cNvSpPr/>
          <p:nvPr/>
        </p:nvSpPr>
        <p:spPr>
          <a:xfrm>
            <a:off x="11070000" y="126961"/>
            <a:ext cx="762000" cy="737039"/>
          </a:xfrm>
          <a:prstGeom prst="ellipse">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1.7</a:t>
            </a:r>
          </a:p>
        </p:txBody>
      </p:sp>
      <p:sp>
        <p:nvSpPr>
          <p:cNvPr id="3" name="Title 2">
            <a:extLst>
              <a:ext uri="{FF2B5EF4-FFF2-40B4-BE49-F238E27FC236}">
                <a16:creationId xmlns:a16="http://schemas.microsoft.com/office/drawing/2014/main" id="{92A24917-858A-818F-7A6D-E57CB1F28D98}"/>
              </a:ext>
            </a:extLst>
          </p:cNvPr>
          <p:cNvSpPr>
            <a:spLocks noGrp="1"/>
          </p:cNvSpPr>
          <p:nvPr>
            <p:ph type="title"/>
          </p:nvPr>
        </p:nvSpPr>
        <p:spPr/>
        <p:txBody>
          <a:bodyPr/>
          <a:lstStyle/>
          <a:p>
            <a:r>
              <a:rPr lang="en-AU">
                <a:solidFill>
                  <a:srgbClr val="3C1292"/>
                </a:solidFill>
              </a:rPr>
              <a:t>Critical reflection: centre work exercise</a:t>
            </a:r>
          </a:p>
        </p:txBody>
      </p:sp>
      <p:sp>
        <p:nvSpPr>
          <p:cNvPr id="7" name="Rectangle: Rounded Corners 6">
            <a:extLst>
              <a:ext uri="{FF2B5EF4-FFF2-40B4-BE49-F238E27FC236}">
                <a16:creationId xmlns:a16="http://schemas.microsoft.com/office/drawing/2014/main" id="{6D479276-208A-DD63-E32A-72D9BD28CFEA}"/>
              </a:ext>
            </a:extLst>
          </p:cNvPr>
          <p:cNvSpPr/>
          <p:nvPr/>
        </p:nvSpPr>
        <p:spPr>
          <a:xfrm>
            <a:off x="522514" y="1769423"/>
            <a:ext cx="3621974" cy="819398"/>
          </a:xfrm>
          <a:prstGeom prst="roundRect">
            <a:avLst/>
          </a:prstGeom>
          <a:solidFill>
            <a:srgbClr val="3C1292"/>
          </a:solidFill>
          <a:ln>
            <a:noFill/>
          </a:ln>
          <a:effectLst>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55600" indent="-355600">
              <a:tabLst>
                <a:tab pos="0" algn="l"/>
              </a:tabLst>
            </a:pPr>
            <a:r>
              <a:rPr lang="en-AU"/>
              <a:t>1. In pairs, select a centre work exercise</a:t>
            </a:r>
          </a:p>
        </p:txBody>
      </p:sp>
      <p:sp>
        <p:nvSpPr>
          <p:cNvPr id="8" name="Rectangle: Rounded Corners 7">
            <a:extLst>
              <a:ext uri="{FF2B5EF4-FFF2-40B4-BE49-F238E27FC236}">
                <a16:creationId xmlns:a16="http://schemas.microsoft.com/office/drawing/2014/main" id="{1AE5623B-01AD-2FB7-6ABF-11A54CCE204A}"/>
              </a:ext>
            </a:extLst>
          </p:cNvPr>
          <p:cNvSpPr/>
          <p:nvPr/>
        </p:nvSpPr>
        <p:spPr>
          <a:xfrm>
            <a:off x="522514" y="2755075"/>
            <a:ext cx="3621974" cy="819399"/>
          </a:xfrm>
          <a:prstGeom prst="roundRect">
            <a:avLst/>
          </a:prstGeom>
          <a:solidFill>
            <a:srgbClr val="3C1292"/>
          </a:solidFill>
          <a:ln>
            <a:noFill/>
          </a:ln>
          <a:effectLst>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55600" indent="-355600"/>
            <a:r>
              <a:rPr lang="en-AU"/>
              <a:t>2. Student A performs the exercise</a:t>
            </a:r>
          </a:p>
        </p:txBody>
      </p:sp>
      <p:sp>
        <p:nvSpPr>
          <p:cNvPr id="9" name="Rectangle: Rounded Corners 8">
            <a:extLst>
              <a:ext uri="{FF2B5EF4-FFF2-40B4-BE49-F238E27FC236}">
                <a16:creationId xmlns:a16="http://schemas.microsoft.com/office/drawing/2014/main" id="{8A6B6366-9B02-470D-8FC2-F4AF3BA871E1}"/>
              </a:ext>
            </a:extLst>
          </p:cNvPr>
          <p:cNvSpPr/>
          <p:nvPr/>
        </p:nvSpPr>
        <p:spPr>
          <a:xfrm>
            <a:off x="522514" y="3906982"/>
            <a:ext cx="3621974" cy="1805049"/>
          </a:xfrm>
          <a:prstGeom prst="roundRect">
            <a:avLst/>
          </a:prstGeom>
          <a:solidFill>
            <a:srgbClr val="3C1292"/>
          </a:solidFill>
          <a:ln>
            <a:noFill/>
          </a:ln>
          <a:effectLst>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55600" indent="-355600"/>
            <a:r>
              <a:rPr lang="en-AU"/>
              <a:t>3. Student B observes and provides feedback on one or more aspects of dance technique</a:t>
            </a:r>
          </a:p>
        </p:txBody>
      </p:sp>
      <p:grpSp>
        <p:nvGrpSpPr>
          <p:cNvPr id="12" name="Group 11" descr="A box titled &quot;Strengths&quot;">
            <a:extLst>
              <a:ext uri="{FF2B5EF4-FFF2-40B4-BE49-F238E27FC236}">
                <a16:creationId xmlns:a16="http://schemas.microsoft.com/office/drawing/2014/main" id="{DEDDDEB9-DA0A-143E-5FC4-AA19515A20ED}"/>
              </a:ext>
            </a:extLst>
          </p:cNvPr>
          <p:cNvGrpSpPr/>
          <p:nvPr/>
        </p:nvGrpSpPr>
        <p:grpSpPr>
          <a:xfrm>
            <a:off x="5866410" y="1508167"/>
            <a:ext cx="5712032" cy="2398815"/>
            <a:chOff x="5866410" y="1508167"/>
            <a:chExt cx="5203590" cy="2398815"/>
          </a:xfrm>
          <a:effectLst>
            <a:outerShdw blurRad="50800" dist="38100" dir="18900000" algn="bl" rotWithShape="0">
              <a:prstClr val="black">
                <a:alpha val="40000"/>
              </a:prstClr>
            </a:outerShdw>
          </a:effectLst>
        </p:grpSpPr>
        <p:sp>
          <p:nvSpPr>
            <p:cNvPr id="10" name="Rectangle: Rounded Corners 9">
              <a:extLst>
                <a:ext uri="{FF2B5EF4-FFF2-40B4-BE49-F238E27FC236}">
                  <a16:creationId xmlns:a16="http://schemas.microsoft.com/office/drawing/2014/main" id="{E59E1C75-FF80-4CB2-8511-306B4B4CFEB5}"/>
                </a:ext>
              </a:extLst>
            </p:cNvPr>
            <p:cNvSpPr/>
            <p:nvPr/>
          </p:nvSpPr>
          <p:spPr>
            <a:xfrm>
              <a:off x="5866410" y="1543792"/>
              <a:ext cx="5203590" cy="2363190"/>
            </a:xfrm>
            <a:prstGeom prst="roundRect">
              <a:avLst/>
            </a:prstGeom>
            <a:noFill/>
            <a:ln w="38100">
              <a:solidFill>
                <a:srgbClr val="E0D5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Rectangle: Rounded Corners 10">
              <a:extLst>
                <a:ext uri="{FF2B5EF4-FFF2-40B4-BE49-F238E27FC236}">
                  <a16:creationId xmlns:a16="http://schemas.microsoft.com/office/drawing/2014/main" id="{89512051-49F0-05E9-7413-AFF11D0E81B7}"/>
                </a:ext>
              </a:extLst>
            </p:cNvPr>
            <p:cNvSpPr/>
            <p:nvPr/>
          </p:nvSpPr>
          <p:spPr>
            <a:xfrm>
              <a:off x="5866410" y="1508167"/>
              <a:ext cx="2030680" cy="581891"/>
            </a:xfrm>
            <a:prstGeom prst="roundRect">
              <a:avLst/>
            </a:prstGeom>
            <a:solidFill>
              <a:srgbClr val="9855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a:t>Strengths</a:t>
              </a:r>
            </a:p>
          </p:txBody>
        </p:sp>
      </p:grpSp>
      <p:grpSp>
        <p:nvGrpSpPr>
          <p:cNvPr id="13" name="Group 12" descr="A box titled &quot;A suggestion&quot;">
            <a:extLst>
              <a:ext uri="{FF2B5EF4-FFF2-40B4-BE49-F238E27FC236}">
                <a16:creationId xmlns:a16="http://schemas.microsoft.com/office/drawing/2014/main" id="{0B3533D8-893E-940D-1C31-673BB13CACD8}"/>
              </a:ext>
            </a:extLst>
          </p:cNvPr>
          <p:cNvGrpSpPr/>
          <p:nvPr/>
        </p:nvGrpSpPr>
        <p:grpSpPr>
          <a:xfrm>
            <a:off x="5866409" y="4297185"/>
            <a:ext cx="5712033" cy="2398815"/>
            <a:chOff x="5866409" y="1508167"/>
            <a:chExt cx="5203591" cy="2398815"/>
          </a:xfrm>
          <a:effectLst>
            <a:outerShdw blurRad="50800" dist="38100" dir="18900000" algn="bl" rotWithShape="0">
              <a:prstClr val="black">
                <a:alpha val="40000"/>
              </a:prstClr>
            </a:outerShdw>
          </a:effectLst>
        </p:grpSpPr>
        <p:sp>
          <p:nvSpPr>
            <p:cNvPr id="14" name="Rectangle: Rounded Corners 13">
              <a:extLst>
                <a:ext uri="{FF2B5EF4-FFF2-40B4-BE49-F238E27FC236}">
                  <a16:creationId xmlns:a16="http://schemas.microsoft.com/office/drawing/2014/main" id="{7B808045-F457-928A-C537-62F930B92451}"/>
                </a:ext>
              </a:extLst>
            </p:cNvPr>
            <p:cNvSpPr/>
            <p:nvPr/>
          </p:nvSpPr>
          <p:spPr>
            <a:xfrm>
              <a:off x="5866410" y="1543792"/>
              <a:ext cx="5203590" cy="2363190"/>
            </a:xfrm>
            <a:prstGeom prst="roundRect">
              <a:avLst/>
            </a:prstGeom>
            <a:noFill/>
            <a:ln w="38100">
              <a:solidFill>
                <a:srgbClr val="E0D5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5" name="Rectangle: Rounded Corners 14">
              <a:extLst>
                <a:ext uri="{FF2B5EF4-FFF2-40B4-BE49-F238E27FC236}">
                  <a16:creationId xmlns:a16="http://schemas.microsoft.com/office/drawing/2014/main" id="{D0A361BD-5E86-68EF-51DA-3971591EED8E}"/>
                </a:ext>
              </a:extLst>
            </p:cNvPr>
            <p:cNvSpPr/>
            <p:nvPr/>
          </p:nvSpPr>
          <p:spPr>
            <a:xfrm>
              <a:off x="5866409" y="1508167"/>
              <a:ext cx="2030681" cy="581891"/>
            </a:xfrm>
            <a:prstGeom prst="roundRect">
              <a:avLst/>
            </a:prstGeom>
            <a:solidFill>
              <a:srgbClr val="9855CB"/>
            </a:solidFill>
            <a:ln>
              <a:solidFill>
                <a:srgbClr val="E0D5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a:t>A suggestion</a:t>
              </a:r>
            </a:p>
          </p:txBody>
        </p:sp>
      </p:grpSp>
      <p:sp>
        <p:nvSpPr>
          <p:cNvPr id="2" name="Slide Number Placeholder 1">
            <a:extLst>
              <a:ext uri="{FF2B5EF4-FFF2-40B4-BE49-F238E27FC236}">
                <a16:creationId xmlns:a16="http://schemas.microsoft.com/office/drawing/2014/main" id="{53D5EC5C-CC62-28A7-4A40-32650123F273}"/>
              </a:ext>
            </a:extLst>
          </p:cNvPr>
          <p:cNvSpPr>
            <a:spLocks noGrp="1"/>
          </p:cNvSpPr>
          <p:nvPr>
            <p:ph type="sldNum" sz="quarter" idx="12"/>
          </p:nvPr>
        </p:nvSpPr>
        <p:spPr/>
        <p:txBody>
          <a:bodyPr/>
          <a:lstStyle/>
          <a:p>
            <a:fld id="{10A01DC5-1685-4615-8240-15192985C6A2}" type="slidenum">
              <a:rPr lang="en-AU" smtClean="0"/>
              <a:t>34</a:t>
            </a:fld>
            <a:endParaRPr lang="en-AU"/>
          </a:p>
        </p:txBody>
      </p:sp>
    </p:spTree>
    <p:extLst>
      <p:ext uri="{BB962C8B-B14F-4D97-AF65-F5344CB8AC3E}">
        <p14:creationId xmlns:p14="http://schemas.microsoft.com/office/powerpoint/2010/main" val="1189771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6FC91-99BA-3F74-04FD-23FCF616A06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1ADD785-CE1E-79EB-4A08-DE8FFC2A503A}"/>
              </a:ext>
            </a:extLst>
          </p:cNvPr>
          <p:cNvSpPr>
            <a:spLocks noGrp="1"/>
          </p:cNvSpPr>
          <p:nvPr>
            <p:ph type="title"/>
          </p:nvPr>
        </p:nvSpPr>
        <p:spPr/>
        <p:txBody>
          <a:bodyPr/>
          <a:lstStyle/>
          <a:p>
            <a:r>
              <a:rPr lang="en-AU">
                <a:latin typeface="+mj-lt"/>
              </a:rPr>
              <a:t>Kinaesthetic awareness</a:t>
            </a:r>
          </a:p>
        </p:txBody>
      </p:sp>
      <p:sp>
        <p:nvSpPr>
          <p:cNvPr id="5" name="Oval 4">
            <a:extLst>
              <a:ext uri="{FF2B5EF4-FFF2-40B4-BE49-F238E27FC236}">
                <a16:creationId xmlns:a16="http://schemas.microsoft.com/office/drawing/2014/main" id="{6FE97C4B-9EFB-95DD-07AE-ADEEF6A1D76A}"/>
              </a:ext>
            </a:extLst>
          </p:cNvPr>
          <p:cNvSpPr/>
          <p:nvPr/>
        </p:nvSpPr>
        <p:spPr>
          <a:xfrm>
            <a:off x="10887075" y="126960"/>
            <a:ext cx="944925" cy="862744"/>
          </a:xfrm>
          <a:prstGeom prst="ellipse">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1.10</a:t>
            </a:r>
          </a:p>
          <a:p>
            <a:pPr algn="ctr"/>
            <a:r>
              <a:rPr lang="en-AU" sz="1800"/>
              <a:t>a</a:t>
            </a:r>
          </a:p>
        </p:txBody>
      </p:sp>
      <p:pic>
        <p:nvPicPr>
          <p:cNvPr id="6" name="Picture 5" descr="Diagram illustrating components of kinaesthetic awareness related to communication of intent, divided into three color-coded sections: pink for Dance Technique, purple for Aesthetic and Emotional understanding, and blue for Critical reflection, Capacity to communicate meaning, and Engaging with the accompaniment. Each section is labeled with corresponding concepts, highlighting the interconnected aspects contributing to expressive movement and intent communication.&#10;&#10;">
            <a:extLst>
              <a:ext uri="{FF2B5EF4-FFF2-40B4-BE49-F238E27FC236}">
                <a16:creationId xmlns:a16="http://schemas.microsoft.com/office/drawing/2014/main" id="{46163CEC-F52F-8EB0-A028-8134630488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27734" y="905601"/>
            <a:ext cx="7936532" cy="5952399"/>
          </a:xfrm>
          <a:prstGeom prst="rect">
            <a:avLst/>
          </a:prstGeom>
        </p:spPr>
      </p:pic>
      <p:sp>
        <p:nvSpPr>
          <p:cNvPr id="7" name="TextBox 6">
            <a:extLst>
              <a:ext uri="{FF2B5EF4-FFF2-40B4-BE49-F238E27FC236}">
                <a16:creationId xmlns:a16="http://schemas.microsoft.com/office/drawing/2014/main" id="{56A48CC2-CE33-01E4-4626-687B62335172}"/>
              </a:ext>
              <a:ext uri="{C183D7F6-B498-43B3-948B-1728B52AA6E4}">
                <adec:decorative xmlns:adec="http://schemas.microsoft.com/office/drawing/2017/decorative" val="1"/>
              </a:ext>
            </a:extLst>
          </p:cNvPr>
          <p:cNvSpPr txBox="1"/>
          <p:nvPr/>
        </p:nvSpPr>
        <p:spPr>
          <a:xfrm>
            <a:off x="-5866" y="6239001"/>
            <a:ext cx="4267200" cy="553998"/>
          </a:xfrm>
          <a:prstGeom prst="rect">
            <a:avLst/>
          </a:prstGeom>
          <a:noFill/>
        </p:spPr>
        <p:txBody>
          <a:bodyPr wrap="square">
            <a:spAutoFit/>
          </a:bodyPr>
          <a:lstStyle/>
          <a:p>
            <a:r>
              <a:rPr lang="en-AU" sz="1000"/>
              <a:t>Arnold, P. J. (2000) ‘Aspects of the Dancer's Role in the Art of Dance’, </a:t>
            </a:r>
            <a:r>
              <a:rPr lang="en-AU" sz="1000" i="1"/>
              <a:t>Journal of Aesthetic Education</a:t>
            </a:r>
            <a:r>
              <a:rPr lang="en-AU" sz="1000"/>
              <a:t>, 34(1): 87–95, </a:t>
            </a:r>
            <a:r>
              <a:rPr lang="en-AU" sz="1000" err="1"/>
              <a:t>doi:https</a:t>
            </a:r>
            <a:r>
              <a:rPr lang="en-AU" sz="1000"/>
              <a:t>://doi.org/10.2307/3333657, accessed 6 August 2026. </a:t>
            </a:r>
          </a:p>
        </p:txBody>
      </p:sp>
      <p:sp>
        <p:nvSpPr>
          <p:cNvPr id="3" name="Slide Number Placeholder 2">
            <a:extLst>
              <a:ext uri="{FF2B5EF4-FFF2-40B4-BE49-F238E27FC236}">
                <a16:creationId xmlns:a16="http://schemas.microsoft.com/office/drawing/2014/main" id="{6D1BCF9F-2CA5-0D7F-E85F-D392F391D7C7}"/>
              </a:ext>
              <a:ext uri="{C183D7F6-B498-43B3-948B-1728B52AA6E4}">
                <adec:decorative xmlns:adec="http://schemas.microsoft.com/office/drawing/2017/decorative" val="0"/>
              </a:ext>
            </a:extLst>
          </p:cNvPr>
          <p:cNvSpPr>
            <a:spLocks noGrp="1"/>
          </p:cNvSpPr>
          <p:nvPr>
            <p:ph type="sldNum" sz="quarter" idx="12"/>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Arial" panose="020B0604020202020204"/>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35</a:t>
            </a:fld>
            <a:endParaRPr kumimoji="0" lang="en-AU" sz="1200" b="0" i="0" u="none" strike="noStrike" kern="1200" cap="none" spc="0" normalizeH="0" baseline="0" noProof="0">
              <a:ln>
                <a:noFill/>
              </a:ln>
              <a:solidFill>
                <a:srgbClr val="22272B"/>
              </a:solidFill>
              <a:effectLst/>
              <a:uLnTx/>
              <a:uFillTx/>
              <a:latin typeface="Arial" panose="020B0604020202020204"/>
              <a:ea typeface="+mn-ea"/>
              <a:cs typeface="+mn-cs"/>
            </a:endParaRPr>
          </a:p>
        </p:txBody>
      </p:sp>
    </p:spTree>
    <p:extLst>
      <p:ext uri="{BB962C8B-B14F-4D97-AF65-F5344CB8AC3E}">
        <p14:creationId xmlns:p14="http://schemas.microsoft.com/office/powerpoint/2010/main" val="146216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51FEFE-0B50-3F3D-8015-48B43BE876C4}"/>
              </a:ext>
            </a:extLst>
          </p:cNvPr>
          <p:cNvSpPr>
            <a:spLocks noGrp="1"/>
          </p:cNvSpPr>
          <p:nvPr>
            <p:ph type="title"/>
          </p:nvPr>
        </p:nvSpPr>
        <p:spPr/>
        <p:txBody>
          <a:bodyPr vert="horz" lIns="0" tIns="0" rIns="0" bIns="0" rtlCol="0" anchor="t">
            <a:noAutofit/>
          </a:bodyPr>
          <a:lstStyle/>
          <a:p>
            <a:r>
              <a:rPr lang="en-US" kern="1200">
                <a:latin typeface="Arial" panose="020B0604020202020204" pitchFamily="34" charset="0"/>
                <a:ea typeface="+mj-ea"/>
                <a:cs typeface="Arial" panose="020B0604020202020204" pitchFamily="34" charset="0"/>
              </a:rPr>
              <a:t>Kinaesthetic awareness – reflection</a:t>
            </a:r>
          </a:p>
        </p:txBody>
      </p:sp>
      <p:sp>
        <p:nvSpPr>
          <p:cNvPr id="6" name="Oval 5">
            <a:extLst>
              <a:ext uri="{FF2B5EF4-FFF2-40B4-BE49-F238E27FC236}">
                <a16:creationId xmlns:a16="http://schemas.microsoft.com/office/drawing/2014/main" id="{38CAB690-188D-FF62-D074-EAA9082BEA1F}"/>
              </a:ext>
            </a:extLst>
          </p:cNvPr>
          <p:cNvSpPr/>
          <p:nvPr/>
        </p:nvSpPr>
        <p:spPr>
          <a:xfrm>
            <a:off x="10887075" y="126960"/>
            <a:ext cx="944925" cy="895016"/>
          </a:xfrm>
          <a:prstGeom prst="ellipse">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1.10</a:t>
            </a:r>
          </a:p>
          <a:p>
            <a:pPr algn="ctr"/>
            <a:r>
              <a:rPr lang="en-AU" sz="1800"/>
              <a:t>b</a:t>
            </a:r>
          </a:p>
        </p:txBody>
      </p:sp>
      <p:sp>
        <p:nvSpPr>
          <p:cNvPr id="3" name="Content Placeholder 2">
            <a:extLst>
              <a:ext uri="{FF2B5EF4-FFF2-40B4-BE49-F238E27FC236}">
                <a16:creationId xmlns:a16="http://schemas.microsoft.com/office/drawing/2014/main" id="{37AC9635-E256-4D64-B691-74E44A11ECAB}"/>
              </a:ext>
            </a:extLst>
          </p:cNvPr>
          <p:cNvSpPr>
            <a:spLocks noGrp="1"/>
          </p:cNvSpPr>
          <p:nvPr>
            <p:ph type="body" sz="quarter" idx="17"/>
          </p:nvPr>
        </p:nvSpPr>
        <p:spPr>
          <a:xfrm>
            <a:off x="5260768" y="1472540"/>
            <a:ext cx="6733309" cy="4993060"/>
          </a:xfrm>
        </p:spPr>
        <p:txBody>
          <a:bodyPr vert="horz" lIns="0" tIns="0" rIns="0" bIns="0" rtlCol="0">
            <a:normAutofit fontScale="92500" lnSpcReduction="20000"/>
          </a:bodyPr>
          <a:lstStyle/>
          <a:p>
            <a:pPr marL="457200" indent="-457200">
              <a:lnSpc>
                <a:spcPct val="140000"/>
              </a:lnSpc>
              <a:buFont typeface="+mj-lt"/>
              <a:buAutoNum type="arabicPeriod"/>
            </a:pPr>
            <a:r>
              <a:rPr lang="en-US" sz="2200" dirty="0">
                <a:latin typeface="+mn-lt"/>
              </a:rPr>
              <a:t>Demonstrate a shape or movement.</a:t>
            </a:r>
          </a:p>
          <a:p>
            <a:pPr marL="457200" indent="-457200">
              <a:lnSpc>
                <a:spcPct val="140000"/>
              </a:lnSpc>
              <a:buFont typeface="+mj-lt"/>
              <a:buAutoNum type="arabicPeriod"/>
            </a:pPr>
            <a:r>
              <a:rPr lang="en-US" sz="2200" dirty="0">
                <a:latin typeface="+mn-lt"/>
              </a:rPr>
              <a:t>Respond to the following questions:</a:t>
            </a:r>
          </a:p>
          <a:p>
            <a:pPr marL="903288" indent="-457200">
              <a:lnSpc>
                <a:spcPct val="140000"/>
              </a:lnSpc>
              <a:buFont typeface="Arial" panose="020B0604020202020204" pitchFamily="34" charset="0"/>
              <a:buChar char="•"/>
            </a:pPr>
            <a:r>
              <a:rPr lang="en-US" sz="2200" dirty="0">
                <a:latin typeface="+mn-lt"/>
              </a:rPr>
              <a:t>What are the technical requirements of this shape or movement?</a:t>
            </a:r>
          </a:p>
          <a:p>
            <a:pPr marL="903288" indent="-457200">
              <a:lnSpc>
                <a:spcPct val="140000"/>
              </a:lnSpc>
              <a:buFont typeface="Arial" panose="020B0604020202020204" pitchFamily="34" charset="0"/>
              <a:buChar char="•"/>
            </a:pPr>
            <a:r>
              <a:rPr lang="en-US" sz="2200" dirty="0">
                <a:latin typeface="+mn-lt"/>
              </a:rPr>
              <a:t>Are you able to perform the shape or movement correctly/ as intended?</a:t>
            </a:r>
          </a:p>
          <a:p>
            <a:pPr marL="903288" indent="-457200">
              <a:lnSpc>
                <a:spcPct val="140000"/>
              </a:lnSpc>
              <a:buFont typeface="Arial" panose="020B0604020202020204" pitchFamily="34" charset="0"/>
              <a:buChar char="•"/>
            </a:pPr>
            <a:r>
              <a:rPr lang="en-US" sz="2200" dirty="0">
                <a:latin typeface="+mn-lt"/>
              </a:rPr>
              <a:t>What does it make you feel when performing this shape? Is what you are feeling aligned with what the choreographer/teacher intended? </a:t>
            </a:r>
          </a:p>
          <a:p>
            <a:pPr marL="903288" indent="-457200">
              <a:lnSpc>
                <a:spcPct val="140000"/>
              </a:lnSpc>
              <a:buFont typeface="Arial" panose="020B0604020202020204" pitchFamily="34" charset="0"/>
              <a:buChar char="•"/>
            </a:pPr>
            <a:r>
              <a:rPr lang="en-US" sz="2200" dirty="0">
                <a:latin typeface="+mn-lt"/>
              </a:rPr>
              <a:t>How could you improve your performance of the shape or movement to refine the communication</a:t>
            </a:r>
            <a:r>
              <a:rPr lang="en-US" sz="2200" dirty="0"/>
              <a:t>? </a:t>
            </a:r>
          </a:p>
          <a:p>
            <a:pPr marL="457200" indent="-457200">
              <a:lnSpc>
                <a:spcPct val="140000"/>
              </a:lnSpc>
              <a:buFont typeface="Arial" panose="020B0604020202020204" pitchFamily="34" charset="0"/>
              <a:buChar char="•"/>
            </a:pPr>
            <a:endParaRPr lang="en-US" sz="1600" dirty="0"/>
          </a:p>
        </p:txBody>
      </p:sp>
      <p:pic>
        <p:nvPicPr>
          <p:cNvPr id="15" name="Picture 14">
            <a:extLst>
              <a:ext uri="{FF2B5EF4-FFF2-40B4-BE49-F238E27FC236}">
                <a16:creationId xmlns:a16="http://schemas.microsoft.com/office/drawing/2014/main" id="{0B4B6835-9063-E6CD-28FD-99BED787BD0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t="-9463"/>
          <a:stretch>
            <a:fillRect/>
          </a:stretch>
        </p:blipFill>
        <p:spPr>
          <a:xfrm>
            <a:off x="0" y="-672773"/>
            <a:ext cx="5020878" cy="7530773"/>
          </a:xfrm>
          <a:prstGeom prst="rect">
            <a:avLst/>
          </a:prstGeom>
        </p:spPr>
      </p:pic>
      <p:sp>
        <p:nvSpPr>
          <p:cNvPr id="5" name="Slide Number Placeholder 4">
            <a:extLst>
              <a:ext uri="{FF2B5EF4-FFF2-40B4-BE49-F238E27FC236}">
                <a16:creationId xmlns:a16="http://schemas.microsoft.com/office/drawing/2014/main" id="{612E1871-4831-9D4D-497F-0451A0D13C26}"/>
              </a:ext>
            </a:extLst>
          </p:cNvPr>
          <p:cNvSpPr>
            <a:spLocks noGrp="1"/>
          </p:cNvSpPr>
          <p:nvPr>
            <p:ph type="sldNum" sz="quarter" idx="16"/>
          </p:nvPr>
        </p:nvSpPr>
        <p:spPr/>
        <p:txBody>
          <a:bodyPr vert="horz" lIns="0" tIns="0" rIns="0" bIns="0" rtlCol="0" anchor="t">
            <a:normAutofit/>
          </a:bodyPr>
          <a:lstStyle/>
          <a:p>
            <a:pPr>
              <a:lnSpc>
                <a:spcPct val="90000"/>
              </a:lnSpc>
              <a:spcAft>
                <a:spcPts val="600"/>
              </a:spcAft>
            </a:pPr>
            <a:fld id="{10A01DC5-1685-4615-8240-15192985C6A2}" type="slidenum">
              <a:rPr lang="en-AU" smtClean="0"/>
              <a:pPr>
                <a:lnSpc>
                  <a:spcPct val="90000"/>
                </a:lnSpc>
                <a:spcAft>
                  <a:spcPts val="600"/>
                </a:spcAft>
              </a:pPr>
              <a:t>36</a:t>
            </a:fld>
            <a:endParaRPr lang="en-AU"/>
          </a:p>
        </p:txBody>
      </p:sp>
    </p:spTree>
    <p:extLst>
      <p:ext uri="{BB962C8B-B14F-4D97-AF65-F5344CB8AC3E}">
        <p14:creationId xmlns:p14="http://schemas.microsoft.com/office/powerpoint/2010/main" val="1837573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F20C9-C60F-95E8-A46B-2471B46136ED}"/>
              </a:ext>
            </a:extLst>
          </p:cNvPr>
          <p:cNvSpPr>
            <a:spLocks noGrp="1"/>
          </p:cNvSpPr>
          <p:nvPr>
            <p:ph type="title"/>
          </p:nvPr>
        </p:nvSpPr>
        <p:spPr/>
        <p:txBody>
          <a:bodyPr/>
          <a:lstStyle/>
          <a:p>
            <a:r>
              <a:rPr lang="en-AU"/>
              <a:t>Elements of dance</a:t>
            </a:r>
          </a:p>
        </p:txBody>
      </p:sp>
      <p:sp>
        <p:nvSpPr>
          <p:cNvPr id="7" name="Oval 6">
            <a:extLst>
              <a:ext uri="{FF2B5EF4-FFF2-40B4-BE49-F238E27FC236}">
                <a16:creationId xmlns:a16="http://schemas.microsoft.com/office/drawing/2014/main" id="{BC2D1BCB-E7BC-2D4E-7AEA-49F7B60B88D9}"/>
              </a:ext>
            </a:extLst>
          </p:cNvPr>
          <p:cNvSpPr/>
          <p:nvPr/>
        </p:nvSpPr>
        <p:spPr>
          <a:xfrm>
            <a:off x="10887075" y="126960"/>
            <a:ext cx="944925" cy="952751"/>
          </a:xfrm>
          <a:prstGeom prst="ellipse">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1.11</a:t>
            </a:r>
          </a:p>
        </p:txBody>
      </p:sp>
      <p:sp>
        <p:nvSpPr>
          <p:cNvPr id="13" name="Rectangle: Rounded Corners 12" descr="A feature box that says 'NESA defines the elements of dance as ‘the tools used to perform, compose and appreciate dance works in artistic, cultural, social and personal contexts.’ &#10;">
            <a:extLst>
              <a:ext uri="{FF2B5EF4-FFF2-40B4-BE49-F238E27FC236}">
                <a16:creationId xmlns:a16="http://schemas.microsoft.com/office/drawing/2014/main" id="{12F40D8A-F360-ED1D-4B60-DDE952D05699}"/>
              </a:ext>
              <a:ext uri="{C183D7F6-B498-43B3-948B-1728B52AA6E4}">
                <adec:decorative xmlns:adec="http://schemas.microsoft.com/office/drawing/2017/decorative" val="0"/>
              </a:ext>
            </a:extLst>
          </p:cNvPr>
          <p:cNvSpPr/>
          <p:nvPr/>
        </p:nvSpPr>
        <p:spPr>
          <a:xfrm>
            <a:off x="302758" y="1472560"/>
            <a:ext cx="11541241" cy="1001623"/>
          </a:xfrm>
          <a:prstGeom prst="roundRect">
            <a:avLst/>
          </a:prstGeom>
          <a:solidFill>
            <a:srgbClr val="FFFFFF"/>
          </a:solidFill>
          <a:ln w="38100" cap="flat" cmpd="sng" algn="ctr">
            <a:solidFill>
              <a:srgbClr val="3C1292"/>
            </a:solidFill>
            <a:prstDash val="solid"/>
            <a:miter lim="800000"/>
          </a:ln>
          <a:effectLst>
            <a:outerShdw blurRad="50800" dist="38100" algn="l" rotWithShape="0">
              <a:prstClr val="black">
                <a:alpha val="40000"/>
              </a:prstClr>
            </a:outerShdw>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0" cap="none" spc="0" normalizeH="0" baseline="0" noProof="0">
                <a:ln>
                  <a:noFill/>
                </a:ln>
                <a:solidFill>
                  <a:srgbClr val="22272B"/>
                </a:solidFill>
                <a:effectLst/>
                <a:uLnTx/>
                <a:uFillTx/>
                <a:latin typeface="Public Sans Light"/>
                <a:ea typeface="+mn-ea"/>
                <a:cs typeface="+mn-cs"/>
              </a:rPr>
              <a:t>NESA defines the elements of dance as ‘space, time and dynamics’</a:t>
            </a:r>
          </a:p>
        </p:txBody>
      </p:sp>
      <p:pic>
        <p:nvPicPr>
          <p:cNvPr id="26" name="Picture 25">
            <a:extLst>
              <a:ext uri="{FF2B5EF4-FFF2-40B4-BE49-F238E27FC236}">
                <a16:creationId xmlns:a16="http://schemas.microsoft.com/office/drawing/2014/main" id="{952CF568-300E-2D63-7E61-B2E4E621FBD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86618" y="5290606"/>
            <a:ext cx="842287" cy="846498"/>
          </a:xfrm>
          <a:prstGeom prst="rect">
            <a:avLst/>
          </a:prstGeom>
        </p:spPr>
      </p:pic>
      <p:grpSp>
        <p:nvGrpSpPr>
          <p:cNvPr id="10" name="Group 9" descr="3 features boxes detailing the aspects of the elements of dance as space, where you are moving, time, when you are moving and dynamics, how you are moving.">
            <a:extLst>
              <a:ext uri="{FF2B5EF4-FFF2-40B4-BE49-F238E27FC236}">
                <a16:creationId xmlns:a16="http://schemas.microsoft.com/office/drawing/2014/main" id="{0D7AB9CB-9323-9CE4-4424-9F3F1E8C2DCC}"/>
              </a:ext>
            </a:extLst>
          </p:cNvPr>
          <p:cNvGrpSpPr/>
          <p:nvPr/>
        </p:nvGrpSpPr>
        <p:grpSpPr>
          <a:xfrm>
            <a:off x="-166205" y="2867031"/>
            <a:ext cx="5153998" cy="3493626"/>
            <a:chOff x="3147011" y="2748278"/>
            <a:chExt cx="5153998" cy="3493626"/>
          </a:xfrm>
        </p:grpSpPr>
        <p:grpSp>
          <p:nvGrpSpPr>
            <p:cNvPr id="18" name="Group 17">
              <a:extLst>
                <a:ext uri="{FF2B5EF4-FFF2-40B4-BE49-F238E27FC236}">
                  <a16:creationId xmlns:a16="http://schemas.microsoft.com/office/drawing/2014/main" id="{14798F2E-3C2C-AE53-81FC-3CF377797A37}"/>
                </a:ext>
                <a:ext uri="{C183D7F6-B498-43B3-948B-1728B52AA6E4}">
                  <adec:decorative xmlns:adec="http://schemas.microsoft.com/office/drawing/2017/decorative" val="1"/>
                </a:ext>
              </a:extLst>
            </p:cNvPr>
            <p:cNvGrpSpPr/>
            <p:nvPr/>
          </p:nvGrpSpPr>
          <p:grpSpPr>
            <a:xfrm>
              <a:off x="3147011" y="2748278"/>
              <a:ext cx="5153998" cy="1168624"/>
              <a:chOff x="115406" y="2889295"/>
              <a:chExt cx="2223533" cy="3758285"/>
            </a:xfrm>
          </p:grpSpPr>
          <p:sp>
            <p:nvSpPr>
              <p:cNvPr id="19" name="Rectangle: Rounded Corners 18">
                <a:extLst>
                  <a:ext uri="{FF2B5EF4-FFF2-40B4-BE49-F238E27FC236}">
                    <a16:creationId xmlns:a16="http://schemas.microsoft.com/office/drawing/2014/main" id="{98B36E1F-50E5-0769-9966-B773D66B5695}"/>
                  </a:ext>
                </a:extLst>
              </p:cNvPr>
              <p:cNvSpPr/>
              <p:nvPr/>
            </p:nvSpPr>
            <p:spPr>
              <a:xfrm>
                <a:off x="360000" y="2889295"/>
                <a:ext cx="1978939" cy="3261247"/>
              </a:xfrm>
              <a:prstGeom prst="roundRect">
                <a:avLst/>
              </a:prstGeom>
              <a:noFill/>
              <a:ln w="38100">
                <a:solidFill>
                  <a:srgbClr val="F0EBFB"/>
                </a:solid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srgbClr val="FFFFFF"/>
                  </a:solidFill>
                  <a:effectLst/>
                  <a:uLnTx/>
                  <a:uFillTx/>
                  <a:latin typeface="Public Sans Light"/>
                  <a:ea typeface="+mn-ea"/>
                  <a:cs typeface="+mn-cs"/>
                </a:endParaRPr>
              </a:p>
            </p:txBody>
          </p:sp>
          <p:sp>
            <p:nvSpPr>
              <p:cNvPr id="20" name="TextBox 19" descr="A feature box that says 'Space - where you are moving'">
                <a:extLst>
                  <a:ext uri="{FF2B5EF4-FFF2-40B4-BE49-F238E27FC236}">
                    <a16:creationId xmlns:a16="http://schemas.microsoft.com/office/drawing/2014/main" id="{CC97A419-791A-D3A2-787E-B8368EBD8BDE}"/>
                  </a:ext>
                  <a:ext uri="{C183D7F6-B498-43B3-948B-1728B52AA6E4}">
                    <adec:decorative xmlns:adec="http://schemas.microsoft.com/office/drawing/2017/decorative" val="0"/>
                  </a:ext>
                </a:extLst>
              </p:cNvPr>
              <p:cNvSpPr txBox="1"/>
              <p:nvPr/>
            </p:nvSpPr>
            <p:spPr>
              <a:xfrm>
                <a:off x="115406" y="3381216"/>
                <a:ext cx="1937356" cy="3266364"/>
              </a:xfrm>
              <a:prstGeom prst="rect">
                <a:avLst/>
              </a:prstGeom>
              <a:noFill/>
              <a:ln>
                <a:noFill/>
              </a:ln>
            </p:spPr>
            <p:txBody>
              <a:bodyPr wrap="square">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a:ln>
                      <a:noFill/>
                    </a:ln>
                    <a:solidFill>
                      <a:srgbClr val="22272B"/>
                    </a:solidFill>
                    <a:effectLst/>
                    <a:uLnTx/>
                    <a:uFillTx/>
                    <a:latin typeface="Public Sans Light"/>
                    <a:ea typeface="+mn-ea"/>
                    <a:cs typeface="+mn-cs"/>
                  </a:rPr>
                  <a:t>Space </a:t>
                </a:r>
              </a:p>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AU" sz="2000" b="0" i="0" u="none" strike="noStrike" kern="1200" cap="none" spc="0" normalizeH="0" baseline="0" noProof="0">
                    <a:ln>
                      <a:noFill/>
                    </a:ln>
                    <a:solidFill>
                      <a:srgbClr val="22272B"/>
                    </a:solidFill>
                    <a:effectLst/>
                    <a:uLnTx/>
                    <a:uFillTx/>
                    <a:latin typeface="Public Sans Light"/>
                    <a:ea typeface="+mn-ea"/>
                    <a:cs typeface="+mn-cs"/>
                  </a:rPr>
                  <a:t>Where you are moving</a:t>
                </a:r>
              </a:p>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AU" sz="2000" b="0" i="0" u="none" strike="noStrike" kern="1200" cap="none" spc="0" normalizeH="0" baseline="0" noProof="0">
                  <a:ln>
                    <a:noFill/>
                  </a:ln>
                  <a:solidFill>
                    <a:srgbClr val="22272B"/>
                  </a:solidFill>
                  <a:effectLst/>
                  <a:uLnTx/>
                  <a:uFillTx/>
                  <a:latin typeface="Public Sans Light"/>
                  <a:ea typeface="+mn-ea"/>
                  <a:cs typeface="+mn-cs"/>
                </a:endParaRPr>
              </a:p>
            </p:txBody>
          </p:sp>
        </p:grpSp>
        <p:grpSp>
          <p:nvGrpSpPr>
            <p:cNvPr id="21" name="Group 20">
              <a:extLst>
                <a:ext uri="{FF2B5EF4-FFF2-40B4-BE49-F238E27FC236}">
                  <a16:creationId xmlns:a16="http://schemas.microsoft.com/office/drawing/2014/main" id="{6583589A-2026-A13F-233F-0DCDE8C7158B}"/>
                </a:ext>
                <a:ext uri="{C183D7F6-B498-43B3-948B-1728B52AA6E4}">
                  <adec:decorative xmlns:adec="http://schemas.microsoft.com/office/drawing/2017/decorative" val="1"/>
                </a:ext>
              </a:extLst>
            </p:cNvPr>
            <p:cNvGrpSpPr/>
            <p:nvPr/>
          </p:nvGrpSpPr>
          <p:grpSpPr>
            <a:xfrm>
              <a:off x="3147011" y="3942801"/>
              <a:ext cx="5144983" cy="1125882"/>
              <a:chOff x="3961690" y="3428998"/>
              <a:chExt cx="3597351" cy="2899218"/>
            </a:xfrm>
          </p:grpSpPr>
          <p:sp>
            <p:nvSpPr>
              <p:cNvPr id="22" name="Rectangle: Rounded Corners 21">
                <a:extLst>
                  <a:ext uri="{FF2B5EF4-FFF2-40B4-BE49-F238E27FC236}">
                    <a16:creationId xmlns:a16="http://schemas.microsoft.com/office/drawing/2014/main" id="{66C5E4CB-23DB-88F5-F8F1-9E6F1FB6ACB2}"/>
                  </a:ext>
                </a:extLst>
              </p:cNvPr>
              <p:cNvSpPr/>
              <p:nvPr/>
            </p:nvSpPr>
            <p:spPr>
              <a:xfrm>
                <a:off x="4352591" y="3428998"/>
                <a:ext cx="3206450" cy="2519413"/>
              </a:xfrm>
              <a:prstGeom prst="roundRect">
                <a:avLst/>
              </a:prstGeom>
              <a:noFill/>
              <a:ln w="38100">
                <a:solidFill>
                  <a:srgbClr val="F0EBFB"/>
                </a:solid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srgbClr val="FFFFFF"/>
                  </a:solidFill>
                  <a:effectLst/>
                  <a:uLnTx/>
                  <a:uFillTx/>
                  <a:latin typeface="Public Sans Light"/>
                  <a:ea typeface="+mn-ea"/>
                  <a:cs typeface="+mn-cs"/>
                </a:endParaRPr>
              </a:p>
            </p:txBody>
          </p:sp>
          <p:sp>
            <p:nvSpPr>
              <p:cNvPr id="23" name="TextBox 22" descr="A feature box that says 'Time&#10;When you are moving'&#10;">
                <a:extLst>
                  <a:ext uri="{FF2B5EF4-FFF2-40B4-BE49-F238E27FC236}">
                    <a16:creationId xmlns:a16="http://schemas.microsoft.com/office/drawing/2014/main" id="{A1B01CFA-0DEB-3326-D274-8F211F445145}"/>
                  </a:ext>
                  <a:ext uri="{C183D7F6-B498-43B3-948B-1728B52AA6E4}">
                    <adec:decorative xmlns:adec="http://schemas.microsoft.com/office/drawing/2017/decorative" val="0"/>
                  </a:ext>
                </a:extLst>
              </p:cNvPr>
              <p:cNvSpPr txBox="1"/>
              <p:nvPr/>
            </p:nvSpPr>
            <p:spPr>
              <a:xfrm>
                <a:off x="3961690" y="3712819"/>
                <a:ext cx="3139073" cy="2615397"/>
              </a:xfrm>
              <a:prstGeom prst="rect">
                <a:avLst/>
              </a:prstGeom>
              <a:noFill/>
              <a:ln>
                <a:noFill/>
              </a:ln>
            </p:spPr>
            <p:txBody>
              <a:bodyPr wrap="square">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a:ln>
                      <a:noFill/>
                    </a:ln>
                    <a:solidFill>
                      <a:srgbClr val="22272B"/>
                    </a:solidFill>
                    <a:effectLst/>
                    <a:uLnTx/>
                    <a:uFillTx/>
                    <a:latin typeface="Public Sans Light"/>
                    <a:ea typeface="+mn-ea"/>
                    <a:cs typeface="+mn-cs"/>
                  </a:rPr>
                  <a:t>Time</a:t>
                </a:r>
              </a:p>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AU" sz="2000" b="0" i="0" u="none" strike="noStrike" kern="1200" cap="none" spc="0" normalizeH="0" baseline="0" noProof="0">
                    <a:ln>
                      <a:noFill/>
                    </a:ln>
                    <a:solidFill>
                      <a:srgbClr val="22272B"/>
                    </a:solidFill>
                    <a:effectLst/>
                    <a:uLnTx/>
                    <a:uFillTx/>
                    <a:latin typeface="Public Sans Light"/>
                    <a:ea typeface="+mn-ea"/>
                    <a:cs typeface="+mn-cs"/>
                  </a:rPr>
                  <a:t>When you are moving</a:t>
                </a:r>
              </a:p>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AU" sz="2000" b="0" i="0" u="none" strike="noStrike" kern="1200" cap="none" spc="0" normalizeH="0" baseline="0" noProof="0">
                  <a:ln>
                    <a:noFill/>
                  </a:ln>
                  <a:solidFill>
                    <a:srgbClr val="22272B"/>
                  </a:solidFill>
                  <a:effectLst/>
                  <a:uLnTx/>
                  <a:uFillTx/>
                  <a:latin typeface="Public Sans Light"/>
                  <a:ea typeface="+mn-ea"/>
                  <a:cs typeface="+mn-cs"/>
                </a:endParaRPr>
              </a:p>
            </p:txBody>
          </p:sp>
        </p:grpSp>
        <p:pic>
          <p:nvPicPr>
            <p:cNvPr id="24" name="Picture 23" descr="A silhouette of two people dancing&#10;&#10;Description automatically generated">
              <a:extLst>
                <a:ext uri="{FF2B5EF4-FFF2-40B4-BE49-F238E27FC236}">
                  <a16:creationId xmlns:a16="http://schemas.microsoft.com/office/drawing/2014/main" id="{65C4291C-0DF4-B01A-AD10-D720566F8C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22349" y="2833316"/>
              <a:ext cx="797258" cy="797258"/>
            </a:xfrm>
            <a:prstGeom prst="rect">
              <a:avLst/>
            </a:prstGeom>
          </p:spPr>
        </p:pic>
        <p:pic>
          <p:nvPicPr>
            <p:cNvPr id="25" name="Picture 24" descr="A clock with a silhouette of a dancer&#10;&#10;Description automatically generated">
              <a:extLst>
                <a:ext uri="{FF2B5EF4-FFF2-40B4-BE49-F238E27FC236}">
                  <a16:creationId xmlns:a16="http://schemas.microsoft.com/office/drawing/2014/main" id="{01260919-F67F-CEDD-7143-62684EEF07D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40348" y="4055510"/>
              <a:ext cx="779259" cy="779259"/>
            </a:xfrm>
            <a:prstGeom prst="rect">
              <a:avLst/>
            </a:prstGeom>
          </p:spPr>
        </p:pic>
        <p:grpSp>
          <p:nvGrpSpPr>
            <p:cNvPr id="27" name="Group 26">
              <a:extLst>
                <a:ext uri="{FF2B5EF4-FFF2-40B4-BE49-F238E27FC236}">
                  <a16:creationId xmlns:a16="http://schemas.microsoft.com/office/drawing/2014/main" id="{53C740A1-D3DD-7424-AE64-A6E9B14106E9}"/>
                </a:ext>
              </a:extLst>
            </p:cNvPr>
            <p:cNvGrpSpPr/>
            <p:nvPr/>
          </p:nvGrpSpPr>
          <p:grpSpPr>
            <a:xfrm>
              <a:off x="3179760" y="5101130"/>
              <a:ext cx="5114870" cy="1140774"/>
              <a:chOff x="8090960" y="3724856"/>
              <a:chExt cx="3576296" cy="2909153"/>
            </a:xfrm>
          </p:grpSpPr>
          <p:sp>
            <p:nvSpPr>
              <p:cNvPr id="28" name="Rectangle: Rounded Corners 27">
                <a:extLst>
                  <a:ext uri="{FF2B5EF4-FFF2-40B4-BE49-F238E27FC236}">
                    <a16:creationId xmlns:a16="http://schemas.microsoft.com/office/drawing/2014/main" id="{AF20F9D2-6054-F9F1-177F-1172BE4D30E8}"/>
                  </a:ext>
                  <a:ext uri="{C183D7F6-B498-43B3-948B-1728B52AA6E4}">
                    <adec:decorative xmlns:adec="http://schemas.microsoft.com/office/drawing/2017/decorative" val="1"/>
                  </a:ext>
                </a:extLst>
              </p:cNvPr>
              <p:cNvSpPr/>
              <p:nvPr/>
            </p:nvSpPr>
            <p:spPr>
              <a:xfrm>
                <a:off x="8460806" y="3724856"/>
                <a:ext cx="3206450" cy="2519412"/>
              </a:xfrm>
              <a:prstGeom prst="roundRect">
                <a:avLst/>
              </a:prstGeom>
              <a:noFill/>
              <a:ln w="38100">
                <a:solidFill>
                  <a:srgbClr val="F0EBFB"/>
                </a:solid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AU" sz="2000" b="0" i="0" u="none" strike="noStrike" kern="1200" cap="none" spc="0" normalizeH="0" baseline="0" noProof="0">
                  <a:ln>
                    <a:noFill/>
                  </a:ln>
                  <a:solidFill>
                    <a:srgbClr val="FFFFFF"/>
                  </a:solidFill>
                  <a:effectLst/>
                  <a:uLnTx/>
                  <a:uFillTx/>
                  <a:latin typeface="Public Sans Light"/>
                  <a:ea typeface="+mn-ea"/>
                  <a:cs typeface="+mn-cs"/>
                </a:endParaRPr>
              </a:p>
            </p:txBody>
          </p:sp>
          <p:sp>
            <p:nvSpPr>
              <p:cNvPr id="29" name="TextBox 28" descr="A feature box that says 'Dynamics&#10;How you are moving'">
                <a:extLst>
                  <a:ext uri="{FF2B5EF4-FFF2-40B4-BE49-F238E27FC236}">
                    <a16:creationId xmlns:a16="http://schemas.microsoft.com/office/drawing/2014/main" id="{0664AAA2-AE2A-3A0C-72D3-B446AD40C42F}"/>
                  </a:ext>
                  <a:ext uri="{C183D7F6-B498-43B3-948B-1728B52AA6E4}">
                    <adec:decorative xmlns:adec="http://schemas.microsoft.com/office/drawing/2017/decorative" val="0"/>
                  </a:ext>
                </a:extLst>
              </p:cNvPr>
              <p:cNvSpPr txBox="1"/>
              <p:nvPr/>
            </p:nvSpPr>
            <p:spPr>
              <a:xfrm>
                <a:off x="8090960" y="4043909"/>
                <a:ext cx="3139073" cy="2590100"/>
              </a:xfrm>
              <a:prstGeom prst="rect">
                <a:avLst/>
              </a:prstGeom>
              <a:noFill/>
              <a:ln>
                <a:noFill/>
              </a:ln>
            </p:spPr>
            <p:txBody>
              <a:bodyPr wrap="square">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a:ln>
                      <a:noFill/>
                    </a:ln>
                    <a:solidFill>
                      <a:srgbClr val="22272B"/>
                    </a:solidFill>
                    <a:effectLst/>
                    <a:uLnTx/>
                    <a:uFillTx/>
                    <a:latin typeface="Public Sans Light"/>
                    <a:ea typeface="+mn-ea"/>
                    <a:cs typeface="+mn-cs"/>
                  </a:rPr>
                  <a:t>Dynamics</a:t>
                </a:r>
              </a:p>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AU" sz="2000" b="0" i="0" u="none" strike="noStrike" kern="1200" cap="none" spc="0" normalizeH="0" baseline="0" noProof="0">
                    <a:ln>
                      <a:noFill/>
                    </a:ln>
                    <a:solidFill>
                      <a:srgbClr val="22272B"/>
                    </a:solidFill>
                    <a:effectLst/>
                    <a:uLnTx/>
                    <a:uFillTx/>
                    <a:latin typeface="Public Sans Light"/>
                    <a:ea typeface="+mn-ea"/>
                    <a:cs typeface="+mn-cs"/>
                  </a:rPr>
                  <a:t>How you are moving</a:t>
                </a:r>
              </a:p>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AU" sz="2000" b="0" i="0" u="none" strike="noStrike" kern="1200" cap="none" spc="0" normalizeH="0" baseline="0" noProof="0">
                  <a:ln>
                    <a:noFill/>
                  </a:ln>
                  <a:solidFill>
                    <a:srgbClr val="22272B"/>
                  </a:solidFill>
                  <a:effectLst/>
                  <a:uLnTx/>
                  <a:uFillTx/>
                  <a:latin typeface="Public Sans Light"/>
                  <a:ea typeface="+mn-ea"/>
                  <a:cs typeface="+mn-cs"/>
                </a:endParaRPr>
              </a:p>
            </p:txBody>
          </p:sp>
        </p:grpSp>
      </p:grpSp>
      <p:sp>
        <p:nvSpPr>
          <p:cNvPr id="33" name="TextBox 32">
            <a:extLst>
              <a:ext uri="{FF2B5EF4-FFF2-40B4-BE49-F238E27FC236}">
                <a16:creationId xmlns:a16="http://schemas.microsoft.com/office/drawing/2014/main" id="{7811961C-C606-896D-9D07-B0C4CBD5D9DA}"/>
              </a:ext>
            </a:extLst>
          </p:cNvPr>
          <p:cNvSpPr txBox="1"/>
          <p:nvPr/>
        </p:nvSpPr>
        <p:spPr>
          <a:xfrm>
            <a:off x="6182701" y="6182982"/>
            <a:ext cx="6181106" cy="369332"/>
          </a:xfrm>
          <a:prstGeom prst="rect">
            <a:avLst/>
          </a:prstGeom>
          <a:noFill/>
        </p:spPr>
        <p:txBody>
          <a:bodyPr wrap="square">
            <a:spAutoFit/>
          </a:bodyPr>
          <a:lstStyle/>
          <a:p>
            <a:r>
              <a:rPr lang="en-AU" sz="1800">
                <a:hlinkClick r:id="rId6"/>
              </a:rPr>
              <a:t>Elements of dance posters</a:t>
            </a:r>
            <a:r>
              <a:rPr lang="en-AU" sz="1800"/>
              <a:t> </a:t>
            </a:r>
          </a:p>
        </p:txBody>
      </p:sp>
      <p:sp>
        <p:nvSpPr>
          <p:cNvPr id="6" name="TextBox 5">
            <a:extLst>
              <a:ext uri="{FF2B5EF4-FFF2-40B4-BE49-F238E27FC236}">
                <a16:creationId xmlns:a16="http://schemas.microsoft.com/office/drawing/2014/main" id="{22B9692D-D186-2220-6FB2-49C061AA6F3C}"/>
              </a:ext>
            </a:extLst>
          </p:cNvPr>
          <p:cNvSpPr txBox="1"/>
          <p:nvPr/>
        </p:nvSpPr>
        <p:spPr>
          <a:xfrm>
            <a:off x="302758" y="6482889"/>
            <a:ext cx="6267450" cy="246221"/>
          </a:xfrm>
          <a:prstGeom prst="rect">
            <a:avLst/>
          </a:prstGeom>
          <a:noFill/>
        </p:spPr>
        <p:txBody>
          <a:bodyPr wrap="square">
            <a:spAutoFit/>
          </a:bodyPr>
          <a:lstStyle/>
          <a:p>
            <a:r>
              <a:rPr lang="en-AU" sz="1000" baseline="0">
                <a:solidFill>
                  <a:srgbClr val="22272B"/>
                </a:solidFill>
                <a:latin typeface="Arial"/>
              </a:rPr>
              <a:t>NESA (2025) </a:t>
            </a:r>
            <a:r>
              <a:rPr lang="en-AU" sz="1000" u="sng" strike="noStrike" baseline="0">
                <a:solidFill>
                  <a:srgbClr val="146CFD"/>
                </a:solidFill>
                <a:latin typeface="Arial"/>
                <a:ea typeface="Segoe UI"/>
                <a:cs typeface="Segoe UI"/>
                <a:hlinkClick r:id="rId7"/>
              </a:rPr>
              <a:t>Dance 11–12 Syllabus (2025) Glossary</a:t>
            </a:r>
            <a:r>
              <a:rPr lang="en-AU" sz="1000" baseline="0">
                <a:solidFill>
                  <a:srgbClr val="22272B"/>
                </a:solidFill>
                <a:latin typeface="Arial"/>
              </a:rPr>
              <a:t> Date accessed 1 July 2026</a:t>
            </a:r>
            <a:r>
              <a:rPr lang="en-AU" sz="1000">
                <a:latin typeface="Arial"/>
                <a:ea typeface="Arial"/>
                <a:cs typeface="Arial"/>
              </a:rPr>
              <a:t>​</a:t>
            </a:r>
            <a:endParaRPr lang="en-AU" sz="2400"/>
          </a:p>
        </p:txBody>
      </p:sp>
      <p:sp>
        <p:nvSpPr>
          <p:cNvPr id="3" name="Slide Number Placeholder 2">
            <a:extLst>
              <a:ext uri="{FF2B5EF4-FFF2-40B4-BE49-F238E27FC236}">
                <a16:creationId xmlns:a16="http://schemas.microsoft.com/office/drawing/2014/main" id="{8ABFE1A7-5A20-E8F2-1D96-273C28CF28F7}"/>
              </a:ext>
            </a:extLst>
          </p:cNvPr>
          <p:cNvSpPr>
            <a:spLocks noGrp="1"/>
          </p:cNvSpPr>
          <p:nvPr>
            <p:ph type="sldNum" sz="quarter" idx="10"/>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37</a:t>
            </a:fld>
            <a:endParaRPr kumimoji="0" lang="en-AU" sz="1200" b="0" i="0" u="none" strike="noStrike" kern="1200" cap="none" spc="0" normalizeH="0" baseline="0" noProof="0">
              <a:ln>
                <a:noFill/>
              </a:ln>
              <a:solidFill>
                <a:srgbClr val="22272B"/>
              </a:solidFill>
              <a:effectLst/>
              <a:uLnTx/>
              <a:uFillTx/>
              <a:latin typeface="Public Sans Light"/>
              <a:ea typeface="+mn-ea"/>
              <a:cs typeface="+mn-cs"/>
            </a:endParaRPr>
          </a:p>
        </p:txBody>
      </p:sp>
      <p:grpSp>
        <p:nvGrpSpPr>
          <p:cNvPr id="31" name="Group 30">
            <a:extLst>
              <a:ext uri="{FF2B5EF4-FFF2-40B4-BE49-F238E27FC236}">
                <a16:creationId xmlns:a16="http://schemas.microsoft.com/office/drawing/2014/main" id="{3BDC4EFB-34FC-121C-AF9E-1EA3BECE9DCA}"/>
              </a:ext>
              <a:ext uri="{C183D7F6-B498-43B3-948B-1728B52AA6E4}">
                <adec:decorative xmlns:adec="http://schemas.microsoft.com/office/drawing/2017/decorative" val="1"/>
              </a:ext>
            </a:extLst>
          </p:cNvPr>
          <p:cNvGrpSpPr/>
          <p:nvPr/>
        </p:nvGrpSpPr>
        <p:grpSpPr>
          <a:xfrm>
            <a:off x="6557445" y="2952069"/>
            <a:ext cx="4367385" cy="2948531"/>
            <a:chOff x="6028674" y="2837379"/>
            <a:chExt cx="5549299" cy="3626248"/>
          </a:xfrm>
        </p:grpSpPr>
        <p:pic>
          <p:nvPicPr>
            <p:cNvPr id="30" name="Picture 29">
              <a:extLst>
                <a:ext uri="{FF2B5EF4-FFF2-40B4-BE49-F238E27FC236}">
                  <a16:creationId xmlns:a16="http://schemas.microsoft.com/office/drawing/2014/main" id="{899BDD66-D540-0A70-D1BD-0D705C538AB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005459">
              <a:off x="9124482" y="2837379"/>
              <a:ext cx="2453491" cy="3463178"/>
            </a:xfrm>
            <a:prstGeom prst="rect">
              <a:avLst/>
            </a:prstGeom>
            <a:effectLst>
              <a:outerShdw blurRad="50800" dist="38100" dir="18900000" algn="bl" rotWithShape="0">
                <a:prstClr val="black">
                  <a:alpha val="40000"/>
                </a:prstClr>
              </a:outerShdw>
            </a:effectLst>
          </p:spPr>
        </p:pic>
        <p:pic>
          <p:nvPicPr>
            <p:cNvPr id="16" name="Picture 15">
              <a:extLst>
                <a:ext uri="{FF2B5EF4-FFF2-40B4-BE49-F238E27FC236}">
                  <a16:creationId xmlns:a16="http://schemas.microsoft.com/office/drawing/2014/main" id="{6F069615-4A78-B695-0594-F22877EBBDA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988071">
              <a:off x="7418737" y="2870230"/>
              <a:ext cx="2564540" cy="3593397"/>
            </a:xfrm>
            <a:prstGeom prst="rect">
              <a:avLst/>
            </a:prstGeom>
            <a:effectLst>
              <a:outerShdw blurRad="50800" dist="38100" dir="18900000" algn="bl" rotWithShape="0">
                <a:prstClr val="black">
                  <a:alpha val="40000"/>
                </a:prstClr>
              </a:outerShdw>
            </a:effectLst>
          </p:spPr>
        </p:pic>
        <p:pic>
          <p:nvPicPr>
            <p:cNvPr id="14" name="Picture 13">
              <a:extLst>
                <a:ext uri="{FF2B5EF4-FFF2-40B4-BE49-F238E27FC236}">
                  <a16:creationId xmlns:a16="http://schemas.microsoft.com/office/drawing/2014/main" id="{B60C18EA-0E7A-5385-7771-D085E1576A6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1037663">
              <a:off x="6028674" y="2995504"/>
              <a:ext cx="2471043" cy="3464354"/>
            </a:xfrm>
            <a:prstGeom prst="rect">
              <a:avLst/>
            </a:prstGeom>
            <a:effectLst>
              <a:outerShdw blurRad="50800" dist="38100" dir="18900000" algn="bl" rotWithShape="0">
                <a:prstClr val="black">
                  <a:alpha val="40000"/>
                </a:prstClr>
              </a:outerShdw>
            </a:effectLst>
          </p:spPr>
        </p:pic>
      </p:grpSp>
    </p:spTree>
    <p:extLst>
      <p:ext uri="{BB962C8B-B14F-4D97-AF65-F5344CB8AC3E}">
        <p14:creationId xmlns:p14="http://schemas.microsoft.com/office/powerpoint/2010/main" val="2362506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C15EC8-56B0-188D-23F5-35660E753B9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21AB2D1-4FF4-3D99-0DED-9261EB0B7BF9}"/>
              </a:ext>
            </a:extLst>
          </p:cNvPr>
          <p:cNvSpPr>
            <a:spLocks noGrp="1"/>
          </p:cNvSpPr>
          <p:nvPr>
            <p:ph type="title"/>
          </p:nvPr>
        </p:nvSpPr>
        <p:spPr/>
        <p:txBody>
          <a:bodyPr/>
          <a:lstStyle/>
          <a:p>
            <a:r>
              <a:rPr lang="en-AU"/>
              <a:t>Manipulating the elements of dance of technique exercises – scaffold </a:t>
            </a:r>
          </a:p>
        </p:txBody>
      </p:sp>
      <p:sp>
        <p:nvSpPr>
          <p:cNvPr id="15" name="Oval 14">
            <a:extLst>
              <a:ext uri="{FF2B5EF4-FFF2-40B4-BE49-F238E27FC236}">
                <a16:creationId xmlns:a16="http://schemas.microsoft.com/office/drawing/2014/main" id="{7B458764-AE10-42F4-1B16-E86825B07A10}"/>
              </a:ext>
            </a:extLst>
          </p:cNvPr>
          <p:cNvSpPr/>
          <p:nvPr/>
        </p:nvSpPr>
        <p:spPr>
          <a:xfrm>
            <a:off x="10887075" y="126959"/>
            <a:ext cx="944925" cy="913813"/>
          </a:xfrm>
          <a:prstGeom prst="ellipse">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1.12</a:t>
            </a:r>
          </a:p>
          <a:p>
            <a:pPr algn="ctr"/>
            <a:r>
              <a:rPr lang="en-AU" sz="1800"/>
              <a:t>a</a:t>
            </a:r>
          </a:p>
        </p:txBody>
      </p:sp>
      <p:grpSp>
        <p:nvGrpSpPr>
          <p:cNvPr id="8" name="Group 7">
            <a:extLst>
              <a:ext uri="{FF2B5EF4-FFF2-40B4-BE49-F238E27FC236}">
                <a16:creationId xmlns:a16="http://schemas.microsoft.com/office/drawing/2014/main" id="{D66FEBBC-B789-B795-ABD2-6221D234FDCA}"/>
              </a:ext>
              <a:ext uri="{C183D7F6-B498-43B3-948B-1728B52AA6E4}">
                <adec:decorative xmlns:adec="http://schemas.microsoft.com/office/drawing/2017/decorative" val="1"/>
              </a:ext>
            </a:extLst>
          </p:cNvPr>
          <p:cNvGrpSpPr/>
          <p:nvPr/>
        </p:nvGrpSpPr>
        <p:grpSpPr>
          <a:xfrm>
            <a:off x="360000" y="4415475"/>
            <a:ext cx="11242192" cy="2104215"/>
            <a:chOff x="360000" y="1746336"/>
            <a:chExt cx="11242192" cy="2104215"/>
          </a:xfrm>
        </p:grpSpPr>
        <p:sp>
          <p:nvSpPr>
            <p:cNvPr id="6" name="Rectangle: Rounded Corners 5">
              <a:extLst>
                <a:ext uri="{FF2B5EF4-FFF2-40B4-BE49-F238E27FC236}">
                  <a16:creationId xmlns:a16="http://schemas.microsoft.com/office/drawing/2014/main" id="{5A61C482-4BEA-5063-2117-BB83D30E70E0}"/>
                </a:ext>
              </a:extLst>
            </p:cNvPr>
            <p:cNvSpPr/>
            <p:nvPr/>
          </p:nvSpPr>
          <p:spPr>
            <a:xfrm>
              <a:off x="360000" y="1746336"/>
              <a:ext cx="11242192" cy="617517"/>
            </a:xfrm>
            <a:prstGeom prst="roundRect">
              <a:avLst/>
            </a:prstGeom>
            <a:solidFill>
              <a:srgbClr val="3C129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en-GB" sz="2000"/>
                <a:t>What impact do the variations have on the feel of the movement?</a:t>
              </a:r>
            </a:p>
          </p:txBody>
        </p:sp>
        <p:sp>
          <p:nvSpPr>
            <p:cNvPr id="7" name="Rectangle: Rounded Corners 6">
              <a:extLst>
                <a:ext uri="{FF2B5EF4-FFF2-40B4-BE49-F238E27FC236}">
                  <a16:creationId xmlns:a16="http://schemas.microsoft.com/office/drawing/2014/main" id="{5EB9684F-6422-D45C-452C-B75C1D4EC7F3}"/>
                </a:ext>
              </a:extLst>
            </p:cNvPr>
            <p:cNvSpPr/>
            <p:nvPr/>
          </p:nvSpPr>
          <p:spPr>
            <a:xfrm>
              <a:off x="360000" y="2359769"/>
              <a:ext cx="11242192" cy="1490782"/>
            </a:xfrm>
            <a:prstGeom prst="roundRect">
              <a:avLst/>
            </a:prstGeom>
            <a:noFill/>
            <a:ln w="38100">
              <a:solidFill>
                <a:srgbClr val="3C129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GB" sz="1200">
                <a:solidFill>
                  <a:schemeClr val="tx1"/>
                </a:solidFill>
              </a:endParaRPr>
            </a:p>
          </p:txBody>
        </p:sp>
      </p:grpSp>
      <p:grpSp>
        <p:nvGrpSpPr>
          <p:cNvPr id="12" name="Group 11">
            <a:extLst>
              <a:ext uri="{FF2B5EF4-FFF2-40B4-BE49-F238E27FC236}">
                <a16:creationId xmlns:a16="http://schemas.microsoft.com/office/drawing/2014/main" id="{4977ED8B-6D16-29DE-8B92-D729A2D8BEE4}"/>
              </a:ext>
              <a:ext uri="{C183D7F6-B498-43B3-948B-1728B52AA6E4}">
                <adec:decorative xmlns:adec="http://schemas.microsoft.com/office/drawing/2017/decorative" val="1"/>
              </a:ext>
            </a:extLst>
          </p:cNvPr>
          <p:cNvGrpSpPr/>
          <p:nvPr/>
        </p:nvGrpSpPr>
        <p:grpSpPr>
          <a:xfrm>
            <a:off x="360000" y="1650515"/>
            <a:ext cx="11242192" cy="1451022"/>
            <a:chOff x="360000" y="1746336"/>
            <a:chExt cx="11242192" cy="1451022"/>
          </a:xfrm>
        </p:grpSpPr>
        <p:sp>
          <p:nvSpPr>
            <p:cNvPr id="13" name="Rectangle: Rounded Corners 12">
              <a:extLst>
                <a:ext uri="{FF2B5EF4-FFF2-40B4-BE49-F238E27FC236}">
                  <a16:creationId xmlns:a16="http://schemas.microsoft.com/office/drawing/2014/main" id="{7C9819EB-6E17-63BA-A15F-CA66295A8499}"/>
                </a:ext>
              </a:extLst>
            </p:cNvPr>
            <p:cNvSpPr/>
            <p:nvPr/>
          </p:nvSpPr>
          <p:spPr>
            <a:xfrm>
              <a:off x="360000" y="1746336"/>
              <a:ext cx="11242192" cy="617517"/>
            </a:xfrm>
            <a:prstGeom prst="roundRect">
              <a:avLst/>
            </a:prstGeom>
            <a:solidFill>
              <a:srgbClr val="3C129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en-GB" sz="2000"/>
                <a:t>What exercise did you vary?</a:t>
              </a:r>
            </a:p>
          </p:txBody>
        </p:sp>
        <p:sp>
          <p:nvSpPr>
            <p:cNvPr id="14" name="Rectangle: Rounded Corners 13">
              <a:extLst>
                <a:ext uri="{FF2B5EF4-FFF2-40B4-BE49-F238E27FC236}">
                  <a16:creationId xmlns:a16="http://schemas.microsoft.com/office/drawing/2014/main" id="{DD8EDB7A-84A6-5960-564C-94F3960D1CAE}"/>
                </a:ext>
              </a:extLst>
            </p:cNvPr>
            <p:cNvSpPr/>
            <p:nvPr/>
          </p:nvSpPr>
          <p:spPr>
            <a:xfrm>
              <a:off x="360000" y="2364158"/>
              <a:ext cx="11242192" cy="833200"/>
            </a:xfrm>
            <a:prstGeom prst="roundRect">
              <a:avLst/>
            </a:prstGeom>
            <a:noFill/>
            <a:ln w="38100">
              <a:solidFill>
                <a:srgbClr val="3C129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en-GB" sz="2000"/>
                <a:t>What exercise did you vary?</a:t>
              </a:r>
            </a:p>
          </p:txBody>
        </p:sp>
      </p:grpSp>
      <p:grpSp>
        <p:nvGrpSpPr>
          <p:cNvPr id="19" name="Group 18">
            <a:extLst>
              <a:ext uri="{FF2B5EF4-FFF2-40B4-BE49-F238E27FC236}">
                <a16:creationId xmlns:a16="http://schemas.microsoft.com/office/drawing/2014/main" id="{7595A134-6EF0-3C75-231B-7B5708DC98EE}"/>
              </a:ext>
              <a:ext uri="{C183D7F6-B498-43B3-948B-1728B52AA6E4}">
                <adec:decorative xmlns:adec="http://schemas.microsoft.com/office/drawing/2017/decorative" val="1"/>
              </a:ext>
            </a:extLst>
          </p:cNvPr>
          <p:cNvGrpSpPr/>
          <p:nvPr/>
        </p:nvGrpSpPr>
        <p:grpSpPr>
          <a:xfrm>
            <a:off x="360000" y="3093762"/>
            <a:ext cx="11242192" cy="1325404"/>
            <a:chOff x="360000" y="3333179"/>
            <a:chExt cx="11242192" cy="1325404"/>
          </a:xfrm>
        </p:grpSpPr>
        <p:grpSp>
          <p:nvGrpSpPr>
            <p:cNvPr id="9" name="Group 8">
              <a:extLst>
                <a:ext uri="{FF2B5EF4-FFF2-40B4-BE49-F238E27FC236}">
                  <a16:creationId xmlns:a16="http://schemas.microsoft.com/office/drawing/2014/main" id="{E45638C2-930C-E9CA-2BC1-657001C7F78A}"/>
                </a:ext>
              </a:extLst>
            </p:cNvPr>
            <p:cNvGrpSpPr/>
            <p:nvPr/>
          </p:nvGrpSpPr>
          <p:grpSpPr>
            <a:xfrm>
              <a:off x="360000" y="3333179"/>
              <a:ext cx="11242192" cy="1325404"/>
              <a:chOff x="360000" y="1746336"/>
              <a:chExt cx="11242192" cy="1325404"/>
            </a:xfrm>
          </p:grpSpPr>
          <p:sp>
            <p:nvSpPr>
              <p:cNvPr id="10" name="Rectangle: Rounded Corners 9">
                <a:extLst>
                  <a:ext uri="{FF2B5EF4-FFF2-40B4-BE49-F238E27FC236}">
                    <a16:creationId xmlns:a16="http://schemas.microsoft.com/office/drawing/2014/main" id="{971657B0-72E5-E116-A2C3-6E4A5B6D83EC}"/>
                  </a:ext>
                </a:extLst>
              </p:cNvPr>
              <p:cNvSpPr/>
              <p:nvPr/>
            </p:nvSpPr>
            <p:spPr>
              <a:xfrm>
                <a:off x="360000" y="1746336"/>
                <a:ext cx="11242192" cy="617517"/>
              </a:xfrm>
              <a:prstGeom prst="roundRect">
                <a:avLst/>
              </a:prstGeom>
              <a:solidFill>
                <a:srgbClr val="3C129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en-GB" sz="2000"/>
                  <a:t>What are the variations?</a:t>
                </a:r>
              </a:p>
            </p:txBody>
          </p:sp>
          <p:sp>
            <p:nvSpPr>
              <p:cNvPr id="11" name="Rectangle: Rounded Corners 10">
                <a:extLst>
                  <a:ext uri="{FF2B5EF4-FFF2-40B4-BE49-F238E27FC236}">
                    <a16:creationId xmlns:a16="http://schemas.microsoft.com/office/drawing/2014/main" id="{DBF0BA0B-AEC7-122A-E288-DB048AC88D87}"/>
                  </a:ext>
                </a:extLst>
              </p:cNvPr>
              <p:cNvSpPr/>
              <p:nvPr/>
            </p:nvSpPr>
            <p:spPr>
              <a:xfrm>
                <a:off x="360000" y="2364158"/>
                <a:ext cx="11242192" cy="707582"/>
              </a:xfrm>
              <a:prstGeom prst="roundRect">
                <a:avLst/>
              </a:prstGeom>
              <a:noFill/>
              <a:ln w="38100">
                <a:solidFill>
                  <a:srgbClr val="3C129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en-GB" sz="2000"/>
                  <a:t>What exercise did you vary?</a:t>
                </a:r>
              </a:p>
            </p:txBody>
          </p:sp>
        </p:grpSp>
        <p:sp>
          <p:nvSpPr>
            <p:cNvPr id="18" name="TextBox 17">
              <a:extLst>
                <a:ext uri="{FF2B5EF4-FFF2-40B4-BE49-F238E27FC236}">
                  <a16:creationId xmlns:a16="http://schemas.microsoft.com/office/drawing/2014/main" id="{03658CB8-7036-65E2-B4FF-6E73EDCA342D}"/>
                </a:ext>
              </a:extLst>
            </p:cNvPr>
            <p:cNvSpPr txBox="1"/>
            <p:nvPr/>
          </p:nvSpPr>
          <p:spPr>
            <a:xfrm>
              <a:off x="360000" y="3950696"/>
              <a:ext cx="11127288" cy="400110"/>
            </a:xfrm>
            <a:prstGeom prst="rect">
              <a:avLst/>
            </a:prstGeom>
            <a:noFill/>
          </p:spPr>
          <p:txBody>
            <a:bodyPr wrap="square">
              <a:spAutoFit/>
            </a:bodyPr>
            <a:lstStyle/>
            <a:p>
              <a:pPr lvl="0">
                <a:buNone/>
              </a:pPr>
              <a:endParaRPr lang="en-GB" sz="2000"/>
            </a:p>
          </p:txBody>
        </p:sp>
      </p:grpSp>
      <p:sp>
        <p:nvSpPr>
          <p:cNvPr id="2" name="Slide Number Placeholder 1">
            <a:extLst>
              <a:ext uri="{FF2B5EF4-FFF2-40B4-BE49-F238E27FC236}">
                <a16:creationId xmlns:a16="http://schemas.microsoft.com/office/drawing/2014/main" id="{F5D27D1E-C9E7-6AF4-B053-D8A2F8A966D0}"/>
              </a:ext>
            </a:extLst>
          </p:cNvPr>
          <p:cNvSpPr>
            <a:spLocks noGrp="1"/>
          </p:cNvSpPr>
          <p:nvPr>
            <p:ph type="sldNum" sz="quarter" idx="12"/>
          </p:nvPr>
        </p:nvSpPr>
        <p:spPr/>
        <p:txBody>
          <a:bodyPr/>
          <a:lstStyle/>
          <a:p>
            <a:fld id="{10A01DC5-1685-4615-8240-15192985C6A2}" type="slidenum">
              <a:rPr lang="en-AU" smtClean="0"/>
              <a:t>38</a:t>
            </a:fld>
            <a:endParaRPr lang="en-AU"/>
          </a:p>
        </p:txBody>
      </p:sp>
    </p:spTree>
    <p:extLst>
      <p:ext uri="{BB962C8B-B14F-4D97-AF65-F5344CB8AC3E}">
        <p14:creationId xmlns:p14="http://schemas.microsoft.com/office/powerpoint/2010/main" val="2839137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val 14">
            <a:extLst>
              <a:ext uri="{FF2B5EF4-FFF2-40B4-BE49-F238E27FC236}">
                <a16:creationId xmlns:a16="http://schemas.microsoft.com/office/drawing/2014/main" id="{F54D944D-BE4B-B6ED-9D54-A22079A46178}"/>
              </a:ext>
            </a:extLst>
          </p:cNvPr>
          <p:cNvSpPr/>
          <p:nvPr/>
        </p:nvSpPr>
        <p:spPr>
          <a:xfrm>
            <a:off x="10887075" y="126960"/>
            <a:ext cx="944925" cy="922496"/>
          </a:xfrm>
          <a:prstGeom prst="ellipse">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1.12</a:t>
            </a:r>
          </a:p>
          <a:p>
            <a:pPr algn="ctr"/>
            <a:r>
              <a:rPr lang="en-AU" sz="1800"/>
              <a:t>b</a:t>
            </a:r>
          </a:p>
        </p:txBody>
      </p:sp>
      <p:sp>
        <p:nvSpPr>
          <p:cNvPr id="3" name="Title 2">
            <a:extLst>
              <a:ext uri="{FF2B5EF4-FFF2-40B4-BE49-F238E27FC236}">
                <a16:creationId xmlns:a16="http://schemas.microsoft.com/office/drawing/2014/main" id="{5B10409F-FB46-56C7-4043-DF2F8457594C}"/>
              </a:ext>
            </a:extLst>
          </p:cNvPr>
          <p:cNvSpPr>
            <a:spLocks noGrp="1"/>
          </p:cNvSpPr>
          <p:nvPr>
            <p:ph type="title"/>
          </p:nvPr>
        </p:nvSpPr>
        <p:spPr/>
        <p:txBody>
          <a:bodyPr/>
          <a:lstStyle/>
          <a:p>
            <a:r>
              <a:rPr lang="en-AU"/>
              <a:t>Manipulating the elements of dance of technique exercises – sample </a:t>
            </a:r>
          </a:p>
        </p:txBody>
      </p:sp>
      <p:grpSp>
        <p:nvGrpSpPr>
          <p:cNvPr id="8" name="Group 7">
            <a:extLst>
              <a:ext uri="{FF2B5EF4-FFF2-40B4-BE49-F238E27FC236}">
                <a16:creationId xmlns:a16="http://schemas.microsoft.com/office/drawing/2014/main" id="{155626CB-FDD1-F3FD-EBC4-8C143547C6B4}"/>
              </a:ext>
              <a:ext uri="{C183D7F6-B498-43B3-948B-1728B52AA6E4}">
                <adec:decorative xmlns:adec="http://schemas.microsoft.com/office/drawing/2017/decorative" val="1"/>
              </a:ext>
            </a:extLst>
          </p:cNvPr>
          <p:cNvGrpSpPr/>
          <p:nvPr/>
        </p:nvGrpSpPr>
        <p:grpSpPr>
          <a:xfrm>
            <a:off x="360000" y="4415475"/>
            <a:ext cx="11242192" cy="2104215"/>
            <a:chOff x="360000" y="1746336"/>
            <a:chExt cx="11242192" cy="2104215"/>
          </a:xfrm>
          <a:effectLst/>
        </p:grpSpPr>
        <p:sp>
          <p:nvSpPr>
            <p:cNvPr id="6" name="Rectangle: Rounded Corners 5">
              <a:extLst>
                <a:ext uri="{FF2B5EF4-FFF2-40B4-BE49-F238E27FC236}">
                  <a16:creationId xmlns:a16="http://schemas.microsoft.com/office/drawing/2014/main" id="{E029C477-0AA3-6A7C-E5B3-42F0B7B99726}"/>
                </a:ext>
              </a:extLst>
            </p:cNvPr>
            <p:cNvSpPr/>
            <p:nvPr/>
          </p:nvSpPr>
          <p:spPr>
            <a:xfrm>
              <a:off x="360000" y="1746336"/>
              <a:ext cx="11242192" cy="617517"/>
            </a:xfrm>
            <a:prstGeom prst="roundRect">
              <a:avLst/>
            </a:prstGeom>
            <a:solidFill>
              <a:srgbClr val="3C129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en-GB" sz="2000"/>
                <a:t>What impact do the variations have on the feel of the movement?</a:t>
              </a:r>
            </a:p>
          </p:txBody>
        </p:sp>
        <p:sp>
          <p:nvSpPr>
            <p:cNvPr id="7" name="Rectangle: Rounded Corners 6">
              <a:extLst>
                <a:ext uri="{FF2B5EF4-FFF2-40B4-BE49-F238E27FC236}">
                  <a16:creationId xmlns:a16="http://schemas.microsoft.com/office/drawing/2014/main" id="{2FEE4120-6348-C6E5-31CD-87FC2C78DFB9}"/>
                </a:ext>
              </a:extLst>
            </p:cNvPr>
            <p:cNvSpPr/>
            <p:nvPr/>
          </p:nvSpPr>
          <p:spPr>
            <a:xfrm>
              <a:off x="360000" y="2359769"/>
              <a:ext cx="11242192" cy="1490782"/>
            </a:xfrm>
            <a:prstGeom prst="roundRect">
              <a:avLst/>
            </a:prstGeom>
            <a:noFill/>
            <a:ln w="38100">
              <a:solidFill>
                <a:srgbClr val="3C129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sz="2000">
                  <a:solidFill>
                    <a:schemeClr val="tx1"/>
                  </a:solidFill>
                </a:rPr>
                <a:t>These faster tempos impact my kinaesthetic awareness as there is less time to consciously self-correct, so I am relying more heavily on the feelings of the muscles, tendons and joints in my hip, knee and ankle. I also feel a stronger connection to the musical accompaniment with correlating accents in the music and movement. </a:t>
              </a:r>
              <a:r>
                <a:rPr lang="en-GB" sz="1200">
                  <a:solidFill>
                    <a:schemeClr val="tx1"/>
                  </a:solidFill>
                </a:rPr>
                <a:t> </a:t>
              </a:r>
            </a:p>
          </p:txBody>
        </p:sp>
      </p:grpSp>
      <p:grpSp>
        <p:nvGrpSpPr>
          <p:cNvPr id="12" name="Group 11">
            <a:extLst>
              <a:ext uri="{FF2B5EF4-FFF2-40B4-BE49-F238E27FC236}">
                <a16:creationId xmlns:a16="http://schemas.microsoft.com/office/drawing/2014/main" id="{86087413-D9FA-FF43-0563-37C0344592CA}"/>
              </a:ext>
              <a:ext uri="{C183D7F6-B498-43B3-948B-1728B52AA6E4}">
                <adec:decorative xmlns:adec="http://schemas.microsoft.com/office/drawing/2017/decorative" val="1"/>
              </a:ext>
            </a:extLst>
          </p:cNvPr>
          <p:cNvGrpSpPr/>
          <p:nvPr/>
        </p:nvGrpSpPr>
        <p:grpSpPr>
          <a:xfrm>
            <a:off x="360000" y="1657156"/>
            <a:ext cx="11278480" cy="1438343"/>
            <a:chOff x="323712" y="1746336"/>
            <a:chExt cx="11278480" cy="1438343"/>
          </a:xfrm>
          <a:effectLst>
            <a:outerShdw blurRad="50800" dist="38100" dir="18900000" algn="bl" rotWithShape="0">
              <a:prstClr val="black">
                <a:alpha val="40000"/>
              </a:prstClr>
            </a:outerShdw>
          </a:effectLst>
        </p:grpSpPr>
        <p:sp>
          <p:nvSpPr>
            <p:cNvPr id="13" name="Rectangle: Rounded Corners 12">
              <a:extLst>
                <a:ext uri="{FF2B5EF4-FFF2-40B4-BE49-F238E27FC236}">
                  <a16:creationId xmlns:a16="http://schemas.microsoft.com/office/drawing/2014/main" id="{25C4BBAA-234F-0C76-89E0-5F78AF586A5B}"/>
                </a:ext>
              </a:extLst>
            </p:cNvPr>
            <p:cNvSpPr/>
            <p:nvPr/>
          </p:nvSpPr>
          <p:spPr>
            <a:xfrm>
              <a:off x="360000" y="1746336"/>
              <a:ext cx="11242192" cy="617517"/>
            </a:xfrm>
            <a:prstGeom prst="roundRect">
              <a:avLst/>
            </a:prstGeom>
            <a:solidFill>
              <a:srgbClr val="3C129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en-GB" sz="2000"/>
                <a:t>What exercise did you vary?</a:t>
              </a:r>
            </a:p>
          </p:txBody>
        </p:sp>
        <p:sp>
          <p:nvSpPr>
            <p:cNvPr id="14" name="Rectangle: Rounded Corners 13">
              <a:extLst>
                <a:ext uri="{FF2B5EF4-FFF2-40B4-BE49-F238E27FC236}">
                  <a16:creationId xmlns:a16="http://schemas.microsoft.com/office/drawing/2014/main" id="{041A2EAC-AD53-153E-088D-BF29B079C8DC}"/>
                </a:ext>
              </a:extLst>
            </p:cNvPr>
            <p:cNvSpPr/>
            <p:nvPr/>
          </p:nvSpPr>
          <p:spPr>
            <a:xfrm>
              <a:off x="323712" y="2351479"/>
              <a:ext cx="11242192" cy="833200"/>
            </a:xfrm>
            <a:prstGeom prst="roundRect">
              <a:avLst/>
            </a:prstGeom>
            <a:noFill/>
            <a:ln w="38100">
              <a:solidFill>
                <a:srgbClr val="3C129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endParaRPr lang="en-GB" sz="2000"/>
            </a:p>
          </p:txBody>
        </p:sp>
      </p:grpSp>
      <p:sp>
        <p:nvSpPr>
          <p:cNvPr id="16" name="TextBox 15">
            <a:extLst>
              <a:ext uri="{FF2B5EF4-FFF2-40B4-BE49-F238E27FC236}">
                <a16:creationId xmlns:a16="http://schemas.microsoft.com/office/drawing/2014/main" id="{3E6D7629-3CBE-95CD-757B-7E5CCD7E9060}"/>
              </a:ext>
              <a:ext uri="{C183D7F6-B498-43B3-948B-1728B52AA6E4}">
                <adec:decorative xmlns:adec="http://schemas.microsoft.com/office/drawing/2017/decorative" val="1"/>
              </a:ext>
            </a:extLst>
          </p:cNvPr>
          <p:cNvSpPr txBox="1"/>
          <p:nvPr/>
        </p:nvSpPr>
        <p:spPr>
          <a:xfrm>
            <a:off x="471616" y="2292507"/>
            <a:ext cx="11012384" cy="707886"/>
          </a:xfrm>
          <a:prstGeom prst="rect">
            <a:avLst/>
          </a:prstGeom>
          <a:noFill/>
        </p:spPr>
        <p:txBody>
          <a:bodyPr wrap="square">
            <a:spAutoFit/>
          </a:bodyPr>
          <a:lstStyle/>
          <a:p>
            <a:pPr lvl="0">
              <a:buFont typeface="Arial" panose="020B0604020202020204" pitchFamily="34" charset="0"/>
              <a:buNone/>
            </a:pPr>
            <a:r>
              <a:rPr lang="en-GB" sz="2000"/>
              <a:t>We have chosen a foot articulation and 'tendu' exercise demonstrating both parallel and turnout positions of the leg. </a:t>
            </a:r>
          </a:p>
        </p:txBody>
      </p:sp>
      <p:grpSp>
        <p:nvGrpSpPr>
          <p:cNvPr id="19" name="Group 18">
            <a:extLst>
              <a:ext uri="{FF2B5EF4-FFF2-40B4-BE49-F238E27FC236}">
                <a16:creationId xmlns:a16="http://schemas.microsoft.com/office/drawing/2014/main" id="{8DD7DFE5-8862-57DA-9301-9D02304C6E4F}"/>
              </a:ext>
              <a:ext uri="{C183D7F6-B498-43B3-948B-1728B52AA6E4}">
                <adec:decorative xmlns:adec="http://schemas.microsoft.com/office/drawing/2017/decorative" val="1"/>
              </a:ext>
            </a:extLst>
          </p:cNvPr>
          <p:cNvGrpSpPr/>
          <p:nvPr/>
        </p:nvGrpSpPr>
        <p:grpSpPr>
          <a:xfrm>
            <a:off x="360000" y="3095804"/>
            <a:ext cx="11242192" cy="1325404"/>
            <a:chOff x="360000" y="3333179"/>
            <a:chExt cx="11242192" cy="1325404"/>
          </a:xfrm>
          <a:effectLst/>
        </p:grpSpPr>
        <p:grpSp>
          <p:nvGrpSpPr>
            <p:cNvPr id="9" name="Group 8">
              <a:extLst>
                <a:ext uri="{FF2B5EF4-FFF2-40B4-BE49-F238E27FC236}">
                  <a16:creationId xmlns:a16="http://schemas.microsoft.com/office/drawing/2014/main" id="{9282FE49-801E-D5E4-7359-CFFC902DC65F}"/>
                </a:ext>
              </a:extLst>
            </p:cNvPr>
            <p:cNvGrpSpPr/>
            <p:nvPr/>
          </p:nvGrpSpPr>
          <p:grpSpPr>
            <a:xfrm>
              <a:off x="360000" y="3333179"/>
              <a:ext cx="11242192" cy="1325404"/>
              <a:chOff x="360000" y="1746336"/>
              <a:chExt cx="11242192" cy="1325404"/>
            </a:xfrm>
          </p:grpSpPr>
          <p:sp>
            <p:nvSpPr>
              <p:cNvPr id="10" name="Rectangle: Rounded Corners 9">
                <a:extLst>
                  <a:ext uri="{FF2B5EF4-FFF2-40B4-BE49-F238E27FC236}">
                    <a16:creationId xmlns:a16="http://schemas.microsoft.com/office/drawing/2014/main" id="{D5B64E2C-43E5-2D67-0880-3ADF33A3A0C6}"/>
                  </a:ext>
                </a:extLst>
              </p:cNvPr>
              <p:cNvSpPr/>
              <p:nvPr/>
            </p:nvSpPr>
            <p:spPr>
              <a:xfrm>
                <a:off x="360000" y="1746336"/>
                <a:ext cx="11242192" cy="617517"/>
              </a:xfrm>
              <a:prstGeom prst="roundRect">
                <a:avLst/>
              </a:prstGeom>
              <a:solidFill>
                <a:srgbClr val="3C129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en-GB" sz="2000"/>
                  <a:t>What are the variations?</a:t>
                </a:r>
              </a:p>
            </p:txBody>
          </p:sp>
          <p:sp>
            <p:nvSpPr>
              <p:cNvPr id="11" name="Rectangle: Rounded Corners 10">
                <a:extLst>
                  <a:ext uri="{FF2B5EF4-FFF2-40B4-BE49-F238E27FC236}">
                    <a16:creationId xmlns:a16="http://schemas.microsoft.com/office/drawing/2014/main" id="{38417E30-4604-5033-9F93-7E7F91791014}"/>
                  </a:ext>
                </a:extLst>
              </p:cNvPr>
              <p:cNvSpPr/>
              <p:nvPr/>
            </p:nvSpPr>
            <p:spPr>
              <a:xfrm>
                <a:off x="360000" y="2364158"/>
                <a:ext cx="11242192" cy="707582"/>
              </a:xfrm>
              <a:prstGeom prst="round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endParaRPr lang="en-GB" sz="2000"/>
              </a:p>
            </p:txBody>
          </p:sp>
        </p:grpSp>
        <p:sp>
          <p:nvSpPr>
            <p:cNvPr id="18" name="TextBox 17">
              <a:extLst>
                <a:ext uri="{FF2B5EF4-FFF2-40B4-BE49-F238E27FC236}">
                  <a16:creationId xmlns:a16="http://schemas.microsoft.com/office/drawing/2014/main" id="{BF2E3AB4-FE89-4191-2487-7AC6C44F9C41}"/>
                </a:ext>
              </a:extLst>
            </p:cNvPr>
            <p:cNvSpPr txBox="1"/>
            <p:nvPr/>
          </p:nvSpPr>
          <p:spPr>
            <a:xfrm>
              <a:off x="417452" y="3946701"/>
              <a:ext cx="11127288" cy="707886"/>
            </a:xfrm>
            <a:prstGeom prst="rect">
              <a:avLst/>
            </a:prstGeom>
            <a:noFill/>
            <a:ln>
              <a:solidFill>
                <a:srgbClr val="3C1292"/>
              </a:solidFill>
            </a:ln>
            <a:effectLst/>
          </p:spPr>
          <p:txBody>
            <a:bodyPr wrap="square">
              <a:spAutoFit/>
            </a:bodyPr>
            <a:lstStyle/>
            <a:p>
              <a:pPr lvl="0">
                <a:buNone/>
              </a:pPr>
              <a:r>
                <a:rPr lang="en-GB" sz="2000"/>
                <a:t>We chose to alter the tempo and dynamics; the new exercise has faster movements with accents on the outwards directions and upwards lift of the foot. </a:t>
              </a:r>
            </a:p>
          </p:txBody>
        </p:sp>
      </p:grpSp>
      <p:sp>
        <p:nvSpPr>
          <p:cNvPr id="2" name="Slide Number Placeholder 1">
            <a:extLst>
              <a:ext uri="{FF2B5EF4-FFF2-40B4-BE49-F238E27FC236}">
                <a16:creationId xmlns:a16="http://schemas.microsoft.com/office/drawing/2014/main" id="{D6394276-943A-7B1E-869E-7B16252E4F5E}"/>
              </a:ext>
            </a:extLst>
          </p:cNvPr>
          <p:cNvSpPr>
            <a:spLocks noGrp="1"/>
          </p:cNvSpPr>
          <p:nvPr>
            <p:ph type="sldNum" sz="quarter" idx="12"/>
          </p:nvPr>
        </p:nvSpPr>
        <p:spPr/>
        <p:txBody>
          <a:bodyPr/>
          <a:lstStyle/>
          <a:p>
            <a:fld id="{10A01DC5-1685-4615-8240-15192985C6A2}" type="slidenum">
              <a:rPr lang="en-AU" smtClean="0"/>
              <a:t>39</a:t>
            </a:fld>
            <a:endParaRPr lang="en-AU"/>
          </a:p>
        </p:txBody>
      </p:sp>
    </p:spTree>
    <p:extLst>
      <p:ext uri="{BB962C8B-B14F-4D97-AF65-F5344CB8AC3E}">
        <p14:creationId xmlns:p14="http://schemas.microsoft.com/office/powerpoint/2010/main" val="1890303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9C3092-CABB-37FE-175B-35953B52FEE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0354F43-5BC1-03C7-AABB-A0701BE839C2}"/>
              </a:ex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3C129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0B3F471C-D3D8-C507-EA6E-BCEC90FFE6A0}"/>
              </a:ext>
            </a:extLst>
          </p:cNvPr>
          <p:cNvSpPr>
            <a:spLocks noGrp="1"/>
          </p:cNvSpPr>
          <p:nvPr>
            <p:ph type="ctrTitle"/>
          </p:nvPr>
        </p:nvSpPr>
        <p:spPr>
          <a:xfrm>
            <a:off x="540000" y="4067881"/>
            <a:ext cx="6424325" cy="800681"/>
          </a:xfrm>
        </p:spPr>
        <p:txBody>
          <a:bodyPr/>
          <a:lstStyle/>
          <a:p>
            <a:r>
              <a:rPr lang="en-AU"/>
              <a:t>Learning sequence 2 – </a:t>
            </a:r>
            <a:br>
              <a:rPr lang="en-AU"/>
            </a:br>
            <a:r>
              <a:rPr lang="en-AU"/>
              <a:t>Dance work 1</a:t>
            </a:r>
            <a:endParaRPr lang="en-AU" sz="3200"/>
          </a:p>
        </p:txBody>
      </p:sp>
      <p:cxnSp>
        <p:nvCxnSpPr>
          <p:cNvPr id="5" name="Straight Connector 4">
            <a:extLst>
              <a:ext uri="{FF2B5EF4-FFF2-40B4-BE49-F238E27FC236}">
                <a16:creationId xmlns:a16="http://schemas.microsoft.com/office/drawing/2014/main" id="{251EEBB1-3E39-F957-095D-FDC7D9858D17}"/>
              </a:ext>
              <a:ext uri="{C183D7F6-B498-43B3-948B-1728B52AA6E4}">
                <adec:decorative xmlns:adec="http://schemas.microsoft.com/office/drawing/2017/decorative" val="1"/>
              </a:ext>
            </a:extLst>
          </p:cNvPr>
          <p:cNvCxnSpPr/>
          <p:nvPr/>
        </p:nvCxnSpPr>
        <p:spPr>
          <a:xfrm>
            <a:off x="356260" y="356260"/>
            <a:ext cx="0" cy="632954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6B69BB56-4AD4-C438-4026-827AFE67AC38}"/>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7264" y="195668"/>
            <a:ext cx="736519" cy="800681"/>
          </a:xfrm>
          <a:prstGeom prst="rect">
            <a:avLst/>
          </a:prstGeom>
        </p:spPr>
      </p:pic>
      <p:pic>
        <p:nvPicPr>
          <p:cNvPr id="8" name="Picture 7">
            <a:extLst>
              <a:ext uri="{FF2B5EF4-FFF2-40B4-BE49-F238E27FC236}">
                <a16:creationId xmlns:a16="http://schemas.microsoft.com/office/drawing/2014/main" id="{E7055D73-D440-B243-4F5B-3AC8304DAC23}"/>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266" y="0"/>
            <a:ext cx="4571734" cy="6858000"/>
          </a:xfrm>
          <a:prstGeom prst="rect">
            <a:avLst/>
          </a:prstGeom>
        </p:spPr>
      </p:pic>
    </p:spTree>
    <p:extLst>
      <p:ext uri="{BB962C8B-B14F-4D97-AF65-F5344CB8AC3E}">
        <p14:creationId xmlns:p14="http://schemas.microsoft.com/office/powerpoint/2010/main" val="1740199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E08754-B5D8-035C-15F2-D09E5F8E72A9}"/>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FF3CAE65-BACA-07A5-831F-045F94C7AFD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1555668"/>
            <a:ext cx="12192000" cy="5438897"/>
          </a:xfrm>
          <a:prstGeom prst="rect">
            <a:avLst/>
          </a:prstGeom>
          <a:solidFill>
            <a:srgbClr val="F0EB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Title 4">
            <a:extLst>
              <a:ext uri="{FF2B5EF4-FFF2-40B4-BE49-F238E27FC236}">
                <a16:creationId xmlns:a16="http://schemas.microsoft.com/office/drawing/2014/main" id="{82A45BC6-5A21-A7DD-7335-306744D2BC27}"/>
              </a:ext>
            </a:extLst>
          </p:cNvPr>
          <p:cNvSpPr>
            <a:spLocks noGrp="1"/>
          </p:cNvSpPr>
          <p:nvPr>
            <p:ph type="title"/>
          </p:nvPr>
        </p:nvSpPr>
        <p:spPr/>
        <p:txBody>
          <a:bodyPr/>
          <a:lstStyle/>
          <a:p>
            <a:r>
              <a:rPr lang="en-AU">
                <a:latin typeface="+mj-lt"/>
              </a:rPr>
              <a:t>Learning intentions and success criteria (2)</a:t>
            </a:r>
          </a:p>
        </p:txBody>
      </p:sp>
      <p:sp>
        <p:nvSpPr>
          <p:cNvPr id="3" name="TextBox 2">
            <a:extLst>
              <a:ext uri="{FF2B5EF4-FFF2-40B4-BE49-F238E27FC236}">
                <a16:creationId xmlns:a16="http://schemas.microsoft.com/office/drawing/2014/main" id="{68850A5F-F6CB-E50F-5526-C482E3D35AE6}"/>
              </a:ext>
            </a:extLst>
          </p:cNvPr>
          <p:cNvSpPr txBox="1"/>
          <p:nvPr/>
        </p:nvSpPr>
        <p:spPr>
          <a:xfrm>
            <a:off x="271802" y="1542512"/>
            <a:ext cx="11445067" cy="5073184"/>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50000"/>
              </a:lnSpc>
              <a:spcAft>
                <a:spcPts val="600"/>
              </a:spcAft>
            </a:pPr>
            <a:r>
              <a:rPr lang="en-AU" sz="2000" b="1">
                <a:solidFill>
                  <a:schemeClr val="accent1"/>
                </a:solidFill>
                <a:latin typeface="+mj-lt"/>
                <a:cs typeface="Arial" panose="020B0604020202020204" pitchFamily="34" charset="0"/>
              </a:rPr>
              <a:t>We are learning to</a:t>
            </a:r>
            <a:endParaRPr lang="en-AU" sz="2000" b="1">
              <a:solidFill>
                <a:schemeClr val="accent1"/>
              </a:solidFill>
              <a:latin typeface="+mj-lt"/>
              <a:ea typeface="+mn-lt"/>
              <a:cs typeface="Arial" panose="020B0604020202020204" pitchFamily="34" charset="0"/>
            </a:endParaRPr>
          </a:p>
          <a:p>
            <a:pPr marL="342900" indent="-342900">
              <a:lnSpc>
                <a:spcPct val="150000"/>
              </a:lnSpc>
              <a:spcAft>
                <a:spcPts val="600"/>
              </a:spcAft>
              <a:buFont typeface="Arial" panose="020B0604020202020204" pitchFamily="34" charset="0"/>
              <a:buChar char="•"/>
            </a:pPr>
            <a:r>
              <a:rPr lang="en-AU" sz="1800">
                <a:cs typeface="Arial" panose="020B0604020202020204" pitchFamily="34" charset="0"/>
              </a:rPr>
              <a:t>use dance technique, kinaesthetic awareness, the elements of dance and structure to communicate a choreographer’s intent in a contemporary dance work.</a:t>
            </a:r>
          </a:p>
          <a:p>
            <a:pPr>
              <a:lnSpc>
                <a:spcPct val="150000"/>
              </a:lnSpc>
              <a:spcAft>
                <a:spcPts val="600"/>
              </a:spcAft>
            </a:pPr>
            <a:r>
              <a:rPr lang="en-AU" sz="2000" b="1">
                <a:solidFill>
                  <a:schemeClr val="accent1"/>
                </a:solidFill>
                <a:latin typeface="+mj-lt"/>
                <a:cs typeface="Arial" panose="020B0604020202020204" pitchFamily="34" charset="0"/>
              </a:rPr>
              <a:t>I can</a:t>
            </a:r>
            <a:endParaRPr lang="en-US" sz="2000">
              <a:solidFill>
                <a:schemeClr val="accent1"/>
              </a:solidFill>
              <a:latin typeface="+mj-lt"/>
              <a:cs typeface="Arial" panose="020B0604020202020204" pitchFamily="34" charset="0"/>
            </a:endParaRPr>
          </a:p>
          <a:p>
            <a:pPr marL="342900" indent="-342900">
              <a:lnSpc>
                <a:spcPct val="150000"/>
              </a:lnSpc>
              <a:spcAft>
                <a:spcPts val="600"/>
              </a:spcAft>
              <a:buFont typeface="Arial"/>
              <a:buChar char="•"/>
            </a:pPr>
            <a:r>
              <a:rPr lang="en-AU" sz="1800">
                <a:cs typeface="Arial" panose="020B0604020202020204" pitchFamily="34" charset="0"/>
              </a:rPr>
              <a:t>identify the role of the performer, the context, the choreographer’s intent and the stylistic features of the contemporary dance work</a:t>
            </a:r>
          </a:p>
          <a:p>
            <a:pPr marL="342900" indent="-342900">
              <a:lnSpc>
                <a:spcPct val="150000"/>
              </a:lnSpc>
              <a:spcAft>
                <a:spcPts val="600"/>
              </a:spcAft>
              <a:buFont typeface="Arial"/>
              <a:buChar char="•"/>
            </a:pPr>
            <a:r>
              <a:rPr lang="en-AU" sz="1800">
                <a:cs typeface="Arial" panose="020B0604020202020204" pitchFamily="34" charset="0"/>
              </a:rPr>
              <a:t>explain and demonstrate dance technique and kinaesthetic awareness to communicate the choreographer’s intent in the contemporary dance work</a:t>
            </a:r>
          </a:p>
          <a:p>
            <a:pPr marL="342900" indent="-342900">
              <a:lnSpc>
                <a:spcPct val="150000"/>
              </a:lnSpc>
              <a:spcAft>
                <a:spcPts val="600"/>
              </a:spcAft>
              <a:buFont typeface="Arial"/>
              <a:buChar char="•"/>
            </a:pPr>
            <a:r>
              <a:rPr lang="en-AU" sz="1800">
                <a:cs typeface="Arial" panose="020B0604020202020204" pitchFamily="34" charset="0"/>
              </a:rPr>
              <a:t>explain and manipulate the elements of dance to refine my personal interpretation of the contemporary dance work</a:t>
            </a:r>
          </a:p>
          <a:p>
            <a:pPr marL="342900" indent="-342900">
              <a:lnSpc>
                <a:spcPct val="150000"/>
              </a:lnSpc>
              <a:spcAft>
                <a:spcPts val="600"/>
              </a:spcAft>
              <a:buFont typeface="Arial"/>
              <a:buChar char="•"/>
            </a:pPr>
            <a:r>
              <a:rPr lang="en-AU" sz="1800">
                <a:cs typeface="Arial"/>
              </a:rPr>
              <a:t>perform and analyse a structured dance work.</a:t>
            </a:r>
          </a:p>
        </p:txBody>
      </p:sp>
      <p:sp>
        <p:nvSpPr>
          <p:cNvPr id="2" name="Slide Number Placeholder 1">
            <a:extLst>
              <a:ext uri="{FF2B5EF4-FFF2-40B4-BE49-F238E27FC236}">
                <a16:creationId xmlns:a16="http://schemas.microsoft.com/office/drawing/2014/main" id="{33993282-0A1D-F600-8A4C-69D1C30BDCFB}"/>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41</a:t>
            </a:fld>
            <a:endParaRPr lang="en-AU"/>
          </a:p>
        </p:txBody>
      </p:sp>
    </p:spTree>
    <p:extLst>
      <p:ext uri="{BB962C8B-B14F-4D97-AF65-F5344CB8AC3E}">
        <p14:creationId xmlns:p14="http://schemas.microsoft.com/office/powerpoint/2010/main" val="3836070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D6532EFB-77BC-0EB7-1F2D-72358B2C0BAF}"/>
              </a:ext>
            </a:extLst>
          </p:cNvPr>
          <p:cNvSpPr>
            <a:spLocks noGrp="1"/>
          </p:cNvSpPr>
          <p:nvPr>
            <p:ph type="title"/>
          </p:nvPr>
        </p:nvSpPr>
        <p:spPr/>
        <p:txBody>
          <a:bodyPr/>
          <a:lstStyle/>
          <a:p>
            <a:r>
              <a:rPr lang="en-AU"/>
              <a:t>The role of the performer</a:t>
            </a:r>
          </a:p>
        </p:txBody>
      </p:sp>
      <p:sp>
        <p:nvSpPr>
          <p:cNvPr id="2" name="Oval 1">
            <a:extLst>
              <a:ext uri="{FF2B5EF4-FFF2-40B4-BE49-F238E27FC236}">
                <a16:creationId xmlns:a16="http://schemas.microsoft.com/office/drawing/2014/main" id="{61F6B7A6-A169-2232-7A70-259886CAA774}"/>
              </a:ext>
            </a:extLst>
          </p:cNvPr>
          <p:cNvSpPr/>
          <p:nvPr/>
        </p:nvSpPr>
        <p:spPr>
          <a:xfrm>
            <a:off x="11070000" y="126961"/>
            <a:ext cx="762000" cy="737039"/>
          </a:xfrm>
          <a:prstGeom prst="ellipse">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2.1</a:t>
            </a:r>
          </a:p>
        </p:txBody>
      </p:sp>
      <p:sp>
        <p:nvSpPr>
          <p:cNvPr id="15" name="Text Placeholder 14">
            <a:extLst>
              <a:ext uri="{FF2B5EF4-FFF2-40B4-BE49-F238E27FC236}">
                <a16:creationId xmlns:a16="http://schemas.microsoft.com/office/drawing/2014/main" id="{C7C7E5B0-6905-797B-C67A-7E9013166903}"/>
              </a:ext>
            </a:extLst>
          </p:cNvPr>
          <p:cNvSpPr>
            <a:spLocks noGrp="1"/>
          </p:cNvSpPr>
          <p:nvPr>
            <p:ph type="body" sz="quarter" idx="18"/>
          </p:nvPr>
        </p:nvSpPr>
        <p:spPr/>
        <p:txBody>
          <a:bodyPr/>
          <a:lstStyle/>
          <a:p>
            <a:r>
              <a:rPr lang="en-AU"/>
              <a:t>What is the role of the performer in dance technique classes?</a:t>
            </a:r>
          </a:p>
        </p:txBody>
      </p:sp>
      <p:grpSp>
        <p:nvGrpSpPr>
          <p:cNvPr id="16" name="Group 15" descr="My thoughts">
            <a:extLst>
              <a:ext uri="{FF2B5EF4-FFF2-40B4-BE49-F238E27FC236}">
                <a16:creationId xmlns:a16="http://schemas.microsoft.com/office/drawing/2014/main" id="{F5B8F3A5-ED7F-072D-ED42-38044EF9CDC8}"/>
              </a:ext>
            </a:extLst>
          </p:cNvPr>
          <p:cNvGrpSpPr/>
          <p:nvPr/>
        </p:nvGrpSpPr>
        <p:grpSpPr>
          <a:xfrm>
            <a:off x="268133" y="1812167"/>
            <a:ext cx="3646000" cy="4685833"/>
            <a:chOff x="268133" y="1812167"/>
            <a:chExt cx="3646000" cy="4685833"/>
          </a:xfrm>
        </p:grpSpPr>
        <p:sp>
          <p:nvSpPr>
            <p:cNvPr id="6" name="Google Shape;277;p34">
              <a:extLst>
                <a:ext uri="{FF2B5EF4-FFF2-40B4-BE49-F238E27FC236}">
                  <a16:creationId xmlns:a16="http://schemas.microsoft.com/office/drawing/2014/main" id="{0ABC77A3-068D-708A-DD11-A49755941982}"/>
                </a:ext>
                <a:ext uri="{C183D7F6-B498-43B3-948B-1728B52AA6E4}">
                  <adec:decorative xmlns:adec="http://schemas.microsoft.com/office/drawing/2017/decorative" val="1"/>
                </a:ext>
              </a:extLst>
            </p:cNvPr>
            <p:cNvSpPr txBox="1"/>
            <p:nvPr/>
          </p:nvSpPr>
          <p:spPr>
            <a:xfrm>
              <a:off x="268133" y="1812167"/>
              <a:ext cx="3646000" cy="4685833"/>
            </a:xfrm>
            <a:prstGeom prst="rect">
              <a:avLst/>
            </a:prstGeom>
            <a:solidFill>
              <a:schemeClr val="accent1">
                <a:lumMod val="10000"/>
                <a:lumOff val="90000"/>
              </a:schemeClr>
            </a:solidFill>
            <a:ln>
              <a:noFill/>
            </a:ln>
            <a:effectLst>
              <a:outerShdw blurRad="50800" dist="38100" dir="18900000" algn="bl" rotWithShape="0">
                <a:prstClr val="black">
                  <a:alpha val="40000"/>
                </a:prstClr>
              </a:outerShdw>
            </a:effectLst>
          </p:spPr>
          <p:txBody>
            <a:bodyPr spcFirstLastPara="1" wrap="square" lIns="121900" tIns="121900" rIns="121900" bIns="121900" anchor="t" anchorCtr="0">
              <a:noAutofit/>
            </a:bodyPr>
            <a:lstStyle/>
            <a:p>
              <a:pPr marL="431789" indent="-228594">
                <a:lnSpc>
                  <a:spcPct val="115000"/>
                </a:lnSpc>
                <a:buClr>
                  <a:schemeClr val="dk1"/>
                </a:buClr>
                <a:buSzPts val="1200"/>
                <a:buFont typeface="Montserrat"/>
                <a:buChar char="•"/>
              </a:pPr>
              <a:endParaRPr sz="1600">
                <a:solidFill>
                  <a:schemeClr val="dk1"/>
                </a:solidFill>
                <a:latin typeface="+mj-lt"/>
                <a:ea typeface="Montserrat"/>
                <a:cs typeface="Montserrat"/>
                <a:sym typeface="Montserrat"/>
              </a:endParaRPr>
            </a:p>
          </p:txBody>
        </p:sp>
        <p:sp>
          <p:nvSpPr>
            <p:cNvPr id="5" name="Google Shape;274;p34">
              <a:extLst>
                <a:ext uri="{FF2B5EF4-FFF2-40B4-BE49-F238E27FC236}">
                  <a16:creationId xmlns:a16="http://schemas.microsoft.com/office/drawing/2014/main" id="{FD551CB9-46C4-40A0-0B5F-70EA8BED3DD6}"/>
                </a:ext>
              </a:extLst>
            </p:cNvPr>
            <p:cNvSpPr txBox="1">
              <a:spLocks/>
            </p:cNvSpPr>
            <p:nvPr/>
          </p:nvSpPr>
          <p:spPr>
            <a:xfrm>
              <a:off x="268133" y="1812167"/>
              <a:ext cx="3646000" cy="578000"/>
            </a:xfrm>
            <a:prstGeom prst="rect">
              <a:avLst/>
            </a:prstGeom>
            <a:solidFill>
              <a:srgbClr val="3C1292"/>
            </a:solidFill>
            <a:effectLst>
              <a:outerShdw blurRad="50800" dist="38100" dir="18900000" algn="bl" rotWithShape="0">
                <a:prstClr val="black">
                  <a:alpha val="40000"/>
                </a:prstClr>
              </a:outerShdw>
            </a:effectLst>
          </p:spPr>
          <p:txBody>
            <a:bodyPr spcFirstLastPara="1" vert="horz" wrap="square" lIns="121900" tIns="121900" rIns="121900" bIns="121900" rtlCol="0" anchor="t" anchorCtr="0">
              <a:noAutofit/>
            </a:bodyPr>
            <a:lstStyle>
              <a:lvl1pPr algn="l" defTabSz="914377" rtl="0" eaLnBrk="1" latinLnBrk="0" hangingPunct="1">
                <a:lnSpc>
                  <a:spcPct val="90000"/>
                </a:lnSpc>
                <a:spcBef>
                  <a:spcPct val="0"/>
                </a:spcBef>
                <a:buNone/>
                <a:defRPr sz="3600" kern="1200">
                  <a:solidFill>
                    <a:schemeClr val="accent1"/>
                  </a:solidFill>
                  <a:latin typeface="Arial" panose="020B0604020202020204" pitchFamily="34" charset="0"/>
                  <a:ea typeface="+mj-ea"/>
                  <a:cs typeface="Arial" panose="020B0604020202020204" pitchFamily="34" charset="0"/>
                </a:defRPr>
              </a:lvl1pPr>
            </a:lstStyle>
            <a:p>
              <a:r>
                <a:rPr lang="en-AU" sz="2267" b="1">
                  <a:solidFill>
                    <a:schemeClr val="bg1"/>
                  </a:solidFill>
                  <a:latin typeface="+mj-lt"/>
                  <a:ea typeface="Montserrat"/>
                  <a:cs typeface="Montserrat"/>
                  <a:sym typeface="Montserrat"/>
                </a:rPr>
                <a:t>My thoughts</a:t>
              </a:r>
            </a:p>
          </p:txBody>
        </p:sp>
      </p:grpSp>
      <p:sp>
        <p:nvSpPr>
          <p:cNvPr id="7" name="Google Shape;280;p34">
            <a:extLst>
              <a:ext uri="{FF2B5EF4-FFF2-40B4-BE49-F238E27FC236}">
                <a16:creationId xmlns:a16="http://schemas.microsoft.com/office/drawing/2014/main" id="{55C66AAF-9F16-9EE0-B9EE-12EAF8850217}"/>
              </a:ext>
              <a:ext uri="{C183D7F6-B498-43B3-948B-1728B52AA6E4}">
                <adec:decorative xmlns:adec="http://schemas.microsoft.com/office/drawing/2017/decorative" val="1"/>
              </a:ext>
            </a:extLst>
          </p:cNvPr>
          <p:cNvSpPr/>
          <p:nvPr/>
        </p:nvSpPr>
        <p:spPr>
          <a:xfrm>
            <a:off x="2928907" y="1395934"/>
            <a:ext cx="985226" cy="578000"/>
          </a:xfrm>
          <a:prstGeom prst="cloudCallout">
            <a:avLst>
              <a:gd name="adj1" fmla="val -44565"/>
              <a:gd name="adj2" fmla="val 73311"/>
            </a:avLst>
          </a:prstGeom>
          <a:solidFill>
            <a:schemeClr val="accent2">
              <a:lumMod val="40000"/>
              <a:lumOff val="60000"/>
            </a:schemeClr>
          </a:solidFill>
          <a:ln w="19050" cap="flat" cmpd="sng">
            <a:noFill/>
            <a:prstDash val="solid"/>
            <a:round/>
            <a:headEnd type="none" w="sm" len="sm"/>
            <a:tailEnd type="none" w="sm" len="sm"/>
          </a:ln>
          <a:effectLst>
            <a:outerShdw blurRad="50800" dist="38100" dir="18900000" algn="bl" rotWithShape="0">
              <a:prstClr val="black">
                <a:alpha val="40000"/>
              </a:prstClr>
            </a:outerShdw>
          </a:effectLst>
        </p:spPr>
        <p:txBody>
          <a:bodyPr spcFirstLastPara="1" wrap="square" lIns="121900" tIns="121900" rIns="121900" bIns="121900" anchor="ctr" anchorCtr="0">
            <a:noAutofit/>
          </a:bodyPr>
          <a:lstStyle/>
          <a:p>
            <a:endParaRPr sz="3200">
              <a:latin typeface="+mj-lt"/>
            </a:endParaRPr>
          </a:p>
        </p:txBody>
      </p:sp>
      <p:grpSp>
        <p:nvGrpSpPr>
          <p:cNvPr id="17" name="Group 16" descr="my partner's thoughts">
            <a:extLst>
              <a:ext uri="{FF2B5EF4-FFF2-40B4-BE49-F238E27FC236}">
                <a16:creationId xmlns:a16="http://schemas.microsoft.com/office/drawing/2014/main" id="{CAE5E2AC-8410-C96A-1C8C-330284E11004}"/>
              </a:ext>
            </a:extLst>
          </p:cNvPr>
          <p:cNvGrpSpPr/>
          <p:nvPr/>
        </p:nvGrpSpPr>
        <p:grpSpPr>
          <a:xfrm>
            <a:off x="4242167" y="1395934"/>
            <a:ext cx="3974034" cy="5101966"/>
            <a:chOff x="4242167" y="1395934"/>
            <a:chExt cx="3974034" cy="5101966"/>
          </a:xfrm>
        </p:grpSpPr>
        <p:sp>
          <p:nvSpPr>
            <p:cNvPr id="9" name="Google Shape;278;p34">
              <a:extLst>
                <a:ext uri="{FF2B5EF4-FFF2-40B4-BE49-F238E27FC236}">
                  <a16:creationId xmlns:a16="http://schemas.microsoft.com/office/drawing/2014/main" id="{C0382025-7D9C-11F4-C7A2-47E52CB094F4}"/>
                </a:ext>
                <a:ext uri="{C183D7F6-B498-43B3-948B-1728B52AA6E4}">
                  <adec:decorative xmlns:adec="http://schemas.microsoft.com/office/drawing/2017/decorative" val="1"/>
                </a:ext>
              </a:extLst>
            </p:cNvPr>
            <p:cNvSpPr txBox="1"/>
            <p:nvPr/>
          </p:nvSpPr>
          <p:spPr>
            <a:xfrm>
              <a:off x="4242167" y="1812067"/>
              <a:ext cx="3616800" cy="4685833"/>
            </a:xfrm>
            <a:prstGeom prst="rect">
              <a:avLst/>
            </a:prstGeom>
            <a:solidFill>
              <a:schemeClr val="accent1">
                <a:lumMod val="10000"/>
                <a:lumOff val="90000"/>
              </a:schemeClr>
            </a:solidFill>
            <a:ln>
              <a:noFill/>
            </a:ln>
            <a:effectLst>
              <a:outerShdw blurRad="50800" dist="38100" dir="18900000" algn="bl" rotWithShape="0">
                <a:prstClr val="black">
                  <a:alpha val="40000"/>
                </a:prstClr>
              </a:outerShdw>
            </a:effectLst>
          </p:spPr>
          <p:txBody>
            <a:bodyPr spcFirstLastPara="1" wrap="square" lIns="121900" tIns="121900" rIns="121900" bIns="121900" anchor="t" anchorCtr="0">
              <a:noAutofit/>
            </a:bodyPr>
            <a:lstStyle/>
            <a:p>
              <a:pPr marL="431789" indent="-228594">
                <a:lnSpc>
                  <a:spcPct val="115000"/>
                </a:lnSpc>
                <a:buClr>
                  <a:schemeClr val="dk1"/>
                </a:buClr>
                <a:buSzPts val="1200"/>
                <a:buFont typeface="Arial"/>
                <a:buChar char="•"/>
              </a:pPr>
              <a:endParaRPr sz="1600">
                <a:solidFill>
                  <a:schemeClr val="dk1"/>
                </a:solidFill>
                <a:latin typeface="+mj-lt"/>
                <a:ea typeface="Montserrat"/>
                <a:cs typeface="Montserrat"/>
                <a:sym typeface="Montserrat"/>
              </a:endParaRPr>
            </a:p>
          </p:txBody>
        </p:sp>
        <p:sp>
          <p:nvSpPr>
            <p:cNvPr id="8" name="Google Shape;275;p34">
              <a:extLst>
                <a:ext uri="{FF2B5EF4-FFF2-40B4-BE49-F238E27FC236}">
                  <a16:creationId xmlns:a16="http://schemas.microsoft.com/office/drawing/2014/main" id="{6E87A35A-15D7-8E85-C260-0E1C08A18132}"/>
                </a:ext>
              </a:extLst>
            </p:cNvPr>
            <p:cNvSpPr txBox="1">
              <a:spLocks/>
            </p:cNvSpPr>
            <p:nvPr/>
          </p:nvSpPr>
          <p:spPr>
            <a:xfrm>
              <a:off x="4242167" y="1812167"/>
              <a:ext cx="3616800" cy="578000"/>
            </a:xfrm>
            <a:prstGeom prst="rect">
              <a:avLst/>
            </a:prstGeom>
            <a:solidFill>
              <a:srgbClr val="3C1292"/>
            </a:solidFill>
            <a:effectLst>
              <a:outerShdw blurRad="50800" dist="38100" dir="18900000" algn="bl" rotWithShape="0">
                <a:prstClr val="black">
                  <a:alpha val="40000"/>
                </a:prstClr>
              </a:outerShdw>
            </a:effectLst>
          </p:spPr>
          <p:txBody>
            <a:bodyPr spcFirstLastPara="1" vert="horz" wrap="square" lIns="121900" tIns="121900" rIns="121900" bIns="121900" rtlCol="0" anchor="t" anchorCtr="0">
              <a:noAutofit/>
            </a:bodyPr>
            <a:lstStyle>
              <a:lvl1pPr algn="l" defTabSz="914377" rtl="0" eaLnBrk="1" latinLnBrk="0" hangingPunct="1">
                <a:lnSpc>
                  <a:spcPct val="90000"/>
                </a:lnSpc>
                <a:spcBef>
                  <a:spcPct val="0"/>
                </a:spcBef>
                <a:buNone/>
                <a:defRPr sz="3600" kern="1200">
                  <a:solidFill>
                    <a:schemeClr val="accent1"/>
                  </a:solidFill>
                  <a:latin typeface="Arial" panose="020B0604020202020204" pitchFamily="34" charset="0"/>
                  <a:ea typeface="+mj-ea"/>
                  <a:cs typeface="Arial" panose="020B0604020202020204" pitchFamily="34" charset="0"/>
                </a:defRPr>
              </a:lvl1pPr>
            </a:lstStyle>
            <a:p>
              <a:r>
                <a:rPr lang="en-AU" sz="2267" b="1">
                  <a:solidFill>
                    <a:schemeClr val="bg1"/>
                  </a:solidFill>
                  <a:latin typeface="+mj-lt"/>
                  <a:ea typeface="Montserrat"/>
                  <a:cs typeface="Montserrat"/>
                  <a:sym typeface="Montserrat"/>
                </a:rPr>
                <a:t>My partner’s thoughts</a:t>
              </a:r>
              <a:endParaRPr lang="en-AU" sz="2133" b="1">
                <a:solidFill>
                  <a:schemeClr val="bg1"/>
                </a:solidFill>
                <a:latin typeface="+mj-lt"/>
                <a:ea typeface="Montserrat"/>
                <a:cs typeface="Montserrat"/>
                <a:sym typeface="Montserrat"/>
              </a:endParaRPr>
            </a:p>
          </p:txBody>
        </p:sp>
        <p:sp>
          <p:nvSpPr>
            <p:cNvPr id="10" name="Google Shape;281;p34">
              <a:extLst>
                <a:ext uri="{FF2B5EF4-FFF2-40B4-BE49-F238E27FC236}">
                  <a16:creationId xmlns:a16="http://schemas.microsoft.com/office/drawing/2014/main" id="{CD8C755C-D395-8388-2E8D-6C5B384E1590}"/>
                </a:ext>
                <a:ext uri="{C183D7F6-B498-43B3-948B-1728B52AA6E4}">
                  <adec:decorative xmlns:adec="http://schemas.microsoft.com/office/drawing/2017/decorative" val="1"/>
                </a:ext>
              </a:extLst>
            </p:cNvPr>
            <p:cNvSpPr/>
            <p:nvPr/>
          </p:nvSpPr>
          <p:spPr>
            <a:xfrm>
              <a:off x="7349354" y="1395934"/>
              <a:ext cx="866847" cy="513188"/>
            </a:xfrm>
            <a:prstGeom prst="wedgeEllipseCallout">
              <a:avLst>
                <a:gd name="adj1" fmla="val -36794"/>
                <a:gd name="adj2" fmla="val 79843"/>
              </a:avLst>
            </a:prstGeom>
            <a:solidFill>
              <a:schemeClr val="accent2">
                <a:lumMod val="40000"/>
                <a:lumOff val="60000"/>
              </a:schemeClr>
            </a:solidFill>
            <a:ln w="19050" cap="flat" cmpd="sng">
              <a:noFill/>
              <a:prstDash val="solid"/>
              <a:round/>
              <a:headEnd type="none" w="sm" len="sm"/>
              <a:tailEnd type="none" w="sm" len="sm"/>
            </a:ln>
            <a:effectLst>
              <a:outerShdw blurRad="50800" dist="38100" dir="18900000" algn="bl" rotWithShape="0">
                <a:prstClr val="black">
                  <a:alpha val="40000"/>
                </a:prstClr>
              </a:outerShdw>
            </a:effectLst>
          </p:spPr>
          <p:txBody>
            <a:bodyPr spcFirstLastPara="1" wrap="square" lIns="121900" tIns="121900" rIns="121900" bIns="121900" anchor="ctr" anchorCtr="0">
              <a:noAutofit/>
            </a:bodyPr>
            <a:lstStyle/>
            <a:p>
              <a:endParaRPr sz="3200">
                <a:latin typeface="+mj-lt"/>
              </a:endParaRPr>
            </a:p>
          </p:txBody>
        </p:sp>
      </p:grpSp>
      <p:grpSp>
        <p:nvGrpSpPr>
          <p:cNvPr id="18" name="Group 17" descr="what we will share">
            <a:extLst>
              <a:ext uri="{FF2B5EF4-FFF2-40B4-BE49-F238E27FC236}">
                <a16:creationId xmlns:a16="http://schemas.microsoft.com/office/drawing/2014/main" id="{69D48049-AC5B-88B3-8142-7511B925DD84}"/>
              </a:ext>
            </a:extLst>
          </p:cNvPr>
          <p:cNvGrpSpPr/>
          <p:nvPr/>
        </p:nvGrpSpPr>
        <p:grpSpPr>
          <a:xfrm>
            <a:off x="8171233" y="1425233"/>
            <a:ext cx="3661767" cy="5072666"/>
            <a:chOff x="8171233" y="1425233"/>
            <a:chExt cx="3661767" cy="5072666"/>
          </a:xfrm>
        </p:grpSpPr>
        <p:sp>
          <p:nvSpPr>
            <p:cNvPr id="12" name="Google Shape;279;p34">
              <a:extLst>
                <a:ext uri="{FF2B5EF4-FFF2-40B4-BE49-F238E27FC236}">
                  <a16:creationId xmlns:a16="http://schemas.microsoft.com/office/drawing/2014/main" id="{31A0FB24-21C6-80EB-CE01-9F3C95C57E53}"/>
                </a:ext>
                <a:ext uri="{C183D7F6-B498-43B3-948B-1728B52AA6E4}">
                  <adec:decorative xmlns:adec="http://schemas.microsoft.com/office/drawing/2017/decorative" val="1"/>
                </a:ext>
              </a:extLst>
            </p:cNvPr>
            <p:cNvSpPr txBox="1"/>
            <p:nvPr/>
          </p:nvSpPr>
          <p:spPr>
            <a:xfrm>
              <a:off x="8171233" y="1848794"/>
              <a:ext cx="3646000" cy="4649105"/>
            </a:xfrm>
            <a:prstGeom prst="rect">
              <a:avLst/>
            </a:prstGeom>
            <a:solidFill>
              <a:schemeClr val="accent1">
                <a:lumMod val="10000"/>
                <a:lumOff val="90000"/>
              </a:schemeClr>
            </a:solidFill>
            <a:ln>
              <a:noFill/>
            </a:ln>
            <a:effectLst>
              <a:outerShdw blurRad="50800" dist="38100" dir="18900000" algn="bl" rotWithShape="0">
                <a:prstClr val="black">
                  <a:alpha val="40000"/>
                </a:prstClr>
              </a:outerShdw>
            </a:effectLst>
          </p:spPr>
          <p:txBody>
            <a:bodyPr spcFirstLastPara="1" wrap="square" lIns="121900" tIns="121900" rIns="121900" bIns="121900" anchor="t" anchorCtr="0">
              <a:noAutofit/>
            </a:bodyPr>
            <a:lstStyle/>
            <a:p>
              <a:pPr marL="431789" indent="-228594">
                <a:lnSpc>
                  <a:spcPct val="115000"/>
                </a:lnSpc>
                <a:buClr>
                  <a:schemeClr val="dk1"/>
                </a:buClr>
                <a:buSzPts val="1200"/>
                <a:buFont typeface="Arial"/>
                <a:buChar char="•"/>
              </a:pPr>
              <a:endParaRPr sz="1600">
                <a:latin typeface="+mj-lt"/>
                <a:ea typeface="Montserrat"/>
                <a:cs typeface="Montserrat"/>
                <a:sym typeface="Montserrat"/>
              </a:endParaRPr>
            </a:p>
          </p:txBody>
        </p:sp>
        <p:sp>
          <p:nvSpPr>
            <p:cNvPr id="11" name="Google Shape;276;p34">
              <a:extLst>
                <a:ext uri="{FF2B5EF4-FFF2-40B4-BE49-F238E27FC236}">
                  <a16:creationId xmlns:a16="http://schemas.microsoft.com/office/drawing/2014/main" id="{6B4AB749-692F-1014-4520-520BEF02C120}"/>
                </a:ext>
              </a:extLst>
            </p:cNvPr>
            <p:cNvSpPr txBox="1">
              <a:spLocks/>
            </p:cNvSpPr>
            <p:nvPr/>
          </p:nvSpPr>
          <p:spPr>
            <a:xfrm>
              <a:off x="8187000" y="1812167"/>
              <a:ext cx="3646000" cy="578000"/>
            </a:xfrm>
            <a:prstGeom prst="rect">
              <a:avLst/>
            </a:prstGeom>
            <a:solidFill>
              <a:srgbClr val="3C1292"/>
            </a:solidFill>
            <a:effectLst>
              <a:outerShdw blurRad="50800" dist="38100" dir="18900000" algn="bl" rotWithShape="0">
                <a:prstClr val="black">
                  <a:alpha val="40000"/>
                </a:prstClr>
              </a:outerShdw>
            </a:effectLst>
          </p:spPr>
          <p:txBody>
            <a:bodyPr spcFirstLastPara="1" vert="horz" wrap="square" lIns="121900" tIns="121900" rIns="121900" bIns="121900" rtlCol="0" anchor="t" anchorCtr="0">
              <a:noAutofit/>
            </a:bodyPr>
            <a:lstStyle>
              <a:lvl1pPr algn="l" defTabSz="914377" rtl="0" eaLnBrk="1" latinLnBrk="0" hangingPunct="1">
                <a:lnSpc>
                  <a:spcPct val="90000"/>
                </a:lnSpc>
                <a:spcBef>
                  <a:spcPct val="0"/>
                </a:spcBef>
                <a:buNone/>
                <a:defRPr sz="3600" kern="1200">
                  <a:solidFill>
                    <a:schemeClr val="accent1"/>
                  </a:solidFill>
                  <a:latin typeface="Arial" panose="020B0604020202020204" pitchFamily="34" charset="0"/>
                  <a:ea typeface="+mj-ea"/>
                  <a:cs typeface="Arial" panose="020B0604020202020204" pitchFamily="34" charset="0"/>
                </a:defRPr>
              </a:lvl1pPr>
            </a:lstStyle>
            <a:p>
              <a:r>
                <a:rPr lang="en-AU" sz="2400" b="1">
                  <a:solidFill>
                    <a:schemeClr val="bg1"/>
                  </a:solidFill>
                  <a:latin typeface="+mj-lt"/>
                  <a:ea typeface="Montserrat"/>
                  <a:cs typeface="Montserrat"/>
                  <a:sym typeface="Montserrat"/>
                </a:rPr>
                <a:t>What we will share</a:t>
              </a:r>
            </a:p>
          </p:txBody>
        </p:sp>
        <p:sp>
          <p:nvSpPr>
            <p:cNvPr id="13" name="Google Shape;282;p34">
              <a:extLst>
                <a:ext uri="{FF2B5EF4-FFF2-40B4-BE49-F238E27FC236}">
                  <a16:creationId xmlns:a16="http://schemas.microsoft.com/office/drawing/2014/main" id="{0CE74E58-90E5-FA72-8E2C-481309E213FA}"/>
                </a:ext>
                <a:ext uri="{C183D7F6-B498-43B3-948B-1728B52AA6E4}">
                  <adec:decorative xmlns:adec="http://schemas.microsoft.com/office/drawing/2017/decorative" val="1"/>
                </a:ext>
              </a:extLst>
            </p:cNvPr>
            <p:cNvSpPr/>
            <p:nvPr/>
          </p:nvSpPr>
          <p:spPr>
            <a:xfrm>
              <a:off x="11015865" y="1425233"/>
              <a:ext cx="809252" cy="423562"/>
            </a:xfrm>
            <a:prstGeom prst="wedgeRoundRectCallout">
              <a:avLst>
                <a:gd name="adj1" fmla="val -36008"/>
                <a:gd name="adj2" fmla="val 91624"/>
                <a:gd name="adj3" fmla="val 0"/>
              </a:avLst>
            </a:prstGeom>
            <a:solidFill>
              <a:schemeClr val="accent2">
                <a:lumMod val="40000"/>
                <a:lumOff val="60000"/>
              </a:schemeClr>
            </a:solidFill>
            <a:ln w="19050" cap="flat" cmpd="sng">
              <a:noFill/>
              <a:prstDash val="solid"/>
              <a:round/>
              <a:headEnd type="none" w="sm" len="sm"/>
              <a:tailEnd type="none" w="sm" len="sm"/>
            </a:ln>
            <a:effectLst>
              <a:outerShdw blurRad="50800" dist="38100" dir="18900000" algn="bl" rotWithShape="0">
                <a:prstClr val="black">
                  <a:alpha val="40000"/>
                </a:prstClr>
              </a:outerShdw>
            </a:effectLst>
          </p:spPr>
          <p:txBody>
            <a:bodyPr spcFirstLastPara="1" wrap="square" lIns="121900" tIns="121900" rIns="121900" bIns="121900" anchor="ctr" anchorCtr="0">
              <a:noAutofit/>
            </a:bodyPr>
            <a:lstStyle/>
            <a:p>
              <a:endParaRPr sz="3200">
                <a:latin typeface="+mj-lt"/>
              </a:endParaRPr>
            </a:p>
          </p:txBody>
        </p:sp>
      </p:grpSp>
      <p:sp>
        <p:nvSpPr>
          <p:cNvPr id="4" name="Slide Number Placeholder 3">
            <a:extLst>
              <a:ext uri="{FF2B5EF4-FFF2-40B4-BE49-F238E27FC236}">
                <a16:creationId xmlns:a16="http://schemas.microsoft.com/office/drawing/2014/main" id="{0CC77C54-4D7C-17C7-308A-779BD0EC1866}"/>
              </a:ext>
            </a:extLst>
          </p:cNvPr>
          <p:cNvSpPr>
            <a:spLocks noGrp="1"/>
          </p:cNvSpPr>
          <p:nvPr>
            <p:ph type="sldNum" sz="quarter" idx="12"/>
          </p:nvPr>
        </p:nvSpPr>
        <p:spPr/>
        <p:txBody>
          <a:bodyPr/>
          <a:lstStyle/>
          <a:p>
            <a:fld id="{10A01DC5-1685-4615-8240-15192985C6A2}" type="slidenum">
              <a:rPr lang="en-AU" smtClean="0">
                <a:latin typeface="+mj-lt"/>
              </a:rPr>
              <a:pPr/>
              <a:t>42</a:t>
            </a:fld>
            <a:endParaRPr lang="en-AU">
              <a:latin typeface="+mj-lt"/>
            </a:endParaRPr>
          </a:p>
        </p:txBody>
      </p:sp>
    </p:spTree>
    <p:extLst>
      <p:ext uri="{BB962C8B-B14F-4D97-AF65-F5344CB8AC3E}">
        <p14:creationId xmlns:p14="http://schemas.microsoft.com/office/powerpoint/2010/main" val="3298817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66A48C0-F6D4-2F1B-D792-B5FB9773FF41}"/>
              </a:ext>
            </a:extLst>
          </p:cNvPr>
          <p:cNvSpPr>
            <a:spLocks noGrp="1"/>
          </p:cNvSpPr>
          <p:nvPr>
            <p:ph type="title"/>
          </p:nvPr>
        </p:nvSpPr>
        <p:spPr/>
        <p:txBody>
          <a:bodyPr/>
          <a:lstStyle/>
          <a:p>
            <a:r>
              <a:rPr lang="en-AU"/>
              <a:t>Context of the dance work</a:t>
            </a:r>
          </a:p>
        </p:txBody>
      </p:sp>
      <p:sp>
        <p:nvSpPr>
          <p:cNvPr id="18" name="Oval 17">
            <a:extLst>
              <a:ext uri="{FF2B5EF4-FFF2-40B4-BE49-F238E27FC236}">
                <a16:creationId xmlns:a16="http://schemas.microsoft.com/office/drawing/2014/main" id="{D5018FA9-F185-4291-352E-86C564D574CD}"/>
              </a:ext>
            </a:extLst>
          </p:cNvPr>
          <p:cNvSpPr/>
          <p:nvPr/>
        </p:nvSpPr>
        <p:spPr>
          <a:xfrm>
            <a:off x="11070000" y="126961"/>
            <a:ext cx="762000" cy="737039"/>
          </a:xfrm>
          <a:prstGeom prst="ellipse">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2.2</a:t>
            </a:r>
          </a:p>
        </p:txBody>
      </p:sp>
      <p:sp>
        <p:nvSpPr>
          <p:cNvPr id="8" name="Rectangle: Rounded Corners 7">
            <a:extLst>
              <a:ext uri="{FF2B5EF4-FFF2-40B4-BE49-F238E27FC236}">
                <a16:creationId xmlns:a16="http://schemas.microsoft.com/office/drawing/2014/main" id="{E2F4DAE6-3012-7AAA-96CD-FB417928AE4B}"/>
              </a:ext>
            </a:extLst>
          </p:cNvPr>
          <p:cNvSpPr/>
          <p:nvPr/>
        </p:nvSpPr>
        <p:spPr>
          <a:xfrm>
            <a:off x="3283164" y="1527049"/>
            <a:ext cx="5450773" cy="726270"/>
          </a:xfrm>
          <a:prstGeom prst="roundRect">
            <a:avLst/>
          </a:prstGeom>
          <a:solidFill>
            <a:schemeClr val="accent2">
              <a:lumMod val="20000"/>
              <a:lumOff val="80000"/>
            </a:schemeClr>
          </a:solidFill>
          <a:ln>
            <a:noFill/>
          </a:ln>
          <a:effectLst>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a:solidFill>
                  <a:schemeClr val="accent1"/>
                </a:solidFill>
              </a:rPr>
              <a:t>Artistic context</a:t>
            </a:r>
          </a:p>
        </p:txBody>
      </p:sp>
      <p:sp>
        <p:nvSpPr>
          <p:cNvPr id="9" name="Rectangle: Rounded Corners 8">
            <a:extLst>
              <a:ext uri="{FF2B5EF4-FFF2-40B4-BE49-F238E27FC236}">
                <a16:creationId xmlns:a16="http://schemas.microsoft.com/office/drawing/2014/main" id="{FE051247-6C97-833D-8C10-525D9EE1AD68}"/>
              </a:ext>
            </a:extLst>
          </p:cNvPr>
          <p:cNvSpPr/>
          <p:nvPr/>
        </p:nvSpPr>
        <p:spPr>
          <a:xfrm>
            <a:off x="359999" y="2267621"/>
            <a:ext cx="2651441" cy="1824737"/>
          </a:xfrm>
          <a:prstGeom prst="roundRect">
            <a:avLst/>
          </a:prstGeom>
          <a:solidFill>
            <a:srgbClr val="3C129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000" dirty="0"/>
              <a:t>The purpose of the dance is to communicate an intent</a:t>
            </a:r>
          </a:p>
        </p:txBody>
      </p:sp>
      <p:sp>
        <p:nvSpPr>
          <p:cNvPr id="10" name="Rectangle: Rounded Corners 9">
            <a:extLst>
              <a:ext uri="{FF2B5EF4-FFF2-40B4-BE49-F238E27FC236}">
                <a16:creationId xmlns:a16="http://schemas.microsoft.com/office/drawing/2014/main" id="{03446A9D-C531-5765-9289-69800DDBF714}"/>
              </a:ext>
            </a:extLst>
          </p:cNvPr>
          <p:cNvSpPr/>
          <p:nvPr/>
        </p:nvSpPr>
        <p:spPr>
          <a:xfrm>
            <a:off x="359999" y="4633285"/>
            <a:ext cx="2651441" cy="1824737"/>
          </a:xfrm>
          <a:prstGeom prst="roundRect">
            <a:avLst/>
          </a:prstGeom>
          <a:solidFill>
            <a:srgbClr val="3C1292"/>
          </a:solidFill>
          <a:effectLst>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000"/>
              <a:t>The dance work is designed to be performed for an audience</a:t>
            </a:r>
          </a:p>
        </p:txBody>
      </p:sp>
      <p:sp>
        <p:nvSpPr>
          <p:cNvPr id="11" name="Rectangle: Rounded Corners 10">
            <a:extLst>
              <a:ext uri="{FF2B5EF4-FFF2-40B4-BE49-F238E27FC236}">
                <a16:creationId xmlns:a16="http://schemas.microsoft.com/office/drawing/2014/main" id="{26C22B5B-1751-FE0C-AE34-E852A4F4B367}"/>
              </a:ext>
            </a:extLst>
          </p:cNvPr>
          <p:cNvSpPr/>
          <p:nvPr/>
        </p:nvSpPr>
        <p:spPr>
          <a:xfrm>
            <a:off x="9192557" y="2253319"/>
            <a:ext cx="2651441" cy="1824737"/>
          </a:xfrm>
          <a:prstGeom prst="roundRect">
            <a:avLst/>
          </a:prstGeom>
          <a:solidFill>
            <a:srgbClr val="3C1292"/>
          </a:solidFill>
          <a:effectLst>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000"/>
              <a:t>The dance work uses abstract symbolic movement to communicate intent</a:t>
            </a:r>
          </a:p>
        </p:txBody>
      </p:sp>
      <p:sp>
        <p:nvSpPr>
          <p:cNvPr id="14" name="Rectangle: Rounded Corners 13">
            <a:extLst>
              <a:ext uri="{FF2B5EF4-FFF2-40B4-BE49-F238E27FC236}">
                <a16:creationId xmlns:a16="http://schemas.microsoft.com/office/drawing/2014/main" id="{42829B52-82FD-3819-D501-E08EB941EC7D}"/>
              </a:ext>
            </a:extLst>
          </p:cNvPr>
          <p:cNvSpPr/>
          <p:nvPr/>
        </p:nvSpPr>
        <p:spPr>
          <a:xfrm>
            <a:off x="9192557" y="4633285"/>
            <a:ext cx="2651441" cy="1808466"/>
          </a:xfrm>
          <a:prstGeom prst="roundRect">
            <a:avLst/>
          </a:prstGeom>
          <a:solidFill>
            <a:srgbClr val="3C1292"/>
          </a:solidFill>
          <a:effectLst>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000"/>
              <a:t>Other contexts may be present such as cultural, social or personal</a:t>
            </a:r>
          </a:p>
        </p:txBody>
      </p:sp>
      <p:pic>
        <p:nvPicPr>
          <p:cNvPr id="17" name="Picture 16">
            <a:extLst>
              <a:ext uri="{FF2B5EF4-FFF2-40B4-BE49-F238E27FC236}">
                <a16:creationId xmlns:a16="http://schemas.microsoft.com/office/drawing/2014/main" id="{CE022A2A-41BB-D8A7-B019-691E633B32F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65167"/>
          <a:stretch>
            <a:fillRect/>
          </a:stretch>
        </p:blipFill>
        <p:spPr>
          <a:xfrm>
            <a:off x="3930731" y="2541966"/>
            <a:ext cx="4625075" cy="4154034"/>
          </a:xfrm>
          <a:prstGeom prst="rect">
            <a:avLst/>
          </a:prstGeom>
        </p:spPr>
      </p:pic>
      <p:sp>
        <p:nvSpPr>
          <p:cNvPr id="2" name="Slide Number Placeholder 1">
            <a:extLst>
              <a:ext uri="{FF2B5EF4-FFF2-40B4-BE49-F238E27FC236}">
                <a16:creationId xmlns:a16="http://schemas.microsoft.com/office/drawing/2014/main" id="{0B97DDEF-870A-BA06-DED4-3799F9F1C75B}"/>
              </a:ext>
            </a:extLst>
          </p:cNvPr>
          <p:cNvSpPr>
            <a:spLocks noGrp="1"/>
          </p:cNvSpPr>
          <p:nvPr>
            <p:ph type="sldNum" sz="quarter" idx="12"/>
          </p:nvPr>
        </p:nvSpPr>
        <p:spPr/>
        <p:txBody>
          <a:bodyPr/>
          <a:lstStyle/>
          <a:p>
            <a:fld id="{10A01DC5-1685-4615-8240-15192985C6A2}" type="slidenum">
              <a:rPr lang="en-AU" smtClean="0"/>
              <a:t>43</a:t>
            </a:fld>
            <a:endParaRPr lang="en-AU"/>
          </a:p>
        </p:txBody>
      </p:sp>
    </p:spTree>
    <p:extLst>
      <p:ext uri="{BB962C8B-B14F-4D97-AF65-F5344CB8AC3E}">
        <p14:creationId xmlns:p14="http://schemas.microsoft.com/office/powerpoint/2010/main" val="3800380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76DD0A-A5BB-2B58-6B7C-8AB0ACF9FBE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B7AA87E-79A6-6920-386F-5BB3F7E46AE6}"/>
              </a:ext>
            </a:extLst>
          </p:cNvPr>
          <p:cNvSpPr>
            <a:spLocks noGrp="1"/>
          </p:cNvSpPr>
          <p:nvPr>
            <p:ph type="title"/>
          </p:nvPr>
        </p:nvSpPr>
        <p:spPr/>
        <p:txBody>
          <a:bodyPr/>
          <a:lstStyle/>
          <a:p>
            <a:r>
              <a:rPr lang="en-AU">
                <a:latin typeface="+mj-lt"/>
              </a:rPr>
              <a:t>Research as stimulus</a:t>
            </a:r>
          </a:p>
        </p:txBody>
      </p:sp>
      <p:sp>
        <p:nvSpPr>
          <p:cNvPr id="4" name="Oval 3">
            <a:extLst>
              <a:ext uri="{FF2B5EF4-FFF2-40B4-BE49-F238E27FC236}">
                <a16:creationId xmlns:a16="http://schemas.microsoft.com/office/drawing/2014/main" id="{133CB569-F3B8-842F-ADA3-2FE060E5BB55}"/>
              </a:ext>
            </a:extLst>
          </p:cNvPr>
          <p:cNvSpPr/>
          <p:nvPr/>
        </p:nvSpPr>
        <p:spPr>
          <a:xfrm>
            <a:off x="11070000" y="126961"/>
            <a:ext cx="762000" cy="737039"/>
          </a:xfrm>
          <a:prstGeom prst="ellipse">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2.3a</a:t>
            </a:r>
          </a:p>
        </p:txBody>
      </p:sp>
      <p:sp>
        <p:nvSpPr>
          <p:cNvPr id="5" name="Google Shape;179;p19" descr="Topic">
            <a:extLst>
              <a:ext uri="{FF2B5EF4-FFF2-40B4-BE49-F238E27FC236}">
                <a16:creationId xmlns:a16="http://schemas.microsoft.com/office/drawing/2014/main" id="{3FDB37BF-3187-B152-C805-74077EFA23C0}"/>
              </a:ext>
            </a:extLst>
          </p:cNvPr>
          <p:cNvSpPr/>
          <p:nvPr/>
        </p:nvSpPr>
        <p:spPr>
          <a:xfrm>
            <a:off x="5114409" y="2946129"/>
            <a:ext cx="1845292" cy="1043540"/>
          </a:xfrm>
          <a:prstGeom prst="roundRect">
            <a:avLst>
              <a:gd name="adj" fmla="val 16667"/>
            </a:avLst>
          </a:prstGeom>
          <a:solidFill>
            <a:schemeClr val="bg1"/>
          </a:solidFill>
          <a:ln w="38100" cap="flat" cmpd="sng">
            <a:solidFill>
              <a:schemeClr val="tx1"/>
            </a:solidFill>
            <a:prstDash val="solid"/>
            <a:miter lim="800000"/>
            <a:headEnd type="none" w="sm" len="sm"/>
            <a:tailEnd type="none" w="sm" len="sm"/>
          </a:ln>
        </p:spPr>
        <p:txBody>
          <a:bodyPr spcFirstLastPara="1" wrap="square" lIns="79125" tIns="39550" rIns="79125" bIns="3955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ts val="0"/>
              </a:spcBef>
              <a:spcAft>
                <a:spcPts val="0"/>
              </a:spcAft>
              <a:buNone/>
            </a:pPr>
            <a:r>
              <a:rPr lang="en" sz="2000" b="1">
                <a:solidFill>
                  <a:schemeClr val="tx1"/>
                </a:solidFill>
                <a:latin typeface="+mj-lt"/>
                <a:ea typeface="Montserrat"/>
                <a:cs typeface="Arial" panose="020B0604020202020204" pitchFamily="34" charset="0"/>
                <a:sym typeface="Montserrat"/>
              </a:rPr>
              <a:t>Intent:</a:t>
            </a:r>
            <a:br>
              <a:rPr lang="en" sz="2000" b="1">
                <a:solidFill>
                  <a:schemeClr val="tx1"/>
                </a:solidFill>
                <a:latin typeface="+mj-lt"/>
                <a:ea typeface="Montserrat"/>
                <a:cs typeface="Arial" panose="020B0604020202020204" pitchFamily="34" charset="0"/>
                <a:sym typeface="Montserrat"/>
              </a:rPr>
            </a:br>
            <a:endParaRPr sz="2000">
              <a:solidFill>
                <a:schemeClr val="tx1"/>
              </a:solidFill>
              <a:latin typeface="+mj-lt"/>
              <a:ea typeface="Rockwell"/>
              <a:cs typeface="Arial" panose="020B0604020202020204" pitchFamily="34" charset="0"/>
              <a:sym typeface="Rockwell"/>
            </a:endParaRPr>
          </a:p>
        </p:txBody>
      </p:sp>
      <p:cxnSp>
        <p:nvCxnSpPr>
          <p:cNvPr id="20" name="Google Shape;194;p19">
            <a:extLst>
              <a:ext uri="{FF2B5EF4-FFF2-40B4-BE49-F238E27FC236}">
                <a16:creationId xmlns:a16="http://schemas.microsoft.com/office/drawing/2014/main" id="{D2440572-B663-B6AC-E58F-B3A6A29B0186}"/>
              </a:ext>
              <a:ext uri="{C183D7F6-B498-43B3-948B-1728B52AA6E4}">
                <adec:decorative xmlns:adec="http://schemas.microsoft.com/office/drawing/2017/decorative" val="1"/>
              </a:ext>
            </a:extLst>
          </p:cNvPr>
          <p:cNvCxnSpPr>
            <a:stCxn id="10" idx="1"/>
          </p:cNvCxnSpPr>
          <p:nvPr/>
        </p:nvCxnSpPr>
        <p:spPr>
          <a:xfrm rot="10800000">
            <a:off x="6897933" y="3951515"/>
            <a:ext cx="573947" cy="571560"/>
          </a:xfrm>
          <a:prstGeom prst="straightConnector1">
            <a:avLst/>
          </a:prstGeom>
          <a:noFill/>
          <a:ln w="19050" cap="flat" cmpd="sng">
            <a:solidFill>
              <a:schemeClr val="accent1"/>
            </a:solidFill>
            <a:prstDash val="solid"/>
            <a:round/>
            <a:headEnd type="none" w="med" len="med"/>
            <a:tailEnd type="none" w="med" len="med"/>
          </a:ln>
        </p:spPr>
      </p:cxnSp>
      <p:cxnSp>
        <p:nvCxnSpPr>
          <p:cNvPr id="21" name="Google Shape;195;p19">
            <a:extLst>
              <a:ext uri="{FF2B5EF4-FFF2-40B4-BE49-F238E27FC236}">
                <a16:creationId xmlns:a16="http://schemas.microsoft.com/office/drawing/2014/main" id="{4061FBF5-06A5-E68E-11CF-D2141C3489AE}"/>
              </a:ext>
              <a:ext uri="{C183D7F6-B498-43B3-948B-1728B52AA6E4}">
                <adec:decorative xmlns:adec="http://schemas.microsoft.com/office/drawing/2017/decorative" val="1"/>
              </a:ext>
            </a:extLst>
          </p:cNvPr>
          <p:cNvCxnSpPr>
            <a:cxnSpLocks/>
          </p:cNvCxnSpPr>
          <p:nvPr/>
        </p:nvCxnSpPr>
        <p:spPr>
          <a:xfrm rot="10800000">
            <a:off x="4572860" y="2870008"/>
            <a:ext cx="541549" cy="223372"/>
          </a:xfrm>
          <a:prstGeom prst="straightConnector1">
            <a:avLst/>
          </a:prstGeom>
          <a:noFill/>
          <a:ln w="19050" cap="flat" cmpd="sng">
            <a:solidFill>
              <a:srgbClr val="427B2D"/>
            </a:solidFill>
            <a:prstDash val="solid"/>
            <a:round/>
            <a:headEnd type="none" w="med" len="med"/>
            <a:tailEnd type="none" w="med" len="med"/>
          </a:ln>
        </p:spPr>
      </p:cxnSp>
      <p:cxnSp>
        <p:nvCxnSpPr>
          <p:cNvPr id="22" name="Google Shape;196;p19">
            <a:extLst>
              <a:ext uri="{FF2B5EF4-FFF2-40B4-BE49-F238E27FC236}">
                <a16:creationId xmlns:a16="http://schemas.microsoft.com/office/drawing/2014/main" id="{8E4390A0-DF49-3CFC-35E9-FBBEA5304F33}"/>
              </a:ext>
              <a:ext uri="{C183D7F6-B498-43B3-948B-1728B52AA6E4}">
                <adec:decorative xmlns:adec="http://schemas.microsoft.com/office/drawing/2017/decorative" val="1"/>
              </a:ext>
            </a:extLst>
          </p:cNvPr>
          <p:cNvCxnSpPr>
            <a:cxnSpLocks/>
          </p:cNvCxnSpPr>
          <p:nvPr/>
        </p:nvCxnSpPr>
        <p:spPr>
          <a:xfrm flipH="1">
            <a:off x="6973271" y="2870008"/>
            <a:ext cx="511198" cy="229511"/>
          </a:xfrm>
          <a:prstGeom prst="straightConnector1">
            <a:avLst/>
          </a:prstGeom>
          <a:noFill/>
          <a:ln w="19050" cap="flat" cmpd="sng">
            <a:solidFill>
              <a:schemeClr val="accent1"/>
            </a:solidFill>
            <a:prstDash val="solid"/>
            <a:round/>
            <a:headEnd type="none" w="med" len="med"/>
            <a:tailEnd type="none" w="med" len="med"/>
          </a:ln>
        </p:spPr>
      </p:cxnSp>
      <p:cxnSp>
        <p:nvCxnSpPr>
          <p:cNvPr id="23" name="Google Shape;197;p19">
            <a:extLst>
              <a:ext uri="{FF2B5EF4-FFF2-40B4-BE49-F238E27FC236}">
                <a16:creationId xmlns:a16="http://schemas.microsoft.com/office/drawing/2014/main" id="{4303EA46-A026-8AA6-C05D-F7E94FBEE0A6}"/>
              </a:ext>
              <a:ext uri="{C183D7F6-B498-43B3-948B-1728B52AA6E4}">
                <adec:decorative xmlns:adec="http://schemas.microsoft.com/office/drawing/2017/decorative" val="1"/>
              </a:ext>
            </a:extLst>
          </p:cNvPr>
          <p:cNvCxnSpPr>
            <a:endCxn id="8" idx="3"/>
          </p:cNvCxnSpPr>
          <p:nvPr/>
        </p:nvCxnSpPr>
        <p:spPr>
          <a:xfrm flipH="1">
            <a:off x="4572817" y="3971977"/>
            <a:ext cx="642834" cy="551098"/>
          </a:xfrm>
          <a:prstGeom prst="straightConnector1">
            <a:avLst/>
          </a:prstGeom>
          <a:noFill/>
          <a:ln w="19050" cap="flat" cmpd="sng">
            <a:solidFill>
              <a:schemeClr val="accent1"/>
            </a:solidFill>
            <a:prstDash val="solid"/>
            <a:round/>
            <a:headEnd type="none" w="med" len="med"/>
            <a:tailEnd type="none" w="med" len="med"/>
          </a:ln>
        </p:spPr>
      </p:cxnSp>
      <p:cxnSp>
        <p:nvCxnSpPr>
          <p:cNvPr id="24" name="Google Shape;198;p19">
            <a:extLst>
              <a:ext uri="{FF2B5EF4-FFF2-40B4-BE49-F238E27FC236}">
                <a16:creationId xmlns:a16="http://schemas.microsoft.com/office/drawing/2014/main" id="{20D6EF04-D8BB-48CD-5F68-5DE08C581A54}"/>
              </a:ext>
              <a:ext uri="{C183D7F6-B498-43B3-948B-1728B52AA6E4}">
                <adec:decorative xmlns:adec="http://schemas.microsoft.com/office/drawing/2017/decorative" val="1"/>
              </a:ext>
            </a:extLst>
          </p:cNvPr>
          <p:cNvCxnSpPr>
            <a:stCxn id="7" idx="0"/>
            <a:endCxn id="12" idx="2"/>
          </p:cNvCxnSpPr>
          <p:nvPr/>
        </p:nvCxnSpPr>
        <p:spPr>
          <a:xfrm flipH="1" flipV="1">
            <a:off x="3534581" y="1854268"/>
            <a:ext cx="295141" cy="517928"/>
          </a:xfrm>
          <a:prstGeom prst="straightConnector1">
            <a:avLst/>
          </a:prstGeom>
          <a:noFill/>
          <a:ln w="19050" cap="flat" cmpd="sng">
            <a:solidFill>
              <a:schemeClr val="accent1"/>
            </a:solidFill>
            <a:prstDash val="solid"/>
            <a:round/>
            <a:headEnd type="none" w="med" len="med"/>
            <a:tailEnd type="none" w="med" len="med"/>
          </a:ln>
        </p:spPr>
      </p:cxnSp>
      <p:cxnSp>
        <p:nvCxnSpPr>
          <p:cNvPr id="25" name="Google Shape;199;p19">
            <a:extLst>
              <a:ext uri="{FF2B5EF4-FFF2-40B4-BE49-F238E27FC236}">
                <a16:creationId xmlns:a16="http://schemas.microsoft.com/office/drawing/2014/main" id="{395FB003-4B46-4257-B5AF-0426AE34A68A}"/>
              </a:ext>
              <a:ext uri="{C183D7F6-B498-43B3-948B-1728B52AA6E4}">
                <adec:decorative xmlns:adec="http://schemas.microsoft.com/office/drawing/2017/decorative" val="1"/>
              </a:ext>
            </a:extLst>
          </p:cNvPr>
          <p:cNvCxnSpPr>
            <a:stCxn id="7" idx="1"/>
            <a:endCxn id="11" idx="3"/>
          </p:cNvCxnSpPr>
          <p:nvPr/>
        </p:nvCxnSpPr>
        <p:spPr>
          <a:xfrm flipH="1">
            <a:off x="2742190" y="2659169"/>
            <a:ext cx="344436" cy="311357"/>
          </a:xfrm>
          <a:prstGeom prst="straightConnector1">
            <a:avLst/>
          </a:prstGeom>
          <a:noFill/>
          <a:ln w="19050" cap="flat" cmpd="sng">
            <a:solidFill>
              <a:schemeClr val="accent1"/>
            </a:solidFill>
            <a:prstDash val="solid"/>
            <a:round/>
            <a:headEnd type="none" w="med" len="med"/>
            <a:tailEnd type="none" w="med" len="med"/>
          </a:ln>
        </p:spPr>
      </p:cxnSp>
      <p:cxnSp>
        <p:nvCxnSpPr>
          <p:cNvPr id="26" name="Google Shape;200;p19">
            <a:extLst>
              <a:ext uri="{FF2B5EF4-FFF2-40B4-BE49-F238E27FC236}">
                <a16:creationId xmlns:a16="http://schemas.microsoft.com/office/drawing/2014/main" id="{A4D25506-2EBE-F65E-F299-A144E4DC0291}"/>
              </a:ext>
              <a:ext uri="{C183D7F6-B498-43B3-948B-1728B52AA6E4}">
                <adec:decorative xmlns:adec="http://schemas.microsoft.com/office/drawing/2017/decorative" val="1"/>
              </a:ext>
            </a:extLst>
          </p:cNvPr>
          <p:cNvCxnSpPr>
            <a:stCxn id="8" idx="1"/>
            <a:endCxn id="18" idx="3"/>
          </p:cNvCxnSpPr>
          <p:nvPr/>
        </p:nvCxnSpPr>
        <p:spPr>
          <a:xfrm flipH="1">
            <a:off x="2619079" y="4523075"/>
            <a:ext cx="467547" cy="102649"/>
          </a:xfrm>
          <a:prstGeom prst="straightConnector1">
            <a:avLst/>
          </a:prstGeom>
          <a:noFill/>
          <a:ln w="19050" cap="flat" cmpd="sng">
            <a:solidFill>
              <a:schemeClr val="accent1"/>
            </a:solidFill>
            <a:prstDash val="solid"/>
            <a:round/>
            <a:headEnd type="none" w="med" len="med"/>
            <a:tailEnd type="none" w="med" len="med"/>
          </a:ln>
        </p:spPr>
      </p:cxnSp>
      <p:cxnSp>
        <p:nvCxnSpPr>
          <p:cNvPr id="27" name="Google Shape;201;p19">
            <a:extLst>
              <a:ext uri="{FF2B5EF4-FFF2-40B4-BE49-F238E27FC236}">
                <a16:creationId xmlns:a16="http://schemas.microsoft.com/office/drawing/2014/main" id="{121A9E6D-B63D-F9DF-D84F-A0BF30C8446C}"/>
              </a:ext>
              <a:ext uri="{C183D7F6-B498-43B3-948B-1728B52AA6E4}">
                <adec:decorative xmlns:adec="http://schemas.microsoft.com/office/drawing/2017/decorative" val="1"/>
              </a:ext>
            </a:extLst>
          </p:cNvPr>
          <p:cNvCxnSpPr>
            <a:stCxn id="8" idx="2"/>
            <a:endCxn id="19" idx="0"/>
          </p:cNvCxnSpPr>
          <p:nvPr/>
        </p:nvCxnSpPr>
        <p:spPr>
          <a:xfrm flipH="1">
            <a:off x="2821649" y="4810048"/>
            <a:ext cx="1008073" cy="545301"/>
          </a:xfrm>
          <a:prstGeom prst="straightConnector1">
            <a:avLst/>
          </a:prstGeom>
          <a:noFill/>
          <a:ln w="19050" cap="flat" cmpd="sng">
            <a:solidFill>
              <a:schemeClr val="accent1"/>
            </a:solidFill>
            <a:prstDash val="solid"/>
            <a:round/>
            <a:headEnd type="none" w="med" len="med"/>
            <a:tailEnd type="none" w="med" len="med"/>
          </a:ln>
        </p:spPr>
      </p:cxnSp>
      <p:cxnSp>
        <p:nvCxnSpPr>
          <p:cNvPr id="28" name="Google Shape;202;p19">
            <a:extLst>
              <a:ext uri="{FF2B5EF4-FFF2-40B4-BE49-F238E27FC236}">
                <a16:creationId xmlns:a16="http://schemas.microsoft.com/office/drawing/2014/main" id="{EB6AB186-40D7-AEA7-01AB-4C0E9799E40D}"/>
              </a:ext>
              <a:ext uri="{C183D7F6-B498-43B3-948B-1728B52AA6E4}">
                <adec:decorative xmlns:adec="http://schemas.microsoft.com/office/drawing/2017/decorative" val="1"/>
              </a:ext>
            </a:extLst>
          </p:cNvPr>
          <p:cNvCxnSpPr>
            <a:stCxn id="9" idx="0"/>
            <a:endCxn id="13" idx="2"/>
          </p:cNvCxnSpPr>
          <p:nvPr/>
        </p:nvCxnSpPr>
        <p:spPr>
          <a:xfrm rot="10800000" flipH="1">
            <a:off x="8214975" y="1823471"/>
            <a:ext cx="486303" cy="548711"/>
          </a:xfrm>
          <a:prstGeom prst="straightConnector1">
            <a:avLst/>
          </a:prstGeom>
          <a:noFill/>
          <a:ln w="19050" cap="flat" cmpd="sng">
            <a:solidFill>
              <a:schemeClr val="accent1"/>
            </a:solidFill>
            <a:prstDash val="solid"/>
            <a:round/>
            <a:headEnd type="none" w="med" len="med"/>
            <a:tailEnd type="none" w="med" len="med"/>
          </a:ln>
        </p:spPr>
      </p:cxnSp>
      <p:cxnSp>
        <p:nvCxnSpPr>
          <p:cNvPr id="29" name="Google Shape;203;p19">
            <a:extLst>
              <a:ext uri="{FF2B5EF4-FFF2-40B4-BE49-F238E27FC236}">
                <a16:creationId xmlns:a16="http://schemas.microsoft.com/office/drawing/2014/main" id="{D2C955C8-79DB-4060-1796-BFF3D829A8E6}"/>
              </a:ext>
              <a:ext uri="{C183D7F6-B498-43B3-948B-1728B52AA6E4}">
                <adec:decorative xmlns:adec="http://schemas.microsoft.com/office/drawing/2017/decorative" val="1"/>
              </a:ext>
            </a:extLst>
          </p:cNvPr>
          <p:cNvCxnSpPr>
            <a:stCxn id="9" idx="3"/>
            <a:endCxn id="14" idx="1"/>
          </p:cNvCxnSpPr>
          <p:nvPr/>
        </p:nvCxnSpPr>
        <p:spPr>
          <a:xfrm rot="10800000" flipH="1">
            <a:off x="8958071" y="2555142"/>
            <a:ext cx="486303" cy="104013"/>
          </a:xfrm>
          <a:prstGeom prst="straightConnector1">
            <a:avLst/>
          </a:prstGeom>
          <a:noFill/>
          <a:ln w="19050" cap="flat" cmpd="sng">
            <a:solidFill>
              <a:schemeClr val="accent1"/>
            </a:solidFill>
            <a:prstDash val="solid"/>
            <a:round/>
            <a:headEnd type="none" w="med" len="med"/>
            <a:tailEnd type="none" w="med" len="med"/>
          </a:ln>
        </p:spPr>
      </p:cxnSp>
      <p:cxnSp>
        <p:nvCxnSpPr>
          <p:cNvPr id="30" name="Google Shape;204;p19">
            <a:extLst>
              <a:ext uri="{FF2B5EF4-FFF2-40B4-BE49-F238E27FC236}">
                <a16:creationId xmlns:a16="http://schemas.microsoft.com/office/drawing/2014/main" id="{1B45132C-6B55-0063-37B6-60496BA6F09A}"/>
              </a:ext>
              <a:ext uri="{C183D7F6-B498-43B3-948B-1728B52AA6E4}">
                <adec:decorative xmlns:adec="http://schemas.microsoft.com/office/drawing/2017/decorative" val="1"/>
              </a:ext>
            </a:extLst>
          </p:cNvPr>
          <p:cNvCxnSpPr>
            <a:stCxn id="10" idx="3"/>
            <a:endCxn id="15" idx="1"/>
          </p:cNvCxnSpPr>
          <p:nvPr/>
        </p:nvCxnSpPr>
        <p:spPr>
          <a:xfrm rot="10800000" flipH="1">
            <a:off x="8958071" y="3834544"/>
            <a:ext cx="486303" cy="688532"/>
          </a:xfrm>
          <a:prstGeom prst="straightConnector1">
            <a:avLst/>
          </a:prstGeom>
          <a:noFill/>
          <a:ln w="19050" cap="flat" cmpd="sng">
            <a:solidFill>
              <a:schemeClr val="accent1"/>
            </a:solidFill>
            <a:prstDash val="solid"/>
            <a:round/>
            <a:headEnd type="none" w="med" len="med"/>
            <a:tailEnd type="none" w="med" len="med"/>
          </a:ln>
        </p:spPr>
      </p:cxnSp>
      <p:cxnSp>
        <p:nvCxnSpPr>
          <p:cNvPr id="31" name="Google Shape;205;p19">
            <a:extLst>
              <a:ext uri="{FF2B5EF4-FFF2-40B4-BE49-F238E27FC236}">
                <a16:creationId xmlns:a16="http://schemas.microsoft.com/office/drawing/2014/main" id="{00A803C8-DD50-066A-F52A-894B4C868D1D}"/>
              </a:ext>
              <a:ext uri="{C183D7F6-B498-43B3-948B-1728B52AA6E4}">
                <adec:decorative xmlns:adec="http://schemas.microsoft.com/office/drawing/2017/decorative" val="1"/>
              </a:ext>
            </a:extLst>
          </p:cNvPr>
          <p:cNvCxnSpPr>
            <a:endCxn id="16" idx="1"/>
          </p:cNvCxnSpPr>
          <p:nvPr/>
        </p:nvCxnSpPr>
        <p:spPr>
          <a:xfrm>
            <a:off x="8903904" y="4790241"/>
            <a:ext cx="540526" cy="480506"/>
          </a:xfrm>
          <a:prstGeom prst="straightConnector1">
            <a:avLst/>
          </a:prstGeom>
          <a:noFill/>
          <a:ln w="19050" cap="flat" cmpd="sng">
            <a:solidFill>
              <a:schemeClr val="accent1"/>
            </a:solidFill>
            <a:prstDash val="solid"/>
            <a:round/>
            <a:headEnd type="none" w="med" len="med"/>
            <a:tailEnd type="none" w="med" len="med"/>
          </a:ln>
        </p:spPr>
      </p:cxnSp>
      <p:cxnSp>
        <p:nvCxnSpPr>
          <p:cNvPr id="32" name="Google Shape;206;p19">
            <a:extLst>
              <a:ext uri="{FF2B5EF4-FFF2-40B4-BE49-F238E27FC236}">
                <a16:creationId xmlns:a16="http://schemas.microsoft.com/office/drawing/2014/main" id="{5F7DB43A-A050-DE72-B7AC-7814656DCCB0}"/>
              </a:ext>
              <a:ext uri="{C183D7F6-B498-43B3-948B-1728B52AA6E4}">
                <adec:decorative xmlns:adec="http://schemas.microsoft.com/office/drawing/2017/decorative" val="1"/>
              </a:ext>
            </a:extLst>
          </p:cNvPr>
          <p:cNvCxnSpPr>
            <a:stCxn id="10" idx="2"/>
            <a:endCxn id="17" idx="0"/>
          </p:cNvCxnSpPr>
          <p:nvPr/>
        </p:nvCxnSpPr>
        <p:spPr>
          <a:xfrm flipH="1">
            <a:off x="7720487" y="4810048"/>
            <a:ext cx="494488" cy="545301"/>
          </a:xfrm>
          <a:prstGeom prst="straightConnector1">
            <a:avLst/>
          </a:prstGeom>
          <a:noFill/>
          <a:ln w="19050" cap="flat" cmpd="sng">
            <a:solidFill>
              <a:schemeClr val="accent1"/>
            </a:solidFill>
            <a:prstDash val="solid"/>
            <a:round/>
            <a:headEnd type="none" w="med" len="med"/>
            <a:tailEnd type="none" w="med" len="med"/>
          </a:ln>
        </p:spPr>
      </p:cxnSp>
      <p:sp>
        <p:nvSpPr>
          <p:cNvPr id="7" name="Google Shape;181;p19">
            <a:extLst>
              <a:ext uri="{FF2B5EF4-FFF2-40B4-BE49-F238E27FC236}">
                <a16:creationId xmlns:a16="http://schemas.microsoft.com/office/drawing/2014/main" id="{AEBF9BF2-B375-6578-864F-B2C224766993}"/>
              </a:ext>
              <a:ext uri="{C183D7F6-B498-43B3-948B-1728B52AA6E4}">
                <adec:decorative xmlns:adec="http://schemas.microsoft.com/office/drawing/2017/decorative" val="1"/>
              </a:ext>
            </a:extLst>
          </p:cNvPr>
          <p:cNvSpPr/>
          <p:nvPr/>
        </p:nvSpPr>
        <p:spPr>
          <a:xfrm>
            <a:off x="3086626" y="2372196"/>
            <a:ext cx="1486191" cy="573947"/>
          </a:xfrm>
          <a:prstGeom prst="roundRect">
            <a:avLst>
              <a:gd name="adj" fmla="val 16667"/>
            </a:avLst>
          </a:prstGeom>
          <a:solidFill>
            <a:schemeClr val="accent2">
              <a:lumMod val="20000"/>
              <a:lumOff val="80000"/>
            </a:schemeClr>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ts val="0"/>
              </a:spcBef>
              <a:spcAft>
                <a:spcPts val="0"/>
              </a:spcAft>
              <a:buNone/>
            </a:pPr>
            <a:endParaRPr>
              <a:solidFill>
                <a:schemeClr val="tx1"/>
              </a:solidFill>
              <a:latin typeface="+mn-lt"/>
              <a:ea typeface="Montserrat"/>
              <a:cs typeface="Arial" panose="020B0604020202020204" pitchFamily="34" charset="0"/>
              <a:sym typeface="Montserrat"/>
            </a:endParaRPr>
          </a:p>
        </p:txBody>
      </p:sp>
      <p:sp>
        <p:nvSpPr>
          <p:cNvPr id="12" name="Google Shape;186;p19">
            <a:extLst>
              <a:ext uri="{FF2B5EF4-FFF2-40B4-BE49-F238E27FC236}">
                <a16:creationId xmlns:a16="http://schemas.microsoft.com/office/drawing/2014/main" id="{43CA8A7A-BAE1-1B71-E337-215FE40E6F3A}"/>
              </a:ext>
              <a:ext uri="{C183D7F6-B498-43B3-948B-1728B52AA6E4}">
                <adec:decorative xmlns:adec="http://schemas.microsoft.com/office/drawing/2017/decorative" val="1"/>
              </a:ext>
            </a:extLst>
          </p:cNvPr>
          <p:cNvSpPr/>
          <p:nvPr/>
        </p:nvSpPr>
        <p:spPr>
          <a:xfrm>
            <a:off x="2791485" y="1280321"/>
            <a:ext cx="1486191" cy="573947"/>
          </a:xfrm>
          <a:prstGeom prst="roundRect">
            <a:avLst>
              <a:gd name="adj" fmla="val 16667"/>
            </a:avLst>
          </a:prstGeom>
          <a:solidFill>
            <a:schemeClr val="accent2">
              <a:lumMod val="20000"/>
              <a:lumOff val="80000"/>
            </a:schemeClr>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endParaRPr>
              <a:latin typeface="+mn-lt"/>
              <a:cs typeface="Arial" panose="020B0604020202020204" pitchFamily="34" charset="0"/>
              <a:sym typeface="Montserrat"/>
            </a:endParaRPr>
          </a:p>
        </p:txBody>
      </p:sp>
      <p:sp>
        <p:nvSpPr>
          <p:cNvPr id="11" name="Google Shape;185;p19">
            <a:extLst>
              <a:ext uri="{FF2B5EF4-FFF2-40B4-BE49-F238E27FC236}">
                <a16:creationId xmlns:a16="http://schemas.microsoft.com/office/drawing/2014/main" id="{209B2172-FE50-F00A-10CD-437BADBB6FA7}"/>
              </a:ext>
              <a:ext uri="{C183D7F6-B498-43B3-948B-1728B52AA6E4}">
                <adec:decorative xmlns:adec="http://schemas.microsoft.com/office/drawing/2017/decorative" val="1"/>
              </a:ext>
            </a:extLst>
          </p:cNvPr>
          <p:cNvSpPr/>
          <p:nvPr/>
        </p:nvSpPr>
        <p:spPr>
          <a:xfrm>
            <a:off x="1256112" y="2683609"/>
            <a:ext cx="1486191" cy="573947"/>
          </a:xfrm>
          <a:prstGeom prst="roundRect">
            <a:avLst>
              <a:gd name="adj" fmla="val 16667"/>
            </a:avLst>
          </a:prstGeom>
          <a:solidFill>
            <a:schemeClr val="accent2">
              <a:lumMod val="20000"/>
              <a:lumOff val="80000"/>
            </a:schemeClr>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endParaRPr>
              <a:latin typeface="+mn-lt"/>
              <a:cs typeface="Arial" panose="020B0604020202020204" pitchFamily="34" charset="0"/>
              <a:sym typeface="Montserrat"/>
            </a:endParaRPr>
          </a:p>
        </p:txBody>
      </p:sp>
      <p:sp>
        <p:nvSpPr>
          <p:cNvPr id="9" name="Google Shape;183;p19">
            <a:extLst>
              <a:ext uri="{FF2B5EF4-FFF2-40B4-BE49-F238E27FC236}">
                <a16:creationId xmlns:a16="http://schemas.microsoft.com/office/drawing/2014/main" id="{B1C74BD7-4AC2-9561-BCCF-D8909FA3DABC}"/>
              </a:ext>
              <a:ext uri="{C183D7F6-B498-43B3-948B-1728B52AA6E4}">
                <adec:decorative xmlns:adec="http://schemas.microsoft.com/office/drawing/2017/decorative" val="1"/>
              </a:ext>
            </a:extLst>
          </p:cNvPr>
          <p:cNvSpPr/>
          <p:nvPr/>
        </p:nvSpPr>
        <p:spPr>
          <a:xfrm>
            <a:off x="7471879" y="2372182"/>
            <a:ext cx="1486191" cy="573947"/>
          </a:xfrm>
          <a:prstGeom prst="roundRect">
            <a:avLst>
              <a:gd name="adj" fmla="val 16667"/>
            </a:avLst>
          </a:prstGeom>
          <a:solidFill>
            <a:schemeClr val="accent4"/>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endParaRPr>
              <a:latin typeface="+mn-lt"/>
              <a:cs typeface="Arial" panose="020B0604020202020204" pitchFamily="34" charset="0"/>
              <a:sym typeface="Montserrat"/>
            </a:endParaRPr>
          </a:p>
        </p:txBody>
      </p:sp>
      <p:sp>
        <p:nvSpPr>
          <p:cNvPr id="13" name="Google Shape;187;p19">
            <a:extLst>
              <a:ext uri="{FF2B5EF4-FFF2-40B4-BE49-F238E27FC236}">
                <a16:creationId xmlns:a16="http://schemas.microsoft.com/office/drawing/2014/main" id="{7A12CC31-C821-FE13-A880-3AD6130E5EAE}"/>
              </a:ext>
              <a:ext uri="{C183D7F6-B498-43B3-948B-1728B52AA6E4}">
                <adec:decorative xmlns:adec="http://schemas.microsoft.com/office/drawing/2017/decorative" val="1"/>
              </a:ext>
            </a:extLst>
          </p:cNvPr>
          <p:cNvSpPr/>
          <p:nvPr/>
        </p:nvSpPr>
        <p:spPr>
          <a:xfrm>
            <a:off x="7958239" y="1249680"/>
            <a:ext cx="1486191" cy="573947"/>
          </a:xfrm>
          <a:prstGeom prst="roundRect">
            <a:avLst>
              <a:gd name="adj" fmla="val 16667"/>
            </a:avLst>
          </a:prstGeom>
          <a:solidFill>
            <a:schemeClr val="accent4"/>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endParaRPr>
              <a:latin typeface="+mn-lt"/>
              <a:cs typeface="Arial" panose="020B0604020202020204" pitchFamily="34" charset="0"/>
              <a:sym typeface="Montserrat"/>
            </a:endParaRPr>
          </a:p>
        </p:txBody>
      </p:sp>
      <p:sp>
        <p:nvSpPr>
          <p:cNvPr id="14" name="Google Shape;188;p19">
            <a:extLst>
              <a:ext uri="{FF2B5EF4-FFF2-40B4-BE49-F238E27FC236}">
                <a16:creationId xmlns:a16="http://schemas.microsoft.com/office/drawing/2014/main" id="{8BDF904E-5A4C-D0A3-E61A-5D6BFB98D875}"/>
              </a:ext>
              <a:ext uri="{C183D7F6-B498-43B3-948B-1728B52AA6E4}">
                <adec:decorative xmlns:adec="http://schemas.microsoft.com/office/drawing/2017/decorative" val="1"/>
              </a:ext>
            </a:extLst>
          </p:cNvPr>
          <p:cNvSpPr/>
          <p:nvPr/>
        </p:nvSpPr>
        <p:spPr>
          <a:xfrm>
            <a:off x="9444431" y="2268239"/>
            <a:ext cx="1486191" cy="573947"/>
          </a:xfrm>
          <a:prstGeom prst="roundRect">
            <a:avLst>
              <a:gd name="adj" fmla="val 16667"/>
            </a:avLst>
          </a:prstGeom>
          <a:solidFill>
            <a:schemeClr val="accent4"/>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endParaRPr>
              <a:latin typeface="+mn-lt"/>
              <a:cs typeface="Arial" panose="020B0604020202020204" pitchFamily="34" charset="0"/>
              <a:sym typeface="Montserrat"/>
            </a:endParaRPr>
          </a:p>
        </p:txBody>
      </p:sp>
      <p:sp>
        <p:nvSpPr>
          <p:cNvPr id="8" name="Google Shape;182;p19">
            <a:extLst>
              <a:ext uri="{FF2B5EF4-FFF2-40B4-BE49-F238E27FC236}">
                <a16:creationId xmlns:a16="http://schemas.microsoft.com/office/drawing/2014/main" id="{7975792F-DF53-F562-F388-246F815FF424}"/>
              </a:ext>
              <a:ext uri="{C183D7F6-B498-43B3-948B-1728B52AA6E4}">
                <adec:decorative xmlns:adec="http://schemas.microsoft.com/office/drawing/2017/decorative" val="1"/>
              </a:ext>
            </a:extLst>
          </p:cNvPr>
          <p:cNvSpPr/>
          <p:nvPr/>
        </p:nvSpPr>
        <p:spPr>
          <a:xfrm>
            <a:off x="3086626" y="4236102"/>
            <a:ext cx="1486191" cy="573947"/>
          </a:xfrm>
          <a:prstGeom prst="roundRect">
            <a:avLst>
              <a:gd name="adj" fmla="val 16667"/>
            </a:avLst>
          </a:prstGeom>
          <a:solidFill>
            <a:srgbClr val="F1FAFD"/>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endParaRPr>
              <a:latin typeface="+mn-lt"/>
              <a:cs typeface="Arial" panose="020B0604020202020204" pitchFamily="34" charset="0"/>
              <a:sym typeface="Montserrat"/>
            </a:endParaRPr>
          </a:p>
        </p:txBody>
      </p:sp>
      <p:sp>
        <p:nvSpPr>
          <p:cNvPr id="18" name="Google Shape;192;p19">
            <a:extLst>
              <a:ext uri="{FF2B5EF4-FFF2-40B4-BE49-F238E27FC236}">
                <a16:creationId xmlns:a16="http://schemas.microsoft.com/office/drawing/2014/main" id="{B44E66ED-4053-C431-999C-60D0EC6E57E4}"/>
              </a:ext>
              <a:ext uri="{C183D7F6-B498-43B3-948B-1728B52AA6E4}">
                <adec:decorative xmlns:adec="http://schemas.microsoft.com/office/drawing/2017/decorative" val="1"/>
              </a:ext>
            </a:extLst>
          </p:cNvPr>
          <p:cNvSpPr/>
          <p:nvPr/>
        </p:nvSpPr>
        <p:spPr>
          <a:xfrm>
            <a:off x="1132973" y="4338807"/>
            <a:ext cx="1486191" cy="573947"/>
          </a:xfrm>
          <a:prstGeom prst="roundRect">
            <a:avLst>
              <a:gd name="adj" fmla="val 16667"/>
            </a:avLst>
          </a:prstGeom>
          <a:solidFill>
            <a:srgbClr val="F1FAFD"/>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endParaRPr>
              <a:latin typeface="+mn-lt"/>
              <a:cs typeface="Arial" panose="020B0604020202020204" pitchFamily="34" charset="0"/>
              <a:sym typeface="Montserrat"/>
            </a:endParaRPr>
          </a:p>
        </p:txBody>
      </p:sp>
      <p:sp>
        <p:nvSpPr>
          <p:cNvPr id="19" name="Google Shape;193;p19">
            <a:extLst>
              <a:ext uri="{FF2B5EF4-FFF2-40B4-BE49-F238E27FC236}">
                <a16:creationId xmlns:a16="http://schemas.microsoft.com/office/drawing/2014/main" id="{B0E5C0EB-AE45-38FF-4129-102CCA0BAD3A}"/>
              </a:ext>
              <a:ext uri="{C183D7F6-B498-43B3-948B-1728B52AA6E4}">
                <adec:decorative xmlns:adec="http://schemas.microsoft.com/office/drawing/2017/decorative" val="1"/>
              </a:ext>
            </a:extLst>
          </p:cNvPr>
          <p:cNvSpPr/>
          <p:nvPr/>
        </p:nvSpPr>
        <p:spPr>
          <a:xfrm>
            <a:off x="2078496" y="5355292"/>
            <a:ext cx="1486191" cy="573947"/>
          </a:xfrm>
          <a:prstGeom prst="roundRect">
            <a:avLst>
              <a:gd name="adj" fmla="val 16667"/>
            </a:avLst>
          </a:prstGeom>
          <a:solidFill>
            <a:srgbClr val="F1FAFD"/>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endParaRPr>
              <a:latin typeface="+mn-lt"/>
              <a:cs typeface="Arial" panose="020B0604020202020204" pitchFamily="34" charset="0"/>
              <a:sym typeface="Montserrat"/>
            </a:endParaRPr>
          </a:p>
        </p:txBody>
      </p:sp>
      <p:sp>
        <p:nvSpPr>
          <p:cNvPr id="10" name="Google Shape;184;p19">
            <a:extLst>
              <a:ext uri="{FF2B5EF4-FFF2-40B4-BE49-F238E27FC236}">
                <a16:creationId xmlns:a16="http://schemas.microsoft.com/office/drawing/2014/main" id="{0C1999D0-43CC-79E8-4552-24186C5FE40B}"/>
              </a:ext>
              <a:ext uri="{C183D7F6-B498-43B3-948B-1728B52AA6E4}">
                <adec:decorative xmlns:adec="http://schemas.microsoft.com/office/drawing/2017/decorative" val="1"/>
              </a:ext>
            </a:extLst>
          </p:cNvPr>
          <p:cNvSpPr/>
          <p:nvPr/>
        </p:nvSpPr>
        <p:spPr>
          <a:xfrm>
            <a:off x="7471879" y="4236102"/>
            <a:ext cx="1486191" cy="573947"/>
          </a:xfrm>
          <a:prstGeom prst="roundRect">
            <a:avLst>
              <a:gd name="adj" fmla="val 16667"/>
            </a:avLst>
          </a:prstGeom>
          <a:solidFill>
            <a:srgbClr val="E7F0FF"/>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endParaRPr>
              <a:latin typeface="+mn-lt"/>
              <a:cs typeface="Arial" panose="020B0604020202020204" pitchFamily="34" charset="0"/>
              <a:sym typeface="Montserrat"/>
            </a:endParaRPr>
          </a:p>
        </p:txBody>
      </p:sp>
      <p:sp>
        <p:nvSpPr>
          <p:cNvPr id="15" name="Google Shape;189;p19">
            <a:extLst>
              <a:ext uri="{FF2B5EF4-FFF2-40B4-BE49-F238E27FC236}">
                <a16:creationId xmlns:a16="http://schemas.microsoft.com/office/drawing/2014/main" id="{113E7196-4ADC-9588-19C1-E36BE0547E7A}"/>
              </a:ext>
              <a:ext uri="{C183D7F6-B498-43B3-948B-1728B52AA6E4}">
                <adec:decorative xmlns:adec="http://schemas.microsoft.com/office/drawing/2017/decorative" val="1"/>
              </a:ext>
            </a:extLst>
          </p:cNvPr>
          <p:cNvSpPr/>
          <p:nvPr/>
        </p:nvSpPr>
        <p:spPr>
          <a:xfrm>
            <a:off x="9444431" y="3547712"/>
            <a:ext cx="1486191" cy="573947"/>
          </a:xfrm>
          <a:prstGeom prst="roundRect">
            <a:avLst>
              <a:gd name="adj" fmla="val 16667"/>
            </a:avLst>
          </a:prstGeom>
          <a:solidFill>
            <a:srgbClr val="E7F0FF"/>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endParaRPr>
              <a:latin typeface="+mn-lt"/>
              <a:cs typeface="Arial" panose="020B0604020202020204" pitchFamily="34" charset="0"/>
              <a:sym typeface="Montserrat"/>
            </a:endParaRPr>
          </a:p>
        </p:txBody>
      </p:sp>
      <p:sp>
        <p:nvSpPr>
          <p:cNvPr id="16" name="Google Shape;190;p19">
            <a:extLst>
              <a:ext uri="{FF2B5EF4-FFF2-40B4-BE49-F238E27FC236}">
                <a16:creationId xmlns:a16="http://schemas.microsoft.com/office/drawing/2014/main" id="{51F0F31A-0330-F46D-3867-14DAA935577C}"/>
              </a:ext>
              <a:ext uri="{C183D7F6-B498-43B3-948B-1728B52AA6E4}">
                <adec:decorative xmlns:adec="http://schemas.microsoft.com/office/drawing/2017/decorative" val="1"/>
              </a:ext>
            </a:extLst>
          </p:cNvPr>
          <p:cNvSpPr/>
          <p:nvPr/>
        </p:nvSpPr>
        <p:spPr>
          <a:xfrm>
            <a:off x="9444431" y="4983773"/>
            <a:ext cx="1486191" cy="573947"/>
          </a:xfrm>
          <a:prstGeom prst="roundRect">
            <a:avLst>
              <a:gd name="adj" fmla="val 16667"/>
            </a:avLst>
          </a:prstGeom>
          <a:solidFill>
            <a:srgbClr val="E7F0FF"/>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endParaRPr>
              <a:latin typeface="+mn-lt"/>
              <a:cs typeface="Arial" panose="020B0604020202020204" pitchFamily="34" charset="0"/>
              <a:sym typeface="Montserrat"/>
            </a:endParaRPr>
          </a:p>
        </p:txBody>
      </p:sp>
      <p:sp>
        <p:nvSpPr>
          <p:cNvPr id="17" name="Google Shape;191;p19">
            <a:extLst>
              <a:ext uri="{FF2B5EF4-FFF2-40B4-BE49-F238E27FC236}">
                <a16:creationId xmlns:a16="http://schemas.microsoft.com/office/drawing/2014/main" id="{84627535-541F-C3B0-D44F-52720DA6EE7B}"/>
              </a:ext>
              <a:ext uri="{C183D7F6-B498-43B3-948B-1728B52AA6E4}">
                <adec:decorative xmlns:adec="http://schemas.microsoft.com/office/drawing/2017/decorative" val="1"/>
              </a:ext>
            </a:extLst>
          </p:cNvPr>
          <p:cNvSpPr/>
          <p:nvPr/>
        </p:nvSpPr>
        <p:spPr>
          <a:xfrm>
            <a:off x="6977363" y="5355292"/>
            <a:ext cx="1486191" cy="573947"/>
          </a:xfrm>
          <a:prstGeom prst="roundRect">
            <a:avLst>
              <a:gd name="adj" fmla="val 16667"/>
            </a:avLst>
          </a:prstGeom>
          <a:solidFill>
            <a:srgbClr val="E7F0FF"/>
          </a:solidFill>
          <a:ln w="19050" cap="flat" cmpd="sng">
            <a:noFill/>
            <a:prstDash val="solid"/>
            <a:miter lim="800000"/>
            <a:headEnd type="none" w="sm" len="sm"/>
            <a:tailEnd type="none" w="sm" len="sm"/>
          </a:ln>
          <a:effectLst>
            <a:outerShdw blurRad="57150" dist="19050" dir="5400000" algn="bl" rotWithShape="0">
              <a:srgbClr val="000000">
                <a:alpha val="50000"/>
              </a:srgbClr>
            </a:outerShdw>
          </a:effectLst>
        </p:spPr>
        <p:txBody>
          <a:bodyPr spcFirstLastPara="1" wrap="square" lIns="79125" tIns="39550" rIns="79125" bIns="3955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endParaRPr>
              <a:latin typeface="+mn-lt"/>
              <a:cs typeface="Arial" panose="020B0604020202020204" pitchFamily="34" charset="0"/>
              <a:sym typeface="Montserrat"/>
            </a:endParaRPr>
          </a:p>
        </p:txBody>
      </p:sp>
      <p:sp>
        <p:nvSpPr>
          <p:cNvPr id="2" name="Slide Number Placeholder 1">
            <a:extLst>
              <a:ext uri="{FF2B5EF4-FFF2-40B4-BE49-F238E27FC236}">
                <a16:creationId xmlns:a16="http://schemas.microsoft.com/office/drawing/2014/main" id="{709C832D-CD27-F997-352B-5F227F3B2C16}"/>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44</a:t>
            </a:fld>
            <a:endParaRPr lang="en-AU"/>
          </a:p>
        </p:txBody>
      </p:sp>
    </p:spTree>
    <p:extLst>
      <p:ext uri="{BB962C8B-B14F-4D97-AF65-F5344CB8AC3E}">
        <p14:creationId xmlns:p14="http://schemas.microsoft.com/office/powerpoint/2010/main" val="888763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9C2E80-0AD8-7BBD-C38F-4915A6E5352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10476A7-76D9-A8A3-E0AA-347195E2FD85}"/>
              </a:ext>
            </a:extLst>
          </p:cNvPr>
          <p:cNvSpPr>
            <a:spLocks noGrp="1"/>
          </p:cNvSpPr>
          <p:nvPr>
            <p:ph type="title"/>
          </p:nvPr>
        </p:nvSpPr>
        <p:spPr/>
        <p:txBody>
          <a:bodyPr/>
          <a:lstStyle/>
          <a:p>
            <a:r>
              <a:rPr lang="en-GB" dirty="0">
                <a:latin typeface="Arial"/>
                <a:cs typeface="Arial"/>
              </a:rPr>
              <a:t>Critical reflection scaffold – Dance work 1</a:t>
            </a:r>
            <a:endParaRPr lang="en-GB" dirty="0"/>
          </a:p>
        </p:txBody>
      </p:sp>
      <p:sp>
        <p:nvSpPr>
          <p:cNvPr id="5" name="Oval 4">
            <a:extLst>
              <a:ext uri="{FF2B5EF4-FFF2-40B4-BE49-F238E27FC236}">
                <a16:creationId xmlns:a16="http://schemas.microsoft.com/office/drawing/2014/main" id="{E070F570-0421-3FE8-C341-26417EA1F683}"/>
              </a:ext>
            </a:extLst>
          </p:cNvPr>
          <p:cNvSpPr/>
          <p:nvPr/>
        </p:nvSpPr>
        <p:spPr>
          <a:xfrm>
            <a:off x="11070000" y="126961"/>
            <a:ext cx="762000" cy="737039"/>
          </a:xfrm>
          <a:prstGeom prst="ellipse">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2.3b</a:t>
            </a:r>
          </a:p>
        </p:txBody>
      </p:sp>
      <p:graphicFrame>
        <p:nvGraphicFramePr>
          <p:cNvPr id="7" name="Table 6">
            <a:extLst>
              <a:ext uri="{FF2B5EF4-FFF2-40B4-BE49-F238E27FC236}">
                <a16:creationId xmlns:a16="http://schemas.microsoft.com/office/drawing/2014/main" id="{70DDE4D7-3D90-38B3-DA9B-F6A090211264}"/>
              </a:ext>
            </a:extLst>
          </p:cNvPr>
          <p:cNvGraphicFramePr>
            <a:graphicFrameLocks noGrp="1"/>
          </p:cNvGraphicFramePr>
          <p:nvPr>
            <p:extLst>
              <p:ext uri="{D42A27DB-BD31-4B8C-83A1-F6EECF244321}">
                <p14:modId xmlns:p14="http://schemas.microsoft.com/office/powerpoint/2010/main" val="3705750777"/>
              </p:ext>
            </p:extLst>
          </p:nvPr>
        </p:nvGraphicFramePr>
        <p:xfrm>
          <a:off x="3298126" y="1452783"/>
          <a:ext cx="8545874" cy="4318000"/>
        </p:xfrm>
        <a:graphic>
          <a:graphicData uri="http://schemas.openxmlformats.org/drawingml/2006/table">
            <a:tbl>
              <a:tblPr firstRow="1" bandRow="1">
                <a:effectLst>
                  <a:outerShdw blurRad="50800" dist="38100" dir="18900000" algn="bl" rotWithShape="0">
                    <a:prstClr val="black">
                      <a:alpha val="40000"/>
                    </a:prstClr>
                  </a:outerShdw>
                </a:effectLst>
                <a:tableStyleId>{69012ECD-51FC-41F1-AA8D-1B2483CD663E}</a:tableStyleId>
              </a:tblPr>
              <a:tblGrid>
                <a:gridCol w="2577696">
                  <a:extLst>
                    <a:ext uri="{9D8B030D-6E8A-4147-A177-3AD203B41FA5}">
                      <a16:colId xmlns:a16="http://schemas.microsoft.com/office/drawing/2014/main" val="3903156766"/>
                    </a:ext>
                  </a:extLst>
                </a:gridCol>
                <a:gridCol w="5968178">
                  <a:extLst>
                    <a:ext uri="{9D8B030D-6E8A-4147-A177-3AD203B41FA5}">
                      <a16:colId xmlns:a16="http://schemas.microsoft.com/office/drawing/2014/main" val="1404992465"/>
                    </a:ext>
                  </a:extLst>
                </a:gridCol>
              </a:tblGrid>
              <a:tr h="130847">
                <a:tc>
                  <a:txBody>
                    <a:bodyPr/>
                    <a:lstStyle/>
                    <a:p>
                      <a:pPr marL="0" marR="0" lvl="0" indent="0" algn="l" defTabSz="914377" rtl="0" eaLnBrk="1" fontAlgn="auto" latinLnBrk="0" hangingPunct="1">
                        <a:lnSpc>
                          <a:spcPct val="150000"/>
                        </a:lnSpc>
                        <a:spcBef>
                          <a:spcPts val="0"/>
                        </a:spcBef>
                        <a:spcAft>
                          <a:spcPts val="0"/>
                        </a:spcAft>
                        <a:buClrTx/>
                        <a:buSzTx/>
                        <a:buFontTx/>
                        <a:buNone/>
                        <a:tabLst/>
                        <a:defRPr/>
                      </a:pPr>
                      <a:r>
                        <a:rPr lang="en-AU" sz="1800" b="1">
                          <a:solidFill>
                            <a:schemeClr val="bg1"/>
                          </a:solidFill>
                        </a:rPr>
                        <a:t>Title of the dance work </a:t>
                      </a:r>
                    </a:p>
                  </a:txBody>
                  <a:tcPr>
                    <a:solidFill>
                      <a:srgbClr val="3C1292"/>
                    </a:solidFill>
                  </a:tcPr>
                </a:tc>
                <a:tc>
                  <a:txBody>
                    <a:bodyPr/>
                    <a:lstStyle/>
                    <a:p>
                      <a:pPr>
                        <a:lnSpc>
                          <a:spcPct val="150000"/>
                        </a:lnSpc>
                      </a:pPr>
                      <a:endParaRPr lang="en-AU">
                        <a:solidFill>
                          <a:schemeClr val="bg1"/>
                        </a:solidFill>
                      </a:endParaRPr>
                    </a:p>
                  </a:txBody>
                  <a:tcPr>
                    <a:noFill/>
                  </a:tcPr>
                </a:tc>
                <a:extLst>
                  <a:ext uri="{0D108BD9-81ED-4DB2-BD59-A6C34878D82A}">
                    <a16:rowId xmlns:a16="http://schemas.microsoft.com/office/drawing/2014/main" val="1204636624"/>
                  </a:ext>
                </a:extLst>
              </a:tr>
              <a:tr h="680817">
                <a:tc>
                  <a:txBody>
                    <a:bodyPr/>
                    <a:lstStyle/>
                    <a:p>
                      <a:pPr>
                        <a:lnSpc>
                          <a:spcPct val="150000"/>
                        </a:lnSpc>
                      </a:pPr>
                      <a:r>
                        <a:rPr lang="en-AU" b="1">
                          <a:solidFill>
                            <a:schemeClr val="bg1"/>
                          </a:solidFill>
                        </a:rPr>
                        <a:t>Context</a:t>
                      </a:r>
                    </a:p>
                  </a:txBody>
                  <a:tcPr>
                    <a:solidFill>
                      <a:srgbClr val="3C1292"/>
                    </a:solidFill>
                  </a:tcPr>
                </a:tc>
                <a:tc>
                  <a:txBody>
                    <a:bodyPr/>
                    <a:lstStyle/>
                    <a:p>
                      <a:pPr>
                        <a:lnSpc>
                          <a:spcPct val="150000"/>
                        </a:lnSpc>
                      </a:pPr>
                      <a:endParaRPr lang="en-AU">
                        <a:solidFill>
                          <a:schemeClr val="tx1"/>
                        </a:solidFill>
                      </a:endParaRPr>
                    </a:p>
                    <a:p>
                      <a:pPr>
                        <a:lnSpc>
                          <a:spcPct val="150000"/>
                        </a:lnSpc>
                      </a:pPr>
                      <a:endParaRPr lang="en-AU">
                        <a:solidFill>
                          <a:schemeClr val="tx1"/>
                        </a:solidFill>
                      </a:endParaRPr>
                    </a:p>
                  </a:txBody>
                  <a:tcPr/>
                </a:tc>
                <a:extLst>
                  <a:ext uri="{0D108BD9-81ED-4DB2-BD59-A6C34878D82A}">
                    <a16:rowId xmlns:a16="http://schemas.microsoft.com/office/drawing/2014/main" val="1479818920"/>
                  </a:ext>
                </a:extLst>
              </a:tr>
              <a:tr h="680817">
                <a:tc>
                  <a:txBody>
                    <a:bodyPr/>
                    <a:lstStyle/>
                    <a:p>
                      <a:pPr marL="0" marR="0" lvl="0" indent="0" algn="l" defTabSz="914377" rtl="0" eaLnBrk="1" fontAlgn="auto" latinLnBrk="0" hangingPunct="1">
                        <a:lnSpc>
                          <a:spcPct val="150000"/>
                        </a:lnSpc>
                        <a:spcBef>
                          <a:spcPts val="0"/>
                        </a:spcBef>
                        <a:spcAft>
                          <a:spcPts val="0"/>
                        </a:spcAft>
                        <a:buClrTx/>
                        <a:buSzTx/>
                        <a:buFontTx/>
                        <a:buNone/>
                        <a:tabLst/>
                        <a:defRPr/>
                      </a:pPr>
                      <a:r>
                        <a:rPr lang="en-AU" b="1">
                          <a:solidFill>
                            <a:schemeClr val="bg1"/>
                          </a:solidFill>
                        </a:rPr>
                        <a:t>Choreographer’s intent</a:t>
                      </a:r>
                    </a:p>
                  </a:txBody>
                  <a:tcPr>
                    <a:solidFill>
                      <a:srgbClr val="3C1292"/>
                    </a:solidFill>
                  </a:tcPr>
                </a:tc>
                <a:tc>
                  <a:txBody>
                    <a:bodyPr/>
                    <a:lstStyle/>
                    <a:p>
                      <a:pPr>
                        <a:lnSpc>
                          <a:spcPct val="150000"/>
                        </a:lnSpc>
                      </a:pPr>
                      <a:endParaRPr lang="en-AU">
                        <a:solidFill>
                          <a:schemeClr val="tx1"/>
                        </a:solidFill>
                      </a:endParaRPr>
                    </a:p>
                  </a:txBody>
                  <a:tcPr/>
                </a:tc>
                <a:extLst>
                  <a:ext uri="{0D108BD9-81ED-4DB2-BD59-A6C34878D82A}">
                    <a16:rowId xmlns:a16="http://schemas.microsoft.com/office/drawing/2014/main" val="364068963"/>
                  </a:ext>
                </a:extLst>
              </a:tr>
              <a:tr h="680817">
                <a:tc>
                  <a:txBody>
                    <a:bodyPr/>
                    <a:lstStyle/>
                    <a:p>
                      <a:pPr marL="0" marR="0" lvl="0" indent="0" algn="l" defTabSz="914377" rtl="0" eaLnBrk="1" fontAlgn="auto" latinLnBrk="0" hangingPunct="1">
                        <a:lnSpc>
                          <a:spcPct val="150000"/>
                        </a:lnSpc>
                        <a:spcBef>
                          <a:spcPts val="0"/>
                        </a:spcBef>
                        <a:spcAft>
                          <a:spcPts val="0"/>
                        </a:spcAft>
                        <a:buClrTx/>
                        <a:buSzTx/>
                        <a:buFontTx/>
                        <a:buNone/>
                        <a:tabLst/>
                        <a:defRPr/>
                      </a:pPr>
                      <a:r>
                        <a:rPr lang="en-AU" sz="1800" b="1">
                          <a:solidFill>
                            <a:schemeClr val="bg1"/>
                          </a:solidFill>
                        </a:rPr>
                        <a:t>Stylistic features </a:t>
                      </a:r>
                      <a:endParaRPr lang="en-AU" b="1">
                        <a:solidFill>
                          <a:schemeClr val="bg1"/>
                        </a:solidFill>
                      </a:endParaRPr>
                    </a:p>
                  </a:txBody>
                  <a:tcPr>
                    <a:solidFill>
                      <a:srgbClr val="3C1292"/>
                    </a:solidFill>
                  </a:tcPr>
                </a:tc>
                <a:tc>
                  <a:txBody>
                    <a:bodyPr/>
                    <a:lstStyle/>
                    <a:p>
                      <a:pPr>
                        <a:lnSpc>
                          <a:spcPct val="150000"/>
                        </a:lnSpc>
                      </a:pPr>
                      <a:endParaRPr lang="en-AU">
                        <a:solidFill>
                          <a:schemeClr val="tx1"/>
                        </a:solidFill>
                      </a:endParaRPr>
                    </a:p>
                    <a:p>
                      <a:pPr>
                        <a:lnSpc>
                          <a:spcPct val="150000"/>
                        </a:lnSpc>
                      </a:pPr>
                      <a:endParaRPr lang="en-AU">
                        <a:solidFill>
                          <a:schemeClr val="tx1"/>
                        </a:solidFill>
                      </a:endParaRPr>
                    </a:p>
                  </a:txBody>
                  <a:tcPr/>
                </a:tc>
                <a:extLst>
                  <a:ext uri="{0D108BD9-81ED-4DB2-BD59-A6C34878D82A}">
                    <a16:rowId xmlns:a16="http://schemas.microsoft.com/office/drawing/2014/main" val="3843859392"/>
                  </a:ext>
                </a:extLst>
              </a:tr>
              <a:tr h="692579">
                <a:tc>
                  <a:txBody>
                    <a:bodyPr/>
                    <a:lstStyle/>
                    <a:p>
                      <a:pPr marL="0" marR="0" lvl="0" indent="0" algn="l" defTabSz="914377" rtl="0" eaLnBrk="1" fontAlgn="auto" latinLnBrk="0" hangingPunct="1">
                        <a:lnSpc>
                          <a:spcPct val="150000"/>
                        </a:lnSpc>
                        <a:spcBef>
                          <a:spcPts val="0"/>
                        </a:spcBef>
                        <a:spcAft>
                          <a:spcPts val="0"/>
                        </a:spcAft>
                        <a:buClrTx/>
                        <a:buSzTx/>
                        <a:buFontTx/>
                        <a:buNone/>
                        <a:tabLst/>
                        <a:defRPr/>
                      </a:pPr>
                      <a:r>
                        <a:rPr lang="en-AU" sz="1800" b="1">
                          <a:solidFill>
                            <a:schemeClr val="bg1"/>
                          </a:solidFill>
                        </a:rPr>
                        <a:t>Details of the accompaniment</a:t>
                      </a:r>
                      <a:endParaRPr lang="en-AU" b="1">
                        <a:solidFill>
                          <a:schemeClr val="bg1"/>
                        </a:solidFill>
                      </a:endParaRPr>
                    </a:p>
                  </a:txBody>
                  <a:tcPr>
                    <a:solidFill>
                      <a:srgbClr val="3C1292"/>
                    </a:solidFill>
                  </a:tcPr>
                </a:tc>
                <a:tc>
                  <a:txBody>
                    <a:bodyPr/>
                    <a:lstStyle/>
                    <a:p>
                      <a:pPr>
                        <a:lnSpc>
                          <a:spcPct val="150000"/>
                        </a:lnSpc>
                      </a:pPr>
                      <a:endParaRPr lang="en-AU" dirty="0">
                        <a:solidFill>
                          <a:schemeClr val="tx1"/>
                        </a:solidFill>
                      </a:endParaRPr>
                    </a:p>
                  </a:txBody>
                  <a:tcPr/>
                </a:tc>
                <a:extLst>
                  <a:ext uri="{0D108BD9-81ED-4DB2-BD59-A6C34878D82A}">
                    <a16:rowId xmlns:a16="http://schemas.microsoft.com/office/drawing/2014/main" val="1093243435"/>
                  </a:ext>
                </a:extLst>
              </a:tr>
            </a:tbl>
          </a:graphicData>
        </a:graphic>
      </p:graphicFrame>
      <p:pic>
        <p:nvPicPr>
          <p:cNvPr id="6" name="Picture 5">
            <a:extLst>
              <a:ext uri="{FF2B5EF4-FFF2-40B4-BE49-F238E27FC236}">
                <a16:creationId xmlns:a16="http://schemas.microsoft.com/office/drawing/2014/main" id="{AB51B542-477A-08B8-2E95-83D96A2FE1D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1406" r="57890"/>
          <a:stretch>
            <a:fillRect/>
          </a:stretch>
        </p:blipFill>
        <p:spPr>
          <a:xfrm>
            <a:off x="-273111" y="1003971"/>
            <a:ext cx="3571237" cy="4401246"/>
          </a:xfrm>
          <a:prstGeom prst="rect">
            <a:avLst/>
          </a:prstGeom>
        </p:spPr>
      </p:pic>
      <p:sp>
        <p:nvSpPr>
          <p:cNvPr id="2" name="Slide Number Placeholder 1">
            <a:extLst>
              <a:ext uri="{FF2B5EF4-FFF2-40B4-BE49-F238E27FC236}">
                <a16:creationId xmlns:a16="http://schemas.microsoft.com/office/drawing/2014/main" id="{ACD2E698-6E52-B2BD-6897-6A2A761B839D}"/>
              </a:ext>
            </a:extLst>
          </p:cNvPr>
          <p:cNvSpPr>
            <a:spLocks noGrp="1"/>
          </p:cNvSpPr>
          <p:nvPr>
            <p:ph type="sldNum" sz="quarter" idx="12"/>
          </p:nvPr>
        </p:nvSpPr>
        <p:spPr/>
        <p:txBody>
          <a:bodyPr/>
          <a:lstStyle/>
          <a:p>
            <a:fld id="{10A01DC5-1685-4615-8240-15192985C6A2}" type="slidenum">
              <a:rPr lang="en-AU" smtClean="0"/>
              <a:t>45</a:t>
            </a:fld>
            <a:endParaRPr lang="en-AU"/>
          </a:p>
        </p:txBody>
      </p:sp>
    </p:spTree>
    <p:extLst>
      <p:ext uri="{BB962C8B-B14F-4D97-AF65-F5344CB8AC3E}">
        <p14:creationId xmlns:p14="http://schemas.microsoft.com/office/powerpoint/2010/main" val="2056096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29A3B1-7020-4002-ED1F-FA002C706B2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C37FAE0-743B-6AD6-C9C6-A7503DDB264F}"/>
              </a:ext>
            </a:extLst>
          </p:cNvPr>
          <p:cNvSpPr>
            <a:spLocks noGrp="1"/>
          </p:cNvSpPr>
          <p:nvPr>
            <p:ph type="title"/>
          </p:nvPr>
        </p:nvSpPr>
        <p:spPr>
          <a:xfrm>
            <a:off x="360000" y="360000"/>
            <a:ext cx="10080000" cy="545601"/>
          </a:xfrm>
        </p:spPr>
        <p:txBody>
          <a:bodyPr anchor="t">
            <a:normAutofit/>
          </a:bodyPr>
          <a:lstStyle/>
          <a:p>
            <a:r>
              <a:rPr lang="en-AU"/>
              <a:t>Accompaniment and auditory elements</a:t>
            </a:r>
          </a:p>
        </p:txBody>
      </p:sp>
      <p:sp>
        <p:nvSpPr>
          <p:cNvPr id="7" name="Oval 6">
            <a:extLst>
              <a:ext uri="{FF2B5EF4-FFF2-40B4-BE49-F238E27FC236}">
                <a16:creationId xmlns:a16="http://schemas.microsoft.com/office/drawing/2014/main" id="{5C5CF4AE-86A8-D46E-70B9-D81552C96830}"/>
              </a:ext>
            </a:extLst>
          </p:cNvPr>
          <p:cNvSpPr/>
          <p:nvPr/>
        </p:nvSpPr>
        <p:spPr>
          <a:xfrm>
            <a:off x="11070000" y="126961"/>
            <a:ext cx="762000" cy="737039"/>
          </a:xfrm>
          <a:prstGeom prst="ellipse">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2.4a</a:t>
            </a:r>
          </a:p>
        </p:txBody>
      </p:sp>
      <p:graphicFrame>
        <p:nvGraphicFramePr>
          <p:cNvPr id="2" name="Table 1" descr="A table with the NESA definitions of accompaniment as 'The choreographer’s use of music, sounds, silence, vocalisations, the spoken word, percussion and body percussion as stimulus, or to accompany dance works to support the intent'&#10;and auditory elements as 'The auditory components of an accompaniment that include structure, temporal, dynamic and musical qualities, thematic material and lyrics.'&#10;">
            <a:extLst>
              <a:ext uri="{FF2B5EF4-FFF2-40B4-BE49-F238E27FC236}">
                <a16:creationId xmlns:a16="http://schemas.microsoft.com/office/drawing/2014/main" id="{FD838BC7-1CBF-6A01-309F-3FC99D3B9A2E}"/>
              </a:ext>
            </a:extLst>
          </p:cNvPr>
          <p:cNvGraphicFramePr>
            <a:graphicFrameLocks noGrp="1"/>
          </p:cNvGraphicFramePr>
          <p:nvPr>
            <p:extLst>
              <p:ext uri="{D42A27DB-BD31-4B8C-83A1-F6EECF244321}">
                <p14:modId xmlns:p14="http://schemas.microsoft.com/office/powerpoint/2010/main" val="412334516"/>
              </p:ext>
            </p:extLst>
          </p:nvPr>
        </p:nvGraphicFramePr>
        <p:xfrm>
          <a:off x="516411" y="1413249"/>
          <a:ext cx="10973746" cy="3428758"/>
        </p:xfrm>
        <a:graphic>
          <a:graphicData uri="http://schemas.openxmlformats.org/drawingml/2006/table">
            <a:tbl>
              <a:tblPr firstRow="1" bandRow="1">
                <a:effectLst>
                  <a:outerShdw blurRad="50800" dist="38100" algn="l" rotWithShape="0">
                    <a:prstClr val="black">
                      <a:alpha val="40000"/>
                    </a:prstClr>
                  </a:outerShdw>
                </a:effectLst>
                <a:tableStyleId>{5C22544A-7EE6-4342-B048-85BDC9FD1C3A}</a:tableStyleId>
              </a:tblPr>
              <a:tblGrid>
                <a:gridCol w="3487689">
                  <a:extLst>
                    <a:ext uri="{9D8B030D-6E8A-4147-A177-3AD203B41FA5}">
                      <a16:colId xmlns:a16="http://schemas.microsoft.com/office/drawing/2014/main" val="1358264504"/>
                    </a:ext>
                  </a:extLst>
                </a:gridCol>
                <a:gridCol w="7486057">
                  <a:extLst>
                    <a:ext uri="{9D8B030D-6E8A-4147-A177-3AD203B41FA5}">
                      <a16:colId xmlns:a16="http://schemas.microsoft.com/office/drawing/2014/main" val="3441151534"/>
                    </a:ext>
                  </a:extLst>
                </a:gridCol>
              </a:tblGrid>
              <a:tr h="1878825">
                <a:tc>
                  <a:txBody>
                    <a:bodyPr/>
                    <a:lstStyle/>
                    <a:p>
                      <a:r>
                        <a:rPr lang="en-AU" sz="2200" b="1" cap="none" spc="0">
                          <a:solidFill>
                            <a:schemeClr val="tx1"/>
                          </a:solidFill>
                        </a:rPr>
                        <a:t>Accompaniment</a:t>
                      </a:r>
                      <a:endParaRPr lang="en-AU" sz="2200" b="1" cap="none" spc="0">
                        <a:solidFill>
                          <a:schemeClr val="tx1"/>
                        </a:solidFill>
                        <a:latin typeface="Arial" panose="020B0604020202020204" pitchFamily="34" charset="0"/>
                        <a:cs typeface="Arial" panose="020B0604020202020204" pitchFamily="34" charset="0"/>
                      </a:endParaRPr>
                    </a:p>
                  </a:txBody>
                  <a:tcPr marL="123054" marR="123054" marT="61526" marB="123054">
                    <a:solidFill>
                      <a:schemeClr val="bg1"/>
                    </a:solidFill>
                  </a:tcPr>
                </a:tc>
                <a:tc>
                  <a:txBody>
                    <a:bodyPr/>
                    <a:lstStyle/>
                    <a:p>
                      <a:r>
                        <a:rPr lang="en-AU" sz="2200" b="0" kern="1200" cap="none" spc="0">
                          <a:solidFill>
                            <a:schemeClr val="tx1"/>
                          </a:solidFill>
                          <a:effectLst/>
                        </a:rPr>
                        <a:t>The choreographer’s use of music, sounds, silence, vocalisations, the spoken word, percussion and body percussion as stimulus, or to accompany dance works to support the intent.</a:t>
                      </a:r>
                    </a:p>
                  </a:txBody>
                  <a:tcPr marL="123054" marR="123054" marT="61526" marB="123054">
                    <a:solidFill>
                      <a:schemeClr val="bg1"/>
                    </a:solidFill>
                  </a:tcPr>
                </a:tc>
                <a:extLst>
                  <a:ext uri="{0D108BD9-81ED-4DB2-BD59-A6C34878D82A}">
                    <a16:rowId xmlns:a16="http://schemas.microsoft.com/office/drawing/2014/main" val="68943446"/>
                  </a:ext>
                </a:extLst>
              </a:tr>
              <a:tr h="1549933">
                <a:tc>
                  <a:txBody>
                    <a:bodyPr/>
                    <a:lstStyle/>
                    <a:p>
                      <a:r>
                        <a:rPr lang="en-AU" sz="2200" b="1" cap="none" spc="0">
                          <a:solidFill>
                            <a:schemeClr val="tx1"/>
                          </a:solidFill>
                        </a:rPr>
                        <a:t>Auditory elements</a:t>
                      </a:r>
                      <a:endParaRPr lang="en-AU" sz="2200" b="1" cap="none" spc="0">
                        <a:solidFill>
                          <a:schemeClr val="tx1"/>
                        </a:solidFill>
                        <a:latin typeface="Arial" panose="020B0604020202020204" pitchFamily="34" charset="0"/>
                        <a:cs typeface="Arial" panose="020B0604020202020204" pitchFamily="34" charset="0"/>
                      </a:endParaRPr>
                    </a:p>
                  </a:txBody>
                  <a:tcPr marL="123054" marR="123054" marT="61526" marB="123054">
                    <a:solidFill>
                      <a:srgbClr val="F0EBFB"/>
                    </a:solidFill>
                  </a:tcPr>
                </a:tc>
                <a:tc>
                  <a:txBody>
                    <a:bodyPr/>
                    <a:lstStyle/>
                    <a:p>
                      <a:r>
                        <a:rPr lang="en-AU" sz="2200" b="0" kern="1200" cap="none" spc="0" dirty="0">
                          <a:solidFill>
                            <a:schemeClr val="tx1"/>
                          </a:solidFill>
                          <a:effectLst/>
                        </a:rPr>
                        <a:t>The auditory components of an accompaniment that include structure, temporal, dynamic and musical qualities, thematic material and lyrics.</a:t>
                      </a:r>
                      <a:endParaRPr lang="en-AU" sz="2200" cap="none" spc="0" dirty="0">
                        <a:solidFill>
                          <a:schemeClr val="tx1"/>
                        </a:solidFill>
                        <a:latin typeface="Arial" panose="020B0604020202020204" pitchFamily="34" charset="0"/>
                        <a:cs typeface="Arial" panose="020B0604020202020204" pitchFamily="34" charset="0"/>
                      </a:endParaRPr>
                    </a:p>
                  </a:txBody>
                  <a:tcPr marL="123054" marR="123054" marT="61526" marB="123054">
                    <a:solidFill>
                      <a:srgbClr val="F0EBFB"/>
                    </a:solidFill>
                  </a:tcPr>
                </a:tc>
                <a:extLst>
                  <a:ext uri="{0D108BD9-81ED-4DB2-BD59-A6C34878D82A}">
                    <a16:rowId xmlns:a16="http://schemas.microsoft.com/office/drawing/2014/main" val="3309665130"/>
                  </a:ext>
                </a:extLst>
              </a:tr>
            </a:tbl>
          </a:graphicData>
        </a:graphic>
      </p:graphicFrame>
      <p:sp>
        <p:nvSpPr>
          <p:cNvPr id="8" name="TextBox 7">
            <a:extLst>
              <a:ext uri="{FF2B5EF4-FFF2-40B4-BE49-F238E27FC236}">
                <a16:creationId xmlns:a16="http://schemas.microsoft.com/office/drawing/2014/main" id="{28516490-62B4-F262-D2D4-E87BBE888FA9}"/>
              </a:ext>
              <a:ext uri="{C183D7F6-B498-43B3-948B-1728B52AA6E4}">
                <adec:decorative xmlns:adec="http://schemas.microsoft.com/office/drawing/2017/decorative" val="1"/>
              </a:ext>
            </a:extLst>
          </p:cNvPr>
          <p:cNvSpPr txBox="1"/>
          <p:nvPr/>
        </p:nvSpPr>
        <p:spPr>
          <a:xfrm>
            <a:off x="360000" y="6516000"/>
            <a:ext cx="11286568" cy="343974"/>
          </a:xfrm>
          <a:prstGeom prst="rect">
            <a:avLst/>
          </a:prstGeom>
          <a:noFill/>
          <a:effectLst/>
        </p:spPr>
        <p:txBody>
          <a:bodyPr wrap="square" lIns="0" tIns="0" rIns="0" bIns="0" rtlCol="0" anchor="t">
            <a:noAutofit/>
          </a:bodyPr>
          <a:lstStyle/>
          <a:p>
            <a:r>
              <a:rPr lang="en-AU" sz="1000"/>
              <a:t>NESA (2025) </a:t>
            </a:r>
            <a:r>
              <a:rPr lang="en-AU" sz="1000">
                <a:ea typeface="+mn-lt"/>
                <a:cs typeface="+mn-lt"/>
                <a:hlinkClick r:id="rId3"/>
              </a:rPr>
              <a:t>Dance 11–12 Syllabus (2025) Glossary</a:t>
            </a:r>
            <a:r>
              <a:rPr lang="en-AU" sz="1000">
                <a:ea typeface="+mn-lt"/>
                <a:cs typeface="+mn-lt"/>
              </a:rPr>
              <a:t> Date accessed 1 July 2026</a:t>
            </a:r>
            <a:endParaRPr lang="en-AU" sz="1000">
              <a:cs typeface="Arial"/>
            </a:endParaRPr>
          </a:p>
        </p:txBody>
      </p:sp>
      <p:sp>
        <p:nvSpPr>
          <p:cNvPr id="3" name="Slide Number Placeholder 2">
            <a:extLst>
              <a:ext uri="{FF2B5EF4-FFF2-40B4-BE49-F238E27FC236}">
                <a16:creationId xmlns:a16="http://schemas.microsoft.com/office/drawing/2014/main" id="{044D22F1-10D9-A974-3FC2-7C8A3BE14D13}"/>
              </a:ext>
              <a:ext uri="{C183D7F6-B498-43B3-948B-1728B52AA6E4}">
                <adec:decorative xmlns:adec="http://schemas.microsoft.com/office/drawing/2017/decorative" val="0"/>
              </a:ext>
            </a:extLst>
          </p:cNvPr>
          <p:cNvSpPr>
            <a:spLocks noGrp="1"/>
          </p:cNvSpPr>
          <p:nvPr>
            <p:ph type="sldNum" sz="quarter" idx="10"/>
          </p:nvPr>
        </p:nvSpPr>
        <p:spPr>
          <a:xfrm>
            <a:off x="11124000" y="6516000"/>
            <a:ext cx="720000" cy="180000"/>
          </a:xfrm>
        </p:spPr>
        <p:txBody>
          <a:bodyPr anchor="t">
            <a:normAutofit/>
          </a:bodyPr>
          <a:lstStyle/>
          <a:p>
            <a:pPr marL="0" marR="0" lvl="0" indent="0" defTabSz="609585" rtl="0" eaLnBrk="1" fontAlgn="auto" latinLnBrk="0" hangingPunct="1">
              <a:lnSpc>
                <a:spcPct val="90000"/>
              </a:lnSpc>
              <a:spcBef>
                <a:spcPts val="0"/>
              </a:spcBef>
              <a:spcAft>
                <a:spcPts val="600"/>
              </a:spcAft>
              <a:buClrTx/>
              <a:buSzTx/>
              <a:buFontTx/>
              <a:buNone/>
              <a:tabLst/>
              <a:defRPr/>
            </a:pPr>
            <a:fld id="{10A01DC5-1685-4615-8240-15192985C6A2}" type="slidenum">
              <a:rPr kumimoji="0" lang="en-AU" b="0" i="0" u="none" strike="noStrike" kern="1200" cap="none" spc="0" normalizeH="0" baseline="0" noProof="0" smtClean="0">
                <a:ln>
                  <a:noFill/>
                </a:ln>
                <a:effectLst/>
                <a:uLnTx/>
                <a:uFillTx/>
              </a:rPr>
              <a:pPr marL="0" marR="0" lvl="0" indent="0" defTabSz="609585" rtl="0" eaLnBrk="1" fontAlgn="auto" latinLnBrk="0" hangingPunct="1">
                <a:lnSpc>
                  <a:spcPct val="90000"/>
                </a:lnSpc>
                <a:spcBef>
                  <a:spcPts val="0"/>
                </a:spcBef>
                <a:spcAft>
                  <a:spcPts val="600"/>
                </a:spcAft>
                <a:buClrTx/>
                <a:buSzTx/>
                <a:buFontTx/>
                <a:buNone/>
                <a:tabLst/>
                <a:defRPr/>
              </a:pPr>
              <a:t>46</a:t>
            </a:fld>
            <a:endParaRPr kumimoji="0" lang="en-AU" b="0" i="0" u="none" strike="noStrike" kern="1200" cap="none" spc="0" normalizeH="0" baseline="0" noProof="0">
              <a:ln>
                <a:noFill/>
              </a:ln>
              <a:effectLst/>
              <a:uLnTx/>
              <a:uFillTx/>
            </a:endParaRPr>
          </a:p>
        </p:txBody>
      </p:sp>
      <p:pic>
        <p:nvPicPr>
          <p:cNvPr id="6" name="Picture 5">
            <a:extLst>
              <a:ext uri="{FF2B5EF4-FFF2-40B4-BE49-F238E27FC236}">
                <a16:creationId xmlns:a16="http://schemas.microsoft.com/office/drawing/2014/main" id="{54DB6365-6574-CE35-CB21-AE5F7C53FE43}"/>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76900" y="4425070"/>
            <a:ext cx="6515100" cy="2039362"/>
          </a:xfrm>
          <a:prstGeom prst="rect">
            <a:avLst/>
          </a:prstGeom>
        </p:spPr>
      </p:pic>
    </p:spTree>
    <p:extLst>
      <p:ext uri="{BB962C8B-B14F-4D97-AF65-F5344CB8AC3E}">
        <p14:creationId xmlns:p14="http://schemas.microsoft.com/office/powerpoint/2010/main" val="1602287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E002DD6-E59B-5FEA-F37D-AB15C3CE78DC}"/>
              </a:ext>
            </a:extLst>
          </p:cNvPr>
          <p:cNvSpPr>
            <a:spLocks noGrp="1"/>
          </p:cNvSpPr>
          <p:nvPr>
            <p:ph type="title"/>
          </p:nvPr>
        </p:nvSpPr>
        <p:spPr/>
        <p:txBody>
          <a:bodyPr/>
          <a:lstStyle/>
          <a:p>
            <a:r>
              <a:rPr lang="en-AU"/>
              <a:t>Auditory elements relative to performance activity</a:t>
            </a:r>
          </a:p>
        </p:txBody>
      </p:sp>
      <p:sp>
        <p:nvSpPr>
          <p:cNvPr id="6" name="Oval 5">
            <a:extLst>
              <a:ext uri="{FF2B5EF4-FFF2-40B4-BE49-F238E27FC236}">
                <a16:creationId xmlns:a16="http://schemas.microsoft.com/office/drawing/2014/main" id="{6D3C1CF6-963C-B54F-9898-D46B2E4D02B7}"/>
              </a:ext>
            </a:extLst>
          </p:cNvPr>
          <p:cNvSpPr/>
          <p:nvPr/>
        </p:nvSpPr>
        <p:spPr>
          <a:xfrm>
            <a:off x="11070000" y="126961"/>
            <a:ext cx="762000" cy="737039"/>
          </a:xfrm>
          <a:prstGeom prst="ellipse">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2.4</a:t>
            </a:r>
          </a:p>
          <a:p>
            <a:pPr algn="ctr"/>
            <a:r>
              <a:rPr lang="en-AU" sz="1800"/>
              <a:t>b</a:t>
            </a:r>
          </a:p>
        </p:txBody>
      </p:sp>
      <p:sp>
        <p:nvSpPr>
          <p:cNvPr id="5" name="Text Placeholder 4">
            <a:extLst>
              <a:ext uri="{FF2B5EF4-FFF2-40B4-BE49-F238E27FC236}">
                <a16:creationId xmlns:a16="http://schemas.microsoft.com/office/drawing/2014/main" id="{4D9D43F3-B22E-B91A-1343-FDCBA184A49D}"/>
              </a:ext>
            </a:extLst>
          </p:cNvPr>
          <p:cNvSpPr>
            <a:spLocks noGrp="1"/>
          </p:cNvSpPr>
          <p:nvPr>
            <p:ph sz="half" idx="1"/>
          </p:nvPr>
        </p:nvSpPr>
        <p:spPr>
          <a:xfrm>
            <a:off x="360000" y="1554802"/>
            <a:ext cx="3713236" cy="2146465"/>
          </a:xfrm>
          <a:solidFill>
            <a:srgbClr val="3C1292"/>
          </a:solidFill>
          <a:effectLst>
            <a:outerShdw blurRad="50800" dist="38100" dir="18900000" algn="bl" rotWithShape="0">
              <a:prstClr val="black">
                <a:alpha val="40000"/>
              </a:prstClr>
            </a:outerShdw>
          </a:effectLst>
        </p:spPr>
        <p:txBody>
          <a:bodyPr/>
          <a:lstStyle/>
          <a:p>
            <a:pPr marL="177800">
              <a:tabLst>
                <a:tab pos="3313113" algn="l"/>
                <a:tab pos="3490913" algn="l"/>
              </a:tabLst>
            </a:pPr>
            <a:r>
              <a:rPr lang="en-AU">
                <a:solidFill>
                  <a:schemeClr val="bg1"/>
                </a:solidFill>
              </a:rPr>
              <a:t>Your teacher will play short excerpts of music that could be used as accompaniment for a dance work.</a:t>
            </a:r>
          </a:p>
          <a:p>
            <a:pPr lvl="0"/>
            <a:endParaRPr lang="en-AU"/>
          </a:p>
        </p:txBody>
      </p:sp>
      <p:sp>
        <p:nvSpPr>
          <p:cNvPr id="7" name="Content Placeholder 6">
            <a:extLst>
              <a:ext uri="{FF2B5EF4-FFF2-40B4-BE49-F238E27FC236}">
                <a16:creationId xmlns:a16="http://schemas.microsoft.com/office/drawing/2014/main" id="{2983E2F5-7877-00C0-A7CC-0F7227F55C1B}"/>
              </a:ext>
            </a:extLst>
          </p:cNvPr>
          <p:cNvSpPr>
            <a:spLocks noGrp="1"/>
          </p:cNvSpPr>
          <p:nvPr>
            <p:ph sz="half" idx="2"/>
          </p:nvPr>
        </p:nvSpPr>
        <p:spPr>
          <a:xfrm>
            <a:off x="4381995" y="1282535"/>
            <a:ext cx="7462005" cy="4837465"/>
          </a:xfrm>
          <a:solidFill>
            <a:srgbClr val="F0EBFB"/>
          </a:solidFill>
          <a:effectLst>
            <a:outerShdw blurRad="50800" dist="38100" dir="18900000" algn="bl" rotWithShape="0">
              <a:prstClr val="black">
                <a:alpha val="40000"/>
              </a:prstClr>
            </a:outerShdw>
          </a:effectLst>
        </p:spPr>
        <p:txBody>
          <a:bodyPr vert="horz" lIns="0" tIns="0" rIns="0" bIns="0" rtlCol="0" anchor="t">
            <a:noAutofit/>
          </a:bodyPr>
          <a:lstStyle/>
          <a:p>
            <a:pPr marL="628650" indent="-342900"/>
            <a:r>
              <a:rPr lang="en-AU" dirty="0">
                <a:latin typeface="Arial"/>
                <a:cs typeface="Arial"/>
              </a:rPr>
              <a:t>As you listen to each excerpt, answer the following questions:</a:t>
            </a:r>
          </a:p>
          <a:p>
            <a:pPr marL="628650" indent="-342900">
              <a:buFont typeface="Arial" panose="020B0604020202020204" pitchFamily="34" charset="0"/>
              <a:buChar char="•"/>
            </a:pPr>
            <a:r>
              <a:rPr lang="en-AU" dirty="0">
                <a:latin typeface="Arial"/>
                <a:cs typeface="Arial"/>
              </a:rPr>
              <a:t>What is the context of the excerpt of music?</a:t>
            </a:r>
          </a:p>
          <a:p>
            <a:pPr marL="628650" lvl="0" indent="-342900">
              <a:buFont typeface="Arial" panose="020B0604020202020204" pitchFamily="34" charset="0"/>
              <a:buChar char="•"/>
            </a:pPr>
            <a:r>
              <a:rPr lang="en-AU" dirty="0"/>
              <a:t>How does the music make you feel?</a:t>
            </a:r>
          </a:p>
          <a:p>
            <a:pPr marL="628650" lvl="0" indent="-342900">
              <a:buFont typeface="Arial" panose="020B0604020202020204" pitchFamily="34" charset="0"/>
              <a:buChar char="•"/>
            </a:pPr>
            <a:r>
              <a:rPr lang="en-AU" dirty="0"/>
              <a:t>Does the music make you visualise images or movements?</a:t>
            </a:r>
          </a:p>
          <a:p>
            <a:pPr marL="628650" lvl="0" indent="-342900">
              <a:buFont typeface="Arial" panose="020B0604020202020204" pitchFamily="34" charset="0"/>
              <a:buChar char="•"/>
            </a:pPr>
            <a:r>
              <a:rPr lang="en-AU" dirty="0"/>
              <a:t>What is the time signature of the music?</a:t>
            </a:r>
          </a:p>
          <a:p>
            <a:pPr marL="628650" lvl="0" indent="-342900">
              <a:buFont typeface="Arial" panose="020B0604020202020204" pitchFamily="34" charset="0"/>
              <a:buChar char="•"/>
            </a:pPr>
            <a:r>
              <a:rPr lang="en-AU" dirty="0"/>
              <a:t>What dynamic qualities does the music have?</a:t>
            </a:r>
          </a:p>
          <a:p>
            <a:pPr lvl="0"/>
            <a:endParaRPr lang="en-AU" dirty="0"/>
          </a:p>
        </p:txBody>
      </p:sp>
      <p:pic>
        <p:nvPicPr>
          <p:cNvPr id="9" name="Picture 8">
            <a:extLst>
              <a:ext uri="{FF2B5EF4-FFF2-40B4-BE49-F238E27FC236}">
                <a16:creationId xmlns:a16="http://schemas.microsoft.com/office/drawing/2014/main" id="{47012113-D232-EC6B-EC2B-6F70FB150D5B}"/>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r="36493"/>
          <a:stretch>
            <a:fillRect/>
          </a:stretch>
        </p:blipFill>
        <p:spPr>
          <a:xfrm>
            <a:off x="0" y="4471124"/>
            <a:ext cx="4516239" cy="2224876"/>
          </a:xfrm>
          <a:prstGeom prst="rect">
            <a:avLst/>
          </a:prstGeom>
        </p:spPr>
      </p:pic>
      <p:sp>
        <p:nvSpPr>
          <p:cNvPr id="2" name="Slide Number Placeholder 1">
            <a:extLst>
              <a:ext uri="{FF2B5EF4-FFF2-40B4-BE49-F238E27FC236}">
                <a16:creationId xmlns:a16="http://schemas.microsoft.com/office/drawing/2014/main" id="{1BD1D920-EE1E-70ED-6D6E-12D50550B99C}"/>
              </a:ext>
            </a:extLst>
          </p:cNvPr>
          <p:cNvSpPr>
            <a:spLocks noGrp="1"/>
          </p:cNvSpPr>
          <p:nvPr>
            <p:ph type="sldNum" sz="quarter" idx="10"/>
          </p:nvPr>
        </p:nvSpPr>
        <p:spPr/>
        <p:txBody>
          <a:bodyPr/>
          <a:lstStyle/>
          <a:p>
            <a:fld id="{10A01DC5-1685-4615-8240-15192985C6A2}" type="slidenum">
              <a:rPr lang="en-AU" smtClean="0"/>
              <a:t>47</a:t>
            </a:fld>
            <a:endParaRPr lang="en-AU"/>
          </a:p>
        </p:txBody>
      </p:sp>
    </p:spTree>
    <p:extLst>
      <p:ext uri="{BB962C8B-B14F-4D97-AF65-F5344CB8AC3E}">
        <p14:creationId xmlns:p14="http://schemas.microsoft.com/office/powerpoint/2010/main" val="2451468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F6AA70-4BC4-246D-F3D7-FDF4E4170BB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E903F66-05C6-D424-8EF2-DD526009568C}"/>
              </a:ext>
            </a:extLst>
          </p:cNvPr>
          <p:cNvSpPr>
            <a:spLocks noGrp="1"/>
          </p:cNvSpPr>
          <p:nvPr>
            <p:ph type="title"/>
          </p:nvPr>
        </p:nvSpPr>
        <p:spPr/>
        <p:txBody>
          <a:bodyPr/>
          <a:lstStyle/>
          <a:p>
            <a:r>
              <a:rPr lang="en-AU">
                <a:latin typeface="+mj-lt"/>
              </a:rPr>
              <a:t>Structure (NESA 2025)</a:t>
            </a:r>
          </a:p>
        </p:txBody>
      </p:sp>
      <p:sp>
        <p:nvSpPr>
          <p:cNvPr id="5" name="Oval 4">
            <a:extLst>
              <a:ext uri="{FF2B5EF4-FFF2-40B4-BE49-F238E27FC236}">
                <a16:creationId xmlns:a16="http://schemas.microsoft.com/office/drawing/2014/main" id="{52A03037-ECA5-27C0-1BC6-E901F70280B4}"/>
              </a:ext>
            </a:extLst>
          </p:cNvPr>
          <p:cNvSpPr/>
          <p:nvPr/>
        </p:nvSpPr>
        <p:spPr>
          <a:xfrm>
            <a:off x="11070000" y="126961"/>
            <a:ext cx="762000" cy="737039"/>
          </a:xfrm>
          <a:prstGeom prst="ellipse">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2.5a</a:t>
            </a:r>
          </a:p>
        </p:txBody>
      </p:sp>
      <p:graphicFrame>
        <p:nvGraphicFramePr>
          <p:cNvPr id="6" name="Table 5">
            <a:extLst>
              <a:ext uri="{FF2B5EF4-FFF2-40B4-BE49-F238E27FC236}">
                <a16:creationId xmlns:a16="http://schemas.microsoft.com/office/drawing/2014/main" id="{BC67E5CB-082E-416E-6345-DBDB2A60D6E7}"/>
              </a:ext>
            </a:extLst>
          </p:cNvPr>
          <p:cNvGraphicFramePr>
            <a:graphicFrameLocks noGrp="1"/>
          </p:cNvGraphicFramePr>
          <p:nvPr>
            <p:extLst>
              <p:ext uri="{D42A27DB-BD31-4B8C-83A1-F6EECF244321}">
                <p14:modId xmlns:p14="http://schemas.microsoft.com/office/powerpoint/2010/main" val="1880620240"/>
              </p:ext>
            </p:extLst>
          </p:nvPr>
        </p:nvGraphicFramePr>
        <p:xfrm>
          <a:off x="336000" y="1349491"/>
          <a:ext cx="11496000" cy="4770120"/>
        </p:xfrm>
        <a:graphic>
          <a:graphicData uri="http://schemas.openxmlformats.org/drawingml/2006/table">
            <a:tbl>
              <a:tblPr firstRow="1" bandRow="1">
                <a:effectLst>
                  <a:outerShdw blurRad="50800" dist="38100" dir="18900000" algn="bl" rotWithShape="0">
                    <a:prstClr val="black">
                      <a:alpha val="40000"/>
                    </a:prstClr>
                  </a:outerShdw>
                </a:effectLst>
                <a:tableStyleId>{5C22544A-7EE6-4342-B048-85BDC9FD1C3A}</a:tableStyleId>
              </a:tblPr>
              <a:tblGrid>
                <a:gridCol w="1500999">
                  <a:extLst>
                    <a:ext uri="{9D8B030D-6E8A-4147-A177-3AD203B41FA5}">
                      <a16:colId xmlns:a16="http://schemas.microsoft.com/office/drawing/2014/main" val="1033801504"/>
                    </a:ext>
                  </a:extLst>
                </a:gridCol>
                <a:gridCol w="9995001">
                  <a:extLst>
                    <a:ext uri="{9D8B030D-6E8A-4147-A177-3AD203B41FA5}">
                      <a16:colId xmlns:a16="http://schemas.microsoft.com/office/drawing/2014/main" val="870241749"/>
                    </a:ext>
                  </a:extLst>
                </a:gridCol>
              </a:tblGrid>
              <a:tr h="370840">
                <a:tc>
                  <a:txBody>
                    <a:bodyPr/>
                    <a:lstStyle/>
                    <a:p>
                      <a:pPr>
                        <a:lnSpc>
                          <a:spcPct val="150000"/>
                        </a:lnSpc>
                      </a:pPr>
                      <a:r>
                        <a:rPr lang="en-AU"/>
                        <a:t>Term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C1292"/>
                    </a:solidFill>
                  </a:tcPr>
                </a:tc>
                <a:tc>
                  <a:txBody>
                    <a:bodyPr/>
                    <a:lstStyle/>
                    <a:p>
                      <a:pPr>
                        <a:lnSpc>
                          <a:spcPct val="150000"/>
                        </a:lnSpc>
                      </a:pPr>
                      <a:r>
                        <a:rPr lang="en-AU"/>
                        <a:t>Definition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C1292"/>
                    </a:solidFill>
                  </a:tcPr>
                </a:tc>
                <a:extLst>
                  <a:ext uri="{0D108BD9-81ED-4DB2-BD59-A6C34878D82A}">
                    <a16:rowId xmlns:a16="http://schemas.microsoft.com/office/drawing/2014/main" val="2318801212"/>
                  </a:ext>
                </a:extLst>
              </a:tr>
              <a:tr h="370840">
                <a:tc>
                  <a:txBody>
                    <a:bodyPr/>
                    <a:lstStyle/>
                    <a:p>
                      <a:pPr marL="0" marR="0" lvl="0" indent="0" algn="l" defTabSz="914377" rtl="0" eaLnBrk="1" fontAlgn="auto" latinLnBrk="0" hangingPunct="1">
                        <a:lnSpc>
                          <a:spcPct val="150000"/>
                        </a:lnSpc>
                        <a:spcBef>
                          <a:spcPts val="0"/>
                        </a:spcBef>
                        <a:spcAft>
                          <a:spcPts val="0"/>
                        </a:spcAft>
                        <a:buClrTx/>
                        <a:buSzTx/>
                        <a:buFontTx/>
                        <a:buNone/>
                        <a:tabLst/>
                        <a:defRPr/>
                      </a:pPr>
                      <a:r>
                        <a:rPr lang="en-US" b="1">
                          <a:solidFill>
                            <a:schemeClr val="bg1"/>
                          </a:solidFill>
                        </a:rPr>
                        <a:t>Phrase</a:t>
                      </a:r>
                      <a:endParaRPr lang="en-AU" b="1">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C1292"/>
                    </a:solidFill>
                  </a:tcPr>
                </a:tc>
                <a:tc>
                  <a:txBody>
                    <a:bodyPr/>
                    <a:lstStyle/>
                    <a:p>
                      <a:pPr marL="0" marR="0" lvl="0" indent="0" algn="l" defTabSz="914377" rtl="0" eaLnBrk="1" fontAlgn="auto" latinLnBrk="0" hangingPunct="1">
                        <a:lnSpc>
                          <a:spcPct val="150000"/>
                        </a:lnSpc>
                        <a:spcBef>
                          <a:spcPts val="0"/>
                        </a:spcBef>
                        <a:spcAft>
                          <a:spcPts val="0"/>
                        </a:spcAft>
                        <a:buClrTx/>
                        <a:buSzTx/>
                        <a:buFontTx/>
                        <a:buNone/>
                        <a:tabLst/>
                        <a:defRPr/>
                      </a:pPr>
                      <a:r>
                        <a:rPr lang="en-US" sz="1800" b="0"/>
                        <a:t>The fundamental unit of structure in dance. It consists of a series of movements linked by thematic intent which has a beginning, middle and end.</a:t>
                      </a:r>
                      <a:endParaRPr lang="en-A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43008040"/>
                  </a:ext>
                </a:extLst>
              </a:tr>
              <a:tr h="370840">
                <a:tc>
                  <a:txBody>
                    <a:bodyPr/>
                    <a:lstStyle/>
                    <a:p>
                      <a:pPr marL="0" marR="0" lvl="0" indent="0" algn="l" defTabSz="914377" rtl="0" eaLnBrk="1" fontAlgn="auto" latinLnBrk="0" hangingPunct="1">
                        <a:lnSpc>
                          <a:spcPct val="150000"/>
                        </a:lnSpc>
                        <a:spcBef>
                          <a:spcPts val="0"/>
                        </a:spcBef>
                        <a:spcAft>
                          <a:spcPts val="0"/>
                        </a:spcAft>
                        <a:buClrTx/>
                        <a:buSzTx/>
                        <a:buFontTx/>
                        <a:buNone/>
                        <a:tabLst/>
                        <a:defRPr/>
                      </a:pPr>
                      <a:r>
                        <a:rPr lang="en-US" b="1">
                          <a:solidFill>
                            <a:schemeClr val="bg1"/>
                          </a:solidFill>
                        </a:rPr>
                        <a:t>Transition </a:t>
                      </a:r>
                      <a:endParaRPr lang="en-AU" b="1">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C1292"/>
                    </a:solidFill>
                  </a:tcPr>
                </a:tc>
                <a:tc>
                  <a:txBody>
                    <a:bodyPr/>
                    <a:lstStyle/>
                    <a:p>
                      <a:pPr marL="0" marR="0" lvl="0" indent="0" algn="l" defTabSz="914377" rtl="0" eaLnBrk="1" fontAlgn="auto" latinLnBrk="0" hangingPunct="1">
                        <a:lnSpc>
                          <a:spcPct val="150000"/>
                        </a:lnSpc>
                        <a:spcBef>
                          <a:spcPts val="0"/>
                        </a:spcBef>
                        <a:spcAft>
                          <a:spcPts val="0"/>
                        </a:spcAft>
                        <a:buClrTx/>
                        <a:buSzTx/>
                        <a:buFontTx/>
                        <a:buNone/>
                        <a:tabLst/>
                        <a:defRPr/>
                      </a:pPr>
                      <a:r>
                        <a:rPr lang="en-US" sz="1800" b="0"/>
                        <a:t>Transitions are connecting movements between shapes, sequences of movement, phrases and sections in dance works.</a:t>
                      </a:r>
                      <a:endParaRPr lang="en-A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EBFB"/>
                    </a:solidFill>
                  </a:tcPr>
                </a:tc>
                <a:extLst>
                  <a:ext uri="{0D108BD9-81ED-4DB2-BD59-A6C34878D82A}">
                    <a16:rowId xmlns:a16="http://schemas.microsoft.com/office/drawing/2014/main" val="2734383876"/>
                  </a:ext>
                </a:extLst>
              </a:tr>
              <a:tr h="370840">
                <a:tc>
                  <a:txBody>
                    <a:bodyPr/>
                    <a:lstStyle/>
                    <a:p>
                      <a:pPr marL="0" marR="0" lvl="0" indent="0" algn="l" defTabSz="914377" rtl="0" eaLnBrk="1" fontAlgn="auto" latinLnBrk="0" hangingPunct="1">
                        <a:lnSpc>
                          <a:spcPct val="150000"/>
                        </a:lnSpc>
                        <a:spcBef>
                          <a:spcPts val="0"/>
                        </a:spcBef>
                        <a:spcAft>
                          <a:spcPts val="0"/>
                        </a:spcAft>
                        <a:buClrTx/>
                        <a:buSzTx/>
                        <a:buFontTx/>
                        <a:buNone/>
                        <a:tabLst/>
                        <a:defRPr/>
                      </a:pPr>
                      <a:r>
                        <a:rPr lang="en-US" b="1">
                          <a:solidFill>
                            <a:schemeClr val="bg1"/>
                          </a:solidFill>
                        </a:rPr>
                        <a:t>Repetition</a:t>
                      </a:r>
                      <a:endParaRPr lang="en-AU" b="1">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C1292"/>
                    </a:solidFill>
                  </a:tcPr>
                </a:tc>
                <a:tc>
                  <a:txBody>
                    <a:bodyPr/>
                    <a:lstStyle/>
                    <a:p>
                      <a:pPr marL="0" marR="0" lvl="0" indent="0" algn="l" defTabSz="914377" rtl="0" eaLnBrk="1" fontAlgn="auto" latinLnBrk="0" hangingPunct="1">
                        <a:lnSpc>
                          <a:spcPct val="150000"/>
                        </a:lnSpc>
                        <a:spcBef>
                          <a:spcPts val="0"/>
                        </a:spcBef>
                        <a:spcAft>
                          <a:spcPts val="0"/>
                        </a:spcAft>
                        <a:buClrTx/>
                        <a:buSzTx/>
                        <a:buFontTx/>
                        <a:buNone/>
                        <a:tabLst/>
                        <a:defRPr/>
                      </a:pPr>
                      <a:r>
                        <a:rPr lang="en-US" sz="1800" b="0"/>
                        <a:t>A choreographic device where thematically significant motifs and/or phrases are repeated to reinforce their importance in the effective communication of the intent.</a:t>
                      </a:r>
                      <a:endParaRPr lang="en-AU"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1044507"/>
                  </a:ext>
                </a:extLst>
              </a:tr>
              <a:tr h="370840">
                <a:tc>
                  <a:txBody>
                    <a:bodyPr/>
                    <a:lstStyle/>
                    <a:p>
                      <a:pPr marL="0" marR="0" lvl="0" indent="0" algn="l" defTabSz="914377" rtl="0" eaLnBrk="1" fontAlgn="auto" latinLnBrk="0" hangingPunct="1">
                        <a:lnSpc>
                          <a:spcPct val="150000"/>
                        </a:lnSpc>
                        <a:spcBef>
                          <a:spcPts val="0"/>
                        </a:spcBef>
                        <a:spcAft>
                          <a:spcPts val="0"/>
                        </a:spcAft>
                        <a:buClrTx/>
                        <a:buSzTx/>
                        <a:buFontTx/>
                        <a:buNone/>
                        <a:tabLst/>
                        <a:defRPr/>
                      </a:pPr>
                      <a:r>
                        <a:rPr lang="en-US" b="1">
                          <a:solidFill>
                            <a:schemeClr val="bg1"/>
                          </a:solidFill>
                        </a:rPr>
                        <a:t>Variation</a:t>
                      </a:r>
                      <a:endParaRPr lang="en-AU" b="1">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C1292"/>
                    </a:solidFill>
                  </a:tcPr>
                </a:tc>
                <a:tc>
                  <a:txBody>
                    <a:bodyPr/>
                    <a:lstStyle/>
                    <a:p>
                      <a:pPr marL="0" marR="0" lvl="0" indent="0" algn="l" defTabSz="914377" rtl="0" eaLnBrk="1" fontAlgn="auto" latinLnBrk="0" hangingPunct="1">
                        <a:lnSpc>
                          <a:spcPct val="150000"/>
                        </a:lnSpc>
                        <a:spcBef>
                          <a:spcPts val="0"/>
                        </a:spcBef>
                        <a:spcAft>
                          <a:spcPts val="0"/>
                        </a:spcAft>
                        <a:buClrTx/>
                        <a:buSzTx/>
                        <a:buFontTx/>
                        <a:buNone/>
                        <a:tabLst/>
                        <a:defRPr/>
                      </a:pPr>
                      <a:r>
                        <a:rPr lang="en-US" sz="1800" b="0"/>
                        <a:t>A choreographic device for generating new movement based on the manipulation of existing movement.</a:t>
                      </a:r>
                      <a:endParaRPr lang="en-AU"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EBFB"/>
                    </a:solidFill>
                  </a:tcPr>
                </a:tc>
                <a:extLst>
                  <a:ext uri="{0D108BD9-81ED-4DB2-BD59-A6C34878D82A}">
                    <a16:rowId xmlns:a16="http://schemas.microsoft.com/office/drawing/2014/main" val="958797010"/>
                  </a:ext>
                </a:extLst>
              </a:tr>
              <a:tr h="370840">
                <a:tc>
                  <a:txBody>
                    <a:bodyPr/>
                    <a:lstStyle/>
                    <a:p>
                      <a:pPr marL="0" marR="0" lvl="0" indent="0" algn="l" defTabSz="914377" rtl="0" eaLnBrk="1" fontAlgn="auto" latinLnBrk="0" hangingPunct="1">
                        <a:lnSpc>
                          <a:spcPct val="150000"/>
                        </a:lnSpc>
                        <a:spcBef>
                          <a:spcPts val="0"/>
                        </a:spcBef>
                        <a:spcAft>
                          <a:spcPts val="0"/>
                        </a:spcAft>
                        <a:buClrTx/>
                        <a:buSzTx/>
                        <a:buFontTx/>
                        <a:buNone/>
                        <a:tabLst/>
                        <a:defRPr/>
                      </a:pPr>
                      <a:r>
                        <a:rPr lang="en-US" b="1">
                          <a:solidFill>
                            <a:schemeClr val="bg1"/>
                          </a:solidFill>
                        </a:rPr>
                        <a:t>Contrast</a:t>
                      </a:r>
                      <a:endParaRPr lang="en-AU" b="1">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C1292"/>
                    </a:solidFill>
                  </a:tcPr>
                </a:tc>
                <a:tc>
                  <a:txBody>
                    <a:bodyPr/>
                    <a:lstStyle/>
                    <a:p>
                      <a:pPr marL="0" marR="0" lvl="0" indent="0" algn="l" defTabSz="914377" rtl="0" eaLnBrk="1" fontAlgn="auto" latinLnBrk="0" hangingPunct="1">
                        <a:lnSpc>
                          <a:spcPct val="150000"/>
                        </a:lnSpc>
                        <a:spcBef>
                          <a:spcPts val="0"/>
                        </a:spcBef>
                        <a:spcAft>
                          <a:spcPts val="0"/>
                        </a:spcAft>
                        <a:buClrTx/>
                        <a:buSzTx/>
                        <a:buFontTx/>
                        <a:buNone/>
                        <a:tabLst/>
                        <a:defRPr/>
                      </a:pPr>
                      <a:r>
                        <a:rPr lang="en-US" sz="1800" b="0" dirty="0"/>
                        <a:t>A tool used by the choreographer to retain viewer engagement and to communicate their intent. Contrast may be achieved by manipulating the elements of dance and structural devices.</a:t>
                      </a:r>
                      <a:endParaRPr lang="en-AU"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54202843"/>
                  </a:ext>
                </a:extLst>
              </a:tr>
            </a:tbl>
          </a:graphicData>
        </a:graphic>
      </p:graphicFrame>
      <p:sp>
        <p:nvSpPr>
          <p:cNvPr id="7" name="TextBox 6">
            <a:extLst>
              <a:ext uri="{FF2B5EF4-FFF2-40B4-BE49-F238E27FC236}">
                <a16:creationId xmlns:a16="http://schemas.microsoft.com/office/drawing/2014/main" id="{68C086E7-2379-6FE7-B6CE-0807BC9538A5}"/>
              </a:ext>
            </a:extLst>
          </p:cNvPr>
          <p:cNvSpPr txBox="1"/>
          <p:nvPr/>
        </p:nvSpPr>
        <p:spPr>
          <a:xfrm>
            <a:off x="203118" y="6359118"/>
            <a:ext cx="11286568" cy="343974"/>
          </a:xfrm>
          <a:prstGeom prst="rect">
            <a:avLst/>
          </a:prstGeom>
          <a:noFill/>
          <a:effectLst/>
        </p:spPr>
        <p:txBody>
          <a:bodyPr wrap="square" lIns="0" tIns="0" rIns="0" bIns="0" rtlCol="0" anchor="t">
            <a:noAutofit/>
          </a:bodyPr>
          <a:lstStyle/>
          <a:p>
            <a:r>
              <a:rPr lang="en-AU" sz="1000"/>
              <a:t>NESA (2025) </a:t>
            </a:r>
            <a:r>
              <a:rPr lang="en-AU" sz="1000">
                <a:ea typeface="+mn-lt"/>
                <a:cs typeface="+mn-lt"/>
                <a:hlinkClick r:id="rId3"/>
              </a:rPr>
              <a:t>Dance 11–12 Syllabus (2025) Glossary</a:t>
            </a:r>
            <a:r>
              <a:rPr lang="en-AU" sz="1000">
                <a:ea typeface="+mn-lt"/>
                <a:cs typeface="+mn-lt"/>
              </a:rPr>
              <a:t> Date accessed 1 July 2026</a:t>
            </a:r>
            <a:endParaRPr lang="en-AU" sz="1000">
              <a:cs typeface="Arial"/>
            </a:endParaRPr>
          </a:p>
        </p:txBody>
      </p:sp>
      <p:sp>
        <p:nvSpPr>
          <p:cNvPr id="3" name="Slide Number Placeholder 2">
            <a:extLst>
              <a:ext uri="{FF2B5EF4-FFF2-40B4-BE49-F238E27FC236}">
                <a16:creationId xmlns:a16="http://schemas.microsoft.com/office/drawing/2014/main" id="{E2CD3ECB-9269-5390-95FF-CF89C7DC1B35}"/>
              </a:ext>
              <a:ext uri="{C183D7F6-B498-43B3-948B-1728B52AA6E4}">
                <adec:decorative xmlns:adec="http://schemas.microsoft.com/office/drawing/2017/decorative" val="0"/>
              </a:ext>
            </a:extLst>
          </p:cNvPr>
          <p:cNvSpPr>
            <a:spLocks noGrp="1"/>
          </p:cNvSpPr>
          <p:nvPr>
            <p:ph type="sldNum" sz="quarter" idx="12"/>
          </p:nvPr>
        </p:nvSpPr>
        <p:spPr/>
        <p:txBody>
          <a:body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200" b="0" i="0" u="none" strike="noStrike" kern="1200" cap="none" spc="0" normalizeH="0" baseline="0" noProof="0" smtClean="0">
                <a:ln>
                  <a:noFill/>
                </a:ln>
                <a:solidFill>
                  <a:srgbClr val="22272B"/>
                </a:solidFill>
                <a:effectLst/>
                <a:uLnTx/>
                <a:uFillTx/>
                <a:latin typeface="Arial" panose="020B0604020202020204"/>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48</a:t>
            </a:fld>
            <a:endParaRPr kumimoji="0" lang="en-AU" sz="1200" b="0" i="0" u="none" strike="noStrike" kern="1200" cap="none" spc="0" normalizeH="0" baseline="0" noProof="0">
              <a:ln>
                <a:noFill/>
              </a:ln>
              <a:solidFill>
                <a:srgbClr val="22272B"/>
              </a:solidFill>
              <a:effectLst/>
              <a:uLnTx/>
              <a:uFillTx/>
              <a:latin typeface="Arial" panose="020B0604020202020204"/>
              <a:ea typeface="+mn-ea"/>
              <a:cs typeface="+mn-cs"/>
            </a:endParaRPr>
          </a:p>
        </p:txBody>
      </p:sp>
    </p:spTree>
    <p:extLst>
      <p:ext uri="{BB962C8B-B14F-4D97-AF65-F5344CB8AC3E}">
        <p14:creationId xmlns:p14="http://schemas.microsoft.com/office/powerpoint/2010/main" val="4024882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77CEE60-0A76-F5FF-B903-5F348FA1A545}"/>
              </a:ext>
            </a:extLst>
          </p:cNvPr>
          <p:cNvSpPr>
            <a:spLocks noGrp="1"/>
          </p:cNvSpPr>
          <p:nvPr>
            <p:ph type="title"/>
          </p:nvPr>
        </p:nvSpPr>
        <p:spPr/>
        <p:txBody>
          <a:bodyPr/>
          <a:lstStyle/>
          <a:p>
            <a:r>
              <a:rPr lang="en-AU"/>
              <a:t>Structure applied to Performance</a:t>
            </a:r>
          </a:p>
        </p:txBody>
      </p:sp>
      <p:sp>
        <p:nvSpPr>
          <p:cNvPr id="7" name="Oval 6">
            <a:extLst>
              <a:ext uri="{FF2B5EF4-FFF2-40B4-BE49-F238E27FC236}">
                <a16:creationId xmlns:a16="http://schemas.microsoft.com/office/drawing/2014/main" id="{3D35E34F-E3F9-4DE0-FD6C-DDA3678CBCC2}"/>
              </a:ext>
            </a:extLst>
          </p:cNvPr>
          <p:cNvSpPr/>
          <p:nvPr/>
        </p:nvSpPr>
        <p:spPr>
          <a:xfrm>
            <a:off x="11070000" y="126961"/>
            <a:ext cx="762000" cy="737039"/>
          </a:xfrm>
          <a:prstGeom prst="ellipse">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2.5b</a:t>
            </a:r>
          </a:p>
        </p:txBody>
      </p:sp>
      <p:graphicFrame>
        <p:nvGraphicFramePr>
          <p:cNvPr id="6" name="Picture Placeholder 5">
            <a:extLst>
              <a:ext uri="{FF2B5EF4-FFF2-40B4-BE49-F238E27FC236}">
                <a16:creationId xmlns:a16="http://schemas.microsoft.com/office/drawing/2014/main" id="{F9C0C314-1EEE-67DA-7451-3AEF7D273960}"/>
              </a:ext>
            </a:extLst>
          </p:cNvPr>
          <p:cNvGraphicFramePr>
            <a:graphicFrameLocks noGrp="1"/>
          </p:cNvGraphicFramePr>
          <p:nvPr>
            <p:ph type="pic" sz="quarter" idx="4294967295"/>
            <p:extLst>
              <p:ext uri="{D42A27DB-BD31-4B8C-83A1-F6EECF244321}">
                <p14:modId xmlns:p14="http://schemas.microsoft.com/office/powerpoint/2010/main" val="3943325567"/>
              </p:ext>
            </p:extLst>
          </p:nvPr>
        </p:nvGraphicFramePr>
        <p:xfrm>
          <a:off x="0" y="1138238"/>
          <a:ext cx="11496000" cy="5593080"/>
        </p:xfrm>
        <a:graphic>
          <a:graphicData uri="http://schemas.openxmlformats.org/drawingml/2006/table">
            <a:tbl>
              <a:tblPr firstRow="1" bandRow="1">
                <a:effectLst>
                  <a:outerShdw blurRad="50800" dist="38100" dir="18900000" algn="bl" rotWithShape="0">
                    <a:prstClr val="black">
                      <a:alpha val="40000"/>
                    </a:prstClr>
                  </a:outerShdw>
                </a:effectLst>
                <a:tableStyleId>{5C22544A-7EE6-4342-B048-85BDC9FD1C3A}</a:tableStyleId>
              </a:tblPr>
              <a:tblGrid>
                <a:gridCol w="1500999">
                  <a:extLst>
                    <a:ext uri="{9D8B030D-6E8A-4147-A177-3AD203B41FA5}">
                      <a16:colId xmlns:a16="http://schemas.microsoft.com/office/drawing/2014/main" val="1033801504"/>
                    </a:ext>
                  </a:extLst>
                </a:gridCol>
                <a:gridCol w="9995001">
                  <a:extLst>
                    <a:ext uri="{9D8B030D-6E8A-4147-A177-3AD203B41FA5}">
                      <a16:colId xmlns:a16="http://schemas.microsoft.com/office/drawing/2014/main" val="870241749"/>
                    </a:ext>
                  </a:extLst>
                </a:gridCol>
              </a:tblGrid>
              <a:tr h="425737">
                <a:tc>
                  <a:txBody>
                    <a:bodyPr/>
                    <a:lstStyle/>
                    <a:p>
                      <a:pPr>
                        <a:lnSpc>
                          <a:spcPct val="150000"/>
                        </a:lnSpc>
                      </a:pPr>
                      <a:r>
                        <a:rPr lang="en-AU">
                          <a:solidFill>
                            <a:schemeClr val="accent1"/>
                          </a:solidFill>
                        </a:rPr>
                        <a:t>Term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nSpc>
                          <a:spcPct val="150000"/>
                        </a:lnSpc>
                      </a:pPr>
                      <a:r>
                        <a:rPr lang="en-AU" dirty="0">
                          <a:solidFill>
                            <a:schemeClr val="accent1"/>
                          </a:solidFill>
                        </a:rPr>
                        <a:t>Definition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2318801212"/>
                  </a:ext>
                </a:extLst>
              </a:tr>
              <a:tr h="813206">
                <a:tc>
                  <a:txBody>
                    <a:bodyPr/>
                    <a:lstStyle/>
                    <a:p>
                      <a:pPr marL="0" marR="0" lvl="0" indent="0" algn="l" defTabSz="914377" rtl="0" eaLnBrk="1" fontAlgn="auto" latinLnBrk="0" hangingPunct="1">
                        <a:lnSpc>
                          <a:spcPct val="150000"/>
                        </a:lnSpc>
                        <a:spcBef>
                          <a:spcPts val="0"/>
                        </a:spcBef>
                        <a:spcAft>
                          <a:spcPts val="0"/>
                        </a:spcAft>
                        <a:buClrTx/>
                        <a:buSzTx/>
                        <a:buFontTx/>
                        <a:buNone/>
                        <a:tabLst/>
                        <a:defRPr/>
                      </a:pPr>
                      <a:r>
                        <a:rPr lang="en-US" b="1">
                          <a:solidFill>
                            <a:schemeClr val="accent1"/>
                          </a:solidFill>
                        </a:rPr>
                        <a:t>Phrase</a:t>
                      </a:r>
                      <a:endParaRPr lang="en-AU" b="1">
                        <a:solidFill>
                          <a:schemeClr val="accent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marL="0" lvl="0" indent="0">
                        <a:lnSpc>
                          <a:spcPct val="150000"/>
                        </a:lnSpc>
                        <a:buNone/>
                      </a:pPr>
                      <a:r>
                        <a:rPr lang="en-AU" sz="1800" b="0" i="0" u="none" strike="noStrike">
                          <a:effectLst/>
                          <a:latin typeface="Arial" panose="020B0604020202020204" pitchFamily="34" charset="0"/>
                        </a:rPr>
                        <a:t>The performer identifies the thematic intent in each phrase, and how many phrases there are in the structured dance work.</a:t>
                      </a:r>
                      <a:endParaRPr lang="en-AU"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43008040"/>
                  </a:ext>
                </a:extLst>
              </a:tr>
              <a:tr h="813206">
                <a:tc>
                  <a:txBody>
                    <a:bodyPr/>
                    <a:lstStyle/>
                    <a:p>
                      <a:pPr marL="0" marR="0" lvl="0" indent="0" algn="l" defTabSz="914377" rtl="0" eaLnBrk="1" fontAlgn="auto" latinLnBrk="0" hangingPunct="1">
                        <a:lnSpc>
                          <a:spcPct val="150000"/>
                        </a:lnSpc>
                        <a:spcBef>
                          <a:spcPts val="0"/>
                        </a:spcBef>
                        <a:spcAft>
                          <a:spcPts val="0"/>
                        </a:spcAft>
                        <a:buClrTx/>
                        <a:buSzTx/>
                        <a:buFontTx/>
                        <a:buNone/>
                        <a:tabLst/>
                        <a:defRPr/>
                      </a:pPr>
                      <a:r>
                        <a:rPr lang="en-US" b="1">
                          <a:solidFill>
                            <a:schemeClr val="accent1"/>
                          </a:solidFill>
                        </a:rPr>
                        <a:t>Transition </a:t>
                      </a:r>
                      <a:endParaRPr lang="en-AU" b="1">
                        <a:solidFill>
                          <a:schemeClr val="accent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marL="0" lvl="0" indent="0">
                        <a:lnSpc>
                          <a:spcPct val="150000"/>
                        </a:lnSpc>
                        <a:buNone/>
                      </a:pPr>
                      <a:r>
                        <a:rPr lang="en-AU" sz="1800" b="0" i="0" u="none" strike="noStrike">
                          <a:effectLst/>
                          <a:latin typeface="Arial" panose="020B0604020202020204" pitchFamily="34" charset="0"/>
                        </a:rPr>
                        <a:t>The performer identifies the transitions between shapes, sequences of movement, phrases and sections in dance works.</a:t>
                      </a:r>
                      <a:endParaRPr lang="en-AU"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5EFFF"/>
                    </a:solidFill>
                  </a:tcPr>
                </a:tc>
                <a:extLst>
                  <a:ext uri="{0D108BD9-81ED-4DB2-BD59-A6C34878D82A}">
                    <a16:rowId xmlns:a16="http://schemas.microsoft.com/office/drawing/2014/main" val="2734383876"/>
                  </a:ext>
                </a:extLst>
              </a:tr>
              <a:tr h="1200675">
                <a:tc>
                  <a:txBody>
                    <a:bodyPr/>
                    <a:lstStyle/>
                    <a:p>
                      <a:pPr marL="0" marR="0" lvl="0" indent="0" algn="l" defTabSz="914377" rtl="0" eaLnBrk="1" fontAlgn="auto" latinLnBrk="0" hangingPunct="1">
                        <a:lnSpc>
                          <a:spcPct val="150000"/>
                        </a:lnSpc>
                        <a:spcBef>
                          <a:spcPts val="0"/>
                        </a:spcBef>
                        <a:spcAft>
                          <a:spcPts val="0"/>
                        </a:spcAft>
                        <a:buClrTx/>
                        <a:buSzTx/>
                        <a:buFontTx/>
                        <a:buNone/>
                        <a:tabLst/>
                        <a:defRPr/>
                      </a:pPr>
                      <a:r>
                        <a:rPr lang="en-US" b="1">
                          <a:solidFill>
                            <a:schemeClr val="accent1"/>
                          </a:solidFill>
                        </a:rPr>
                        <a:t>Repetition</a:t>
                      </a:r>
                      <a:endParaRPr lang="en-AU" b="1">
                        <a:solidFill>
                          <a:schemeClr val="accent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marL="0" lvl="0" indent="0">
                        <a:lnSpc>
                          <a:spcPct val="150000"/>
                        </a:lnSpc>
                        <a:buNone/>
                      </a:pPr>
                      <a:r>
                        <a:rPr lang="en-AU" sz="1800" b="0" i="0" u="none" strike="noStrike">
                          <a:effectLst/>
                          <a:latin typeface="Arial" panose="020B0604020202020204" pitchFamily="34" charset="0"/>
                        </a:rPr>
                        <a:t>The performer identifies significant motifs and/or phrases that are repeated and recognise these are important movements that they need to perform to reinforce the effective communication of the intent.</a:t>
                      </a:r>
                      <a:endParaRPr lang="en-AU"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1044507"/>
                  </a:ext>
                </a:extLst>
              </a:tr>
              <a:tr h="813206">
                <a:tc>
                  <a:txBody>
                    <a:bodyPr/>
                    <a:lstStyle/>
                    <a:p>
                      <a:pPr marL="0" marR="0" lvl="0" indent="0" algn="l" defTabSz="914377" rtl="0" eaLnBrk="1" fontAlgn="auto" latinLnBrk="0" hangingPunct="1">
                        <a:lnSpc>
                          <a:spcPct val="150000"/>
                        </a:lnSpc>
                        <a:spcBef>
                          <a:spcPts val="0"/>
                        </a:spcBef>
                        <a:spcAft>
                          <a:spcPts val="0"/>
                        </a:spcAft>
                        <a:buClrTx/>
                        <a:buSzTx/>
                        <a:buFontTx/>
                        <a:buNone/>
                        <a:tabLst/>
                        <a:defRPr/>
                      </a:pPr>
                      <a:r>
                        <a:rPr lang="en-US" b="1">
                          <a:solidFill>
                            <a:schemeClr val="accent1"/>
                          </a:solidFill>
                        </a:rPr>
                        <a:t>Variation</a:t>
                      </a:r>
                      <a:endParaRPr lang="en-AU" b="1">
                        <a:solidFill>
                          <a:schemeClr val="accent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marL="0" lvl="0" indent="0">
                        <a:lnSpc>
                          <a:spcPct val="150000"/>
                        </a:lnSpc>
                        <a:buNone/>
                      </a:pPr>
                      <a:r>
                        <a:rPr lang="en-AU" sz="1800" b="0" i="0" u="none" strike="noStrike">
                          <a:effectLst/>
                          <a:latin typeface="Arial" panose="020B0604020202020204" pitchFamily="34" charset="0"/>
                        </a:rPr>
                        <a:t>A performer identifies how variation has been used to effectively communicate the choreographer’s intent.</a:t>
                      </a:r>
                      <a:endParaRPr lang="en-AU" sz="18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5EFFF"/>
                    </a:solidFill>
                  </a:tcPr>
                </a:tc>
                <a:extLst>
                  <a:ext uri="{0D108BD9-81ED-4DB2-BD59-A6C34878D82A}">
                    <a16:rowId xmlns:a16="http://schemas.microsoft.com/office/drawing/2014/main" val="958797010"/>
                  </a:ext>
                </a:extLst>
              </a:tr>
              <a:tr h="1200675">
                <a:tc>
                  <a:txBody>
                    <a:bodyPr/>
                    <a:lstStyle/>
                    <a:p>
                      <a:pPr marL="0" marR="0" lvl="0" indent="0" algn="l" defTabSz="914377" rtl="0" eaLnBrk="1" fontAlgn="auto" latinLnBrk="0" hangingPunct="1">
                        <a:lnSpc>
                          <a:spcPct val="150000"/>
                        </a:lnSpc>
                        <a:spcBef>
                          <a:spcPts val="0"/>
                        </a:spcBef>
                        <a:spcAft>
                          <a:spcPts val="0"/>
                        </a:spcAft>
                        <a:buClrTx/>
                        <a:buSzTx/>
                        <a:buFontTx/>
                        <a:buNone/>
                        <a:tabLst/>
                        <a:defRPr/>
                      </a:pPr>
                      <a:r>
                        <a:rPr lang="en-US" b="1">
                          <a:solidFill>
                            <a:schemeClr val="accent1"/>
                          </a:solidFill>
                        </a:rPr>
                        <a:t>Contrast</a:t>
                      </a:r>
                      <a:endParaRPr lang="en-AU" b="1">
                        <a:solidFill>
                          <a:schemeClr val="accent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marL="0" lvl="0" indent="0">
                        <a:lnSpc>
                          <a:spcPct val="150000"/>
                        </a:lnSpc>
                        <a:buNone/>
                      </a:pPr>
                      <a:r>
                        <a:rPr lang="en-AU" sz="1800" b="0" i="0" u="none" strike="noStrike" dirty="0">
                          <a:effectLst/>
                          <a:latin typeface="Arial" panose="020B0604020202020204" pitchFamily="34" charset="0"/>
                        </a:rPr>
                        <a:t>A performer identifies how contrast has been used in the dance work and manipulates space, time and dynamics effectively to demonstrate the contrast and effectively communicate the choreographer’s intent.</a:t>
                      </a:r>
                      <a:endParaRPr lang="en-AU"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54202843"/>
                  </a:ext>
                </a:extLst>
              </a:tr>
            </a:tbl>
          </a:graphicData>
        </a:graphic>
      </p:graphicFrame>
      <p:sp>
        <p:nvSpPr>
          <p:cNvPr id="3" name="Slide Number Placeholder 2">
            <a:extLst>
              <a:ext uri="{FF2B5EF4-FFF2-40B4-BE49-F238E27FC236}">
                <a16:creationId xmlns:a16="http://schemas.microsoft.com/office/drawing/2014/main" id="{E1373E5B-A899-2462-5876-841025C45673}"/>
              </a:ext>
            </a:extLst>
          </p:cNvPr>
          <p:cNvSpPr>
            <a:spLocks noGrp="1"/>
          </p:cNvSpPr>
          <p:nvPr>
            <p:ph type="sldNum" sz="quarter" idx="12"/>
          </p:nvPr>
        </p:nvSpPr>
        <p:spPr/>
        <p:txBody>
          <a:bodyPr/>
          <a:lstStyle/>
          <a:p>
            <a:fld id="{10A01DC5-1685-4615-8240-15192985C6A2}" type="slidenum">
              <a:rPr lang="en-AU" smtClean="0"/>
              <a:t>49</a:t>
            </a:fld>
            <a:endParaRPr lang="en-AU"/>
          </a:p>
        </p:txBody>
      </p:sp>
    </p:spTree>
    <p:extLst>
      <p:ext uri="{BB962C8B-B14F-4D97-AF65-F5344CB8AC3E}">
        <p14:creationId xmlns:p14="http://schemas.microsoft.com/office/powerpoint/2010/main" val="2507247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6E9B8E1-9133-285D-8C3E-3BDBF483231E}"/>
              </a:ext>
            </a:extLst>
          </p:cNvPr>
          <p:cNvSpPr>
            <a:spLocks noGrp="1"/>
          </p:cNvSpPr>
          <p:nvPr>
            <p:ph type="title"/>
          </p:nvPr>
        </p:nvSpPr>
        <p:spPr/>
        <p:txBody>
          <a:bodyPr/>
          <a:lstStyle/>
          <a:p>
            <a:r>
              <a:rPr lang="en-AU"/>
              <a:t>What is interpretation in Performance?</a:t>
            </a:r>
          </a:p>
        </p:txBody>
      </p:sp>
      <p:sp>
        <p:nvSpPr>
          <p:cNvPr id="11" name="Oval 10">
            <a:extLst>
              <a:ext uri="{FF2B5EF4-FFF2-40B4-BE49-F238E27FC236}">
                <a16:creationId xmlns:a16="http://schemas.microsoft.com/office/drawing/2014/main" id="{B09A8573-7838-3D98-08DF-6AFF3D4EE14E}"/>
              </a:ext>
            </a:extLst>
          </p:cNvPr>
          <p:cNvSpPr/>
          <p:nvPr/>
        </p:nvSpPr>
        <p:spPr>
          <a:xfrm>
            <a:off x="11070000" y="126961"/>
            <a:ext cx="762000" cy="737039"/>
          </a:xfrm>
          <a:prstGeom prst="ellipse">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2.6</a:t>
            </a:r>
          </a:p>
        </p:txBody>
      </p:sp>
      <p:sp>
        <p:nvSpPr>
          <p:cNvPr id="13" name="TextBox 12">
            <a:extLst>
              <a:ext uri="{FF2B5EF4-FFF2-40B4-BE49-F238E27FC236}">
                <a16:creationId xmlns:a16="http://schemas.microsoft.com/office/drawing/2014/main" id="{2599752F-5CAB-EC00-FE65-DF4ACE967C90}"/>
              </a:ext>
            </a:extLst>
          </p:cNvPr>
          <p:cNvSpPr txBox="1"/>
          <p:nvPr/>
        </p:nvSpPr>
        <p:spPr>
          <a:xfrm>
            <a:off x="360000" y="973853"/>
            <a:ext cx="6096000" cy="456535"/>
          </a:xfrm>
          <a:prstGeom prst="rect">
            <a:avLst/>
          </a:prstGeom>
          <a:noFill/>
        </p:spPr>
        <p:txBody>
          <a:bodyPr wrap="square">
            <a:spAutoFit/>
          </a:bodyPr>
          <a:lstStyle/>
          <a:p>
            <a:pPr>
              <a:lnSpc>
                <a:spcPct val="150000"/>
              </a:lnSpc>
            </a:pPr>
            <a:r>
              <a:rPr lang="en-AU" sz="1800"/>
              <a:t>When performing dance works, </a:t>
            </a:r>
            <a:r>
              <a:rPr lang="en-AU" sz="1800">
                <a:solidFill>
                  <a:srgbClr val="3C1292"/>
                </a:solidFill>
              </a:rPr>
              <a:t>interpretation</a:t>
            </a:r>
            <a:r>
              <a:rPr lang="en-AU" sz="1800"/>
              <a:t> may</a:t>
            </a:r>
            <a:r>
              <a:rPr lang="en-AU" sz="1800" b="1"/>
              <a:t> </a:t>
            </a:r>
            <a:r>
              <a:rPr lang="en-AU" sz="1800"/>
              <a:t>include:</a:t>
            </a:r>
          </a:p>
        </p:txBody>
      </p:sp>
      <p:grpSp>
        <p:nvGrpSpPr>
          <p:cNvPr id="31" name="Group 30" descr="the individual choices made by a performer that establish a personal perspective relative to the communication of the intent in dance works&#10;">
            <a:extLst>
              <a:ext uri="{FF2B5EF4-FFF2-40B4-BE49-F238E27FC236}">
                <a16:creationId xmlns:a16="http://schemas.microsoft.com/office/drawing/2014/main" id="{771D3AB7-5A7B-C101-6C91-3C1E6BFEB858}"/>
              </a:ext>
            </a:extLst>
          </p:cNvPr>
          <p:cNvGrpSpPr/>
          <p:nvPr/>
        </p:nvGrpSpPr>
        <p:grpSpPr>
          <a:xfrm>
            <a:off x="609437" y="1646168"/>
            <a:ext cx="4983596" cy="2247900"/>
            <a:chOff x="360000" y="2047875"/>
            <a:chExt cx="4740972" cy="2247900"/>
          </a:xfrm>
        </p:grpSpPr>
        <p:sp>
          <p:nvSpPr>
            <p:cNvPr id="14" name="Rectangle: Rounded Corners 13">
              <a:extLst>
                <a:ext uri="{FF2B5EF4-FFF2-40B4-BE49-F238E27FC236}">
                  <a16:creationId xmlns:a16="http://schemas.microsoft.com/office/drawing/2014/main" id="{A69319C2-918D-9CC6-C21A-8E8A481B594A}"/>
                </a:ext>
                <a:ext uri="{C183D7F6-B498-43B3-948B-1728B52AA6E4}">
                  <adec:decorative xmlns:adec="http://schemas.microsoft.com/office/drawing/2017/decorative" val="1"/>
                </a:ext>
              </a:extLst>
            </p:cNvPr>
            <p:cNvSpPr/>
            <p:nvPr/>
          </p:nvSpPr>
          <p:spPr>
            <a:xfrm>
              <a:off x="360000" y="2047875"/>
              <a:ext cx="4740972" cy="2247900"/>
            </a:xfrm>
            <a:prstGeom prst="roundRect">
              <a:avLst/>
            </a:prstGeom>
            <a:noFill/>
            <a:ln w="38100">
              <a:solidFill>
                <a:srgbClr val="E0D5F7"/>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1" name="TextBox 20">
              <a:extLst>
                <a:ext uri="{FF2B5EF4-FFF2-40B4-BE49-F238E27FC236}">
                  <a16:creationId xmlns:a16="http://schemas.microsoft.com/office/drawing/2014/main" id="{AF1A8E7B-35DF-9DA4-63E8-AA40E22E3E6F}"/>
                </a:ext>
              </a:extLst>
            </p:cNvPr>
            <p:cNvSpPr txBox="1"/>
            <p:nvPr/>
          </p:nvSpPr>
          <p:spPr>
            <a:xfrm>
              <a:off x="609599" y="2279657"/>
              <a:ext cx="4410075" cy="1668970"/>
            </a:xfrm>
            <a:prstGeom prst="rect">
              <a:avLst/>
            </a:prstGeom>
            <a:noFill/>
          </p:spPr>
          <p:txBody>
            <a:bodyPr wrap="square" lIns="0" tIns="0" rIns="0" bIns="0" rtlCol="0">
              <a:noAutofit/>
            </a:bodyPr>
            <a:lstStyle/>
            <a:p>
              <a:pPr marL="285750" indent="-285750">
                <a:lnSpc>
                  <a:spcPct val="150000"/>
                </a:lnSpc>
                <a:buFont typeface="Arial" panose="020B0604020202020204" pitchFamily="34" charset="0"/>
                <a:buChar char="•"/>
              </a:pPr>
              <a:r>
                <a:rPr lang="en-AU" sz="1800">
                  <a:ea typeface="Calibri" panose="020F0502020204030204" pitchFamily="34" charset="0"/>
                </a:rPr>
                <a:t>the individual choices made by a performer that establish a personal perspective relative to the communication of the intent in dance works</a:t>
              </a:r>
              <a:endParaRPr lang="en-AU" sz="1800"/>
            </a:p>
          </p:txBody>
        </p:sp>
      </p:grpSp>
      <p:grpSp>
        <p:nvGrpSpPr>
          <p:cNvPr id="28" name="Group 27" descr="the performer’s application of dance technique, kinaesthetic awareness and the manipulation of elements of dance to communicate and make the choreographer’s intent visible to an audience&#10;">
            <a:extLst>
              <a:ext uri="{FF2B5EF4-FFF2-40B4-BE49-F238E27FC236}">
                <a16:creationId xmlns:a16="http://schemas.microsoft.com/office/drawing/2014/main" id="{4AEE2CF0-43E6-6FB6-C822-CB5D71CAC429}"/>
              </a:ext>
            </a:extLst>
          </p:cNvPr>
          <p:cNvGrpSpPr/>
          <p:nvPr/>
        </p:nvGrpSpPr>
        <p:grpSpPr>
          <a:xfrm>
            <a:off x="6329027" y="1646168"/>
            <a:ext cx="5253535" cy="2247900"/>
            <a:chOff x="4535138" y="2070742"/>
            <a:chExt cx="5253535" cy="2247900"/>
          </a:xfrm>
        </p:grpSpPr>
        <p:sp>
          <p:nvSpPr>
            <p:cNvPr id="16" name="Rectangle: Rounded Corners 15">
              <a:extLst>
                <a:ext uri="{FF2B5EF4-FFF2-40B4-BE49-F238E27FC236}">
                  <a16:creationId xmlns:a16="http://schemas.microsoft.com/office/drawing/2014/main" id="{E1E39572-6980-6601-923C-6A7D3592A57D}"/>
                </a:ext>
                <a:ext uri="{C183D7F6-B498-43B3-948B-1728B52AA6E4}">
                  <adec:decorative xmlns:adec="http://schemas.microsoft.com/office/drawing/2017/decorative" val="1"/>
                </a:ext>
              </a:extLst>
            </p:cNvPr>
            <p:cNvSpPr/>
            <p:nvPr/>
          </p:nvSpPr>
          <p:spPr>
            <a:xfrm>
              <a:off x="4535138" y="2070742"/>
              <a:ext cx="5088479" cy="2247900"/>
            </a:xfrm>
            <a:prstGeom prst="roundRect">
              <a:avLst/>
            </a:prstGeom>
            <a:noFill/>
            <a:ln w="38100">
              <a:solidFill>
                <a:srgbClr val="E0D5F7"/>
              </a:solidFill>
            </a:ln>
            <a:effectLst>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3" name="TextBox 22">
              <a:extLst>
                <a:ext uri="{FF2B5EF4-FFF2-40B4-BE49-F238E27FC236}">
                  <a16:creationId xmlns:a16="http://schemas.microsoft.com/office/drawing/2014/main" id="{21790934-B4FA-148C-642E-B30AA2CDBBD2}"/>
                </a:ext>
              </a:extLst>
            </p:cNvPr>
            <p:cNvSpPr txBox="1"/>
            <p:nvPr/>
          </p:nvSpPr>
          <p:spPr>
            <a:xfrm>
              <a:off x="4700194" y="2105455"/>
              <a:ext cx="5088479" cy="2063108"/>
            </a:xfrm>
            <a:prstGeom prst="rect">
              <a:avLst/>
            </a:prstGeom>
            <a:noFill/>
          </p:spPr>
          <p:txBody>
            <a:bodyPr wrap="square" lIns="0" tIns="0" rIns="0" bIns="0" rtlCol="0">
              <a:noAutofit/>
            </a:bodyPr>
            <a:lstStyle/>
            <a:p>
              <a:pPr marL="285750" lvl="0" indent="-285750">
                <a:lnSpc>
                  <a:spcPct val="150000"/>
                </a:lnSpc>
                <a:buFont typeface="Arial" panose="020B0604020202020204" pitchFamily="34" charset="0"/>
                <a:buChar char="•"/>
              </a:pPr>
              <a:r>
                <a:rPr lang="en-AU" sz="1800"/>
                <a:t>the performer’s application of dance technique, kinaesthetic awareness and the manipulation of elements of dance to communicate and make the choreographer’s intent visible to an audience</a:t>
              </a:r>
            </a:p>
          </p:txBody>
        </p:sp>
      </p:grpSp>
      <p:grpSp>
        <p:nvGrpSpPr>
          <p:cNvPr id="29" name="Group 28" descr="the performer following the choreographer’s directions to communicate the intent &#10;">
            <a:extLst>
              <a:ext uri="{FF2B5EF4-FFF2-40B4-BE49-F238E27FC236}">
                <a16:creationId xmlns:a16="http://schemas.microsoft.com/office/drawing/2014/main" id="{13C50B1D-0A5F-C0B8-CA25-B26F7117A3EC}"/>
              </a:ext>
            </a:extLst>
          </p:cNvPr>
          <p:cNvGrpSpPr/>
          <p:nvPr/>
        </p:nvGrpSpPr>
        <p:grpSpPr>
          <a:xfrm>
            <a:off x="557643" y="4104673"/>
            <a:ext cx="5035390" cy="2253075"/>
            <a:chOff x="2617427" y="4527557"/>
            <a:chExt cx="4740971" cy="2247900"/>
          </a:xfrm>
        </p:grpSpPr>
        <p:sp>
          <p:nvSpPr>
            <p:cNvPr id="18" name="Rectangle: Rounded Corners 17">
              <a:extLst>
                <a:ext uri="{FF2B5EF4-FFF2-40B4-BE49-F238E27FC236}">
                  <a16:creationId xmlns:a16="http://schemas.microsoft.com/office/drawing/2014/main" id="{20077E08-6E84-70BE-FA1D-B4ADF985D54B}"/>
                </a:ext>
                <a:ext uri="{C183D7F6-B498-43B3-948B-1728B52AA6E4}">
                  <adec:decorative xmlns:adec="http://schemas.microsoft.com/office/drawing/2017/decorative" val="1"/>
                </a:ext>
              </a:extLst>
            </p:cNvPr>
            <p:cNvSpPr/>
            <p:nvPr/>
          </p:nvSpPr>
          <p:spPr>
            <a:xfrm>
              <a:off x="2617427" y="4527557"/>
              <a:ext cx="4740971" cy="2247900"/>
            </a:xfrm>
            <a:prstGeom prst="roundRect">
              <a:avLst/>
            </a:prstGeom>
            <a:noFill/>
            <a:ln w="38100">
              <a:solidFill>
                <a:srgbClr val="E0D5F7"/>
              </a:solidFill>
            </a:ln>
            <a:effectLst>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5" name="TextBox 24">
              <a:extLst>
                <a:ext uri="{FF2B5EF4-FFF2-40B4-BE49-F238E27FC236}">
                  <a16:creationId xmlns:a16="http://schemas.microsoft.com/office/drawing/2014/main" id="{0C228292-E035-F599-58A2-3D1F9277C801}"/>
                </a:ext>
              </a:extLst>
            </p:cNvPr>
            <p:cNvSpPr txBox="1"/>
            <p:nvPr/>
          </p:nvSpPr>
          <p:spPr>
            <a:xfrm>
              <a:off x="2814636" y="5079286"/>
              <a:ext cx="4408261" cy="1010183"/>
            </a:xfrm>
            <a:prstGeom prst="rect">
              <a:avLst/>
            </a:prstGeom>
            <a:noFill/>
          </p:spPr>
          <p:txBody>
            <a:bodyPr wrap="square" lIns="0" tIns="0" rIns="0" bIns="0" rtlCol="0">
              <a:noAutofit/>
            </a:bodyPr>
            <a:lstStyle/>
            <a:p>
              <a:pPr marL="285750" indent="-285750">
                <a:lnSpc>
                  <a:spcPct val="150000"/>
                </a:lnSpc>
                <a:buFont typeface="Arial" panose="020B0604020202020204" pitchFamily="34" charset="0"/>
                <a:buChar char="•"/>
              </a:pPr>
              <a:r>
                <a:rPr lang="en-AU" sz="1800"/>
                <a:t>the performer following the choreographer’s directions to communicate the intent </a:t>
              </a:r>
            </a:p>
            <a:p>
              <a:pPr lvl="0">
                <a:lnSpc>
                  <a:spcPct val="150000"/>
                </a:lnSpc>
              </a:pPr>
              <a:endParaRPr lang="en-AU" sz="1800"/>
            </a:p>
          </p:txBody>
        </p:sp>
      </p:grpSp>
      <p:grpSp>
        <p:nvGrpSpPr>
          <p:cNvPr id="30" name="Group 29" descr="the performer connecting with the musical accompaniment, the counts, following the choreographer’s directions, making the correct shapes and movements. &#10;">
            <a:extLst>
              <a:ext uri="{FF2B5EF4-FFF2-40B4-BE49-F238E27FC236}">
                <a16:creationId xmlns:a16="http://schemas.microsoft.com/office/drawing/2014/main" id="{2BA5BC85-32F6-3FF4-798B-49AE1E7C424B}"/>
              </a:ext>
            </a:extLst>
          </p:cNvPr>
          <p:cNvGrpSpPr/>
          <p:nvPr/>
        </p:nvGrpSpPr>
        <p:grpSpPr>
          <a:xfrm>
            <a:off x="6415610" y="4104673"/>
            <a:ext cx="5035390" cy="2253075"/>
            <a:chOff x="5535599" y="4365178"/>
            <a:chExt cx="4740971" cy="2247900"/>
          </a:xfrm>
        </p:grpSpPr>
        <p:sp>
          <p:nvSpPr>
            <p:cNvPr id="20" name="Rectangle: Rounded Corners 19">
              <a:extLst>
                <a:ext uri="{FF2B5EF4-FFF2-40B4-BE49-F238E27FC236}">
                  <a16:creationId xmlns:a16="http://schemas.microsoft.com/office/drawing/2014/main" id="{96294C7B-B24C-A5A4-3A33-DCDBF854AE8A}"/>
                </a:ext>
                <a:ext uri="{C183D7F6-B498-43B3-948B-1728B52AA6E4}">
                  <adec:decorative xmlns:adec="http://schemas.microsoft.com/office/drawing/2017/decorative" val="1"/>
                </a:ext>
              </a:extLst>
            </p:cNvPr>
            <p:cNvSpPr/>
            <p:nvPr/>
          </p:nvSpPr>
          <p:spPr>
            <a:xfrm>
              <a:off x="5535599" y="4365178"/>
              <a:ext cx="4740971" cy="2247900"/>
            </a:xfrm>
            <a:prstGeom prst="roundRect">
              <a:avLst/>
            </a:prstGeom>
            <a:noFill/>
            <a:ln w="38100">
              <a:solidFill>
                <a:srgbClr val="E0D5F7"/>
              </a:solidFill>
            </a:ln>
            <a:effectLst>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7" name="TextBox 26">
              <a:extLst>
                <a:ext uri="{FF2B5EF4-FFF2-40B4-BE49-F238E27FC236}">
                  <a16:creationId xmlns:a16="http://schemas.microsoft.com/office/drawing/2014/main" id="{E4DB0909-CB5A-D7AD-BD7C-117CE5D8A1FC}"/>
                </a:ext>
              </a:extLst>
            </p:cNvPr>
            <p:cNvSpPr txBox="1"/>
            <p:nvPr/>
          </p:nvSpPr>
          <p:spPr>
            <a:xfrm>
              <a:off x="5697900" y="4452892"/>
              <a:ext cx="4484660" cy="2063108"/>
            </a:xfrm>
            <a:prstGeom prst="rect">
              <a:avLst/>
            </a:prstGeom>
            <a:noFill/>
          </p:spPr>
          <p:txBody>
            <a:bodyPr wrap="square" lIns="0" tIns="0" rIns="0" bIns="0" rtlCol="0">
              <a:noAutofit/>
            </a:bodyPr>
            <a:lstStyle/>
            <a:p>
              <a:pPr marL="285750" lvl="0" indent="-285750">
                <a:lnSpc>
                  <a:spcPct val="150000"/>
                </a:lnSpc>
                <a:buFont typeface="Arial" panose="020B0604020202020204" pitchFamily="34" charset="0"/>
                <a:buChar char="•"/>
              </a:pPr>
              <a:r>
                <a:rPr lang="en-AU" sz="1800"/>
                <a:t>the performer connecting with the musical accompaniment, the counts, following the choreographer’s directions, making the correct shapes and movements. </a:t>
              </a:r>
            </a:p>
            <a:p>
              <a:pPr lvl="0">
                <a:lnSpc>
                  <a:spcPct val="150000"/>
                </a:lnSpc>
              </a:pPr>
              <a:endParaRPr lang="en-AU" sz="1800"/>
            </a:p>
          </p:txBody>
        </p:sp>
      </p:grpSp>
      <p:sp>
        <p:nvSpPr>
          <p:cNvPr id="5" name="TextBox 4">
            <a:extLst>
              <a:ext uri="{FF2B5EF4-FFF2-40B4-BE49-F238E27FC236}">
                <a16:creationId xmlns:a16="http://schemas.microsoft.com/office/drawing/2014/main" id="{7E0D7470-C884-73C5-8DDF-0ED4B96A075A}"/>
              </a:ext>
              <a:ext uri="{C183D7F6-B498-43B3-948B-1728B52AA6E4}">
                <adec:decorative xmlns:adec="http://schemas.microsoft.com/office/drawing/2017/decorative" val="1"/>
              </a:ext>
            </a:extLst>
          </p:cNvPr>
          <p:cNvSpPr txBox="1"/>
          <p:nvPr/>
        </p:nvSpPr>
        <p:spPr>
          <a:xfrm>
            <a:off x="0" y="6568353"/>
            <a:ext cx="12236203" cy="253916"/>
          </a:xfrm>
          <a:prstGeom prst="rect">
            <a:avLst/>
          </a:prstGeom>
          <a:noFill/>
        </p:spPr>
        <p:txBody>
          <a:bodyPr wrap="square">
            <a:spAutoFit/>
          </a:bodyPr>
          <a:lstStyle/>
          <a:p>
            <a:r>
              <a:rPr lang="en-AU" sz="1050"/>
              <a:t>Bresnahan A (2021) ‘Interpretation in Dance Performing’, in Farinas RL &amp; Van Camp JC (eds), </a:t>
            </a:r>
            <a:r>
              <a:rPr lang="en-AU" sz="1050" i="1"/>
              <a:t>The Bloomsbury Handbook of Dance and Philosophy</a:t>
            </a:r>
            <a:r>
              <a:rPr lang="en-AU" sz="1050"/>
              <a:t>, Bloomsbury Academic, London, pp. 139–149.</a:t>
            </a:r>
          </a:p>
        </p:txBody>
      </p:sp>
      <p:sp>
        <p:nvSpPr>
          <p:cNvPr id="2" name="Slide Number Placeholder 1">
            <a:extLst>
              <a:ext uri="{FF2B5EF4-FFF2-40B4-BE49-F238E27FC236}">
                <a16:creationId xmlns:a16="http://schemas.microsoft.com/office/drawing/2014/main" id="{01176936-33FD-D805-B5C1-2C8E61067F1B}"/>
              </a:ext>
            </a:extLst>
          </p:cNvPr>
          <p:cNvSpPr>
            <a:spLocks noGrp="1"/>
          </p:cNvSpPr>
          <p:nvPr>
            <p:ph type="sldNum" sz="quarter" idx="12"/>
          </p:nvPr>
        </p:nvSpPr>
        <p:spPr/>
        <p:txBody>
          <a:bodyPr/>
          <a:lstStyle/>
          <a:p>
            <a:fld id="{10A01DC5-1685-4615-8240-15192985C6A2}" type="slidenum">
              <a:rPr lang="en-AU" smtClean="0"/>
              <a:t>50</a:t>
            </a:fld>
            <a:endParaRPr lang="en-AU"/>
          </a:p>
        </p:txBody>
      </p:sp>
    </p:spTree>
    <p:extLst>
      <p:ext uri="{BB962C8B-B14F-4D97-AF65-F5344CB8AC3E}">
        <p14:creationId xmlns:p14="http://schemas.microsoft.com/office/powerpoint/2010/main" val="1863287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B067FD-AFCE-4717-D70F-D8BC4B29A3DC}"/>
            </a:ext>
          </a:extLst>
        </p:cNvPr>
        <p:cNvGrpSpPr/>
        <p:nvPr/>
      </p:nvGrpSpPr>
      <p:grpSpPr>
        <a:xfrm>
          <a:off x="0" y="0"/>
          <a:ext cx="0" cy="0"/>
          <a:chOff x="0" y="0"/>
          <a:chExt cx="0" cy="0"/>
        </a:xfrm>
      </p:grpSpPr>
      <p:sp>
        <p:nvSpPr>
          <p:cNvPr id="14" name="Title 13">
            <a:extLst>
              <a:ext uri="{FF2B5EF4-FFF2-40B4-BE49-F238E27FC236}">
                <a16:creationId xmlns:a16="http://schemas.microsoft.com/office/drawing/2014/main" id="{89B7ED66-D4FF-A5C8-EA0B-A6C5AE3D7D1C}"/>
              </a:ext>
            </a:extLst>
          </p:cNvPr>
          <p:cNvSpPr>
            <a:spLocks noGrp="1"/>
          </p:cNvSpPr>
          <p:nvPr>
            <p:ph type="title"/>
          </p:nvPr>
        </p:nvSpPr>
        <p:spPr/>
        <p:txBody>
          <a:bodyPr/>
          <a:lstStyle/>
          <a:p>
            <a:r>
              <a:rPr lang="en-AU"/>
              <a:t>Formative check-in opportunity (3)</a:t>
            </a:r>
          </a:p>
        </p:txBody>
      </p:sp>
      <p:sp>
        <p:nvSpPr>
          <p:cNvPr id="18" name="Oval 17">
            <a:extLst>
              <a:ext uri="{FF2B5EF4-FFF2-40B4-BE49-F238E27FC236}">
                <a16:creationId xmlns:a16="http://schemas.microsoft.com/office/drawing/2014/main" id="{ABFFE6E7-08C8-C008-6287-4DDE0E40E39A}"/>
              </a:ext>
            </a:extLst>
          </p:cNvPr>
          <p:cNvSpPr/>
          <p:nvPr/>
        </p:nvSpPr>
        <p:spPr>
          <a:xfrm>
            <a:off x="11070000" y="126961"/>
            <a:ext cx="762000" cy="737039"/>
          </a:xfrm>
          <a:prstGeom prst="ellipse">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2.8a</a:t>
            </a:r>
          </a:p>
        </p:txBody>
      </p:sp>
      <p:sp>
        <p:nvSpPr>
          <p:cNvPr id="3" name="Rectangle 2">
            <a:extLst>
              <a:ext uri="{FF2B5EF4-FFF2-40B4-BE49-F238E27FC236}">
                <a16:creationId xmlns:a16="http://schemas.microsoft.com/office/drawing/2014/main" id="{98F2C0C1-8637-0FC3-DA58-C0E8AFCEA8E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1555668"/>
            <a:ext cx="12192000" cy="5438897"/>
          </a:xfrm>
          <a:prstGeom prst="rect">
            <a:avLst/>
          </a:prstGeom>
          <a:solidFill>
            <a:srgbClr val="F0EB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Google Shape;279;p34">
            <a:extLst>
              <a:ext uri="{FF2B5EF4-FFF2-40B4-BE49-F238E27FC236}">
                <a16:creationId xmlns:a16="http://schemas.microsoft.com/office/drawing/2014/main" id="{CC6F341D-43F3-7B17-09F0-C0C56684B64E}"/>
              </a:ext>
              <a:ext uri="{C183D7F6-B498-43B3-948B-1728B52AA6E4}">
                <adec:decorative xmlns:adec="http://schemas.microsoft.com/office/drawing/2017/decorative" val="1"/>
              </a:ext>
            </a:extLst>
          </p:cNvPr>
          <p:cNvSpPr txBox="1"/>
          <p:nvPr/>
        </p:nvSpPr>
        <p:spPr>
          <a:xfrm>
            <a:off x="8171233" y="1848794"/>
            <a:ext cx="3646000" cy="4649105"/>
          </a:xfrm>
          <a:prstGeom prst="rect">
            <a:avLst/>
          </a:prstGeom>
          <a:solidFill>
            <a:schemeClr val="bg1"/>
          </a:solidFill>
          <a:ln>
            <a:noFill/>
          </a:ln>
          <a:effectLst>
            <a:outerShdw blurRad="50800" dist="38100" dir="18900000" algn="bl" rotWithShape="0">
              <a:prstClr val="black">
                <a:alpha val="40000"/>
              </a:prstClr>
            </a:outerShdw>
          </a:effectLst>
        </p:spPr>
        <p:txBody>
          <a:bodyPr spcFirstLastPara="1" wrap="square" lIns="121900" tIns="121900" rIns="121900" bIns="121900" anchor="t" anchorCtr="0">
            <a:noAutofit/>
          </a:bodyPr>
          <a:lstStyle/>
          <a:p>
            <a:pPr marL="431789" indent="-228594">
              <a:lnSpc>
                <a:spcPct val="115000"/>
              </a:lnSpc>
              <a:buClr>
                <a:schemeClr val="dk1"/>
              </a:buClr>
              <a:buSzPts val="1200"/>
              <a:buFont typeface="Arial"/>
              <a:buChar char="•"/>
            </a:pPr>
            <a:endParaRPr sz="1600">
              <a:latin typeface="+mj-lt"/>
              <a:ea typeface="Montserrat"/>
              <a:cs typeface="Montserrat"/>
              <a:sym typeface="Montserrat"/>
            </a:endParaRPr>
          </a:p>
        </p:txBody>
      </p:sp>
      <p:sp>
        <p:nvSpPr>
          <p:cNvPr id="9" name="Google Shape;278;p34">
            <a:extLst>
              <a:ext uri="{FF2B5EF4-FFF2-40B4-BE49-F238E27FC236}">
                <a16:creationId xmlns:a16="http://schemas.microsoft.com/office/drawing/2014/main" id="{8CA6D9AC-1A6B-81BD-3186-16B17DA3226C}"/>
              </a:ext>
              <a:ext uri="{C183D7F6-B498-43B3-948B-1728B52AA6E4}">
                <adec:decorative xmlns:adec="http://schemas.microsoft.com/office/drawing/2017/decorative" val="1"/>
              </a:ext>
            </a:extLst>
          </p:cNvPr>
          <p:cNvSpPr txBox="1"/>
          <p:nvPr/>
        </p:nvSpPr>
        <p:spPr>
          <a:xfrm>
            <a:off x="4242167" y="1812067"/>
            <a:ext cx="3616800" cy="4685833"/>
          </a:xfrm>
          <a:prstGeom prst="rect">
            <a:avLst/>
          </a:prstGeom>
          <a:solidFill>
            <a:schemeClr val="bg1"/>
          </a:solidFill>
          <a:ln>
            <a:noFill/>
          </a:ln>
          <a:effectLst>
            <a:outerShdw blurRad="50800" dist="38100" dir="18900000" algn="bl" rotWithShape="0">
              <a:prstClr val="black">
                <a:alpha val="40000"/>
              </a:prstClr>
            </a:outerShdw>
          </a:effectLst>
        </p:spPr>
        <p:txBody>
          <a:bodyPr spcFirstLastPara="1" wrap="square" lIns="121900" tIns="121900" rIns="121900" bIns="121900" anchor="t" anchorCtr="0">
            <a:noAutofit/>
          </a:bodyPr>
          <a:lstStyle/>
          <a:p>
            <a:pPr marL="431789" indent="-228594">
              <a:lnSpc>
                <a:spcPct val="115000"/>
              </a:lnSpc>
              <a:buClr>
                <a:schemeClr val="dk1"/>
              </a:buClr>
              <a:buSzPts val="1200"/>
              <a:buFont typeface="Arial"/>
              <a:buChar char="•"/>
            </a:pPr>
            <a:endParaRPr sz="1600">
              <a:solidFill>
                <a:schemeClr val="dk1"/>
              </a:solidFill>
              <a:latin typeface="+mj-lt"/>
              <a:ea typeface="Montserrat"/>
              <a:cs typeface="Montserrat"/>
              <a:sym typeface="Montserrat"/>
            </a:endParaRPr>
          </a:p>
        </p:txBody>
      </p:sp>
      <p:sp>
        <p:nvSpPr>
          <p:cNvPr id="6" name="Google Shape;277;p34">
            <a:extLst>
              <a:ext uri="{FF2B5EF4-FFF2-40B4-BE49-F238E27FC236}">
                <a16:creationId xmlns:a16="http://schemas.microsoft.com/office/drawing/2014/main" id="{3E3EB8AF-B279-50F9-8002-9408FDB176FE}"/>
              </a:ext>
              <a:ext uri="{C183D7F6-B498-43B3-948B-1728B52AA6E4}">
                <adec:decorative xmlns:adec="http://schemas.microsoft.com/office/drawing/2017/decorative" val="1"/>
              </a:ext>
            </a:extLst>
          </p:cNvPr>
          <p:cNvSpPr txBox="1"/>
          <p:nvPr/>
        </p:nvSpPr>
        <p:spPr>
          <a:xfrm>
            <a:off x="268133" y="1812167"/>
            <a:ext cx="3646000" cy="4685833"/>
          </a:xfrm>
          <a:prstGeom prst="rect">
            <a:avLst/>
          </a:prstGeom>
          <a:solidFill>
            <a:srgbClr val="F1FAFD"/>
          </a:solidFill>
          <a:ln>
            <a:noFill/>
          </a:ln>
          <a:effectLst>
            <a:outerShdw blurRad="50800" dist="38100" dir="18900000" algn="bl" rotWithShape="0">
              <a:prstClr val="black">
                <a:alpha val="40000"/>
              </a:prstClr>
            </a:outerShdw>
          </a:effectLst>
        </p:spPr>
        <p:txBody>
          <a:bodyPr spcFirstLastPara="1" wrap="square" lIns="121900" tIns="121900" rIns="121900" bIns="121900" anchor="t" anchorCtr="0">
            <a:noAutofit/>
          </a:bodyPr>
          <a:lstStyle/>
          <a:p>
            <a:pPr marL="431789" indent="-228594">
              <a:lnSpc>
                <a:spcPct val="115000"/>
              </a:lnSpc>
              <a:buClr>
                <a:schemeClr val="dk1"/>
              </a:buClr>
              <a:buSzPts val="1200"/>
              <a:buFont typeface="Montserrat"/>
              <a:buChar char="•"/>
            </a:pPr>
            <a:endParaRPr sz="1600">
              <a:solidFill>
                <a:schemeClr val="dk1"/>
              </a:solidFill>
              <a:latin typeface="+mj-lt"/>
              <a:ea typeface="Montserrat"/>
              <a:cs typeface="Montserrat"/>
              <a:sym typeface="Montserrat"/>
            </a:endParaRPr>
          </a:p>
        </p:txBody>
      </p:sp>
      <p:sp>
        <p:nvSpPr>
          <p:cNvPr id="23" name="Text Placeholder 22">
            <a:extLst>
              <a:ext uri="{FF2B5EF4-FFF2-40B4-BE49-F238E27FC236}">
                <a16:creationId xmlns:a16="http://schemas.microsoft.com/office/drawing/2014/main" id="{38FD0B73-8818-95DC-16AC-32749AC8E073}"/>
              </a:ext>
            </a:extLst>
          </p:cNvPr>
          <p:cNvSpPr>
            <a:spLocks noGrp="1"/>
          </p:cNvSpPr>
          <p:nvPr>
            <p:ph type="body" sz="quarter" idx="18"/>
          </p:nvPr>
        </p:nvSpPr>
        <p:spPr>
          <a:xfrm>
            <a:off x="359998" y="776279"/>
            <a:ext cx="10080000" cy="659480"/>
          </a:xfrm>
        </p:spPr>
        <p:txBody>
          <a:bodyPr/>
          <a:lstStyle/>
          <a:p>
            <a:pPr>
              <a:lnSpc>
                <a:spcPct val="100000"/>
              </a:lnSpc>
            </a:pPr>
            <a:r>
              <a:rPr lang="en-AU" dirty="0">
                <a:solidFill>
                  <a:srgbClr val="3C1292"/>
                </a:solidFill>
              </a:rPr>
              <a:t>How have you used your dance technique and kinaesthetic awareness to refine your personal interpretation of the choreographer’s intent?</a:t>
            </a:r>
          </a:p>
        </p:txBody>
      </p:sp>
      <p:grpSp>
        <p:nvGrpSpPr>
          <p:cNvPr id="2" name="Group 1" descr="What went well">
            <a:extLst>
              <a:ext uri="{FF2B5EF4-FFF2-40B4-BE49-F238E27FC236}">
                <a16:creationId xmlns:a16="http://schemas.microsoft.com/office/drawing/2014/main" id="{D6517BFA-899C-841D-D181-F286B54004B0}"/>
              </a:ext>
            </a:extLst>
          </p:cNvPr>
          <p:cNvGrpSpPr/>
          <p:nvPr/>
        </p:nvGrpSpPr>
        <p:grpSpPr>
          <a:xfrm>
            <a:off x="268133" y="1812167"/>
            <a:ext cx="3661768" cy="4709533"/>
            <a:chOff x="268133" y="1812167"/>
            <a:chExt cx="3661768" cy="4709533"/>
          </a:xfrm>
        </p:grpSpPr>
        <p:sp>
          <p:nvSpPr>
            <p:cNvPr id="5" name="Google Shape;274;p34">
              <a:extLst>
                <a:ext uri="{FF2B5EF4-FFF2-40B4-BE49-F238E27FC236}">
                  <a16:creationId xmlns:a16="http://schemas.microsoft.com/office/drawing/2014/main" id="{3E3F075C-E1F2-C016-1797-E1529BA2D9B6}"/>
                </a:ext>
              </a:extLst>
            </p:cNvPr>
            <p:cNvSpPr txBox="1">
              <a:spLocks/>
            </p:cNvSpPr>
            <p:nvPr/>
          </p:nvSpPr>
          <p:spPr>
            <a:xfrm>
              <a:off x="268133" y="1812167"/>
              <a:ext cx="3661768" cy="578000"/>
            </a:xfrm>
            <a:prstGeom prst="rect">
              <a:avLst/>
            </a:prstGeom>
            <a:solidFill>
              <a:srgbClr val="3C1292"/>
            </a:solidFill>
            <a:effectLst>
              <a:outerShdw blurRad="50800" dist="38100" dir="18900000" algn="bl" rotWithShape="0">
                <a:prstClr val="black">
                  <a:alpha val="40000"/>
                </a:prstClr>
              </a:outerShdw>
            </a:effectLst>
          </p:spPr>
          <p:txBody>
            <a:bodyPr spcFirstLastPara="1" vert="horz" wrap="square" lIns="121900" tIns="121900" rIns="121900" bIns="121900" rtlCol="0" anchor="t" anchorCtr="0">
              <a:noAutofit/>
            </a:bodyPr>
            <a:lstStyle>
              <a:lvl1pPr algn="l" defTabSz="914377" rtl="0" eaLnBrk="1" latinLnBrk="0" hangingPunct="1">
                <a:lnSpc>
                  <a:spcPct val="90000"/>
                </a:lnSpc>
                <a:spcBef>
                  <a:spcPct val="0"/>
                </a:spcBef>
                <a:buNone/>
                <a:defRPr sz="3600" kern="1200">
                  <a:solidFill>
                    <a:schemeClr val="accent1"/>
                  </a:solidFill>
                  <a:latin typeface="Arial" panose="020B0604020202020204" pitchFamily="34" charset="0"/>
                  <a:ea typeface="+mj-ea"/>
                  <a:cs typeface="Arial" panose="020B0604020202020204" pitchFamily="34" charset="0"/>
                </a:defRPr>
              </a:lvl1pPr>
            </a:lstStyle>
            <a:p>
              <a:r>
                <a:rPr lang="en-AU" sz="2200" b="1">
                  <a:solidFill>
                    <a:schemeClr val="bg1"/>
                  </a:solidFill>
                  <a:latin typeface="+mj-lt"/>
                  <a:ea typeface="Montserrat"/>
                  <a:cs typeface="Montserrat"/>
                  <a:sym typeface="Montserrat"/>
                </a:rPr>
                <a:t>What went well</a:t>
              </a:r>
            </a:p>
          </p:txBody>
        </p:sp>
        <p:sp>
          <p:nvSpPr>
            <p:cNvPr id="19" name="TextBox 18">
              <a:extLst>
                <a:ext uri="{FF2B5EF4-FFF2-40B4-BE49-F238E27FC236}">
                  <a16:creationId xmlns:a16="http://schemas.microsoft.com/office/drawing/2014/main" id="{6A90711A-13B8-5B1C-DBDB-E1ACB502EB0C}"/>
                </a:ext>
              </a:extLst>
            </p:cNvPr>
            <p:cNvSpPr txBox="1"/>
            <p:nvPr/>
          </p:nvSpPr>
          <p:spPr>
            <a:xfrm>
              <a:off x="268133" y="2413968"/>
              <a:ext cx="3661768" cy="4107732"/>
            </a:xfrm>
            <a:prstGeom prst="rect">
              <a:avLst/>
            </a:prstGeom>
            <a:solidFill>
              <a:schemeClr val="bg1"/>
            </a:solidFill>
          </p:spPr>
          <p:txBody>
            <a:bodyPr wrap="square" lIns="0" tIns="0" rIns="0" bIns="0" rtlCol="0">
              <a:noAutofit/>
            </a:bodyPr>
            <a:lstStyle/>
            <a:p>
              <a:pPr marL="82550" algn="l"/>
              <a:r>
                <a:rPr lang="en-AU" sz="1800"/>
                <a:t>Characteristics of the style:</a:t>
              </a:r>
            </a:p>
            <a:p>
              <a:pPr marL="82550" algn="l"/>
              <a:endParaRPr lang="en-AU" sz="1800"/>
            </a:p>
            <a:p>
              <a:pPr marL="82550" algn="l"/>
              <a:endParaRPr lang="en-AU" sz="1800"/>
            </a:p>
            <a:p>
              <a:pPr marL="82550" algn="l"/>
              <a:endParaRPr lang="en-AU" sz="1800"/>
            </a:p>
            <a:p>
              <a:pPr marL="82550" algn="l"/>
              <a:r>
                <a:rPr lang="en-AU" sz="1800"/>
                <a:t>Dance technique:</a:t>
              </a:r>
            </a:p>
            <a:p>
              <a:pPr marL="82550" algn="l"/>
              <a:endParaRPr lang="en-AU" sz="1800"/>
            </a:p>
            <a:p>
              <a:pPr marL="82550" algn="l"/>
              <a:endParaRPr lang="en-AU" sz="1800"/>
            </a:p>
            <a:p>
              <a:pPr marL="82550" algn="l"/>
              <a:endParaRPr lang="en-AU" sz="1800"/>
            </a:p>
            <a:p>
              <a:pPr marL="82550" algn="l"/>
              <a:endParaRPr lang="en-AU" sz="1800"/>
            </a:p>
            <a:p>
              <a:pPr marL="82550" algn="l"/>
              <a:r>
                <a:rPr lang="en-AU" sz="1800"/>
                <a:t>Kinaesthetic awareness:</a:t>
              </a:r>
            </a:p>
          </p:txBody>
        </p:sp>
      </p:grpSp>
      <p:grpSp>
        <p:nvGrpSpPr>
          <p:cNvPr id="7" name="Group 6" descr="Areas I can improve">
            <a:extLst>
              <a:ext uri="{FF2B5EF4-FFF2-40B4-BE49-F238E27FC236}">
                <a16:creationId xmlns:a16="http://schemas.microsoft.com/office/drawing/2014/main" id="{7D408F85-75FA-E47E-F5D2-DC1E30B29CB9}"/>
              </a:ext>
            </a:extLst>
          </p:cNvPr>
          <p:cNvGrpSpPr/>
          <p:nvPr/>
        </p:nvGrpSpPr>
        <p:grpSpPr>
          <a:xfrm>
            <a:off x="4219683" y="1812167"/>
            <a:ext cx="3661768" cy="4685732"/>
            <a:chOff x="4219683" y="1812167"/>
            <a:chExt cx="3661768" cy="4685732"/>
          </a:xfrm>
        </p:grpSpPr>
        <p:sp>
          <p:nvSpPr>
            <p:cNvPr id="8" name="Google Shape;275;p34">
              <a:extLst>
                <a:ext uri="{FF2B5EF4-FFF2-40B4-BE49-F238E27FC236}">
                  <a16:creationId xmlns:a16="http://schemas.microsoft.com/office/drawing/2014/main" id="{3ECBFCAA-F4A6-DB12-C577-1D8B5E061FFF}"/>
                </a:ext>
              </a:extLst>
            </p:cNvPr>
            <p:cNvSpPr txBox="1">
              <a:spLocks/>
            </p:cNvSpPr>
            <p:nvPr/>
          </p:nvSpPr>
          <p:spPr>
            <a:xfrm>
              <a:off x="4242167" y="1812167"/>
              <a:ext cx="3616800" cy="578000"/>
            </a:xfrm>
            <a:prstGeom prst="rect">
              <a:avLst/>
            </a:prstGeom>
            <a:solidFill>
              <a:srgbClr val="3C1292"/>
            </a:solidFill>
            <a:effectLst>
              <a:outerShdw blurRad="50800" dist="38100" dir="18900000" algn="bl" rotWithShape="0">
                <a:prstClr val="black">
                  <a:alpha val="40000"/>
                </a:prstClr>
              </a:outerShdw>
            </a:effectLst>
          </p:spPr>
          <p:txBody>
            <a:bodyPr spcFirstLastPara="1" vert="horz" wrap="square" lIns="121900" tIns="121900" rIns="121900" bIns="121900" rtlCol="0" anchor="t" anchorCtr="0">
              <a:noAutofit/>
            </a:bodyPr>
            <a:lstStyle>
              <a:lvl1pPr algn="l" defTabSz="914377" rtl="0" eaLnBrk="1" latinLnBrk="0" hangingPunct="1">
                <a:lnSpc>
                  <a:spcPct val="90000"/>
                </a:lnSpc>
                <a:spcBef>
                  <a:spcPct val="0"/>
                </a:spcBef>
                <a:buNone/>
                <a:defRPr sz="3600" kern="1200">
                  <a:solidFill>
                    <a:schemeClr val="accent1"/>
                  </a:solidFill>
                  <a:latin typeface="Arial" panose="020B0604020202020204" pitchFamily="34" charset="0"/>
                  <a:ea typeface="+mj-ea"/>
                  <a:cs typeface="Arial" panose="020B0604020202020204" pitchFamily="34" charset="0"/>
                </a:defRPr>
              </a:lvl1pPr>
            </a:lstStyle>
            <a:p>
              <a:r>
                <a:rPr lang="en-AU" sz="2200" b="1">
                  <a:solidFill>
                    <a:schemeClr val="bg1"/>
                  </a:solidFill>
                  <a:latin typeface="+mj-lt"/>
                  <a:ea typeface="Montserrat"/>
                  <a:cs typeface="Montserrat"/>
                  <a:sym typeface="Montserrat"/>
                </a:rPr>
                <a:t>Areas I can improve</a:t>
              </a:r>
            </a:p>
          </p:txBody>
        </p:sp>
        <p:sp>
          <p:nvSpPr>
            <p:cNvPr id="20" name="TextBox 19">
              <a:extLst>
                <a:ext uri="{FF2B5EF4-FFF2-40B4-BE49-F238E27FC236}">
                  <a16:creationId xmlns:a16="http://schemas.microsoft.com/office/drawing/2014/main" id="{9B348BDB-E254-F681-67DE-0450CC53F9F8}"/>
                </a:ext>
              </a:extLst>
            </p:cNvPr>
            <p:cNvSpPr txBox="1"/>
            <p:nvPr/>
          </p:nvSpPr>
          <p:spPr>
            <a:xfrm>
              <a:off x="4219683" y="2390167"/>
              <a:ext cx="3661768" cy="4107732"/>
            </a:xfrm>
            <a:prstGeom prst="rect">
              <a:avLst/>
            </a:prstGeom>
            <a:solidFill>
              <a:schemeClr val="bg1"/>
            </a:solidFill>
          </p:spPr>
          <p:txBody>
            <a:bodyPr wrap="square" lIns="0" tIns="0" rIns="0" bIns="0" rtlCol="0">
              <a:noAutofit/>
            </a:bodyPr>
            <a:lstStyle/>
            <a:p>
              <a:pPr marL="82550"/>
              <a:r>
                <a:rPr lang="en-AU" sz="1800"/>
                <a:t>Characteristics of the style:</a:t>
              </a:r>
            </a:p>
            <a:p>
              <a:pPr marL="82550"/>
              <a:endParaRPr lang="en-AU" sz="1800"/>
            </a:p>
            <a:p>
              <a:pPr marL="82550"/>
              <a:endParaRPr lang="en-AU" sz="1800"/>
            </a:p>
            <a:p>
              <a:pPr marL="82550"/>
              <a:endParaRPr lang="en-AU" sz="1800"/>
            </a:p>
            <a:p>
              <a:pPr marL="82550"/>
              <a:r>
                <a:rPr lang="en-AU" sz="1800"/>
                <a:t>Dance technique:</a:t>
              </a:r>
            </a:p>
            <a:p>
              <a:pPr marL="82550"/>
              <a:endParaRPr lang="en-AU" sz="1800"/>
            </a:p>
            <a:p>
              <a:pPr marL="82550"/>
              <a:endParaRPr lang="en-AU" sz="1800"/>
            </a:p>
            <a:p>
              <a:pPr marL="82550"/>
              <a:endParaRPr lang="en-AU" sz="1800"/>
            </a:p>
            <a:p>
              <a:pPr marL="82550"/>
              <a:endParaRPr lang="en-AU" sz="1800"/>
            </a:p>
            <a:p>
              <a:pPr marL="82550"/>
              <a:r>
                <a:rPr lang="en-AU" sz="1800"/>
                <a:t>Kinaesthetic awareness</a:t>
              </a:r>
            </a:p>
          </p:txBody>
        </p:sp>
      </p:grpSp>
      <p:grpSp>
        <p:nvGrpSpPr>
          <p:cNvPr id="10" name="Group 9" descr="Strategies to improve">
            <a:extLst>
              <a:ext uri="{FF2B5EF4-FFF2-40B4-BE49-F238E27FC236}">
                <a16:creationId xmlns:a16="http://schemas.microsoft.com/office/drawing/2014/main" id="{EFEDB2B2-82DE-5961-5A24-6D3603A119AA}"/>
              </a:ext>
            </a:extLst>
          </p:cNvPr>
          <p:cNvGrpSpPr/>
          <p:nvPr/>
        </p:nvGrpSpPr>
        <p:grpSpPr>
          <a:xfrm>
            <a:off x="8155465" y="1812167"/>
            <a:ext cx="3677535" cy="4685732"/>
            <a:chOff x="8155465" y="1812167"/>
            <a:chExt cx="3677535" cy="4685732"/>
          </a:xfrm>
        </p:grpSpPr>
        <p:sp>
          <p:nvSpPr>
            <p:cNvPr id="11" name="Google Shape;276;p34">
              <a:extLst>
                <a:ext uri="{FF2B5EF4-FFF2-40B4-BE49-F238E27FC236}">
                  <a16:creationId xmlns:a16="http://schemas.microsoft.com/office/drawing/2014/main" id="{A1CF75B6-AA19-0A9D-71AE-7DF2C3703038}"/>
                </a:ext>
              </a:extLst>
            </p:cNvPr>
            <p:cNvSpPr txBox="1">
              <a:spLocks/>
            </p:cNvSpPr>
            <p:nvPr/>
          </p:nvSpPr>
          <p:spPr>
            <a:xfrm>
              <a:off x="8155465" y="1812167"/>
              <a:ext cx="3677535" cy="578000"/>
            </a:xfrm>
            <a:prstGeom prst="rect">
              <a:avLst/>
            </a:prstGeom>
            <a:solidFill>
              <a:srgbClr val="3C1292"/>
            </a:solidFill>
            <a:effectLst>
              <a:outerShdw blurRad="50800" dist="38100" dir="18900000" algn="bl" rotWithShape="0">
                <a:prstClr val="black">
                  <a:alpha val="40000"/>
                </a:prstClr>
              </a:outerShdw>
            </a:effectLst>
          </p:spPr>
          <p:txBody>
            <a:bodyPr spcFirstLastPara="1" vert="horz" wrap="square" lIns="121900" tIns="121900" rIns="121900" bIns="121900" rtlCol="0" anchor="t" anchorCtr="0">
              <a:noAutofit/>
            </a:bodyPr>
            <a:lstStyle>
              <a:lvl1pPr algn="l" defTabSz="914377" rtl="0" eaLnBrk="1" latinLnBrk="0" hangingPunct="1">
                <a:lnSpc>
                  <a:spcPct val="90000"/>
                </a:lnSpc>
                <a:spcBef>
                  <a:spcPct val="0"/>
                </a:spcBef>
                <a:buNone/>
                <a:defRPr sz="3600" kern="1200">
                  <a:solidFill>
                    <a:schemeClr val="accent1"/>
                  </a:solidFill>
                  <a:latin typeface="Arial" panose="020B0604020202020204" pitchFamily="34" charset="0"/>
                  <a:ea typeface="+mj-ea"/>
                  <a:cs typeface="Arial" panose="020B0604020202020204" pitchFamily="34" charset="0"/>
                </a:defRPr>
              </a:lvl1pPr>
            </a:lstStyle>
            <a:p>
              <a:r>
                <a:rPr lang="en-AU" sz="2200" b="1">
                  <a:solidFill>
                    <a:schemeClr val="bg1"/>
                  </a:solidFill>
                  <a:latin typeface="+mj-lt"/>
                  <a:ea typeface="Montserrat"/>
                  <a:cs typeface="Montserrat"/>
                  <a:sym typeface="Montserrat"/>
                </a:rPr>
                <a:t>Strategies to improve </a:t>
              </a:r>
            </a:p>
          </p:txBody>
        </p:sp>
        <p:sp>
          <p:nvSpPr>
            <p:cNvPr id="21" name="TextBox 20">
              <a:extLst>
                <a:ext uri="{FF2B5EF4-FFF2-40B4-BE49-F238E27FC236}">
                  <a16:creationId xmlns:a16="http://schemas.microsoft.com/office/drawing/2014/main" id="{73C9EA0A-029C-8731-B409-8853918D6C11}"/>
                </a:ext>
              </a:extLst>
            </p:cNvPr>
            <p:cNvSpPr txBox="1"/>
            <p:nvPr/>
          </p:nvSpPr>
          <p:spPr>
            <a:xfrm>
              <a:off x="8155465" y="2390167"/>
              <a:ext cx="3661768" cy="4107732"/>
            </a:xfrm>
            <a:prstGeom prst="rect">
              <a:avLst/>
            </a:prstGeom>
            <a:solidFill>
              <a:schemeClr val="bg1"/>
            </a:solidFill>
          </p:spPr>
          <p:txBody>
            <a:bodyPr wrap="square" lIns="0" tIns="0" rIns="0" bIns="0" rtlCol="0">
              <a:noAutofit/>
            </a:bodyPr>
            <a:lstStyle/>
            <a:p>
              <a:pPr marL="82550"/>
              <a:r>
                <a:rPr lang="en-AU" sz="1800"/>
                <a:t>Characteristics of the style:</a:t>
              </a:r>
            </a:p>
            <a:p>
              <a:pPr marL="82550"/>
              <a:endParaRPr lang="en-AU" sz="1800"/>
            </a:p>
            <a:p>
              <a:pPr marL="82550"/>
              <a:endParaRPr lang="en-AU" sz="1800"/>
            </a:p>
            <a:p>
              <a:pPr marL="82550"/>
              <a:endParaRPr lang="en-AU" sz="1800"/>
            </a:p>
            <a:p>
              <a:pPr marL="82550"/>
              <a:r>
                <a:rPr lang="en-AU" sz="1800"/>
                <a:t>Dance technique:</a:t>
              </a:r>
            </a:p>
            <a:p>
              <a:pPr marL="82550"/>
              <a:endParaRPr lang="en-AU" sz="1800"/>
            </a:p>
            <a:p>
              <a:pPr marL="82550"/>
              <a:endParaRPr lang="en-AU" sz="1800"/>
            </a:p>
            <a:p>
              <a:pPr marL="82550"/>
              <a:endParaRPr lang="en-AU" sz="1800"/>
            </a:p>
            <a:p>
              <a:pPr marL="82550"/>
              <a:endParaRPr lang="en-AU" sz="1800"/>
            </a:p>
            <a:p>
              <a:pPr marL="82550"/>
              <a:r>
                <a:rPr lang="en-AU" sz="1800"/>
                <a:t>Kinaesthetic awareness</a:t>
              </a:r>
            </a:p>
          </p:txBody>
        </p:sp>
      </p:grpSp>
      <p:sp>
        <p:nvSpPr>
          <p:cNvPr id="4" name="Slide Number Placeholder 3">
            <a:extLst>
              <a:ext uri="{FF2B5EF4-FFF2-40B4-BE49-F238E27FC236}">
                <a16:creationId xmlns:a16="http://schemas.microsoft.com/office/drawing/2014/main" id="{6E6C37F3-9CAE-DC7B-E263-35726023B18F}"/>
              </a:ext>
            </a:extLst>
          </p:cNvPr>
          <p:cNvSpPr>
            <a:spLocks noGrp="1"/>
          </p:cNvSpPr>
          <p:nvPr>
            <p:ph type="sldNum" sz="quarter" idx="12"/>
          </p:nvPr>
        </p:nvSpPr>
        <p:spPr/>
        <p:txBody>
          <a:bodyPr/>
          <a:lstStyle/>
          <a:p>
            <a:fld id="{10A01DC5-1685-4615-8240-15192985C6A2}" type="slidenum">
              <a:rPr lang="en-AU" smtClean="0">
                <a:latin typeface="+mj-lt"/>
              </a:rPr>
              <a:pPr/>
              <a:t>51</a:t>
            </a:fld>
            <a:endParaRPr lang="en-AU">
              <a:latin typeface="+mj-lt"/>
            </a:endParaRPr>
          </a:p>
        </p:txBody>
      </p:sp>
    </p:spTree>
    <p:extLst>
      <p:ext uri="{BB962C8B-B14F-4D97-AF65-F5344CB8AC3E}">
        <p14:creationId xmlns:p14="http://schemas.microsoft.com/office/powerpoint/2010/main" val="3553144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6824BC-BF76-0D7F-D01B-2F9EB972DBE6}"/>
            </a:ext>
          </a:extLst>
        </p:cNvPr>
        <p:cNvGrpSpPr/>
        <p:nvPr/>
      </p:nvGrpSpPr>
      <p:grpSpPr>
        <a:xfrm>
          <a:off x="0" y="0"/>
          <a:ext cx="0" cy="0"/>
          <a:chOff x="0" y="0"/>
          <a:chExt cx="0" cy="0"/>
        </a:xfrm>
      </p:grpSpPr>
      <p:sp>
        <p:nvSpPr>
          <p:cNvPr id="14" name="Title 13">
            <a:extLst>
              <a:ext uri="{FF2B5EF4-FFF2-40B4-BE49-F238E27FC236}">
                <a16:creationId xmlns:a16="http://schemas.microsoft.com/office/drawing/2014/main" id="{6005D8EA-5DD3-73C2-4F7E-AC03DEFCC1F2}"/>
              </a:ext>
            </a:extLst>
          </p:cNvPr>
          <p:cNvSpPr>
            <a:spLocks noGrp="1"/>
          </p:cNvSpPr>
          <p:nvPr>
            <p:ph type="title"/>
          </p:nvPr>
        </p:nvSpPr>
        <p:spPr>
          <a:xfrm>
            <a:off x="360000" y="360000"/>
            <a:ext cx="10260002" cy="522000"/>
          </a:xfrm>
        </p:spPr>
        <p:txBody>
          <a:bodyPr/>
          <a:lstStyle/>
          <a:p>
            <a:r>
              <a:rPr lang="en-AU" dirty="0"/>
              <a:t>Formative check-in opportunity (3) – sample response</a:t>
            </a:r>
            <a:br>
              <a:rPr lang="en-AU" dirty="0">
                <a:solidFill>
                  <a:srgbClr val="3C1292"/>
                </a:solidFill>
              </a:rPr>
            </a:br>
            <a:endParaRPr lang="en-AU" dirty="0"/>
          </a:p>
        </p:txBody>
      </p:sp>
      <p:sp>
        <p:nvSpPr>
          <p:cNvPr id="18" name="Oval 17">
            <a:extLst>
              <a:ext uri="{FF2B5EF4-FFF2-40B4-BE49-F238E27FC236}">
                <a16:creationId xmlns:a16="http://schemas.microsoft.com/office/drawing/2014/main" id="{3926D260-FF06-6BE3-94E0-AF2CF0F2201F}"/>
              </a:ext>
            </a:extLst>
          </p:cNvPr>
          <p:cNvSpPr/>
          <p:nvPr/>
        </p:nvSpPr>
        <p:spPr>
          <a:xfrm>
            <a:off x="11070000" y="126961"/>
            <a:ext cx="762000" cy="737039"/>
          </a:xfrm>
          <a:prstGeom prst="ellipse">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2.8b</a:t>
            </a:r>
          </a:p>
        </p:txBody>
      </p:sp>
      <p:sp>
        <p:nvSpPr>
          <p:cNvPr id="7" name="Rectangle 6">
            <a:extLst>
              <a:ext uri="{FF2B5EF4-FFF2-40B4-BE49-F238E27FC236}">
                <a16:creationId xmlns:a16="http://schemas.microsoft.com/office/drawing/2014/main" id="{FE4E8D0A-1B2D-816E-0958-B0911328C813}"/>
              </a:ext>
              <a:ext uri="{C183D7F6-B498-43B3-948B-1728B52AA6E4}">
                <adec:decorative xmlns:adec="http://schemas.microsoft.com/office/drawing/2017/decorative" val="1"/>
              </a:ext>
            </a:extLst>
          </p:cNvPr>
          <p:cNvSpPr/>
          <p:nvPr/>
        </p:nvSpPr>
        <p:spPr>
          <a:xfrm>
            <a:off x="0" y="1555668"/>
            <a:ext cx="12192000" cy="5438897"/>
          </a:xfrm>
          <a:prstGeom prst="rect">
            <a:avLst/>
          </a:prstGeom>
          <a:solidFill>
            <a:srgbClr val="F0EB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Google Shape;277;p34" descr="What went well">
            <a:extLst>
              <a:ext uri="{FF2B5EF4-FFF2-40B4-BE49-F238E27FC236}">
                <a16:creationId xmlns:a16="http://schemas.microsoft.com/office/drawing/2014/main" id="{F1961A02-C724-3500-B699-64E9E67040D8}"/>
              </a:ext>
              <a:ext uri="{C183D7F6-B498-43B3-948B-1728B52AA6E4}">
                <adec:decorative xmlns:adec="http://schemas.microsoft.com/office/drawing/2017/decorative" val="0"/>
              </a:ext>
            </a:extLst>
          </p:cNvPr>
          <p:cNvSpPr txBox="1"/>
          <p:nvPr/>
        </p:nvSpPr>
        <p:spPr>
          <a:xfrm>
            <a:off x="268133" y="1812167"/>
            <a:ext cx="3646000" cy="4685833"/>
          </a:xfrm>
          <a:prstGeom prst="rect">
            <a:avLst/>
          </a:prstGeom>
          <a:solidFill>
            <a:srgbClr val="F1FAFD"/>
          </a:solidFill>
          <a:ln>
            <a:noFill/>
          </a:ln>
          <a:effectLst>
            <a:outerShdw blurRad="50800" dist="38100" dir="18900000" algn="bl" rotWithShape="0">
              <a:prstClr val="black">
                <a:alpha val="40000"/>
              </a:prstClr>
            </a:outerShdw>
          </a:effectLst>
        </p:spPr>
        <p:txBody>
          <a:bodyPr spcFirstLastPara="1" wrap="square" lIns="121900" tIns="121900" rIns="121900" bIns="121900" anchor="t" anchorCtr="0">
            <a:noAutofit/>
          </a:bodyPr>
          <a:lstStyle/>
          <a:p>
            <a:pPr marL="431789" indent="-228594">
              <a:lnSpc>
                <a:spcPct val="115000"/>
              </a:lnSpc>
              <a:buClr>
                <a:schemeClr val="dk1"/>
              </a:buClr>
              <a:buSzPts val="1200"/>
              <a:buFont typeface="Montserrat"/>
              <a:buChar char="•"/>
            </a:pPr>
            <a:endParaRPr sz="1600">
              <a:solidFill>
                <a:schemeClr val="dk1"/>
              </a:solidFill>
              <a:latin typeface="+mj-lt"/>
              <a:ea typeface="Montserrat"/>
              <a:cs typeface="Montserrat"/>
              <a:sym typeface="Montserrat"/>
            </a:endParaRPr>
          </a:p>
        </p:txBody>
      </p:sp>
      <p:sp>
        <p:nvSpPr>
          <p:cNvPr id="19" name="TextBox 18">
            <a:extLst>
              <a:ext uri="{FF2B5EF4-FFF2-40B4-BE49-F238E27FC236}">
                <a16:creationId xmlns:a16="http://schemas.microsoft.com/office/drawing/2014/main" id="{9FEE249C-B03A-1CEB-6AD9-2FE3DD7C3900}"/>
              </a:ext>
            </a:extLst>
          </p:cNvPr>
          <p:cNvSpPr txBox="1"/>
          <p:nvPr/>
        </p:nvSpPr>
        <p:spPr>
          <a:xfrm>
            <a:off x="268133" y="2413968"/>
            <a:ext cx="3661768" cy="4107732"/>
          </a:xfrm>
          <a:prstGeom prst="rect">
            <a:avLst/>
          </a:prstGeom>
          <a:solidFill>
            <a:schemeClr val="bg1"/>
          </a:solidFill>
        </p:spPr>
        <p:txBody>
          <a:bodyPr wrap="square" lIns="0" tIns="0" rIns="0" bIns="0" rtlCol="0" anchor="t">
            <a:noAutofit/>
          </a:bodyPr>
          <a:lstStyle/>
          <a:p>
            <a:pPr marL="82550" algn="l"/>
            <a:r>
              <a:rPr lang="en-AU" sz="1800" b="1"/>
              <a:t>Characteristics of the style:</a:t>
            </a:r>
          </a:p>
          <a:p>
            <a:pPr marL="368300" indent="-285750" algn="l">
              <a:buFont typeface="Arial" panose="020B0604020202020204" pitchFamily="34" charset="0"/>
              <a:buChar char="•"/>
            </a:pPr>
            <a:r>
              <a:rPr lang="en-AU" sz="1800"/>
              <a:t>Control of parallel and turn out</a:t>
            </a:r>
          </a:p>
          <a:p>
            <a:pPr marL="368300" indent="-285750" algn="l">
              <a:buFont typeface="Arial" panose="020B0604020202020204" pitchFamily="34" charset="0"/>
              <a:buChar char="•"/>
            </a:pPr>
            <a:r>
              <a:rPr lang="en-AU" sz="1800"/>
              <a:t>Free dynamics in torso generated movement</a:t>
            </a:r>
          </a:p>
          <a:p>
            <a:pPr marL="368300" indent="-285750">
              <a:buFont typeface="Arial" panose="020B0604020202020204" pitchFamily="34" charset="0"/>
              <a:buChar char="•"/>
            </a:pPr>
            <a:r>
              <a:rPr lang="en-AU" sz="1800"/>
              <a:t>Held my off-centred balance.</a:t>
            </a:r>
            <a:endParaRPr lang="en-AU" sz="1800">
              <a:cs typeface="Arial"/>
            </a:endParaRPr>
          </a:p>
          <a:p>
            <a:pPr marL="82550" algn="l"/>
            <a:r>
              <a:rPr lang="en-AU" sz="1800" b="1"/>
              <a:t>Dance technique:</a:t>
            </a:r>
          </a:p>
          <a:p>
            <a:pPr marL="368300" indent="-285750">
              <a:buFont typeface="Arial" panose="020B0604020202020204" pitchFamily="34" charset="0"/>
              <a:buChar char="•"/>
            </a:pPr>
            <a:r>
              <a:rPr lang="en-AU" sz="1800"/>
              <a:t>Strength and correct alignment through the supporting leg and hip which helped the torso be able to reach to the floor to show the intent in the balance.</a:t>
            </a:r>
            <a:endParaRPr lang="en-AU" sz="1800">
              <a:cs typeface="Arial"/>
            </a:endParaRPr>
          </a:p>
          <a:p>
            <a:pPr marL="82550" algn="l"/>
            <a:r>
              <a:rPr lang="en-AU" sz="1800" b="1"/>
              <a:t>Kinaesthetic awareness:</a:t>
            </a:r>
          </a:p>
          <a:p>
            <a:pPr marL="368300" indent="-285750" algn="l">
              <a:buFont typeface="Arial" panose="020B0604020202020204" pitchFamily="34" charset="0"/>
              <a:buChar char="•"/>
            </a:pPr>
            <a:r>
              <a:rPr lang="en-AU" sz="1800"/>
              <a:t>The height of my jump occurred at the same time as the accent in the music showing joy. </a:t>
            </a:r>
          </a:p>
        </p:txBody>
      </p:sp>
      <p:sp>
        <p:nvSpPr>
          <p:cNvPr id="5" name="Google Shape;274;p34">
            <a:extLst>
              <a:ext uri="{FF2B5EF4-FFF2-40B4-BE49-F238E27FC236}">
                <a16:creationId xmlns:a16="http://schemas.microsoft.com/office/drawing/2014/main" id="{F50AB5AA-20EA-B79F-59DE-96508E868463}"/>
              </a:ext>
              <a:ext uri="{C183D7F6-B498-43B3-948B-1728B52AA6E4}">
                <adec:decorative xmlns:adec="http://schemas.microsoft.com/office/drawing/2017/decorative" val="1"/>
              </a:ext>
            </a:extLst>
          </p:cNvPr>
          <p:cNvSpPr txBox="1">
            <a:spLocks/>
          </p:cNvSpPr>
          <p:nvPr/>
        </p:nvSpPr>
        <p:spPr>
          <a:xfrm>
            <a:off x="268133" y="1812167"/>
            <a:ext cx="3646000" cy="578000"/>
          </a:xfrm>
          <a:prstGeom prst="rect">
            <a:avLst/>
          </a:prstGeom>
          <a:solidFill>
            <a:srgbClr val="3C1292"/>
          </a:solidFill>
          <a:effectLst>
            <a:outerShdw blurRad="50800" dist="38100" dir="18900000" algn="bl" rotWithShape="0">
              <a:prstClr val="black">
                <a:alpha val="40000"/>
              </a:prstClr>
            </a:outerShdw>
          </a:effectLst>
        </p:spPr>
        <p:txBody>
          <a:bodyPr spcFirstLastPara="1" vert="horz" wrap="square" lIns="121900" tIns="121900" rIns="121900" bIns="121900" rtlCol="0" anchor="t" anchorCtr="0">
            <a:noAutofit/>
          </a:bodyPr>
          <a:lstStyle>
            <a:lvl1pPr algn="l" defTabSz="914377" rtl="0" eaLnBrk="1" latinLnBrk="0" hangingPunct="1">
              <a:lnSpc>
                <a:spcPct val="90000"/>
              </a:lnSpc>
              <a:spcBef>
                <a:spcPct val="0"/>
              </a:spcBef>
              <a:buNone/>
              <a:defRPr sz="3600" kern="1200">
                <a:solidFill>
                  <a:schemeClr val="accent1"/>
                </a:solidFill>
                <a:latin typeface="Arial" panose="020B0604020202020204" pitchFamily="34" charset="0"/>
                <a:ea typeface="+mj-ea"/>
                <a:cs typeface="Arial" panose="020B0604020202020204" pitchFamily="34" charset="0"/>
              </a:defRPr>
            </a:lvl1pPr>
          </a:lstStyle>
          <a:p>
            <a:r>
              <a:rPr lang="en-AU" sz="2200" b="1">
                <a:solidFill>
                  <a:schemeClr val="bg1"/>
                </a:solidFill>
                <a:latin typeface="+mj-lt"/>
                <a:ea typeface="Montserrat"/>
                <a:cs typeface="Montserrat"/>
                <a:sym typeface="Montserrat"/>
              </a:rPr>
              <a:t>What went well</a:t>
            </a:r>
          </a:p>
        </p:txBody>
      </p:sp>
      <p:sp>
        <p:nvSpPr>
          <p:cNvPr id="9" name="Google Shape;278;p34" descr="Areas I can develop">
            <a:extLst>
              <a:ext uri="{FF2B5EF4-FFF2-40B4-BE49-F238E27FC236}">
                <a16:creationId xmlns:a16="http://schemas.microsoft.com/office/drawing/2014/main" id="{CCC7995F-3248-47B2-5E12-232288BACC47}"/>
              </a:ext>
              <a:ext uri="{C183D7F6-B498-43B3-948B-1728B52AA6E4}">
                <adec:decorative xmlns:adec="http://schemas.microsoft.com/office/drawing/2017/decorative" val="0"/>
              </a:ext>
            </a:extLst>
          </p:cNvPr>
          <p:cNvSpPr txBox="1"/>
          <p:nvPr/>
        </p:nvSpPr>
        <p:spPr>
          <a:xfrm>
            <a:off x="4242167" y="1812067"/>
            <a:ext cx="3616800" cy="4685833"/>
          </a:xfrm>
          <a:prstGeom prst="rect">
            <a:avLst/>
          </a:prstGeom>
          <a:solidFill>
            <a:schemeClr val="bg1"/>
          </a:solidFill>
          <a:ln>
            <a:noFill/>
          </a:ln>
          <a:effectLst>
            <a:outerShdw blurRad="50800" dist="38100" dir="18900000" algn="bl" rotWithShape="0">
              <a:prstClr val="black">
                <a:alpha val="40000"/>
              </a:prstClr>
            </a:outerShdw>
          </a:effectLst>
        </p:spPr>
        <p:txBody>
          <a:bodyPr spcFirstLastPara="1" wrap="square" lIns="121900" tIns="121900" rIns="121900" bIns="121900" anchor="t" anchorCtr="0">
            <a:noAutofit/>
          </a:bodyPr>
          <a:lstStyle/>
          <a:p>
            <a:pPr marL="431789" indent="-228594">
              <a:lnSpc>
                <a:spcPct val="115000"/>
              </a:lnSpc>
              <a:buClr>
                <a:schemeClr val="dk1"/>
              </a:buClr>
              <a:buSzPts val="1200"/>
              <a:buFont typeface="Arial"/>
              <a:buChar char="•"/>
            </a:pPr>
            <a:endParaRPr sz="1600">
              <a:solidFill>
                <a:schemeClr val="dk1"/>
              </a:solidFill>
              <a:latin typeface="+mj-lt"/>
              <a:ea typeface="Montserrat"/>
              <a:cs typeface="Montserrat"/>
              <a:sym typeface="Montserrat"/>
            </a:endParaRPr>
          </a:p>
        </p:txBody>
      </p:sp>
      <p:sp>
        <p:nvSpPr>
          <p:cNvPr id="20" name="TextBox 19">
            <a:extLst>
              <a:ext uri="{FF2B5EF4-FFF2-40B4-BE49-F238E27FC236}">
                <a16:creationId xmlns:a16="http://schemas.microsoft.com/office/drawing/2014/main" id="{7525E376-A295-9138-6C42-B94DD283E9CD}"/>
              </a:ext>
            </a:extLst>
          </p:cNvPr>
          <p:cNvSpPr txBox="1"/>
          <p:nvPr/>
        </p:nvSpPr>
        <p:spPr>
          <a:xfrm>
            <a:off x="4219683" y="2390167"/>
            <a:ext cx="3661768" cy="4107732"/>
          </a:xfrm>
          <a:prstGeom prst="rect">
            <a:avLst/>
          </a:prstGeom>
          <a:solidFill>
            <a:schemeClr val="bg1"/>
          </a:solidFill>
        </p:spPr>
        <p:txBody>
          <a:bodyPr wrap="square" lIns="0" tIns="0" rIns="0" bIns="0" rtlCol="0">
            <a:noAutofit/>
          </a:bodyPr>
          <a:lstStyle/>
          <a:p>
            <a:pPr marL="82550"/>
            <a:r>
              <a:rPr lang="en-AU" sz="1800" b="1"/>
              <a:t>Characteristics of the style:</a:t>
            </a:r>
          </a:p>
          <a:p>
            <a:pPr marL="368300" indent="-285750">
              <a:buFont typeface="Arial" panose="020B0604020202020204" pitchFamily="34" charset="0"/>
              <a:buChar char="•"/>
            </a:pPr>
            <a:r>
              <a:rPr lang="en-AU" sz="1800"/>
              <a:t>More grounded movement.</a:t>
            </a:r>
          </a:p>
          <a:p>
            <a:pPr marL="82550"/>
            <a:endParaRPr lang="en-AU" sz="1800"/>
          </a:p>
          <a:p>
            <a:pPr marL="82550"/>
            <a:r>
              <a:rPr lang="en-AU" sz="1800" b="1"/>
              <a:t>Dance technique:</a:t>
            </a:r>
          </a:p>
          <a:p>
            <a:pPr marL="368300" indent="-285750">
              <a:buFont typeface="Arial" panose="020B0604020202020204" pitchFamily="34" charset="0"/>
              <a:buChar char="•"/>
            </a:pPr>
            <a:r>
              <a:rPr lang="en-AU" sz="1800"/>
              <a:t>Flexibility of the hamstrings to extend and reach my working leg in the kick to achieve the reaching intent.</a:t>
            </a:r>
          </a:p>
          <a:p>
            <a:pPr marL="368300" indent="-285750">
              <a:buFont typeface="Arial" panose="020B0604020202020204" pitchFamily="34" charset="0"/>
              <a:buChar char="•"/>
            </a:pPr>
            <a:endParaRPr lang="en-AU" sz="1800"/>
          </a:p>
          <a:p>
            <a:pPr marL="82550"/>
            <a:r>
              <a:rPr lang="en-AU" sz="1800" b="1"/>
              <a:t>Kinaesthetic awareness:</a:t>
            </a:r>
          </a:p>
          <a:p>
            <a:pPr marL="368300" indent="-285750">
              <a:buFont typeface="Arial" panose="020B0604020202020204" pitchFamily="34" charset="0"/>
              <a:buChar char="•"/>
            </a:pPr>
            <a:r>
              <a:rPr lang="en-AU" sz="1800"/>
              <a:t>I feel like I need to emotionally connect with the intent more in the kick.</a:t>
            </a:r>
          </a:p>
          <a:p>
            <a:pPr marL="368300" indent="-285750">
              <a:buFont typeface="Arial" panose="020B0604020202020204" pitchFamily="34" charset="0"/>
              <a:buChar char="•"/>
            </a:pPr>
            <a:endParaRPr lang="en-AU" sz="1800" b="1"/>
          </a:p>
        </p:txBody>
      </p:sp>
      <p:sp>
        <p:nvSpPr>
          <p:cNvPr id="12" name="Google Shape;279;p34" descr="Strategies to develop">
            <a:extLst>
              <a:ext uri="{FF2B5EF4-FFF2-40B4-BE49-F238E27FC236}">
                <a16:creationId xmlns:a16="http://schemas.microsoft.com/office/drawing/2014/main" id="{ED14EC05-1099-416D-7DEB-21EC3E07C146}"/>
              </a:ext>
              <a:ext uri="{C183D7F6-B498-43B3-948B-1728B52AA6E4}">
                <adec:decorative xmlns:adec="http://schemas.microsoft.com/office/drawing/2017/decorative" val="0"/>
              </a:ext>
            </a:extLst>
          </p:cNvPr>
          <p:cNvSpPr txBox="1"/>
          <p:nvPr/>
        </p:nvSpPr>
        <p:spPr>
          <a:xfrm>
            <a:off x="8171233" y="1848794"/>
            <a:ext cx="3646000" cy="4649105"/>
          </a:xfrm>
          <a:prstGeom prst="rect">
            <a:avLst/>
          </a:prstGeom>
          <a:solidFill>
            <a:schemeClr val="bg1"/>
          </a:solidFill>
          <a:ln>
            <a:noFill/>
          </a:ln>
          <a:effectLst>
            <a:outerShdw blurRad="50800" dist="38100" dir="18900000" algn="bl" rotWithShape="0">
              <a:prstClr val="black">
                <a:alpha val="40000"/>
              </a:prstClr>
            </a:outerShdw>
          </a:effectLst>
        </p:spPr>
        <p:txBody>
          <a:bodyPr spcFirstLastPara="1" wrap="square" lIns="121900" tIns="121900" rIns="121900" bIns="121900" anchor="t" anchorCtr="0">
            <a:noAutofit/>
          </a:bodyPr>
          <a:lstStyle/>
          <a:p>
            <a:pPr marL="431789" indent="-228594">
              <a:lnSpc>
                <a:spcPct val="115000"/>
              </a:lnSpc>
              <a:buClr>
                <a:schemeClr val="dk1"/>
              </a:buClr>
              <a:buSzPts val="1200"/>
              <a:buFont typeface="Arial"/>
              <a:buChar char="•"/>
            </a:pPr>
            <a:endParaRPr sz="1600">
              <a:latin typeface="+mj-lt"/>
              <a:ea typeface="Montserrat"/>
              <a:cs typeface="Montserrat"/>
              <a:sym typeface="Montserrat"/>
            </a:endParaRPr>
          </a:p>
        </p:txBody>
      </p:sp>
      <p:sp>
        <p:nvSpPr>
          <p:cNvPr id="21" name="TextBox 20">
            <a:extLst>
              <a:ext uri="{FF2B5EF4-FFF2-40B4-BE49-F238E27FC236}">
                <a16:creationId xmlns:a16="http://schemas.microsoft.com/office/drawing/2014/main" id="{1A7F8A0B-8388-1CAF-6848-B9BEE88C6A77}"/>
              </a:ext>
            </a:extLst>
          </p:cNvPr>
          <p:cNvSpPr txBox="1"/>
          <p:nvPr/>
        </p:nvSpPr>
        <p:spPr>
          <a:xfrm>
            <a:off x="8155465" y="2390167"/>
            <a:ext cx="3661768" cy="4107732"/>
          </a:xfrm>
          <a:prstGeom prst="rect">
            <a:avLst/>
          </a:prstGeom>
          <a:solidFill>
            <a:schemeClr val="bg1"/>
          </a:solidFill>
        </p:spPr>
        <p:txBody>
          <a:bodyPr wrap="square" lIns="0" tIns="0" rIns="0" bIns="0" rtlCol="0">
            <a:noAutofit/>
          </a:bodyPr>
          <a:lstStyle/>
          <a:p>
            <a:pPr marL="82550"/>
            <a:r>
              <a:rPr lang="en-AU" sz="1800" b="1"/>
              <a:t>Characteristics of the style:</a:t>
            </a:r>
          </a:p>
          <a:p>
            <a:pPr marL="368300" indent="-285750">
              <a:buFont typeface="Arial" panose="020B0604020202020204" pitchFamily="34" charset="0"/>
              <a:buChar char="•"/>
            </a:pPr>
            <a:r>
              <a:rPr lang="en-AU" sz="1800"/>
              <a:t>Connect with the floor and drop the pelvis to achieve grounded movement. </a:t>
            </a:r>
          </a:p>
          <a:p>
            <a:pPr marL="82550"/>
            <a:r>
              <a:rPr lang="en-AU" sz="1800" b="1"/>
              <a:t>Dance technique:</a:t>
            </a:r>
          </a:p>
          <a:p>
            <a:pPr marL="368300" indent="-285750">
              <a:buFont typeface="Arial" panose="020B0604020202020204" pitchFamily="34" charset="0"/>
              <a:buChar char="•"/>
            </a:pPr>
            <a:r>
              <a:rPr lang="en-AU" sz="1800"/>
              <a:t>Working through dynamic stretches of the hamstrings to increase the range of motion in the kick so that it ‘reaches’ more.</a:t>
            </a:r>
          </a:p>
          <a:p>
            <a:pPr marL="82550"/>
            <a:r>
              <a:rPr lang="en-AU" sz="1800" b="1"/>
              <a:t>Kinaesthetic awareness:</a:t>
            </a:r>
          </a:p>
          <a:p>
            <a:pPr marL="368300" indent="-285750">
              <a:buFont typeface="Arial" panose="020B0604020202020204" pitchFamily="34" charset="0"/>
              <a:buChar char="•"/>
            </a:pPr>
            <a:r>
              <a:rPr lang="en-AU" sz="1800"/>
              <a:t>Reflect and analyse the accompaniment at the time of the kick to try and emotionally connect the two. </a:t>
            </a:r>
          </a:p>
        </p:txBody>
      </p:sp>
      <p:sp>
        <p:nvSpPr>
          <p:cNvPr id="8" name="Google Shape;275;p34">
            <a:extLst>
              <a:ext uri="{FF2B5EF4-FFF2-40B4-BE49-F238E27FC236}">
                <a16:creationId xmlns:a16="http://schemas.microsoft.com/office/drawing/2014/main" id="{D543E214-3E23-A77E-21E1-6AC12622EFCA}"/>
              </a:ext>
              <a:ext uri="{C183D7F6-B498-43B3-948B-1728B52AA6E4}">
                <adec:decorative xmlns:adec="http://schemas.microsoft.com/office/drawing/2017/decorative" val="1"/>
              </a:ext>
            </a:extLst>
          </p:cNvPr>
          <p:cNvSpPr txBox="1">
            <a:spLocks/>
          </p:cNvSpPr>
          <p:nvPr/>
        </p:nvSpPr>
        <p:spPr>
          <a:xfrm>
            <a:off x="4242167" y="1812167"/>
            <a:ext cx="3616800" cy="578000"/>
          </a:xfrm>
          <a:prstGeom prst="rect">
            <a:avLst/>
          </a:prstGeom>
          <a:solidFill>
            <a:srgbClr val="3C1292"/>
          </a:solidFill>
          <a:effectLst>
            <a:outerShdw blurRad="50800" dist="38100" dir="18900000" algn="bl" rotWithShape="0">
              <a:prstClr val="black">
                <a:alpha val="40000"/>
              </a:prstClr>
            </a:outerShdw>
          </a:effectLst>
        </p:spPr>
        <p:txBody>
          <a:bodyPr spcFirstLastPara="1" vert="horz" wrap="square" lIns="121900" tIns="121900" rIns="121900" bIns="121900" rtlCol="0" anchor="t" anchorCtr="0">
            <a:noAutofit/>
          </a:bodyPr>
          <a:lstStyle>
            <a:lvl1pPr algn="l" defTabSz="914377" rtl="0" eaLnBrk="1" latinLnBrk="0" hangingPunct="1">
              <a:lnSpc>
                <a:spcPct val="90000"/>
              </a:lnSpc>
              <a:spcBef>
                <a:spcPct val="0"/>
              </a:spcBef>
              <a:buNone/>
              <a:defRPr sz="3600" kern="1200">
                <a:solidFill>
                  <a:schemeClr val="accent1"/>
                </a:solidFill>
                <a:latin typeface="Arial" panose="020B0604020202020204" pitchFamily="34" charset="0"/>
                <a:ea typeface="+mj-ea"/>
                <a:cs typeface="Arial" panose="020B0604020202020204" pitchFamily="34" charset="0"/>
              </a:defRPr>
            </a:lvl1pPr>
          </a:lstStyle>
          <a:p>
            <a:r>
              <a:rPr lang="en-AU" sz="2200" b="1">
                <a:solidFill>
                  <a:schemeClr val="bg1"/>
                </a:solidFill>
                <a:latin typeface="+mj-lt"/>
                <a:ea typeface="Montserrat"/>
                <a:cs typeface="Montserrat"/>
                <a:sym typeface="Montserrat"/>
              </a:rPr>
              <a:t>Areas I can develop</a:t>
            </a:r>
          </a:p>
        </p:txBody>
      </p:sp>
      <p:sp>
        <p:nvSpPr>
          <p:cNvPr id="11" name="Google Shape;276;p34">
            <a:extLst>
              <a:ext uri="{FF2B5EF4-FFF2-40B4-BE49-F238E27FC236}">
                <a16:creationId xmlns:a16="http://schemas.microsoft.com/office/drawing/2014/main" id="{F2162EC5-443C-CD82-C979-01D942EA47B8}"/>
              </a:ext>
              <a:ext uri="{C183D7F6-B498-43B3-948B-1728B52AA6E4}">
                <adec:decorative xmlns:adec="http://schemas.microsoft.com/office/drawing/2017/decorative" val="1"/>
              </a:ext>
            </a:extLst>
          </p:cNvPr>
          <p:cNvSpPr txBox="1">
            <a:spLocks/>
          </p:cNvSpPr>
          <p:nvPr/>
        </p:nvSpPr>
        <p:spPr>
          <a:xfrm>
            <a:off x="8155465" y="1812167"/>
            <a:ext cx="3677535" cy="578000"/>
          </a:xfrm>
          <a:prstGeom prst="rect">
            <a:avLst/>
          </a:prstGeom>
          <a:solidFill>
            <a:srgbClr val="3C1292"/>
          </a:solidFill>
          <a:effectLst>
            <a:outerShdw blurRad="50800" dist="38100" dir="18900000" algn="bl" rotWithShape="0">
              <a:prstClr val="black">
                <a:alpha val="40000"/>
              </a:prstClr>
            </a:outerShdw>
          </a:effectLst>
        </p:spPr>
        <p:txBody>
          <a:bodyPr spcFirstLastPara="1" vert="horz" wrap="square" lIns="121900" tIns="121900" rIns="121900" bIns="121900" rtlCol="0" anchor="t" anchorCtr="0">
            <a:noAutofit/>
          </a:bodyPr>
          <a:lstStyle>
            <a:lvl1pPr algn="l" defTabSz="914377" rtl="0" eaLnBrk="1" latinLnBrk="0" hangingPunct="1">
              <a:lnSpc>
                <a:spcPct val="90000"/>
              </a:lnSpc>
              <a:spcBef>
                <a:spcPct val="0"/>
              </a:spcBef>
              <a:buNone/>
              <a:defRPr sz="3600" kern="1200">
                <a:solidFill>
                  <a:schemeClr val="accent1"/>
                </a:solidFill>
                <a:latin typeface="Arial" panose="020B0604020202020204" pitchFamily="34" charset="0"/>
                <a:ea typeface="+mj-ea"/>
                <a:cs typeface="Arial" panose="020B0604020202020204" pitchFamily="34" charset="0"/>
              </a:defRPr>
            </a:lvl1pPr>
          </a:lstStyle>
          <a:p>
            <a:r>
              <a:rPr lang="en-AU" sz="2200" b="1">
                <a:solidFill>
                  <a:schemeClr val="bg1"/>
                </a:solidFill>
                <a:latin typeface="+mj-lt"/>
                <a:ea typeface="Montserrat"/>
                <a:cs typeface="Montserrat"/>
                <a:sym typeface="Montserrat"/>
              </a:rPr>
              <a:t>Strategies to develop </a:t>
            </a:r>
          </a:p>
        </p:txBody>
      </p:sp>
      <p:sp>
        <p:nvSpPr>
          <p:cNvPr id="4" name="Slide Number Placeholder 3">
            <a:extLst>
              <a:ext uri="{FF2B5EF4-FFF2-40B4-BE49-F238E27FC236}">
                <a16:creationId xmlns:a16="http://schemas.microsoft.com/office/drawing/2014/main" id="{4C37ACF8-E09F-EFA8-500C-219F7718CF16}"/>
              </a:ext>
            </a:extLst>
          </p:cNvPr>
          <p:cNvSpPr>
            <a:spLocks noGrp="1"/>
          </p:cNvSpPr>
          <p:nvPr>
            <p:ph type="sldNum" sz="quarter" idx="12"/>
          </p:nvPr>
        </p:nvSpPr>
        <p:spPr/>
        <p:txBody>
          <a:bodyPr/>
          <a:lstStyle/>
          <a:p>
            <a:fld id="{10A01DC5-1685-4615-8240-15192985C6A2}" type="slidenum">
              <a:rPr lang="en-AU" smtClean="0">
                <a:latin typeface="+mj-lt"/>
              </a:rPr>
              <a:pPr/>
              <a:t>52</a:t>
            </a:fld>
            <a:endParaRPr lang="en-AU">
              <a:latin typeface="+mj-lt"/>
            </a:endParaRPr>
          </a:p>
        </p:txBody>
      </p:sp>
    </p:spTree>
    <p:extLst>
      <p:ext uri="{BB962C8B-B14F-4D97-AF65-F5344CB8AC3E}">
        <p14:creationId xmlns:p14="http://schemas.microsoft.com/office/powerpoint/2010/main" val="45700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4C6DC-9DB5-F8C4-7C70-B56D96AE3BD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75D35BF-46B6-1AB9-17AC-5F3FB28C9118}"/>
              </a:ext>
            </a:extLst>
          </p:cNvPr>
          <p:cNvSpPr>
            <a:spLocks noGrp="1"/>
          </p:cNvSpPr>
          <p:nvPr>
            <p:ph type="title"/>
          </p:nvPr>
        </p:nvSpPr>
        <p:spPr/>
        <p:txBody>
          <a:bodyPr/>
          <a:lstStyle/>
          <a:p>
            <a:r>
              <a:rPr lang="en-AU">
                <a:latin typeface="+mj-lt"/>
              </a:rPr>
              <a:t>Preparing for the submitted analysis (1)</a:t>
            </a:r>
          </a:p>
        </p:txBody>
      </p:sp>
      <p:sp>
        <p:nvSpPr>
          <p:cNvPr id="27" name="Oval 26">
            <a:extLst>
              <a:ext uri="{FF2B5EF4-FFF2-40B4-BE49-F238E27FC236}">
                <a16:creationId xmlns:a16="http://schemas.microsoft.com/office/drawing/2014/main" id="{60BF254D-7DE8-E555-C17A-FA92141B4BFD}"/>
              </a:ext>
            </a:extLst>
          </p:cNvPr>
          <p:cNvSpPr/>
          <p:nvPr/>
        </p:nvSpPr>
        <p:spPr>
          <a:xfrm>
            <a:off x="10887075" y="126960"/>
            <a:ext cx="944925" cy="778641"/>
          </a:xfrm>
          <a:prstGeom prst="ellipse">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2.10</a:t>
            </a:r>
          </a:p>
          <a:p>
            <a:pPr algn="ctr"/>
            <a:r>
              <a:rPr lang="en-AU" sz="1800"/>
              <a:t>c</a:t>
            </a:r>
          </a:p>
        </p:txBody>
      </p:sp>
      <p:grpSp>
        <p:nvGrpSpPr>
          <p:cNvPr id="28" name="Group 27">
            <a:extLst>
              <a:ext uri="{FF2B5EF4-FFF2-40B4-BE49-F238E27FC236}">
                <a16:creationId xmlns:a16="http://schemas.microsoft.com/office/drawing/2014/main" id="{1E1805E6-0FEF-7449-D4C3-5753CD42FD64}"/>
              </a:ext>
              <a:ext uri="{C183D7F6-B498-43B3-948B-1728B52AA6E4}">
                <adec:decorative xmlns:adec="http://schemas.microsoft.com/office/drawing/2017/decorative" val="1"/>
              </a:ext>
            </a:extLst>
          </p:cNvPr>
          <p:cNvGrpSpPr/>
          <p:nvPr/>
        </p:nvGrpSpPr>
        <p:grpSpPr>
          <a:xfrm>
            <a:off x="404243" y="1115417"/>
            <a:ext cx="10896975" cy="4971158"/>
            <a:chOff x="404243" y="1115417"/>
            <a:chExt cx="10896975" cy="4971158"/>
          </a:xfrm>
        </p:grpSpPr>
        <p:sp>
          <p:nvSpPr>
            <p:cNvPr id="5" name="Google Shape;72;p15">
              <a:extLst>
                <a:ext uri="{FF2B5EF4-FFF2-40B4-BE49-F238E27FC236}">
                  <a16:creationId xmlns:a16="http://schemas.microsoft.com/office/drawing/2014/main" id="{AA4DC10B-228C-2609-8CDF-BD500C689307}"/>
                </a:ext>
                <a:ext uri="{C183D7F6-B498-43B3-948B-1728B52AA6E4}">
                  <adec:decorative xmlns:adec="http://schemas.microsoft.com/office/drawing/2017/decorative" val="1"/>
                </a:ext>
              </a:extLst>
            </p:cNvPr>
            <p:cNvSpPr/>
            <p:nvPr/>
          </p:nvSpPr>
          <p:spPr>
            <a:xfrm rot="16200000">
              <a:off x="1069099" y="506980"/>
              <a:ext cx="2485097" cy="3704240"/>
            </a:xfrm>
            <a:prstGeom prst="round1Rect">
              <a:avLst>
                <a:gd name="adj" fmla="val 16667"/>
              </a:avLst>
            </a:prstGeom>
            <a:solidFill>
              <a:srgbClr val="F0EBFB"/>
            </a:solidFill>
            <a:ln w="19050" cap="rnd" cmpd="sng">
              <a:solidFill>
                <a:schemeClr val="bg1"/>
              </a:solidFill>
              <a:prstDash val="dot"/>
              <a:round/>
              <a:headEnd type="none" w="sm" len="sm"/>
              <a:tailEnd type="none" w="sm" len="sm"/>
            </a:ln>
            <a:effectLst/>
          </p:spPr>
          <p:txBody>
            <a:bodyPr spcFirstLastPara="1" wrap="square" lIns="121900" tIns="121900" rIns="121900" bIns="121900" anchor="ctr" anchorCtr="0">
              <a:noAutofit/>
            </a:bodyPr>
            <a:lstStyle/>
            <a:p>
              <a:endParaRPr sz="3200">
                <a:cs typeface="Arial" panose="020B0604020202020204" pitchFamily="34" charset="0"/>
              </a:endParaRPr>
            </a:p>
          </p:txBody>
        </p:sp>
        <p:sp>
          <p:nvSpPr>
            <p:cNvPr id="17" name="Rectangle 16">
              <a:extLst>
                <a:ext uri="{FF2B5EF4-FFF2-40B4-BE49-F238E27FC236}">
                  <a16:creationId xmlns:a16="http://schemas.microsoft.com/office/drawing/2014/main" id="{C154EDA3-1330-86B0-D39C-DC85C119A77B}"/>
                </a:ext>
                <a:ext uri="{C183D7F6-B498-43B3-948B-1728B52AA6E4}">
                  <adec:decorative xmlns:adec="http://schemas.microsoft.com/office/drawing/2017/decorative" val="1"/>
                </a:ext>
              </a:extLst>
            </p:cNvPr>
            <p:cNvSpPr/>
            <p:nvPr/>
          </p:nvSpPr>
          <p:spPr>
            <a:xfrm>
              <a:off x="4319070" y="1116399"/>
              <a:ext cx="3141725" cy="2480257"/>
            </a:xfrm>
            <a:prstGeom prst="rect">
              <a:avLst/>
            </a:prstGeom>
            <a:solidFill>
              <a:srgbClr val="F0EB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Google Shape;74;p15">
              <a:extLst>
                <a:ext uri="{FF2B5EF4-FFF2-40B4-BE49-F238E27FC236}">
                  <a16:creationId xmlns:a16="http://schemas.microsoft.com/office/drawing/2014/main" id="{362AA47E-BC8D-1B5D-74A3-16B9AADEEA91}"/>
                </a:ext>
                <a:ext uri="{C183D7F6-B498-43B3-948B-1728B52AA6E4}">
                  <adec:decorative xmlns:adec="http://schemas.microsoft.com/office/drawing/2017/decorative" val="1"/>
                </a:ext>
              </a:extLst>
            </p:cNvPr>
            <p:cNvSpPr/>
            <p:nvPr/>
          </p:nvSpPr>
          <p:spPr>
            <a:xfrm>
              <a:off x="7642244" y="1115417"/>
              <a:ext cx="3656521" cy="2449556"/>
            </a:xfrm>
            <a:prstGeom prst="round1Rect">
              <a:avLst>
                <a:gd name="adj" fmla="val 16667"/>
              </a:avLst>
            </a:prstGeom>
            <a:solidFill>
              <a:srgbClr val="F0EBFB"/>
            </a:solidFill>
            <a:ln w="19050" cap="rnd" cmpd="sng">
              <a:solidFill>
                <a:schemeClr val="bg1"/>
              </a:solidFill>
              <a:prstDash val="dot"/>
              <a:round/>
              <a:headEnd type="none" w="sm" len="sm"/>
              <a:tailEnd type="none" w="sm" len="sm"/>
            </a:ln>
            <a:effectLst/>
          </p:spPr>
          <p:txBody>
            <a:bodyPr spcFirstLastPara="1" wrap="square" lIns="121900" tIns="121900" rIns="121900" bIns="121900" anchor="ctr" anchorCtr="0">
              <a:noAutofit/>
            </a:bodyPr>
            <a:lstStyle/>
            <a:p>
              <a:endParaRPr sz="3200">
                <a:cs typeface="Arial" panose="020B0604020202020204" pitchFamily="34" charset="0"/>
                <a:sym typeface="Calibri"/>
              </a:endParaRPr>
            </a:p>
          </p:txBody>
        </p:sp>
        <p:sp>
          <p:nvSpPr>
            <p:cNvPr id="9" name="Google Shape;76;p15">
              <a:extLst>
                <a:ext uri="{FF2B5EF4-FFF2-40B4-BE49-F238E27FC236}">
                  <a16:creationId xmlns:a16="http://schemas.microsoft.com/office/drawing/2014/main" id="{6746EF9E-3934-093A-7331-BE4E6AB72DD2}"/>
                </a:ext>
                <a:ext uri="{C183D7F6-B498-43B3-948B-1728B52AA6E4}">
                  <adec:decorative xmlns:adec="http://schemas.microsoft.com/office/drawing/2017/decorative" val="1"/>
                </a:ext>
              </a:extLst>
            </p:cNvPr>
            <p:cNvSpPr/>
            <p:nvPr/>
          </p:nvSpPr>
          <p:spPr>
            <a:xfrm rot="10800000">
              <a:off x="404243" y="3807405"/>
              <a:ext cx="3737544" cy="2279169"/>
            </a:xfrm>
            <a:prstGeom prst="round1Rect">
              <a:avLst>
                <a:gd name="adj" fmla="val 16667"/>
              </a:avLst>
            </a:prstGeom>
            <a:solidFill>
              <a:srgbClr val="F0EBFB"/>
            </a:solidFill>
            <a:ln w="19050" cap="rnd" cmpd="sng">
              <a:solidFill>
                <a:schemeClr val="bg1"/>
              </a:solidFill>
              <a:prstDash val="dot"/>
              <a:round/>
              <a:headEnd type="none" w="sm" len="sm"/>
              <a:tailEnd type="none" w="sm" len="sm"/>
            </a:ln>
            <a:effectLst/>
          </p:spPr>
          <p:txBody>
            <a:bodyPr spcFirstLastPara="1" wrap="square" lIns="121900" tIns="121900" rIns="121900" bIns="121900" anchor="ctr" anchorCtr="0">
              <a:noAutofit/>
            </a:bodyPr>
            <a:lstStyle/>
            <a:p>
              <a:endParaRPr sz="3200" dirty="0">
                <a:latin typeface="+mj-lt"/>
                <a:cs typeface="Arial" panose="020B0604020202020204" pitchFamily="34" charset="0"/>
              </a:endParaRPr>
            </a:p>
          </p:txBody>
        </p:sp>
        <p:sp>
          <p:nvSpPr>
            <p:cNvPr id="22" name="Rectangle 21">
              <a:extLst>
                <a:ext uri="{FF2B5EF4-FFF2-40B4-BE49-F238E27FC236}">
                  <a16:creationId xmlns:a16="http://schemas.microsoft.com/office/drawing/2014/main" id="{35CBA5D1-5C93-6249-36A6-EA8B3B7D96F6}"/>
                </a:ext>
                <a:ext uri="{C183D7F6-B498-43B3-948B-1728B52AA6E4}">
                  <adec:decorative xmlns:adec="http://schemas.microsoft.com/office/drawing/2017/decorative" val="1"/>
                </a:ext>
              </a:extLst>
            </p:cNvPr>
            <p:cNvSpPr/>
            <p:nvPr/>
          </p:nvSpPr>
          <p:spPr>
            <a:xfrm>
              <a:off x="4335618" y="3833778"/>
              <a:ext cx="3124058" cy="2252796"/>
            </a:xfrm>
            <a:prstGeom prst="rect">
              <a:avLst/>
            </a:prstGeom>
            <a:solidFill>
              <a:srgbClr val="F0EB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Google Shape;78;p15">
              <a:extLst>
                <a:ext uri="{FF2B5EF4-FFF2-40B4-BE49-F238E27FC236}">
                  <a16:creationId xmlns:a16="http://schemas.microsoft.com/office/drawing/2014/main" id="{B900BDED-7925-6586-A6C9-AD0B5E00EE57}"/>
                </a:ext>
                <a:ext uri="{C183D7F6-B498-43B3-948B-1728B52AA6E4}">
                  <adec:decorative xmlns:adec="http://schemas.microsoft.com/office/drawing/2017/decorative" val="1"/>
                </a:ext>
              </a:extLst>
            </p:cNvPr>
            <p:cNvSpPr/>
            <p:nvPr/>
          </p:nvSpPr>
          <p:spPr>
            <a:xfrm rot="5400000">
              <a:off x="8330925" y="3116281"/>
              <a:ext cx="2284068" cy="3656519"/>
            </a:xfrm>
            <a:prstGeom prst="round1Rect">
              <a:avLst>
                <a:gd name="adj" fmla="val 16667"/>
              </a:avLst>
            </a:prstGeom>
            <a:solidFill>
              <a:srgbClr val="F0EBFB"/>
            </a:solidFill>
            <a:ln w="19050" cap="rnd" cmpd="sng">
              <a:solidFill>
                <a:schemeClr val="bg1"/>
              </a:solidFill>
              <a:prstDash val="dot"/>
              <a:round/>
              <a:headEnd type="none" w="sm" len="sm"/>
              <a:tailEnd type="none" w="sm" len="sm"/>
            </a:ln>
            <a:effectLst/>
          </p:spPr>
          <p:txBody>
            <a:bodyPr spcFirstLastPara="1" wrap="square" lIns="121900" tIns="121900" rIns="121900" bIns="121900" anchor="ctr" anchorCtr="0">
              <a:noAutofit/>
            </a:bodyPr>
            <a:lstStyle/>
            <a:p>
              <a:endParaRPr sz="3200">
                <a:latin typeface="+mj-lt"/>
                <a:cs typeface="Arial" panose="020B0604020202020204" pitchFamily="34" charset="0"/>
              </a:endParaRPr>
            </a:p>
          </p:txBody>
        </p:sp>
      </p:grpSp>
      <p:sp>
        <p:nvSpPr>
          <p:cNvPr id="6" name="Google Shape;73;p15">
            <a:extLst>
              <a:ext uri="{FF2B5EF4-FFF2-40B4-BE49-F238E27FC236}">
                <a16:creationId xmlns:a16="http://schemas.microsoft.com/office/drawing/2014/main" id="{BD8265DA-C891-FF06-6634-19AFD26A9EC4}"/>
              </a:ext>
            </a:extLst>
          </p:cNvPr>
          <p:cNvSpPr txBox="1"/>
          <p:nvPr/>
        </p:nvSpPr>
        <p:spPr>
          <a:xfrm>
            <a:off x="613297" y="1167325"/>
            <a:ext cx="1290659" cy="444021"/>
          </a:xfrm>
          <a:prstGeom prst="rect">
            <a:avLst/>
          </a:prstGeom>
          <a:noFill/>
          <a:ln>
            <a:noFill/>
          </a:ln>
        </p:spPr>
        <p:txBody>
          <a:bodyPr spcFirstLastPara="1" wrap="square" lIns="151700" tIns="0" rIns="151700" bIns="151700" anchor="t" anchorCtr="0">
            <a:noAutofit/>
          </a:bodyPr>
          <a:lstStyle/>
          <a:p>
            <a:pPr>
              <a:lnSpc>
                <a:spcPct val="90000"/>
              </a:lnSpc>
              <a:buClr>
                <a:srgbClr val="1E4E79"/>
              </a:buClr>
              <a:buSzPts val="1600"/>
            </a:pPr>
            <a:r>
              <a:rPr lang="en" sz="2000" b="1" dirty="0">
                <a:ea typeface="Calibri"/>
                <a:cs typeface="Arial" panose="020B0604020202020204" pitchFamily="34" charset="0"/>
                <a:sym typeface="Calibri"/>
              </a:rPr>
              <a:t>Context</a:t>
            </a:r>
            <a:endParaRPr sz="2000" dirty="0">
              <a:cs typeface="Arial" panose="020B0604020202020204" pitchFamily="34" charset="0"/>
            </a:endParaRPr>
          </a:p>
        </p:txBody>
      </p:sp>
      <p:sp>
        <p:nvSpPr>
          <p:cNvPr id="20" name="Google Shape;75;p15">
            <a:extLst>
              <a:ext uri="{FF2B5EF4-FFF2-40B4-BE49-F238E27FC236}">
                <a16:creationId xmlns:a16="http://schemas.microsoft.com/office/drawing/2014/main" id="{3C7C254E-F4EC-F7B4-63F4-5FBCFDA41E39}"/>
              </a:ext>
            </a:extLst>
          </p:cNvPr>
          <p:cNvSpPr txBox="1"/>
          <p:nvPr/>
        </p:nvSpPr>
        <p:spPr>
          <a:xfrm>
            <a:off x="4274828" y="1167325"/>
            <a:ext cx="2539332" cy="558794"/>
          </a:xfrm>
          <a:prstGeom prst="rect">
            <a:avLst/>
          </a:prstGeom>
          <a:noFill/>
          <a:ln>
            <a:noFill/>
          </a:ln>
        </p:spPr>
        <p:txBody>
          <a:bodyPr spcFirstLastPara="1" wrap="square" lIns="0" tIns="36000" rIns="170667" bIns="170667" anchor="t" anchorCtr="0">
            <a:noAutofit/>
          </a:bodyPr>
          <a:lstStyle/>
          <a:p>
            <a:pPr marL="177800">
              <a:lnSpc>
                <a:spcPct val="90000"/>
              </a:lnSpc>
              <a:buClr>
                <a:srgbClr val="1E4E79"/>
              </a:buClr>
              <a:buSzPts val="1800"/>
            </a:pPr>
            <a:r>
              <a:rPr lang="en" sz="2000" b="1" dirty="0">
                <a:ea typeface="Calibri"/>
                <a:cs typeface="Arial" panose="020B0604020202020204" pitchFamily="34" charset="0"/>
                <a:sym typeface="Calibri"/>
              </a:rPr>
              <a:t>Dance technique</a:t>
            </a:r>
            <a:endParaRPr sz="2000" dirty="0">
              <a:ea typeface="Calibri"/>
              <a:cs typeface="Arial" panose="020B0604020202020204" pitchFamily="34" charset="0"/>
              <a:sym typeface="Calibri"/>
            </a:endParaRPr>
          </a:p>
        </p:txBody>
      </p:sp>
      <p:sp>
        <p:nvSpPr>
          <p:cNvPr id="8" name="Google Shape;75;p15">
            <a:extLst>
              <a:ext uri="{FF2B5EF4-FFF2-40B4-BE49-F238E27FC236}">
                <a16:creationId xmlns:a16="http://schemas.microsoft.com/office/drawing/2014/main" id="{EA79B68D-6D02-4D92-1948-BE3F9C1EBFA9}"/>
              </a:ext>
            </a:extLst>
          </p:cNvPr>
          <p:cNvSpPr txBox="1"/>
          <p:nvPr/>
        </p:nvSpPr>
        <p:spPr>
          <a:xfrm>
            <a:off x="7642244" y="1167325"/>
            <a:ext cx="3297027" cy="558794"/>
          </a:xfrm>
          <a:prstGeom prst="rect">
            <a:avLst/>
          </a:prstGeom>
          <a:noFill/>
          <a:ln>
            <a:noFill/>
          </a:ln>
        </p:spPr>
        <p:txBody>
          <a:bodyPr spcFirstLastPara="1" wrap="square" lIns="0" tIns="36000" rIns="170667" bIns="170667" anchor="t" anchorCtr="0">
            <a:noAutofit/>
          </a:bodyPr>
          <a:lstStyle/>
          <a:p>
            <a:pPr marL="177800">
              <a:lnSpc>
                <a:spcPct val="90000"/>
              </a:lnSpc>
              <a:buClr>
                <a:srgbClr val="1E4E79"/>
              </a:buClr>
              <a:buSzPts val="1800"/>
            </a:pPr>
            <a:r>
              <a:rPr lang="en" sz="2000" b="1" dirty="0">
                <a:ea typeface="Calibri"/>
                <a:cs typeface="Arial" panose="020B0604020202020204" pitchFamily="34" charset="0"/>
                <a:sym typeface="Calibri"/>
              </a:rPr>
              <a:t>Kinaesthetic awareness</a:t>
            </a:r>
            <a:endParaRPr sz="2000" dirty="0">
              <a:ea typeface="Calibri"/>
              <a:cs typeface="Arial" panose="020B0604020202020204" pitchFamily="34" charset="0"/>
              <a:sym typeface="Calibri"/>
            </a:endParaRPr>
          </a:p>
        </p:txBody>
      </p:sp>
      <p:grpSp>
        <p:nvGrpSpPr>
          <p:cNvPr id="18" name="Group 17" descr="intent">
            <a:extLst>
              <a:ext uri="{FF2B5EF4-FFF2-40B4-BE49-F238E27FC236}">
                <a16:creationId xmlns:a16="http://schemas.microsoft.com/office/drawing/2014/main" id="{97B7E24C-E389-6A95-9453-A2D15516F86D}"/>
              </a:ext>
              <a:ext uri="{C183D7F6-B498-43B3-948B-1728B52AA6E4}">
                <adec:decorative xmlns:adec="http://schemas.microsoft.com/office/drawing/2017/decorative" val="0"/>
              </a:ext>
            </a:extLst>
          </p:cNvPr>
          <p:cNvGrpSpPr/>
          <p:nvPr/>
        </p:nvGrpSpPr>
        <p:grpSpPr>
          <a:xfrm>
            <a:off x="3539489" y="2705346"/>
            <a:ext cx="4727034" cy="1214884"/>
            <a:chOff x="4680473" y="4472649"/>
            <a:chExt cx="2788995" cy="1253705"/>
          </a:xfrm>
        </p:grpSpPr>
        <p:sp>
          <p:nvSpPr>
            <p:cNvPr id="13" name="Google Shape;80;p15">
              <a:extLst>
                <a:ext uri="{FF2B5EF4-FFF2-40B4-BE49-F238E27FC236}">
                  <a16:creationId xmlns:a16="http://schemas.microsoft.com/office/drawing/2014/main" id="{E7F52CE4-7588-F83C-52E5-EE927C46042B}"/>
                </a:ext>
                <a:ext uri="{C183D7F6-B498-43B3-948B-1728B52AA6E4}">
                  <adec:decorative xmlns:adec="http://schemas.microsoft.com/office/drawing/2017/decorative" val="1"/>
                </a:ext>
              </a:extLst>
            </p:cNvPr>
            <p:cNvSpPr/>
            <p:nvPr/>
          </p:nvSpPr>
          <p:spPr>
            <a:xfrm>
              <a:off x="4863817" y="4686369"/>
              <a:ext cx="2594640" cy="1039985"/>
            </a:xfrm>
            <a:prstGeom prst="roundRect">
              <a:avLst>
                <a:gd name="adj" fmla="val 16667"/>
              </a:avLst>
            </a:prstGeom>
            <a:solidFill>
              <a:schemeClr val="bg1"/>
            </a:solidFill>
            <a:ln w="38100" cap="flat" cmpd="sng">
              <a:solidFill>
                <a:schemeClr val="tx1"/>
              </a:solidFill>
              <a:prstDash val="solid"/>
              <a:miter lim="800000"/>
              <a:headEnd type="none" w="sm" len="sm"/>
              <a:tailEnd type="none" w="sm" len="sm"/>
            </a:ln>
          </p:spPr>
          <p:txBody>
            <a:bodyPr spcFirstLastPara="1" wrap="square" lIns="79125" tIns="39550" rIns="79125" bIns="39550" anchor="ctr" anchorCtr="0">
              <a:noAutofit/>
            </a:bodyPr>
            <a:lstStyle/>
            <a:p>
              <a:pPr algn="ctr">
                <a:buClr>
                  <a:srgbClr val="000000"/>
                </a:buClr>
              </a:pPr>
              <a:endParaRPr sz="2000" b="1">
                <a:latin typeface="Arial" panose="020B0604020202020204" pitchFamily="34" charset="0"/>
                <a:cs typeface="Arial" panose="020B0604020202020204" pitchFamily="34" charset="0"/>
              </a:endParaRPr>
            </a:p>
          </p:txBody>
        </p:sp>
        <p:sp>
          <p:nvSpPr>
            <p:cNvPr id="14" name="Google Shape;81;p15">
              <a:extLst>
                <a:ext uri="{FF2B5EF4-FFF2-40B4-BE49-F238E27FC236}">
                  <a16:creationId xmlns:a16="http://schemas.microsoft.com/office/drawing/2014/main" id="{AC3EC833-AB28-A7B4-64EE-EC280CC9D2D4}"/>
                </a:ext>
              </a:extLst>
            </p:cNvPr>
            <p:cNvSpPr txBox="1"/>
            <p:nvPr/>
          </p:nvSpPr>
          <p:spPr>
            <a:xfrm>
              <a:off x="4680473" y="4472649"/>
              <a:ext cx="2788995" cy="1183527"/>
            </a:xfrm>
            <a:prstGeom prst="rect">
              <a:avLst/>
            </a:prstGeom>
            <a:noFill/>
            <a:ln>
              <a:noFill/>
            </a:ln>
          </p:spPr>
          <p:txBody>
            <a:bodyPr spcFirstLastPara="1" wrap="square" lIns="101600" tIns="101600" rIns="101600" bIns="101600" anchor="ctr" anchorCtr="0">
              <a:noAutofit/>
            </a:bodyPr>
            <a:lstStyle/>
            <a:p>
              <a:pPr marL="314325">
                <a:buClr>
                  <a:srgbClr val="1E4E79"/>
                </a:buClr>
                <a:buSzPts val="2000"/>
              </a:pPr>
              <a:r>
                <a:rPr lang="en-AU" dirty="0">
                  <a:latin typeface="+mj-lt"/>
                  <a:cs typeface="Arial" panose="020B0604020202020204" pitchFamily="34" charset="0"/>
                </a:rPr>
                <a:t>Intent: </a:t>
              </a:r>
              <a:endParaRPr dirty="0">
                <a:latin typeface="+mj-lt"/>
                <a:cs typeface="Arial" panose="020B0604020202020204" pitchFamily="34" charset="0"/>
              </a:endParaRPr>
            </a:p>
          </p:txBody>
        </p:sp>
      </p:grpSp>
      <p:sp>
        <p:nvSpPr>
          <p:cNvPr id="10" name="Google Shape;77;p15">
            <a:extLst>
              <a:ext uri="{FF2B5EF4-FFF2-40B4-BE49-F238E27FC236}">
                <a16:creationId xmlns:a16="http://schemas.microsoft.com/office/drawing/2014/main" id="{F30EEE6A-9F2D-2F9D-B747-9484051DDEC4}"/>
              </a:ext>
            </a:extLst>
          </p:cNvPr>
          <p:cNvSpPr txBox="1"/>
          <p:nvPr/>
        </p:nvSpPr>
        <p:spPr>
          <a:xfrm>
            <a:off x="360001" y="4042283"/>
            <a:ext cx="2796558" cy="454469"/>
          </a:xfrm>
          <a:prstGeom prst="rect">
            <a:avLst/>
          </a:prstGeom>
          <a:noFill/>
          <a:ln>
            <a:noFill/>
          </a:ln>
        </p:spPr>
        <p:txBody>
          <a:bodyPr spcFirstLastPara="1" wrap="square" lIns="151700" tIns="36000" rIns="151700" bIns="151700" anchor="t" anchorCtr="0">
            <a:noAutofit/>
          </a:bodyPr>
          <a:lstStyle/>
          <a:p>
            <a:pPr marL="82550">
              <a:buClr>
                <a:srgbClr val="1E4E79"/>
              </a:buClr>
              <a:buSzPts val="1600"/>
            </a:pPr>
            <a:r>
              <a:rPr lang="en" sz="2000" b="1" dirty="0">
                <a:ea typeface="Calibri"/>
                <a:cs typeface="Arial" panose="020B0604020202020204" pitchFamily="34" charset="0"/>
                <a:sym typeface="Calibri"/>
              </a:rPr>
              <a:t>Elements of dance</a:t>
            </a:r>
            <a:endParaRPr sz="2000" dirty="0">
              <a:ea typeface="Calibri"/>
              <a:cs typeface="Arial" panose="020B0604020202020204" pitchFamily="34" charset="0"/>
              <a:sym typeface="Calibri"/>
            </a:endParaRPr>
          </a:p>
        </p:txBody>
      </p:sp>
      <p:sp>
        <p:nvSpPr>
          <p:cNvPr id="24" name="Google Shape;79;p15">
            <a:extLst>
              <a:ext uri="{FF2B5EF4-FFF2-40B4-BE49-F238E27FC236}">
                <a16:creationId xmlns:a16="http://schemas.microsoft.com/office/drawing/2014/main" id="{3D52F8C6-BDB8-9E8D-A229-BFBFE21BBF7C}"/>
              </a:ext>
            </a:extLst>
          </p:cNvPr>
          <p:cNvSpPr txBox="1"/>
          <p:nvPr/>
        </p:nvSpPr>
        <p:spPr>
          <a:xfrm>
            <a:off x="3970751" y="4018185"/>
            <a:ext cx="2996686" cy="308863"/>
          </a:xfrm>
          <a:prstGeom prst="rect">
            <a:avLst/>
          </a:prstGeom>
          <a:noFill/>
          <a:ln>
            <a:noFill/>
          </a:ln>
        </p:spPr>
        <p:txBody>
          <a:bodyPr spcFirstLastPara="1" wrap="square" lIns="0" tIns="216000" rIns="151700" bIns="151700" anchor="ctr" anchorCtr="0">
            <a:noAutofit/>
          </a:bodyPr>
          <a:lstStyle/>
          <a:p>
            <a:pPr marL="479988">
              <a:lnSpc>
                <a:spcPct val="90000"/>
              </a:lnSpc>
              <a:buClr>
                <a:srgbClr val="1E4E79"/>
              </a:buClr>
              <a:buSzPts val="1600"/>
            </a:pPr>
            <a:r>
              <a:rPr lang="en" sz="2000" b="1" dirty="0">
                <a:ea typeface="Calibri"/>
                <a:cs typeface="Arial" panose="020B0604020202020204" pitchFamily="34" charset="0"/>
                <a:sym typeface="Calibri"/>
              </a:rPr>
              <a:t>Auditory elements</a:t>
            </a:r>
            <a:endParaRPr sz="2000" dirty="0">
              <a:ea typeface="Calibri"/>
              <a:cs typeface="Arial" panose="020B0604020202020204" pitchFamily="34" charset="0"/>
              <a:sym typeface="Calibri"/>
            </a:endParaRPr>
          </a:p>
        </p:txBody>
      </p:sp>
      <p:sp>
        <p:nvSpPr>
          <p:cNvPr id="12" name="Google Shape;79;p15">
            <a:extLst>
              <a:ext uri="{FF2B5EF4-FFF2-40B4-BE49-F238E27FC236}">
                <a16:creationId xmlns:a16="http://schemas.microsoft.com/office/drawing/2014/main" id="{7ED32063-96CC-6ABD-7120-BC6E3E756304}"/>
              </a:ext>
            </a:extLst>
          </p:cNvPr>
          <p:cNvSpPr txBox="1"/>
          <p:nvPr/>
        </p:nvSpPr>
        <p:spPr>
          <a:xfrm>
            <a:off x="7306068" y="4006136"/>
            <a:ext cx="3656520" cy="310345"/>
          </a:xfrm>
          <a:prstGeom prst="rect">
            <a:avLst/>
          </a:prstGeom>
          <a:noFill/>
          <a:ln>
            <a:noFill/>
          </a:ln>
        </p:spPr>
        <p:txBody>
          <a:bodyPr spcFirstLastPara="1" wrap="square" lIns="0" tIns="216000" rIns="151700" bIns="151700" anchor="ctr" anchorCtr="0">
            <a:noAutofit/>
          </a:bodyPr>
          <a:lstStyle/>
          <a:p>
            <a:pPr marL="479988">
              <a:lnSpc>
                <a:spcPct val="90000"/>
              </a:lnSpc>
              <a:buClr>
                <a:srgbClr val="1E4E79"/>
              </a:buClr>
              <a:buSzPts val="1600"/>
            </a:pPr>
            <a:r>
              <a:rPr lang="en" sz="2000" b="1" dirty="0">
                <a:ea typeface="Calibri"/>
                <a:cs typeface="Arial" panose="020B0604020202020204" pitchFamily="34" charset="0"/>
                <a:sym typeface="Calibri"/>
              </a:rPr>
              <a:t>Structure </a:t>
            </a:r>
            <a:endParaRPr sz="2000" dirty="0">
              <a:ea typeface="Calibri"/>
              <a:cs typeface="Arial" panose="020B0604020202020204" pitchFamily="34" charset="0"/>
              <a:sym typeface="Calibri"/>
            </a:endParaRPr>
          </a:p>
        </p:txBody>
      </p:sp>
      <p:sp>
        <p:nvSpPr>
          <p:cNvPr id="29" name="Rectangle: Rounded Corners 28" descr="Interpretation">
            <a:extLst>
              <a:ext uri="{FF2B5EF4-FFF2-40B4-BE49-F238E27FC236}">
                <a16:creationId xmlns:a16="http://schemas.microsoft.com/office/drawing/2014/main" id="{3D2ED9B7-E6F6-78E4-03CF-FB4F54F38FA1}"/>
              </a:ext>
            </a:extLst>
          </p:cNvPr>
          <p:cNvSpPr/>
          <p:nvPr/>
        </p:nvSpPr>
        <p:spPr>
          <a:xfrm>
            <a:off x="459527" y="6252446"/>
            <a:ext cx="10839238" cy="443553"/>
          </a:xfrm>
          <a:prstGeom prst="roundRect">
            <a:avLst/>
          </a:prstGeom>
          <a:solidFill>
            <a:srgbClr val="F0EB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90000"/>
              </a:lnSpc>
              <a:buClr>
                <a:srgbClr val="1E4E79"/>
              </a:buClr>
              <a:buSzPts val="1600"/>
            </a:pPr>
            <a:r>
              <a:rPr lang="en-AU" sz="2000" b="1">
                <a:solidFill>
                  <a:schemeClr val="tx1"/>
                </a:solidFill>
                <a:ea typeface="Calibri"/>
                <a:cs typeface="Arial" panose="020B0604020202020204" pitchFamily="34" charset="0"/>
                <a:sym typeface="Calibri"/>
              </a:rPr>
              <a:t>Interpretation</a:t>
            </a:r>
            <a:endParaRPr lang="en-AU" sz="2000">
              <a:solidFill>
                <a:schemeClr val="tx1"/>
              </a:solidFill>
              <a:ea typeface="Calibri"/>
              <a:cs typeface="Arial" panose="020B0604020202020204" pitchFamily="34" charset="0"/>
              <a:sym typeface="Calibri"/>
            </a:endParaRPr>
          </a:p>
        </p:txBody>
      </p:sp>
      <p:sp>
        <p:nvSpPr>
          <p:cNvPr id="2" name="Slide Number Placeholder 1">
            <a:extLst>
              <a:ext uri="{FF2B5EF4-FFF2-40B4-BE49-F238E27FC236}">
                <a16:creationId xmlns:a16="http://schemas.microsoft.com/office/drawing/2014/main" id="{555DE996-0E8F-600A-968F-37E5B2C78B67}"/>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latin typeface="Arial" panose="020B0604020202020204" pitchFamily="34" charset="0"/>
                <a:cs typeface="Arial" panose="020B0604020202020204" pitchFamily="34" charset="0"/>
              </a:rPr>
              <a:t>53</a:t>
            </a:fld>
            <a:endParaRPr lang="en-AU">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19234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FFD62FA-6595-5C5F-23E7-6E5784BAC8AD}"/>
              </a:ext>
            </a:extLst>
          </p:cNvPr>
          <p:cNvSpPr>
            <a:spLocks noGrp="1"/>
          </p:cNvSpPr>
          <p:nvPr>
            <p:ph type="title"/>
          </p:nvPr>
        </p:nvSpPr>
        <p:spPr/>
        <p:txBody>
          <a:bodyPr/>
          <a:lstStyle/>
          <a:p>
            <a:r>
              <a:rPr lang="en-AU"/>
              <a:t>Preparing for the submitted analysis (2)</a:t>
            </a:r>
          </a:p>
        </p:txBody>
      </p:sp>
      <p:sp>
        <p:nvSpPr>
          <p:cNvPr id="11" name="Oval 10">
            <a:extLst>
              <a:ext uri="{FF2B5EF4-FFF2-40B4-BE49-F238E27FC236}">
                <a16:creationId xmlns:a16="http://schemas.microsoft.com/office/drawing/2014/main" id="{F5F25576-10B0-7F6F-C9B1-42203B004E58}"/>
              </a:ext>
            </a:extLst>
          </p:cNvPr>
          <p:cNvSpPr/>
          <p:nvPr/>
        </p:nvSpPr>
        <p:spPr>
          <a:xfrm>
            <a:off x="10887075" y="126960"/>
            <a:ext cx="944925" cy="778641"/>
          </a:xfrm>
          <a:prstGeom prst="ellipse">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2.10</a:t>
            </a:r>
          </a:p>
          <a:p>
            <a:pPr algn="ctr"/>
            <a:r>
              <a:rPr lang="en-AU" sz="1800"/>
              <a:t>d</a:t>
            </a:r>
          </a:p>
        </p:txBody>
      </p:sp>
      <p:sp>
        <p:nvSpPr>
          <p:cNvPr id="4" name="Text Placeholder 3">
            <a:extLst>
              <a:ext uri="{FF2B5EF4-FFF2-40B4-BE49-F238E27FC236}">
                <a16:creationId xmlns:a16="http://schemas.microsoft.com/office/drawing/2014/main" id="{AF64DFC4-4611-2047-3CA9-6F1E02D5A262}"/>
              </a:ext>
            </a:extLst>
          </p:cNvPr>
          <p:cNvSpPr>
            <a:spLocks noGrp="1"/>
          </p:cNvSpPr>
          <p:nvPr>
            <p:ph type="body" sz="quarter" idx="18"/>
          </p:nvPr>
        </p:nvSpPr>
        <p:spPr/>
        <p:txBody>
          <a:bodyPr/>
          <a:lstStyle/>
          <a:p>
            <a:r>
              <a:rPr lang="en-AU">
                <a:solidFill>
                  <a:srgbClr val="3C1292"/>
                </a:solidFill>
              </a:rPr>
              <a:t>Formative check-in opportunity 4</a:t>
            </a:r>
          </a:p>
        </p:txBody>
      </p:sp>
      <p:grpSp>
        <p:nvGrpSpPr>
          <p:cNvPr id="9" name="Group 8" descr="intent of the dance work">
            <a:extLst>
              <a:ext uri="{FF2B5EF4-FFF2-40B4-BE49-F238E27FC236}">
                <a16:creationId xmlns:a16="http://schemas.microsoft.com/office/drawing/2014/main" id="{1D7FF042-0F8D-871D-A1BA-C9A7867FD493}"/>
              </a:ext>
              <a:ext uri="{C183D7F6-B498-43B3-948B-1728B52AA6E4}">
                <adec:decorative xmlns:adec="http://schemas.microsoft.com/office/drawing/2017/decorative" val="0"/>
              </a:ext>
            </a:extLst>
          </p:cNvPr>
          <p:cNvGrpSpPr/>
          <p:nvPr/>
        </p:nvGrpSpPr>
        <p:grpSpPr>
          <a:xfrm>
            <a:off x="422250" y="1506835"/>
            <a:ext cx="11421750" cy="555047"/>
            <a:chOff x="285750" y="1466850"/>
            <a:chExt cx="11620500" cy="758409"/>
          </a:xfrm>
        </p:grpSpPr>
        <p:sp>
          <p:nvSpPr>
            <p:cNvPr id="7" name="Rectangle: Rounded Corners 6">
              <a:extLst>
                <a:ext uri="{FF2B5EF4-FFF2-40B4-BE49-F238E27FC236}">
                  <a16:creationId xmlns:a16="http://schemas.microsoft.com/office/drawing/2014/main" id="{3A2909D3-30A6-435F-7511-27592183979E}"/>
                </a:ext>
                <a:ext uri="{C183D7F6-B498-43B3-948B-1728B52AA6E4}">
                  <adec:decorative xmlns:adec="http://schemas.microsoft.com/office/drawing/2017/decorative" val="1"/>
                </a:ext>
              </a:extLst>
            </p:cNvPr>
            <p:cNvSpPr/>
            <p:nvPr/>
          </p:nvSpPr>
          <p:spPr>
            <a:xfrm>
              <a:off x="285750" y="1466850"/>
              <a:ext cx="11558250" cy="742950"/>
            </a:xfrm>
            <a:prstGeom prst="roundRect">
              <a:avLst/>
            </a:prstGeom>
            <a:noFill/>
            <a:ln w="38100">
              <a:solidFill>
                <a:srgbClr val="3C1292"/>
              </a:solidFill>
            </a:ln>
            <a:effectLst>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TextBox 7">
              <a:extLst>
                <a:ext uri="{FF2B5EF4-FFF2-40B4-BE49-F238E27FC236}">
                  <a16:creationId xmlns:a16="http://schemas.microsoft.com/office/drawing/2014/main" id="{462A88F7-7BC9-3EE0-37D1-448632973EC3}"/>
                </a:ext>
              </a:extLst>
            </p:cNvPr>
            <p:cNvSpPr txBox="1">
              <a:spLocks noGrp="1" noRot="1" noMove="1" noResize="1" noEditPoints="1" noAdjustHandles="1" noChangeArrowheads="1" noChangeShapeType="1"/>
            </p:cNvSpPr>
            <p:nvPr/>
          </p:nvSpPr>
          <p:spPr>
            <a:xfrm>
              <a:off x="434250" y="1482309"/>
              <a:ext cx="11472000" cy="742950"/>
            </a:xfrm>
            <a:prstGeom prst="rect">
              <a:avLst/>
            </a:prstGeom>
            <a:noFill/>
          </p:spPr>
          <p:txBody>
            <a:bodyPr wrap="square" lIns="0" tIns="0" rIns="0" bIns="0" rtlCol="0">
              <a:noAutofit/>
            </a:bodyPr>
            <a:lstStyle/>
            <a:p>
              <a:pPr algn="l"/>
              <a:r>
                <a:rPr lang="en-AU" sz="2000" b="1"/>
                <a:t>Intent of the dance work:</a:t>
              </a:r>
            </a:p>
          </p:txBody>
        </p:sp>
      </p:grpSp>
      <p:sp>
        <p:nvSpPr>
          <p:cNvPr id="14" name="TextBox 13">
            <a:extLst>
              <a:ext uri="{FF2B5EF4-FFF2-40B4-BE49-F238E27FC236}">
                <a16:creationId xmlns:a16="http://schemas.microsoft.com/office/drawing/2014/main" id="{4690814D-7F5B-F9E1-2422-9C868A5AC0BC}"/>
              </a:ext>
            </a:extLst>
          </p:cNvPr>
          <p:cNvSpPr txBox="1"/>
          <p:nvPr/>
        </p:nvSpPr>
        <p:spPr>
          <a:xfrm>
            <a:off x="449142" y="2238471"/>
            <a:ext cx="5476529" cy="923330"/>
          </a:xfrm>
          <a:prstGeom prst="rect">
            <a:avLst/>
          </a:prstGeom>
          <a:solidFill>
            <a:srgbClr val="E5EFFF"/>
          </a:solidFill>
        </p:spPr>
        <p:txBody>
          <a:bodyPr wrap="square">
            <a:spAutoFit/>
          </a:bodyPr>
          <a:lstStyle/>
          <a:p>
            <a:r>
              <a:rPr lang="en-AU" sz="1800">
                <a:effectLst/>
                <a:latin typeface="Arial" panose="020B0604020202020204" pitchFamily="34" charset="0"/>
                <a:ea typeface="Calibri" panose="020F0502020204030204" pitchFamily="34" charset="0"/>
              </a:rPr>
              <a:t>What is the context of the dance work?</a:t>
            </a:r>
          </a:p>
          <a:p>
            <a:endParaRPr lang="en-AU" sz="1800">
              <a:latin typeface="Arial" panose="020B0604020202020204" pitchFamily="34" charset="0"/>
              <a:ea typeface="Calibri" panose="020F0502020204030204" pitchFamily="34" charset="0"/>
            </a:endParaRPr>
          </a:p>
          <a:p>
            <a:r>
              <a:rPr lang="en-AU" sz="1800">
                <a:effectLst/>
                <a:latin typeface="Arial" panose="020B0604020202020204" pitchFamily="34" charset="0"/>
                <a:ea typeface="Calibri" panose="020F0502020204030204" pitchFamily="34" charset="0"/>
              </a:rPr>
              <a:t> </a:t>
            </a:r>
            <a:endParaRPr lang="en-AU" sz="1800"/>
          </a:p>
        </p:txBody>
      </p:sp>
      <p:sp>
        <p:nvSpPr>
          <p:cNvPr id="16" name="TextBox 15">
            <a:extLst>
              <a:ext uri="{FF2B5EF4-FFF2-40B4-BE49-F238E27FC236}">
                <a16:creationId xmlns:a16="http://schemas.microsoft.com/office/drawing/2014/main" id="{A391A0F3-8119-0642-CE97-A48A914EF852}"/>
              </a:ext>
            </a:extLst>
          </p:cNvPr>
          <p:cNvSpPr txBox="1"/>
          <p:nvPr/>
        </p:nvSpPr>
        <p:spPr>
          <a:xfrm>
            <a:off x="6266329" y="2238471"/>
            <a:ext cx="5476529" cy="923330"/>
          </a:xfrm>
          <a:prstGeom prst="rect">
            <a:avLst/>
          </a:prstGeom>
          <a:solidFill>
            <a:srgbClr val="E5EFFF"/>
          </a:solidFill>
        </p:spPr>
        <p:txBody>
          <a:bodyPr wrap="square">
            <a:spAutoFit/>
          </a:bodyPr>
          <a:lstStyle/>
          <a:p>
            <a:r>
              <a:rPr lang="en-AU" sz="1800">
                <a:effectLst/>
                <a:latin typeface="Arial" panose="020B0604020202020204" pitchFamily="34" charset="0"/>
                <a:ea typeface="Calibri" panose="020F0502020204030204" pitchFamily="34" charset="0"/>
              </a:rPr>
              <a:t>How have you demonstrated dance technique and kinaesthetic awareness to communicate the choreographer’s intent?</a:t>
            </a:r>
            <a:endParaRPr lang="en-AU" sz="1800"/>
          </a:p>
        </p:txBody>
      </p:sp>
      <p:sp>
        <p:nvSpPr>
          <p:cNvPr id="5" name="Rectangle 4">
            <a:extLst>
              <a:ext uri="{FF2B5EF4-FFF2-40B4-BE49-F238E27FC236}">
                <a16:creationId xmlns:a16="http://schemas.microsoft.com/office/drawing/2014/main" id="{144D8AD0-8BD9-E49E-53B5-1519A69B1783}"/>
              </a:ext>
              <a:ext uri="{C183D7F6-B498-43B3-948B-1728B52AA6E4}">
                <adec:decorative xmlns:adec="http://schemas.microsoft.com/office/drawing/2017/decorative" val="1"/>
              </a:ext>
            </a:extLst>
          </p:cNvPr>
          <p:cNvSpPr/>
          <p:nvPr/>
        </p:nvSpPr>
        <p:spPr>
          <a:xfrm>
            <a:off x="449142" y="2249785"/>
            <a:ext cx="5476529" cy="4232756"/>
          </a:xfrm>
          <a:prstGeom prst="rect">
            <a:avLst/>
          </a:prstGeom>
          <a:noFill/>
          <a:ln w="38100">
            <a:solidFill>
              <a:srgbClr val="3C1292"/>
            </a:solidFill>
          </a:ln>
          <a:effectLst>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Rectangle 11">
            <a:extLst>
              <a:ext uri="{FF2B5EF4-FFF2-40B4-BE49-F238E27FC236}">
                <a16:creationId xmlns:a16="http://schemas.microsoft.com/office/drawing/2014/main" id="{FF3B02D8-EA9A-25AF-6F91-63A0A5F02DAF}"/>
              </a:ext>
              <a:ext uri="{C183D7F6-B498-43B3-948B-1728B52AA6E4}">
                <adec:decorative xmlns:adec="http://schemas.microsoft.com/office/drawing/2017/decorative" val="1"/>
              </a:ext>
            </a:extLst>
          </p:cNvPr>
          <p:cNvSpPr/>
          <p:nvPr/>
        </p:nvSpPr>
        <p:spPr>
          <a:xfrm>
            <a:off x="6266329" y="2249785"/>
            <a:ext cx="5476529" cy="4232756"/>
          </a:xfrm>
          <a:prstGeom prst="rect">
            <a:avLst/>
          </a:prstGeom>
          <a:noFill/>
          <a:ln w="38100">
            <a:solidFill>
              <a:srgbClr val="3C1292"/>
            </a:solidFill>
          </a:ln>
          <a:effectLst>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Slide Number Placeholder 1">
            <a:extLst>
              <a:ext uri="{FF2B5EF4-FFF2-40B4-BE49-F238E27FC236}">
                <a16:creationId xmlns:a16="http://schemas.microsoft.com/office/drawing/2014/main" id="{CE196D07-80E0-9EB1-AED5-D670F9739D16}"/>
              </a:ext>
            </a:extLst>
          </p:cNvPr>
          <p:cNvSpPr>
            <a:spLocks noGrp="1"/>
          </p:cNvSpPr>
          <p:nvPr>
            <p:ph type="sldNum" sz="quarter" idx="12"/>
          </p:nvPr>
        </p:nvSpPr>
        <p:spPr/>
        <p:txBody>
          <a:bodyPr/>
          <a:lstStyle/>
          <a:p>
            <a:fld id="{10A01DC5-1685-4615-8240-15192985C6A2}" type="slidenum">
              <a:rPr lang="en-AU" smtClean="0"/>
              <a:t>54</a:t>
            </a:fld>
            <a:endParaRPr lang="en-AU"/>
          </a:p>
        </p:txBody>
      </p:sp>
    </p:spTree>
    <p:extLst>
      <p:ext uri="{BB962C8B-B14F-4D97-AF65-F5344CB8AC3E}">
        <p14:creationId xmlns:p14="http://schemas.microsoft.com/office/powerpoint/2010/main" val="2190679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87CD8A-FEB6-CFF4-3415-65863E78765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FF61E27-29FC-1700-7632-26C9E91A18AC}"/>
              </a:ext>
            </a:extLst>
          </p:cNvPr>
          <p:cNvSpPr>
            <a:spLocks noGrp="1"/>
          </p:cNvSpPr>
          <p:nvPr>
            <p:ph type="title"/>
          </p:nvPr>
        </p:nvSpPr>
        <p:spPr/>
        <p:txBody>
          <a:bodyPr/>
          <a:lstStyle/>
          <a:p>
            <a:r>
              <a:rPr lang="en-AU"/>
              <a:t>Preparing for the submitted analysis (3)</a:t>
            </a:r>
          </a:p>
        </p:txBody>
      </p:sp>
      <p:sp>
        <p:nvSpPr>
          <p:cNvPr id="11" name="Oval 10">
            <a:extLst>
              <a:ext uri="{FF2B5EF4-FFF2-40B4-BE49-F238E27FC236}">
                <a16:creationId xmlns:a16="http://schemas.microsoft.com/office/drawing/2014/main" id="{0520311A-8C05-DDD4-1CB6-E9BE59FC95CF}"/>
              </a:ext>
            </a:extLst>
          </p:cNvPr>
          <p:cNvSpPr/>
          <p:nvPr/>
        </p:nvSpPr>
        <p:spPr>
          <a:xfrm>
            <a:off x="10887075" y="126960"/>
            <a:ext cx="944925" cy="778641"/>
          </a:xfrm>
          <a:prstGeom prst="ellipse">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2.10</a:t>
            </a:r>
          </a:p>
          <a:p>
            <a:pPr algn="ctr"/>
            <a:r>
              <a:rPr lang="en-AU" sz="1800"/>
              <a:t>e</a:t>
            </a:r>
          </a:p>
        </p:txBody>
      </p:sp>
      <p:sp>
        <p:nvSpPr>
          <p:cNvPr id="4" name="Text Placeholder 3">
            <a:extLst>
              <a:ext uri="{FF2B5EF4-FFF2-40B4-BE49-F238E27FC236}">
                <a16:creationId xmlns:a16="http://schemas.microsoft.com/office/drawing/2014/main" id="{7CEC93FE-BBF9-49F8-5F8F-9A37E72CF2AD}"/>
              </a:ext>
            </a:extLst>
          </p:cNvPr>
          <p:cNvSpPr>
            <a:spLocks noGrp="1"/>
          </p:cNvSpPr>
          <p:nvPr>
            <p:ph type="body" sz="quarter" idx="18"/>
          </p:nvPr>
        </p:nvSpPr>
        <p:spPr/>
        <p:txBody>
          <a:bodyPr/>
          <a:lstStyle/>
          <a:p>
            <a:r>
              <a:rPr lang="en-AU">
                <a:solidFill>
                  <a:srgbClr val="3C1292"/>
                </a:solidFill>
              </a:rPr>
              <a:t>Formative check-in opportunity 4</a:t>
            </a:r>
          </a:p>
        </p:txBody>
      </p:sp>
      <p:grpSp>
        <p:nvGrpSpPr>
          <p:cNvPr id="9" name="Group 8">
            <a:extLst>
              <a:ext uri="{FF2B5EF4-FFF2-40B4-BE49-F238E27FC236}">
                <a16:creationId xmlns:a16="http://schemas.microsoft.com/office/drawing/2014/main" id="{16D6F410-AD12-141E-CE51-DD3A908F2F0E}"/>
              </a:ext>
              <a:ext uri="{C183D7F6-B498-43B3-948B-1728B52AA6E4}">
                <adec:decorative xmlns:adec="http://schemas.microsoft.com/office/drawing/2017/decorative" val="1"/>
              </a:ext>
            </a:extLst>
          </p:cNvPr>
          <p:cNvGrpSpPr/>
          <p:nvPr/>
        </p:nvGrpSpPr>
        <p:grpSpPr>
          <a:xfrm>
            <a:off x="422250" y="1506835"/>
            <a:ext cx="11421750" cy="555047"/>
            <a:chOff x="285750" y="1466850"/>
            <a:chExt cx="11620500" cy="758409"/>
          </a:xfrm>
        </p:grpSpPr>
        <p:sp>
          <p:nvSpPr>
            <p:cNvPr id="7" name="Rectangle: Rounded Corners 6">
              <a:extLst>
                <a:ext uri="{FF2B5EF4-FFF2-40B4-BE49-F238E27FC236}">
                  <a16:creationId xmlns:a16="http://schemas.microsoft.com/office/drawing/2014/main" id="{C2B50E97-AA71-432A-DA17-5964DF64FD93}"/>
                </a:ext>
                <a:ext uri="{C183D7F6-B498-43B3-948B-1728B52AA6E4}">
                  <adec:decorative xmlns:adec="http://schemas.microsoft.com/office/drawing/2017/decorative" val="1"/>
                </a:ext>
              </a:extLst>
            </p:cNvPr>
            <p:cNvSpPr/>
            <p:nvPr/>
          </p:nvSpPr>
          <p:spPr>
            <a:xfrm>
              <a:off x="285750" y="1466850"/>
              <a:ext cx="11558250" cy="742950"/>
            </a:xfrm>
            <a:prstGeom prst="roundRect">
              <a:avLst/>
            </a:prstGeom>
            <a:noFill/>
            <a:ln w="38100">
              <a:solidFill>
                <a:srgbClr val="3C1292"/>
              </a:solidFill>
            </a:ln>
            <a:effectLst>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TextBox 7">
              <a:extLst>
                <a:ext uri="{FF2B5EF4-FFF2-40B4-BE49-F238E27FC236}">
                  <a16:creationId xmlns:a16="http://schemas.microsoft.com/office/drawing/2014/main" id="{8CB0295F-2C9E-D48E-A745-496C57282836}"/>
                </a:ext>
              </a:extLst>
            </p:cNvPr>
            <p:cNvSpPr txBox="1">
              <a:spLocks noGrp="1" noRot="1" noMove="1" noResize="1" noEditPoints="1" noAdjustHandles="1" noChangeArrowheads="1" noChangeShapeType="1"/>
            </p:cNvSpPr>
            <p:nvPr/>
          </p:nvSpPr>
          <p:spPr>
            <a:xfrm>
              <a:off x="434250" y="1482309"/>
              <a:ext cx="11472000" cy="742950"/>
            </a:xfrm>
            <a:prstGeom prst="rect">
              <a:avLst/>
            </a:prstGeom>
            <a:noFill/>
          </p:spPr>
          <p:txBody>
            <a:bodyPr wrap="square" lIns="0" tIns="0" rIns="0" bIns="0" rtlCol="0">
              <a:noAutofit/>
            </a:bodyPr>
            <a:lstStyle/>
            <a:p>
              <a:pPr algn="l"/>
              <a:r>
                <a:rPr lang="en-AU" sz="2000" b="1"/>
                <a:t>Intent of the dance work:</a:t>
              </a:r>
            </a:p>
          </p:txBody>
        </p:sp>
      </p:grpSp>
      <p:sp>
        <p:nvSpPr>
          <p:cNvPr id="5" name="Rectangle 4">
            <a:extLst>
              <a:ext uri="{FF2B5EF4-FFF2-40B4-BE49-F238E27FC236}">
                <a16:creationId xmlns:a16="http://schemas.microsoft.com/office/drawing/2014/main" id="{A3C37EA4-C330-0BA1-07C6-6FE0AD1221D6}"/>
              </a:ext>
              <a:ext uri="{C183D7F6-B498-43B3-948B-1728B52AA6E4}">
                <adec:decorative xmlns:adec="http://schemas.microsoft.com/office/drawing/2017/decorative" val="1"/>
              </a:ext>
            </a:extLst>
          </p:cNvPr>
          <p:cNvSpPr/>
          <p:nvPr/>
        </p:nvSpPr>
        <p:spPr>
          <a:xfrm>
            <a:off x="449142" y="2249785"/>
            <a:ext cx="5476529" cy="4232756"/>
          </a:xfrm>
          <a:prstGeom prst="rect">
            <a:avLst/>
          </a:prstGeom>
          <a:noFill/>
          <a:ln w="38100">
            <a:solidFill>
              <a:srgbClr val="3C1292"/>
            </a:solidFill>
          </a:ln>
          <a:effectLst>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Rectangle 11">
            <a:extLst>
              <a:ext uri="{FF2B5EF4-FFF2-40B4-BE49-F238E27FC236}">
                <a16:creationId xmlns:a16="http://schemas.microsoft.com/office/drawing/2014/main" id="{773085B1-6EC8-99ED-51EB-D05856C2B8D8}"/>
              </a:ext>
              <a:ext uri="{C183D7F6-B498-43B3-948B-1728B52AA6E4}">
                <adec:decorative xmlns:adec="http://schemas.microsoft.com/office/drawing/2017/decorative" val="1"/>
              </a:ext>
            </a:extLst>
          </p:cNvPr>
          <p:cNvSpPr/>
          <p:nvPr/>
        </p:nvSpPr>
        <p:spPr>
          <a:xfrm>
            <a:off x="6266329" y="2249785"/>
            <a:ext cx="5476529" cy="4232756"/>
          </a:xfrm>
          <a:prstGeom prst="rect">
            <a:avLst/>
          </a:prstGeom>
          <a:noFill/>
          <a:ln w="38100">
            <a:solidFill>
              <a:srgbClr val="3C1292"/>
            </a:solidFill>
          </a:ln>
          <a:effectLst>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4" name="TextBox 13">
            <a:extLst>
              <a:ext uri="{FF2B5EF4-FFF2-40B4-BE49-F238E27FC236}">
                <a16:creationId xmlns:a16="http://schemas.microsoft.com/office/drawing/2014/main" id="{AAA14C3E-6D73-5C34-781A-4B516D99C1C6}"/>
              </a:ext>
            </a:extLst>
          </p:cNvPr>
          <p:cNvSpPr txBox="1"/>
          <p:nvPr/>
        </p:nvSpPr>
        <p:spPr>
          <a:xfrm>
            <a:off x="508675" y="2276182"/>
            <a:ext cx="5416996" cy="923330"/>
          </a:xfrm>
          <a:prstGeom prst="rect">
            <a:avLst/>
          </a:prstGeom>
          <a:solidFill>
            <a:srgbClr val="E5EFFF"/>
          </a:solidFill>
        </p:spPr>
        <p:txBody>
          <a:bodyPr wrap="square">
            <a:spAutoFit/>
          </a:bodyPr>
          <a:lstStyle/>
          <a:p>
            <a:r>
              <a:rPr lang="en-AU" sz="1800" dirty="0">
                <a:effectLst/>
                <a:latin typeface="Arial" panose="020B0604020202020204" pitchFamily="34" charset="0"/>
                <a:ea typeface="Calibri" panose="020F0502020204030204" pitchFamily="34" charset="0"/>
              </a:rPr>
              <a:t>How have you manipulated the elements of dance to interpret and communicate the choreographer’s intent?</a:t>
            </a:r>
            <a:endParaRPr lang="en-AU" sz="1800" dirty="0"/>
          </a:p>
        </p:txBody>
      </p:sp>
      <p:sp>
        <p:nvSpPr>
          <p:cNvPr id="16" name="TextBox 15">
            <a:extLst>
              <a:ext uri="{FF2B5EF4-FFF2-40B4-BE49-F238E27FC236}">
                <a16:creationId xmlns:a16="http://schemas.microsoft.com/office/drawing/2014/main" id="{19613269-F74A-8FA3-8113-CFD7AA10737E}"/>
              </a:ext>
            </a:extLst>
          </p:cNvPr>
          <p:cNvSpPr txBox="1"/>
          <p:nvPr/>
        </p:nvSpPr>
        <p:spPr>
          <a:xfrm>
            <a:off x="6344279" y="2287496"/>
            <a:ext cx="5339045" cy="1015663"/>
          </a:xfrm>
          <a:prstGeom prst="rect">
            <a:avLst/>
          </a:prstGeom>
          <a:solidFill>
            <a:srgbClr val="E5EFFF"/>
          </a:solidFill>
        </p:spPr>
        <p:txBody>
          <a:bodyPr wrap="square">
            <a:spAutoFit/>
          </a:bodyPr>
          <a:lstStyle/>
          <a:p>
            <a:r>
              <a:rPr lang="en-AU" sz="1800"/>
              <a:t>How have you used your knowledge of the structure of the choreography to refine your interpretation and communication of the intent? </a:t>
            </a:r>
            <a:r>
              <a:rPr lang="en-AU"/>
              <a:t>	</a:t>
            </a:r>
            <a:endParaRPr lang="en-AU" sz="1800"/>
          </a:p>
        </p:txBody>
      </p:sp>
      <p:sp>
        <p:nvSpPr>
          <p:cNvPr id="2" name="Slide Number Placeholder 1">
            <a:extLst>
              <a:ext uri="{FF2B5EF4-FFF2-40B4-BE49-F238E27FC236}">
                <a16:creationId xmlns:a16="http://schemas.microsoft.com/office/drawing/2014/main" id="{F4C227CC-6CE0-2573-7F3B-500E3E03A80A}"/>
              </a:ext>
            </a:extLst>
          </p:cNvPr>
          <p:cNvSpPr>
            <a:spLocks noGrp="1"/>
          </p:cNvSpPr>
          <p:nvPr>
            <p:ph type="sldNum" sz="quarter" idx="12"/>
          </p:nvPr>
        </p:nvSpPr>
        <p:spPr/>
        <p:txBody>
          <a:bodyPr/>
          <a:lstStyle/>
          <a:p>
            <a:fld id="{10A01DC5-1685-4615-8240-15192985C6A2}" type="slidenum">
              <a:rPr lang="en-AU" smtClean="0"/>
              <a:t>55</a:t>
            </a:fld>
            <a:endParaRPr lang="en-AU"/>
          </a:p>
        </p:txBody>
      </p:sp>
    </p:spTree>
    <p:extLst>
      <p:ext uri="{BB962C8B-B14F-4D97-AF65-F5344CB8AC3E}">
        <p14:creationId xmlns:p14="http://schemas.microsoft.com/office/powerpoint/2010/main" val="2537611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2B02F1-5443-04DB-A131-6A2DA203443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FEC258D-06C3-4D88-9694-F8497D895610}"/>
              </a:ext>
            </a:extLst>
          </p:cNvPr>
          <p:cNvSpPr>
            <a:spLocks noGrp="1"/>
          </p:cNvSpPr>
          <p:nvPr>
            <p:ph type="title"/>
          </p:nvPr>
        </p:nvSpPr>
        <p:spPr/>
        <p:txBody>
          <a:bodyPr/>
          <a:lstStyle/>
          <a:p>
            <a:r>
              <a:rPr lang="en-AU"/>
              <a:t>Preparing for the submitted analysis (4)</a:t>
            </a:r>
          </a:p>
        </p:txBody>
      </p:sp>
      <p:sp>
        <p:nvSpPr>
          <p:cNvPr id="11" name="Oval 10">
            <a:extLst>
              <a:ext uri="{FF2B5EF4-FFF2-40B4-BE49-F238E27FC236}">
                <a16:creationId xmlns:a16="http://schemas.microsoft.com/office/drawing/2014/main" id="{D0490F99-0026-F88C-1C79-02721FE72977}"/>
              </a:ext>
            </a:extLst>
          </p:cNvPr>
          <p:cNvSpPr/>
          <p:nvPr/>
        </p:nvSpPr>
        <p:spPr>
          <a:xfrm>
            <a:off x="10887075" y="126960"/>
            <a:ext cx="944925" cy="778641"/>
          </a:xfrm>
          <a:prstGeom prst="ellipse">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2.10</a:t>
            </a:r>
          </a:p>
          <a:p>
            <a:pPr algn="ctr"/>
            <a:r>
              <a:rPr lang="en-AU" sz="1800"/>
              <a:t>f</a:t>
            </a:r>
          </a:p>
        </p:txBody>
      </p:sp>
      <p:sp>
        <p:nvSpPr>
          <p:cNvPr id="4" name="Text Placeholder 3">
            <a:extLst>
              <a:ext uri="{FF2B5EF4-FFF2-40B4-BE49-F238E27FC236}">
                <a16:creationId xmlns:a16="http://schemas.microsoft.com/office/drawing/2014/main" id="{F39A192F-EEC4-3801-036F-5A11B587FE92}"/>
              </a:ext>
            </a:extLst>
          </p:cNvPr>
          <p:cNvSpPr>
            <a:spLocks noGrp="1"/>
          </p:cNvSpPr>
          <p:nvPr>
            <p:ph type="body" sz="quarter" idx="18"/>
          </p:nvPr>
        </p:nvSpPr>
        <p:spPr/>
        <p:txBody>
          <a:bodyPr/>
          <a:lstStyle/>
          <a:p>
            <a:r>
              <a:rPr lang="en-AU">
                <a:solidFill>
                  <a:srgbClr val="3C1292"/>
                </a:solidFill>
              </a:rPr>
              <a:t>Formative check-in opportunity 4</a:t>
            </a:r>
          </a:p>
        </p:txBody>
      </p:sp>
      <p:sp>
        <p:nvSpPr>
          <p:cNvPr id="14" name="TextBox 13">
            <a:extLst>
              <a:ext uri="{FF2B5EF4-FFF2-40B4-BE49-F238E27FC236}">
                <a16:creationId xmlns:a16="http://schemas.microsoft.com/office/drawing/2014/main" id="{DDFD4FA6-5CD4-CBFB-4B52-67BB1171BEA7}"/>
              </a:ext>
            </a:extLst>
          </p:cNvPr>
          <p:cNvSpPr txBox="1"/>
          <p:nvPr/>
        </p:nvSpPr>
        <p:spPr>
          <a:xfrm>
            <a:off x="449142" y="2238471"/>
            <a:ext cx="5476529" cy="369332"/>
          </a:xfrm>
          <a:prstGeom prst="rect">
            <a:avLst/>
          </a:prstGeom>
          <a:solidFill>
            <a:srgbClr val="E5EFFF"/>
          </a:solidFill>
        </p:spPr>
        <p:txBody>
          <a:bodyPr wrap="square">
            <a:spAutoFit/>
          </a:bodyPr>
          <a:lstStyle/>
          <a:p>
            <a:r>
              <a:rPr lang="en-AU" sz="1800">
                <a:latin typeface="Arial" panose="020B0604020202020204" pitchFamily="34" charset="0"/>
                <a:ea typeface="Calibri" panose="020F0502020204030204" pitchFamily="34" charset="0"/>
              </a:rPr>
              <a:t>What am I doing well?</a:t>
            </a:r>
            <a:endParaRPr lang="en-AU" sz="1800"/>
          </a:p>
        </p:txBody>
      </p:sp>
      <p:sp>
        <p:nvSpPr>
          <p:cNvPr id="16" name="TextBox 15">
            <a:extLst>
              <a:ext uri="{FF2B5EF4-FFF2-40B4-BE49-F238E27FC236}">
                <a16:creationId xmlns:a16="http://schemas.microsoft.com/office/drawing/2014/main" id="{4E1D8C61-ED45-27C8-2E05-55B4CEA52A79}"/>
              </a:ext>
            </a:extLst>
          </p:cNvPr>
          <p:cNvSpPr txBox="1"/>
          <p:nvPr/>
        </p:nvSpPr>
        <p:spPr>
          <a:xfrm>
            <a:off x="6266329" y="2238471"/>
            <a:ext cx="5476529" cy="369332"/>
          </a:xfrm>
          <a:prstGeom prst="rect">
            <a:avLst/>
          </a:prstGeom>
          <a:solidFill>
            <a:srgbClr val="E5EFFF"/>
          </a:solidFill>
        </p:spPr>
        <p:txBody>
          <a:bodyPr wrap="square" lIns="91440" tIns="45720" rIns="91440" bIns="45720" anchor="t">
            <a:spAutoFit/>
          </a:bodyPr>
          <a:lstStyle/>
          <a:p>
            <a:r>
              <a:rPr lang="en-AU" sz="1800"/>
              <a:t>What areas do I need to further develop?</a:t>
            </a:r>
          </a:p>
        </p:txBody>
      </p:sp>
      <p:grpSp>
        <p:nvGrpSpPr>
          <p:cNvPr id="9" name="Group 8">
            <a:extLst>
              <a:ext uri="{FF2B5EF4-FFF2-40B4-BE49-F238E27FC236}">
                <a16:creationId xmlns:a16="http://schemas.microsoft.com/office/drawing/2014/main" id="{61114B71-35C5-4F5B-E73B-2A245530FEC7}"/>
              </a:ext>
              <a:ext uri="{C183D7F6-B498-43B3-948B-1728B52AA6E4}">
                <adec:decorative xmlns:adec="http://schemas.microsoft.com/office/drawing/2017/decorative" val="1"/>
              </a:ext>
            </a:extLst>
          </p:cNvPr>
          <p:cNvGrpSpPr/>
          <p:nvPr/>
        </p:nvGrpSpPr>
        <p:grpSpPr>
          <a:xfrm>
            <a:off x="422250" y="1506835"/>
            <a:ext cx="11421750" cy="555047"/>
            <a:chOff x="285750" y="1466850"/>
            <a:chExt cx="11620500" cy="758409"/>
          </a:xfrm>
        </p:grpSpPr>
        <p:sp>
          <p:nvSpPr>
            <p:cNvPr id="7" name="Rectangle: Rounded Corners 6">
              <a:extLst>
                <a:ext uri="{FF2B5EF4-FFF2-40B4-BE49-F238E27FC236}">
                  <a16:creationId xmlns:a16="http://schemas.microsoft.com/office/drawing/2014/main" id="{FCA76CE4-F16F-02DB-63A4-D44716EF57A0}"/>
                </a:ext>
                <a:ext uri="{C183D7F6-B498-43B3-948B-1728B52AA6E4}">
                  <adec:decorative xmlns:adec="http://schemas.microsoft.com/office/drawing/2017/decorative" val="1"/>
                </a:ext>
              </a:extLst>
            </p:cNvPr>
            <p:cNvSpPr/>
            <p:nvPr/>
          </p:nvSpPr>
          <p:spPr>
            <a:xfrm>
              <a:off x="285750" y="1466850"/>
              <a:ext cx="11558250" cy="742950"/>
            </a:xfrm>
            <a:prstGeom prst="roundRect">
              <a:avLst/>
            </a:prstGeom>
            <a:noFill/>
            <a:ln w="38100">
              <a:solidFill>
                <a:srgbClr val="3C1292"/>
              </a:solidFill>
            </a:ln>
            <a:effectLst>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TextBox 7">
              <a:extLst>
                <a:ext uri="{FF2B5EF4-FFF2-40B4-BE49-F238E27FC236}">
                  <a16:creationId xmlns:a16="http://schemas.microsoft.com/office/drawing/2014/main" id="{D9B4BE4B-660E-C49D-4233-FEABA2ED5D36}"/>
                </a:ext>
              </a:extLst>
            </p:cNvPr>
            <p:cNvSpPr txBox="1">
              <a:spLocks noGrp="1" noRot="1" noMove="1" noResize="1" noEditPoints="1" noAdjustHandles="1" noChangeArrowheads="1" noChangeShapeType="1"/>
            </p:cNvSpPr>
            <p:nvPr/>
          </p:nvSpPr>
          <p:spPr>
            <a:xfrm>
              <a:off x="434250" y="1482309"/>
              <a:ext cx="11472000" cy="742950"/>
            </a:xfrm>
            <a:prstGeom prst="rect">
              <a:avLst/>
            </a:prstGeom>
            <a:noFill/>
          </p:spPr>
          <p:txBody>
            <a:bodyPr wrap="square" lIns="0" tIns="0" rIns="0" bIns="0" rtlCol="0">
              <a:noAutofit/>
            </a:bodyPr>
            <a:lstStyle/>
            <a:p>
              <a:pPr algn="l"/>
              <a:r>
                <a:rPr lang="en-AU" sz="2000" b="1"/>
                <a:t>Intent of the dance work:</a:t>
              </a:r>
            </a:p>
          </p:txBody>
        </p:sp>
      </p:grpSp>
      <p:sp>
        <p:nvSpPr>
          <p:cNvPr id="5" name="Rectangle 4">
            <a:extLst>
              <a:ext uri="{FF2B5EF4-FFF2-40B4-BE49-F238E27FC236}">
                <a16:creationId xmlns:a16="http://schemas.microsoft.com/office/drawing/2014/main" id="{518715A9-6680-8F79-D6DC-AF43B7413D23}"/>
              </a:ext>
              <a:ext uri="{C183D7F6-B498-43B3-948B-1728B52AA6E4}">
                <adec:decorative xmlns:adec="http://schemas.microsoft.com/office/drawing/2017/decorative" val="1"/>
              </a:ext>
            </a:extLst>
          </p:cNvPr>
          <p:cNvSpPr/>
          <p:nvPr/>
        </p:nvSpPr>
        <p:spPr>
          <a:xfrm>
            <a:off x="449142" y="2249785"/>
            <a:ext cx="5476529" cy="4232756"/>
          </a:xfrm>
          <a:prstGeom prst="rect">
            <a:avLst/>
          </a:prstGeom>
          <a:noFill/>
          <a:ln w="38100">
            <a:solidFill>
              <a:srgbClr val="3C1292"/>
            </a:solidFill>
          </a:ln>
          <a:effectLst>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Rectangle 11">
            <a:extLst>
              <a:ext uri="{FF2B5EF4-FFF2-40B4-BE49-F238E27FC236}">
                <a16:creationId xmlns:a16="http://schemas.microsoft.com/office/drawing/2014/main" id="{540777A1-46FA-482C-0A15-01AEA0269ED9}"/>
              </a:ext>
              <a:ext uri="{C183D7F6-B498-43B3-948B-1728B52AA6E4}">
                <adec:decorative xmlns:adec="http://schemas.microsoft.com/office/drawing/2017/decorative" val="1"/>
              </a:ext>
            </a:extLst>
          </p:cNvPr>
          <p:cNvSpPr/>
          <p:nvPr/>
        </p:nvSpPr>
        <p:spPr>
          <a:xfrm>
            <a:off x="6266329" y="2249785"/>
            <a:ext cx="5476529" cy="4232756"/>
          </a:xfrm>
          <a:prstGeom prst="rect">
            <a:avLst/>
          </a:prstGeom>
          <a:noFill/>
          <a:ln w="38100">
            <a:solidFill>
              <a:srgbClr val="3C1292"/>
            </a:solidFill>
          </a:ln>
          <a:effectLst>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Slide Number Placeholder 1">
            <a:extLst>
              <a:ext uri="{FF2B5EF4-FFF2-40B4-BE49-F238E27FC236}">
                <a16:creationId xmlns:a16="http://schemas.microsoft.com/office/drawing/2014/main" id="{7B09ACF1-D7E7-3FF0-E8CB-9BCF0AEC0E59}"/>
              </a:ext>
            </a:extLst>
          </p:cNvPr>
          <p:cNvSpPr>
            <a:spLocks noGrp="1"/>
          </p:cNvSpPr>
          <p:nvPr>
            <p:ph type="sldNum" sz="quarter" idx="12"/>
          </p:nvPr>
        </p:nvSpPr>
        <p:spPr/>
        <p:txBody>
          <a:bodyPr/>
          <a:lstStyle/>
          <a:p>
            <a:fld id="{10A01DC5-1685-4615-8240-15192985C6A2}" type="slidenum">
              <a:rPr lang="en-AU" smtClean="0"/>
              <a:t>56</a:t>
            </a:fld>
            <a:endParaRPr lang="en-AU"/>
          </a:p>
        </p:txBody>
      </p:sp>
    </p:spTree>
    <p:extLst>
      <p:ext uri="{BB962C8B-B14F-4D97-AF65-F5344CB8AC3E}">
        <p14:creationId xmlns:p14="http://schemas.microsoft.com/office/powerpoint/2010/main" val="1471021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578A3-D1E3-CB0D-1E41-FA6C5404545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FAD6211-C53E-9529-0A97-A3EEFE827C3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6858000"/>
          </a:xfrm>
          <a:prstGeom prst="rect">
            <a:avLst/>
          </a:prstGeom>
          <a:solidFill>
            <a:srgbClr val="3C129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65DD868C-17E4-D47C-B685-545AE1656C0F}"/>
              </a:ext>
            </a:extLst>
          </p:cNvPr>
          <p:cNvSpPr>
            <a:spLocks noGrp="1"/>
          </p:cNvSpPr>
          <p:nvPr>
            <p:ph type="ctrTitle"/>
          </p:nvPr>
        </p:nvSpPr>
        <p:spPr>
          <a:xfrm>
            <a:off x="539999" y="4067881"/>
            <a:ext cx="6562549" cy="800681"/>
          </a:xfrm>
        </p:spPr>
        <p:txBody>
          <a:bodyPr/>
          <a:lstStyle/>
          <a:p>
            <a:r>
              <a:rPr lang="en-AU"/>
              <a:t>Learning sequence 3 – </a:t>
            </a:r>
            <a:br>
              <a:rPr lang="en-AU"/>
            </a:br>
            <a:r>
              <a:rPr lang="en-AU"/>
              <a:t>Dance work 2</a:t>
            </a:r>
            <a:endParaRPr lang="en-AU" sz="3200"/>
          </a:p>
        </p:txBody>
      </p:sp>
      <p:cxnSp>
        <p:nvCxnSpPr>
          <p:cNvPr id="5" name="Straight Connector 4">
            <a:extLst>
              <a:ext uri="{FF2B5EF4-FFF2-40B4-BE49-F238E27FC236}">
                <a16:creationId xmlns:a16="http://schemas.microsoft.com/office/drawing/2014/main" id="{55C2B3B3-852E-0708-7B0F-5A8BD0135705}"/>
              </a:ext>
              <a:ext uri="{C183D7F6-B498-43B3-948B-1728B52AA6E4}">
                <adec:decorative xmlns:adec="http://schemas.microsoft.com/office/drawing/2017/decorative" val="1"/>
              </a:ext>
            </a:extLst>
          </p:cNvPr>
          <p:cNvCxnSpPr/>
          <p:nvPr/>
        </p:nvCxnSpPr>
        <p:spPr>
          <a:xfrm>
            <a:off x="356260" y="356260"/>
            <a:ext cx="0" cy="632954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6110F9C2-FE32-125E-170B-850241974BBA}"/>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12306" y="121240"/>
            <a:ext cx="736519" cy="800681"/>
          </a:xfrm>
          <a:prstGeom prst="rect">
            <a:avLst/>
          </a:prstGeom>
        </p:spPr>
      </p:pic>
      <p:pic>
        <p:nvPicPr>
          <p:cNvPr id="8" name="Picture 7">
            <a:extLst>
              <a:ext uri="{FF2B5EF4-FFF2-40B4-BE49-F238E27FC236}">
                <a16:creationId xmlns:a16="http://schemas.microsoft.com/office/drawing/2014/main" id="{6EAD5BC2-AAE4-D859-194B-2BFC5666C80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7634176" y="0"/>
            <a:ext cx="4557823" cy="6858000"/>
          </a:xfrm>
          <a:prstGeom prst="rect">
            <a:avLst/>
          </a:prstGeom>
        </p:spPr>
      </p:pic>
    </p:spTree>
    <p:extLst>
      <p:ext uri="{BB962C8B-B14F-4D97-AF65-F5344CB8AC3E}">
        <p14:creationId xmlns:p14="http://schemas.microsoft.com/office/powerpoint/2010/main" val="2181043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CBB2C-DB79-98BB-E856-56CA3BB36BE0}"/>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72C5241D-5C8A-EDB6-9114-CAD738BC59F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1555668"/>
            <a:ext cx="12192000" cy="5438897"/>
          </a:xfrm>
          <a:prstGeom prst="rect">
            <a:avLst/>
          </a:prstGeom>
          <a:solidFill>
            <a:srgbClr val="F0EB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Title 4">
            <a:extLst>
              <a:ext uri="{FF2B5EF4-FFF2-40B4-BE49-F238E27FC236}">
                <a16:creationId xmlns:a16="http://schemas.microsoft.com/office/drawing/2014/main" id="{99042815-E057-A2E3-C7C4-412EDECA13D3}"/>
              </a:ext>
            </a:extLst>
          </p:cNvPr>
          <p:cNvSpPr>
            <a:spLocks noGrp="1"/>
          </p:cNvSpPr>
          <p:nvPr>
            <p:ph type="title"/>
          </p:nvPr>
        </p:nvSpPr>
        <p:spPr/>
        <p:txBody>
          <a:bodyPr/>
          <a:lstStyle/>
          <a:p>
            <a:r>
              <a:rPr lang="en-AU">
                <a:latin typeface="+mj-lt"/>
              </a:rPr>
              <a:t>Learning intentions and success criteria (3)</a:t>
            </a:r>
          </a:p>
        </p:txBody>
      </p:sp>
      <p:sp>
        <p:nvSpPr>
          <p:cNvPr id="3" name="TextBox 2">
            <a:extLst>
              <a:ext uri="{FF2B5EF4-FFF2-40B4-BE49-F238E27FC236}">
                <a16:creationId xmlns:a16="http://schemas.microsoft.com/office/drawing/2014/main" id="{18C49FFA-C3F0-7DFE-4BE0-5FEF2759A8DF}"/>
              </a:ext>
            </a:extLst>
          </p:cNvPr>
          <p:cNvSpPr txBox="1"/>
          <p:nvPr/>
        </p:nvSpPr>
        <p:spPr>
          <a:xfrm>
            <a:off x="271802" y="1542512"/>
            <a:ext cx="11445067" cy="5190588"/>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50000"/>
              </a:lnSpc>
              <a:spcAft>
                <a:spcPts val="600"/>
              </a:spcAft>
            </a:pPr>
            <a:r>
              <a:rPr lang="en-AU" sz="2000" b="1" dirty="0">
                <a:solidFill>
                  <a:schemeClr val="accent1"/>
                </a:solidFill>
                <a:latin typeface="+mj-lt"/>
                <a:cs typeface="Arial" panose="020B0604020202020204" pitchFamily="34" charset="0"/>
              </a:rPr>
              <a:t>We are learning to</a:t>
            </a:r>
          </a:p>
          <a:p>
            <a:pPr marL="285750" indent="-285750">
              <a:lnSpc>
                <a:spcPct val="150000"/>
              </a:lnSpc>
              <a:spcAft>
                <a:spcPts val="600"/>
              </a:spcAft>
              <a:buFont typeface="Arial" panose="020B0604020202020204" pitchFamily="34" charset="0"/>
              <a:buChar char="•"/>
            </a:pPr>
            <a:r>
              <a:rPr lang="en-AU" sz="1800" dirty="0">
                <a:cs typeface="Arial" panose="020B0604020202020204" pitchFamily="34" charset="0"/>
              </a:rPr>
              <a:t>use safe dance practice, dance technique, kinaesthetic awareness, elements of dance and structure to communicate </a:t>
            </a:r>
            <a:r>
              <a:rPr lang="en-AU" sz="1800">
                <a:cs typeface="Arial" panose="020B0604020202020204" pitchFamily="34" charset="0"/>
              </a:rPr>
              <a:t>a choreographer’s intent in a contrasting dance style.</a:t>
            </a:r>
          </a:p>
          <a:p>
            <a:pPr>
              <a:lnSpc>
                <a:spcPct val="150000"/>
              </a:lnSpc>
              <a:spcAft>
                <a:spcPts val="600"/>
              </a:spcAft>
            </a:pPr>
            <a:r>
              <a:rPr lang="en-AU" sz="2000" b="1" dirty="0">
                <a:solidFill>
                  <a:schemeClr val="accent1"/>
                </a:solidFill>
                <a:latin typeface="+mj-lt"/>
                <a:cs typeface="Arial" panose="020B0604020202020204" pitchFamily="34" charset="0"/>
              </a:rPr>
              <a:t>I can</a:t>
            </a:r>
          </a:p>
          <a:p>
            <a:pPr marL="342900" indent="-342900">
              <a:lnSpc>
                <a:spcPct val="150000"/>
              </a:lnSpc>
              <a:spcAft>
                <a:spcPts val="600"/>
              </a:spcAft>
              <a:buFont typeface="Arial" panose="020B0604020202020204" pitchFamily="34" charset="0"/>
              <a:buChar char="•"/>
            </a:pPr>
            <a:r>
              <a:rPr lang="en-AU" sz="1800" dirty="0">
                <a:cs typeface="Arial" panose="020B0604020202020204" pitchFamily="34" charset="0"/>
              </a:rPr>
              <a:t>identify the context of the dance work</a:t>
            </a:r>
          </a:p>
          <a:p>
            <a:pPr marL="342900" indent="-342900">
              <a:lnSpc>
                <a:spcPct val="150000"/>
              </a:lnSpc>
              <a:spcAft>
                <a:spcPts val="600"/>
              </a:spcAft>
              <a:buFont typeface="Arial" panose="020B0604020202020204" pitchFamily="34" charset="0"/>
              <a:buChar char="•"/>
            </a:pPr>
            <a:r>
              <a:rPr lang="en-AU" sz="1800" dirty="0">
                <a:cs typeface="Arial" panose="020B0604020202020204" pitchFamily="34" charset="0"/>
              </a:rPr>
              <a:t>listen to the accompaniment of the dance work and make links between the accompaniment, structure and the choreographer’s intent</a:t>
            </a:r>
          </a:p>
          <a:p>
            <a:pPr marL="342900" indent="-342900">
              <a:lnSpc>
                <a:spcPct val="150000"/>
              </a:lnSpc>
              <a:spcAft>
                <a:spcPts val="600"/>
              </a:spcAft>
              <a:buFont typeface="Arial" panose="020B0604020202020204" pitchFamily="34" charset="0"/>
              <a:buChar char="•"/>
            </a:pPr>
            <a:r>
              <a:rPr lang="en-AU" sz="1800" dirty="0">
                <a:cs typeface="Arial" panose="020B0604020202020204" pitchFamily="34" charset="0"/>
              </a:rPr>
              <a:t>demonstrate the stylistic features of the contrasting dance style</a:t>
            </a:r>
          </a:p>
          <a:p>
            <a:pPr marL="342900" indent="-342900">
              <a:lnSpc>
                <a:spcPct val="150000"/>
              </a:lnSpc>
              <a:spcAft>
                <a:spcPts val="600"/>
              </a:spcAft>
              <a:buFont typeface="Arial" panose="020B0604020202020204" pitchFamily="34" charset="0"/>
              <a:buChar char="•"/>
            </a:pPr>
            <a:r>
              <a:rPr lang="en-AU" sz="1800" dirty="0">
                <a:cs typeface="Arial" panose="020B0604020202020204" pitchFamily="34" charset="0"/>
              </a:rPr>
              <a:t>perform a dance work demonstrating safe dance practice, dance technique, kinaesthetic awareness, elements of dance and structure to communicate the choreographer’s intent.</a:t>
            </a:r>
          </a:p>
          <a:p>
            <a:pPr marL="342900" indent="-342900">
              <a:lnSpc>
                <a:spcPct val="150000"/>
              </a:lnSpc>
              <a:spcAft>
                <a:spcPts val="600"/>
              </a:spcAft>
              <a:buFont typeface="Arial" panose="020B0604020202020204" pitchFamily="34" charset="0"/>
              <a:buChar char="•"/>
            </a:pPr>
            <a:endParaRPr lang="en-US" sz="2000" dirty="0">
              <a:solidFill>
                <a:schemeClr val="accent1"/>
              </a:solidFill>
              <a:latin typeface="+mj-lt"/>
              <a:cs typeface="Arial" panose="020B0604020202020204" pitchFamily="34" charset="0"/>
            </a:endParaRPr>
          </a:p>
        </p:txBody>
      </p:sp>
      <p:sp>
        <p:nvSpPr>
          <p:cNvPr id="2" name="Slide Number Placeholder 1">
            <a:extLst>
              <a:ext uri="{FF2B5EF4-FFF2-40B4-BE49-F238E27FC236}">
                <a16:creationId xmlns:a16="http://schemas.microsoft.com/office/drawing/2014/main" id="{CA96ED59-3AF0-6A2C-1E13-6546B6B26C6B}"/>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58</a:t>
            </a:fld>
            <a:endParaRPr lang="en-AU"/>
          </a:p>
        </p:txBody>
      </p:sp>
    </p:spTree>
    <p:extLst>
      <p:ext uri="{BB962C8B-B14F-4D97-AF65-F5344CB8AC3E}">
        <p14:creationId xmlns:p14="http://schemas.microsoft.com/office/powerpoint/2010/main" val="58006781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8FB6AA-9385-1582-56D3-691CAC2A9D2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27C8854-3B26-9654-9C60-3AA64AD797E0}"/>
              </a:ext>
            </a:extLst>
          </p:cNvPr>
          <p:cNvSpPr>
            <a:spLocks noGrp="1"/>
          </p:cNvSpPr>
          <p:nvPr>
            <p:ph type="title"/>
          </p:nvPr>
        </p:nvSpPr>
        <p:spPr/>
        <p:txBody>
          <a:bodyPr/>
          <a:lstStyle/>
          <a:p>
            <a:r>
              <a:rPr lang="en-GB" dirty="0">
                <a:latin typeface="Arial"/>
                <a:cs typeface="Arial"/>
              </a:rPr>
              <a:t>Critical reflection scaffold – Dance work 2</a:t>
            </a:r>
            <a:endParaRPr lang="en-GB" dirty="0"/>
          </a:p>
        </p:txBody>
      </p:sp>
      <p:sp>
        <p:nvSpPr>
          <p:cNvPr id="5" name="Oval 4">
            <a:extLst>
              <a:ext uri="{FF2B5EF4-FFF2-40B4-BE49-F238E27FC236}">
                <a16:creationId xmlns:a16="http://schemas.microsoft.com/office/drawing/2014/main" id="{EE6B6590-2F9F-C0AD-BA41-0E2023FE27CC}"/>
              </a:ext>
            </a:extLst>
          </p:cNvPr>
          <p:cNvSpPr/>
          <p:nvPr/>
        </p:nvSpPr>
        <p:spPr>
          <a:xfrm>
            <a:off x="11070000" y="126961"/>
            <a:ext cx="762000" cy="737039"/>
          </a:xfrm>
          <a:prstGeom prst="ellipse">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3.1</a:t>
            </a:r>
          </a:p>
        </p:txBody>
      </p:sp>
      <p:pic>
        <p:nvPicPr>
          <p:cNvPr id="6" name="Picture 5">
            <a:extLst>
              <a:ext uri="{FF2B5EF4-FFF2-40B4-BE49-F238E27FC236}">
                <a16:creationId xmlns:a16="http://schemas.microsoft.com/office/drawing/2014/main" id="{062B0B4F-D8DA-1AE1-55C8-790BEC9337ED}"/>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264" y="999459"/>
            <a:ext cx="4795285" cy="4795285"/>
          </a:xfrm>
          <a:prstGeom prst="rect">
            <a:avLst/>
          </a:prstGeom>
          <a:effectLst>
            <a:outerShdw blurRad="50800" dist="38100" dir="18900000" algn="bl" rotWithShape="0">
              <a:prstClr val="black">
                <a:alpha val="40000"/>
              </a:prstClr>
            </a:outerShdw>
          </a:effectLst>
        </p:spPr>
      </p:pic>
      <p:graphicFrame>
        <p:nvGraphicFramePr>
          <p:cNvPr id="7" name="Table 6">
            <a:extLst>
              <a:ext uri="{FF2B5EF4-FFF2-40B4-BE49-F238E27FC236}">
                <a16:creationId xmlns:a16="http://schemas.microsoft.com/office/drawing/2014/main" id="{0670E795-56B2-F857-706F-AA9DC0BE2EFA}"/>
              </a:ext>
            </a:extLst>
          </p:cNvPr>
          <p:cNvGraphicFramePr>
            <a:graphicFrameLocks noGrp="1"/>
          </p:cNvGraphicFramePr>
          <p:nvPr>
            <p:extLst>
              <p:ext uri="{D42A27DB-BD31-4B8C-83A1-F6EECF244321}">
                <p14:modId xmlns:p14="http://schemas.microsoft.com/office/powerpoint/2010/main" val="3884469911"/>
              </p:ext>
            </p:extLst>
          </p:nvPr>
        </p:nvGraphicFramePr>
        <p:xfrm>
          <a:off x="4019107" y="1318114"/>
          <a:ext cx="7381766" cy="3952434"/>
        </p:xfrm>
        <a:graphic>
          <a:graphicData uri="http://schemas.openxmlformats.org/drawingml/2006/table">
            <a:tbl>
              <a:tblPr firstRow="1" bandRow="1">
                <a:effectLst>
                  <a:outerShdw blurRad="50800" dist="38100" dir="18900000" algn="bl" rotWithShape="0">
                    <a:prstClr val="black">
                      <a:alpha val="40000"/>
                    </a:prstClr>
                  </a:outerShdw>
                </a:effectLst>
                <a:tableStyleId>{69012ECD-51FC-41F1-AA8D-1B2483CD663E}</a:tableStyleId>
              </a:tblPr>
              <a:tblGrid>
                <a:gridCol w="2226565">
                  <a:extLst>
                    <a:ext uri="{9D8B030D-6E8A-4147-A177-3AD203B41FA5}">
                      <a16:colId xmlns:a16="http://schemas.microsoft.com/office/drawing/2014/main" val="3903156766"/>
                    </a:ext>
                  </a:extLst>
                </a:gridCol>
                <a:gridCol w="5155201">
                  <a:extLst>
                    <a:ext uri="{9D8B030D-6E8A-4147-A177-3AD203B41FA5}">
                      <a16:colId xmlns:a16="http://schemas.microsoft.com/office/drawing/2014/main" val="1404992465"/>
                    </a:ext>
                  </a:extLst>
                </a:gridCol>
              </a:tblGrid>
              <a:tr h="130847">
                <a:tc>
                  <a:txBody>
                    <a:bodyPr/>
                    <a:lstStyle/>
                    <a:p>
                      <a:pPr marL="0" marR="0" lvl="0" indent="0" algn="l" defTabSz="914377" rtl="0" eaLnBrk="1" fontAlgn="auto" latinLnBrk="0" hangingPunct="1">
                        <a:lnSpc>
                          <a:spcPct val="150000"/>
                        </a:lnSpc>
                        <a:spcBef>
                          <a:spcPts val="0"/>
                        </a:spcBef>
                        <a:spcAft>
                          <a:spcPts val="0"/>
                        </a:spcAft>
                        <a:buClrTx/>
                        <a:buSzTx/>
                        <a:buFontTx/>
                        <a:buNone/>
                        <a:tabLst/>
                        <a:defRPr/>
                      </a:pPr>
                      <a:r>
                        <a:rPr lang="en-AU" sz="1800" b="1">
                          <a:solidFill>
                            <a:schemeClr val="accent1"/>
                          </a:solidFill>
                        </a:rPr>
                        <a:t>Title of the dance work </a:t>
                      </a:r>
                    </a:p>
                  </a:txBody>
                  <a:tcPr>
                    <a:solidFill>
                      <a:schemeClr val="accent2">
                        <a:lumMod val="40000"/>
                        <a:lumOff val="60000"/>
                      </a:schemeClr>
                    </a:solidFill>
                  </a:tcPr>
                </a:tc>
                <a:tc>
                  <a:txBody>
                    <a:bodyPr/>
                    <a:lstStyle/>
                    <a:p>
                      <a:pPr>
                        <a:lnSpc>
                          <a:spcPct val="150000"/>
                        </a:lnSpc>
                      </a:pPr>
                      <a:endParaRPr lang="en-AU">
                        <a:solidFill>
                          <a:schemeClr val="bg1"/>
                        </a:solidFill>
                      </a:endParaRPr>
                    </a:p>
                  </a:txBody>
                  <a:tcPr>
                    <a:noFill/>
                  </a:tcPr>
                </a:tc>
                <a:extLst>
                  <a:ext uri="{0D108BD9-81ED-4DB2-BD59-A6C34878D82A}">
                    <a16:rowId xmlns:a16="http://schemas.microsoft.com/office/drawing/2014/main" val="1204636624"/>
                  </a:ext>
                </a:extLst>
              </a:tr>
              <a:tr h="680817">
                <a:tc>
                  <a:txBody>
                    <a:bodyPr/>
                    <a:lstStyle/>
                    <a:p>
                      <a:pPr>
                        <a:lnSpc>
                          <a:spcPct val="150000"/>
                        </a:lnSpc>
                      </a:pPr>
                      <a:r>
                        <a:rPr lang="en-AU" b="1">
                          <a:solidFill>
                            <a:schemeClr val="accent1"/>
                          </a:solidFill>
                        </a:rPr>
                        <a:t>Context</a:t>
                      </a:r>
                    </a:p>
                  </a:txBody>
                  <a:tcPr>
                    <a:solidFill>
                      <a:schemeClr val="accent2">
                        <a:lumMod val="40000"/>
                        <a:lumOff val="60000"/>
                      </a:schemeClr>
                    </a:solidFill>
                  </a:tcPr>
                </a:tc>
                <a:tc>
                  <a:txBody>
                    <a:bodyPr/>
                    <a:lstStyle/>
                    <a:p>
                      <a:pPr>
                        <a:lnSpc>
                          <a:spcPct val="150000"/>
                        </a:lnSpc>
                      </a:pPr>
                      <a:endParaRPr lang="en-AU">
                        <a:solidFill>
                          <a:schemeClr val="tx1"/>
                        </a:solidFill>
                      </a:endParaRPr>
                    </a:p>
                  </a:txBody>
                  <a:tcPr/>
                </a:tc>
                <a:extLst>
                  <a:ext uri="{0D108BD9-81ED-4DB2-BD59-A6C34878D82A}">
                    <a16:rowId xmlns:a16="http://schemas.microsoft.com/office/drawing/2014/main" val="1479818920"/>
                  </a:ext>
                </a:extLst>
              </a:tr>
              <a:tr h="680817">
                <a:tc>
                  <a:txBody>
                    <a:bodyPr/>
                    <a:lstStyle/>
                    <a:p>
                      <a:pPr marL="0" marR="0" lvl="0" indent="0" algn="l" defTabSz="914377" rtl="0" eaLnBrk="1" fontAlgn="auto" latinLnBrk="0" hangingPunct="1">
                        <a:lnSpc>
                          <a:spcPct val="150000"/>
                        </a:lnSpc>
                        <a:spcBef>
                          <a:spcPts val="0"/>
                        </a:spcBef>
                        <a:spcAft>
                          <a:spcPts val="0"/>
                        </a:spcAft>
                        <a:buClrTx/>
                        <a:buSzTx/>
                        <a:buFontTx/>
                        <a:buNone/>
                        <a:tabLst/>
                        <a:defRPr/>
                      </a:pPr>
                      <a:r>
                        <a:rPr lang="en-AU" b="1">
                          <a:solidFill>
                            <a:schemeClr val="accent1"/>
                          </a:solidFill>
                        </a:rPr>
                        <a:t>Choreographer’s intent</a:t>
                      </a:r>
                    </a:p>
                  </a:txBody>
                  <a:tcPr>
                    <a:solidFill>
                      <a:schemeClr val="accent2">
                        <a:lumMod val="40000"/>
                        <a:lumOff val="60000"/>
                      </a:schemeClr>
                    </a:solidFill>
                  </a:tcPr>
                </a:tc>
                <a:tc>
                  <a:txBody>
                    <a:bodyPr/>
                    <a:lstStyle/>
                    <a:p>
                      <a:pPr>
                        <a:lnSpc>
                          <a:spcPct val="150000"/>
                        </a:lnSpc>
                      </a:pPr>
                      <a:endParaRPr lang="en-AU">
                        <a:solidFill>
                          <a:schemeClr val="tx1"/>
                        </a:solidFill>
                      </a:endParaRPr>
                    </a:p>
                  </a:txBody>
                  <a:tcPr/>
                </a:tc>
                <a:extLst>
                  <a:ext uri="{0D108BD9-81ED-4DB2-BD59-A6C34878D82A}">
                    <a16:rowId xmlns:a16="http://schemas.microsoft.com/office/drawing/2014/main" val="364068963"/>
                  </a:ext>
                </a:extLst>
              </a:tr>
              <a:tr h="680817">
                <a:tc>
                  <a:txBody>
                    <a:bodyPr/>
                    <a:lstStyle/>
                    <a:p>
                      <a:pPr marL="0" marR="0" lvl="0" indent="0" algn="l" defTabSz="914377" rtl="0" eaLnBrk="1" fontAlgn="auto" latinLnBrk="0" hangingPunct="1">
                        <a:lnSpc>
                          <a:spcPct val="150000"/>
                        </a:lnSpc>
                        <a:spcBef>
                          <a:spcPts val="0"/>
                        </a:spcBef>
                        <a:spcAft>
                          <a:spcPts val="0"/>
                        </a:spcAft>
                        <a:buClrTx/>
                        <a:buSzTx/>
                        <a:buFontTx/>
                        <a:buNone/>
                        <a:tabLst/>
                        <a:defRPr/>
                      </a:pPr>
                      <a:r>
                        <a:rPr lang="en-AU" sz="1800" b="1">
                          <a:solidFill>
                            <a:schemeClr val="accent1"/>
                          </a:solidFill>
                        </a:rPr>
                        <a:t>Stylistic features </a:t>
                      </a:r>
                      <a:endParaRPr lang="en-AU" b="1">
                        <a:solidFill>
                          <a:schemeClr val="accent1"/>
                        </a:solidFill>
                      </a:endParaRPr>
                    </a:p>
                  </a:txBody>
                  <a:tcPr>
                    <a:solidFill>
                      <a:schemeClr val="accent2">
                        <a:lumMod val="40000"/>
                        <a:lumOff val="60000"/>
                      </a:schemeClr>
                    </a:solidFill>
                  </a:tcPr>
                </a:tc>
                <a:tc>
                  <a:txBody>
                    <a:bodyPr/>
                    <a:lstStyle/>
                    <a:p>
                      <a:pPr>
                        <a:lnSpc>
                          <a:spcPct val="150000"/>
                        </a:lnSpc>
                      </a:pPr>
                      <a:endParaRPr lang="en-AU">
                        <a:solidFill>
                          <a:schemeClr val="tx1"/>
                        </a:solidFill>
                      </a:endParaRPr>
                    </a:p>
                  </a:txBody>
                  <a:tcPr/>
                </a:tc>
                <a:extLst>
                  <a:ext uri="{0D108BD9-81ED-4DB2-BD59-A6C34878D82A}">
                    <a16:rowId xmlns:a16="http://schemas.microsoft.com/office/drawing/2014/main" val="3843859392"/>
                  </a:ext>
                </a:extLst>
              </a:tr>
              <a:tr h="692579">
                <a:tc>
                  <a:txBody>
                    <a:bodyPr/>
                    <a:lstStyle/>
                    <a:p>
                      <a:pPr marL="0" marR="0" lvl="0" indent="0" algn="l" defTabSz="914377" rtl="0" eaLnBrk="1" fontAlgn="auto" latinLnBrk="0" hangingPunct="1">
                        <a:lnSpc>
                          <a:spcPct val="150000"/>
                        </a:lnSpc>
                        <a:spcBef>
                          <a:spcPts val="0"/>
                        </a:spcBef>
                        <a:spcAft>
                          <a:spcPts val="0"/>
                        </a:spcAft>
                        <a:buClrTx/>
                        <a:buSzTx/>
                        <a:buFontTx/>
                        <a:buNone/>
                        <a:tabLst/>
                        <a:defRPr/>
                      </a:pPr>
                      <a:r>
                        <a:rPr lang="en-AU" sz="1800" b="1">
                          <a:solidFill>
                            <a:schemeClr val="accent1"/>
                          </a:solidFill>
                        </a:rPr>
                        <a:t>Details of the accompaniment</a:t>
                      </a:r>
                      <a:endParaRPr lang="en-AU" b="1">
                        <a:solidFill>
                          <a:schemeClr val="accent1"/>
                        </a:solidFill>
                      </a:endParaRPr>
                    </a:p>
                  </a:txBody>
                  <a:tcPr>
                    <a:solidFill>
                      <a:schemeClr val="accent2">
                        <a:lumMod val="40000"/>
                        <a:lumOff val="60000"/>
                      </a:schemeClr>
                    </a:solidFill>
                  </a:tcPr>
                </a:tc>
                <a:tc>
                  <a:txBody>
                    <a:bodyPr/>
                    <a:lstStyle/>
                    <a:p>
                      <a:pPr>
                        <a:lnSpc>
                          <a:spcPct val="150000"/>
                        </a:lnSpc>
                      </a:pPr>
                      <a:endParaRPr lang="en-AU" dirty="0">
                        <a:solidFill>
                          <a:schemeClr val="tx1"/>
                        </a:solidFill>
                      </a:endParaRPr>
                    </a:p>
                  </a:txBody>
                  <a:tcPr/>
                </a:tc>
                <a:extLst>
                  <a:ext uri="{0D108BD9-81ED-4DB2-BD59-A6C34878D82A}">
                    <a16:rowId xmlns:a16="http://schemas.microsoft.com/office/drawing/2014/main" val="1093243435"/>
                  </a:ext>
                </a:extLst>
              </a:tr>
            </a:tbl>
          </a:graphicData>
        </a:graphic>
      </p:graphicFrame>
      <p:sp>
        <p:nvSpPr>
          <p:cNvPr id="2" name="Slide Number Placeholder 1">
            <a:extLst>
              <a:ext uri="{FF2B5EF4-FFF2-40B4-BE49-F238E27FC236}">
                <a16:creationId xmlns:a16="http://schemas.microsoft.com/office/drawing/2014/main" id="{D179A5DE-6ACE-EFD6-DD7F-AF553EA991B1}"/>
              </a:ext>
            </a:extLst>
          </p:cNvPr>
          <p:cNvSpPr>
            <a:spLocks noGrp="1"/>
          </p:cNvSpPr>
          <p:nvPr>
            <p:ph type="sldNum" sz="quarter" idx="12"/>
          </p:nvPr>
        </p:nvSpPr>
        <p:spPr/>
        <p:txBody>
          <a:bodyPr/>
          <a:lstStyle/>
          <a:p>
            <a:fld id="{10A01DC5-1685-4615-8240-15192985C6A2}" type="slidenum">
              <a:rPr lang="en-AU" smtClean="0"/>
              <a:t>59</a:t>
            </a:fld>
            <a:endParaRPr lang="en-AU"/>
          </a:p>
        </p:txBody>
      </p:sp>
    </p:spTree>
    <p:extLst>
      <p:ext uri="{BB962C8B-B14F-4D97-AF65-F5344CB8AC3E}">
        <p14:creationId xmlns:p14="http://schemas.microsoft.com/office/powerpoint/2010/main" val="3755495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2">
            <a:extLst>
              <a:ext uri="{FF2B5EF4-FFF2-40B4-BE49-F238E27FC236}">
                <a16:creationId xmlns:a16="http://schemas.microsoft.com/office/drawing/2014/main" id="{6165B2A9-EA9A-A15B-59A9-D53BB2EC8553}"/>
              </a:ext>
            </a:extLst>
          </p:cNvPr>
          <p:cNvSpPr>
            <a:spLocks noGrp="1"/>
          </p:cNvSpPr>
          <p:nvPr>
            <p:ph type="title"/>
          </p:nvPr>
        </p:nvSpPr>
        <p:spPr>
          <a:xfrm>
            <a:off x="360000" y="360000"/>
            <a:ext cx="11484000" cy="545601"/>
          </a:xfrm>
        </p:spPr>
        <p:txBody>
          <a:bodyPr anchor="t">
            <a:normAutofit/>
          </a:bodyPr>
          <a:lstStyle/>
          <a:p>
            <a:r>
              <a:rPr lang="en-US"/>
              <a:t>Mapping music (1)</a:t>
            </a:r>
          </a:p>
        </p:txBody>
      </p:sp>
      <p:sp>
        <p:nvSpPr>
          <p:cNvPr id="3" name="Oval 2">
            <a:extLst>
              <a:ext uri="{FF2B5EF4-FFF2-40B4-BE49-F238E27FC236}">
                <a16:creationId xmlns:a16="http://schemas.microsoft.com/office/drawing/2014/main" id="{08515DEE-CB14-9B9A-4BE9-944291C2AF8F}"/>
              </a:ext>
            </a:extLst>
          </p:cNvPr>
          <p:cNvSpPr/>
          <p:nvPr/>
        </p:nvSpPr>
        <p:spPr>
          <a:xfrm>
            <a:off x="11070000" y="126961"/>
            <a:ext cx="762000" cy="737039"/>
          </a:xfrm>
          <a:prstGeom prst="ellipse">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3.3a</a:t>
            </a:r>
          </a:p>
        </p:txBody>
      </p:sp>
      <p:sp>
        <p:nvSpPr>
          <p:cNvPr id="16" name="Text Placeholder 5">
            <a:extLst>
              <a:ext uri="{FF2B5EF4-FFF2-40B4-BE49-F238E27FC236}">
                <a16:creationId xmlns:a16="http://schemas.microsoft.com/office/drawing/2014/main" id="{ECEC0F94-32D9-1C40-6096-E6DDA9AD85BA}"/>
              </a:ext>
            </a:extLst>
          </p:cNvPr>
          <p:cNvSpPr>
            <a:spLocks noGrp="1"/>
          </p:cNvSpPr>
          <p:nvPr>
            <p:ph type="body" sz="quarter" idx="18"/>
          </p:nvPr>
        </p:nvSpPr>
        <p:spPr>
          <a:xfrm>
            <a:off x="359999" y="982520"/>
            <a:ext cx="11483999" cy="310015"/>
          </a:xfrm>
        </p:spPr>
        <p:txBody>
          <a:bodyPr anchor="b">
            <a:normAutofit/>
          </a:bodyPr>
          <a:lstStyle/>
          <a:p>
            <a:pPr>
              <a:lnSpc>
                <a:spcPct val="140000"/>
              </a:lnSpc>
            </a:pPr>
            <a:r>
              <a:rPr lang="en-US" sz="1600"/>
              <a:t>Sample 1</a:t>
            </a:r>
          </a:p>
        </p:txBody>
      </p:sp>
      <p:sp>
        <p:nvSpPr>
          <p:cNvPr id="14" name="Text Placeholder 4">
            <a:extLst>
              <a:ext uri="{FF2B5EF4-FFF2-40B4-BE49-F238E27FC236}">
                <a16:creationId xmlns:a16="http://schemas.microsoft.com/office/drawing/2014/main" id="{DFFC7A9B-A0F7-CC54-C857-957B7C5685DC}"/>
              </a:ext>
            </a:extLst>
          </p:cNvPr>
          <p:cNvSpPr>
            <a:spLocks noGrp="1"/>
          </p:cNvSpPr>
          <p:nvPr>
            <p:ph sz="quarter" idx="19"/>
          </p:nvPr>
        </p:nvSpPr>
        <p:spPr>
          <a:xfrm>
            <a:off x="360363" y="1562471"/>
            <a:ext cx="5735637" cy="2492125"/>
          </a:xfrm>
        </p:spPr>
        <p:txBody>
          <a:bodyPr vert="horz" lIns="0" tIns="0" rIns="0" bIns="0" rtlCol="0" anchor="t">
            <a:normAutofit lnSpcReduction="10000"/>
          </a:bodyPr>
          <a:lstStyle/>
          <a:p>
            <a:r>
              <a:rPr lang="en-US" dirty="0">
                <a:latin typeface="Arial"/>
                <a:cs typeface="Arial"/>
              </a:rPr>
              <a:t>Develop a way of identifying and unpacking the auditory elements of the accompaniment. Here is a small sample of what it could look like. </a:t>
            </a:r>
          </a:p>
          <a:p>
            <a:r>
              <a:rPr lang="en-US" dirty="0">
                <a:latin typeface="Arial"/>
                <a:cs typeface="Arial"/>
              </a:rPr>
              <a:t>Listen to the following track and see if you can read along to the musical cues. </a:t>
            </a:r>
            <a:endParaRPr lang="en-US" dirty="0"/>
          </a:p>
          <a:p>
            <a:endParaRPr lang="en-US" dirty="0">
              <a:latin typeface="Arial"/>
              <a:cs typeface="Arial"/>
            </a:endParaRPr>
          </a:p>
        </p:txBody>
      </p:sp>
      <p:pic>
        <p:nvPicPr>
          <p:cNvPr id="5" name="Online Media 4" descr="Swan Lake:  Act II – 10. Scene  – London Philharmonic Orchestra">
            <a:hlinkClick r:id="" action="ppaction://media"/>
            <a:extLst>
              <a:ext uri="{FF2B5EF4-FFF2-40B4-BE49-F238E27FC236}">
                <a16:creationId xmlns:a16="http://schemas.microsoft.com/office/drawing/2014/main" id="{EB92DACA-19E0-7ED9-1E0D-A0600358FDDC}"/>
              </a:ext>
              <a:ext uri="{C183D7F6-B498-43B3-948B-1728B52AA6E4}">
                <adec:decorative xmlns:adec="http://schemas.microsoft.com/office/drawing/2017/decorative" val="0"/>
              </a:ext>
            </a:extLst>
          </p:cNvPr>
          <p:cNvPicPr>
            <a:picLocks noRot="1" noChangeAspect="1"/>
          </p:cNvPicPr>
          <p:nvPr>
            <a:videoFile r:link="rId1"/>
          </p:nvPr>
        </p:nvPicPr>
        <p:blipFill>
          <a:blip r:embed="rId4"/>
          <a:stretch>
            <a:fillRect/>
          </a:stretch>
        </p:blipFill>
        <p:spPr>
          <a:xfrm>
            <a:off x="367223" y="4175828"/>
            <a:ext cx="3895460" cy="2200940"/>
          </a:xfrm>
          <a:prstGeom prst="rect">
            <a:avLst/>
          </a:prstGeom>
          <a:effectLst>
            <a:outerShdw blurRad="50800" dist="38100" dir="18900000" algn="bl" rotWithShape="0">
              <a:prstClr val="black">
                <a:alpha val="40000"/>
              </a:prstClr>
            </a:outerShdw>
          </a:effectLst>
        </p:spPr>
      </p:pic>
      <p:pic>
        <p:nvPicPr>
          <p:cNvPr id="7" name="Picture Placeholder 6">
            <a:extLst>
              <a:ext uri="{FF2B5EF4-FFF2-40B4-BE49-F238E27FC236}">
                <a16:creationId xmlns:a16="http://schemas.microsoft.com/office/drawing/2014/main" id="{2A28A6A5-E814-9CD6-6F49-C61F7BB50D68}"/>
              </a:ext>
              <a:ext uri="{C183D7F6-B498-43B3-948B-1728B52AA6E4}">
                <adec:decorative xmlns:adec="http://schemas.microsoft.com/office/drawing/2017/decorative" val="1"/>
              </a:ext>
            </a:extLst>
          </p:cNvPr>
          <p:cNvPicPr>
            <a:picLocks noGrp="1" noChangeAspect="1"/>
          </p:cNvPicPr>
          <p:nvPr>
            <p:ph type="pic" sz="quarter" idx="20"/>
          </p:nvPr>
        </p:nvPicPr>
        <p:blipFill>
          <a:blip r:embed="rId5">
            <a:extLst>
              <a:ext uri="{28A0092B-C50C-407E-A947-70E740481C1C}">
                <a14:useLocalDpi xmlns:a14="http://schemas.microsoft.com/office/drawing/2010/main" val="0"/>
              </a:ext>
            </a:extLst>
          </a:blip>
          <a:srcRect r="-2843"/>
          <a:stretch>
            <a:fillRect/>
          </a:stretch>
        </p:blipFill>
        <p:spPr>
          <a:xfrm>
            <a:off x="6324825" y="1562470"/>
            <a:ext cx="5519306" cy="4814298"/>
          </a:xfrm>
          <a:prstGeom prst="rect">
            <a:avLst/>
          </a:prstGeom>
          <a:noFill/>
          <a:effectLst>
            <a:outerShdw blurRad="50800" dist="38100" dir="18900000" algn="bl" rotWithShape="0">
              <a:prstClr val="black">
                <a:alpha val="40000"/>
              </a:prstClr>
            </a:outerShdw>
          </a:effectLst>
        </p:spPr>
      </p:pic>
      <p:sp>
        <p:nvSpPr>
          <p:cNvPr id="6" name="TextBox 5">
            <a:extLst>
              <a:ext uri="{FF2B5EF4-FFF2-40B4-BE49-F238E27FC236}">
                <a16:creationId xmlns:a16="http://schemas.microsoft.com/office/drawing/2014/main" id="{40769CAE-1DBD-E8B4-5138-69DAC06CBA37}"/>
              </a:ext>
            </a:extLst>
          </p:cNvPr>
          <p:cNvSpPr txBox="1"/>
          <p:nvPr/>
        </p:nvSpPr>
        <p:spPr>
          <a:xfrm>
            <a:off x="226847" y="6498000"/>
            <a:ext cx="6097978" cy="276999"/>
          </a:xfrm>
          <a:prstGeom prst="rect">
            <a:avLst/>
          </a:prstGeom>
          <a:noFill/>
        </p:spPr>
        <p:txBody>
          <a:bodyPr wrap="square">
            <a:spAutoFit/>
          </a:bodyPr>
          <a:lstStyle/>
          <a:p>
            <a:r>
              <a:rPr lang="en-AU" sz="1200">
                <a:hlinkClick r:id="rId6"/>
              </a:rPr>
              <a:t>Swan Lake: Act II – 10. Scene – London Philharmonic Orchestra</a:t>
            </a:r>
            <a:r>
              <a:rPr lang="en-AU" sz="1200"/>
              <a:t> (2:57)</a:t>
            </a:r>
            <a:endParaRPr lang="en-US" sz="1200"/>
          </a:p>
        </p:txBody>
      </p:sp>
      <p:sp>
        <p:nvSpPr>
          <p:cNvPr id="2" name="Slide Number Placeholder 1">
            <a:extLst>
              <a:ext uri="{FF2B5EF4-FFF2-40B4-BE49-F238E27FC236}">
                <a16:creationId xmlns:a16="http://schemas.microsoft.com/office/drawing/2014/main" id="{172B6468-F1F5-4BA5-6414-B67BCF345DBF}"/>
              </a:ext>
            </a:extLst>
          </p:cNvPr>
          <p:cNvSpPr>
            <a:spLocks noGrp="1"/>
          </p:cNvSpPr>
          <p:nvPr>
            <p:ph type="sldNum" sz="quarter" idx="12"/>
          </p:nvPr>
        </p:nvSpPr>
        <p:spPr>
          <a:xfrm>
            <a:off x="11124000" y="6516000"/>
            <a:ext cx="720000" cy="180000"/>
          </a:xfrm>
        </p:spPr>
        <p:txBody>
          <a:bodyPr anchor="t">
            <a:normAutofit/>
          </a:bodyPr>
          <a:lstStyle/>
          <a:p>
            <a:pPr>
              <a:lnSpc>
                <a:spcPct val="90000"/>
              </a:lnSpc>
              <a:spcAft>
                <a:spcPts val="600"/>
              </a:spcAft>
            </a:pPr>
            <a:fld id="{10A01DC5-1685-4615-8240-15192985C6A2}" type="slidenum">
              <a:rPr lang="en-AU" smtClean="0"/>
              <a:pPr>
                <a:lnSpc>
                  <a:spcPct val="90000"/>
                </a:lnSpc>
                <a:spcAft>
                  <a:spcPts val="600"/>
                </a:spcAft>
              </a:pPr>
              <a:t>60</a:t>
            </a:fld>
            <a:endParaRPr lang="en-AU"/>
          </a:p>
        </p:txBody>
      </p:sp>
    </p:spTree>
    <p:extLst>
      <p:ext uri="{BB962C8B-B14F-4D97-AF65-F5344CB8AC3E}">
        <p14:creationId xmlns:p14="http://schemas.microsoft.com/office/powerpoint/2010/main" val="3327374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760C510-375F-465F-66DF-FE13E9D31ECD}"/>
              </a:ext>
            </a:extLst>
          </p:cNvPr>
          <p:cNvSpPr>
            <a:spLocks noGrp="1"/>
          </p:cNvSpPr>
          <p:nvPr>
            <p:ph type="title"/>
          </p:nvPr>
        </p:nvSpPr>
        <p:spPr/>
        <p:txBody>
          <a:bodyPr/>
          <a:lstStyle/>
          <a:p>
            <a:r>
              <a:rPr lang="en-AU"/>
              <a:t>Accompaniment mapping for the dance work (1)</a:t>
            </a:r>
          </a:p>
        </p:txBody>
      </p:sp>
      <p:sp>
        <p:nvSpPr>
          <p:cNvPr id="10" name="Oval 9">
            <a:extLst>
              <a:ext uri="{FF2B5EF4-FFF2-40B4-BE49-F238E27FC236}">
                <a16:creationId xmlns:a16="http://schemas.microsoft.com/office/drawing/2014/main" id="{C331E690-0E33-1765-A0FE-B5C052380443}"/>
              </a:ext>
            </a:extLst>
          </p:cNvPr>
          <p:cNvSpPr/>
          <p:nvPr/>
        </p:nvSpPr>
        <p:spPr>
          <a:xfrm>
            <a:off x="11070000" y="126961"/>
            <a:ext cx="762000" cy="737039"/>
          </a:xfrm>
          <a:prstGeom prst="ellipse">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3.3b</a:t>
            </a:r>
          </a:p>
        </p:txBody>
      </p:sp>
      <p:grpSp>
        <p:nvGrpSpPr>
          <p:cNvPr id="19" name="Group 18" descr="title, artist, duration">
            <a:extLst>
              <a:ext uri="{FF2B5EF4-FFF2-40B4-BE49-F238E27FC236}">
                <a16:creationId xmlns:a16="http://schemas.microsoft.com/office/drawing/2014/main" id="{4CB1C85B-A270-E7E1-9160-5A1F4A803438}"/>
              </a:ext>
              <a:ext uri="{C183D7F6-B498-43B3-948B-1728B52AA6E4}">
                <adec:decorative xmlns:adec="http://schemas.microsoft.com/office/drawing/2017/decorative" val="0"/>
              </a:ext>
            </a:extLst>
          </p:cNvPr>
          <p:cNvGrpSpPr/>
          <p:nvPr/>
        </p:nvGrpSpPr>
        <p:grpSpPr>
          <a:xfrm>
            <a:off x="348000" y="1368000"/>
            <a:ext cx="6741445" cy="1872343"/>
            <a:chOff x="360000" y="1662545"/>
            <a:chExt cx="6741445" cy="1872343"/>
          </a:xfrm>
          <a:effectLst>
            <a:outerShdw blurRad="50800" dist="38100" dir="18900000" algn="bl" rotWithShape="0">
              <a:prstClr val="black">
                <a:alpha val="40000"/>
              </a:prstClr>
            </a:outerShdw>
          </a:effectLst>
        </p:grpSpPr>
        <p:sp>
          <p:nvSpPr>
            <p:cNvPr id="16" name="Rectangle: Rounded Corners 15">
              <a:extLst>
                <a:ext uri="{FF2B5EF4-FFF2-40B4-BE49-F238E27FC236}">
                  <a16:creationId xmlns:a16="http://schemas.microsoft.com/office/drawing/2014/main" id="{C2847AB5-A014-28F1-5062-7057AF00F2B7}"/>
                </a:ext>
              </a:extLst>
            </p:cNvPr>
            <p:cNvSpPr/>
            <p:nvPr/>
          </p:nvSpPr>
          <p:spPr>
            <a:xfrm>
              <a:off x="2339439" y="1662545"/>
              <a:ext cx="4762006" cy="546265"/>
            </a:xfrm>
            <a:prstGeom prst="roundRect">
              <a:avLst/>
            </a:prstGeom>
            <a:solidFill>
              <a:srgbClr val="E5E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7" name="Rectangle: Rounded Corners 16">
              <a:extLst>
                <a:ext uri="{FF2B5EF4-FFF2-40B4-BE49-F238E27FC236}">
                  <a16:creationId xmlns:a16="http://schemas.microsoft.com/office/drawing/2014/main" id="{A18C2870-41AB-7954-FAC4-8A9C0FE619B4}"/>
                </a:ext>
              </a:extLst>
            </p:cNvPr>
            <p:cNvSpPr/>
            <p:nvPr/>
          </p:nvSpPr>
          <p:spPr>
            <a:xfrm>
              <a:off x="2339439" y="2325584"/>
              <a:ext cx="4762006" cy="546265"/>
            </a:xfrm>
            <a:prstGeom prst="roundRect">
              <a:avLst/>
            </a:prstGeom>
            <a:solidFill>
              <a:srgbClr val="E5E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8" name="Rectangle: Rounded Corners 17">
              <a:extLst>
                <a:ext uri="{FF2B5EF4-FFF2-40B4-BE49-F238E27FC236}">
                  <a16:creationId xmlns:a16="http://schemas.microsoft.com/office/drawing/2014/main" id="{B831A678-5912-1DE4-7DFF-0AE395B92381}"/>
                </a:ext>
              </a:extLst>
            </p:cNvPr>
            <p:cNvSpPr/>
            <p:nvPr/>
          </p:nvSpPr>
          <p:spPr>
            <a:xfrm>
              <a:off x="2339439" y="2988623"/>
              <a:ext cx="4762006" cy="546265"/>
            </a:xfrm>
            <a:prstGeom prst="roundRect">
              <a:avLst/>
            </a:prstGeom>
            <a:solidFill>
              <a:srgbClr val="E5E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Rectangle: Rounded Corners 12">
              <a:extLst>
                <a:ext uri="{FF2B5EF4-FFF2-40B4-BE49-F238E27FC236}">
                  <a16:creationId xmlns:a16="http://schemas.microsoft.com/office/drawing/2014/main" id="{24536F33-E1FB-9E49-B1CF-43768C47A965}"/>
                </a:ext>
              </a:extLst>
            </p:cNvPr>
            <p:cNvSpPr/>
            <p:nvPr/>
          </p:nvSpPr>
          <p:spPr>
            <a:xfrm>
              <a:off x="360000" y="1662545"/>
              <a:ext cx="2098192" cy="546265"/>
            </a:xfrm>
            <a:prstGeom prst="roundRect">
              <a:avLst/>
            </a:prstGeom>
            <a:solidFill>
              <a:srgbClr val="3C129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a:t>Title</a:t>
              </a:r>
            </a:p>
          </p:txBody>
        </p:sp>
        <p:sp>
          <p:nvSpPr>
            <p:cNvPr id="14" name="Rectangle: Rounded Corners 13">
              <a:extLst>
                <a:ext uri="{FF2B5EF4-FFF2-40B4-BE49-F238E27FC236}">
                  <a16:creationId xmlns:a16="http://schemas.microsoft.com/office/drawing/2014/main" id="{914F06C0-A0EC-C2CB-4E42-37BF202AF9AE}"/>
                </a:ext>
              </a:extLst>
            </p:cNvPr>
            <p:cNvSpPr/>
            <p:nvPr/>
          </p:nvSpPr>
          <p:spPr>
            <a:xfrm>
              <a:off x="360000" y="2325584"/>
              <a:ext cx="2098192" cy="546265"/>
            </a:xfrm>
            <a:prstGeom prst="roundRect">
              <a:avLst/>
            </a:prstGeom>
            <a:solidFill>
              <a:srgbClr val="3C129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a:t>Artist</a:t>
              </a:r>
            </a:p>
          </p:txBody>
        </p:sp>
        <p:sp>
          <p:nvSpPr>
            <p:cNvPr id="15" name="Rectangle: Rounded Corners 14">
              <a:extLst>
                <a:ext uri="{FF2B5EF4-FFF2-40B4-BE49-F238E27FC236}">
                  <a16:creationId xmlns:a16="http://schemas.microsoft.com/office/drawing/2014/main" id="{E1DF1CB9-979C-2927-B184-C742EB95D806}"/>
                </a:ext>
              </a:extLst>
            </p:cNvPr>
            <p:cNvSpPr/>
            <p:nvPr/>
          </p:nvSpPr>
          <p:spPr>
            <a:xfrm>
              <a:off x="360000" y="2988623"/>
              <a:ext cx="2098192" cy="546265"/>
            </a:xfrm>
            <a:prstGeom prst="roundRect">
              <a:avLst/>
            </a:prstGeom>
            <a:solidFill>
              <a:srgbClr val="3C129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a:t>Duration</a:t>
              </a:r>
            </a:p>
          </p:txBody>
        </p:sp>
      </p:grpSp>
      <p:sp>
        <p:nvSpPr>
          <p:cNvPr id="7" name="Text Placeholder 6">
            <a:extLst>
              <a:ext uri="{FF2B5EF4-FFF2-40B4-BE49-F238E27FC236}">
                <a16:creationId xmlns:a16="http://schemas.microsoft.com/office/drawing/2014/main" id="{70DBD0B2-986E-F920-EDAA-CFF94C4B37F6}"/>
              </a:ext>
            </a:extLst>
          </p:cNvPr>
          <p:cNvSpPr>
            <a:spLocks noGrp="1"/>
          </p:cNvSpPr>
          <p:nvPr>
            <p:ph sz="half" idx="1"/>
          </p:nvPr>
        </p:nvSpPr>
        <p:spPr>
          <a:xfrm>
            <a:off x="7593881" y="1394088"/>
            <a:ext cx="3890119" cy="4320000"/>
          </a:xfrm>
        </p:spPr>
        <p:txBody>
          <a:bodyPr/>
          <a:lstStyle/>
          <a:p>
            <a:pPr marL="457200" indent="-457200">
              <a:buFont typeface="+mj-lt"/>
              <a:buAutoNum type="arabicPeriod"/>
            </a:pPr>
            <a:r>
              <a:rPr lang="en-AU"/>
              <a:t>Document the title, artist and duration of the accompaniment.</a:t>
            </a:r>
          </a:p>
          <a:p>
            <a:pPr marL="457200" indent="-457200">
              <a:buFont typeface="+mj-lt"/>
              <a:buAutoNum type="arabicPeriod"/>
            </a:pPr>
            <a:r>
              <a:rPr lang="en-AU"/>
              <a:t>Listen to the accompaniment for your dance work</a:t>
            </a:r>
          </a:p>
          <a:p>
            <a:pPr marL="457200" indent="-457200">
              <a:buFont typeface="+mj-lt"/>
              <a:buAutoNum type="arabicPeriod"/>
            </a:pPr>
            <a:r>
              <a:rPr lang="en-AU"/>
              <a:t>Develop your own unique style of accompaniment mapping.</a:t>
            </a:r>
          </a:p>
          <a:p>
            <a:pPr marL="457200" indent="-457200">
              <a:buFont typeface="+mj-lt"/>
              <a:buAutoNum type="arabicPeriod"/>
            </a:pPr>
            <a:r>
              <a:rPr lang="en-AU"/>
              <a:t>Answer the questions on the following slide.</a:t>
            </a:r>
          </a:p>
          <a:p>
            <a:pPr marL="457200" indent="-457200">
              <a:buFont typeface="Arial" panose="020B0604020202020204" pitchFamily="34" charset="0"/>
              <a:buChar char="•"/>
            </a:pPr>
            <a:endParaRPr lang="en-AU"/>
          </a:p>
        </p:txBody>
      </p:sp>
      <p:pic>
        <p:nvPicPr>
          <p:cNvPr id="23" name="Picture 22">
            <a:extLst>
              <a:ext uri="{FF2B5EF4-FFF2-40B4-BE49-F238E27FC236}">
                <a16:creationId xmlns:a16="http://schemas.microsoft.com/office/drawing/2014/main" id="{148457CA-0308-6A87-7479-5A012ADB1BB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505513" y="3985346"/>
            <a:ext cx="5723906" cy="2405776"/>
          </a:xfrm>
          <a:prstGeom prst="rect">
            <a:avLst/>
          </a:prstGeom>
          <a:effectLst>
            <a:outerShdw blurRad="50800" dist="38100" dir="18900000" algn="bl" rotWithShape="0">
              <a:prstClr val="black">
                <a:alpha val="40000"/>
              </a:prstClr>
            </a:outerShdw>
          </a:effectLst>
        </p:spPr>
      </p:pic>
      <p:sp>
        <p:nvSpPr>
          <p:cNvPr id="2" name="Slide Number Placeholder 1">
            <a:extLst>
              <a:ext uri="{FF2B5EF4-FFF2-40B4-BE49-F238E27FC236}">
                <a16:creationId xmlns:a16="http://schemas.microsoft.com/office/drawing/2014/main" id="{E3C63FD5-E635-EE70-9A94-490FECD31692}"/>
              </a:ext>
            </a:extLst>
          </p:cNvPr>
          <p:cNvSpPr>
            <a:spLocks noGrp="1"/>
          </p:cNvSpPr>
          <p:nvPr>
            <p:ph type="sldNum" sz="quarter" idx="10"/>
          </p:nvPr>
        </p:nvSpPr>
        <p:spPr/>
        <p:txBody>
          <a:bodyPr/>
          <a:lstStyle/>
          <a:p>
            <a:fld id="{10A01DC5-1685-4615-8240-15192985C6A2}" type="slidenum">
              <a:rPr lang="en-AU" smtClean="0"/>
              <a:t>61</a:t>
            </a:fld>
            <a:endParaRPr lang="en-AU"/>
          </a:p>
        </p:txBody>
      </p:sp>
    </p:spTree>
    <p:extLst>
      <p:ext uri="{BB962C8B-B14F-4D97-AF65-F5344CB8AC3E}">
        <p14:creationId xmlns:p14="http://schemas.microsoft.com/office/powerpoint/2010/main" val="3549847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FEE701-F09C-234E-465C-E272E21DEDA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666BA25-0A0B-5599-E21A-DDBFD079A95D}"/>
              </a:ext>
            </a:extLst>
          </p:cNvPr>
          <p:cNvSpPr>
            <a:spLocks noGrp="1"/>
          </p:cNvSpPr>
          <p:nvPr>
            <p:ph type="title"/>
          </p:nvPr>
        </p:nvSpPr>
        <p:spPr>
          <a:xfrm>
            <a:off x="360000" y="360000"/>
            <a:ext cx="10080000" cy="545601"/>
          </a:xfrm>
        </p:spPr>
        <p:txBody>
          <a:bodyPr vert="horz" lIns="0" tIns="0" rIns="0" bIns="0" rtlCol="0" anchor="t">
            <a:normAutofit/>
          </a:bodyPr>
          <a:lstStyle/>
          <a:p>
            <a:r>
              <a:rPr lang="en-US" kern="1200"/>
              <a:t>Accompaniment mapping for the dance work (2)</a:t>
            </a:r>
          </a:p>
        </p:txBody>
      </p:sp>
      <p:sp>
        <p:nvSpPr>
          <p:cNvPr id="6" name="Oval 5">
            <a:extLst>
              <a:ext uri="{FF2B5EF4-FFF2-40B4-BE49-F238E27FC236}">
                <a16:creationId xmlns:a16="http://schemas.microsoft.com/office/drawing/2014/main" id="{461D8CF3-5834-9520-A9A2-C6BD160D6109}"/>
              </a:ext>
            </a:extLst>
          </p:cNvPr>
          <p:cNvSpPr/>
          <p:nvPr/>
        </p:nvSpPr>
        <p:spPr>
          <a:xfrm>
            <a:off x="11070000" y="126961"/>
            <a:ext cx="762000" cy="737039"/>
          </a:xfrm>
          <a:prstGeom prst="ellipse">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3.3b</a:t>
            </a:r>
          </a:p>
        </p:txBody>
      </p:sp>
      <p:sp>
        <p:nvSpPr>
          <p:cNvPr id="9" name="Content Placeholder 8">
            <a:extLst>
              <a:ext uri="{FF2B5EF4-FFF2-40B4-BE49-F238E27FC236}">
                <a16:creationId xmlns:a16="http://schemas.microsoft.com/office/drawing/2014/main" id="{A2721A39-4472-BE00-135A-EE1B8FD9C0E7}"/>
              </a:ext>
            </a:extLst>
          </p:cNvPr>
          <p:cNvSpPr>
            <a:spLocks noGrp="1"/>
          </p:cNvSpPr>
          <p:nvPr>
            <p:ph sz="half" idx="1"/>
          </p:nvPr>
        </p:nvSpPr>
        <p:spPr>
          <a:xfrm>
            <a:off x="360000" y="1534494"/>
            <a:ext cx="7934684" cy="4499998"/>
          </a:xfrm>
        </p:spPr>
        <p:txBody>
          <a:bodyPr vert="horz" lIns="0" tIns="0" rIns="0" bIns="0" rtlCol="0">
            <a:normAutofit/>
          </a:bodyPr>
          <a:lstStyle/>
          <a:p>
            <a:pPr marL="285750" lvl="0" indent="-285750">
              <a:lnSpc>
                <a:spcPct val="140000"/>
              </a:lnSpc>
              <a:buFont typeface="Arial" panose="020B0604020202020204" pitchFamily="34" charset="0"/>
              <a:buChar char="•"/>
            </a:pPr>
            <a:r>
              <a:rPr lang="en-US"/>
              <a:t>How many beats are there in each bar of music (3, 4, 5, 7, 8). </a:t>
            </a:r>
          </a:p>
          <a:p>
            <a:pPr marL="285750" lvl="0" indent="-285750">
              <a:lnSpc>
                <a:spcPct val="140000"/>
              </a:lnSpc>
              <a:buFont typeface="Arial" panose="020B0604020202020204" pitchFamily="34" charset="0"/>
              <a:buChar char="•"/>
            </a:pPr>
            <a:r>
              <a:rPr lang="en-US"/>
              <a:t>Does the music sound thin or think, light or heavy?</a:t>
            </a:r>
          </a:p>
          <a:p>
            <a:pPr marL="285750" lvl="0" indent="-285750">
              <a:lnSpc>
                <a:spcPct val="140000"/>
              </a:lnSpc>
              <a:buFont typeface="Arial" panose="020B0604020202020204" pitchFamily="34" charset="0"/>
              <a:buChar char="•"/>
            </a:pPr>
            <a:r>
              <a:rPr lang="en-US"/>
              <a:t>Can you hear any accents in the music, if yes, when do they occur?</a:t>
            </a:r>
          </a:p>
          <a:p>
            <a:pPr marL="285750" lvl="0" indent="-285750">
              <a:lnSpc>
                <a:spcPct val="140000"/>
              </a:lnSpc>
              <a:buFont typeface="Arial" panose="020B0604020202020204" pitchFamily="34" charset="0"/>
              <a:buChar char="•"/>
            </a:pPr>
            <a:r>
              <a:rPr lang="en-US"/>
              <a:t>Describe the speed of the music and identify any changes that occur</a:t>
            </a:r>
          </a:p>
          <a:p>
            <a:pPr marL="285750" lvl="0" indent="-285750">
              <a:lnSpc>
                <a:spcPct val="140000"/>
              </a:lnSpc>
              <a:buFont typeface="Arial" panose="020B0604020202020204" pitchFamily="34" charset="0"/>
              <a:buChar char="•"/>
            </a:pPr>
            <a:r>
              <a:rPr lang="en-US"/>
              <a:t>Can you hear changes in the accompaniment that might indicate the start of a new phrase?</a:t>
            </a:r>
          </a:p>
          <a:p>
            <a:pPr marL="285750" lvl="0" indent="-285750">
              <a:lnSpc>
                <a:spcPct val="140000"/>
              </a:lnSpc>
              <a:buFont typeface="Arial" panose="020B0604020202020204" pitchFamily="34" charset="0"/>
              <a:buChar char="•"/>
            </a:pPr>
            <a:r>
              <a:rPr lang="en-US"/>
              <a:t>Describe the mood and atmosphere of the accompaniment.</a:t>
            </a:r>
          </a:p>
          <a:p>
            <a:pPr marL="285750" lvl="0" indent="-285750">
              <a:lnSpc>
                <a:spcPct val="140000"/>
              </a:lnSpc>
              <a:buFont typeface="Arial" panose="020B0604020202020204" pitchFamily="34" charset="0"/>
              <a:buChar char="•"/>
            </a:pPr>
            <a:r>
              <a:rPr lang="en-US"/>
              <a:t>What do the lyrics (if any) mean within the context of the song?</a:t>
            </a:r>
          </a:p>
          <a:p>
            <a:pPr>
              <a:lnSpc>
                <a:spcPct val="140000"/>
              </a:lnSpc>
            </a:pPr>
            <a:endParaRPr lang="en-US" sz="1700"/>
          </a:p>
        </p:txBody>
      </p:sp>
      <p:pic>
        <p:nvPicPr>
          <p:cNvPr id="12" name="Picture 11">
            <a:extLst>
              <a:ext uri="{FF2B5EF4-FFF2-40B4-BE49-F238E27FC236}">
                <a16:creationId xmlns:a16="http://schemas.microsoft.com/office/drawing/2014/main" id="{A545DDA5-8027-32A1-8FA4-93DE61B2DDF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rot="21198164">
            <a:off x="8497993" y="1966625"/>
            <a:ext cx="2548889" cy="3635736"/>
          </a:xfrm>
          <a:prstGeom prst="rect">
            <a:avLst/>
          </a:prstGeom>
          <a:noFill/>
        </p:spPr>
      </p:pic>
      <p:sp>
        <p:nvSpPr>
          <p:cNvPr id="2" name="Slide Number Placeholder 1">
            <a:extLst>
              <a:ext uri="{FF2B5EF4-FFF2-40B4-BE49-F238E27FC236}">
                <a16:creationId xmlns:a16="http://schemas.microsoft.com/office/drawing/2014/main" id="{19EE6A59-8AC0-545D-AFC2-AB26B172611E}"/>
              </a:ext>
            </a:extLst>
          </p:cNvPr>
          <p:cNvSpPr>
            <a:spLocks noGrp="1"/>
          </p:cNvSpPr>
          <p:nvPr>
            <p:ph type="sldNum" sz="quarter" idx="10"/>
          </p:nvPr>
        </p:nvSpPr>
        <p:spPr>
          <a:xfrm>
            <a:off x="11124000" y="6516000"/>
            <a:ext cx="720000" cy="180000"/>
          </a:xfrm>
        </p:spPr>
        <p:txBody>
          <a:bodyPr vert="horz" lIns="0" tIns="0" rIns="0" bIns="0" rtlCol="0" anchor="t">
            <a:normAutofit/>
          </a:bodyPr>
          <a:lstStyle/>
          <a:p>
            <a:pPr>
              <a:lnSpc>
                <a:spcPct val="90000"/>
              </a:lnSpc>
              <a:spcAft>
                <a:spcPts val="600"/>
              </a:spcAft>
            </a:pPr>
            <a:fld id="{10A01DC5-1685-4615-8240-15192985C6A2}" type="slidenum">
              <a:rPr lang="en-AU" smtClean="0"/>
              <a:pPr>
                <a:lnSpc>
                  <a:spcPct val="90000"/>
                </a:lnSpc>
                <a:spcAft>
                  <a:spcPts val="600"/>
                </a:spcAft>
              </a:pPr>
              <a:t>62</a:t>
            </a:fld>
            <a:endParaRPr lang="en-AU"/>
          </a:p>
        </p:txBody>
      </p:sp>
    </p:spTree>
    <p:extLst>
      <p:ext uri="{BB962C8B-B14F-4D97-AF65-F5344CB8AC3E}">
        <p14:creationId xmlns:p14="http://schemas.microsoft.com/office/powerpoint/2010/main" val="2879755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9530DD-A907-8DDF-C974-39519EA1514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2C563E9-720B-5CD7-B857-B7258D525635}"/>
              </a:ext>
            </a:extLst>
          </p:cNvPr>
          <p:cNvSpPr>
            <a:spLocks noGrp="1"/>
          </p:cNvSpPr>
          <p:nvPr>
            <p:ph type="title"/>
          </p:nvPr>
        </p:nvSpPr>
        <p:spPr/>
        <p:txBody>
          <a:bodyPr/>
          <a:lstStyle/>
          <a:p>
            <a:r>
              <a:rPr lang="en-AU">
                <a:cs typeface="Arial"/>
              </a:rPr>
              <a:t>Critical reflection on the Dance work 2</a:t>
            </a:r>
            <a:endParaRPr lang="en-AU">
              <a:latin typeface="+mj-lt"/>
            </a:endParaRPr>
          </a:p>
        </p:txBody>
      </p:sp>
      <p:sp>
        <p:nvSpPr>
          <p:cNvPr id="27" name="Oval 26">
            <a:extLst>
              <a:ext uri="{FF2B5EF4-FFF2-40B4-BE49-F238E27FC236}">
                <a16:creationId xmlns:a16="http://schemas.microsoft.com/office/drawing/2014/main" id="{87682666-8DC2-C356-5C4F-BD10C2AFFB61}"/>
              </a:ext>
            </a:extLst>
          </p:cNvPr>
          <p:cNvSpPr/>
          <p:nvPr/>
        </p:nvSpPr>
        <p:spPr>
          <a:xfrm>
            <a:off x="10887075" y="126960"/>
            <a:ext cx="835025" cy="778641"/>
          </a:xfrm>
          <a:prstGeom prst="ellipse">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3.4</a:t>
            </a:r>
          </a:p>
        </p:txBody>
      </p:sp>
      <p:grpSp>
        <p:nvGrpSpPr>
          <p:cNvPr id="4" name="Group 3">
            <a:extLst>
              <a:ext uri="{FF2B5EF4-FFF2-40B4-BE49-F238E27FC236}">
                <a16:creationId xmlns:a16="http://schemas.microsoft.com/office/drawing/2014/main" id="{49324375-F44A-6383-B9F5-8CC6CF072926}"/>
              </a:ext>
              <a:ext uri="{C183D7F6-B498-43B3-948B-1728B52AA6E4}">
                <adec:decorative xmlns:adec="http://schemas.microsoft.com/office/drawing/2017/decorative" val="1"/>
              </a:ext>
            </a:extLst>
          </p:cNvPr>
          <p:cNvGrpSpPr/>
          <p:nvPr/>
        </p:nvGrpSpPr>
        <p:grpSpPr>
          <a:xfrm>
            <a:off x="404243" y="1115417"/>
            <a:ext cx="10896975" cy="4971158"/>
            <a:chOff x="404243" y="1115417"/>
            <a:chExt cx="10896975" cy="4971158"/>
          </a:xfrm>
          <a:solidFill>
            <a:srgbClr val="D0E2FF"/>
          </a:solidFill>
        </p:grpSpPr>
        <p:sp>
          <p:nvSpPr>
            <p:cNvPr id="26" name="Google Shape;72;p15">
              <a:extLst>
                <a:ext uri="{FF2B5EF4-FFF2-40B4-BE49-F238E27FC236}">
                  <a16:creationId xmlns:a16="http://schemas.microsoft.com/office/drawing/2014/main" id="{EAA252EB-E014-C70B-0C00-8614DE4E9CA9}"/>
                </a:ext>
                <a:ext uri="{C183D7F6-B498-43B3-948B-1728B52AA6E4}">
                  <adec:decorative xmlns:adec="http://schemas.microsoft.com/office/drawing/2017/decorative" val="1"/>
                </a:ext>
              </a:extLst>
            </p:cNvPr>
            <p:cNvSpPr/>
            <p:nvPr/>
          </p:nvSpPr>
          <p:spPr>
            <a:xfrm rot="16200000">
              <a:off x="1069099" y="506980"/>
              <a:ext cx="2485097" cy="3704240"/>
            </a:xfrm>
            <a:prstGeom prst="round1Rect">
              <a:avLst>
                <a:gd name="adj" fmla="val 16667"/>
              </a:avLst>
            </a:prstGeom>
            <a:grpFill/>
            <a:ln w="19050" cap="rnd" cmpd="sng">
              <a:solidFill>
                <a:schemeClr val="bg1"/>
              </a:solidFill>
              <a:prstDash val="dot"/>
              <a:round/>
              <a:headEnd type="none" w="sm" len="sm"/>
              <a:tailEnd type="none" w="sm" len="sm"/>
            </a:ln>
            <a:effectLst/>
          </p:spPr>
          <p:txBody>
            <a:bodyPr spcFirstLastPara="1" wrap="square" lIns="121900" tIns="121900" rIns="121900" bIns="121900" anchor="ctr" anchorCtr="0">
              <a:noAutofit/>
            </a:bodyPr>
            <a:lstStyle/>
            <a:p>
              <a:endParaRPr sz="3200">
                <a:cs typeface="Arial" panose="020B0604020202020204" pitchFamily="34" charset="0"/>
              </a:endParaRPr>
            </a:p>
          </p:txBody>
        </p:sp>
        <p:sp>
          <p:nvSpPr>
            <p:cNvPr id="28" name="Rectangle 27">
              <a:extLst>
                <a:ext uri="{FF2B5EF4-FFF2-40B4-BE49-F238E27FC236}">
                  <a16:creationId xmlns:a16="http://schemas.microsoft.com/office/drawing/2014/main" id="{95FB0C3A-90BF-21CB-67FC-730273ED6BC5}"/>
                </a:ext>
                <a:ext uri="{C183D7F6-B498-43B3-948B-1728B52AA6E4}">
                  <adec:decorative xmlns:adec="http://schemas.microsoft.com/office/drawing/2017/decorative" val="1"/>
                </a:ext>
              </a:extLst>
            </p:cNvPr>
            <p:cNvSpPr/>
            <p:nvPr/>
          </p:nvSpPr>
          <p:spPr>
            <a:xfrm>
              <a:off x="4319070" y="1116399"/>
              <a:ext cx="3141725" cy="2480257"/>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0" name="Google Shape;74;p15">
              <a:extLst>
                <a:ext uri="{FF2B5EF4-FFF2-40B4-BE49-F238E27FC236}">
                  <a16:creationId xmlns:a16="http://schemas.microsoft.com/office/drawing/2014/main" id="{3714C6AE-7FE9-8714-B26A-E72CEB28408E}"/>
                </a:ext>
                <a:ext uri="{C183D7F6-B498-43B3-948B-1728B52AA6E4}">
                  <adec:decorative xmlns:adec="http://schemas.microsoft.com/office/drawing/2017/decorative" val="1"/>
                </a:ext>
              </a:extLst>
            </p:cNvPr>
            <p:cNvSpPr/>
            <p:nvPr/>
          </p:nvSpPr>
          <p:spPr>
            <a:xfrm>
              <a:off x="7642244" y="1115417"/>
              <a:ext cx="3656521" cy="2449556"/>
            </a:xfrm>
            <a:prstGeom prst="round1Rect">
              <a:avLst>
                <a:gd name="adj" fmla="val 16667"/>
              </a:avLst>
            </a:prstGeom>
            <a:grpFill/>
            <a:ln w="19050" cap="rnd" cmpd="sng">
              <a:solidFill>
                <a:schemeClr val="bg1"/>
              </a:solidFill>
              <a:prstDash val="dot"/>
              <a:round/>
              <a:headEnd type="none" w="sm" len="sm"/>
              <a:tailEnd type="none" w="sm" len="sm"/>
            </a:ln>
            <a:effectLst/>
          </p:spPr>
          <p:txBody>
            <a:bodyPr spcFirstLastPara="1" wrap="square" lIns="121900" tIns="121900" rIns="121900" bIns="121900" anchor="ctr" anchorCtr="0">
              <a:noAutofit/>
            </a:bodyPr>
            <a:lstStyle/>
            <a:p>
              <a:endParaRPr sz="3200">
                <a:cs typeface="Arial" panose="020B0604020202020204" pitchFamily="34" charset="0"/>
                <a:sym typeface="Calibri"/>
              </a:endParaRPr>
            </a:p>
          </p:txBody>
        </p:sp>
        <p:sp>
          <p:nvSpPr>
            <p:cNvPr id="31" name="Google Shape;76;p15">
              <a:extLst>
                <a:ext uri="{FF2B5EF4-FFF2-40B4-BE49-F238E27FC236}">
                  <a16:creationId xmlns:a16="http://schemas.microsoft.com/office/drawing/2014/main" id="{DFD7F86A-436A-E35A-651D-91D0DD2AB8C8}"/>
                </a:ext>
                <a:ext uri="{C183D7F6-B498-43B3-948B-1728B52AA6E4}">
                  <adec:decorative xmlns:adec="http://schemas.microsoft.com/office/drawing/2017/decorative" val="1"/>
                </a:ext>
              </a:extLst>
            </p:cNvPr>
            <p:cNvSpPr/>
            <p:nvPr/>
          </p:nvSpPr>
          <p:spPr>
            <a:xfrm rot="10800000">
              <a:off x="404243" y="3807405"/>
              <a:ext cx="3737544" cy="2279169"/>
            </a:xfrm>
            <a:prstGeom prst="round1Rect">
              <a:avLst>
                <a:gd name="adj" fmla="val 16667"/>
              </a:avLst>
            </a:prstGeom>
            <a:grpFill/>
            <a:ln w="19050" cap="rnd" cmpd="sng">
              <a:solidFill>
                <a:schemeClr val="bg1"/>
              </a:solidFill>
              <a:prstDash val="dot"/>
              <a:round/>
              <a:headEnd type="none" w="sm" len="sm"/>
              <a:tailEnd type="none" w="sm" len="sm"/>
            </a:ln>
            <a:effectLst/>
          </p:spPr>
          <p:txBody>
            <a:bodyPr spcFirstLastPara="1" wrap="square" lIns="121900" tIns="121900" rIns="121900" bIns="121900" anchor="ctr" anchorCtr="0">
              <a:noAutofit/>
            </a:bodyPr>
            <a:lstStyle/>
            <a:p>
              <a:endParaRPr sz="3200" dirty="0">
                <a:latin typeface="+mj-lt"/>
                <a:cs typeface="Arial" panose="020B0604020202020204" pitchFamily="34" charset="0"/>
              </a:endParaRPr>
            </a:p>
          </p:txBody>
        </p:sp>
        <p:sp>
          <p:nvSpPr>
            <p:cNvPr id="32" name="Rectangle 31">
              <a:extLst>
                <a:ext uri="{FF2B5EF4-FFF2-40B4-BE49-F238E27FC236}">
                  <a16:creationId xmlns:a16="http://schemas.microsoft.com/office/drawing/2014/main" id="{399DD4F1-24BF-2231-45B9-7CEB0A4D24DD}"/>
                </a:ext>
                <a:ext uri="{C183D7F6-B498-43B3-948B-1728B52AA6E4}">
                  <adec:decorative xmlns:adec="http://schemas.microsoft.com/office/drawing/2017/decorative" val="1"/>
                </a:ext>
              </a:extLst>
            </p:cNvPr>
            <p:cNvSpPr/>
            <p:nvPr/>
          </p:nvSpPr>
          <p:spPr>
            <a:xfrm>
              <a:off x="4335618" y="3833778"/>
              <a:ext cx="3124058" cy="2252796"/>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3" name="Google Shape;78;p15">
              <a:extLst>
                <a:ext uri="{FF2B5EF4-FFF2-40B4-BE49-F238E27FC236}">
                  <a16:creationId xmlns:a16="http://schemas.microsoft.com/office/drawing/2014/main" id="{52ED11DE-03FD-B0F8-CCF5-6CF38825236E}"/>
                </a:ext>
                <a:ext uri="{C183D7F6-B498-43B3-948B-1728B52AA6E4}">
                  <adec:decorative xmlns:adec="http://schemas.microsoft.com/office/drawing/2017/decorative" val="1"/>
                </a:ext>
              </a:extLst>
            </p:cNvPr>
            <p:cNvSpPr/>
            <p:nvPr/>
          </p:nvSpPr>
          <p:spPr>
            <a:xfrm rot="5400000">
              <a:off x="8330925" y="3116281"/>
              <a:ext cx="2284068" cy="3656519"/>
            </a:xfrm>
            <a:prstGeom prst="round1Rect">
              <a:avLst>
                <a:gd name="adj" fmla="val 16667"/>
              </a:avLst>
            </a:prstGeom>
            <a:grpFill/>
            <a:ln w="19050" cap="rnd" cmpd="sng">
              <a:solidFill>
                <a:schemeClr val="bg1"/>
              </a:solidFill>
              <a:prstDash val="dot"/>
              <a:round/>
              <a:headEnd type="none" w="sm" len="sm"/>
              <a:tailEnd type="none" w="sm" len="sm"/>
            </a:ln>
            <a:effectLst/>
          </p:spPr>
          <p:txBody>
            <a:bodyPr spcFirstLastPara="1" wrap="square" lIns="121900" tIns="121900" rIns="121900" bIns="121900" anchor="ctr" anchorCtr="0">
              <a:noAutofit/>
            </a:bodyPr>
            <a:lstStyle/>
            <a:p>
              <a:endParaRPr sz="3200">
                <a:latin typeface="+mj-lt"/>
                <a:cs typeface="Arial" panose="020B0604020202020204" pitchFamily="34" charset="0"/>
              </a:endParaRPr>
            </a:p>
          </p:txBody>
        </p:sp>
      </p:grpSp>
      <p:sp>
        <p:nvSpPr>
          <p:cNvPr id="34" name="Google Shape;73;p15">
            <a:extLst>
              <a:ext uri="{FF2B5EF4-FFF2-40B4-BE49-F238E27FC236}">
                <a16:creationId xmlns:a16="http://schemas.microsoft.com/office/drawing/2014/main" id="{FCF12986-7041-1BA7-28C8-B6C264585404}"/>
              </a:ext>
            </a:extLst>
          </p:cNvPr>
          <p:cNvSpPr txBox="1"/>
          <p:nvPr/>
        </p:nvSpPr>
        <p:spPr>
          <a:xfrm>
            <a:off x="613297" y="1167325"/>
            <a:ext cx="1290659" cy="444021"/>
          </a:xfrm>
          <a:prstGeom prst="rect">
            <a:avLst/>
          </a:prstGeom>
          <a:noFill/>
          <a:ln>
            <a:noFill/>
          </a:ln>
        </p:spPr>
        <p:txBody>
          <a:bodyPr spcFirstLastPara="1" wrap="square" lIns="151700" tIns="0" rIns="151700" bIns="151700" anchor="t" anchorCtr="0">
            <a:noAutofit/>
          </a:bodyPr>
          <a:lstStyle/>
          <a:p>
            <a:pPr>
              <a:lnSpc>
                <a:spcPct val="90000"/>
              </a:lnSpc>
              <a:buClr>
                <a:srgbClr val="1E4E79"/>
              </a:buClr>
              <a:buSzPts val="1600"/>
            </a:pPr>
            <a:r>
              <a:rPr lang="en" sz="2000" b="1" dirty="0">
                <a:ea typeface="Calibri"/>
                <a:cs typeface="Arial" panose="020B0604020202020204" pitchFamily="34" charset="0"/>
                <a:sym typeface="Calibri"/>
              </a:rPr>
              <a:t>Context</a:t>
            </a:r>
            <a:endParaRPr sz="2000" dirty="0">
              <a:cs typeface="Arial" panose="020B0604020202020204" pitchFamily="34" charset="0"/>
            </a:endParaRPr>
          </a:p>
        </p:txBody>
      </p:sp>
      <p:sp>
        <p:nvSpPr>
          <p:cNvPr id="35" name="Google Shape;75;p15">
            <a:extLst>
              <a:ext uri="{FF2B5EF4-FFF2-40B4-BE49-F238E27FC236}">
                <a16:creationId xmlns:a16="http://schemas.microsoft.com/office/drawing/2014/main" id="{6F7C2312-B389-C88A-48DC-B514156717ED}"/>
              </a:ext>
            </a:extLst>
          </p:cNvPr>
          <p:cNvSpPr txBox="1"/>
          <p:nvPr/>
        </p:nvSpPr>
        <p:spPr>
          <a:xfrm>
            <a:off x="4274828" y="1167325"/>
            <a:ext cx="2539332" cy="558794"/>
          </a:xfrm>
          <a:prstGeom prst="rect">
            <a:avLst/>
          </a:prstGeom>
          <a:noFill/>
          <a:ln>
            <a:noFill/>
          </a:ln>
        </p:spPr>
        <p:txBody>
          <a:bodyPr spcFirstLastPara="1" wrap="square" lIns="0" tIns="36000" rIns="170667" bIns="170667" anchor="t" anchorCtr="0">
            <a:noAutofit/>
          </a:bodyPr>
          <a:lstStyle/>
          <a:p>
            <a:pPr marL="177800">
              <a:lnSpc>
                <a:spcPct val="90000"/>
              </a:lnSpc>
              <a:buClr>
                <a:srgbClr val="1E4E79"/>
              </a:buClr>
              <a:buSzPts val="1800"/>
            </a:pPr>
            <a:r>
              <a:rPr lang="en" sz="2000" b="1" dirty="0">
                <a:ea typeface="Calibri"/>
                <a:cs typeface="Arial" panose="020B0604020202020204" pitchFamily="34" charset="0"/>
                <a:sym typeface="Calibri"/>
              </a:rPr>
              <a:t>Dance technique</a:t>
            </a:r>
            <a:endParaRPr sz="2000" dirty="0">
              <a:ea typeface="Calibri"/>
              <a:cs typeface="Arial" panose="020B0604020202020204" pitchFamily="34" charset="0"/>
              <a:sym typeface="Calibri"/>
            </a:endParaRPr>
          </a:p>
        </p:txBody>
      </p:sp>
      <p:sp>
        <p:nvSpPr>
          <p:cNvPr id="36" name="Google Shape;75;p15">
            <a:extLst>
              <a:ext uri="{FF2B5EF4-FFF2-40B4-BE49-F238E27FC236}">
                <a16:creationId xmlns:a16="http://schemas.microsoft.com/office/drawing/2014/main" id="{4FEB2FB3-D1DB-9D3D-BE16-0320A23A945F}"/>
              </a:ext>
            </a:extLst>
          </p:cNvPr>
          <p:cNvSpPr txBox="1"/>
          <p:nvPr/>
        </p:nvSpPr>
        <p:spPr>
          <a:xfrm>
            <a:off x="7642244" y="1167325"/>
            <a:ext cx="3297027" cy="558794"/>
          </a:xfrm>
          <a:prstGeom prst="rect">
            <a:avLst/>
          </a:prstGeom>
          <a:noFill/>
          <a:ln>
            <a:noFill/>
          </a:ln>
        </p:spPr>
        <p:txBody>
          <a:bodyPr spcFirstLastPara="1" wrap="square" lIns="0" tIns="36000" rIns="170667" bIns="170667" anchor="t" anchorCtr="0">
            <a:noAutofit/>
          </a:bodyPr>
          <a:lstStyle/>
          <a:p>
            <a:pPr marL="177800">
              <a:lnSpc>
                <a:spcPct val="90000"/>
              </a:lnSpc>
              <a:buClr>
                <a:srgbClr val="1E4E79"/>
              </a:buClr>
              <a:buSzPts val="1800"/>
            </a:pPr>
            <a:r>
              <a:rPr lang="en" sz="2000" b="1" dirty="0">
                <a:ea typeface="Calibri"/>
                <a:cs typeface="Arial" panose="020B0604020202020204" pitchFamily="34" charset="0"/>
                <a:sym typeface="Calibri"/>
              </a:rPr>
              <a:t>Kinaesthetic awareness</a:t>
            </a:r>
            <a:endParaRPr sz="2000" dirty="0">
              <a:ea typeface="Calibri"/>
              <a:cs typeface="Arial" panose="020B0604020202020204" pitchFamily="34" charset="0"/>
              <a:sym typeface="Calibri"/>
            </a:endParaRPr>
          </a:p>
        </p:txBody>
      </p:sp>
      <p:grpSp>
        <p:nvGrpSpPr>
          <p:cNvPr id="37" name="Group 36" descr="intent">
            <a:extLst>
              <a:ext uri="{FF2B5EF4-FFF2-40B4-BE49-F238E27FC236}">
                <a16:creationId xmlns:a16="http://schemas.microsoft.com/office/drawing/2014/main" id="{11A4FEE6-D091-295B-FEAD-C329A82FBC24}"/>
              </a:ext>
              <a:ext uri="{C183D7F6-B498-43B3-948B-1728B52AA6E4}">
                <adec:decorative xmlns:adec="http://schemas.microsoft.com/office/drawing/2017/decorative" val="0"/>
              </a:ext>
            </a:extLst>
          </p:cNvPr>
          <p:cNvGrpSpPr/>
          <p:nvPr/>
        </p:nvGrpSpPr>
        <p:grpSpPr>
          <a:xfrm>
            <a:off x="3539489" y="2705346"/>
            <a:ext cx="4727034" cy="1214884"/>
            <a:chOff x="4680473" y="4472649"/>
            <a:chExt cx="2788995" cy="1253705"/>
          </a:xfrm>
        </p:grpSpPr>
        <p:sp>
          <p:nvSpPr>
            <p:cNvPr id="38" name="Google Shape;80;p15">
              <a:extLst>
                <a:ext uri="{FF2B5EF4-FFF2-40B4-BE49-F238E27FC236}">
                  <a16:creationId xmlns:a16="http://schemas.microsoft.com/office/drawing/2014/main" id="{F7806CC2-5CE7-2281-20BA-EE0C729F35AC}"/>
                </a:ext>
                <a:ext uri="{C183D7F6-B498-43B3-948B-1728B52AA6E4}">
                  <adec:decorative xmlns:adec="http://schemas.microsoft.com/office/drawing/2017/decorative" val="1"/>
                </a:ext>
              </a:extLst>
            </p:cNvPr>
            <p:cNvSpPr/>
            <p:nvPr/>
          </p:nvSpPr>
          <p:spPr>
            <a:xfrm>
              <a:off x="4863817" y="4686369"/>
              <a:ext cx="2594640" cy="1039985"/>
            </a:xfrm>
            <a:prstGeom prst="roundRect">
              <a:avLst>
                <a:gd name="adj" fmla="val 16667"/>
              </a:avLst>
            </a:prstGeom>
            <a:solidFill>
              <a:schemeClr val="bg1"/>
            </a:solidFill>
            <a:ln w="38100" cap="flat" cmpd="sng">
              <a:solidFill>
                <a:schemeClr val="tx1"/>
              </a:solidFill>
              <a:prstDash val="solid"/>
              <a:miter lim="800000"/>
              <a:headEnd type="none" w="sm" len="sm"/>
              <a:tailEnd type="none" w="sm" len="sm"/>
            </a:ln>
          </p:spPr>
          <p:txBody>
            <a:bodyPr spcFirstLastPara="1" wrap="square" lIns="79125" tIns="39550" rIns="79125" bIns="39550" anchor="ctr" anchorCtr="0">
              <a:noAutofit/>
            </a:bodyPr>
            <a:lstStyle/>
            <a:p>
              <a:pPr algn="ctr">
                <a:buClr>
                  <a:srgbClr val="000000"/>
                </a:buClr>
              </a:pPr>
              <a:endParaRPr sz="2000" b="1">
                <a:latin typeface="Arial" panose="020B0604020202020204" pitchFamily="34" charset="0"/>
                <a:cs typeface="Arial" panose="020B0604020202020204" pitchFamily="34" charset="0"/>
              </a:endParaRPr>
            </a:p>
          </p:txBody>
        </p:sp>
        <p:sp>
          <p:nvSpPr>
            <p:cNvPr id="39" name="Google Shape;81;p15">
              <a:extLst>
                <a:ext uri="{FF2B5EF4-FFF2-40B4-BE49-F238E27FC236}">
                  <a16:creationId xmlns:a16="http://schemas.microsoft.com/office/drawing/2014/main" id="{154E6909-655E-34FA-1918-91DF91BEE5C3}"/>
                </a:ext>
              </a:extLst>
            </p:cNvPr>
            <p:cNvSpPr txBox="1"/>
            <p:nvPr/>
          </p:nvSpPr>
          <p:spPr>
            <a:xfrm>
              <a:off x="4680473" y="4472649"/>
              <a:ext cx="2788995" cy="1183527"/>
            </a:xfrm>
            <a:prstGeom prst="rect">
              <a:avLst/>
            </a:prstGeom>
            <a:noFill/>
            <a:ln>
              <a:noFill/>
            </a:ln>
          </p:spPr>
          <p:txBody>
            <a:bodyPr spcFirstLastPara="1" wrap="square" lIns="101600" tIns="101600" rIns="101600" bIns="101600" anchor="ctr" anchorCtr="0">
              <a:noAutofit/>
            </a:bodyPr>
            <a:lstStyle/>
            <a:p>
              <a:pPr marL="314325">
                <a:buClr>
                  <a:srgbClr val="1E4E79"/>
                </a:buClr>
                <a:buSzPts val="2000"/>
              </a:pPr>
              <a:r>
                <a:rPr lang="en-AU" dirty="0">
                  <a:latin typeface="+mj-lt"/>
                  <a:cs typeface="Arial" panose="020B0604020202020204" pitchFamily="34" charset="0"/>
                </a:rPr>
                <a:t>Intent: </a:t>
              </a:r>
              <a:endParaRPr dirty="0">
                <a:latin typeface="+mj-lt"/>
                <a:cs typeface="Arial" panose="020B0604020202020204" pitchFamily="34" charset="0"/>
              </a:endParaRPr>
            </a:p>
          </p:txBody>
        </p:sp>
      </p:grpSp>
      <p:sp>
        <p:nvSpPr>
          <p:cNvPr id="40" name="Google Shape;77;p15">
            <a:extLst>
              <a:ext uri="{FF2B5EF4-FFF2-40B4-BE49-F238E27FC236}">
                <a16:creationId xmlns:a16="http://schemas.microsoft.com/office/drawing/2014/main" id="{87C33C8C-7076-27E0-7F7F-BA9BB4C566BF}"/>
              </a:ext>
            </a:extLst>
          </p:cNvPr>
          <p:cNvSpPr txBox="1"/>
          <p:nvPr/>
        </p:nvSpPr>
        <p:spPr>
          <a:xfrm>
            <a:off x="360001" y="4042283"/>
            <a:ext cx="2796558" cy="454469"/>
          </a:xfrm>
          <a:prstGeom prst="rect">
            <a:avLst/>
          </a:prstGeom>
          <a:noFill/>
          <a:ln>
            <a:noFill/>
          </a:ln>
        </p:spPr>
        <p:txBody>
          <a:bodyPr spcFirstLastPara="1" wrap="square" lIns="151700" tIns="36000" rIns="151700" bIns="151700" anchor="t" anchorCtr="0">
            <a:noAutofit/>
          </a:bodyPr>
          <a:lstStyle/>
          <a:p>
            <a:pPr marL="82550">
              <a:buClr>
                <a:srgbClr val="1E4E79"/>
              </a:buClr>
              <a:buSzPts val="1600"/>
            </a:pPr>
            <a:r>
              <a:rPr lang="en" sz="2000" b="1" dirty="0">
                <a:ea typeface="Calibri"/>
                <a:cs typeface="Arial" panose="020B0604020202020204" pitchFamily="34" charset="0"/>
                <a:sym typeface="Calibri"/>
              </a:rPr>
              <a:t>Elements of dance</a:t>
            </a:r>
            <a:endParaRPr sz="2000" dirty="0">
              <a:ea typeface="Calibri"/>
              <a:cs typeface="Arial" panose="020B0604020202020204" pitchFamily="34" charset="0"/>
              <a:sym typeface="Calibri"/>
            </a:endParaRPr>
          </a:p>
        </p:txBody>
      </p:sp>
      <p:sp>
        <p:nvSpPr>
          <p:cNvPr id="41" name="Google Shape;79;p15">
            <a:extLst>
              <a:ext uri="{FF2B5EF4-FFF2-40B4-BE49-F238E27FC236}">
                <a16:creationId xmlns:a16="http://schemas.microsoft.com/office/drawing/2014/main" id="{8BBE4F6A-983B-4399-7694-E134678BDDFB}"/>
              </a:ext>
            </a:extLst>
          </p:cNvPr>
          <p:cNvSpPr txBox="1"/>
          <p:nvPr/>
        </p:nvSpPr>
        <p:spPr>
          <a:xfrm>
            <a:off x="3970751" y="4018185"/>
            <a:ext cx="2996686" cy="308863"/>
          </a:xfrm>
          <a:prstGeom prst="rect">
            <a:avLst/>
          </a:prstGeom>
          <a:noFill/>
          <a:ln>
            <a:noFill/>
          </a:ln>
        </p:spPr>
        <p:txBody>
          <a:bodyPr spcFirstLastPara="1" wrap="square" lIns="0" tIns="216000" rIns="151700" bIns="151700" anchor="ctr" anchorCtr="0">
            <a:noAutofit/>
          </a:bodyPr>
          <a:lstStyle/>
          <a:p>
            <a:pPr marL="479988">
              <a:lnSpc>
                <a:spcPct val="90000"/>
              </a:lnSpc>
              <a:buClr>
                <a:srgbClr val="1E4E79"/>
              </a:buClr>
              <a:buSzPts val="1600"/>
            </a:pPr>
            <a:r>
              <a:rPr lang="en" sz="2000" b="1" dirty="0">
                <a:ea typeface="Calibri"/>
                <a:cs typeface="Arial" panose="020B0604020202020204" pitchFamily="34" charset="0"/>
                <a:sym typeface="Calibri"/>
              </a:rPr>
              <a:t>Auditory elements</a:t>
            </a:r>
            <a:endParaRPr sz="2000" dirty="0">
              <a:ea typeface="Calibri"/>
              <a:cs typeface="Arial" panose="020B0604020202020204" pitchFamily="34" charset="0"/>
              <a:sym typeface="Calibri"/>
            </a:endParaRPr>
          </a:p>
        </p:txBody>
      </p:sp>
      <p:sp>
        <p:nvSpPr>
          <p:cNvPr id="42" name="Google Shape;79;p15">
            <a:extLst>
              <a:ext uri="{FF2B5EF4-FFF2-40B4-BE49-F238E27FC236}">
                <a16:creationId xmlns:a16="http://schemas.microsoft.com/office/drawing/2014/main" id="{FCC1256A-B3BE-AB84-6411-AC458C2878BE}"/>
              </a:ext>
            </a:extLst>
          </p:cNvPr>
          <p:cNvSpPr txBox="1"/>
          <p:nvPr/>
        </p:nvSpPr>
        <p:spPr>
          <a:xfrm>
            <a:off x="7306068" y="4006136"/>
            <a:ext cx="3656520" cy="310345"/>
          </a:xfrm>
          <a:prstGeom prst="rect">
            <a:avLst/>
          </a:prstGeom>
          <a:noFill/>
          <a:ln>
            <a:noFill/>
          </a:ln>
        </p:spPr>
        <p:txBody>
          <a:bodyPr spcFirstLastPara="1" wrap="square" lIns="0" tIns="216000" rIns="151700" bIns="151700" anchor="ctr" anchorCtr="0">
            <a:noAutofit/>
          </a:bodyPr>
          <a:lstStyle/>
          <a:p>
            <a:pPr marL="479988">
              <a:lnSpc>
                <a:spcPct val="90000"/>
              </a:lnSpc>
              <a:buClr>
                <a:srgbClr val="1E4E79"/>
              </a:buClr>
              <a:buSzPts val="1600"/>
            </a:pPr>
            <a:r>
              <a:rPr lang="en" sz="2000" b="1" dirty="0">
                <a:ea typeface="Calibri"/>
                <a:cs typeface="Arial" panose="020B0604020202020204" pitchFamily="34" charset="0"/>
                <a:sym typeface="Calibri"/>
              </a:rPr>
              <a:t>Structure </a:t>
            </a:r>
            <a:endParaRPr sz="2000" dirty="0">
              <a:ea typeface="Calibri"/>
              <a:cs typeface="Arial" panose="020B0604020202020204" pitchFamily="34" charset="0"/>
              <a:sym typeface="Calibri"/>
            </a:endParaRPr>
          </a:p>
        </p:txBody>
      </p:sp>
      <p:sp>
        <p:nvSpPr>
          <p:cNvPr id="43" name="Rectangle: Rounded Corners 42" descr="Interpretation">
            <a:extLst>
              <a:ext uri="{FF2B5EF4-FFF2-40B4-BE49-F238E27FC236}">
                <a16:creationId xmlns:a16="http://schemas.microsoft.com/office/drawing/2014/main" id="{4574CBC9-E8ED-5BAD-D2AA-FA8A02F2BEBC}"/>
              </a:ext>
            </a:extLst>
          </p:cNvPr>
          <p:cNvSpPr/>
          <p:nvPr/>
        </p:nvSpPr>
        <p:spPr>
          <a:xfrm>
            <a:off x="459527" y="6252446"/>
            <a:ext cx="10839238" cy="443553"/>
          </a:xfrm>
          <a:prstGeom prst="roundRect">
            <a:avLst/>
          </a:prstGeom>
          <a:solidFill>
            <a:srgbClr val="D0E2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90000"/>
              </a:lnSpc>
              <a:buClr>
                <a:srgbClr val="1E4E79"/>
              </a:buClr>
              <a:buSzPts val="1600"/>
            </a:pPr>
            <a:r>
              <a:rPr lang="en-AU" sz="2000" b="1">
                <a:solidFill>
                  <a:schemeClr val="tx1"/>
                </a:solidFill>
                <a:ea typeface="Calibri"/>
                <a:cs typeface="Arial" panose="020B0604020202020204" pitchFamily="34" charset="0"/>
                <a:sym typeface="Calibri"/>
              </a:rPr>
              <a:t>Interpretation</a:t>
            </a:r>
            <a:endParaRPr lang="en-AU" sz="2000">
              <a:solidFill>
                <a:schemeClr val="tx1"/>
              </a:solidFill>
              <a:ea typeface="Calibri"/>
              <a:cs typeface="Arial" panose="020B0604020202020204" pitchFamily="34" charset="0"/>
              <a:sym typeface="Calibri"/>
            </a:endParaRPr>
          </a:p>
        </p:txBody>
      </p:sp>
      <p:sp>
        <p:nvSpPr>
          <p:cNvPr id="2" name="Slide Number Placeholder 1">
            <a:extLst>
              <a:ext uri="{FF2B5EF4-FFF2-40B4-BE49-F238E27FC236}">
                <a16:creationId xmlns:a16="http://schemas.microsoft.com/office/drawing/2014/main" id="{2777A6C5-2F89-06CD-23A6-83FBABF70CE0}"/>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latin typeface="Arial" panose="020B0604020202020204" pitchFamily="34" charset="0"/>
                <a:cs typeface="Arial" panose="020B0604020202020204" pitchFamily="34" charset="0"/>
              </a:rPr>
              <a:t>63</a:t>
            </a:fld>
            <a:endParaRPr lang="en-AU">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10587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30BA34A-0A4A-A9F5-B060-6F2C2518DC72}"/>
              </a:ext>
            </a:extLst>
          </p:cNvPr>
          <p:cNvSpPr>
            <a:spLocks noGrp="1"/>
          </p:cNvSpPr>
          <p:nvPr>
            <p:ph type="title"/>
          </p:nvPr>
        </p:nvSpPr>
        <p:spPr/>
        <p:txBody>
          <a:bodyPr/>
          <a:lstStyle/>
          <a:p>
            <a:r>
              <a:rPr lang="en-AU"/>
              <a:t>Comparison scaffold</a:t>
            </a:r>
          </a:p>
        </p:txBody>
      </p:sp>
      <p:sp>
        <p:nvSpPr>
          <p:cNvPr id="6" name="Oval 5">
            <a:extLst>
              <a:ext uri="{FF2B5EF4-FFF2-40B4-BE49-F238E27FC236}">
                <a16:creationId xmlns:a16="http://schemas.microsoft.com/office/drawing/2014/main" id="{4F3784B8-7124-4C6B-B48F-19FF23BD767C}"/>
              </a:ext>
            </a:extLst>
          </p:cNvPr>
          <p:cNvSpPr/>
          <p:nvPr/>
        </p:nvSpPr>
        <p:spPr>
          <a:xfrm>
            <a:off x="11070000" y="126961"/>
            <a:ext cx="762000" cy="737039"/>
          </a:xfrm>
          <a:prstGeom prst="ellipse">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3.6</a:t>
            </a:r>
          </a:p>
        </p:txBody>
      </p:sp>
      <p:graphicFrame>
        <p:nvGraphicFramePr>
          <p:cNvPr id="7" name="Table 6">
            <a:extLst>
              <a:ext uri="{FF2B5EF4-FFF2-40B4-BE49-F238E27FC236}">
                <a16:creationId xmlns:a16="http://schemas.microsoft.com/office/drawing/2014/main" id="{B41ADEB5-8E1A-91D3-A61E-919D67449593}"/>
              </a:ext>
            </a:extLst>
          </p:cNvPr>
          <p:cNvGraphicFramePr>
            <a:graphicFrameLocks noGrp="1"/>
          </p:cNvGraphicFramePr>
          <p:nvPr>
            <p:extLst>
              <p:ext uri="{D42A27DB-BD31-4B8C-83A1-F6EECF244321}">
                <p14:modId xmlns:p14="http://schemas.microsoft.com/office/powerpoint/2010/main" val="3415228573"/>
              </p:ext>
            </p:extLst>
          </p:nvPr>
        </p:nvGraphicFramePr>
        <p:xfrm>
          <a:off x="348000" y="905601"/>
          <a:ext cx="11484000" cy="5633720"/>
        </p:xfrm>
        <a:graphic>
          <a:graphicData uri="http://schemas.openxmlformats.org/drawingml/2006/table">
            <a:tbl>
              <a:tblPr firstRow="1" bandRow="1">
                <a:effectLst>
                  <a:outerShdw blurRad="50800" dist="38100" dir="18900000" algn="bl" rotWithShape="0">
                    <a:prstClr val="black">
                      <a:alpha val="40000"/>
                    </a:prstClr>
                  </a:outerShdw>
                </a:effectLst>
                <a:tableStyleId>{5A111915-BE36-4E01-A7E5-04B1672EAD32}</a:tableStyleId>
              </a:tblPr>
              <a:tblGrid>
                <a:gridCol w="2285576">
                  <a:extLst>
                    <a:ext uri="{9D8B030D-6E8A-4147-A177-3AD203B41FA5}">
                      <a16:colId xmlns:a16="http://schemas.microsoft.com/office/drawing/2014/main" val="2380482315"/>
                    </a:ext>
                  </a:extLst>
                </a:gridCol>
                <a:gridCol w="4437075">
                  <a:extLst>
                    <a:ext uri="{9D8B030D-6E8A-4147-A177-3AD203B41FA5}">
                      <a16:colId xmlns:a16="http://schemas.microsoft.com/office/drawing/2014/main" val="2181388449"/>
                    </a:ext>
                  </a:extLst>
                </a:gridCol>
                <a:gridCol w="4761349">
                  <a:extLst>
                    <a:ext uri="{9D8B030D-6E8A-4147-A177-3AD203B41FA5}">
                      <a16:colId xmlns:a16="http://schemas.microsoft.com/office/drawing/2014/main" val="2028646066"/>
                    </a:ext>
                  </a:extLst>
                </a:gridCol>
              </a:tblGrid>
              <a:tr h="370840">
                <a:tc>
                  <a:txBody>
                    <a:bodyPr/>
                    <a:lstStyle/>
                    <a:p>
                      <a:pPr>
                        <a:lnSpc>
                          <a:spcPct val="150000"/>
                        </a:lnSpc>
                      </a:pPr>
                      <a:endParaRPr lang="en-AU"/>
                    </a:p>
                  </a:txBody>
                  <a:tcPr>
                    <a:lnL w="12700" cap="flat" cmpd="sng" algn="ctr">
                      <a:solidFill>
                        <a:srgbClr val="3C1292"/>
                      </a:solidFill>
                      <a:prstDash val="solid"/>
                      <a:round/>
                      <a:headEnd type="none" w="med" len="med"/>
                      <a:tailEnd type="none" w="med" len="med"/>
                    </a:lnL>
                    <a:lnR w="12700" cap="flat" cmpd="sng" algn="ctr">
                      <a:solidFill>
                        <a:srgbClr val="3C1292"/>
                      </a:solidFill>
                      <a:prstDash val="solid"/>
                      <a:round/>
                      <a:headEnd type="none" w="med" len="med"/>
                      <a:tailEnd type="none" w="med" len="med"/>
                    </a:lnR>
                    <a:lnT w="12700" cap="flat" cmpd="sng" algn="ctr">
                      <a:solidFill>
                        <a:srgbClr val="3C1292"/>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C1292"/>
                    </a:solidFill>
                  </a:tcPr>
                </a:tc>
                <a:tc>
                  <a:txBody>
                    <a:bodyPr/>
                    <a:lstStyle/>
                    <a:p>
                      <a:pPr>
                        <a:lnSpc>
                          <a:spcPct val="150000"/>
                        </a:lnSpc>
                      </a:pPr>
                      <a:r>
                        <a:rPr lang="en-AU">
                          <a:solidFill>
                            <a:schemeClr val="bg1"/>
                          </a:solidFill>
                        </a:rPr>
                        <a:t>Dance work 1</a:t>
                      </a:r>
                    </a:p>
                  </a:txBody>
                  <a:tcPr>
                    <a:lnL w="12700" cap="flat" cmpd="sng" algn="ctr">
                      <a:solidFill>
                        <a:srgbClr val="3C129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3C1292"/>
                      </a:solidFill>
                      <a:prstDash val="solid"/>
                      <a:round/>
                      <a:headEnd type="none" w="med" len="med"/>
                      <a:tailEnd type="none" w="med" len="med"/>
                    </a:lnT>
                    <a:lnB w="12700" cap="flat" cmpd="sng" algn="ctr">
                      <a:solidFill>
                        <a:srgbClr val="3C1292"/>
                      </a:solidFill>
                      <a:prstDash val="solid"/>
                      <a:round/>
                      <a:headEnd type="none" w="med" len="med"/>
                      <a:tailEnd type="none" w="med" len="med"/>
                    </a:lnB>
                    <a:solidFill>
                      <a:srgbClr val="3C1292"/>
                    </a:solidFill>
                  </a:tcPr>
                </a:tc>
                <a:tc>
                  <a:txBody>
                    <a:bodyPr/>
                    <a:lstStyle/>
                    <a:p>
                      <a:pPr>
                        <a:lnSpc>
                          <a:spcPct val="150000"/>
                        </a:lnSpc>
                      </a:pPr>
                      <a:r>
                        <a:rPr lang="en-AU"/>
                        <a:t>Dance work 2</a:t>
                      </a:r>
                    </a:p>
                  </a:txBody>
                  <a:tcPr>
                    <a:lnL w="12700" cap="flat" cmpd="sng" algn="ctr">
                      <a:solidFill>
                        <a:schemeClr val="bg1"/>
                      </a:solidFill>
                      <a:prstDash val="solid"/>
                      <a:round/>
                      <a:headEnd type="none" w="med" len="med"/>
                      <a:tailEnd type="none" w="med" len="med"/>
                    </a:lnL>
                    <a:lnR w="12700" cap="flat" cmpd="sng" algn="ctr">
                      <a:solidFill>
                        <a:srgbClr val="3C1292"/>
                      </a:solidFill>
                      <a:prstDash val="solid"/>
                      <a:round/>
                      <a:headEnd type="none" w="med" len="med"/>
                      <a:tailEnd type="none" w="med" len="med"/>
                    </a:lnR>
                    <a:lnT w="12700" cap="flat" cmpd="sng" algn="ctr">
                      <a:solidFill>
                        <a:srgbClr val="3C1292"/>
                      </a:solidFill>
                      <a:prstDash val="solid"/>
                      <a:round/>
                      <a:headEnd type="none" w="med" len="med"/>
                      <a:tailEnd type="none" w="med" len="med"/>
                    </a:lnT>
                    <a:lnB w="12700" cap="flat" cmpd="sng" algn="ctr">
                      <a:solidFill>
                        <a:srgbClr val="3C1292"/>
                      </a:solidFill>
                      <a:prstDash val="solid"/>
                      <a:round/>
                      <a:headEnd type="none" w="med" len="med"/>
                      <a:tailEnd type="none" w="med" len="med"/>
                    </a:lnB>
                    <a:solidFill>
                      <a:srgbClr val="3C1292"/>
                    </a:solidFill>
                  </a:tcPr>
                </a:tc>
                <a:extLst>
                  <a:ext uri="{0D108BD9-81ED-4DB2-BD59-A6C34878D82A}">
                    <a16:rowId xmlns:a16="http://schemas.microsoft.com/office/drawing/2014/main" val="1675255680"/>
                  </a:ext>
                </a:extLst>
              </a:tr>
              <a:tr h="370840">
                <a:tc>
                  <a:txBody>
                    <a:bodyPr/>
                    <a:lstStyle/>
                    <a:p>
                      <a:pPr>
                        <a:lnSpc>
                          <a:spcPct val="150000"/>
                        </a:lnSpc>
                      </a:pPr>
                      <a:r>
                        <a:rPr lang="en-AU" b="1">
                          <a:solidFill>
                            <a:schemeClr val="bg1"/>
                          </a:solidFill>
                        </a:rPr>
                        <a:t>Context</a:t>
                      </a:r>
                    </a:p>
                    <a:p>
                      <a:pPr>
                        <a:lnSpc>
                          <a:spcPct val="150000"/>
                        </a:lnSpc>
                      </a:pPr>
                      <a:endParaRPr lang="en-AU" b="1">
                        <a:solidFill>
                          <a:schemeClr val="bg1"/>
                        </a:solidFill>
                      </a:endParaRPr>
                    </a:p>
                  </a:txBody>
                  <a:tcPr>
                    <a:lnL w="12700" cap="flat" cmpd="sng" algn="ctr">
                      <a:solidFill>
                        <a:srgbClr val="3C129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C1292"/>
                    </a:solidFill>
                  </a:tcPr>
                </a:tc>
                <a:tc>
                  <a:txBody>
                    <a:bodyPr/>
                    <a:lstStyle/>
                    <a:p>
                      <a:pPr>
                        <a:lnSpc>
                          <a:spcPct val="150000"/>
                        </a:lnSpc>
                      </a:pPr>
                      <a:endParaRPr lang="en-AU"/>
                    </a:p>
                  </a:txBody>
                  <a:tcPr>
                    <a:lnL w="12700" cap="flat" cmpd="sng" algn="ctr">
                      <a:solidFill>
                        <a:schemeClr val="bg1"/>
                      </a:solidFill>
                      <a:prstDash val="solid"/>
                      <a:round/>
                      <a:headEnd type="none" w="med" len="med"/>
                      <a:tailEnd type="none" w="med" len="med"/>
                    </a:lnL>
                    <a:lnR w="12700" cap="flat" cmpd="sng" algn="ctr">
                      <a:solidFill>
                        <a:srgbClr val="3C1292"/>
                      </a:solidFill>
                      <a:prstDash val="solid"/>
                      <a:round/>
                      <a:headEnd type="none" w="med" len="med"/>
                      <a:tailEnd type="none" w="med" len="med"/>
                    </a:lnR>
                    <a:lnT w="12700" cap="flat" cmpd="sng" algn="ctr">
                      <a:solidFill>
                        <a:srgbClr val="3C1292"/>
                      </a:solidFill>
                      <a:prstDash val="solid"/>
                      <a:round/>
                      <a:headEnd type="none" w="med" len="med"/>
                      <a:tailEnd type="none" w="med" len="med"/>
                    </a:lnT>
                    <a:lnB w="12700" cap="flat" cmpd="sng" algn="ctr">
                      <a:solidFill>
                        <a:srgbClr val="3C1292"/>
                      </a:solidFill>
                      <a:prstDash val="solid"/>
                      <a:round/>
                      <a:headEnd type="none" w="med" len="med"/>
                      <a:tailEnd type="none" w="med" len="med"/>
                    </a:lnB>
                  </a:tcPr>
                </a:tc>
                <a:tc>
                  <a:txBody>
                    <a:bodyPr/>
                    <a:lstStyle/>
                    <a:p>
                      <a:pPr>
                        <a:lnSpc>
                          <a:spcPct val="150000"/>
                        </a:lnSpc>
                      </a:pPr>
                      <a:endParaRPr lang="en-AU"/>
                    </a:p>
                  </a:txBody>
                  <a:tcPr>
                    <a:lnL w="12700" cap="flat" cmpd="sng" algn="ctr">
                      <a:solidFill>
                        <a:srgbClr val="3C1292"/>
                      </a:solidFill>
                      <a:prstDash val="solid"/>
                      <a:round/>
                      <a:headEnd type="none" w="med" len="med"/>
                      <a:tailEnd type="none" w="med" len="med"/>
                    </a:lnL>
                    <a:lnR w="12700" cap="flat" cmpd="sng" algn="ctr">
                      <a:solidFill>
                        <a:srgbClr val="3C1292"/>
                      </a:solidFill>
                      <a:prstDash val="solid"/>
                      <a:round/>
                      <a:headEnd type="none" w="med" len="med"/>
                      <a:tailEnd type="none" w="med" len="med"/>
                    </a:lnR>
                    <a:lnT w="12700" cap="flat" cmpd="sng" algn="ctr">
                      <a:solidFill>
                        <a:srgbClr val="3C1292"/>
                      </a:solidFill>
                      <a:prstDash val="solid"/>
                      <a:round/>
                      <a:headEnd type="none" w="med" len="med"/>
                      <a:tailEnd type="none" w="med" len="med"/>
                    </a:lnT>
                    <a:lnB w="12700" cap="flat" cmpd="sng" algn="ctr">
                      <a:solidFill>
                        <a:srgbClr val="3C1292"/>
                      </a:solidFill>
                      <a:prstDash val="solid"/>
                      <a:round/>
                      <a:headEnd type="none" w="med" len="med"/>
                      <a:tailEnd type="none" w="med" len="med"/>
                    </a:lnB>
                  </a:tcPr>
                </a:tc>
                <a:extLst>
                  <a:ext uri="{0D108BD9-81ED-4DB2-BD59-A6C34878D82A}">
                    <a16:rowId xmlns:a16="http://schemas.microsoft.com/office/drawing/2014/main" val="717264225"/>
                  </a:ext>
                </a:extLst>
              </a:tr>
              <a:tr h="370840">
                <a:tc>
                  <a:txBody>
                    <a:bodyPr/>
                    <a:lstStyle/>
                    <a:p>
                      <a:pPr>
                        <a:lnSpc>
                          <a:spcPct val="150000"/>
                        </a:lnSpc>
                      </a:pPr>
                      <a:r>
                        <a:rPr lang="en-AU" b="1">
                          <a:solidFill>
                            <a:schemeClr val="bg1"/>
                          </a:solidFill>
                        </a:rPr>
                        <a:t>Stylistic features</a:t>
                      </a:r>
                    </a:p>
                    <a:p>
                      <a:pPr>
                        <a:lnSpc>
                          <a:spcPct val="150000"/>
                        </a:lnSpc>
                      </a:pPr>
                      <a:endParaRPr lang="en-AU" b="1">
                        <a:solidFill>
                          <a:schemeClr val="bg1"/>
                        </a:solidFill>
                      </a:endParaRPr>
                    </a:p>
                  </a:txBody>
                  <a:tcPr>
                    <a:lnL w="12700" cap="flat" cmpd="sng" algn="ctr">
                      <a:solidFill>
                        <a:srgbClr val="3C1292"/>
                      </a:solidFill>
                      <a:prstDash val="solid"/>
                      <a:round/>
                      <a:headEnd type="none" w="med" len="med"/>
                      <a:tailEnd type="none" w="med" len="med"/>
                    </a:lnL>
                    <a:lnR w="12700" cap="flat" cmpd="sng" algn="ctr">
                      <a:solidFill>
                        <a:srgbClr val="3C129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C1292"/>
                    </a:solidFill>
                  </a:tcPr>
                </a:tc>
                <a:tc>
                  <a:txBody>
                    <a:bodyPr/>
                    <a:lstStyle/>
                    <a:p>
                      <a:pPr>
                        <a:lnSpc>
                          <a:spcPct val="150000"/>
                        </a:lnSpc>
                      </a:pPr>
                      <a:endParaRPr lang="en-AU"/>
                    </a:p>
                  </a:txBody>
                  <a:tcPr>
                    <a:lnL w="12700" cap="flat" cmpd="sng" algn="ctr">
                      <a:solidFill>
                        <a:srgbClr val="3C1292"/>
                      </a:solidFill>
                      <a:prstDash val="solid"/>
                      <a:round/>
                      <a:headEnd type="none" w="med" len="med"/>
                      <a:tailEnd type="none" w="med" len="med"/>
                    </a:lnL>
                    <a:lnR w="12700" cap="flat" cmpd="sng" algn="ctr">
                      <a:solidFill>
                        <a:srgbClr val="3C1292"/>
                      </a:solidFill>
                      <a:prstDash val="solid"/>
                      <a:round/>
                      <a:headEnd type="none" w="med" len="med"/>
                      <a:tailEnd type="none" w="med" len="med"/>
                    </a:lnR>
                    <a:lnT w="12700" cap="flat" cmpd="sng" algn="ctr">
                      <a:solidFill>
                        <a:srgbClr val="3C1292"/>
                      </a:solidFill>
                      <a:prstDash val="solid"/>
                      <a:round/>
                      <a:headEnd type="none" w="med" len="med"/>
                      <a:tailEnd type="none" w="med" len="med"/>
                    </a:lnT>
                    <a:lnB w="12700" cap="flat" cmpd="sng" algn="ctr">
                      <a:solidFill>
                        <a:srgbClr val="3C1292"/>
                      </a:solidFill>
                      <a:prstDash val="solid"/>
                      <a:round/>
                      <a:headEnd type="none" w="med" len="med"/>
                      <a:tailEnd type="none" w="med" len="med"/>
                    </a:lnB>
                    <a:solidFill>
                      <a:srgbClr val="E5EFFF"/>
                    </a:solidFill>
                  </a:tcPr>
                </a:tc>
                <a:tc>
                  <a:txBody>
                    <a:bodyPr/>
                    <a:lstStyle/>
                    <a:p>
                      <a:pPr>
                        <a:lnSpc>
                          <a:spcPct val="150000"/>
                        </a:lnSpc>
                      </a:pPr>
                      <a:endParaRPr lang="en-AU"/>
                    </a:p>
                  </a:txBody>
                  <a:tcPr>
                    <a:lnL w="12700" cap="flat" cmpd="sng" algn="ctr">
                      <a:solidFill>
                        <a:srgbClr val="3C1292"/>
                      </a:solidFill>
                      <a:prstDash val="solid"/>
                      <a:round/>
                      <a:headEnd type="none" w="med" len="med"/>
                      <a:tailEnd type="none" w="med" len="med"/>
                    </a:lnL>
                    <a:lnR w="12700" cap="flat" cmpd="sng" algn="ctr">
                      <a:solidFill>
                        <a:srgbClr val="3C1292"/>
                      </a:solidFill>
                      <a:prstDash val="solid"/>
                      <a:round/>
                      <a:headEnd type="none" w="med" len="med"/>
                      <a:tailEnd type="none" w="med" len="med"/>
                    </a:lnR>
                    <a:lnT w="12700" cap="flat" cmpd="sng" algn="ctr">
                      <a:solidFill>
                        <a:srgbClr val="3C1292"/>
                      </a:solidFill>
                      <a:prstDash val="solid"/>
                      <a:round/>
                      <a:headEnd type="none" w="med" len="med"/>
                      <a:tailEnd type="none" w="med" len="med"/>
                    </a:lnT>
                    <a:lnB w="12700" cap="flat" cmpd="sng" algn="ctr">
                      <a:solidFill>
                        <a:srgbClr val="3C1292"/>
                      </a:solidFill>
                      <a:prstDash val="solid"/>
                      <a:round/>
                      <a:headEnd type="none" w="med" len="med"/>
                      <a:tailEnd type="none" w="med" len="med"/>
                    </a:lnB>
                    <a:solidFill>
                      <a:srgbClr val="E5EFFF"/>
                    </a:solidFill>
                  </a:tcPr>
                </a:tc>
                <a:extLst>
                  <a:ext uri="{0D108BD9-81ED-4DB2-BD59-A6C34878D82A}">
                    <a16:rowId xmlns:a16="http://schemas.microsoft.com/office/drawing/2014/main" val="2709944049"/>
                  </a:ext>
                </a:extLst>
              </a:tr>
              <a:tr h="370840">
                <a:tc>
                  <a:txBody>
                    <a:bodyPr/>
                    <a:lstStyle/>
                    <a:p>
                      <a:pPr>
                        <a:lnSpc>
                          <a:spcPct val="150000"/>
                        </a:lnSpc>
                      </a:pPr>
                      <a:r>
                        <a:rPr lang="en-AU" b="1">
                          <a:solidFill>
                            <a:schemeClr val="bg1"/>
                          </a:solidFill>
                        </a:rPr>
                        <a:t>Technique requirements</a:t>
                      </a:r>
                    </a:p>
                  </a:txBody>
                  <a:tcPr>
                    <a:lnL w="12700" cap="flat" cmpd="sng" algn="ctr">
                      <a:solidFill>
                        <a:srgbClr val="3C1292"/>
                      </a:solidFill>
                      <a:prstDash val="solid"/>
                      <a:round/>
                      <a:headEnd type="none" w="med" len="med"/>
                      <a:tailEnd type="none" w="med" len="med"/>
                    </a:lnL>
                    <a:lnR w="12700" cap="flat" cmpd="sng" algn="ctr">
                      <a:solidFill>
                        <a:srgbClr val="3C129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C1292"/>
                    </a:solidFill>
                  </a:tcPr>
                </a:tc>
                <a:tc>
                  <a:txBody>
                    <a:bodyPr/>
                    <a:lstStyle/>
                    <a:p>
                      <a:pPr>
                        <a:lnSpc>
                          <a:spcPct val="150000"/>
                        </a:lnSpc>
                      </a:pPr>
                      <a:endParaRPr lang="en-AU"/>
                    </a:p>
                  </a:txBody>
                  <a:tcPr>
                    <a:lnL w="12700" cap="flat" cmpd="sng" algn="ctr">
                      <a:solidFill>
                        <a:srgbClr val="3C1292"/>
                      </a:solidFill>
                      <a:prstDash val="solid"/>
                      <a:round/>
                      <a:headEnd type="none" w="med" len="med"/>
                      <a:tailEnd type="none" w="med" len="med"/>
                    </a:lnL>
                    <a:lnR w="12700" cap="flat" cmpd="sng" algn="ctr">
                      <a:solidFill>
                        <a:srgbClr val="3C1292"/>
                      </a:solidFill>
                      <a:prstDash val="solid"/>
                      <a:round/>
                      <a:headEnd type="none" w="med" len="med"/>
                      <a:tailEnd type="none" w="med" len="med"/>
                    </a:lnR>
                    <a:lnT w="12700" cap="flat" cmpd="sng" algn="ctr">
                      <a:solidFill>
                        <a:srgbClr val="3C1292"/>
                      </a:solidFill>
                      <a:prstDash val="solid"/>
                      <a:round/>
                      <a:headEnd type="none" w="med" len="med"/>
                      <a:tailEnd type="none" w="med" len="med"/>
                    </a:lnT>
                    <a:lnB w="12700" cap="flat" cmpd="sng" algn="ctr">
                      <a:solidFill>
                        <a:srgbClr val="3C1292"/>
                      </a:solidFill>
                      <a:prstDash val="solid"/>
                      <a:round/>
                      <a:headEnd type="none" w="med" len="med"/>
                      <a:tailEnd type="none" w="med" len="med"/>
                    </a:lnB>
                  </a:tcPr>
                </a:tc>
                <a:tc>
                  <a:txBody>
                    <a:bodyPr/>
                    <a:lstStyle/>
                    <a:p>
                      <a:pPr>
                        <a:lnSpc>
                          <a:spcPct val="150000"/>
                        </a:lnSpc>
                      </a:pPr>
                      <a:endParaRPr lang="en-AU"/>
                    </a:p>
                  </a:txBody>
                  <a:tcPr>
                    <a:lnL w="12700" cap="flat" cmpd="sng" algn="ctr">
                      <a:solidFill>
                        <a:srgbClr val="3C1292"/>
                      </a:solidFill>
                      <a:prstDash val="solid"/>
                      <a:round/>
                      <a:headEnd type="none" w="med" len="med"/>
                      <a:tailEnd type="none" w="med" len="med"/>
                    </a:lnL>
                    <a:lnR w="12700" cap="flat" cmpd="sng" algn="ctr">
                      <a:solidFill>
                        <a:srgbClr val="3C1292"/>
                      </a:solidFill>
                      <a:prstDash val="solid"/>
                      <a:round/>
                      <a:headEnd type="none" w="med" len="med"/>
                      <a:tailEnd type="none" w="med" len="med"/>
                    </a:lnR>
                    <a:lnT w="12700" cap="flat" cmpd="sng" algn="ctr">
                      <a:solidFill>
                        <a:srgbClr val="3C1292"/>
                      </a:solidFill>
                      <a:prstDash val="solid"/>
                      <a:round/>
                      <a:headEnd type="none" w="med" len="med"/>
                      <a:tailEnd type="none" w="med" len="med"/>
                    </a:lnT>
                    <a:lnB w="12700" cap="flat" cmpd="sng" algn="ctr">
                      <a:solidFill>
                        <a:srgbClr val="3C1292"/>
                      </a:solidFill>
                      <a:prstDash val="solid"/>
                      <a:round/>
                      <a:headEnd type="none" w="med" len="med"/>
                      <a:tailEnd type="none" w="med" len="med"/>
                    </a:lnB>
                  </a:tcPr>
                </a:tc>
                <a:extLst>
                  <a:ext uri="{0D108BD9-81ED-4DB2-BD59-A6C34878D82A}">
                    <a16:rowId xmlns:a16="http://schemas.microsoft.com/office/drawing/2014/main" val="331995504"/>
                  </a:ext>
                </a:extLst>
              </a:tr>
              <a:tr h="370840">
                <a:tc>
                  <a:txBody>
                    <a:bodyPr/>
                    <a:lstStyle/>
                    <a:p>
                      <a:pPr marL="0" marR="0" lvl="0" indent="0" algn="l" defTabSz="914377" rtl="0" eaLnBrk="1" fontAlgn="auto" latinLnBrk="0" hangingPunct="1">
                        <a:lnSpc>
                          <a:spcPct val="150000"/>
                        </a:lnSpc>
                        <a:spcBef>
                          <a:spcPts val="0"/>
                        </a:spcBef>
                        <a:spcAft>
                          <a:spcPts val="0"/>
                        </a:spcAft>
                        <a:buClrTx/>
                        <a:buSzTx/>
                        <a:buFontTx/>
                        <a:buNone/>
                        <a:tabLst/>
                        <a:defRPr/>
                      </a:pPr>
                      <a:r>
                        <a:rPr lang="en-AU" sz="1800" b="1" kern="1200">
                          <a:solidFill>
                            <a:schemeClr val="bg1"/>
                          </a:solidFill>
                          <a:effectLst/>
                          <a:latin typeface="+mn-lt"/>
                          <a:ea typeface="+mn-ea"/>
                          <a:cs typeface="+mn-cs"/>
                        </a:rPr>
                        <a:t>Kinaesthetic awareness</a:t>
                      </a:r>
                      <a:endParaRPr lang="en-AU" b="1">
                        <a:solidFill>
                          <a:schemeClr val="bg1"/>
                        </a:solidFill>
                      </a:endParaRPr>
                    </a:p>
                  </a:txBody>
                  <a:tcPr>
                    <a:lnL w="12700" cap="flat" cmpd="sng" algn="ctr">
                      <a:solidFill>
                        <a:srgbClr val="3C1292"/>
                      </a:solidFill>
                      <a:prstDash val="solid"/>
                      <a:round/>
                      <a:headEnd type="none" w="med" len="med"/>
                      <a:tailEnd type="none" w="med" len="med"/>
                    </a:lnL>
                    <a:lnR w="12700" cap="flat" cmpd="sng" algn="ctr">
                      <a:solidFill>
                        <a:srgbClr val="3C129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C1292"/>
                    </a:solidFill>
                  </a:tcPr>
                </a:tc>
                <a:tc>
                  <a:txBody>
                    <a:bodyPr/>
                    <a:lstStyle/>
                    <a:p>
                      <a:pPr>
                        <a:lnSpc>
                          <a:spcPct val="150000"/>
                        </a:lnSpc>
                      </a:pPr>
                      <a:endParaRPr lang="en-AU"/>
                    </a:p>
                  </a:txBody>
                  <a:tcPr>
                    <a:lnL w="12700" cap="flat" cmpd="sng" algn="ctr">
                      <a:solidFill>
                        <a:srgbClr val="3C1292"/>
                      </a:solidFill>
                      <a:prstDash val="solid"/>
                      <a:round/>
                      <a:headEnd type="none" w="med" len="med"/>
                      <a:tailEnd type="none" w="med" len="med"/>
                    </a:lnL>
                    <a:lnR w="12700" cap="flat" cmpd="sng" algn="ctr">
                      <a:solidFill>
                        <a:srgbClr val="3C1292"/>
                      </a:solidFill>
                      <a:prstDash val="solid"/>
                      <a:round/>
                      <a:headEnd type="none" w="med" len="med"/>
                      <a:tailEnd type="none" w="med" len="med"/>
                    </a:lnR>
                    <a:lnT w="12700" cap="flat" cmpd="sng" algn="ctr">
                      <a:solidFill>
                        <a:srgbClr val="3C1292"/>
                      </a:solidFill>
                      <a:prstDash val="solid"/>
                      <a:round/>
                      <a:headEnd type="none" w="med" len="med"/>
                      <a:tailEnd type="none" w="med" len="med"/>
                    </a:lnT>
                    <a:lnB w="12700" cap="flat" cmpd="sng" algn="ctr">
                      <a:solidFill>
                        <a:srgbClr val="3C1292"/>
                      </a:solidFill>
                      <a:prstDash val="solid"/>
                      <a:round/>
                      <a:headEnd type="none" w="med" len="med"/>
                      <a:tailEnd type="none" w="med" len="med"/>
                    </a:lnB>
                    <a:solidFill>
                      <a:srgbClr val="E5EFFF"/>
                    </a:solidFill>
                  </a:tcPr>
                </a:tc>
                <a:tc>
                  <a:txBody>
                    <a:bodyPr/>
                    <a:lstStyle/>
                    <a:p>
                      <a:pPr>
                        <a:lnSpc>
                          <a:spcPct val="150000"/>
                        </a:lnSpc>
                      </a:pPr>
                      <a:endParaRPr lang="en-AU"/>
                    </a:p>
                  </a:txBody>
                  <a:tcPr>
                    <a:lnL w="12700" cap="flat" cmpd="sng" algn="ctr">
                      <a:solidFill>
                        <a:srgbClr val="3C1292"/>
                      </a:solidFill>
                      <a:prstDash val="solid"/>
                      <a:round/>
                      <a:headEnd type="none" w="med" len="med"/>
                      <a:tailEnd type="none" w="med" len="med"/>
                    </a:lnL>
                    <a:lnR w="12700" cap="flat" cmpd="sng" algn="ctr">
                      <a:solidFill>
                        <a:srgbClr val="3C1292"/>
                      </a:solidFill>
                      <a:prstDash val="solid"/>
                      <a:round/>
                      <a:headEnd type="none" w="med" len="med"/>
                      <a:tailEnd type="none" w="med" len="med"/>
                    </a:lnR>
                    <a:lnT w="12700" cap="flat" cmpd="sng" algn="ctr">
                      <a:solidFill>
                        <a:srgbClr val="3C1292"/>
                      </a:solidFill>
                      <a:prstDash val="solid"/>
                      <a:round/>
                      <a:headEnd type="none" w="med" len="med"/>
                      <a:tailEnd type="none" w="med" len="med"/>
                    </a:lnT>
                    <a:lnB w="12700" cap="flat" cmpd="sng" algn="ctr">
                      <a:solidFill>
                        <a:srgbClr val="3C1292"/>
                      </a:solidFill>
                      <a:prstDash val="solid"/>
                      <a:round/>
                      <a:headEnd type="none" w="med" len="med"/>
                      <a:tailEnd type="none" w="med" len="med"/>
                    </a:lnB>
                    <a:solidFill>
                      <a:srgbClr val="E5EFFF"/>
                    </a:solidFill>
                  </a:tcPr>
                </a:tc>
                <a:extLst>
                  <a:ext uri="{0D108BD9-81ED-4DB2-BD59-A6C34878D82A}">
                    <a16:rowId xmlns:a16="http://schemas.microsoft.com/office/drawing/2014/main" val="1631390014"/>
                  </a:ext>
                </a:extLst>
              </a:tr>
              <a:tr h="370840">
                <a:tc>
                  <a:txBody>
                    <a:bodyPr/>
                    <a:lstStyle/>
                    <a:p>
                      <a:pPr marL="0" marR="0" lvl="0" indent="0" algn="l" defTabSz="914377" rtl="0" eaLnBrk="1" fontAlgn="auto" latinLnBrk="0" hangingPunct="1">
                        <a:lnSpc>
                          <a:spcPct val="150000"/>
                        </a:lnSpc>
                        <a:spcBef>
                          <a:spcPts val="0"/>
                        </a:spcBef>
                        <a:spcAft>
                          <a:spcPts val="0"/>
                        </a:spcAft>
                        <a:buClrTx/>
                        <a:buSzTx/>
                        <a:buFontTx/>
                        <a:buNone/>
                        <a:tabLst/>
                        <a:defRPr/>
                      </a:pPr>
                      <a:r>
                        <a:rPr lang="en-AU" sz="1800" b="1" kern="1200">
                          <a:solidFill>
                            <a:schemeClr val="bg1"/>
                          </a:solidFill>
                          <a:effectLst/>
                          <a:latin typeface="+mn-lt"/>
                          <a:ea typeface="+mn-ea"/>
                          <a:cs typeface="+mn-cs"/>
                        </a:rPr>
                        <a:t>Elements of dance</a:t>
                      </a:r>
                    </a:p>
                    <a:p>
                      <a:pPr marL="0" marR="0" lvl="0" indent="0" algn="l" defTabSz="914377" rtl="0" eaLnBrk="1" fontAlgn="auto" latinLnBrk="0" hangingPunct="1">
                        <a:lnSpc>
                          <a:spcPct val="150000"/>
                        </a:lnSpc>
                        <a:spcBef>
                          <a:spcPts val="0"/>
                        </a:spcBef>
                        <a:spcAft>
                          <a:spcPts val="0"/>
                        </a:spcAft>
                        <a:buClrTx/>
                        <a:buSzTx/>
                        <a:buFontTx/>
                        <a:buNone/>
                        <a:tabLst/>
                        <a:defRPr/>
                      </a:pPr>
                      <a:endParaRPr lang="en-AU" b="1">
                        <a:solidFill>
                          <a:schemeClr val="bg1"/>
                        </a:solidFill>
                      </a:endParaRPr>
                    </a:p>
                  </a:txBody>
                  <a:tcPr>
                    <a:lnL w="12700" cap="flat" cmpd="sng" algn="ctr">
                      <a:solidFill>
                        <a:srgbClr val="3C1292"/>
                      </a:solidFill>
                      <a:prstDash val="solid"/>
                      <a:round/>
                      <a:headEnd type="none" w="med" len="med"/>
                      <a:tailEnd type="none" w="med" len="med"/>
                    </a:lnL>
                    <a:lnR w="12700" cap="flat" cmpd="sng" algn="ctr">
                      <a:solidFill>
                        <a:srgbClr val="3C129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C1292"/>
                    </a:solidFill>
                  </a:tcPr>
                </a:tc>
                <a:tc>
                  <a:txBody>
                    <a:bodyPr/>
                    <a:lstStyle/>
                    <a:p>
                      <a:pPr>
                        <a:lnSpc>
                          <a:spcPct val="150000"/>
                        </a:lnSpc>
                      </a:pPr>
                      <a:endParaRPr lang="en-AU"/>
                    </a:p>
                  </a:txBody>
                  <a:tcPr>
                    <a:lnL w="12700" cap="flat" cmpd="sng" algn="ctr">
                      <a:solidFill>
                        <a:srgbClr val="3C1292"/>
                      </a:solidFill>
                      <a:prstDash val="solid"/>
                      <a:round/>
                      <a:headEnd type="none" w="med" len="med"/>
                      <a:tailEnd type="none" w="med" len="med"/>
                    </a:lnL>
                    <a:lnR w="12700" cap="flat" cmpd="sng" algn="ctr">
                      <a:solidFill>
                        <a:srgbClr val="3C1292"/>
                      </a:solidFill>
                      <a:prstDash val="solid"/>
                      <a:round/>
                      <a:headEnd type="none" w="med" len="med"/>
                      <a:tailEnd type="none" w="med" len="med"/>
                    </a:lnR>
                    <a:lnT w="12700" cap="flat" cmpd="sng" algn="ctr">
                      <a:solidFill>
                        <a:srgbClr val="3C1292"/>
                      </a:solidFill>
                      <a:prstDash val="solid"/>
                      <a:round/>
                      <a:headEnd type="none" w="med" len="med"/>
                      <a:tailEnd type="none" w="med" len="med"/>
                    </a:lnT>
                    <a:lnB w="12700" cap="flat" cmpd="sng" algn="ctr">
                      <a:solidFill>
                        <a:srgbClr val="3C1292"/>
                      </a:solidFill>
                      <a:prstDash val="solid"/>
                      <a:round/>
                      <a:headEnd type="none" w="med" len="med"/>
                      <a:tailEnd type="none" w="med" len="med"/>
                    </a:lnB>
                  </a:tcPr>
                </a:tc>
                <a:tc>
                  <a:txBody>
                    <a:bodyPr/>
                    <a:lstStyle/>
                    <a:p>
                      <a:pPr>
                        <a:lnSpc>
                          <a:spcPct val="150000"/>
                        </a:lnSpc>
                      </a:pPr>
                      <a:endParaRPr lang="en-AU"/>
                    </a:p>
                  </a:txBody>
                  <a:tcPr>
                    <a:lnL w="12700" cap="flat" cmpd="sng" algn="ctr">
                      <a:solidFill>
                        <a:srgbClr val="3C1292"/>
                      </a:solidFill>
                      <a:prstDash val="solid"/>
                      <a:round/>
                      <a:headEnd type="none" w="med" len="med"/>
                      <a:tailEnd type="none" w="med" len="med"/>
                    </a:lnL>
                    <a:lnR w="12700" cap="flat" cmpd="sng" algn="ctr">
                      <a:solidFill>
                        <a:srgbClr val="3C1292"/>
                      </a:solidFill>
                      <a:prstDash val="solid"/>
                      <a:round/>
                      <a:headEnd type="none" w="med" len="med"/>
                      <a:tailEnd type="none" w="med" len="med"/>
                    </a:lnR>
                    <a:lnT w="12700" cap="flat" cmpd="sng" algn="ctr">
                      <a:solidFill>
                        <a:srgbClr val="3C1292"/>
                      </a:solidFill>
                      <a:prstDash val="solid"/>
                      <a:round/>
                      <a:headEnd type="none" w="med" len="med"/>
                      <a:tailEnd type="none" w="med" len="med"/>
                    </a:lnT>
                    <a:lnB w="12700" cap="flat" cmpd="sng" algn="ctr">
                      <a:solidFill>
                        <a:srgbClr val="3C1292"/>
                      </a:solidFill>
                      <a:prstDash val="solid"/>
                      <a:round/>
                      <a:headEnd type="none" w="med" len="med"/>
                      <a:tailEnd type="none" w="med" len="med"/>
                    </a:lnB>
                  </a:tcPr>
                </a:tc>
                <a:extLst>
                  <a:ext uri="{0D108BD9-81ED-4DB2-BD59-A6C34878D82A}">
                    <a16:rowId xmlns:a16="http://schemas.microsoft.com/office/drawing/2014/main" val="885906380"/>
                  </a:ext>
                </a:extLst>
              </a:tr>
              <a:tr h="370840">
                <a:tc>
                  <a:txBody>
                    <a:bodyPr/>
                    <a:lstStyle/>
                    <a:p>
                      <a:pPr marL="0" marR="0" lvl="0" indent="0" algn="l" defTabSz="914377" rtl="0" eaLnBrk="1" fontAlgn="auto" latinLnBrk="0" hangingPunct="1">
                        <a:lnSpc>
                          <a:spcPct val="150000"/>
                        </a:lnSpc>
                        <a:spcBef>
                          <a:spcPts val="0"/>
                        </a:spcBef>
                        <a:spcAft>
                          <a:spcPts val="0"/>
                        </a:spcAft>
                        <a:buClrTx/>
                        <a:buSzTx/>
                        <a:buFontTx/>
                        <a:buNone/>
                        <a:tabLst/>
                        <a:defRPr/>
                      </a:pPr>
                      <a:r>
                        <a:rPr lang="en-AU" sz="1800" b="1" kern="1200">
                          <a:solidFill>
                            <a:schemeClr val="bg1"/>
                          </a:solidFill>
                          <a:effectLst/>
                          <a:latin typeface="+mn-lt"/>
                          <a:ea typeface="+mn-ea"/>
                          <a:cs typeface="+mn-cs"/>
                        </a:rPr>
                        <a:t>Structure</a:t>
                      </a:r>
                    </a:p>
                    <a:p>
                      <a:pPr marL="0" marR="0" lvl="0" indent="0" algn="l" defTabSz="914377" rtl="0" eaLnBrk="1" fontAlgn="auto" latinLnBrk="0" hangingPunct="1">
                        <a:lnSpc>
                          <a:spcPct val="150000"/>
                        </a:lnSpc>
                        <a:spcBef>
                          <a:spcPts val="0"/>
                        </a:spcBef>
                        <a:spcAft>
                          <a:spcPts val="0"/>
                        </a:spcAft>
                        <a:buClrTx/>
                        <a:buSzTx/>
                        <a:buFontTx/>
                        <a:buNone/>
                        <a:tabLst/>
                        <a:defRPr/>
                      </a:pPr>
                      <a:endParaRPr lang="en-AU" b="1">
                        <a:solidFill>
                          <a:schemeClr val="bg1"/>
                        </a:solidFill>
                      </a:endParaRPr>
                    </a:p>
                  </a:txBody>
                  <a:tcPr>
                    <a:lnL w="12700" cap="flat" cmpd="sng" algn="ctr">
                      <a:solidFill>
                        <a:srgbClr val="3C1292"/>
                      </a:solidFill>
                      <a:prstDash val="solid"/>
                      <a:round/>
                      <a:headEnd type="none" w="med" len="med"/>
                      <a:tailEnd type="none" w="med" len="med"/>
                    </a:lnL>
                    <a:lnR w="12700" cap="flat" cmpd="sng" algn="ctr">
                      <a:solidFill>
                        <a:srgbClr val="3C129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3C1292"/>
                      </a:solidFill>
                      <a:prstDash val="solid"/>
                      <a:round/>
                      <a:headEnd type="none" w="med" len="med"/>
                      <a:tailEnd type="none" w="med" len="med"/>
                    </a:lnB>
                    <a:solidFill>
                      <a:srgbClr val="3C1292"/>
                    </a:solidFill>
                  </a:tcPr>
                </a:tc>
                <a:tc>
                  <a:txBody>
                    <a:bodyPr/>
                    <a:lstStyle/>
                    <a:p>
                      <a:pPr>
                        <a:lnSpc>
                          <a:spcPct val="150000"/>
                        </a:lnSpc>
                      </a:pPr>
                      <a:endParaRPr lang="en-AU"/>
                    </a:p>
                  </a:txBody>
                  <a:tcPr>
                    <a:lnL w="12700" cap="flat" cmpd="sng" algn="ctr">
                      <a:solidFill>
                        <a:srgbClr val="3C1292"/>
                      </a:solidFill>
                      <a:prstDash val="solid"/>
                      <a:round/>
                      <a:headEnd type="none" w="med" len="med"/>
                      <a:tailEnd type="none" w="med" len="med"/>
                    </a:lnL>
                    <a:lnR w="12700" cap="flat" cmpd="sng" algn="ctr">
                      <a:solidFill>
                        <a:srgbClr val="3C1292"/>
                      </a:solidFill>
                      <a:prstDash val="solid"/>
                      <a:round/>
                      <a:headEnd type="none" w="med" len="med"/>
                      <a:tailEnd type="none" w="med" len="med"/>
                    </a:lnR>
                    <a:lnT w="12700" cap="flat" cmpd="sng" algn="ctr">
                      <a:solidFill>
                        <a:srgbClr val="3C1292"/>
                      </a:solidFill>
                      <a:prstDash val="solid"/>
                      <a:round/>
                      <a:headEnd type="none" w="med" len="med"/>
                      <a:tailEnd type="none" w="med" len="med"/>
                    </a:lnT>
                    <a:lnB w="12700" cap="flat" cmpd="sng" algn="ctr">
                      <a:solidFill>
                        <a:srgbClr val="3C1292"/>
                      </a:solidFill>
                      <a:prstDash val="solid"/>
                      <a:round/>
                      <a:headEnd type="none" w="med" len="med"/>
                      <a:tailEnd type="none" w="med" len="med"/>
                    </a:lnB>
                    <a:solidFill>
                      <a:srgbClr val="E5EFFF"/>
                    </a:solidFill>
                  </a:tcPr>
                </a:tc>
                <a:tc>
                  <a:txBody>
                    <a:bodyPr/>
                    <a:lstStyle/>
                    <a:p>
                      <a:pPr>
                        <a:lnSpc>
                          <a:spcPct val="150000"/>
                        </a:lnSpc>
                      </a:pPr>
                      <a:endParaRPr lang="en-AU" dirty="0"/>
                    </a:p>
                  </a:txBody>
                  <a:tcPr>
                    <a:lnL w="12700" cap="flat" cmpd="sng" algn="ctr">
                      <a:solidFill>
                        <a:srgbClr val="3C1292"/>
                      </a:solidFill>
                      <a:prstDash val="solid"/>
                      <a:round/>
                      <a:headEnd type="none" w="med" len="med"/>
                      <a:tailEnd type="none" w="med" len="med"/>
                    </a:lnL>
                    <a:lnR w="12700" cap="flat" cmpd="sng" algn="ctr">
                      <a:solidFill>
                        <a:srgbClr val="3C1292"/>
                      </a:solidFill>
                      <a:prstDash val="solid"/>
                      <a:round/>
                      <a:headEnd type="none" w="med" len="med"/>
                      <a:tailEnd type="none" w="med" len="med"/>
                    </a:lnR>
                    <a:lnT w="12700" cap="flat" cmpd="sng" algn="ctr">
                      <a:solidFill>
                        <a:srgbClr val="3C1292"/>
                      </a:solidFill>
                      <a:prstDash val="solid"/>
                      <a:round/>
                      <a:headEnd type="none" w="med" len="med"/>
                      <a:tailEnd type="none" w="med" len="med"/>
                    </a:lnT>
                    <a:lnB w="12700" cap="flat" cmpd="sng" algn="ctr">
                      <a:solidFill>
                        <a:srgbClr val="3C1292"/>
                      </a:solidFill>
                      <a:prstDash val="solid"/>
                      <a:round/>
                      <a:headEnd type="none" w="med" len="med"/>
                      <a:tailEnd type="none" w="med" len="med"/>
                    </a:lnB>
                    <a:solidFill>
                      <a:srgbClr val="E5EFFF"/>
                    </a:solidFill>
                  </a:tcPr>
                </a:tc>
                <a:extLst>
                  <a:ext uri="{0D108BD9-81ED-4DB2-BD59-A6C34878D82A}">
                    <a16:rowId xmlns:a16="http://schemas.microsoft.com/office/drawing/2014/main" val="1447358890"/>
                  </a:ext>
                </a:extLst>
              </a:tr>
            </a:tbl>
          </a:graphicData>
        </a:graphic>
      </p:graphicFrame>
      <p:sp>
        <p:nvSpPr>
          <p:cNvPr id="2" name="Slide Number Placeholder 1">
            <a:extLst>
              <a:ext uri="{FF2B5EF4-FFF2-40B4-BE49-F238E27FC236}">
                <a16:creationId xmlns:a16="http://schemas.microsoft.com/office/drawing/2014/main" id="{664883E9-3B0D-EA33-B1AD-146EDD9837DE}"/>
              </a:ext>
            </a:extLst>
          </p:cNvPr>
          <p:cNvSpPr>
            <a:spLocks noGrp="1"/>
          </p:cNvSpPr>
          <p:nvPr>
            <p:ph type="sldNum" sz="quarter" idx="12"/>
          </p:nvPr>
        </p:nvSpPr>
        <p:spPr/>
        <p:txBody>
          <a:bodyPr/>
          <a:lstStyle/>
          <a:p>
            <a:fld id="{10A01DC5-1685-4615-8240-15192985C6A2}" type="slidenum">
              <a:rPr lang="en-AU" smtClean="0"/>
              <a:t>64</a:t>
            </a:fld>
            <a:endParaRPr lang="en-AU"/>
          </a:p>
        </p:txBody>
      </p:sp>
    </p:spTree>
    <p:extLst>
      <p:ext uri="{BB962C8B-B14F-4D97-AF65-F5344CB8AC3E}">
        <p14:creationId xmlns:p14="http://schemas.microsoft.com/office/powerpoint/2010/main" val="786544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A8966FD-9600-3EC7-EF10-06492353388E}"/>
              </a:ext>
            </a:extLst>
          </p:cNvPr>
          <p:cNvSpPr>
            <a:spLocks noGrp="1"/>
          </p:cNvSpPr>
          <p:nvPr>
            <p:ph type="title"/>
          </p:nvPr>
        </p:nvSpPr>
        <p:spPr/>
        <p:txBody>
          <a:bodyPr/>
          <a:lstStyle/>
          <a:p>
            <a:r>
              <a:rPr lang="en-AU" dirty="0">
                <a:latin typeface="+mj-lt"/>
              </a:rPr>
              <a:t>References (1)</a:t>
            </a:r>
          </a:p>
        </p:txBody>
      </p:sp>
      <p:sp>
        <p:nvSpPr>
          <p:cNvPr id="6" name="TextBox 5">
            <a:extLst>
              <a:ext uri="{FF2B5EF4-FFF2-40B4-BE49-F238E27FC236}">
                <a16:creationId xmlns:a16="http://schemas.microsoft.com/office/drawing/2014/main" id="{EABCE76F-41B1-7EE2-14F1-DC744150DE0C}"/>
              </a:ext>
            </a:extLst>
          </p:cNvPr>
          <p:cNvSpPr txBox="1"/>
          <p:nvPr/>
        </p:nvSpPr>
        <p:spPr>
          <a:xfrm>
            <a:off x="335826" y="1397263"/>
            <a:ext cx="11471999" cy="1596976"/>
          </a:xfrm>
          <a:prstGeom prst="rect">
            <a:avLst/>
          </a:prstGeom>
          <a:noFill/>
        </p:spPr>
        <p:txBody>
          <a:bodyPr wrap="square">
            <a:spAutoFit/>
          </a:bodyPr>
          <a:lstStyle/>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a:ln>
                  <a:noFill/>
                </a:ln>
                <a:solidFill>
                  <a:schemeClr val="bg1"/>
                </a:solidFill>
                <a:effectLst/>
                <a:uLnTx/>
                <a:uFillTx/>
                <a:ea typeface="+mn-ea"/>
                <a:cs typeface="+mn-cs"/>
              </a:rPr>
              <a:t>This presentation contains NSW Curriculum and syllabus content. The NSW Curriculum is developed by the NSW Education Standards Authority. This content is prepared by NESA for and on behalf of the Crown in the right of the State of New South Wales. The material is protected by Crown copyright.</a:t>
            </a:r>
          </a:p>
          <a:p>
            <a:pPr>
              <a:lnSpc>
                <a:spcPct val="150000"/>
              </a:lnSpc>
              <a:spcAft>
                <a:spcPts val="600"/>
              </a:spcAft>
            </a:pPr>
            <a:r>
              <a:rPr lang="en-AU" sz="1200">
                <a:solidFill>
                  <a:schemeClr val="bg1"/>
                </a:solidFill>
              </a:rPr>
              <a:t>Please refer to the NESA Copyright Disclaimer for more information </a:t>
            </a:r>
            <a:r>
              <a:rPr lang="en-AU" sz="1200" u="sng">
                <a:solidFill>
                  <a:schemeClr val="bg1"/>
                </a:solidFill>
                <a:hlinkClick r:id="rId3">
                  <a:extLst>
                    <a:ext uri="{A12FA001-AC4F-418D-AE19-62706E023703}">
                      <ahyp:hlinkClr xmlns:ahyp="http://schemas.microsoft.com/office/drawing/2018/hyperlinkcolor" val="tx"/>
                    </a:ext>
                  </a:extLst>
                </a:hlinkClick>
              </a:rPr>
              <a:t>https://www.nsw.gov.au/education-and-training/nesa/copyright</a:t>
            </a:r>
            <a:r>
              <a:rPr lang="en-AU" sz="1200">
                <a:solidFill>
                  <a:schemeClr val="bg1"/>
                </a:solidFill>
              </a:rPr>
              <a:t>.</a:t>
            </a:r>
          </a:p>
          <a:p>
            <a:pPr>
              <a:lnSpc>
                <a:spcPct val="150000"/>
              </a:lnSpc>
              <a:spcAft>
                <a:spcPts val="600"/>
              </a:spcAft>
            </a:pPr>
            <a:r>
              <a:rPr lang="en-AU" sz="1200">
                <a:solidFill>
                  <a:schemeClr val="bg1"/>
                </a:solidFill>
              </a:rPr>
              <a:t>NESA holds the only official and up-to-date versions of the NSW Curriculum and syllabus documents. Please visit NESA </a:t>
            </a:r>
            <a:r>
              <a:rPr lang="en-AU" sz="1200" u="sng">
                <a:solidFill>
                  <a:schemeClr val="bg1"/>
                </a:solidFill>
                <a:hlinkClick r:id="rId4">
                  <a:extLst>
                    <a:ext uri="{A12FA001-AC4F-418D-AE19-62706E023703}">
                      <ahyp:hlinkClr xmlns:ahyp="http://schemas.microsoft.com/office/drawing/2018/hyperlinkcolor" val="tx"/>
                    </a:ext>
                  </a:extLst>
                </a:hlinkClick>
              </a:rPr>
              <a:t>https://www.nsw.gov.au/education-and-training/nesa</a:t>
            </a:r>
            <a:r>
              <a:rPr lang="en-AU" sz="1200">
                <a:solidFill>
                  <a:schemeClr val="bg1"/>
                </a:solidFill>
              </a:rPr>
              <a:t> and NSW Curriculum </a:t>
            </a:r>
            <a:r>
              <a:rPr lang="en-AU" sz="1200" u="sng">
                <a:solidFill>
                  <a:schemeClr val="bg1"/>
                </a:solidFill>
                <a:hlinkClick r:id="rId5">
                  <a:extLst>
                    <a:ext uri="{A12FA001-AC4F-418D-AE19-62706E023703}">
                      <ahyp:hlinkClr xmlns:ahyp="http://schemas.microsoft.com/office/drawing/2018/hyperlinkcolor" val="tx"/>
                    </a:ext>
                  </a:extLst>
                </a:hlinkClick>
              </a:rPr>
              <a:t>https://curriculum.nsw.edu.au</a:t>
            </a:r>
            <a:r>
              <a:rPr lang="en-AU" sz="1200">
                <a:solidFill>
                  <a:schemeClr val="bg1"/>
                </a:solidFill>
              </a:rPr>
              <a:t>.</a:t>
            </a:r>
          </a:p>
        </p:txBody>
      </p:sp>
      <p:sp>
        <p:nvSpPr>
          <p:cNvPr id="4" name="Content Placeholder 3">
            <a:extLst>
              <a:ext uri="{FF2B5EF4-FFF2-40B4-BE49-F238E27FC236}">
                <a16:creationId xmlns:a16="http://schemas.microsoft.com/office/drawing/2014/main" id="{B7C07B50-96D9-2E35-E2CE-3139F6377F08}"/>
              </a:ext>
            </a:extLst>
          </p:cNvPr>
          <p:cNvSpPr>
            <a:spLocks noGrp="1"/>
          </p:cNvSpPr>
          <p:nvPr>
            <p:ph idx="1"/>
          </p:nvPr>
        </p:nvSpPr>
        <p:spPr>
          <a:xfrm>
            <a:off x="360000" y="3187699"/>
            <a:ext cx="11484000" cy="3873501"/>
          </a:xfrm>
        </p:spPr>
        <p:txBody>
          <a:bodyPr/>
          <a:lstStyle/>
          <a:p>
            <a:r>
              <a:rPr lang="en-AU"/>
              <a:t>Arnold, P. J. (2000) ‘Aspects of the Dancer's Role in the Art of Dance’, </a:t>
            </a:r>
            <a:r>
              <a:rPr lang="en-AU" i="1"/>
              <a:t>Journal of Aesthetic Education</a:t>
            </a:r>
            <a:r>
              <a:rPr lang="en-AU"/>
              <a:t>, </a:t>
            </a:r>
            <a:r>
              <a:rPr lang="en-AU" b="1"/>
              <a:t>34</a:t>
            </a:r>
            <a:r>
              <a:rPr lang="en-AU"/>
              <a:t>(1): 87–95, doi:10.2307/3333657, accessed 6 August 2026.</a:t>
            </a:r>
          </a:p>
          <a:p>
            <a:r>
              <a:rPr lang="en-AU"/>
              <a:t>Au, S. (2024) </a:t>
            </a:r>
            <a:r>
              <a:rPr lang="en-AU" i="1"/>
              <a:t>Ballet and Modern Dance</a:t>
            </a:r>
            <a:r>
              <a:rPr lang="en-AU"/>
              <a:t>, 5th </a:t>
            </a:r>
            <a:r>
              <a:rPr lang="en-AU" err="1"/>
              <a:t>edn</a:t>
            </a:r>
            <a:r>
              <a:rPr lang="en-AU"/>
              <a:t>, Thames &amp; Hudson, London.</a:t>
            </a:r>
          </a:p>
          <a:p>
            <a:r>
              <a:rPr lang="en-AU"/>
              <a:t>Ausdance (n.d.) </a:t>
            </a:r>
            <a:r>
              <a:rPr lang="en-AU" i="1">
                <a:hlinkClick r:id="rId6"/>
              </a:rPr>
              <a:t>Stretching Rules for Dancers</a:t>
            </a:r>
            <a:r>
              <a:rPr lang="en-AU">
                <a:hlinkClick r:id="rId6"/>
              </a:rPr>
              <a:t>, </a:t>
            </a:r>
            <a:r>
              <a:rPr lang="en-AU"/>
              <a:t>[website], accessed 1 July 2026.</a:t>
            </a:r>
          </a:p>
          <a:p>
            <a:r>
              <a:rPr lang="en-AU"/>
              <a:t>Body Kinect (n.d.) </a:t>
            </a:r>
            <a:r>
              <a:rPr lang="en-AU" i="1">
                <a:hlinkClick r:id="rId7"/>
              </a:rPr>
              <a:t>Building Stamina as a Dancer: Beyond Running the Routine Over and Over Again</a:t>
            </a:r>
            <a:r>
              <a:rPr lang="en-AU"/>
              <a:t>, [website], accessed 1 July 2026.</a:t>
            </a:r>
          </a:p>
          <a:p>
            <a:r>
              <a:rPr lang="en-AU"/>
              <a:t>Bresnahan A (2021) ‘Interpretation in Dance Performing’, in Farinas RL &amp; Van Camp JC (eds), </a:t>
            </a:r>
            <a:r>
              <a:rPr lang="en-AU" i="1"/>
              <a:t>The Bloomsbury Handbook of Dance and Philosophy</a:t>
            </a:r>
            <a:r>
              <a:rPr lang="en-AU"/>
              <a:t>, Bloomsbury Academic, London, pp. 139–149.</a:t>
            </a:r>
          </a:p>
          <a:p>
            <a:r>
              <a:rPr lang="en-AU">
                <a:hlinkClick r:id="rId8"/>
              </a:rPr>
              <a:t>Dance Year 11–12 </a:t>
            </a:r>
            <a:r>
              <a:rPr lang="en-AU"/>
              <a:t>© Syllabus NSW Education Standards Authority (NESA) for and on behalf of the Crown in right of the State of New South Wales, 2025.</a:t>
            </a:r>
          </a:p>
          <a:p>
            <a:r>
              <a:rPr lang="en-AU" err="1"/>
              <a:t>MasterClass</a:t>
            </a:r>
            <a:r>
              <a:rPr lang="en-AU"/>
              <a:t> (2021) </a:t>
            </a:r>
            <a:r>
              <a:rPr lang="en-AU" i="1">
                <a:hlinkClick r:id="rId9"/>
              </a:rPr>
              <a:t>What Is Contemporary Dance? A History of Contemporary Dance</a:t>
            </a:r>
            <a:r>
              <a:rPr lang="en-AU">
                <a:hlinkClick r:id="rId9"/>
              </a:rPr>
              <a:t>, </a:t>
            </a:r>
            <a:r>
              <a:rPr lang="en-AU"/>
              <a:t>[website], accessed 6 August 2026.</a:t>
            </a:r>
          </a:p>
          <a:p>
            <a:r>
              <a:rPr lang="en-AU"/>
              <a:t>NSW Education Standards Authority (NESA) (2025) </a:t>
            </a:r>
            <a:r>
              <a:rPr lang="en-AU" i="1">
                <a:hlinkClick r:id="rId10"/>
              </a:rPr>
              <a:t>Dance Year 11–12 Syllabus</a:t>
            </a:r>
            <a:r>
              <a:rPr lang="en-AU">
                <a:hlinkClick r:id="rId10"/>
              </a:rPr>
              <a:t>, </a:t>
            </a:r>
            <a:r>
              <a:rPr lang="en-AU"/>
              <a:t>[website].</a:t>
            </a:r>
          </a:p>
          <a:p>
            <a:endParaRPr lang="en-US"/>
          </a:p>
          <a:p>
            <a:endParaRPr lang="en-AU">
              <a:latin typeface="+mn-lt"/>
            </a:endParaRPr>
          </a:p>
        </p:txBody>
      </p:sp>
      <p:sp>
        <p:nvSpPr>
          <p:cNvPr id="2" name="Slide Number Placeholder 1">
            <a:extLst>
              <a:ext uri="{FF2B5EF4-FFF2-40B4-BE49-F238E27FC236}">
                <a16:creationId xmlns:a16="http://schemas.microsoft.com/office/drawing/2014/main" id="{48223418-AC99-D403-B6BA-7F5E5111A87A}"/>
              </a:ext>
              <a:ext uri="{C183D7F6-B498-43B3-948B-1728B52AA6E4}">
                <adec:decorative xmlns:adec="http://schemas.microsoft.com/office/drawing/2017/decorative" val="1"/>
              </a:ext>
            </a:extLst>
          </p:cNvPr>
          <p:cNvSpPr>
            <a:spLocks noGrp="1"/>
          </p:cNvSpPr>
          <p:nvPr>
            <p:ph type="sldNum" sz="quarter" idx="10"/>
          </p:nvPr>
        </p:nvSpPr>
        <p:spPr/>
        <p:txBody>
          <a:bodyPr/>
          <a:lstStyle/>
          <a:p>
            <a:fld id="{10A01DC5-1685-4615-8240-15192985C6A2}" type="slidenum">
              <a:rPr lang="en-AU" smtClean="0"/>
              <a:pPr/>
              <a:t>65</a:t>
            </a:fld>
            <a:endParaRPr lang="en-AU"/>
          </a:p>
        </p:txBody>
      </p:sp>
    </p:spTree>
    <p:extLst>
      <p:ext uri="{BB962C8B-B14F-4D97-AF65-F5344CB8AC3E}">
        <p14:creationId xmlns:p14="http://schemas.microsoft.com/office/powerpoint/2010/main" val="1181014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95EC36-2547-ED21-D4AE-A006D4228C4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CD7506B-D5E9-56B8-EEA7-937462F0CC64}"/>
              </a:ext>
            </a:extLst>
          </p:cNvPr>
          <p:cNvSpPr>
            <a:spLocks noGrp="1"/>
          </p:cNvSpPr>
          <p:nvPr>
            <p:ph type="title"/>
          </p:nvPr>
        </p:nvSpPr>
        <p:spPr/>
        <p:txBody>
          <a:bodyPr/>
          <a:lstStyle/>
          <a:p>
            <a:r>
              <a:rPr lang="en-AU">
                <a:latin typeface="+mj-lt"/>
              </a:rPr>
              <a:t>References (2)</a:t>
            </a:r>
          </a:p>
        </p:txBody>
      </p:sp>
      <p:sp>
        <p:nvSpPr>
          <p:cNvPr id="8" name="TextBox 7">
            <a:extLst>
              <a:ext uri="{FF2B5EF4-FFF2-40B4-BE49-F238E27FC236}">
                <a16:creationId xmlns:a16="http://schemas.microsoft.com/office/drawing/2014/main" id="{75B456CC-1B4F-B084-68D8-8C9650B9506B}"/>
              </a:ext>
            </a:extLst>
          </p:cNvPr>
          <p:cNvSpPr txBox="1"/>
          <p:nvPr/>
        </p:nvSpPr>
        <p:spPr>
          <a:xfrm>
            <a:off x="359998" y="1748304"/>
            <a:ext cx="11755100" cy="2251065"/>
          </a:xfrm>
          <a:prstGeom prst="rect">
            <a:avLst/>
          </a:prstGeom>
          <a:noFill/>
        </p:spPr>
        <p:txBody>
          <a:bodyPr wrap="square">
            <a:spAutoFit/>
          </a:bodyPr>
          <a:lstStyle/>
          <a:p>
            <a:pPr>
              <a:lnSpc>
                <a:spcPct val="200000"/>
              </a:lnSpc>
            </a:pPr>
            <a:r>
              <a:rPr lang="en-AU" sz="1200" dirty="0"/>
              <a:t>NESA (2023) </a:t>
            </a:r>
            <a:r>
              <a:rPr lang="en-AU" sz="1200" dirty="0">
                <a:ea typeface="+mn-lt"/>
                <a:cs typeface="+mn-lt"/>
                <a:hlinkClick r:id="rId3"/>
              </a:rPr>
              <a:t>Dance 7–10 Syllabus (2023) Glossary </a:t>
            </a:r>
            <a:r>
              <a:rPr lang="en-AU" sz="1200" dirty="0">
                <a:ea typeface="+mn-lt"/>
                <a:cs typeface="+mn-lt"/>
              </a:rPr>
              <a:t>Date accessed 1 July 2026.</a:t>
            </a:r>
            <a:endParaRPr lang="en-AU" sz="1200" dirty="0"/>
          </a:p>
          <a:p>
            <a:pPr>
              <a:lnSpc>
                <a:spcPct val="200000"/>
              </a:lnSpc>
            </a:pPr>
            <a:r>
              <a:rPr lang="en-AU" sz="1200" dirty="0"/>
              <a:t>Performance Medicine (n.d.) </a:t>
            </a:r>
            <a:r>
              <a:rPr lang="en-AU" sz="1200" i="1" dirty="0">
                <a:hlinkClick r:id="rId4"/>
              </a:rPr>
              <a:t>Strength Training for Dancers</a:t>
            </a:r>
            <a:r>
              <a:rPr lang="en-AU" sz="1200" dirty="0">
                <a:hlinkClick r:id="rId4"/>
              </a:rPr>
              <a:t>, </a:t>
            </a:r>
            <a:r>
              <a:rPr lang="en-AU" sz="1200" dirty="0"/>
              <a:t>[website], accessed 1 July 2026.</a:t>
            </a:r>
          </a:p>
          <a:p>
            <a:pPr>
              <a:lnSpc>
                <a:spcPct val="200000"/>
              </a:lnSpc>
            </a:pPr>
            <a:r>
              <a:rPr lang="en-AU" sz="1200" dirty="0"/>
              <a:t>London Philharmonic Orchestra (21 May 2021) </a:t>
            </a:r>
            <a:r>
              <a:rPr lang="en-AU" sz="1200" i="1" dirty="0">
                <a:hlinkClick r:id="rId5"/>
              </a:rPr>
              <a:t>‘Swan Lake: Act II – 10. Scene – London Philharmonic Orchestra’</a:t>
            </a:r>
            <a:r>
              <a:rPr lang="en-AU" sz="1200" dirty="0">
                <a:hlinkClick r:id="rId5"/>
              </a:rPr>
              <a:t> </a:t>
            </a:r>
            <a:r>
              <a:rPr lang="en-AU" sz="1200" dirty="0"/>
              <a:t>[video], </a:t>
            </a:r>
            <a:r>
              <a:rPr lang="en-AU" sz="1200" i="1" dirty="0"/>
              <a:t>London Philharmonic Orchestra</a:t>
            </a:r>
            <a:r>
              <a:rPr lang="en-AU" sz="1200" dirty="0"/>
              <a:t>, YouTube website, accessed 7 August 2026.</a:t>
            </a:r>
          </a:p>
          <a:p>
            <a:pPr>
              <a:lnSpc>
                <a:spcPct val="200000"/>
              </a:lnSpc>
            </a:pPr>
            <a:r>
              <a:rPr lang="en-AU" sz="1200" dirty="0"/>
              <a:t>Quin, E., Rafferty, S. &amp; Tomlinson, C. (2015) </a:t>
            </a:r>
            <a:r>
              <a:rPr lang="en-AU" sz="1200" i="1" dirty="0">
                <a:hlinkClick r:id="rId6"/>
              </a:rPr>
              <a:t>Structure and Content of Individual Dance Sessions</a:t>
            </a:r>
            <a:r>
              <a:rPr lang="en-AU" sz="1200" dirty="0"/>
              <a:t>, [website], accessed 6 August 2026.</a:t>
            </a:r>
          </a:p>
          <a:p>
            <a:pPr>
              <a:lnSpc>
                <a:spcPct val="200000"/>
              </a:lnSpc>
            </a:pPr>
            <a:r>
              <a:rPr lang="en-AU" sz="1200" dirty="0"/>
              <a:t>The Australian Ballet School (2020) </a:t>
            </a:r>
            <a:r>
              <a:rPr lang="en-AU" sz="1200" i="1" dirty="0">
                <a:hlinkClick r:id="rId7"/>
              </a:rPr>
              <a:t>A Conversation on Coordination</a:t>
            </a:r>
            <a:r>
              <a:rPr lang="en-AU" sz="1200" dirty="0">
                <a:hlinkClick r:id="rId7"/>
              </a:rPr>
              <a:t>, </a:t>
            </a:r>
            <a:r>
              <a:rPr lang="en-AU" sz="1200" dirty="0"/>
              <a:t>[website], accessed 6 August 2026.</a:t>
            </a:r>
          </a:p>
        </p:txBody>
      </p:sp>
      <p:sp>
        <p:nvSpPr>
          <p:cNvPr id="12" name="Text Placeholder 11">
            <a:extLst>
              <a:ext uri="{FF2B5EF4-FFF2-40B4-BE49-F238E27FC236}">
                <a16:creationId xmlns:a16="http://schemas.microsoft.com/office/drawing/2014/main" id="{F10A8E20-EDB8-9C6F-AD5F-BE8DBCFE8925}"/>
              </a:ext>
              <a:ext uri="{C183D7F6-B498-43B3-948B-1728B52AA6E4}">
                <adec:decorative xmlns:adec="http://schemas.microsoft.com/office/drawing/2017/decorative" val="1"/>
              </a:ext>
            </a:extLst>
          </p:cNvPr>
          <p:cNvSpPr>
            <a:spLocks noGrp="1"/>
          </p:cNvSpPr>
          <p:nvPr>
            <p:ph type="body" sz="quarter" idx="18"/>
          </p:nvPr>
        </p:nvSpPr>
        <p:spPr/>
        <p:txBody>
          <a:bodyPr/>
          <a:lstStyle/>
          <a:p>
            <a:endParaRPr lang="en-AU"/>
          </a:p>
        </p:txBody>
      </p:sp>
      <p:sp>
        <p:nvSpPr>
          <p:cNvPr id="2" name="Slide Number Placeholder 1">
            <a:extLst>
              <a:ext uri="{FF2B5EF4-FFF2-40B4-BE49-F238E27FC236}">
                <a16:creationId xmlns:a16="http://schemas.microsoft.com/office/drawing/2014/main" id="{46D53CF1-0AE3-EA14-5D0A-FD02A1D7E246}"/>
              </a:ext>
              <a:ext uri="{C183D7F6-B498-43B3-948B-1728B52AA6E4}">
                <adec:decorative xmlns:adec="http://schemas.microsoft.com/office/drawing/2017/decorative" val="0"/>
              </a:ext>
            </a:extLst>
          </p:cNvPr>
          <p:cNvSpPr>
            <a:spLocks noGrp="1"/>
          </p:cNvSpPr>
          <p:nvPr>
            <p:ph type="sldNum" sz="quarter" idx="12"/>
          </p:nvPr>
        </p:nvSpPr>
        <p:spPr/>
        <p:txBody>
          <a:bodyPr/>
          <a:lstStyle/>
          <a:p>
            <a:fld id="{10A01DC5-1685-4615-8240-15192985C6A2}" type="slidenum">
              <a:rPr lang="en-AU" smtClean="0"/>
              <a:pPr/>
              <a:t>66</a:t>
            </a:fld>
            <a:endParaRPr lang="en-AU"/>
          </a:p>
        </p:txBody>
      </p:sp>
    </p:spTree>
    <p:extLst>
      <p:ext uri="{BB962C8B-B14F-4D97-AF65-F5344CB8AC3E}">
        <p14:creationId xmlns:p14="http://schemas.microsoft.com/office/powerpoint/2010/main" val="3480583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146F84-0A22-2DEF-978C-013AB2B0CDA6}"/>
              </a:ext>
            </a:extLst>
          </p:cNvPr>
          <p:cNvSpPr>
            <a:spLocks noGrp="1"/>
          </p:cNvSpPr>
          <p:nvPr>
            <p:ph type="title"/>
          </p:nvPr>
        </p:nvSpPr>
        <p:spPr>
          <a:xfrm>
            <a:off x="360000" y="360000"/>
            <a:ext cx="10080000" cy="537467"/>
          </a:xfrm>
        </p:spPr>
        <p:txBody>
          <a:bodyPr/>
          <a:lstStyle/>
          <a:p>
            <a:r>
              <a:rPr lang="en-AU">
                <a:latin typeface="+mj-lt"/>
              </a:rPr>
              <a:t>Copyright</a:t>
            </a:r>
          </a:p>
        </p:txBody>
      </p:sp>
      <p:sp>
        <p:nvSpPr>
          <p:cNvPr id="7" name="Text Placeholder 6">
            <a:extLst>
              <a:ext uri="{FF2B5EF4-FFF2-40B4-BE49-F238E27FC236}">
                <a16:creationId xmlns:a16="http://schemas.microsoft.com/office/drawing/2014/main" id="{E762E711-B51D-9854-C2DD-A164FE59F882}"/>
              </a:ext>
            </a:extLst>
          </p:cNvPr>
          <p:cNvSpPr>
            <a:spLocks noGrp="1"/>
          </p:cNvSpPr>
          <p:nvPr>
            <p:ph type="body" sz="quarter" idx="18"/>
          </p:nvPr>
        </p:nvSpPr>
        <p:spPr/>
        <p:txBody>
          <a:bodyPr/>
          <a:lstStyle/>
          <a:p>
            <a:r>
              <a:rPr lang="en-AU">
                <a:latin typeface="+mj-lt"/>
              </a:rPr>
              <a:t>© State of New South Wales (Department of Education), 2026</a:t>
            </a:r>
          </a:p>
        </p:txBody>
      </p:sp>
      <p:sp>
        <p:nvSpPr>
          <p:cNvPr id="8" name="TextBox 7">
            <a:extLst>
              <a:ext uri="{FF2B5EF4-FFF2-40B4-BE49-F238E27FC236}">
                <a16:creationId xmlns:a16="http://schemas.microsoft.com/office/drawing/2014/main" id="{F70BB973-8437-BE43-4C71-6089E7F934FA}"/>
              </a:ext>
            </a:extLst>
          </p:cNvPr>
          <p:cNvSpPr txBox="1"/>
          <p:nvPr/>
        </p:nvSpPr>
        <p:spPr>
          <a:xfrm>
            <a:off x="360000" y="1453575"/>
            <a:ext cx="11484338" cy="5067724"/>
          </a:xfrm>
          <a:prstGeom prst="rect">
            <a:avLst/>
          </a:prstGeom>
          <a:noFill/>
        </p:spPr>
        <p:txBody>
          <a:bodyPr wrap="square" lIns="0" tIns="0" rIns="0" bIns="0" rtlCol="0">
            <a:noAutofit/>
          </a:bodyPr>
          <a:lstStyle/>
          <a:p>
            <a:pPr algn="l">
              <a:lnSpc>
                <a:spcPct val="150000"/>
              </a:lnSpc>
              <a:spcAft>
                <a:spcPts val="600"/>
              </a:spcAft>
            </a:pPr>
            <a:r>
              <a:rPr lang="en-AU" sz="1200">
                <a:solidFill>
                  <a:schemeClr val="bg1"/>
                </a:solidFill>
              </a:rPr>
              <a:t>The copyright material published in this resource is subject to the </a:t>
            </a:r>
            <a:r>
              <a:rPr lang="en-AU" sz="1200" i="1">
                <a:solidFill>
                  <a:schemeClr val="bg1"/>
                </a:solidFill>
              </a:rPr>
              <a:t>Copyright Act 1968</a:t>
            </a:r>
            <a:r>
              <a:rPr lang="en-AU" sz="1200">
                <a:solidFill>
                  <a:schemeClr val="bg1"/>
                </a:solidFill>
              </a:rPr>
              <a:t> (</a:t>
            </a:r>
            <a:r>
              <a:rPr lang="en-AU" sz="1200" err="1">
                <a:solidFill>
                  <a:schemeClr val="bg1"/>
                </a:solidFill>
              </a:rPr>
              <a:t>Cth</a:t>
            </a:r>
            <a:r>
              <a:rPr lang="en-AU" sz="1200">
                <a:solidFill>
                  <a:schemeClr val="bg1"/>
                </a:solidFill>
              </a:rPr>
              <a:t>) and is owned by the NSW Department of Education or, where indicated, by a party other than the NSW Department of Education (third-party material).</a:t>
            </a:r>
          </a:p>
          <a:p>
            <a:pPr algn="l">
              <a:lnSpc>
                <a:spcPct val="150000"/>
              </a:lnSpc>
              <a:spcAft>
                <a:spcPts val="600"/>
              </a:spcAft>
            </a:pPr>
            <a:r>
              <a:rPr lang="en-AU" sz="1200">
                <a:solidFill>
                  <a:schemeClr val="bg1"/>
                </a:solidFill>
              </a:rPr>
              <a:t>Copyright material available in this resource and owned by the NSW Department of Education is licensed under a </a:t>
            </a:r>
            <a:r>
              <a:rPr lang="en-AU" sz="1200">
                <a:solidFill>
                  <a:schemeClr val="accent4"/>
                </a:solidFill>
                <a:hlinkClick r:id="rId3">
                  <a:extLst>
                    <a:ext uri="{A12FA001-AC4F-418D-AE19-62706E023703}">
                      <ahyp:hlinkClr xmlns:ahyp="http://schemas.microsoft.com/office/drawing/2018/hyperlinkcolor" val="tx"/>
                    </a:ext>
                  </a:extLst>
                </a:hlinkClick>
              </a:rPr>
              <a:t>Creative Commons Attribution 4.0 International (CC BY 4.0) license</a:t>
            </a:r>
            <a:r>
              <a:rPr lang="en-AU" sz="1200">
                <a:solidFill>
                  <a:schemeClr val="bg1"/>
                </a:solidFill>
              </a:rPr>
              <a:t>.</a:t>
            </a:r>
          </a:p>
          <a:p>
            <a:pPr algn="l">
              <a:lnSpc>
                <a:spcPct val="150000"/>
              </a:lnSpc>
              <a:spcAft>
                <a:spcPts val="600"/>
              </a:spcAft>
            </a:pPr>
            <a:r>
              <a:rPr lang="en-AU" sz="1200">
                <a:solidFill>
                  <a:schemeClr val="bg1"/>
                </a:solidFill>
              </a:rPr>
              <a:t>This license allows you to share and adapt the material for any purpose, even commercially.</a:t>
            </a:r>
          </a:p>
          <a:p>
            <a:pPr algn="l">
              <a:lnSpc>
                <a:spcPct val="150000"/>
              </a:lnSpc>
              <a:spcAft>
                <a:spcPts val="600"/>
              </a:spcAft>
            </a:pPr>
            <a:r>
              <a:rPr lang="en-AU" sz="1200">
                <a:solidFill>
                  <a:schemeClr val="bg1"/>
                </a:solidFill>
              </a:rPr>
              <a:t>Attribution should be given to © State of New South Wales (Department of Education), 2026.</a:t>
            </a:r>
          </a:p>
          <a:p>
            <a:pPr algn="l">
              <a:lnSpc>
                <a:spcPct val="150000"/>
              </a:lnSpc>
            </a:pPr>
            <a:r>
              <a:rPr lang="en-AU" sz="1200">
                <a:solidFill>
                  <a:schemeClr val="bg1"/>
                </a:solidFill>
              </a:rPr>
              <a:t>Material in this resource not available under a Creative Commons license:</a:t>
            </a:r>
          </a:p>
          <a:p>
            <a:pPr marL="171450" indent="-171450" algn="l">
              <a:lnSpc>
                <a:spcPct val="150000"/>
              </a:lnSpc>
              <a:buFont typeface="Arial" panose="020B0604020202020204" pitchFamily="34" charset="0"/>
              <a:buChar char="•"/>
            </a:pPr>
            <a:r>
              <a:rPr lang="en-AU" sz="1200">
                <a:solidFill>
                  <a:schemeClr val="bg1"/>
                </a:solidFill>
              </a:rPr>
              <a:t>the NSW Department of Education logo, other logos and trademark-protected material</a:t>
            </a:r>
          </a:p>
          <a:p>
            <a:pPr marL="171450" indent="-171450" algn="l">
              <a:lnSpc>
                <a:spcPct val="150000"/>
              </a:lnSpc>
              <a:buFont typeface="Arial" panose="020B0604020202020204" pitchFamily="34" charset="0"/>
              <a:buChar char="•"/>
            </a:pPr>
            <a:r>
              <a:rPr lang="en-AU" sz="1200">
                <a:solidFill>
                  <a:schemeClr val="bg1"/>
                </a:solidFill>
              </a:rPr>
              <a:t>Material owned by a third party that has been reproduced with permission. You will need to obtain permission from the third party to reuse its material. </a:t>
            </a:r>
          </a:p>
          <a:p>
            <a:pPr algn="l">
              <a:lnSpc>
                <a:spcPct val="150000"/>
              </a:lnSpc>
              <a:spcBef>
                <a:spcPts val="1200"/>
              </a:spcBef>
              <a:spcAft>
                <a:spcPts val="600"/>
              </a:spcAft>
            </a:pPr>
            <a:r>
              <a:rPr lang="en-AU" sz="1200" b="1">
                <a:solidFill>
                  <a:schemeClr val="bg1"/>
                </a:solidFill>
                <a:latin typeface="+mj-lt"/>
              </a:rPr>
              <a:t>Links to third-party material and websites</a:t>
            </a:r>
          </a:p>
          <a:p>
            <a:pPr algn="l">
              <a:lnSpc>
                <a:spcPct val="150000"/>
              </a:lnSpc>
              <a:spcAft>
                <a:spcPts val="600"/>
              </a:spcAft>
            </a:pPr>
            <a:r>
              <a:rPr lang="en-AU" sz="1200">
                <a:solidFill>
                  <a:schemeClr val="bg1"/>
                </a:solidFill>
              </a:rPr>
              <a:t>Please note that the provided (reading/viewing material/list/links/texts) are a suggestion only and implies no endorsement, by the New South Wales Department of Education, of any author, publisher, or book title. School principals and teachers are best placed to assess the suitability of resources that would complement the curriculum and reflect the needs and interests of their students.</a:t>
            </a:r>
          </a:p>
          <a:p>
            <a:pPr algn="l">
              <a:lnSpc>
                <a:spcPct val="150000"/>
              </a:lnSpc>
              <a:spcAft>
                <a:spcPts val="600"/>
              </a:spcAft>
            </a:pPr>
            <a:r>
              <a:rPr lang="en-AU" sz="1200">
                <a:solidFill>
                  <a:schemeClr val="bg1"/>
                </a:solidFill>
              </a:rPr>
              <a:t>If you use the links provided in this document to access a third-party’s website, you acknowledge that the terms of use, including licence terms set out on the third-party’s website apply to the use which may be made of the materials on that third-party website or where permitted by the </a:t>
            </a:r>
            <a:r>
              <a:rPr lang="en-AU" sz="1200" i="1">
                <a:solidFill>
                  <a:schemeClr val="bg1"/>
                </a:solidFill>
              </a:rPr>
              <a:t>Copyright Act 1968 </a:t>
            </a:r>
            <a:r>
              <a:rPr lang="en-AU" sz="1200">
                <a:solidFill>
                  <a:schemeClr val="bg1"/>
                </a:solidFill>
              </a:rPr>
              <a:t>(</a:t>
            </a:r>
            <a:r>
              <a:rPr lang="en-AU" sz="1200" err="1">
                <a:solidFill>
                  <a:schemeClr val="bg1"/>
                </a:solidFill>
              </a:rPr>
              <a:t>Cth</a:t>
            </a:r>
            <a:r>
              <a:rPr lang="en-AU" sz="1200">
                <a:solidFill>
                  <a:schemeClr val="bg1"/>
                </a:solidFill>
              </a:rPr>
              <a:t>). The department accepts no responsibility for content on third-party websites. </a:t>
            </a:r>
          </a:p>
        </p:txBody>
      </p:sp>
    </p:spTree>
    <p:extLst>
      <p:ext uri="{BB962C8B-B14F-4D97-AF65-F5344CB8AC3E}">
        <p14:creationId xmlns:p14="http://schemas.microsoft.com/office/powerpoint/2010/main" val="3820411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NSWG Corporate">
  <a:themeElements>
    <a:clrScheme name="Custom 14">
      <a:dk1>
        <a:srgbClr val="22272B"/>
      </a:dk1>
      <a:lt1>
        <a:srgbClr val="FFFFFF"/>
      </a:lt1>
      <a:dk2>
        <a:srgbClr val="D7153A"/>
      </a:dk2>
      <a:lt2>
        <a:srgbClr val="EBEBEB"/>
      </a:lt2>
      <a:accent1>
        <a:srgbClr val="002664"/>
      </a:accent1>
      <a:accent2>
        <a:srgbClr val="146CFD"/>
      </a:accent2>
      <a:accent3>
        <a:srgbClr val="8CE0FF"/>
      </a:accent3>
      <a:accent4>
        <a:srgbClr val="CBEDFD"/>
      </a:accent4>
      <a:accent5>
        <a:srgbClr val="495054"/>
      </a:accent5>
      <a:accent6>
        <a:srgbClr val="FFE6EA"/>
      </a:accent6>
      <a:hlink>
        <a:srgbClr val="146CFD"/>
      </a:hlink>
      <a:folHlink>
        <a:srgbClr val="146CF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oAutofit/>
      </a:bodyPr>
      <a:lstStyle>
        <a:defPPr algn="l">
          <a:defRPr sz="1800" dirty="0"/>
        </a:defPPr>
      </a:lstStyle>
    </a:txDef>
  </a:objectDefaults>
  <a:extraClrSchemeLst/>
  <a:extLst>
    <a:ext uri="{05A4C25C-085E-4340-85A3-A5531E510DB2}">
      <thm15:themeFamily xmlns:thm15="http://schemas.microsoft.com/office/thememl/2012/main" name="student-facing-secondary-template-2025-v2" id="{99F003DF-8232-8143-89A4-6040FEB636AB}" vid="{7C8CAE53-5C2F-0E42-AA60-E2459FA8305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mber_Groups xmlns="68a1cc4d-aeca-43a7-966e-c96902739e45">
      <UserInfo>
        <DisplayName/>
        <AccountId xsi:nil="true"/>
        <AccountType/>
      </UserInfo>
    </Member_Groups>
    <NotebookType xmlns="68a1cc4d-aeca-43a7-966e-c96902739e45" xsi:nil="true"/>
    <AppVersion xmlns="68a1cc4d-aeca-43a7-966e-c96902739e45" xsi:nil="true"/>
    <Invited_Leaders xmlns="68a1cc4d-aeca-43a7-966e-c96902739e45" xsi:nil="true"/>
    <Members xmlns="68a1cc4d-aeca-43a7-966e-c96902739e45">
      <UserInfo>
        <DisplayName/>
        <AccountId xsi:nil="true"/>
        <AccountType/>
      </UserInfo>
    </Members>
    <Self_Registration_Enabled xmlns="68a1cc4d-aeca-43a7-966e-c96902739e45" xsi:nil="true"/>
    <Has_Leaders_Only_SectionGroup xmlns="68a1cc4d-aeca-43a7-966e-c96902739e45" xsi:nil="true"/>
    <lcf76f155ced4ddcb4097134ff3c332f xmlns="68a1cc4d-aeca-43a7-966e-c96902739e45">
      <Terms xmlns="http://schemas.microsoft.com/office/infopath/2007/PartnerControls"/>
    </lcf76f155ced4ddcb4097134ff3c332f>
    <TeamsChannelId xmlns="68a1cc4d-aeca-43a7-966e-c96902739e45" xsi:nil="true"/>
    <Is_Collaboration_Space_Locked xmlns="68a1cc4d-aeca-43a7-966e-c96902739e45" xsi:nil="true"/>
    <Teams_Channel_Section_Location xmlns="68a1cc4d-aeca-43a7-966e-c96902739e45" xsi:nil="true"/>
    <CultureName xmlns="68a1cc4d-aeca-43a7-966e-c96902739e45" xsi:nil="true"/>
    <Leaders xmlns="68a1cc4d-aeca-43a7-966e-c96902739e45">
      <UserInfo>
        <DisplayName/>
        <AccountId xsi:nil="true"/>
        <AccountType/>
      </UserInfo>
    </Leaders>
    <IsNotebookLocked xmlns="68a1cc4d-aeca-43a7-966e-c96902739e45" xsi:nil="true"/>
    <DefaultSectionNames xmlns="68a1cc4d-aeca-43a7-966e-c96902739e45" xsi:nil="true"/>
    <Invited_Members xmlns="68a1cc4d-aeca-43a7-966e-c96902739e45" xsi:nil="true"/>
    <Templates xmlns="68a1cc4d-aeca-43a7-966e-c96902739e45" xsi:nil="true"/>
    <FolderType xmlns="68a1cc4d-aeca-43a7-966e-c96902739e45" xsi:nil="true"/>
    <TaxCatchAll xmlns="cd075059-443a-463f-882b-1c7fab14284f" xsi:nil="true"/>
    <Math_Settings xmlns="68a1cc4d-aeca-43a7-966e-c96902739e45" xsi:nil="true"/>
    <Owner xmlns="68a1cc4d-aeca-43a7-966e-c96902739e45">
      <UserInfo>
        <DisplayName/>
        <AccountId xsi:nil="true"/>
        <AccountType/>
      </UserInfo>
    </Owner>
    <Distribution_Groups xmlns="68a1cc4d-aeca-43a7-966e-c96902739e45" xsi:nil="true"/>
    <LMS_Mappings xmlns="68a1cc4d-aeca-43a7-966e-c96902739e45" xsi:nil="true"/>
    <_ip_UnifiedCompliancePolicyUIAction xmlns="http://schemas.microsoft.com/sharepoint/v3" xsi:nil="true"/>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83E3D96415DCD4BB019856EC1CC25EB" ma:contentTypeVersion="43" ma:contentTypeDescription="Create a new document." ma:contentTypeScope="" ma:versionID="d677e363f59efc6ddae3ce753ac23106">
  <xsd:schema xmlns:xsd="http://www.w3.org/2001/XMLSchema" xmlns:xs="http://www.w3.org/2001/XMLSchema" xmlns:p="http://schemas.microsoft.com/office/2006/metadata/properties" xmlns:ns1="http://schemas.microsoft.com/sharepoint/v3" xmlns:ns2="68a1cc4d-aeca-43a7-966e-c96902739e45" xmlns:ns3="cd075059-443a-463f-882b-1c7fab14284f" targetNamespace="http://schemas.microsoft.com/office/2006/metadata/properties" ma:root="true" ma:fieldsID="18ec6d966baca35c065c6411e7b35c8e" ns1:_="" ns2:_="" ns3:_="">
    <xsd:import namespace="http://schemas.microsoft.com/sharepoint/v3"/>
    <xsd:import namespace="68a1cc4d-aeca-43a7-966e-c96902739e45"/>
    <xsd:import namespace="cd075059-443a-463f-882b-1c7fab14284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NotebookType" minOccurs="0"/>
                <xsd:element ref="ns2:FolderType" minOccurs="0"/>
                <xsd:element ref="ns2:CultureName" minOccurs="0"/>
                <xsd:element ref="ns2:AppVersion" minOccurs="0"/>
                <xsd:element ref="ns2:TeamsChannelId" minOccurs="0"/>
                <xsd:element ref="ns2:Owner" minOccurs="0"/>
                <xsd:element ref="ns2:Math_Settings" minOccurs="0"/>
                <xsd:element ref="ns2:DefaultSectionNames" minOccurs="0"/>
                <xsd:element ref="ns2:Templates" minOccurs="0"/>
                <xsd:element ref="ns2:Leaders" minOccurs="0"/>
                <xsd:element ref="ns2:Members" minOccurs="0"/>
                <xsd:element ref="ns2:Member_Groups" minOccurs="0"/>
                <xsd:element ref="ns2:Distribution_Groups" minOccurs="0"/>
                <xsd:element ref="ns2:LMS_Mappings" minOccurs="0"/>
                <xsd:element ref="ns2:Invited_Leaders" minOccurs="0"/>
                <xsd:element ref="ns2:Invited_Members" minOccurs="0"/>
                <xsd:element ref="ns2:Self_Registration_Enabled" minOccurs="0"/>
                <xsd:element ref="ns2:Has_Leaders_Only_SectionGroup" minOccurs="0"/>
                <xsd:element ref="ns2:Is_Collaboration_Space_Locked" minOccurs="0"/>
                <xsd:element ref="ns2:IsNotebookLocked" minOccurs="0"/>
                <xsd:element ref="ns2:Teams_Channel_Section_Location"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48" nillable="true" ma:displayName="Unified Compliance Policy Properties" ma:hidden="true" ma:internalName="_ip_UnifiedCompliancePolicyProperties">
      <xsd:simpleType>
        <xsd:restriction base="dms:Note"/>
      </xsd:simpleType>
    </xsd:element>
    <xsd:element name="_ip_UnifiedCompliancePolicyUIAction" ma:index="4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8a1cc4d-aeca-43a7-966e-c96902739e4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NotebookType" ma:index="19" nillable="true" ma:displayName="Notebook Type" ma:internalName="NotebookType">
      <xsd:simpleType>
        <xsd:restriction base="dms:Text"/>
      </xsd:simpleType>
    </xsd:element>
    <xsd:element name="FolderType" ma:index="20" nillable="true" ma:displayName="Folder Type" ma:internalName="FolderType">
      <xsd:simpleType>
        <xsd:restriction base="dms:Text"/>
      </xsd:simpleType>
    </xsd:element>
    <xsd:element name="CultureName" ma:index="21" nillable="true" ma:displayName="Culture Name" ma:internalName="CultureName">
      <xsd:simpleType>
        <xsd:restriction base="dms:Text"/>
      </xsd:simpleType>
    </xsd:element>
    <xsd:element name="AppVersion" ma:index="22" nillable="true" ma:displayName="App Version" ma:internalName="AppVersion">
      <xsd:simpleType>
        <xsd:restriction base="dms:Text"/>
      </xsd:simpleType>
    </xsd:element>
    <xsd:element name="TeamsChannelId" ma:index="23" nillable="true" ma:displayName="Teams Channel Id" ma:internalName="TeamsChannelId">
      <xsd:simpleType>
        <xsd:restriction base="dms:Text"/>
      </xsd:simpleType>
    </xsd:element>
    <xsd:element name="Owner" ma:index="24"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ath_Settings" ma:index="25" nillable="true" ma:displayName="Math Settings" ma:internalName="Math_Settings">
      <xsd:simpleType>
        <xsd:restriction base="dms:Text"/>
      </xsd:simpleType>
    </xsd:element>
    <xsd:element name="DefaultSectionNames" ma:index="26" nillable="true" ma:displayName="Default Section Names" ma:internalName="DefaultSectionNames">
      <xsd:simpleType>
        <xsd:restriction base="dms:Note">
          <xsd:maxLength value="255"/>
        </xsd:restriction>
      </xsd:simpleType>
    </xsd:element>
    <xsd:element name="Templates" ma:index="27" nillable="true" ma:displayName="Templates" ma:internalName="Templates">
      <xsd:simpleType>
        <xsd:restriction base="dms:Note">
          <xsd:maxLength value="255"/>
        </xsd:restriction>
      </xsd:simpleType>
    </xsd:element>
    <xsd:element name="Leaders" ma:index="28" nillable="true" ma:displayName="Leaders" ma:internalName="Lead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mbers" ma:index="29" nillable="true" ma:displayName="Members" ma:internalName="Memb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mber_Groups" ma:index="30" nillable="true" ma:displayName="Member Groups" ma:internalName="Member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istribution_Groups" ma:index="31" nillable="true" ma:displayName="Distribution Groups" ma:internalName="Distribution_Groups">
      <xsd:simpleType>
        <xsd:restriction base="dms:Note">
          <xsd:maxLength value="255"/>
        </xsd:restriction>
      </xsd:simpleType>
    </xsd:element>
    <xsd:element name="LMS_Mappings" ma:index="32" nillable="true" ma:displayName="LMS Mappings" ma:internalName="LMS_Mappings">
      <xsd:simpleType>
        <xsd:restriction base="dms:Note">
          <xsd:maxLength value="255"/>
        </xsd:restriction>
      </xsd:simpleType>
    </xsd:element>
    <xsd:element name="Invited_Leaders" ma:index="33" nillable="true" ma:displayName="Invited Leaders" ma:internalName="Invited_Leaders">
      <xsd:simpleType>
        <xsd:restriction base="dms:Note">
          <xsd:maxLength value="255"/>
        </xsd:restriction>
      </xsd:simpleType>
    </xsd:element>
    <xsd:element name="Invited_Members" ma:index="34" nillable="true" ma:displayName="Invited Members" ma:internalName="Invited_Members">
      <xsd:simpleType>
        <xsd:restriction base="dms:Note">
          <xsd:maxLength value="255"/>
        </xsd:restriction>
      </xsd:simpleType>
    </xsd:element>
    <xsd:element name="Self_Registration_Enabled" ma:index="35" nillable="true" ma:displayName="Self Registration Enabled" ma:internalName="Self_Registration_Enabled">
      <xsd:simpleType>
        <xsd:restriction base="dms:Boolean"/>
      </xsd:simpleType>
    </xsd:element>
    <xsd:element name="Has_Leaders_Only_SectionGroup" ma:index="36" nillable="true" ma:displayName="Has Leaders Only SectionGroup" ma:internalName="Has_Leaders_Only_SectionGroup">
      <xsd:simpleType>
        <xsd:restriction base="dms:Boolean"/>
      </xsd:simpleType>
    </xsd:element>
    <xsd:element name="Is_Collaboration_Space_Locked" ma:index="37" nillable="true" ma:displayName="Is Collaboration Space Locked" ma:internalName="Is_Collaboration_Space_Locked">
      <xsd:simpleType>
        <xsd:restriction base="dms:Boolean"/>
      </xsd:simpleType>
    </xsd:element>
    <xsd:element name="IsNotebookLocked" ma:index="38" nillable="true" ma:displayName="Is Notebook Locked" ma:internalName="IsNotebookLocked">
      <xsd:simpleType>
        <xsd:restriction base="dms:Boolean"/>
      </xsd:simpleType>
    </xsd:element>
    <xsd:element name="Teams_Channel_Section_Location" ma:index="39" nillable="true" ma:displayName="Teams Channel Section Location" ma:internalName="Teams_Channel_Section_Location">
      <xsd:simpleType>
        <xsd:restriction base="dms:Text"/>
      </xsd:simpleType>
    </xsd:element>
    <xsd:element name="MediaServiceLocation" ma:index="40" nillable="true" ma:displayName="Location" ma:internalName="MediaServiceLocation" ma:readOnly="true">
      <xsd:simpleType>
        <xsd:restriction base="dms:Text"/>
      </xsd:simpleType>
    </xsd:element>
    <xsd:element name="MediaLengthInSeconds" ma:index="41" nillable="true" ma:displayName="Length (seconds)" ma:internalName="MediaLengthInSeconds" ma:readOnly="true">
      <xsd:simpleType>
        <xsd:restriction base="dms:Unknown"/>
      </xsd:simpleType>
    </xsd:element>
    <xsd:element name="lcf76f155ced4ddcb4097134ff3c332f" ma:index="43" nillable="true" ma:taxonomy="true" ma:internalName="lcf76f155ced4ddcb4097134ff3c332f" ma:taxonomyFieldName="MediaServiceImageTags" ma:displayName="Image Tags" ma:readOnly="false" ma:fieldId="{5cf76f15-5ced-4ddc-b409-7134ff3c332f}" ma:taxonomyMulti="true" ma:sspId="51f47cd6-212f-4ea2-b6af-f1d1e47bdba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45" nillable="true" ma:displayName="MediaServiceObjectDetectorVersions" ma:hidden="true" ma:indexed="true" ma:internalName="MediaServiceObjectDetectorVersions" ma:readOnly="true">
      <xsd:simpleType>
        <xsd:restriction base="dms:Text"/>
      </xsd:simpleType>
    </xsd:element>
    <xsd:element name="MediaServiceSearchProperties" ma:index="46" nillable="true" ma:displayName="MediaServiceSearchProperties" ma:hidden="true" ma:internalName="MediaServiceSearchProperties" ma:readOnly="true">
      <xsd:simpleType>
        <xsd:restriction base="dms:Note"/>
      </xsd:simpleType>
    </xsd:element>
    <xsd:element name="MediaServiceBillingMetadata" ma:index="4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d075059-443a-463f-882b-1c7fab14284f"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44" nillable="true" ma:displayName="Taxonomy Catch All Column" ma:hidden="true" ma:list="{e495b94b-7beb-44a8-8990-6b6d9c7bce6d}" ma:internalName="TaxCatchAll" ma:showField="CatchAllData" ma:web="cd075059-443a-463f-882b-1c7fab14284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B783FE3-CD88-429E-86FF-E73C9631794B}">
  <ds:schemaRefs>
    <ds:schemaRef ds:uri="http://purl.org/dc/elements/1.1/"/>
    <ds:schemaRef ds:uri="http://purl.org/dc/terms/"/>
    <ds:schemaRef ds:uri="http://schemas.openxmlformats.org/package/2006/metadata/core-properties"/>
    <ds:schemaRef ds:uri="http://purl.org/dc/dcmitype/"/>
    <ds:schemaRef ds:uri="http://schemas.microsoft.com/office/2006/metadata/properties"/>
    <ds:schemaRef ds:uri="http://schemas.microsoft.com/office/infopath/2007/PartnerControls"/>
    <ds:schemaRef ds:uri="http://schemas.microsoft.com/sharepoint/v3"/>
    <ds:schemaRef ds:uri="68a1cc4d-aeca-43a7-966e-c96902739e45"/>
    <ds:schemaRef ds:uri="http://schemas.microsoft.com/office/2006/documentManagement/types"/>
    <ds:schemaRef ds:uri="cd075059-443a-463f-882b-1c7fab14284f"/>
    <ds:schemaRef ds:uri="http://www.w3.org/XML/1998/namespace"/>
  </ds:schemaRefs>
</ds:datastoreItem>
</file>

<file path=customXml/itemProps2.xml><?xml version="1.0" encoding="utf-8"?>
<ds:datastoreItem xmlns:ds="http://schemas.openxmlformats.org/officeDocument/2006/customXml" ds:itemID="{693ADD95-07B5-410F-AE8F-02EE5DD21A13}">
  <ds:schemaRefs>
    <ds:schemaRef ds:uri="http://schemas.microsoft.com/sharepoint/v3/contenttype/forms"/>
  </ds:schemaRefs>
</ds:datastoreItem>
</file>

<file path=customXml/itemProps3.xml><?xml version="1.0" encoding="utf-8"?>
<ds:datastoreItem xmlns:ds="http://schemas.openxmlformats.org/officeDocument/2006/customXml" ds:itemID="{F795986D-D46D-459A-9767-7303BBEC744A}">
  <ds:schemaRefs>
    <ds:schemaRef ds:uri="68a1cc4d-aeca-43a7-966e-c96902739e45"/>
    <ds:schemaRef ds:uri="cd075059-443a-463f-882b-1c7fab14284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b603dfd7-d93a-4381-a340-2995d8282205}" enabled="1" method="Standard" siteId="{05a0e69a-418a-47c1-9c25-9387261bf991}" removed="0"/>
</clbl:labelList>
</file>

<file path=docProps/app.xml><?xml version="1.0" encoding="utf-8"?>
<Properties xmlns="http://schemas.openxmlformats.org/officeDocument/2006/extended-properties" xmlns:vt="http://schemas.openxmlformats.org/officeDocument/2006/docPropsVTypes">
  <Template/>
  <TotalTime>1996</TotalTime>
  <Words>7854</Words>
  <Application>Microsoft Office PowerPoint</Application>
  <PresentationFormat>Widescreen</PresentationFormat>
  <Paragraphs>892</Paragraphs>
  <Slides>67</Slides>
  <Notes>55</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67</vt:i4>
      </vt:variant>
    </vt:vector>
  </HeadingPairs>
  <TitlesOfParts>
    <vt:vector size="76" baseType="lpstr">
      <vt:lpstr>Arial</vt:lpstr>
      <vt:lpstr>Times New Roman</vt:lpstr>
      <vt:lpstr>Public Sans</vt:lpstr>
      <vt:lpstr>Segoe UI</vt:lpstr>
      <vt:lpstr>Arial</vt:lpstr>
      <vt:lpstr>Calibri</vt:lpstr>
      <vt:lpstr>Public Sans Light</vt:lpstr>
      <vt:lpstr>Montserrat</vt:lpstr>
      <vt:lpstr>NSWG Corporate</vt:lpstr>
      <vt:lpstr>Instructions for use</vt:lpstr>
      <vt:lpstr>Performance</vt:lpstr>
      <vt:lpstr>Learning sequences</vt:lpstr>
      <vt:lpstr>Learning sequence 1 –  Dance technique classes</vt:lpstr>
      <vt:lpstr>Learning intentions and success criteria (1)</vt:lpstr>
      <vt:lpstr>Class protocols for dance technique classes</vt:lpstr>
      <vt:lpstr>Structure of practical dance class</vt:lpstr>
      <vt:lpstr>The language of performance</vt:lpstr>
      <vt:lpstr>Sample of context and style (1)</vt:lpstr>
      <vt:lpstr>Sample of context and style (2)</vt:lpstr>
      <vt:lpstr>Contexts and styles of dance</vt:lpstr>
      <vt:lpstr>What are the characteristics of contemporary dance? </vt:lpstr>
      <vt:lpstr>Skeletal structures, muscle groups of the ankle</vt:lpstr>
      <vt:lpstr>An example of safe execution (1)</vt:lpstr>
      <vt:lpstr>Skeletal structures, muscle groups of the knee</vt:lpstr>
      <vt:lpstr>An example of safe execution (2)</vt:lpstr>
      <vt:lpstr>Skeletal structures of the hip</vt:lpstr>
      <vt:lpstr>Muscle groups of the hip</vt:lpstr>
      <vt:lpstr>An example of safe execution (3)</vt:lpstr>
      <vt:lpstr>Skeletal structures, muscle groups of the spine</vt:lpstr>
      <vt:lpstr>An example of safe execution(4)</vt:lpstr>
      <vt:lpstr>Skeletal structures of the shoulder</vt:lpstr>
      <vt:lpstr>Muscle groups of the shoulder</vt:lpstr>
      <vt:lpstr>An example of safe execution (5)</vt:lpstr>
      <vt:lpstr>What is dance technique?</vt:lpstr>
      <vt:lpstr>What does dance technique look like?</vt:lpstr>
      <vt:lpstr>Alignment</vt:lpstr>
      <vt:lpstr>Control</vt:lpstr>
      <vt:lpstr>Strength</vt:lpstr>
      <vt:lpstr>Flexibility</vt:lpstr>
      <vt:lpstr>Endurance</vt:lpstr>
      <vt:lpstr>Coordination:</vt:lpstr>
      <vt:lpstr>Warm-up </vt:lpstr>
      <vt:lpstr>Critical reflection: centre work exercise</vt:lpstr>
      <vt:lpstr>Kinaesthetic awareness</vt:lpstr>
      <vt:lpstr>Kinaesthetic awareness – reflection</vt:lpstr>
      <vt:lpstr>Elements of dance</vt:lpstr>
      <vt:lpstr>Manipulating the elements of dance of technique exercises – scaffold </vt:lpstr>
      <vt:lpstr>Manipulating the elements of dance of technique exercises – sample </vt:lpstr>
      <vt:lpstr>Learning sequence 2 –  Dance work 1</vt:lpstr>
      <vt:lpstr>Learning intentions and success criteria (2)</vt:lpstr>
      <vt:lpstr>The role of the performer</vt:lpstr>
      <vt:lpstr>Context of the dance work</vt:lpstr>
      <vt:lpstr>Research as stimulus</vt:lpstr>
      <vt:lpstr>Critical reflection scaffold – Dance work 1</vt:lpstr>
      <vt:lpstr>Accompaniment and auditory elements</vt:lpstr>
      <vt:lpstr>Auditory elements relative to performance activity</vt:lpstr>
      <vt:lpstr>Structure (NESA 2025)</vt:lpstr>
      <vt:lpstr>Structure applied to Performance</vt:lpstr>
      <vt:lpstr>What is interpretation in Performance?</vt:lpstr>
      <vt:lpstr>Formative check-in opportunity (3)</vt:lpstr>
      <vt:lpstr>Formative check-in opportunity (3) – sample response </vt:lpstr>
      <vt:lpstr>Preparing for the submitted analysis (1)</vt:lpstr>
      <vt:lpstr>Preparing for the submitted analysis (2)</vt:lpstr>
      <vt:lpstr>Preparing for the submitted analysis (3)</vt:lpstr>
      <vt:lpstr>Preparing for the submitted analysis (4)</vt:lpstr>
      <vt:lpstr>Learning sequence 3 –  Dance work 2</vt:lpstr>
      <vt:lpstr>Learning intentions and success criteria (3)</vt:lpstr>
      <vt:lpstr>Critical reflection scaffold – Dance work 2</vt:lpstr>
      <vt:lpstr>Mapping music (1)</vt:lpstr>
      <vt:lpstr>Accompaniment mapping for the dance work (1)</vt:lpstr>
      <vt:lpstr>Accompaniment mapping for the dance work (2)</vt:lpstr>
      <vt:lpstr>Critical reflection on the Dance work 2</vt:lpstr>
      <vt:lpstr>Comparison scaffold</vt:lpstr>
      <vt:lpstr>References (1)</vt:lpstr>
      <vt:lpstr>References (2)</vt:lpstr>
      <vt:lpstr>Copyright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deck – Performance – Dance, Stage 6 (Year 11)</dc:title>
  <dc:subject/>
  <dc:creator>NSW Department of Education</dc:creator>
  <cp:keywords/>
  <dc:description/>
  <dcterms:created xsi:type="dcterms:W3CDTF">2026-03-20T05:11:18Z</dcterms:created>
  <dcterms:modified xsi:type="dcterms:W3CDTF">2026-09-18T02:44:37Z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603dfd7-d93a-4381-a340-2995d8282205_Enabled">
    <vt:lpwstr>true</vt:lpwstr>
  </property>
  <property fmtid="{D5CDD505-2E9C-101B-9397-08002B2CF9AE}" pid="3" name="MSIP_Label_b603dfd7-d93a-4381-a340-2995d8282205_SetDate">
    <vt:lpwstr>2024-07-31T04:44:31Z</vt:lpwstr>
  </property>
  <property fmtid="{D5CDD505-2E9C-101B-9397-08002B2CF9AE}" pid="4" name="MSIP_Label_b603dfd7-d93a-4381-a340-2995d8282205_Method">
    <vt:lpwstr>Standard</vt:lpwstr>
  </property>
  <property fmtid="{D5CDD505-2E9C-101B-9397-08002B2CF9AE}" pid="5" name="MSIP_Label_b603dfd7-d93a-4381-a340-2995d8282205_Name">
    <vt:lpwstr>OFFICIAL</vt:lpwstr>
  </property>
  <property fmtid="{D5CDD505-2E9C-101B-9397-08002B2CF9AE}" pid="6" name="MSIP_Label_b603dfd7-d93a-4381-a340-2995d8282205_SiteId">
    <vt:lpwstr>05a0e69a-418a-47c1-9c25-9387261bf991</vt:lpwstr>
  </property>
  <property fmtid="{D5CDD505-2E9C-101B-9397-08002B2CF9AE}" pid="7" name="MSIP_Label_b603dfd7-d93a-4381-a340-2995d8282205_ActionId">
    <vt:lpwstr>86cc9e70-6da9-4653-95a8-be9aa2ad5056</vt:lpwstr>
  </property>
  <property fmtid="{D5CDD505-2E9C-101B-9397-08002B2CF9AE}" pid="8" name="MSIP_Label_b603dfd7-d93a-4381-a340-2995d8282205_ContentBits">
    <vt:lpwstr>0</vt:lpwstr>
  </property>
  <property fmtid="{D5CDD505-2E9C-101B-9397-08002B2CF9AE}" pid="9" name="ContentTypeId">
    <vt:lpwstr>0x010100383E3D96415DCD4BB019856EC1CC25EB</vt:lpwstr>
  </property>
  <property fmtid="{D5CDD505-2E9C-101B-9397-08002B2CF9AE}" pid="10" name="MediaServiceImageTags">
    <vt:lpwstr/>
  </property>
</Properties>
</file>