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4"/>
  </p:notesMasterIdLst>
  <p:handoutMasterIdLst>
    <p:handoutMasterId r:id="rId25"/>
  </p:handoutMasterIdLst>
  <p:sldIdLst>
    <p:sldId id="429" r:id="rId5"/>
    <p:sldId id="505" r:id="rId6"/>
    <p:sldId id="506" r:id="rId7"/>
    <p:sldId id="507" r:id="rId8"/>
    <p:sldId id="500" r:id="rId9"/>
    <p:sldId id="501" r:id="rId10"/>
    <p:sldId id="502" r:id="rId11"/>
    <p:sldId id="504" r:id="rId12"/>
    <p:sldId id="497" r:id="rId13"/>
    <p:sldId id="498" r:id="rId14"/>
    <p:sldId id="499" r:id="rId15"/>
    <p:sldId id="457" r:id="rId16"/>
    <p:sldId id="464" r:id="rId17"/>
    <p:sldId id="490" r:id="rId18"/>
    <p:sldId id="479" r:id="rId19"/>
    <p:sldId id="488" r:id="rId20"/>
    <p:sldId id="485" r:id="rId21"/>
    <p:sldId id="487" r:id="rId22"/>
    <p:sldId id="465" r:id="rId23"/>
  </p:sldIdLst>
  <p:sldSz cx="9144000" cy="6858000" type="screen4x3"/>
  <p:notesSz cx="6805613" cy="9939338"/>
  <p:custDataLst>
    <p:tags r:id="rId26"/>
  </p:custData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429"/>
            <p14:sldId id="505"/>
            <p14:sldId id="506"/>
            <p14:sldId id="507"/>
            <p14:sldId id="500"/>
            <p14:sldId id="501"/>
            <p14:sldId id="502"/>
            <p14:sldId id="504"/>
            <p14:sldId id="497"/>
            <p14:sldId id="498"/>
            <p14:sldId id="499"/>
            <p14:sldId id="457"/>
            <p14:sldId id="464"/>
            <p14:sldId id="490"/>
            <p14:sldId id="479"/>
            <p14:sldId id="488"/>
            <p14:sldId id="485"/>
            <p14:sldId id="487"/>
            <p14:sldId id="465"/>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05" userDrawn="1">
          <p15:clr>
            <a:srgbClr val="A4A3A4"/>
          </p15:clr>
        </p15:guide>
        <p15:guide id="4" orient="horz" pos="2614" userDrawn="1">
          <p15:clr>
            <a:srgbClr val="A4A3A4"/>
          </p15:clr>
        </p15:guide>
        <p15:guide id="5" pos="2880"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nthony Fennell" initials="AF" lastIdx="79" clrIdx="1"/>
  <p:cmAuthor id="3" name="Lisa Oh" initials="LO" lastIdx="67" clrIdx="2"/>
  <p:cmAuthor id="4" name="Lisa Perrone" initials="LP" lastIdx="5" clrIdx="3">
    <p:extLst>
      <p:ext uri="{19B8F6BF-5375-455C-9EA6-DF929625EA0E}">
        <p15:presenceInfo xmlns:p15="http://schemas.microsoft.com/office/powerpoint/2012/main" userId="Lisa Perrone" providerId="None"/>
      </p:ext>
    </p:extLst>
  </p:cmAuthor>
  <p:cmAuthor id="5" name="Timothy Creighton" initials="TC" lastIdx="10" clrIdx="4">
    <p:extLst>
      <p:ext uri="{19B8F6BF-5375-455C-9EA6-DF929625EA0E}">
        <p15:presenceInfo xmlns:p15="http://schemas.microsoft.com/office/powerpoint/2012/main" userId="S::timothy.creighton1@det.nsw.edu.au::21c34bbc-be4a-4328-a0c3-324480c17b9c" providerId="AD"/>
      </p:ext>
    </p:extLst>
  </p:cmAuthor>
  <p:cmAuthor id="6" name="Nick Coucouvinis" initials="NC" lastIdx="17" clrIdx="5">
    <p:extLst>
      <p:ext uri="{19B8F6BF-5375-455C-9EA6-DF929625EA0E}">
        <p15:presenceInfo xmlns:p15="http://schemas.microsoft.com/office/powerpoint/2012/main" userId="Nick Coucouvin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4E8F00"/>
    <a:srgbClr val="9999FF"/>
    <a:srgbClr val="DD4A65"/>
    <a:srgbClr val="FF5050"/>
    <a:srgbClr val="CC66FF"/>
    <a:srgbClr val="009900"/>
    <a:srgbClr val="CC99FF"/>
    <a:srgbClr val="FF996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75CF6-466A-441B-86B5-9CE541DF951F}" v="7" dt="2019-11-27T07:11:34.03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567" autoAdjust="0"/>
  </p:normalViewPr>
  <p:slideViewPr>
    <p:cSldViewPr snapToGrid="0">
      <p:cViewPr varScale="1">
        <p:scale>
          <a:sx n="51" d="100"/>
          <a:sy n="51" d="100"/>
        </p:scale>
        <p:origin x="1950" y="45"/>
      </p:cViewPr>
      <p:guideLst>
        <p:guide orient="horz" pos="1842"/>
        <p:guide orient="horz" pos="3280"/>
        <p:guide orient="horz" pos="2205"/>
        <p:guide orient="horz" pos="2614"/>
        <p:guide pos="2880"/>
        <p:guide orient="horz" pos="1570"/>
        <p:guide orient="horz" pos="1616"/>
        <p:guide pos="975"/>
        <p:guide pos="2555"/>
        <p:guide pos="1769"/>
      </p:guideLst>
    </p:cSldViewPr>
  </p:slideViewPr>
  <p:notesTextViewPr>
    <p:cViewPr>
      <p:scale>
        <a:sx n="1" d="1"/>
        <a:sy n="1" d="1"/>
      </p:scale>
      <p:origin x="0" y="0"/>
    </p:cViewPr>
  </p:notesTextViewPr>
  <p:notesViewPr>
    <p:cSldViewPr snapToGrid="0">
      <p:cViewPr>
        <p:scale>
          <a:sx n="90" d="100"/>
          <a:sy n="90" d="100"/>
        </p:scale>
        <p:origin x="2133"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Tobitt" userId="f81250c8-3cd1-4a76-b7f5-c56f11eb9204" providerId="ADAL" clId="{1AD75CF6-466A-441B-86B5-9CE541DF951F}"/>
    <pc:docChg chg="modSld">
      <pc:chgData name="Ian Tobitt" userId="f81250c8-3cd1-4a76-b7f5-c56f11eb9204" providerId="ADAL" clId="{1AD75CF6-466A-441B-86B5-9CE541DF951F}" dt="2019-11-27T07:11:16.375" v="5" actId="1035"/>
      <pc:docMkLst>
        <pc:docMk/>
      </pc:docMkLst>
      <pc:sldChg chg="modSp">
        <pc:chgData name="Ian Tobitt" userId="f81250c8-3cd1-4a76-b7f5-c56f11eb9204" providerId="ADAL" clId="{1AD75CF6-466A-441B-86B5-9CE541DF951F}" dt="2019-11-27T07:11:16.375" v="5" actId="1035"/>
        <pc:sldMkLst>
          <pc:docMk/>
          <pc:sldMk cId="2480936454" sldId="457"/>
        </pc:sldMkLst>
        <pc:picChg chg="mod">
          <ac:chgData name="Ian Tobitt" userId="f81250c8-3cd1-4a76-b7f5-c56f11eb9204" providerId="ADAL" clId="{1AD75CF6-466A-441B-86B5-9CE541DF951F}" dt="2019-11-27T07:11:16.375" v="5" actId="1035"/>
          <ac:picMkLst>
            <pc:docMk/>
            <pc:sldMk cId="2480936454" sldId="457"/>
            <ac:picMk id="6146"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899E-2"/>
          <c:y val="1.3324634909076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99"/>
          <c:w val="0.99770930078221398"/>
          <c:h val="0.84045729227549304"/>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125953928"/>
        <c:axId val="-2125807976"/>
      </c:barChart>
      <c:catAx>
        <c:axId val="-2125953928"/>
        <c:scaling>
          <c:orientation val="minMax"/>
        </c:scaling>
        <c:delete val="1"/>
        <c:axPos val="b"/>
        <c:numFmt formatCode="General" sourceLinked="1"/>
        <c:majorTickMark val="none"/>
        <c:minorTickMark val="none"/>
        <c:tickLblPos val="nextTo"/>
        <c:crossAx val="-2125807976"/>
        <c:crosses val="autoZero"/>
        <c:auto val="1"/>
        <c:lblAlgn val="ctr"/>
        <c:lblOffset val="100"/>
        <c:noMultiLvlLbl val="0"/>
      </c:catAx>
      <c:valAx>
        <c:axId val="-212580797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125953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98E-2"/>
          <c:y val="1.6662275328469599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3"/>
          <c:y val="0.187161811136731"/>
          <c:w val="0.57738947809885199"/>
          <c:h val="0.79789597837774495"/>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92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333" y="1"/>
            <a:ext cx="2949099" cy="499269"/>
          </a:xfrm>
          <a:prstGeom prst="rect">
            <a:avLst/>
          </a:prstGeom>
        </p:spPr>
        <p:txBody>
          <a:bodyPr vert="horz" lIns="91440" tIns="45720" rIns="91440" bIns="45720" rtlCol="0"/>
          <a:lstStyle>
            <a:lvl1pPr algn="r">
              <a:defRPr sz="1200"/>
            </a:lvl1pPr>
          </a:lstStyle>
          <a:p>
            <a:fld id="{2B186FB7-8198-2C41-9C7F-A67099EBC713}" type="datetimeFigureOut">
              <a:rPr lang="en-US" smtClean="0"/>
              <a:t>3/9/2020</a:t>
            </a:fld>
            <a:endParaRPr lang="en-US"/>
          </a:p>
        </p:txBody>
      </p:sp>
      <p:sp>
        <p:nvSpPr>
          <p:cNvPr id="4" name="Footer Placeholder 3"/>
          <p:cNvSpPr>
            <a:spLocks noGrp="1"/>
          </p:cNvSpPr>
          <p:nvPr>
            <p:ph type="ftr" sz="quarter" idx="2"/>
          </p:nvPr>
        </p:nvSpPr>
        <p:spPr>
          <a:xfrm>
            <a:off x="0" y="9440072"/>
            <a:ext cx="2949099" cy="49926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333" y="9440072"/>
            <a:ext cx="2949099" cy="499268"/>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69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1"/>
            <a:ext cx="2949099" cy="498694"/>
          </a:xfrm>
          <a:prstGeom prst="rect">
            <a:avLst/>
          </a:prstGeom>
        </p:spPr>
        <p:txBody>
          <a:bodyPr vert="horz" lIns="91440" tIns="45720" rIns="91440" bIns="45720" rtlCol="0"/>
          <a:lstStyle>
            <a:lvl1pPr algn="r">
              <a:defRPr sz="1200"/>
            </a:lvl1pPr>
          </a:lstStyle>
          <a:p>
            <a:fld id="{5832F91E-6BD3-4F0D-9CA3-7829EAE64D63}" type="datetimeFigureOut">
              <a:rPr lang="en-AU" smtClean="0"/>
              <a:t>9/03/2020</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8692"/>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hutterstock.com/image-photo/hilversum-netherlands-march-03-2017-young-595300772?src=E3mrr33aSt02iSydxSLKBg-1-8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mmonsensemedia.org/social-media-social-life-infographi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igitalcitizenship.nsw.edu.au/parents-articl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safety.gov.a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 new Student</a:t>
            </a:r>
            <a:r>
              <a:rPr lang="en-AU" sz="1200" kern="1200" baseline="0" dirty="0" smtClean="0">
                <a:solidFill>
                  <a:schemeClr val="tx1"/>
                </a:solidFill>
                <a:effectLst/>
                <a:latin typeface="+mn-lt"/>
                <a:ea typeface="+mn-ea"/>
                <a:cs typeface="+mn-cs"/>
              </a:rPr>
              <a:t> Use of Digital Device and Online Service policy </a:t>
            </a:r>
            <a:r>
              <a:rPr lang="en-AU" sz="1200" kern="1200" dirty="0" smtClean="0">
                <a:solidFill>
                  <a:schemeClr val="tx1"/>
                </a:solidFill>
                <a:effectLst/>
                <a:latin typeface="+mn-lt"/>
                <a:ea typeface="+mn-ea"/>
                <a:cs typeface="+mn-cs"/>
              </a:rPr>
              <a:t>has been released for implementation </a:t>
            </a:r>
            <a:r>
              <a:rPr lang="en-AU" sz="1200" kern="1200" baseline="0" dirty="0" smtClean="0">
                <a:solidFill>
                  <a:schemeClr val="tx1"/>
                </a:solidFill>
                <a:effectLst/>
                <a:latin typeface="+mn-lt"/>
                <a:ea typeface="+mn-ea"/>
                <a:cs typeface="+mn-cs"/>
              </a:rPr>
              <a:t> in NSW Public Schools from the start of Term 1 2020</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b="0"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197868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baseline="0" dirty="0" smtClean="0"/>
              <a:t>Further detail is below if required </a:t>
            </a:r>
          </a:p>
          <a:p>
            <a:pPr>
              <a:defRPr/>
            </a:pPr>
            <a:endParaRPr lang="en-AU" sz="1200" kern="1200" baseline="0" dirty="0" smtClean="0">
              <a:solidFill>
                <a:schemeClr val="tx1"/>
              </a:solidFill>
              <a:effectLst/>
              <a:latin typeface="+mn-lt"/>
              <a:ea typeface="+mn-ea"/>
              <a:cs typeface="+mn-cs"/>
            </a:endParaRPr>
          </a:p>
          <a:p>
            <a:pPr>
              <a:defRPr/>
            </a:pPr>
            <a:r>
              <a:rPr lang="en-AU" sz="1200" kern="1200" dirty="0" smtClean="0">
                <a:solidFill>
                  <a:schemeClr val="tx1"/>
                </a:solidFill>
                <a:effectLst/>
                <a:latin typeface="+mn-lt"/>
                <a:ea typeface="+mn-ea"/>
                <a:cs typeface="+mn-cs"/>
              </a:rPr>
              <a:t>In</a:t>
            </a:r>
            <a:r>
              <a:rPr lang="en-AU" sz="1200" kern="1200" baseline="0" dirty="0" smtClean="0">
                <a:solidFill>
                  <a:schemeClr val="tx1"/>
                </a:solidFill>
                <a:effectLst/>
                <a:latin typeface="+mn-lt"/>
                <a:ea typeface="+mn-ea"/>
                <a:cs typeface="+mn-cs"/>
              </a:rPr>
              <a:t> </a:t>
            </a:r>
            <a:r>
              <a:rPr lang="en-AU" dirty="0" smtClean="0"/>
              <a:t>2018 the Government had a review into mobile devices</a:t>
            </a:r>
          </a:p>
          <a:p>
            <a:pPr>
              <a:defRPr/>
            </a:pPr>
            <a:endParaRPr lang="en-AU" dirty="0" smtClean="0"/>
          </a:p>
          <a:p>
            <a:pPr>
              <a:defRPr/>
            </a:pPr>
            <a:r>
              <a:rPr lang="en-AU" sz="1200" kern="1200" dirty="0" smtClean="0">
                <a:solidFill>
                  <a:schemeClr val="tx1"/>
                </a:solidFill>
                <a:effectLst/>
                <a:latin typeface="+mn-lt"/>
                <a:ea typeface="+mn-ea"/>
                <a:cs typeface="+mn-cs"/>
              </a:rPr>
              <a:t>The </a:t>
            </a:r>
            <a:r>
              <a:rPr lang="en-AU" sz="1200" kern="1200" dirty="0">
                <a:solidFill>
                  <a:schemeClr val="tx1"/>
                </a:solidFill>
                <a:effectLst/>
                <a:latin typeface="+mn-lt"/>
                <a:ea typeface="+mn-ea"/>
                <a:cs typeface="+mn-cs"/>
              </a:rPr>
              <a:t>review identified significant benefits identified by teachers, students and parents</a:t>
            </a:r>
            <a:r>
              <a:rPr lang="en-AU" dirty="0"/>
              <a:t>. As part of this review, the government surveyed educators, parents and students. Nearly 14,000 people responded, of which approximately </a:t>
            </a:r>
            <a:r>
              <a:rPr lang="en-AU" dirty="0" smtClean="0"/>
              <a:t>9,000 </a:t>
            </a:r>
            <a:r>
              <a:rPr lang="en-AU" dirty="0"/>
              <a:t>were students, </a:t>
            </a:r>
            <a:r>
              <a:rPr lang="en-AU" dirty="0" smtClean="0"/>
              <a:t>3,000 </a:t>
            </a:r>
            <a:r>
              <a:rPr lang="en-AU" dirty="0"/>
              <a:t>were educators and </a:t>
            </a:r>
            <a:r>
              <a:rPr lang="en-AU" dirty="0" smtClean="0"/>
              <a:t>2,000 </a:t>
            </a:r>
            <a:r>
              <a:rPr lang="en-AU" dirty="0"/>
              <a:t>were parents and carers. </a:t>
            </a:r>
          </a:p>
          <a:p>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dirty="0"/>
              <a:t>Approximately 15% of students who responded identified as primary school students. </a:t>
            </a:r>
          </a:p>
          <a:p>
            <a:pPr marL="171450" indent="-171450">
              <a:buFont typeface="Arial" panose="020B0604020202020204" pitchFamily="34" charset="0"/>
              <a:buChar char="•"/>
            </a:pPr>
            <a:r>
              <a:rPr lang="en-AU" dirty="0"/>
              <a:t>83% of students claimed to use a mobile digital device at school (this does not distinguish between primary and secondary school students). </a:t>
            </a:r>
          </a:p>
          <a:p>
            <a:pPr marL="171450" indent="-171450">
              <a:buFont typeface="Arial" panose="020B0604020202020204" pitchFamily="34" charset="0"/>
              <a:buChar char="•"/>
            </a:pPr>
            <a:r>
              <a:rPr lang="en-AU" dirty="0"/>
              <a:t>87% of students do not think the government should restrict the use of digital devices in school time (again this does not distinguish between primary and secondary students).</a:t>
            </a:r>
          </a:p>
          <a:p>
            <a:pPr marL="171450" indent="-171450">
              <a:buFont typeface="Arial" panose="020B0604020202020204" pitchFamily="34" charset="0"/>
              <a:buChar char="•"/>
            </a:pPr>
            <a:r>
              <a:rPr lang="en-AU" dirty="0"/>
              <a:t>60% of students considered there to be no risks associated with using mobile devices at school </a:t>
            </a:r>
          </a:p>
          <a:p>
            <a:pPr marL="171450" indent="-171450">
              <a:buFont typeface="Arial" panose="020B0604020202020204" pitchFamily="34" charset="0"/>
              <a:buChar char="•"/>
            </a:pPr>
            <a:r>
              <a:rPr lang="en-AU" dirty="0"/>
              <a:t>88% of parents who responded to the same survey said the government should restrict the use of devices in primary schools</a:t>
            </a:r>
            <a:r>
              <a:rPr lang="en-AU" dirty="0" smtClean="0"/>
              <a:t>.</a:t>
            </a:r>
            <a:endParaRPr lang="en-AU" dirty="0"/>
          </a:p>
          <a:p>
            <a:r>
              <a:rPr lang="en-AU"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Mobile devices offer parents peace of mind </a:t>
            </a:r>
            <a:r>
              <a:rPr lang="en-US" sz="1200" kern="1200" dirty="0" smtClean="0">
                <a:solidFill>
                  <a:schemeClr val="tx1"/>
                </a:solidFill>
                <a:effectLst/>
                <a:latin typeface="+mn-lt"/>
                <a:ea typeface="+mn-ea"/>
                <a:cs typeface="+mn-cs"/>
              </a:rPr>
              <a:t>when children</a:t>
            </a:r>
            <a:r>
              <a:rPr lang="en-US" sz="1200" kern="1200" baseline="0" dirty="0" smtClean="0">
                <a:solidFill>
                  <a:schemeClr val="tx1"/>
                </a:solidFill>
                <a:effectLst/>
                <a:latin typeface="+mn-lt"/>
                <a:ea typeface="+mn-ea"/>
                <a:cs typeface="+mn-cs"/>
              </a:rPr>
              <a:t> are travelling</a:t>
            </a:r>
            <a:r>
              <a:rPr lang="en-US" sz="1200" kern="1200" dirty="0" smtClean="0">
                <a:solidFill>
                  <a:schemeClr val="tx1"/>
                </a:solidFill>
                <a:effectLst/>
                <a:latin typeface="+mn-lt"/>
                <a:ea typeface="+mn-ea"/>
                <a:cs typeface="+mn-cs"/>
              </a:rPr>
              <a:t>.</a:t>
            </a: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Mobile devices can support students in school-related activities including:</a:t>
            </a:r>
            <a:endParaRPr lang="en-AU" sz="1200" kern="1200" dirty="0">
              <a:solidFill>
                <a:schemeClr val="tx1"/>
              </a:solidFill>
              <a:effectLst/>
              <a:latin typeface="+mn-lt"/>
              <a:ea typeface="+mn-ea"/>
              <a:cs typeface="+mn-cs"/>
            </a:endParaRPr>
          </a:p>
          <a:p>
            <a:pPr marL="628623" lvl="1" indent="-171450">
              <a:buFont typeface="Arial" panose="020B0604020202020204" pitchFamily="34" charset="0"/>
              <a:buChar char="•"/>
            </a:pPr>
            <a:r>
              <a:rPr lang="en-US" sz="1200" kern="1200" dirty="0">
                <a:solidFill>
                  <a:schemeClr val="tx1"/>
                </a:solidFill>
                <a:effectLst/>
                <a:latin typeface="+mn-lt"/>
                <a:ea typeface="+mn-ea"/>
                <a:cs typeface="+mn-cs"/>
              </a:rPr>
              <a:t>Using educational websites and apps</a:t>
            </a:r>
            <a:endParaRPr lang="en-AU" sz="1200" kern="1200" dirty="0">
              <a:solidFill>
                <a:schemeClr val="tx1"/>
              </a:solidFill>
              <a:effectLst/>
              <a:latin typeface="+mn-lt"/>
              <a:ea typeface="+mn-ea"/>
              <a:cs typeface="+mn-cs"/>
            </a:endParaRPr>
          </a:p>
          <a:p>
            <a:pPr marL="628623" lvl="1" indent="-171450">
              <a:buFont typeface="Arial" panose="020B0604020202020204" pitchFamily="34" charset="0"/>
              <a:buChar char="•"/>
            </a:pPr>
            <a:r>
              <a:rPr lang="en-US" sz="1200" kern="1200" dirty="0">
                <a:solidFill>
                  <a:schemeClr val="tx1"/>
                </a:solidFill>
                <a:effectLst/>
                <a:latin typeface="+mn-lt"/>
                <a:ea typeface="+mn-ea"/>
                <a:cs typeface="+mn-cs"/>
              </a:rPr>
              <a:t>Checking timetables and accessing diary</a:t>
            </a:r>
            <a:endParaRPr lang="en-AU" sz="1200" kern="1200" dirty="0">
              <a:solidFill>
                <a:schemeClr val="tx1"/>
              </a:solidFill>
              <a:effectLst/>
              <a:latin typeface="+mn-lt"/>
              <a:ea typeface="+mn-ea"/>
              <a:cs typeface="+mn-cs"/>
            </a:endParaRPr>
          </a:p>
          <a:p>
            <a:pPr marL="628623" lvl="1" indent="-171450">
              <a:buFont typeface="Arial" panose="020B0604020202020204" pitchFamily="34" charset="0"/>
              <a:buChar char="•"/>
            </a:pPr>
            <a:r>
              <a:rPr lang="en-US" sz="1200" kern="1200" dirty="0">
                <a:solidFill>
                  <a:schemeClr val="tx1"/>
                </a:solidFill>
                <a:effectLst/>
                <a:latin typeface="+mn-lt"/>
                <a:ea typeface="+mn-ea"/>
                <a:cs typeface="+mn-cs"/>
              </a:rPr>
              <a:t>Accessing information and researching online</a:t>
            </a:r>
            <a:endParaRPr lang="en-AU" sz="1200" kern="1200" dirty="0">
              <a:solidFill>
                <a:schemeClr val="tx1"/>
              </a:solidFill>
              <a:effectLst/>
              <a:latin typeface="+mn-lt"/>
              <a:ea typeface="+mn-ea"/>
              <a:cs typeface="+mn-cs"/>
            </a:endParaRPr>
          </a:p>
          <a:p>
            <a:pPr marL="628623" lvl="1" indent="-171450">
              <a:buFont typeface="Arial" panose="020B0604020202020204" pitchFamily="34" charset="0"/>
              <a:buChar char="•"/>
            </a:pPr>
            <a:r>
              <a:rPr lang="en-US" sz="1200" kern="1200" dirty="0">
                <a:solidFill>
                  <a:schemeClr val="tx1"/>
                </a:solidFill>
                <a:effectLst/>
                <a:latin typeface="+mn-lt"/>
                <a:ea typeface="+mn-ea"/>
                <a:cs typeface="+mn-cs"/>
              </a:rPr>
              <a:t>Capturing records of work on the board</a:t>
            </a:r>
            <a:endParaRPr lang="en-AU" sz="1200" kern="1200" dirty="0">
              <a:solidFill>
                <a:schemeClr val="tx1"/>
              </a:solidFill>
              <a:effectLst/>
              <a:latin typeface="+mn-lt"/>
              <a:ea typeface="+mn-ea"/>
              <a:cs typeface="+mn-cs"/>
            </a:endParaRPr>
          </a:p>
          <a:p>
            <a:pPr marL="628623" lvl="1" indent="-171450">
              <a:buFont typeface="Arial" panose="020B0604020202020204" pitchFamily="34" charset="0"/>
              <a:buChar char="•"/>
            </a:pPr>
            <a:r>
              <a:rPr lang="en-US" sz="1200" kern="1200" dirty="0">
                <a:solidFill>
                  <a:schemeClr val="tx1"/>
                </a:solidFill>
                <a:effectLst/>
                <a:latin typeface="+mn-lt"/>
                <a:ea typeface="+mn-ea"/>
                <a:cs typeface="+mn-cs"/>
              </a:rPr>
              <a:t>Using calculator, clock and camera functions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Some </a:t>
            </a:r>
            <a:r>
              <a:rPr lang="en-US" dirty="0"/>
              <a:t>students rely on mobile devices to support learning needs or manage medical conditions.</a:t>
            </a:r>
            <a:endParaRPr lang="en-AU" dirty="0"/>
          </a:p>
          <a:p>
            <a:pPr marL="171450" indent="-171450">
              <a:buFont typeface="Arial" panose="020B0604020202020204" pitchFamily="34" charset="0"/>
              <a:buChar char="•"/>
            </a:pPr>
            <a:r>
              <a:rPr lang="en-US" dirty="0"/>
              <a:t>Principals, teachers and students prefer laptops and tablets but smart phones can be a useful alternative </a:t>
            </a:r>
            <a:r>
              <a:rPr lang="en-AU" dirty="0" smtClean="0"/>
              <a:t>in some circumstances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202826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b="1" i="0" baseline="0" dirty="0" smtClean="0"/>
              <a:t>If further detail is required </a:t>
            </a:r>
          </a:p>
          <a:p>
            <a:endParaRPr lang="en-US" dirty="0"/>
          </a:p>
          <a:p>
            <a:r>
              <a:rPr lang="en-AU" dirty="0"/>
              <a:t>Considering the </a:t>
            </a:r>
            <a:r>
              <a:rPr lang="en-AU" dirty="0" smtClean="0"/>
              <a:t>findings of the</a:t>
            </a:r>
            <a:r>
              <a:rPr lang="en-AU" baseline="0" dirty="0" smtClean="0"/>
              <a:t> review</a:t>
            </a:r>
            <a:r>
              <a:rPr lang="en-AU" dirty="0" smtClean="0"/>
              <a:t>, </a:t>
            </a:r>
            <a:r>
              <a:rPr lang="en-AU" dirty="0"/>
              <a:t>the NSW Government announced in 2018 that mobile devices would be restricted during class, at recess and at lunch in all public primary schools. </a:t>
            </a:r>
            <a:endParaRPr lang="en-AU" dirty="0" smtClean="0"/>
          </a:p>
          <a:p>
            <a:r>
              <a:rPr lang="en-AU" dirty="0"/>
              <a:t> </a:t>
            </a:r>
          </a:p>
          <a:p>
            <a:r>
              <a:rPr lang="en-AU" dirty="0"/>
              <a:t>We all have duty of care responsibilities to children and young people and a shared responsibility to help them become safe, responsible and respectful users of technology.</a:t>
            </a:r>
          </a:p>
          <a:p>
            <a:pPr marL="171450" indent="-171450">
              <a:buFont typeface="Arial" panose="020B0604020202020204" pitchFamily="34" charset="0"/>
              <a:buChar char="•"/>
            </a:pPr>
            <a:endParaRPr lang="en-AU" baseline="0" dirty="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755503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Our school will develop and implement a</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new procedure on the use of digital technology. This </a:t>
            </a:r>
            <a:r>
              <a:rPr lang="en-AU" sz="1200" kern="1200" dirty="0">
                <a:solidFill>
                  <a:schemeClr val="tx1"/>
                </a:solidFill>
                <a:effectLst/>
                <a:latin typeface="+mn-lt"/>
                <a:ea typeface="+mn-ea"/>
                <a:cs typeface="+mn-cs"/>
              </a:rPr>
              <a:t>new school procedure sets school-wide expectations for staff, students, parents and </a:t>
            </a:r>
            <a:r>
              <a:rPr lang="en-AU" sz="1200" kern="1200" dirty="0" smtClean="0">
                <a:solidFill>
                  <a:schemeClr val="tx1"/>
                </a:solidFill>
                <a:effectLst/>
                <a:latin typeface="+mn-lt"/>
                <a:ea typeface="+mn-ea"/>
                <a:cs typeface="+mn-cs"/>
              </a:rPr>
              <a:t>carers.  We</a:t>
            </a:r>
            <a:r>
              <a:rPr lang="en-AU" sz="1200" kern="1200" baseline="0" dirty="0" smtClean="0">
                <a:solidFill>
                  <a:schemeClr val="tx1"/>
                </a:solidFill>
                <a:effectLst/>
                <a:latin typeface="+mn-lt"/>
                <a:ea typeface="+mn-ea"/>
                <a:cs typeface="+mn-cs"/>
              </a:rPr>
              <a:t> will be further engaging with our community to develop this procedure</a:t>
            </a:r>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(Please choose</a:t>
            </a:r>
            <a:r>
              <a:rPr lang="en-AU" sz="1200" b="1" i="1" kern="1200" baseline="0" dirty="0" smtClean="0">
                <a:solidFill>
                  <a:schemeClr val="tx1"/>
                </a:solidFill>
                <a:effectLst/>
                <a:latin typeface="+mn-lt"/>
                <a:ea typeface="+mn-ea"/>
                <a:cs typeface="+mn-cs"/>
              </a:rPr>
              <a:t> the points relevant to you school  type – Primary, Secondary, Central, Community, SSP, etc.).</a:t>
            </a:r>
          </a:p>
          <a:p>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dirty="0" smtClean="0"/>
              <a:t>For our primary school students, digital devices will not be permitted at recess and lunch and during class, unless approved by a teacher for educational purposes .</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Our school, in consultation with our community, will determine any restriction to be applied for secondary students  </a:t>
            </a:r>
          </a:p>
          <a:p>
            <a:pPr marL="171450" indent="-171450">
              <a:buFont typeface="Arial" panose="020B0604020202020204" pitchFamily="34" charset="0"/>
              <a:buChar char="•"/>
            </a:pPr>
            <a:endParaRPr lang="en-AU" dirty="0" smtClean="0"/>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It covers use at school, at school-related events off-site and where a clear and close connection between the student and schools exists. </a:t>
            </a:r>
          </a:p>
          <a:p>
            <a:pPr marL="0" indent="0">
              <a:buFont typeface="Arial" panose="020B0604020202020204" pitchFamily="34" charset="0"/>
              <a:buNone/>
            </a:pPr>
            <a:endParaRPr lang="en-AU" i="0" dirty="0" smtClean="0">
              <a:solidFill>
                <a:srgbClr val="FF0000"/>
              </a:solidFill>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Our school will work with students and  their parents or carers where an adjustment or exemption my</a:t>
            </a:r>
            <a:r>
              <a:rPr lang="en-AU" baseline="0" dirty="0" smtClean="0"/>
              <a:t> be</a:t>
            </a:r>
            <a:r>
              <a:rPr lang="en-AU" dirty="0" smtClean="0"/>
              <a:t> required for a student learning and/or wellbeing need</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smtClean="0"/>
              <a:t>Further Information </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smtClean="0"/>
          </a:p>
          <a:p>
            <a:pPr lvl="1"/>
            <a:r>
              <a:rPr lang="en-AU" sz="1200" kern="1200" dirty="0" smtClean="0">
                <a:solidFill>
                  <a:schemeClr val="tx1"/>
                </a:solidFill>
                <a:effectLst/>
                <a:latin typeface="+mn-lt"/>
                <a:ea typeface="+mn-ea"/>
                <a:cs typeface="+mn-cs"/>
              </a:rPr>
              <a:t>The school procedure applies for all students while they are at school. The procedure also applies to school-related settings including excursions, camps, other teaching venues, and other places and times where there is a clear and close connection between the student and the school. </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 </a:t>
            </a:r>
            <a:r>
              <a:rPr lang="en-AU" sz="1200" b="1" u="sng" kern="1200" dirty="0" smtClean="0">
                <a:solidFill>
                  <a:schemeClr val="tx1"/>
                </a:solidFill>
                <a:effectLst/>
                <a:latin typeface="+mn-lt"/>
                <a:ea typeface="+mn-ea"/>
                <a:cs typeface="+mn-cs"/>
              </a:rPr>
              <a:t>clear and close connection</a:t>
            </a:r>
            <a:r>
              <a:rPr lang="en-AU" sz="1200" kern="1200" dirty="0" smtClean="0">
                <a:solidFill>
                  <a:schemeClr val="tx1"/>
                </a:solidFill>
                <a:effectLst/>
                <a:latin typeface="+mn-lt"/>
                <a:ea typeface="+mn-ea"/>
                <a:cs typeface="+mn-cs"/>
              </a:rPr>
              <a:t> can include issues that occur outside of school but are then reported to a school staff member or have an impact in the school.</a:t>
            </a:r>
          </a:p>
          <a:p>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smtClean="0">
                <a:solidFill>
                  <a:schemeClr val="tx1"/>
                </a:solidFill>
                <a:effectLst/>
                <a:latin typeface="+mn-lt"/>
                <a:ea typeface="+mn-ea"/>
                <a:cs typeface="+mn-cs"/>
              </a:rPr>
              <a:t>This connection may exist in situations where: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online contact has flow on consequences at school</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students are online in digital classrooms</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there</a:t>
            </a:r>
            <a:r>
              <a:rPr lang="en-AU" sz="1200" kern="1200" baseline="0" dirty="0" smtClean="0">
                <a:solidFill>
                  <a:schemeClr val="tx1"/>
                </a:solidFill>
                <a:effectLst/>
                <a:latin typeface="+mn-lt"/>
                <a:ea typeface="+mn-ea"/>
                <a:cs typeface="+mn-cs"/>
              </a:rPr>
              <a:t> is harassment or vilification of another student or staff member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there is inappropriate discussion about school matters taking place publically</a:t>
            </a:r>
            <a:r>
              <a:rPr lang="en-AU" sz="1200" kern="1200" baseline="0" dirty="0" smtClean="0">
                <a:solidFill>
                  <a:schemeClr val="tx1"/>
                </a:solidFill>
                <a:effectLst/>
                <a:latin typeface="+mn-lt"/>
                <a:ea typeface="+mn-ea"/>
                <a:cs typeface="+mn-cs"/>
              </a:rPr>
              <a:t> and online</a:t>
            </a:r>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smtClean="0">
                <a:solidFill>
                  <a:srgbClr val="D70C3D"/>
                </a:solidFill>
              </a:rPr>
              <a:t>Exemptions</a:t>
            </a:r>
            <a:r>
              <a:rPr lang="en-AU" b="1" baseline="0" dirty="0" smtClean="0">
                <a:solidFill>
                  <a:srgbClr val="D70C3D"/>
                </a:solidFill>
              </a:rPr>
              <a:t> </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baseline="0" dirty="0" smtClean="0">
              <a:solidFill>
                <a:srgbClr val="D70C3D"/>
              </a:solidFill>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An exemption from parts of this policy or the school procedure can be requested from the principal by parents, carers, school counsellors and other student support staff, and, if required, students themselves. This may cover times when or places where use would otherwise be restricted. </a:t>
            </a:r>
          </a:p>
          <a:p>
            <a:pPr marL="171450" indent="-171450">
              <a:buFont typeface="Arial" panose="020B0604020202020204" pitchFamily="34" charset="0"/>
              <a:buChar char="•"/>
            </a:pPr>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Except where required by law, the school principal has discretion to consider and approve exemptions and to choose which parts of the school procedure the exemptions applies. </a:t>
            </a:r>
          </a:p>
          <a:p>
            <a:pPr marL="171450" indent="-171450">
              <a:buFont typeface="Arial" panose="020B0604020202020204" pitchFamily="34" charset="0"/>
              <a:buChar char="•"/>
            </a:pPr>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The exemption may be ongoing or for a certain time period.</a:t>
            </a:r>
          </a:p>
          <a:p>
            <a:pPr marL="171450" indent="-171450">
              <a:buFont typeface="Arial" panose="020B0604020202020204" pitchFamily="34" charset="0"/>
              <a:buChar char="•"/>
            </a:pPr>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Examples of exemptions include but are not limited to:</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A student has a wellbeing need to privately contact a support service or their parents or carers. Examples of support services include but are not limited to Headspace, FACS, juvenile justice case workers and religious leaders.</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A student is a young carer.</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Family circumstances may require an exemption for compassionate reasons. This may include circumstances such as a family member having a new baby, undergoing an operation or facing terminal illness.  It may also include restriction on times when a student can contact a parent such as a family member living overseas or parental incarceration.</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A student has a compelling, short term reason such as hearing back from an employment interview.</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smtClean="0">
              <a:solidFill>
                <a:srgbClr val="D70C3D"/>
              </a:solidFill>
            </a:endParaRPr>
          </a:p>
          <a:p>
            <a:r>
              <a:rPr lang="en-AU" sz="1200" b="1" i="0" kern="1200" dirty="0" smtClean="0">
                <a:solidFill>
                  <a:schemeClr val="tx1"/>
                </a:solidFill>
                <a:effectLst/>
                <a:latin typeface="+mn-lt"/>
                <a:ea typeface="+mn-ea"/>
                <a:cs typeface="+mn-cs"/>
              </a:rPr>
              <a:t>Adjustments</a:t>
            </a:r>
          </a:p>
          <a:p>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Some students require reasonable adjustments to their learning and support needs.  </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A disability includes a medical condition impacting a student. </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Reasonable adjustments include access to digital technologies to participate in the education on the same basis as a student without a disability.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smtClean="0">
                <a:solidFill>
                  <a:schemeClr val="tx1"/>
                </a:solidFill>
                <a:effectLst/>
                <a:latin typeface="+mn-lt"/>
                <a:ea typeface="+mn-ea"/>
                <a:cs typeface="+mn-cs"/>
              </a:rPr>
              <a:t>The school must consult the student, and their parents or carers as appropriate, in determining the adjustments for the student.</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Providing reasonable adjustments to students with disability is an obligation under the Disability Standards and </a:t>
            </a:r>
            <a:r>
              <a:rPr lang="en-AU" sz="1200" i="0" u="sng" kern="1200" dirty="0" smtClean="0">
                <a:solidFill>
                  <a:schemeClr val="tx1"/>
                </a:solidFill>
                <a:effectLst/>
                <a:latin typeface="+mn-lt"/>
                <a:ea typeface="+mn-ea"/>
                <a:cs typeface="+mn-cs"/>
              </a:rPr>
              <a:t>does not require students or parents or carers to seek an exemption under this policy. </a:t>
            </a:r>
          </a:p>
          <a:p>
            <a:r>
              <a:rPr lang="en-AU" sz="1200" i="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smtClean="0"/>
          </a:p>
          <a:p>
            <a:r>
              <a:rPr lang="en-AU" sz="1200" kern="1200" dirty="0" smtClean="0">
                <a:solidFill>
                  <a:schemeClr val="tx1"/>
                </a:solidFill>
                <a:effectLst/>
                <a:latin typeface="+mn-lt"/>
                <a:ea typeface="+mn-ea"/>
                <a:cs typeface="+mn-cs"/>
              </a:rPr>
              <a:t> </a:t>
            </a:r>
          </a:p>
          <a:p>
            <a:pPr marL="628623"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219821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This slide is to be modified by each school to describe your specific approach.</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While the use of mobile phones by students has been receiving a lot of media attention lately, this restriction on mobile phones forms just one part of this new school procedure. This new procedure will govern all digital devices and online services that students can use at school. It is not just a restriction on mobile phones.</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Digital devices</a:t>
            </a:r>
            <a:r>
              <a:rPr lang="en-AU" sz="1200" kern="1200" baseline="0" dirty="0" smtClean="0">
                <a:solidFill>
                  <a:schemeClr val="tx1"/>
                </a:solidFill>
                <a:effectLst/>
                <a:latin typeface="+mn-lt"/>
                <a:ea typeface="+mn-ea"/>
                <a:cs typeface="+mn-cs"/>
              </a:rPr>
              <a:t> at school include </a:t>
            </a:r>
            <a:r>
              <a:rPr lang="en-AU" sz="1200" kern="1200" dirty="0" smtClean="0">
                <a:solidFill>
                  <a:schemeClr val="tx1"/>
                </a:solidFill>
                <a:effectLst/>
                <a:latin typeface="+mn-lt"/>
                <a:ea typeface="+mn-ea"/>
                <a:cs typeface="+mn-cs"/>
              </a:rPr>
              <a:t>:</a:t>
            </a:r>
          </a:p>
          <a:p>
            <a:pPr marL="628623" lvl="1" indent="-171450">
              <a:buFont typeface="Arial" panose="020B0604020202020204" pitchFamily="34" charset="0"/>
              <a:buChar char="•"/>
            </a:pPr>
            <a:r>
              <a:rPr lang="en-AU" sz="1200" kern="1200" dirty="0" smtClean="0">
                <a:solidFill>
                  <a:schemeClr val="tx1"/>
                </a:solidFill>
                <a:effectLst/>
                <a:latin typeface="+mn-lt"/>
                <a:ea typeface="+mn-ea"/>
                <a:cs typeface="+mn-cs"/>
              </a:rPr>
              <a:t>Personal devices like mobile phones, tablets, laptops and smart watches that a student</a:t>
            </a:r>
            <a:r>
              <a:rPr lang="en-AU" sz="1200" kern="1200" baseline="0" dirty="0" smtClean="0">
                <a:solidFill>
                  <a:schemeClr val="tx1"/>
                </a:solidFill>
                <a:effectLst/>
                <a:latin typeface="+mn-lt"/>
                <a:ea typeface="+mn-ea"/>
                <a:cs typeface="+mn-cs"/>
              </a:rPr>
              <a:t> may bring to school </a:t>
            </a:r>
            <a:endParaRPr lang="en-AU" sz="1200" kern="1200" dirty="0" smtClean="0">
              <a:solidFill>
                <a:schemeClr val="tx1"/>
              </a:solidFill>
              <a:effectLst/>
              <a:latin typeface="+mn-lt"/>
              <a:ea typeface="+mn-ea"/>
              <a:cs typeface="+mn-cs"/>
            </a:endParaRPr>
          </a:p>
          <a:p>
            <a:pPr marL="628623" lvl="1" indent="-171450">
              <a:buFont typeface="Arial" panose="020B0604020202020204" pitchFamily="34" charset="0"/>
              <a:buChar char="•"/>
            </a:pPr>
            <a:r>
              <a:rPr lang="en-AU" sz="1200" kern="1200" dirty="0" smtClean="0">
                <a:solidFill>
                  <a:schemeClr val="tx1"/>
                </a:solidFill>
                <a:effectLst/>
                <a:latin typeface="+mn-lt"/>
                <a:ea typeface="+mn-ea"/>
                <a:cs typeface="+mn-cs"/>
              </a:rPr>
              <a:t>School-provided devices</a:t>
            </a:r>
          </a:p>
          <a:p>
            <a:pPr marL="628623" lvl="1" indent="-171450">
              <a:buFont typeface="Arial" panose="020B0604020202020204" pitchFamily="34" charset="0"/>
              <a:buChar char="•"/>
            </a:pPr>
            <a:r>
              <a:rPr lang="en-AU" sz="1200" kern="1200" dirty="0" smtClean="0">
                <a:solidFill>
                  <a:schemeClr val="tx1"/>
                </a:solidFill>
                <a:effectLst/>
                <a:latin typeface="+mn-lt"/>
                <a:ea typeface="+mn-ea"/>
                <a:cs typeface="+mn-cs"/>
              </a:rPr>
              <a:t>Personal devices students bring to school as</a:t>
            </a:r>
            <a:r>
              <a:rPr lang="en-AU" sz="1200" kern="1200" baseline="0" dirty="0" smtClean="0">
                <a:solidFill>
                  <a:schemeClr val="tx1"/>
                </a:solidFill>
                <a:effectLst/>
                <a:latin typeface="+mn-lt"/>
                <a:ea typeface="+mn-ea"/>
                <a:cs typeface="+mn-cs"/>
              </a:rPr>
              <a:t> part of a </a:t>
            </a:r>
            <a:r>
              <a:rPr lang="en-AU" sz="1200" kern="1200" dirty="0" smtClean="0">
                <a:solidFill>
                  <a:schemeClr val="tx1"/>
                </a:solidFill>
                <a:effectLst/>
                <a:latin typeface="+mn-lt"/>
                <a:ea typeface="+mn-ea"/>
                <a:cs typeface="+mn-cs"/>
              </a:rPr>
              <a:t>BYOD program.</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student is using a digital device or online service in a way that is safe, responsible, respectful and teacher-approved, then under our school procedure that use is approved. If, however, a student is found using a digital device or an online service in a way that isn’t safe, responsible, respectful or teacher-approved, that student could find themselves in breach of school procedure. In that situation, the teacher would follow our school’s behaviour management plan and welfare and discipline policy.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is a reasonable test that can be easily made by teachers in line with our existing classroom- and school-rules. This doesn’t restrict teachers from incorporating innovative technology into their classrooms where there is an educational use.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understand that parents and carers may rely on their child having a mobile phone in order to contact them before or after school, for example to coordinate and organise transport home at the end of the day. For this reason, our only procedure specifically restricts digital devices during class, at recess and at lunch and not before and after school.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smtClean="0"/>
              <a:t>The</a:t>
            </a:r>
            <a:r>
              <a:rPr lang="en-AU" baseline="0" dirty="0" smtClean="0"/>
              <a:t> procedure will also cover practical management of devices at school. </a:t>
            </a:r>
            <a:endParaRPr lang="en-AU" dirty="0" smtClean="0"/>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[Schools to amend if they wish to prescribe arrangements before and after school.]</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218196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policy, and our school’s procedure defines digital devices and online services.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a:t>
            </a:r>
            <a:r>
              <a:rPr lang="en-AU" sz="1200" b="1" u="sng" kern="1200" dirty="0">
                <a:solidFill>
                  <a:schemeClr val="tx1"/>
                </a:solidFill>
                <a:effectLst/>
                <a:latin typeface="+mn-lt"/>
                <a:ea typeface="+mn-ea"/>
                <a:cs typeface="+mn-cs"/>
              </a:rPr>
              <a:t>digital device</a:t>
            </a:r>
            <a:r>
              <a:rPr lang="en-AU" sz="1200" kern="1200" dirty="0">
                <a:solidFill>
                  <a:schemeClr val="tx1"/>
                </a:solidFill>
                <a:effectLst/>
                <a:latin typeface="+mn-lt"/>
                <a:ea typeface="+mn-ea"/>
                <a:cs typeface="+mn-cs"/>
              </a:rPr>
              <a:t> is any electronic device that can receive, store, process and share digital information, e.g. desktops, laptops, tablets, smartwatches and smartphones.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 </a:t>
            </a:r>
            <a:r>
              <a:rPr lang="en-AU" sz="1200" b="1" u="sng" kern="1200" dirty="0">
                <a:solidFill>
                  <a:schemeClr val="tx1"/>
                </a:solidFill>
                <a:effectLst/>
                <a:latin typeface="+mn-lt"/>
                <a:ea typeface="+mn-ea"/>
                <a:cs typeface="+mn-cs"/>
              </a:rPr>
              <a:t>online service</a:t>
            </a:r>
            <a:r>
              <a:rPr lang="en-AU" sz="1200" kern="1200" dirty="0">
                <a:solidFill>
                  <a:schemeClr val="tx1"/>
                </a:solidFill>
                <a:effectLst/>
                <a:latin typeface="+mn-lt"/>
                <a:ea typeface="+mn-ea"/>
                <a:cs typeface="+mn-cs"/>
              </a:rPr>
              <a:t> is any technical means to gather, process or communicate information, e.g. websites, apps, social media, and other technical means for communicating and sharing.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Digital </a:t>
            </a:r>
            <a:r>
              <a:rPr lang="en-AU" sz="1200" kern="1200" dirty="0" smtClean="0">
                <a:solidFill>
                  <a:schemeClr val="tx1"/>
                </a:solidFill>
                <a:effectLst/>
                <a:latin typeface="+mn-lt"/>
                <a:ea typeface="+mn-ea"/>
                <a:cs typeface="+mn-cs"/>
              </a:rPr>
              <a:t>devices </a:t>
            </a:r>
            <a:r>
              <a:rPr lang="en-AU" sz="1200" kern="1200" dirty="0">
                <a:solidFill>
                  <a:schemeClr val="tx1"/>
                </a:solidFill>
                <a:effectLst/>
                <a:latin typeface="+mn-lt"/>
                <a:ea typeface="+mn-ea"/>
                <a:cs typeface="+mn-cs"/>
              </a:rPr>
              <a:t>are the tools we use to connect to the internet or communicate with other people. As more devices become internet-capable, it’s an impossible task to try and define every possible piece of hardware that can connect to the internet or to another device. The same thing is true with all the new websites, apps, games, social media, and other online services that are appearing and disappearing every day.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For this reason, the NSW Department of Education has given us these broad definitions. Rather than definitions that rely on examples from current technology, these broad definitions are flexible enough to include all current and future technologies. At the end of the day, it doesn’t matter what bit of hardware our students are holding or touching, and it doesn’t matter what actual bit of software they are using to communicate. Instead, the test is simply whether our students are using digital devices or online services in ways that are safe, responsible, respectful and teacher-approved. </a:t>
            </a:r>
          </a:p>
          <a:p>
            <a:endParaRPr lang="en-AU" dirty="0"/>
          </a:p>
          <a:p>
            <a:r>
              <a:rPr lang="en-AU" dirty="0"/>
              <a:t>Image: </a:t>
            </a:r>
            <a:r>
              <a:rPr lang="en-AU" dirty="0">
                <a:hlinkClick r:id="rId3"/>
              </a:rPr>
              <a:t>https://www.shutterstock.com/image-photo/hilversum-netherlands-march-03-2017-young-595300772?src=E3mrr33aSt02iSydxSLKBg-1-87</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87667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This is an optional slide for schools who have a BYOD program. This slide is hidden by default. There are instructions on this slide to explain how to show this slide if necessary.</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new procedure also governs students participating in our school’s BYOD program.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Devices used in our school’s BYOD program are to be considered just like any other digital device at school, and the restriction on the use of these devices applies here just as it does with school-owned digital devices.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Teachers will continue to incorporate digital devices into their classroom practice, and will decide when and how they are best used in their classrooms.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student behaviour code covers all behaviour</a:t>
            </a:r>
            <a:r>
              <a:rPr lang="en-AU" sz="1200" kern="1200" baseline="0" dirty="0">
                <a:solidFill>
                  <a:schemeClr val="tx1"/>
                </a:solidFill>
                <a:effectLst/>
                <a:latin typeface="+mn-lt"/>
                <a:ea typeface="+mn-ea"/>
                <a:cs typeface="+mn-cs"/>
              </a:rPr>
              <a:t> related to digital devices, including those brought in as part of our BYOD policy. </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summary: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There is no change to the types of devices allowed, or their specifications. BYO devices can still be brought to school.</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Students are expected to use all digital devices in safe, responsible and respectful ways.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school procedure on digital devices and online services applies whether the student is using a device they own or one the school has provided.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Just like other devices, use of BYO devices are not permitted during class, at recess and at lunch unless approved by a teacher.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Classroom teachers decide when and how students can use digital devices for BYOD/educational purposes.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Students agree that their use of any digital devices, including BYOD devices, will be safe, responsible and respectful.</a:t>
            </a:r>
            <a:endParaRPr lang="en-AU" b="0" u="none" baseline="0" dirty="0"/>
          </a:p>
        </p:txBody>
      </p:sp>
      <p:sp>
        <p:nvSpPr>
          <p:cNvPr id="4" name="Slide Number Placeholder 3"/>
          <p:cNvSpPr>
            <a:spLocks noGrp="1"/>
          </p:cNvSpPr>
          <p:nvPr>
            <p:ph type="sldNum" sz="quarter" idx="10"/>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2071977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Tips for parents looking to manage their child’s use of technology at home.</a:t>
            </a:r>
            <a:endParaRPr lang="en-AU" sz="1200" kern="1200" dirty="0">
              <a:solidFill>
                <a:schemeClr val="tx1"/>
              </a:solidFill>
              <a:effectLst/>
              <a:latin typeface="+mn-lt"/>
              <a:ea typeface="+mn-ea"/>
              <a:cs typeface="+mn-cs"/>
            </a:endParaRPr>
          </a:p>
          <a:p>
            <a:pPr eaLnBrk="1" hangingPunct="1">
              <a:spcBef>
                <a:spcPct val="0"/>
              </a:spcBef>
            </a:pPr>
            <a:endParaRPr lang="en-US" altLang="en-US" b="1" dirty="0"/>
          </a:p>
          <a:p>
            <a:pPr eaLnBrk="1" hangingPunct="1">
              <a:spcBef>
                <a:spcPct val="0"/>
              </a:spcBef>
            </a:pPr>
            <a:r>
              <a:rPr lang="en-US" altLang="en-US" b="1" dirty="0"/>
              <a:t>Share online experiences together.</a:t>
            </a:r>
          </a:p>
          <a:p>
            <a:pPr eaLnBrk="1" hangingPunct="1">
              <a:spcBef>
                <a:spcPct val="0"/>
              </a:spcBef>
            </a:pPr>
            <a:r>
              <a:rPr lang="en-US" altLang="en-US" dirty="0"/>
              <a:t>The more enthusiastic and engaged you are in their digital world the more likely they will come to you for help navigating it. If you use social media, share your feed regularly</a:t>
            </a:r>
            <a:r>
              <a:rPr lang="en-US" altLang="en-US" baseline="0" dirty="0"/>
              <a:t> with your kids so that they don’t feel like they should hide theirs.</a:t>
            </a:r>
            <a:endParaRPr lang="en-US" altLang="en-US" dirty="0"/>
          </a:p>
          <a:p>
            <a:pPr eaLnBrk="1" hangingPunct="1">
              <a:spcBef>
                <a:spcPct val="0"/>
              </a:spcBef>
            </a:pPr>
            <a:endParaRPr lang="en-US" altLang="en-US" dirty="0"/>
          </a:p>
          <a:p>
            <a:pPr eaLnBrk="1" hangingPunct="1">
              <a:spcBef>
                <a:spcPct val="0"/>
              </a:spcBef>
            </a:pPr>
            <a:r>
              <a:rPr lang="en-US" altLang="en-US" b="1" dirty="0"/>
              <a:t>Teach and model respect for</a:t>
            </a:r>
            <a:r>
              <a:rPr lang="en-US" altLang="en-US" b="1" baseline="0" dirty="0"/>
              <a:t> </a:t>
            </a:r>
            <a:r>
              <a:rPr lang="en-US" altLang="en-US" b="1" dirty="0"/>
              <a:t>devices and have regular screen-free family time.</a:t>
            </a:r>
          </a:p>
          <a:p>
            <a:pPr eaLnBrk="1" hangingPunct="1">
              <a:spcBef>
                <a:spcPct val="0"/>
              </a:spcBef>
            </a:pPr>
            <a:r>
              <a:rPr lang="en-US" altLang="en-US" dirty="0"/>
              <a:t>Explain what responsible ownership and behavior entails. Provide alternatives to screen time, and make it a family rule that devices are not taken into the bedroom overnight. Put them all together for recharging. If you need</a:t>
            </a:r>
            <a:r>
              <a:rPr lang="en-US" altLang="en-US" baseline="0" dirty="0"/>
              <a:t> to use your device during screen-free time, explain why it’s important.</a:t>
            </a:r>
            <a:endParaRPr lang="en-US" altLang="en-US" dirty="0"/>
          </a:p>
          <a:p>
            <a:pPr eaLnBrk="1" hangingPunct="1">
              <a:spcBef>
                <a:spcPct val="0"/>
              </a:spcBef>
            </a:pPr>
            <a:endParaRPr lang="en-US" altLang="en-US" dirty="0"/>
          </a:p>
          <a:p>
            <a:pPr marL="0" marR="0" lvl="0" indent="0" algn="l" defTabSz="914347" rtl="0" eaLnBrk="1" fontAlgn="auto" latinLnBrk="0" hangingPunct="1">
              <a:lnSpc>
                <a:spcPct val="100000"/>
              </a:lnSpc>
              <a:spcBef>
                <a:spcPct val="0"/>
              </a:spcBef>
              <a:spcAft>
                <a:spcPts val="0"/>
              </a:spcAft>
              <a:buClrTx/>
              <a:buSzTx/>
              <a:buFontTx/>
              <a:buNone/>
              <a:tabLst/>
              <a:defRPr/>
            </a:pPr>
            <a:r>
              <a:rPr lang="en-AU" altLang="en-US" b="1" dirty="0"/>
              <a:t>Reassure them that they will not lose their device if they tell you about something that happened to make them feel unsafe or suspicious.</a:t>
            </a:r>
            <a:r>
              <a:rPr lang="en-AU" altLang="en-US" b="1" baseline="0" dirty="0"/>
              <a:t> </a:t>
            </a:r>
            <a:r>
              <a:rPr lang="en-US" altLang="en-US" dirty="0"/>
              <a:t>Discuss the kind of things they see online and that if they are exposed to content that makes them feel uncomfortable, scared or concerned to come to you or someone they trust. The main reason many children do not tell their parents about their bad experiences online is that they are terrified</a:t>
            </a:r>
            <a:r>
              <a:rPr lang="en-US" altLang="en-US" baseline="0" dirty="0"/>
              <a:t> that they will lose their device. This does </a:t>
            </a:r>
            <a:r>
              <a:rPr lang="en-US" altLang="en-US" b="1" baseline="0" dirty="0"/>
              <a:t>not</a:t>
            </a:r>
            <a:r>
              <a:rPr lang="en-US" altLang="en-US" baseline="0" dirty="0"/>
              <a:t> mean that you should not consider consequences like this for serious misbehavior – for example, if your child is engaging in bullying behavior, losing access to their device for a set amount of time would be a reasonable consequence.</a:t>
            </a:r>
            <a:endParaRPr lang="en-US" altLang="en-US" dirty="0"/>
          </a:p>
          <a:p>
            <a:pPr eaLnBrk="1" hangingPunct="1">
              <a:spcBef>
                <a:spcPct val="0"/>
              </a:spcBef>
            </a:pPr>
            <a:endParaRPr lang="en-US" altLang="en-US" dirty="0"/>
          </a:p>
          <a:p>
            <a:pPr eaLnBrk="1" hangingPunct="1">
              <a:spcBef>
                <a:spcPct val="0"/>
              </a:spcBef>
            </a:pPr>
            <a:r>
              <a:rPr lang="en-US" altLang="en-US" b="1" dirty="0"/>
              <a:t>Learn</a:t>
            </a:r>
            <a:r>
              <a:rPr lang="en-US" altLang="en-US" b="1" baseline="0" dirty="0"/>
              <a:t> about and u</a:t>
            </a:r>
            <a:r>
              <a:rPr lang="en-US" altLang="en-US" b="1" dirty="0"/>
              <a:t>se parental controls </a:t>
            </a:r>
            <a:r>
              <a:rPr lang="en-US" altLang="en-US" dirty="0"/>
              <a:t>on computers, mobiles and game consoles and adjust them in line with your child’s age and maturity</a:t>
            </a:r>
            <a:r>
              <a:rPr lang="en-US" altLang="en-US" baseline="0" dirty="0"/>
              <a:t> in consultation with your children.</a:t>
            </a:r>
            <a:endParaRPr lang="en-US" altLang="en-US" dirty="0"/>
          </a:p>
          <a:p>
            <a:pPr eaLnBrk="1" hangingPunct="1">
              <a:spcBef>
                <a:spcPct val="0"/>
              </a:spcBef>
            </a:pPr>
            <a:r>
              <a:rPr lang="en-US" altLang="en-US" dirty="0"/>
              <a:t>Apple and Google both have family group settings</a:t>
            </a:r>
            <a:r>
              <a:rPr lang="en-US" altLang="en-US" baseline="0" dirty="0"/>
              <a:t> that allow control over screen time, app downloads and permissions.</a:t>
            </a:r>
            <a:endParaRPr lang="en-US" altLang="en-US" dirty="0"/>
          </a:p>
          <a:p>
            <a:pPr eaLnBrk="1" hangingPunct="1">
              <a:spcBef>
                <a:spcPct val="0"/>
              </a:spcBef>
            </a:pPr>
            <a:r>
              <a:rPr lang="en-US" altLang="en-US" dirty="0"/>
              <a:t>All social networking sites have privacy features – make sure your children know how to check</a:t>
            </a:r>
            <a:r>
              <a:rPr lang="en-US" altLang="en-US" baseline="0" dirty="0"/>
              <a:t> and change them.</a:t>
            </a:r>
            <a:endParaRPr lang="en-US" altLang="en-US" dirty="0"/>
          </a:p>
          <a:p>
            <a:pPr eaLnBrk="1" hangingPunct="1">
              <a:spcBef>
                <a:spcPct val="0"/>
              </a:spcBef>
            </a:pPr>
            <a:endParaRPr lang="en-US" altLang="en-US" dirty="0"/>
          </a:p>
          <a:p>
            <a:pPr eaLnBrk="1" hangingPunct="1">
              <a:spcBef>
                <a:spcPct val="0"/>
              </a:spcBef>
            </a:pPr>
            <a:r>
              <a:rPr lang="en-US" altLang="en-US" b="1" dirty="0"/>
              <a:t>Help them manage their digital reputation.</a:t>
            </a:r>
          </a:p>
          <a:p>
            <a:pPr eaLnBrk="1" hangingPunct="1">
              <a:spcBef>
                <a:spcPct val="0"/>
              </a:spcBef>
            </a:pPr>
            <a:r>
              <a:rPr lang="en-US" altLang="en-US" dirty="0"/>
              <a:t>Discuss that what they post and share online – photos, videos, and comments</a:t>
            </a:r>
            <a:r>
              <a:rPr lang="en-US" altLang="en-US" baseline="0" dirty="0"/>
              <a:t> –</a:t>
            </a:r>
            <a:r>
              <a:rPr lang="en-US" altLang="en-US" dirty="0"/>
              <a:t> form their digital reputation, and that once you</a:t>
            </a:r>
            <a:r>
              <a:rPr lang="en-US" altLang="en-US" baseline="0" dirty="0"/>
              <a:t> post something online it’s practically impossible to take back.</a:t>
            </a:r>
            <a:endParaRPr lang="en-US" altLang="en-US" dirty="0"/>
          </a:p>
          <a:p>
            <a:pPr eaLnBrk="1" hangingPunct="1">
              <a:spcBef>
                <a:spcPct val="0"/>
              </a:spcBef>
            </a:pPr>
            <a:r>
              <a:rPr lang="en-US" altLang="en-US" dirty="0"/>
              <a:t>A private comment to one person can be shared on Twitter in a few seconds.</a:t>
            </a:r>
          </a:p>
          <a:p>
            <a:pPr eaLnBrk="1" hangingPunct="1">
              <a:spcBef>
                <a:spcPct val="0"/>
              </a:spcBef>
            </a:pPr>
            <a:r>
              <a:rPr lang="en-US" altLang="en-US" dirty="0"/>
              <a:t>Remind them that their profiles can be seen by all sorts of people depending on their privacy settings. Employers often investigate job applicants’ online presence. Ask your teens to think about who might see their pages and how they might interpret the posts or photos.</a:t>
            </a:r>
          </a:p>
          <a:p>
            <a:pPr eaLnBrk="1" hangingPunct="1">
              <a:spcBef>
                <a:spcPct val="0"/>
              </a:spcBef>
            </a:pPr>
            <a:endParaRPr lang="en-US" altLang="en-US" dirty="0"/>
          </a:p>
          <a:p>
            <a:pPr eaLnBrk="1" hangingPunct="1">
              <a:spcBef>
                <a:spcPct val="0"/>
              </a:spcBef>
            </a:pPr>
            <a:r>
              <a:rPr lang="en-US" altLang="en-US" b="1" dirty="0"/>
              <a:t>Talk about the golden rule</a:t>
            </a:r>
            <a:r>
              <a:rPr lang="en-US" altLang="en-US" dirty="0"/>
              <a:t>…if you wouldn’t say something to someone’s face then don’t post it. 21</a:t>
            </a:r>
            <a:r>
              <a:rPr lang="en-US" altLang="en-US" baseline="30000" dirty="0"/>
              <a:t>st</a:t>
            </a:r>
            <a:r>
              <a:rPr lang="en-US" altLang="en-US" dirty="0"/>
              <a:t> century version:  ‘Text unto others as you would have them text unto you”</a:t>
            </a:r>
          </a:p>
          <a:p>
            <a:pPr eaLnBrk="1" hangingPunct="1">
              <a:spcBef>
                <a:spcPct val="0"/>
              </a:spcBef>
            </a:pPr>
            <a:endParaRPr lang="en-US" altLang="en-US" dirty="0"/>
          </a:p>
          <a:p>
            <a:pPr eaLnBrk="1" hangingPunct="1">
              <a:spcBef>
                <a:spcPct val="0"/>
              </a:spcBef>
            </a:pPr>
            <a:r>
              <a:rPr lang="en-AU" altLang="en-US" b="1" dirty="0"/>
              <a:t>Establish clear guidelines for managing screen time and where devices can be used</a:t>
            </a:r>
            <a:r>
              <a:rPr lang="en-US" altLang="en-US" b="1" dirty="0"/>
              <a:t>. </a:t>
            </a:r>
            <a:r>
              <a:rPr lang="en-US" altLang="en-US" dirty="0"/>
              <a:t>Younger kids should have their online activities monitored by having the device in a place where the family spend time. Kitchen, family room, but not bedrooms after a time negotiated. Make sure you have some rules that you stick to as well.</a:t>
            </a:r>
          </a:p>
          <a:p>
            <a:pPr eaLnBrk="1" hangingPunct="1">
              <a:spcBef>
                <a:spcPct val="0"/>
              </a:spcBef>
            </a:pPr>
            <a:endParaRPr lang="en-US" altLang="en-US" dirty="0"/>
          </a:p>
          <a:p>
            <a:pPr eaLnBrk="1" hangingPunct="1">
              <a:spcBef>
                <a:spcPct val="0"/>
              </a:spcBef>
            </a:pPr>
            <a:r>
              <a:rPr lang="en-US" altLang="en-US" b="1" dirty="0"/>
              <a:t>Let them know you are always there for them.</a:t>
            </a:r>
          </a:p>
          <a:p>
            <a:pPr eaLnBrk="1" hangingPunct="1">
              <a:spcBef>
                <a:spcPct val="0"/>
              </a:spcBef>
            </a:pPr>
            <a:r>
              <a:rPr lang="en-US" altLang="en-US" dirty="0"/>
              <a:t>Remind teens often that you’re always available to talk to. While you’re at it, put in a plug for the school counselor, a teacher, or even a friend’s parent—knowing that they have a trusted adult to talk to may encourage teens to open up.</a:t>
            </a:r>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r>
              <a:rPr lang="en-US" altLang="en-US" dirty="0"/>
              <a:t>2018 Common Sense Media report on teenager use of social media: </a:t>
            </a:r>
            <a:r>
              <a:rPr lang="en-AU" dirty="0">
                <a:hlinkClick r:id="rId3"/>
              </a:rPr>
              <a:t>https://www.commonsensemedia.org/social-media-social-life-infographic</a:t>
            </a:r>
            <a:endParaRPr lang="en-US" altLang="en-US" dirty="0"/>
          </a:p>
          <a:p>
            <a:endParaRPr lang="en-AU" b="0" u="none" baseline="0" dirty="0"/>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214683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If parents are looking for additional resources, the following two sites are recommended by the Department of Education.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NSW Department of Education’s Digital Citizenship website provides practical advice to students, teachers and parents on the responsible use of technology, addressing safe and ethical online behaviour. Articles and resources are aligned to the NSW Syllabus and Australian Curriculum.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Website can be found at </a:t>
            </a:r>
            <a:r>
              <a:rPr lang="en-AU" dirty="0">
                <a:hlinkClick r:id="rId3"/>
              </a:rPr>
              <a:t>https://www.digitalcitizenship.nsw.edu.au/parents-articles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2071977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Office of the </a:t>
            </a:r>
            <a:r>
              <a:rPr lang="en-AU" sz="1200" kern="1200" dirty="0" err="1">
                <a:solidFill>
                  <a:schemeClr val="tx1"/>
                </a:solidFill>
                <a:effectLst/>
                <a:latin typeface="+mn-lt"/>
                <a:ea typeface="+mn-ea"/>
                <a:cs typeface="+mn-cs"/>
              </a:rPr>
              <a:t>eSafety</a:t>
            </a:r>
            <a:r>
              <a:rPr lang="en-AU" sz="1200" kern="1200" dirty="0">
                <a:solidFill>
                  <a:schemeClr val="tx1"/>
                </a:solidFill>
                <a:effectLst/>
                <a:latin typeface="+mn-lt"/>
                <a:ea typeface="+mn-ea"/>
                <a:cs typeface="+mn-cs"/>
              </a:rPr>
              <a:t> Commissioner was established in 2015 with a mandate to coordinate and lead the online safety efforts across government, industry and the not-for profit community.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provides: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 complaints service for young Australians who experience serious cyberbullying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identifying and removing illegal online content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tackling image-based abuse.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Office also provides audience-specific content to help educate all Australians about online safety including young people, women, teachers, parents, seniors and community groups.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They can be found at </a:t>
            </a:r>
            <a:r>
              <a:rPr lang="en-AU" sz="1200" u="sng" kern="1200" dirty="0">
                <a:solidFill>
                  <a:schemeClr val="tx1"/>
                </a:solidFill>
                <a:effectLst/>
                <a:latin typeface="+mn-lt"/>
                <a:ea typeface="+mn-ea"/>
                <a:cs typeface="+mn-cs"/>
                <a:hlinkClick r:id="rId3"/>
              </a:rPr>
              <a:t>https://www.esafety.gov.au/</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733994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is an opportunity for parents to ask any questions that they have about the procedure.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Here are some suggested frequently asked questions:</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What if my child requires an adjustment or exemption?</a:t>
            </a:r>
          </a:p>
          <a:p>
            <a:r>
              <a:rPr lang="en-AU" sz="1200" kern="1200" dirty="0">
                <a:solidFill>
                  <a:schemeClr val="tx1"/>
                </a:solidFill>
                <a:effectLst/>
                <a:latin typeface="+mn-lt"/>
                <a:ea typeface="+mn-ea"/>
                <a:cs typeface="+mn-cs"/>
              </a:rPr>
              <a:t>Some students may need an exemption or adjustment</a:t>
            </a:r>
            <a:r>
              <a:rPr lang="en-AU" sz="1200" kern="1200" baseline="0" dirty="0">
                <a:solidFill>
                  <a:schemeClr val="tx1"/>
                </a:solidFill>
                <a:effectLst/>
                <a:latin typeface="+mn-lt"/>
                <a:ea typeface="+mn-ea"/>
                <a:cs typeface="+mn-cs"/>
              </a:rPr>
              <a:t> from the school procedure</a:t>
            </a:r>
            <a:r>
              <a:rPr lang="en-AU" sz="1200" kern="1200" dirty="0">
                <a:solidFill>
                  <a:schemeClr val="tx1"/>
                </a:solidFill>
                <a:effectLst/>
                <a:latin typeface="+mn-lt"/>
                <a:ea typeface="+mn-ea"/>
                <a:cs typeface="+mn-cs"/>
              </a:rPr>
              <a:t>. Parents and carers should approach the principal to ask for an exemption for their child. The principal has final discretion to consider and approve exemptions on a case-by-case basis.</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How do I contact my child when they are school?</a:t>
            </a:r>
          </a:p>
          <a:p>
            <a:r>
              <a:rPr lang="en-AU" sz="1200" kern="1200" dirty="0">
                <a:solidFill>
                  <a:schemeClr val="tx1"/>
                </a:solidFill>
                <a:effectLst/>
                <a:latin typeface="+mn-lt"/>
                <a:ea typeface="+mn-ea"/>
                <a:cs typeface="+mn-cs"/>
              </a:rPr>
              <a:t>During school time, parents and carers will need to contact the school office if they need to talk to their children.</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Are digital devices also being restricted in NSW secondary schools?</a:t>
            </a:r>
          </a:p>
          <a:p>
            <a:r>
              <a:rPr lang="en-AU" sz="1200" kern="1200" dirty="0">
                <a:solidFill>
                  <a:schemeClr val="tx1"/>
                </a:solidFill>
                <a:effectLst/>
                <a:latin typeface="+mn-lt"/>
                <a:ea typeface="+mn-ea"/>
                <a:cs typeface="+mn-cs"/>
              </a:rPr>
              <a:t>Secondary principals have discretion to decide whether to allow or restrict digital devices. Secondary principals can choose to implement a restriction similar to the one in primary schools but are at no obligation to do so and could choose another approach that best suits the needs of the school.</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Are smart watches banned in our school? </a:t>
            </a:r>
          </a:p>
          <a:p>
            <a:r>
              <a:rPr lang="en-AU" sz="1200" kern="1200" dirty="0">
                <a:solidFill>
                  <a:schemeClr val="tx1"/>
                </a:solidFill>
                <a:effectLst/>
                <a:latin typeface="+mn-lt"/>
                <a:ea typeface="+mn-ea"/>
                <a:cs typeface="+mn-cs"/>
              </a:rPr>
              <a:t>Yes they are a digital device and they are governed by our school procedure. Students are restricted from using smart watches unless the teacher has explicitly authorised the use, or the principal has approved an adjustment or exemption. Students who bring a smart watch to school will store them in the same way that smart phones are stored at school.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What about smart phones on excursions?</a:t>
            </a:r>
          </a:p>
          <a:p>
            <a:r>
              <a:rPr lang="en-AU" sz="1200" kern="1200" dirty="0">
                <a:solidFill>
                  <a:schemeClr val="tx1"/>
                </a:solidFill>
                <a:effectLst/>
                <a:latin typeface="+mn-lt"/>
                <a:ea typeface="+mn-ea"/>
                <a:cs typeface="+mn-cs"/>
              </a:rPr>
              <a:t>Excursions and other events away from school are governed by this and other school procedures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924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20156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AU" sz="1200" dirty="0" smtClean="0">
                <a:solidFill>
                  <a:schemeClr val="tx2"/>
                </a:solidFill>
              </a:rPr>
              <a:t>For many schools, this reflects current practice and will not be a major change</a:t>
            </a:r>
            <a:endParaRPr lang="en-AU" sz="1200" dirty="0">
              <a:solidFill>
                <a:schemeClr val="tx2"/>
              </a:solidFill>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75775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rPr>
              <a:t>The policy acknowledges that technology plays an important and increasing role as students’ progress through their education and gives secondary schools the flexibility to find a balance between the benefits and risks that best supports their diverse communities. </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33858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Students’ safe, responsible and respectful use of </a:t>
            </a:r>
            <a:r>
              <a:rPr lang="en-AU" sz="1200" u="sng" dirty="0" smtClean="0"/>
              <a:t>digital devices</a:t>
            </a:r>
            <a:r>
              <a:rPr lang="en-AU" sz="1200" dirty="0" smtClean="0"/>
              <a:t> and </a:t>
            </a:r>
            <a:r>
              <a:rPr lang="en-AU" sz="1200" u="sng" dirty="0" smtClean="0"/>
              <a:t>online services</a:t>
            </a:r>
            <a:r>
              <a:rPr lang="en-AU" sz="1200" dirty="0" smtClean="0"/>
              <a:t> is a</a:t>
            </a:r>
            <a:r>
              <a:rPr lang="en-AU" sz="1200" baseline="0" dirty="0" smtClean="0"/>
              <a:t> key message of this policy.   </a:t>
            </a:r>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aseline="0" dirty="0" smtClean="0"/>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Safe, responsible and respectful behaviour is the greatest protective factor</a:t>
            </a:r>
            <a:r>
              <a:rPr lang="en-AU" sz="1200" baseline="0" dirty="0" smtClean="0"/>
              <a:t> when students use technology.</a:t>
            </a:r>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aseline="0" dirty="0" smtClean="0"/>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t>We want our students to have enough information to be clear about what is this looks like when hey are using digital technology.</a:t>
            </a:r>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aseline="0" dirty="0" smtClean="0"/>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t>This also relates well the Departments Behaviour Code for Students and Discipline Policies and positions inappropriate behaviour to be addressed by our school’s behaviour procedures and practices.</a:t>
            </a:r>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smtClean="0"/>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smtClean="0"/>
              <a:t>Examples of Safe, Responsible and Respectful behaviour are on the next 3 slides </a:t>
            </a:r>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110159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2384425"/>
            <a:ext cx="8578850" cy="6434138"/>
          </a:xfrm>
        </p:spPr>
      </p:sp>
      <p:sp>
        <p:nvSpPr>
          <p:cNvPr id="3" name="Notes Placeholder 2"/>
          <p:cNvSpPr>
            <a:spLocks noGrp="1"/>
          </p:cNvSpPr>
          <p:nvPr>
            <p:ph type="body" idx="1"/>
          </p:nvPr>
        </p:nvSpPr>
        <p:spPr/>
        <p:txBody>
          <a:bodyPr/>
          <a:lstStyle/>
          <a:p>
            <a:endParaRPr lang="en-AU" i="0" baseline="0" dirty="0"/>
          </a:p>
        </p:txBody>
      </p:sp>
    </p:spTree>
    <p:extLst>
      <p:ext uri="{BB962C8B-B14F-4D97-AF65-F5344CB8AC3E}">
        <p14:creationId xmlns:p14="http://schemas.microsoft.com/office/powerpoint/2010/main" val="322213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2384425"/>
            <a:ext cx="8578850" cy="6434138"/>
          </a:xfrm>
        </p:spPr>
      </p:sp>
      <p:sp>
        <p:nvSpPr>
          <p:cNvPr id="3" name="Notes Placeholder 2"/>
          <p:cNvSpPr>
            <a:spLocks noGrp="1"/>
          </p:cNvSpPr>
          <p:nvPr>
            <p:ph type="body" idx="1"/>
          </p:nvPr>
        </p:nvSpPr>
        <p:spPr/>
        <p:txBody>
          <a:bodyPr/>
          <a:lstStyle/>
          <a:p>
            <a:r>
              <a:rPr lang="en-AU" b="1" i="1" baseline="0" dirty="0" smtClean="0"/>
              <a:t>Further detail is below if required </a:t>
            </a:r>
          </a:p>
          <a:p>
            <a:endParaRPr lang="en-AU" b="1" i="0" baseline="0" dirty="0"/>
          </a:p>
          <a:p>
            <a:r>
              <a:rPr lang="en-AU" i="0" baseline="0" dirty="0"/>
              <a:t>What does </a:t>
            </a:r>
            <a:r>
              <a:rPr lang="en-AU" b="1" i="0" baseline="0" dirty="0"/>
              <a:t>taking care </a:t>
            </a:r>
            <a:r>
              <a:rPr lang="en-AU" i="0" baseline="0" dirty="0"/>
              <a:t>of the devices </a:t>
            </a:r>
            <a:r>
              <a:rPr lang="en-AU" i="0" baseline="0" dirty="0" smtClean="0"/>
              <a:t>mean</a:t>
            </a:r>
          </a:p>
          <a:p>
            <a:pPr marL="171450" indent="-171450">
              <a:buFont typeface="Arial" panose="020B0604020202020204" pitchFamily="34" charset="0"/>
              <a:buChar char="•"/>
            </a:pPr>
            <a:r>
              <a:rPr lang="en-AU" dirty="0" smtClean="0"/>
              <a:t>Make </a:t>
            </a:r>
            <a:r>
              <a:rPr lang="en-AU" dirty="0"/>
              <a:t>sure the devices you bring to school are fully charged each day and are stored appropriately when not in </a:t>
            </a:r>
            <a:r>
              <a:rPr lang="en-AU" dirty="0" smtClean="0"/>
              <a:t>use.</a:t>
            </a:r>
          </a:p>
          <a:p>
            <a:pPr marL="171450" indent="-171450">
              <a:buFont typeface="Arial" panose="020B0604020202020204" pitchFamily="34" charset="0"/>
              <a:buChar char="•"/>
            </a:pPr>
            <a:r>
              <a:rPr lang="en-AU" dirty="0" smtClean="0"/>
              <a:t>You </a:t>
            </a:r>
            <a:r>
              <a:rPr lang="en-AU" dirty="0"/>
              <a:t>and your parents and carers are responsible for any repairs or IT support your personal devices might need. </a:t>
            </a:r>
            <a:endParaRPr lang="en-AU" dirty="0" smtClean="0"/>
          </a:p>
          <a:p>
            <a:pPr marL="171450" indent="-171450">
              <a:buFont typeface="Arial" panose="020B0604020202020204" pitchFamily="34" charset="0"/>
              <a:buChar char="•"/>
            </a:pPr>
            <a:r>
              <a:rPr lang="en-AU" dirty="0" smtClean="0"/>
              <a:t>Take </a:t>
            </a:r>
            <a:r>
              <a:rPr lang="en-AU" dirty="0"/>
              <a:t>care with the </a:t>
            </a:r>
            <a:r>
              <a:rPr lang="en-AU" dirty="0" smtClean="0"/>
              <a:t>school-owned </a:t>
            </a:r>
            <a:r>
              <a:rPr lang="en-AU" dirty="0"/>
              <a:t>devices you share with others, so that other people can use them after you.</a:t>
            </a:r>
          </a:p>
          <a:p>
            <a:pPr marL="308490" indent="-308490">
              <a:buFontTx/>
              <a:buChar char="-"/>
            </a:pPr>
            <a:endParaRPr lang="en-AU" dirty="0"/>
          </a:p>
          <a:p>
            <a:r>
              <a:rPr lang="en-AU" dirty="0"/>
              <a:t>What </a:t>
            </a:r>
            <a:r>
              <a:rPr lang="en-AU" dirty="0" smtClean="0"/>
              <a:t>is </a:t>
            </a:r>
            <a:r>
              <a:rPr lang="en-AU" b="1" dirty="0" smtClean="0"/>
              <a:t>age-appropriate </a:t>
            </a:r>
            <a:r>
              <a:rPr lang="en-AU" b="1" dirty="0"/>
              <a:t>and </a:t>
            </a:r>
            <a:r>
              <a:rPr lang="en-AU" b="1" dirty="0" smtClean="0"/>
              <a:t>responsible</a:t>
            </a:r>
            <a:r>
              <a:rPr lang="en-AU" b="1" baseline="0" dirty="0" smtClean="0"/>
              <a:t> behaviour</a:t>
            </a:r>
            <a:r>
              <a:rPr lang="en-AU" baseline="0" dirty="0" smtClean="0"/>
              <a:t>?</a:t>
            </a:r>
            <a:endParaRPr lang="en-AU" dirty="0"/>
          </a:p>
          <a:p>
            <a:pPr marL="171450" indent="-171450" algn="l" defTabSz="914347"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Always adhere to the age restrictions on websites or apps</a:t>
            </a:r>
          </a:p>
          <a:p>
            <a:pPr marL="171450" indent="-171450" algn="l" defTabSz="914347"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Only </a:t>
            </a:r>
            <a:r>
              <a:rPr lang="en-AU" sz="1200" kern="1200" dirty="0">
                <a:solidFill>
                  <a:schemeClr val="tx1"/>
                </a:solidFill>
                <a:latin typeface="+mn-lt"/>
                <a:ea typeface="+mn-ea"/>
                <a:cs typeface="+mn-cs"/>
              </a:rPr>
              <a:t>use online services in the ways agreed to with your teacher</a:t>
            </a:r>
          </a:p>
          <a:p>
            <a:pPr marL="171450" indent="-171450" algn="l" defTabSz="914347" rtl="0" eaLnBrk="1" latinLnBrk="0" hangingPunct="1">
              <a:buFont typeface="Arial" panose="020B0604020202020204" pitchFamily="34" charset="0"/>
              <a:buChar char="•"/>
            </a:pPr>
            <a:r>
              <a:rPr lang="en-AU" sz="1200" kern="1200" dirty="0">
                <a:solidFill>
                  <a:schemeClr val="tx1"/>
                </a:solidFill>
                <a:latin typeface="+mn-lt"/>
                <a:ea typeface="+mn-ea"/>
                <a:cs typeface="+mn-cs"/>
              </a:rPr>
              <a:t>Only access appropriate content and websites, including when using the school’s filtered network and personal, unfiltered networks. </a:t>
            </a:r>
          </a:p>
          <a:p>
            <a:pPr marL="171450" indent="-171450" algn="l" defTabSz="914347" rtl="0" eaLnBrk="1" latinLnBrk="0" hangingPunct="1">
              <a:buFont typeface="Arial" panose="020B0604020202020204" pitchFamily="34" charset="0"/>
              <a:buChar char="•"/>
            </a:pPr>
            <a:r>
              <a:rPr lang="en-AU" sz="1200" kern="1200" dirty="0">
                <a:solidFill>
                  <a:schemeClr val="tx1"/>
                </a:solidFill>
                <a:latin typeface="+mn-lt"/>
                <a:ea typeface="+mn-ea"/>
                <a:cs typeface="+mn-cs"/>
              </a:rPr>
              <a:t>Do not use online </a:t>
            </a:r>
            <a:r>
              <a:rPr lang="en-AU" dirty="0"/>
              <a:t>services to buy or sell things online, to gamble or to do anything that breaks the law.</a:t>
            </a:r>
          </a:p>
          <a:p>
            <a:endParaRPr lang="en-AU" dirty="0"/>
          </a:p>
          <a:p>
            <a:endParaRPr lang="en-AU" i="0" baseline="0" dirty="0"/>
          </a:p>
        </p:txBody>
      </p:sp>
    </p:spTree>
    <p:extLst>
      <p:ext uri="{BB962C8B-B14F-4D97-AF65-F5344CB8AC3E}">
        <p14:creationId xmlns:p14="http://schemas.microsoft.com/office/powerpoint/2010/main" val="125021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2384425"/>
            <a:ext cx="8578850" cy="6434138"/>
          </a:xfrm>
        </p:spPr>
      </p:sp>
      <p:sp>
        <p:nvSpPr>
          <p:cNvPr id="3" name="Notes Placeholder 2"/>
          <p:cNvSpPr>
            <a:spLocks noGrp="1"/>
          </p:cNvSpPr>
          <p:nvPr>
            <p:ph type="body" idx="1"/>
          </p:nvPr>
        </p:nvSpPr>
        <p:spPr/>
        <p:txBody>
          <a:bodyPr/>
          <a:lstStyle/>
          <a:p>
            <a:r>
              <a:rPr lang="en-AU" b="1" i="1" baseline="0" dirty="0" smtClean="0"/>
              <a:t>Further detail is below if required </a:t>
            </a:r>
          </a:p>
          <a:p>
            <a:endParaRPr lang="en-AU" i="0" baseline="0" dirty="0" smtClean="0"/>
          </a:p>
          <a:p>
            <a:pPr lvl="0"/>
            <a:r>
              <a:rPr lang="en-AU" b="1" i="0" baseline="0" dirty="0" smtClean="0"/>
              <a:t>Harm</a:t>
            </a:r>
            <a:r>
              <a:rPr lang="en-AU" i="0" baseline="0" dirty="0" smtClean="0"/>
              <a:t> may</a:t>
            </a:r>
            <a:r>
              <a:rPr lang="en-AU" dirty="0" smtClean="0"/>
              <a:t> include</a:t>
            </a:r>
            <a:r>
              <a:rPr lang="en-AU" baseline="0" dirty="0" smtClean="0"/>
              <a:t> </a:t>
            </a:r>
            <a:r>
              <a:rPr lang="en-AU" dirty="0" smtClean="0"/>
              <a:t>things that might be: </a:t>
            </a:r>
          </a:p>
          <a:p>
            <a:pPr marL="171450" indent="-171450">
              <a:buFont typeface="Arial" panose="020B0604020202020204" pitchFamily="34" charset="0"/>
              <a:buChar char="•"/>
            </a:pPr>
            <a:r>
              <a:rPr lang="en-AU" dirty="0" smtClean="0"/>
              <a:t>inappropriate</a:t>
            </a:r>
            <a:r>
              <a:rPr lang="en-AU" dirty="0"/>
              <a:t>, offensive or </a:t>
            </a:r>
            <a:r>
              <a:rPr lang="en-AU" dirty="0" smtClean="0"/>
              <a:t>abusive ; </a:t>
            </a:r>
            <a:endParaRPr lang="en-AU" dirty="0"/>
          </a:p>
          <a:p>
            <a:pPr marL="171450" indent="-171450">
              <a:buFont typeface="Arial" panose="020B0604020202020204" pitchFamily="34" charset="0"/>
              <a:buChar char="•"/>
            </a:pPr>
            <a:r>
              <a:rPr lang="en-AU" dirty="0"/>
              <a:t>upsetting or embarrassing </a:t>
            </a:r>
            <a:r>
              <a:rPr lang="en-AU" dirty="0" smtClean="0"/>
              <a:t>another </a:t>
            </a:r>
            <a:r>
              <a:rPr lang="en-AU" dirty="0"/>
              <a:t>person or group; </a:t>
            </a:r>
          </a:p>
          <a:p>
            <a:pPr marL="171450" indent="-171450">
              <a:buFont typeface="Arial" panose="020B0604020202020204" pitchFamily="34" charset="0"/>
              <a:buChar char="•"/>
            </a:pPr>
            <a:r>
              <a:rPr lang="en-AU" dirty="0" smtClean="0"/>
              <a:t>bullying</a:t>
            </a:r>
            <a:r>
              <a:rPr lang="en-AU" dirty="0"/>
              <a:t>; </a:t>
            </a:r>
          </a:p>
          <a:p>
            <a:pPr marL="171450" indent="-171450">
              <a:buFont typeface="Arial" panose="020B0604020202020204" pitchFamily="34" charset="0"/>
              <a:buChar char="•"/>
            </a:pPr>
            <a:r>
              <a:rPr lang="en-AU" dirty="0" smtClean="0"/>
              <a:t>sharing</a:t>
            </a:r>
            <a:r>
              <a:rPr lang="en-AU" baseline="0" dirty="0" smtClean="0"/>
              <a:t> </a:t>
            </a:r>
            <a:r>
              <a:rPr lang="en-AU" dirty="0" smtClean="0"/>
              <a:t>private </a:t>
            </a:r>
            <a:r>
              <a:rPr lang="en-AU" dirty="0"/>
              <a:t>or </a:t>
            </a:r>
            <a:r>
              <a:rPr lang="en-AU" dirty="0" smtClean="0"/>
              <a:t>confidential information;</a:t>
            </a:r>
            <a:endParaRPr lang="en-AU" dirty="0"/>
          </a:p>
          <a:p>
            <a:pPr marL="171450" indent="-171450">
              <a:buFont typeface="Arial" panose="020B0604020202020204" pitchFamily="34" charset="0"/>
              <a:buChar char="•"/>
            </a:pPr>
            <a:r>
              <a:rPr lang="en-AU" dirty="0" smtClean="0"/>
              <a:t>sending a </a:t>
            </a:r>
            <a:r>
              <a:rPr lang="en-AU" dirty="0"/>
              <a:t>virus or other harmful software</a:t>
            </a:r>
            <a:r>
              <a:rPr lang="en-AU" dirty="0" smtClean="0"/>
              <a:t>.</a:t>
            </a:r>
            <a:endParaRPr lang="en-AU" dirty="0"/>
          </a:p>
        </p:txBody>
      </p:sp>
    </p:spTree>
    <p:extLst>
      <p:ext uri="{BB962C8B-B14F-4D97-AF65-F5344CB8AC3E}">
        <p14:creationId xmlns:p14="http://schemas.microsoft.com/office/powerpoint/2010/main" val="222077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learning  and wellbeing of all our students is our priority. </a:t>
            </a:r>
          </a:p>
          <a:p>
            <a:pPr marL="171450" lvl="0" indent="-171450">
              <a:buFont typeface="Arial" panose="020B0604020202020204" pitchFamily="34" charset="0"/>
              <a:buChar char="•"/>
            </a:pPr>
            <a:endParaRPr lang="en-AU" sz="1200" kern="1200" baseline="0" dirty="0" smtClean="0">
              <a:solidFill>
                <a:schemeClr val="tx1"/>
              </a:solidFill>
              <a:effectLst/>
              <a:latin typeface="+mn-lt"/>
              <a:ea typeface="+mn-ea"/>
              <a:cs typeface="+mn-cs"/>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We know digital technology is important to the way children and young people, learn, interact and play.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use of digital technology by students in school-related settings is fundamentally intended to enhance learning, wellbeing and educational attainment. It can support education and help students develop the skills needed for the 21</a:t>
            </a:r>
            <a:r>
              <a:rPr lang="en-AU" sz="1200" kern="1200" baseline="30000" dirty="0" smtClean="0">
                <a:solidFill>
                  <a:schemeClr val="tx1"/>
                </a:solidFill>
                <a:effectLst/>
                <a:latin typeface="+mn-lt"/>
                <a:ea typeface="+mn-ea"/>
                <a:cs typeface="+mn-cs"/>
              </a:rPr>
              <a:t>st</a:t>
            </a:r>
            <a:r>
              <a:rPr lang="en-AU" sz="1200" kern="1200" baseline="0" dirty="0" smtClean="0">
                <a:solidFill>
                  <a:schemeClr val="tx1"/>
                </a:solidFill>
                <a:effectLst/>
                <a:latin typeface="+mn-lt"/>
                <a:ea typeface="+mn-ea"/>
                <a:cs typeface="+mn-cs"/>
              </a:rPr>
              <a:t> century. </a:t>
            </a:r>
            <a:endParaRPr lang="en-GB" sz="1200" kern="1200" baseline="0" dirty="0" smtClean="0">
              <a:solidFill>
                <a:schemeClr val="tx1"/>
              </a:solidFill>
              <a:effectLst/>
              <a:latin typeface="+mn-lt"/>
              <a:ea typeface="+mn-ea"/>
              <a:cs typeface="+mn-cs"/>
            </a:endParaRP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also know that ways they may be used could put children and young people’s safety and wellbeing at risk.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This </a:t>
            </a:r>
            <a:r>
              <a:rPr lang="en-AU" dirty="0" smtClean="0"/>
              <a:t>presents a new challenge for schools, teachers, parents and carers and students. </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need </a:t>
            </a:r>
            <a:r>
              <a:rPr lang="en-GB" sz="1200" kern="1200" baseline="0" dirty="0" smtClean="0">
                <a:solidFill>
                  <a:schemeClr val="tx1"/>
                </a:solidFill>
                <a:effectLst/>
                <a:latin typeface="+mn-lt"/>
                <a:ea typeface="+mn-ea"/>
                <a:cs typeface="+mn-cs"/>
              </a:rPr>
              <a:t>to balance these opportunities and risks. </a:t>
            </a:r>
          </a:p>
          <a:p>
            <a:pPr marL="171450" lvl="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smtClean="0">
                <a:solidFill>
                  <a:schemeClr val="tx1"/>
                </a:solidFill>
                <a:effectLst/>
                <a:latin typeface="+mn-lt"/>
                <a:ea typeface="+mn-ea"/>
                <a:cs typeface="+mn-cs"/>
              </a:rPr>
              <a:t>We also understand that this balancing act will mean</a:t>
            </a:r>
            <a:r>
              <a:rPr lang="en-GB" sz="1200" i="0" kern="1200" baseline="0" dirty="0" smtClean="0">
                <a:solidFill>
                  <a:schemeClr val="tx1"/>
                </a:solidFill>
                <a:effectLst/>
                <a:latin typeface="+mn-lt"/>
                <a:ea typeface="+mn-ea"/>
                <a:cs typeface="+mn-cs"/>
              </a:rPr>
              <a:t> that implementing </a:t>
            </a:r>
            <a:r>
              <a:rPr lang="en-GB" sz="1200" i="0" kern="1200" dirty="0" smtClean="0">
                <a:solidFill>
                  <a:schemeClr val="tx1"/>
                </a:solidFill>
                <a:effectLst/>
                <a:latin typeface="+mn-lt"/>
                <a:ea typeface="+mn-ea"/>
                <a:cs typeface="+mn-cs"/>
              </a:rPr>
              <a:t>the policy</a:t>
            </a:r>
            <a:r>
              <a:rPr lang="en-GB" sz="1200" i="0" kern="1200" baseline="0" dirty="0" smtClean="0">
                <a:solidFill>
                  <a:schemeClr val="tx1"/>
                </a:solidFill>
                <a:effectLst/>
                <a:latin typeface="+mn-lt"/>
                <a:ea typeface="+mn-ea"/>
                <a:cs typeface="+mn-cs"/>
              </a:rPr>
              <a:t> is potentially controversial – depending on different view points - for some it won’t be tough enough and for others if will be too tough.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0" kern="1200" baseline="0" dirty="0" smtClean="0">
              <a:solidFill>
                <a:schemeClr val="tx1"/>
              </a:solidFill>
              <a:effectLst/>
              <a:latin typeface="+mn-lt"/>
              <a:ea typeface="+mn-ea"/>
              <a:cs typeface="+mn-cs"/>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baseline="0" dirty="0" smtClean="0">
                <a:solidFill>
                  <a:schemeClr val="tx1"/>
                </a:solidFill>
                <a:effectLst/>
                <a:latin typeface="+mn-lt"/>
                <a:ea typeface="+mn-ea"/>
                <a:cs typeface="+mn-cs"/>
              </a:rPr>
              <a:t>This policy also responds to a government review on non-educational use of mobile devices held in 2018 </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1536177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5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10;&#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2354592303"/>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1346579141"/>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2" name="Picture 11" descr="NSW Government Logo" title="NSW Government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06E2447-F849-40EA-8900-DA676DB9AC6F}" type="datetimeFigureOut">
              <a:rPr lang="en-AU" smtClean="0"/>
              <a:t>9/03/2020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16E6D1-D546-483D-8049-9AC4AB959E9C}" type="slidenum">
              <a:rPr lang="en-AU" smtClean="0"/>
              <a:t>‹#›</a:t>
            </a:fld>
            <a:endParaRPr lang="en-AU"/>
          </a:p>
        </p:txBody>
      </p:sp>
    </p:spTree>
    <p:extLst>
      <p:ext uri="{BB962C8B-B14F-4D97-AF65-F5344CB8AC3E}">
        <p14:creationId xmlns:p14="http://schemas.microsoft.com/office/powerpoint/2010/main" val="11509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033881"/>
            <a:ext cx="5053098" cy="498213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8000986" cy="904985"/>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8000984"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9" name="Picture Placeholder 20"/>
          <p:cNvSpPr>
            <a:spLocks noGrp="1"/>
          </p:cNvSpPr>
          <p:nvPr>
            <p:ph type="pic" sz="quarter" idx="17" hasCustomPrompt="1"/>
          </p:nvPr>
        </p:nvSpPr>
        <p:spPr>
          <a:xfrm>
            <a:off x="273748" y="1184564"/>
            <a:ext cx="1772107" cy="1521834"/>
          </a:xfrm>
        </p:spPr>
        <p:txBody>
          <a:bodyPr/>
          <a:lstStyle>
            <a:lvl1pPr>
              <a:defRPr baseline="0">
                <a:solidFill>
                  <a:schemeClr val="bg1"/>
                </a:solidFill>
              </a:defRPr>
            </a:lvl1pPr>
          </a:lstStyle>
          <a:p>
            <a:r>
              <a:rPr lang="en-US"/>
              <a:t>Click to add school logo</a:t>
            </a:r>
            <a:endParaRPr lang="en-AU"/>
          </a:p>
        </p:txBody>
      </p:sp>
      <p:sp>
        <p:nvSpPr>
          <p:cNvPr id="12" name="Title 8">
            <a:extLst>
              <a:ext uri="{FF2B5EF4-FFF2-40B4-BE49-F238E27FC236}">
                <a16:creationId xmlns:a16="http://schemas.microsoft.com/office/drawing/2014/main" id="{4C77762C-D1E8-41D0-BDF5-16B2E2FB0FDA}"/>
              </a:ext>
            </a:extLst>
          </p:cNvPr>
          <p:cNvSpPr txBox="1">
            <a:spLocks/>
          </p:cNvSpPr>
          <p:nvPr userDrawn="1"/>
        </p:nvSpPr>
        <p:spPr>
          <a:xfrm>
            <a:off x="2248022" y="1310753"/>
            <a:ext cx="3477025" cy="1107996"/>
          </a:xfrm>
          <a:prstGeom prst="rect">
            <a:avLst/>
          </a:prstGeom>
        </p:spPr>
        <p:txBody>
          <a:bodyPr vert="horz" wrap="square" lIns="0" tIns="0" rIns="0" bIns="0" rtlCol="0" anchor="b">
            <a:noAutofit/>
          </a:bodyPr>
          <a:lstStyle>
            <a:lvl1pPr algn="l" defTabSz="514337" rtl="0" eaLnBrk="1" latinLnBrk="0" hangingPunct="1">
              <a:lnSpc>
                <a:spcPct val="90000"/>
              </a:lnSpc>
              <a:spcBef>
                <a:spcPct val="0"/>
              </a:spcBef>
              <a:buNone/>
              <a:defRPr sz="3000" b="0" i="0" kern="1200">
                <a:solidFill>
                  <a:schemeClr val="bg1"/>
                </a:solidFill>
                <a:latin typeface="Montserrat SemiBold" panose="00000700000000000000" pitchFamily="2" charset="0"/>
                <a:ea typeface="+mj-ea"/>
                <a:cs typeface="+mj-cs"/>
              </a:defRPr>
            </a:lvl1pPr>
          </a:lstStyle>
          <a:p>
            <a:endParaRPr lang="en-AU"/>
          </a:p>
        </p:txBody>
      </p:sp>
      <p:sp>
        <p:nvSpPr>
          <p:cNvPr id="13" name="Text Placeholder 2"/>
          <p:cNvSpPr>
            <a:spLocks noGrp="1"/>
          </p:cNvSpPr>
          <p:nvPr>
            <p:ph type="body" sz="quarter" idx="16" hasCustomPrompt="1"/>
          </p:nvPr>
        </p:nvSpPr>
        <p:spPr>
          <a:xfrm>
            <a:off x="2096653" y="1184565"/>
            <a:ext cx="6168139" cy="1521834"/>
          </a:xfrm>
        </p:spPr>
        <p:txBody>
          <a:bodyPr anchor="ctr">
            <a:normAutofit/>
          </a:bodyPr>
          <a:lstStyle>
            <a:lvl1pPr marL="0" indent="0">
              <a:buNone/>
              <a:defRPr sz="3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school name</a:t>
            </a:r>
            <a:endParaRPr lang="en-AU"/>
          </a:p>
        </p:txBody>
      </p:sp>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688" r:id="rId3"/>
    <p:sldLayoutId id="2147483692" r:id="rId4"/>
    <p:sldLayoutId id="2147483691" r:id="rId5"/>
    <p:sldLayoutId id="2147483694" r:id="rId6"/>
    <p:sldLayoutId id="2147483675" r:id="rId7"/>
    <p:sldLayoutId id="2147483670" r:id="rId8"/>
    <p:sldLayoutId id="2147483689" r:id="rId9"/>
    <p:sldLayoutId id="2147483671" r:id="rId10"/>
    <p:sldLayoutId id="2147483696" r:id="rId11"/>
    <p:sldLayoutId id="2147483697" r:id="rId12"/>
    <p:sldLayoutId id="2147483695" r:id="rId13"/>
    <p:sldLayoutId id="2147483698" r:id="rId14"/>
    <p:sldLayoutId id="2147483687" r:id="rId15"/>
    <p:sldLayoutId id="2147483699" r:id="rId16"/>
    <p:sldLayoutId id="2147483700" r:id="rId17"/>
  </p:sldLayoutIdLst>
  <p:transition>
    <p:fade/>
  </p:transition>
  <p:hf sldNum="0" hdr="0" dt="0"/>
  <p:txStyles>
    <p:titleStyle>
      <a:lvl1pPr algn="l" defTabSz="514337" rtl="0" eaLnBrk="1" latinLnBrk="0" hangingPunct="1">
        <a:lnSpc>
          <a:spcPct val="90000"/>
        </a:lnSpc>
        <a:spcBef>
          <a:spcPct val="0"/>
        </a:spcBef>
        <a:buNone/>
        <a:defRPr sz="2400" b="0" i="0" u="none" kern="1200">
          <a:solidFill>
            <a:schemeClr val="tx2"/>
          </a:solidFill>
          <a:latin typeface="Montserrat SemiBold" panose="00000700000000000000" pitchFamily="2" charset="0"/>
          <a:ea typeface="+mj-ea"/>
          <a:cs typeface="+mj-cs"/>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Montserrat Medium" pitchFamily="2" charset="77"/>
          <a:ea typeface="+mn-ea"/>
          <a:cs typeface="+mn-cs"/>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b="0" i="0" u="none" kern="1200">
          <a:solidFill>
            <a:schemeClr val="tx2"/>
          </a:solidFill>
          <a:latin typeface="Montserrat Medium" pitchFamily="2" charset="77"/>
          <a:ea typeface="+mn-ea"/>
          <a:cs typeface="+mn-cs"/>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mn-lt"/>
          <a:ea typeface="+mn-ea"/>
          <a:cs typeface="+mn-cs"/>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www.digitalcitizenship.nsw.edu.au/parents-articl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www.esafety.gov.a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AU"/>
              <a:t>An information guide for parents and carers</a:t>
            </a:r>
            <a:br>
              <a:rPr lang="en-AU"/>
            </a:br>
            <a:endParaRPr lang="en-AU"/>
          </a:p>
        </p:txBody>
      </p:sp>
      <p:sp>
        <p:nvSpPr>
          <p:cNvPr id="4" name="Title 3"/>
          <p:cNvSpPr>
            <a:spLocks noGrp="1"/>
          </p:cNvSpPr>
          <p:nvPr>
            <p:ph type="title"/>
          </p:nvPr>
        </p:nvSpPr>
        <p:spPr/>
        <p:txBody>
          <a:bodyPr/>
          <a:lstStyle/>
          <a:p>
            <a:r>
              <a:rPr lang="en-AU"/>
              <a:t>Student use of digital devices </a:t>
            </a:r>
            <a:br>
              <a:rPr lang="en-AU"/>
            </a:br>
            <a:r>
              <a:rPr lang="en-AU"/>
              <a:t>and online services</a:t>
            </a:r>
          </a:p>
        </p:txBody>
      </p:sp>
      <p:sp>
        <p:nvSpPr>
          <p:cNvPr id="9" name="Picture Placeholder 8"/>
          <p:cNvSpPr>
            <a:spLocks noGrp="1"/>
          </p:cNvSpPr>
          <p:nvPr>
            <p:ph type="pic" sz="quarter" idx="17"/>
          </p:nvPr>
        </p:nvSpPr>
        <p:spPr/>
      </p:sp>
      <p:sp>
        <p:nvSpPr>
          <p:cNvPr id="8" name="Text Placeholder 7"/>
          <p:cNvSpPr>
            <a:spLocks noGrp="1"/>
          </p:cNvSpPr>
          <p:nvPr>
            <p:ph type="body" sz="quarter" idx="16"/>
          </p:nvPr>
        </p:nvSpPr>
        <p:spPr/>
        <p:txBody>
          <a:bodyPr/>
          <a:lstStyle/>
          <a:p>
            <a:endParaRPr lang="en-AU"/>
          </a:p>
        </p:txBody>
      </p:sp>
    </p:spTree>
    <p:extLst>
      <p:ext uri="{BB962C8B-B14F-4D97-AF65-F5344CB8AC3E}">
        <p14:creationId xmlns:p14="http://schemas.microsoft.com/office/powerpoint/2010/main" val="27057337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dirty="0"/>
              <a:t>Findings and feedback from over 14,000 </a:t>
            </a:r>
            <a:r>
              <a:rPr lang="en-AU" dirty="0" smtClean="0"/>
              <a:t>respondents includes:</a:t>
            </a:r>
            <a:endParaRPr lang="en-AU" dirty="0"/>
          </a:p>
        </p:txBody>
      </p:sp>
      <p:sp>
        <p:nvSpPr>
          <p:cNvPr id="4" name="Title 3"/>
          <p:cNvSpPr>
            <a:spLocks noGrp="1"/>
          </p:cNvSpPr>
          <p:nvPr>
            <p:ph type="title"/>
          </p:nvPr>
        </p:nvSpPr>
        <p:spPr/>
        <p:txBody>
          <a:bodyPr/>
          <a:lstStyle/>
          <a:p>
            <a:r>
              <a:rPr lang="en-AU" dirty="0"/>
              <a:t>2018 Government review into mobile devices</a:t>
            </a:r>
          </a:p>
        </p:txBody>
      </p:sp>
      <p:sp>
        <p:nvSpPr>
          <p:cNvPr id="5" name="Footer Placeholder 4"/>
          <p:cNvSpPr>
            <a:spLocks noGrp="1"/>
          </p:cNvSpPr>
          <p:nvPr>
            <p:ph type="ftr" sz="quarter" idx="3"/>
          </p:nvPr>
        </p:nvSpPr>
        <p:spPr/>
        <p:txBody>
          <a:bodyPr/>
          <a:lstStyle/>
          <a:p>
            <a:fld id="{5116C895-348D-4FA1-AC3F-6A98EE2CBA64}" type="slidenum">
              <a:rPr lang="en-US" smtClean="0"/>
              <a:pPr/>
              <a:t>10</a:t>
            </a:fld>
            <a:endParaRPr lang="en-US"/>
          </a:p>
        </p:txBody>
      </p:sp>
      <p:sp>
        <p:nvSpPr>
          <p:cNvPr id="6" name="Text Placeholder 2"/>
          <p:cNvSpPr txBox="1">
            <a:spLocks/>
          </p:cNvSpPr>
          <p:nvPr/>
        </p:nvSpPr>
        <p:spPr>
          <a:xfrm>
            <a:off x="292098" y="1844673"/>
            <a:ext cx="5151913" cy="4059565"/>
          </a:xfrm>
          <a:prstGeom prst="rect">
            <a:avLst/>
          </a:prstGeom>
          <a:solidFill>
            <a:srgbClr val="FFFFFF"/>
          </a:solidFill>
        </p:spPr>
        <p:txBody>
          <a:bodyPr>
            <a:no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Montserrat Medium" pitchFamily="2" charset="77"/>
                <a:ea typeface="+mn-ea"/>
                <a:cs typeface="+mn-cs"/>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mn-lt"/>
                <a:ea typeface="+mn-ea"/>
                <a:cs typeface="+mn-cs"/>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dirty="0"/>
              <a:t>Devices can support school-related learning activities</a:t>
            </a:r>
          </a:p>
          <a:p>
            <a:pPr lvl="0"/>
            <a:r>
              <a:rPr lang="en-US" dirty="0" smtClean="0"/>
              <a:t>Devices </a:t>
            </a:r>
            <a:r>
              <a:rPr lang="en-US" dirty="0"/>
              <a:t>can support learning needs and help students to manage medical conditions</a:t>
            </a:r>
          </a:p>
          <a:p>
            <a:r>
              <a:rPr lang="en-US" dirty="0" smtClean="0"/>
              <a:t>Mobile </a:t>
            </a:r>
            <a:r>
              <a:rPr lang="en-US" dirty="0"/>
              <a:t>devices can be a useful alternative </a:t>
            </a:r>
            <a:r>
              <a:rPr lang="en-US" dirty="0" smtClean="0"/>
              <a:t>in some circumstances </a:t>
            </a:r>
          </a:p>
          <a:p>
            <a:r>
              <a:rPr lang="en-US" dirty="0"/>
              <a:t>Devices </a:t>
            </a:r>
            <a:r>
              <a:rPr lang="en-US" dirty="0" smtClean="0"/>
              <a:t>can offer </a:t>
            </a:r>
            <a:r>
              <a:rPr lang="en-US" dirty="0"/>
              <a:t>parents peace of mind </a:t>
            </a:r>
            <a:r>
              <a:rPr lang="en-US" dirty="0" smtClean="0"/>
              <a:t>when children are travelling </a:t>
            </a:r>
            <a:endParaRPr lang="en-US" dirty="0"/>
          </a:p>
          <a:p>
            <a:endParaRPr lang="en-US" dirty="0"/>
          </a:p>
          <a:p>
            <a:pPr marL="0" indent="0">
              <a:buNone/>
            </a:pPr>
            <a:endParaRPr lang="en-AU"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3379" y="2053778"/>
            <a:ext cx="3027335" cy="3929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58935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dirty="0" smtClean="0"/>
              <a:t>Feedback also included challenges </a:t>
            </a:r>
            <a:r>
              <a:rPr lang="en-AU" dirty="0"/>
              <a:t>for parents, students and teachers</a:t>
            </a:r>
          </a:p>
        </p:txBody>
      </p:sp>
      <p:sp>
        <p:nvSpPr>
          <p:cNvPr id="4" name="Title 3"/>
          <p:cNvSpPr>
            <a:spLocks noGrp="1"/>
          </p:cNvSpPr>
          <p:nvPr>
            <p:ph type="title"/>
          </p:nvPr>
        </p:nvSpPr>
        <p:spPr/>
        <p:txBody>
          <a:bodyPr/>
          <a:lstStyle/>
          <a:p>
            <a:r>
              <a:rPr lang="en-AU"/>
              <a:t>2018 Government review into mobile devices</a:t>
            </a:r>
          </a:p>
        </p:txBody>
      </p:sp>
      <p:sp>
        <p:nvSpPr>
          <p:cNvPr id="5" name="Footer Placeholder 4"/>
          <p:cNvSpPr>
            <a:spLocks noGrp="1"/>
          </p:cNvSpPr>
          <p:nvPr>
            <p:ph type="ftr" sz="quarter" idx="3"/>
          </p:nvPr>
        </p:nvSpPr>
        <p:spPr/>
        <p:txBody>
          <a:bodyPr/>
          <a:lstStyle/>
          <a:p>
            <a:fld id="{5116C895-348D-4FA1-AC3F-6A98EE2CBA64}" type="slidenum">
              <a:rPr lang="en-US" smtClean="0"/>
              <a:pPr/>
              <a:t>11</a:t>
            </a:fld>
            <a:endParaRPr lang="en-US"/>
          </a:p>
        </p:txBody>
      </p:sp>
      <p:sp>
        <p:nvSpPr>
          <p:cNvPr id="6" name="Text Placeholder 2"/>
          <p:cNvSpPr txBox="1">
            <a:spLocks/>
          </p:cNvSpPr>
          <p:nvPr/>
        </p:nvSpPr>
        <p:spPr>
          <a:xfrm>
            <a:off x="292098" y="1844673"/>
            <a:ext cx="4567951" cy="4059565"/>
          </a:xfrm>
          <a:prstGeom prst="rect">
            <a:avLst/>
          </a:prstGeom>
          <a:solidFill>
            <a:srgbClr val="FFFFFF"/>
          </a:solidFill>
        </p:spPr>
        <p:txBody>
          <a:bodyPr>
            <a:no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Montserrat Medium" pitchFamily="2" charset="77"/>
                <a:ea typeface="+mn-ea"/>
                <a:cs typeface="+mn-cs"/>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mn-lt"/>
                <a:ea typeface="+mn-ea"/>
                <a:cs typeface="+mn-cs"/>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lvl="0"/>
            <a:r>
              <a:rPr lang="en-US" dirty="0"/>
              <a:t>D</a:t>
            </a:r>
            <a:r>
              <a:rPr lang="en-US" dirty="0" smtClean="0"/>
              <a:t>istraction or </a:t>
            </a:r>
            <a:r>
              <a:rPr lang="en-US" dirty="0"/>
              <a:t>disruption to learning</a:t>
            </a:r>
          </a:p>
          <a:p>
            <a:r>
              <a:rPr lang="en-US" dirty="0"/>
              <a:t>Cyberbullying and image-based abuse</a:t>
            </a:r>
          </a:p>
          <a:p>
            <a:pPr lvl="0"/>
            <a:r>
              <a:rPr lang="en-US" dirty="0"/>
              <a:t>Less time spent face-to-face and on physical activity</a:t>
            </a:r>
          </a:p>
          <a:p>
            <a:pPr lvl="0"/>
            <a:r>
              <a:rPr lang="en-US" dirty="0" smtClean="0"/>
              <a:t>Parents, teachers </a:t>
            </a:r>
            <a:r>
              <a:rPr lang="en-US" dirty="0"/>
              <a:t>and </a:t>
            </a:r>
            <a:r>
              <a:rPr lang="en-US" dirty="0" smtClean="0"/>
              <a:t>students saw minimal </a:t>
            </a:r>
            <a:r>
              <a:rPr lang="en-US" dirty="0"/>
              <a:t>additional educational value for </a:t>
            </a:r>
            <a:r>
              <a:rPr lang="en-US" dirty="0" smtClean="0"/>
              <a:t>smartphones where there was alternative access to technology </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51346" y="2028988"/>
            <a:ext cx="3942796" cy="2792532"/>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8284527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18015" y="2017762"/>
            <a:ext cx="8494617" cy="4073107"/>
          </a:xfrm>
          <a:solidFill>
            <a:srgbClr val="FFFFFF"/>
          </a:solidFill>
        </p:spPr>
        <p:txBody>
          <a:bodyPr>
            <a:noAutofit/>
          </a:bodyPr>
          <a:lstStyle/>
          <a:p>
            <a:r>
              <a:rPr lang="en-AU" dirty="0" smtClean="0"/>
              <a:t>For our primary school students, digital </a:t>
            </a:r>
            <a:r>
              <a:rPr lang="en-AU" dirty="0"/>
              <a:t>devices </a:t>
            </a:r>
            <a:r>
              <a:rPr lang="en-AU" dirty="0" smtClean="0"/>
              <a:t>will not be permitted </a:t>
            </a:r>
            <a:r>
              <a:rPr lang="en-AU" dirty="0"/>
              <a:t>at recess and lunch and during class, unless approved by a </a:t>
            </a:r>
            <a:r>
              <a:rPr lang="en-AU" dirty="0" smtClean="0"/>
              <a:t>teacher.</a:t>
            </a:r>
          </a:p>
          <a:p>
            <a:r>
              <a:rPr lang="en-AU" dirty="0" smtClean="0"/>
              <a:t>Our school, in consultation with our community, will determine and any restriction to be applied for secondary students  </a:t>
            </a:r>
            <a:endParaRPr lang="en-AU" i="1" dirty="0" smtClean="0">
              <a:solidFill>
                <a:srgbClr val="FF0000"/>
              </a:solidFill>
            </a:endParaRPr>
          </a:p>
          <a:p>
            <a:r>
              <a:rPr lang="en-AU" dirty="0" smtClean="0"/>
              <a:t>The procedure will </a:t>
            </a:r>
          </a:p>
          <a:p>
            <a:pPr lvl="1"/>
            <a:r>
              <a:rPr lang="en-AU" dirty="0" smtClean="0"/>
              <a:t>set </a:t>
            </a:r>
            <a:r>
              <a:rPr lang="en-AU" dirty="0"/>
              <a:t>expectations for safe, responsible and respectful use</a:t>
            </a:r>
          </a:p>
          <a:p>
            <a:pPr lvl="1"/>
            <a:r>
              <a:rPr lang="en-AU" dirty="0" smtClean="0"/>
              <a:t>apply </a:t>
            </a:r>
            <a:r>
              <a:rPr lang="en-AU" dirty="0"/>
              <a:t>to students at school, on excursions and </a:t>
            </a:r>
            <a:r>
              <a:rPr lang="en-AU" dirty="0" smtClean="0"/>
              <a:t>where </a:t>
            </a:r>
            <a:r>
              <a:rPr lang="en-AU" dirty="0"/>
              <a:t>there is a </a:t>
            </a:r>
            <a:r>
              <a:rPr lang="en-AU" dirty="0" smtClean="0"/>
              <a:t>clear and close connection </a:t>
            </a:r>
            <a:r>
              <a:rPr lang="en-AU" dirty="0"/>
              <a:t>to the </a:t>
            </a:r>
            <a:r>
              <a:rPr lang="en-AU" dirty="0" smtClean="0"/>
              <a:t>school</a:t>
            </a:r>
          </a:p>
          <a:p>
            <a:r>
              <a:rPr lang="en-AU" dirty="0" smtClean="0"/>
              <a:t>Our school will work with students and  their parents or carers where an adjustment or exemption may be required</a:t>
            </a:r>
            <a:endParaRPr lang="en-AU" dirty="0"/>
          </a:p>
        </p:txBody>
      </p:sp>
      <p:sp>
        <p:nvSpPr>
          <p:cNvPr id="10" name="Text Placeholder 9"/>
          <p:cNvSpPr>
            <a:spLocks noGrp="1"/>
          </p:cNvSpPr>
          <p:nvPr>
            <p:ph type="body" sz="quarter" idx="15"/>
          </p:nvPr>
        </p:nvSpPr>
        <p:spPr>
          <a:xfrm>
            <a:off x="287469" y="1048568"/>
            <a:ext cx="8627651" cy="419659"/>
          </a:xfrm>
        </p:spPr>
        <p:txBody>
          <a:bodyPr/>
          <a:lstStyle/>
          <a:p>
            <a:r>
              <a:rPr lang="en-AU" dirty="0"/>
              <a:t>Our school </a:t>
            </a:r>
            <a:r>
              <a:rPr lang="en-AU" dirty="0" smtClean="0"/>
              <a:t>will develop and implement </a:t>
            </a:r>
            <a:r>
              <a:rPr lang="en-AU" dirty="0"/>
              <a:t>a new procedure on the use </a:t>
            </a:r>
            <a:r>
              <a:rPr lang="en-AU" dirty="0" smtClean="0"/>
              <a:t>of digital technology    (</a:t>
            </a:r>
            <a:r>
              <a:rPr lang="en-AU" i="1" dirty="0" smtClean="0">
                <a:solidFill>
                  <a:srgbClr val="FF0000"/>
                </a:solidFill>
              </a:rPr>
              <a:t>Schools </a:t>
            </a:r>
            <a:r>
              <a:rPr lang="en-AU" i="1" dirty="0">
                <a:solidFill>
                  <a:srgbClr val="FF0000"/>
                </a:solidFill>
              </a:rPr>
              <a:t>to modify this text </a:t>
            </a:r>
            <a:r>
              <a:rPr lang="en-AU" i="1" dirty="0" smtClean="0">
                <a:solidFill>
                  <a:srgbClr val="FF0000"/>
                </a:solidFill>
              </a:rPr>
              <a:t>as appropriate) </a:t>
            </a:r>
            <a:endParaRPr lang="en-AU" dirty="0" smtClean="0"/>
          </a:p>
        </p:txBody>
      </p:sp>
      <p:sp>
        <p:nvSpPr>
          <p:cNvPr id="4" name="Title 3"/>
          <p:cNvSpPr>
            <a:spLocks noGrp="1"/>
          </p:cNvSpPr>
          <p:nvPr>
            <p:ph type="title"/>
          </p:nvPr>
        </p:nvSpPr>
        <p:spPr>
          <a:xfrm>
            <a:off x="292150" y="583409"/>
            <a:ext cx="8623051" cy="498470"/>
          </a:xfrm>
        </p:spPr>
        <p:txBody>
          <a:bodyPr/>
          <a:lstStyle/>
          <a:p>
            <a:r>
              <a:rPr lang="en-AU" dirty="0"/>
              <a:t>What’s </a:t>
            </a:r>
            <a:r>
              <a:rPr lang="en-AU" dirty="0" smtClean="0"/>
              <a:t>will this mean for our school?</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12</a:t>
            </a:fld>
            <a:endParaRPr lang="en-US"/>
          </a:p>
        </p:txBody>
      </p:sp>
      <p:pic>
        <p:nvPicPr>
          <p:cNvPr id="6146" name="Picture 2" descr="https://global-uploads.webflow.com/5c049f1efc73fb9007f7d7b6/5c183e68aa900afecdbc59b8_article-image-0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3295" y="0"/>
            <a:ext cx="2179124" cy="1283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364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a:bodyPr>
          <a:lstStyle/>
          <a:p>
            <a:r>
              <a:rPr lang="en-AU" dirty="0"/>
              <a:t>At our school, we want digital devices to be: </a:t>
            </a:r>
          </a:p>
          <a:p>
            <a:pPr marL="0" indent="0">
              <a:buNone/>
            </a:pPr>
            <a:endParaRPr lang="en-AU" dirty="0"/>
          </a:p>
          <a:p>
            <a:pPr>
              <a:buFont typeface="Arial"/>
              <a:buChar char="•"/>
            </a:pPr>
            <a:r>
              <a:rPr lang="en-AU" dirty="0"/>
              <a:t>Over the next </a:t>
            </a:r>
            <a:r>
              <a:rPr lang="en-AU" i="1" dirty="0">
                <a:solidFill>
                  <a:srgbClr val="FF0000"/>
                </a:solidFill>
              </a:rPr>
              <a:t>term</a:t>
            </a:r>
            <a:r>
              <a:rPr lang="en-AU" dirty="0"/>
              <a:t>, we will be refining our school procedures in line with the new digital devices and online services policy. </a:t>
            </a:r>
            <a:endParaRPr lang="en-AU" dirty="0" smtClean="0"/>
          </a:p>
          <a:p>
            <a:pPr>
              <a:buFont typeface="Arial"/>
              <a:buChar char="•"/>
            </a:pPr>
            <a:endParaRPr lang="en-AU" dirty="0"/>
          </a:p>
          <a:p>
            <a:pPr>
              <a:buFont typeface="Arial"/>
              <a:buChar char="•"/>
            </a:pPr>
            <a:r>
              <a:rPr lang="en-AU" dirty="0"/>
              <a:t>We will be communicating with the school community regularly to keep you updated. </a:t>
            </a:r>
            <a:r>
              <a:rPr lang="en-AU" i="1" dirty="0">
                <a:solidFill>
                  <a:srgbClr val="FF0000"/>
                </a:solidFill>
              </a:rPr>
              <a:t>schools to modify this text to reflect possible consultation and update schedule </a:t>
            </a:r>
          </a:p>
          <a:p>
            <a:endParaRPr lang="en-AU" dirty="0"/>
          </a:p>
        </p:txBody>
      </p:sp>
      <p:sp>
        <p:nvSpPr>
          <p:cNvPr id="3" name="Text Placeholder 2"/>
          <p:cNvSpPr>
            <a:spLocks noGrp="1"/>
          </p:cNvSpPr>
          <p:nvPr>
            <p:ph type="body" sz="quarter" idx="15"/>
          </p:nvPr>
        </p:nvSpPr>
        <p:spPr/>
        <p:txBody>
          <a:bodyPr/>
          <a:lstStyle/>
          <a:p>
            <a:r>
              <a:rPr lang="en-AU"/>
              <a:t>Our plan for managing digital devices that students bring to school</a:t>
            </a:r>
          </a:p>
        </p:txBody>
      </p:sp>
      <p:sp>
        <p:nvSpPr>
          <p:cNvPr id="4" name="Title 3"/>
          <p:cNvSpPr>
            <a:spLocks noGrp="1"/>
          </p:cNvSpPr>
          <p:nvPr>
            <p:ph type="title"/>
          </p:nvPr>
        </p:nvSpPr>
        <p:spPr/>
        <p:txBody>
          <a:bodyPr/>
          <a:lstStyle/>
          <a:p>
            <a:r>
              <a:rPr lang="en-AU" dirty="0"/>
              <a:t>What </a:t>
            </a:r>
            <a:r>
              <a:rPr lang="en-AU" dirty="0" smtClean="0"/>
              <a:t>will our school procedure </a:t>
            </a:r>
            <a:r>
              <a:rPr lang="en-AU" dirty="0"/>
              <a:t>cover?</a:t>
            </a:r>
          </a:p>
        </p:txBody>
      </p:sp>
      <p:sp>
        <p:nvSpPr>
          <p:cNvPr id="5" name="Footer Placeholder 4"/>
          <p:cNvSpPr>
            <a:spLocks noGrp="1"/>
          </p:cNvSpPr>
          <p:nvPr>
            <p:ph type="ftr" sz="quarter" idx="3"/>
          </p:nvPr>
        </p:nvSpPr>
        <p:spPr/>
        <p:txBody>
          <a:bodyPr/>
          <a:lstStyle/>
          <a:p>
            <a:fld id="{5116C895-348D-4FA1-AC3F-6A98EE2CBA64}" type="slidenum">
              <a:rPr lang="en-US" smtClean="0"/>
              <a:pPr/>
              <a:t>13</a:t>
            </a:fld>
            <a:endParaRPr lang="en-US"/>
          </a:p>
        </p:txBody>
      </p:sp>
      <p:sp>
        <p:nvSpPr>
          <p:cNvPr id="6" name="TextBox 5"/>
          <p:cNvSpPr txBox="1"/>
          <p:nvPr/>
        </p:nvSpPr>
        <p:spPr>
          <a:xfrm>
            <a:off x="690733" y="2401122"/>
            <a:ext cx="8019091" cy="322343"/>
          </a:xfrm>
          <a:prstGeom prst="rect">
            <a:avLst/>
          </a:prstGeom>
          <a:noFill/>
        </p:spPr>
        <p:txBody>
          <a:bodyPr wrap="none" lIns="0" tIns="0" rIns="0" bIns="0" rtlCol="0">
            <a:noAutofit/>
          </a:bodyPr>
          <a:lstStyle/>
          <a:p>
            <a:r>
              <a:rPr lang="en-AU" b="1" i="1">
                <a:solidFill>
                  <a:srgbClr val="FF0000"/>
                </a:solidFill>
              </a:rPr>
              <a:t>schools to delete this text and add in their specific school priorities</a:t>
            </a:r>
          </a:p>
          <a:p>
            <a:pPr algn="l"/>
            <a:endParaRPr lang="en-AU" b="1">
              <a:solidFill>
                <a:srgbClr val="FF0000"/>
              </a:solidFill>
            </a:endParaRPr>
          </a:p>
        </p:txBody>
      </p:sp>
    </p:spTree>
    <p:extLst>
      <p:ext uri="{BB962C8B-B14F-4D97-AF65-F5344CB8AC3E}">
        <p14:creationId xmlns:p14="http://schemas.microsoft.com/office/powerpoint/2010/main" val="27998935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a:t>A procedure for all technology our students use, not just phones</a:t>
            </a:r>
          </a:p>
        </p:txBody>
      </p:sp>
      <p:sp>
        <p:nvSpPr>
          <p:cNvPr id="4" name="Title 3"/>
          <p:cNvSpPr>
            <a:spLocks noGrp="1"/>
          </p:cNvSpPr>
          <p:nvPr>
            <p:ph type="title"/>
          </p:nvPr>
        </p:nvSpPr>
        <p:spPr/>
        <p:txBody>
          <a:bodyPr/>
          <a:lstStyle/>
          <a:p>
            <a:r>
              <a:rPr lang="en-AU"/>
              <a:t>Is this procedure just about smart phones?</a:t>
            </a:r>
          </a:p>
        </p:txBody>
      </p:sp>
      <p:sp>
        <p:nvSpPr>
          <p:cNvPr id="5" name="Footer Placeholder 4"/>
          <p:cNvSpPr>
            <a:spLocks noGrp="1"/>
          </p:cNvSpPr>
          <p:nvPr>
            <p:ph type="ftr" sz="quarter" idx="3"/>
          </p:nvPr>
        </p:nvSpPr>
        <p:spPr/>
        <p:txBody>
          <a:bodyPr/>
          <a:lstStyle/>
          <a:p>
            <a:fld id="{5116C895-348D-4FA1-AC3F-6A98EE2CBA64}" type="slidenum">
              <a:rPr lang="en-US" smtClean="0"/>
              <a:pPr/>
              <a:t>14</a:t>
            </a:fld>
            <a:endParaRPr lang="en-US"/>
          </a:p>
        </p:txBody>
      </p:sp>
      <p:pic>
        <p:nvPicPr>
          <p:cNvPr id="15" name="Picture 14"/>
          <p:cNvPicPr>
            <a:picLocks/>
          </p:cNvPicPr>
          <p:nvPr/>
        </p:nvPicPr>
        <p:blipFill rotWithShape="1">
          <a:blip r:embed="rId3" cstate="email">
            <a:extLst>
              <a:ext uri="{28A0092B-C50C-407E-A947-70E740481C1C}">
                <a14:useLocalDpi xmlns:a14="http://schemas.microsoft.com/office/drawing/2010/main"/>
              </a:ext>
            </a:extLst>
          </a:blip>
          <a:srcRect r="-216"/>
          <a:stretch/>
        </p:blipFill>
        <p:spPr>
          <a:xfrm>
            <a:off x="292100" y="2098648"/>
            <a:ext cx="1800000" cy="1800000"/>
          </a:xfrm>
          <a:prstGeom prst="ellipse">
            <a:avLst/>
          </a:prstGeom>
          <a:effectLst>
            <a:outerShdw blurRad="292100" dist="139700" dir="2700000" algn="ctr" rotWithShape="0">
              <a:schemeClr val="tx1">
                <a:alpha val="65000"/>
              </a:schemeClr>
            </a:outerShdw>
          </a:effectLst>
        </p:spPr>
      </p:pic>
      <p:pic>
        <p:nvPicPr>
          <p:cNvPr id="16" name="Picture 15"/>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3465136" y="4339084"/>
            <a:ext cx="1800000" cy="1800000"/>
          </a:xfrm>
          <a:prstGeom prst="ellipse">
            <a:avLst/>
          </a:prstGeom>
          <a:effectLst>
            <a:outerShdw blurRad="292100" dist="139700" dir="2700000" algn="ctr" rotWithShape="0">
              <a:schemeClr val="tx1">
                <a:alpha val="65000"/>
              </a:schemeClr>
            </a:outerShdw>
          </a:effectLst>
        </p:spPr>
      </p:pic>
      <p:pic>
        <p:nvPicPr>
          <p:cNvPr id="3076" name="Picture 4" descr="https://global-uploads.webflow.com/5c049f1efc73fb9007f7d7b6/5c186e1160ec1acd54f8be96_article-image-1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7314" y="2054986"/>
            <a:ext cx="2935644" cy="17291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global-uploads.webflow.com/5c049f1efc73fb9007f7d7b6/5c183e3ef2d84309af25b5b3_article-image-06.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173" y="4339084"/>
            <a:ext cx="3702695" cy="21809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global-uploads.webflow.com/5c049f1efc73fb9007f7d7b6/5c1995fc6edb84bc2ecf4ed7_article-image-0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50511" y="4339084"/>
            <a:ext cx="3396599" cy="20006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38172" y="2054986"/>
            <a:ext cx="1799309" cy="1800000"/>
          </a:xfrm>
          <a:prstGeom prst="ellipse">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4763514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2100" y="1813285"/>
            <a:ext cx="5266663" cy="3648892"/>
          </a:xfrm>
          <a:solidFill>
            <a:srgbClr val="FFFFFF"/>
          </a:solidFill>
        </p:spPr>
        <p:txBody>
          <a:bodyPr>
            <a:noAutofit/>
          </a:bodyPr>
          <a:lstStyle/>
          <a:p>
            <a:r>
              <a:rPr lang="en-AU"/>
              <a:t>BYO devices can still be brought to school</a:t>
            </a:r>
          </a:p>
          <a:p>
            <a:r>
              <a:rPr lang="en-AU"/>
              <a:t>No change to the types of devices or specifications allowed</a:t>
            </a:r>
          </a:p>
          <a:p>
            <a:r>
              <a:rPr lang="en-AU"/>
              <a:t>All student devices will be covered by the new procedure</a:t>
            </a:r>
          </a:p>
          <a:p>
            <a:r>
              <a:rPr lang="en-AU"/>
              <a:t>Classroom teachers decide when and how students can use their devices in class</a:t>
            </a:r>
          </a:p>
        </p:txBody>
      </p:sp>
      <p:sp>
        <p:nvSpPr>
          <p:cNvPr id="3" name="Text Placeholder 2"/>
          <p:cNvSpPr>
            <a:spLocks noGrp="1"/>
          </p:cNvSpPr>
          <p:nvPr>
            <p:ph type="body" sz="quarter" idx="15"/>
          </p:nvPr>
        </p:nvSpPr>
        <p:spPr/>
        <p:txBody>
          <a:bodyPr/>
          <a:lstStyle/>
          <a:p>
            <a:r>
              <a:rPr lang="en-AU"/>
              <a:t>Consistent expectations for students using any digital device</a:t>
            </a:r>
          </a:p>
        </p:txBody>
      </p:sp>
      <p:sp>
        <p:nvSpPr>
          <p:cNvPr id="4" name="Title 3"/>
          <p:cNvSpPr>
            <a:spLocks noGrp="1"/>
          </p:cNvSpPr>
          <p:nvPr>
            <p:ph type="title"/>
          </p:nvPr>
        </p:nvSpPr>
        <p:spPr/>
        <p:txBody>
          <a:bodyPr/>
          <a:lstStyle/>
          <a:p>
            <a:r>
              <a:rPr lang="en-AU"/>
              <a:t>How will this change our BYOD program?</a:t>
            </a:r>
          </a:p>
        </p:txBody>
      </p:sp>
      <p:sp>
        <p:nvSpPr>
          <p:cNvPr id="5" name="Footer Placeholder 4"/>
          <p:cNvSpPr>
            <a:spLocks noGrp="1"/>
          </p:cNvSpPr>
          <p:nvPr>
            <p:ph type="ftr" sz="quarter" idx="3"/>
          </p:nvPr>
        </p:nvSpPr>
        <p:spPr/>
        <p:txBody>
          <a:bodyPr/>
          <a:lstStyle/>
          <a:p>
            <a:fld id="{5116C895-348D-4FA1-AC3F-6A98EE2CBA64}" type="slidenum">
              <a:rPr lang="en-US" smtClean="0"/>
              <a:pPr/>
              <a:t>15</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5085" y="1882149"/>
            <a:ext cx="2682224" cy="401896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604837" y="90237"/>
            <a:ext cx="2421355" cy="15129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a:t>Optional slide for schools with BYOD Program</a:t>
            </a:r>
          </a:p>
        </p:txBody>
      </p:sp>
      <p:sp>
        <p:nvSpPr>
          <p:cNvPr id="8" name="TextBox 7"/>
          <p:cNvSpPr txBox="1"/>
          <p:nvPr/>
        </p:nvSpPr>
        <p:spPr>
          <a:xfrm>
            <a:off x="-2604837" y="1789698"/>
            <a:ext cx="2457450" cy="935455"/>
          </a:xfrm>
          <a:prstGeom prst="rect">
            <a:avLst/>
          </a:prstGeom>
          <a:noFill/>
        </p:spPr>
        <p:txBody>
          <a:bodyPr wrap="square" lIns="0" tIns="0" rIns="0" bIns="0" rtlCol="0">
            <a:noAutofit/>
          </a:bodyPr>
          <a:lstStyle/>
          <a:p>
            <a:pPr algn="l"/>
            <a:r>
              <a:rPr lang="en-AU" sz="1400"/>
              <a:t>Right click Slide 9 and deselect ‘Hide Slide’ if you wish to present this slide</a:t>
            </a:r>
          </a:p>
        </p:txBody>
      </p:sp>
      <p:sp>
        <p:nvSpPr>
          <p:cNvPr id="9" name="Left Arrow 8"/>
          <p:cNvSpPr/>
          <p:nvPr/>
        </p:nvSpPr>
        <p:spPr>
          <a:xfrm>
            <a:off x="-3218447" y="2544679"/>
            <a:ext cx="2866523" cy="833187"/>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4837" y="3442284"/>
            <a:ext cx="2284374" cy="3021681"/>
          </a:xfrm>
          <a:prstGeom prst="rect">
            <a:avLst/>
          </a:prstGeom>
          <a:solidFill>
            <a:srgbClr val="000000">
              <a:shade val="95000"/>
            </a:srgbClr>
          </a:solidFill>
          <a:ln w="38100" cap="sq">
            <a:solidFill>
              <a:schemeClr val="accent5"/>
            </a:solidFill>
            <a:miter lim="800000"/>
          </a:ln>
          <a:effectLst>
            <a:outerShdw blurRad="254000" dist="190500" dir="2700000" sy="90000" algn="bl" rotWithShape="0">
              <a:srgbClr val="000000">
                <a:alpha val="40000"/>
              </a:srgbClr>
            </a:outerShdw>
          </a:effectLst>
        </p:spPr>
      </p:pic>
      <p:sp>
        <p:nvSpPr>
          <p:cNvPr id="11" name="Rectangle 10"/>
          <p:cNvSpPr/>
          <p:nvPr/>
        </p:nvSpPr>
        <p:spPr>
          <a:xfrm>
            <a:off x="-1735555" y="6190248"/>
            <a:ext cx="1127960" cy="22938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Rectangle 11"/>
          <p:cNvSpPr/>
          <p:nvPr/>
        </p:nvSpPr>
        <p:spPr>
          <a:xfrm>
            <a:off x="-2376237" y="3891632"/>
            <a:ext cx="667753" cy="375211"/>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a:solidFill>
                  <a:schemeClr val="tx2"/>
                </a:solidFill>
              </a:rPr>
              <a:t>Right click</a:t>
            </a:r>
          </a:p>
        </p:txBody>
      </p:sp>
    </p:spTree>
    <p:extLst>
      <p:ext uri="{BB962C8B-B14F-4D97-AF65-F5344CB8AC3E}">
        <p14:creationId xmlns:p14="http://schemas.microsoft.com/office/powerpoint/2010/main" val="19185761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a:t>How can you support your children?</a:t>
            </a:r>
          </a:p>
        </p:txBody>
      </p:sp>
      <p:sp>
        <p:nvSpPr>
          <p:cNvPr id="4" name="Title 3"/>
          <p:cNvSpPr>
            <a:spLocks noGrp="1"/>
          </p:cNvSpPr>
          <p:nvPr>
            <p:ph type="title"/>
          </p:nvPr>
        </p:nvSpPr>
        <p:spPr/>
        <p:txBody>
          <a:bodyPr/>
          <a:lstStyle/>
          <a:p>
            <a:r>
              <a:rPr lang="en-AU"/>
              <a:t>Digital parenting</a:t>
            </a:r>
          </a:p>
        </p:txBody>
      </p:sp>
      <p:sp>
        <p:nvSpPr>
          <p:cNvPr id="5" name="Footer Placeholder 4"/>
          <p:cNvSpPr>
            <a:spLocks noGrp="1"/>
          </p:cNvSpPr>
          <p:nvPr>
            <p:ph type="ftr" sz="quarter" idx="3"/>
          </p:nvPr>
        </p:nvSpPr>
        <p:spPr/>
        <p:txBody>
          <a:bodyPr/>
          <a:lstStyle/>
          <a:p>
            <a:fld id="{5116C895-348D-4FA1-AC3F-6A98EE2CBA64}" type="slidenum">
              <a:rPr lang="en-US" smtClean="0"/>
              <a:pPr/>
              <a:t>16</a:t>
            </a:fld>
            <a:endParaRPr lang="en-US"/>
          </a:p>
        </p:txBody>
      </p:sp>
      <p:sp>
        <p:nvSpPr>
          <p:cNvPr id="8" name="Content Placeholder 2"/>
          <p:cNvSpPr>
            <a:spLocks noGrp="1"/>
          </p:cNvSpPr>
          <p:nvPr>
            <p:ph type="body" sz="quarter" idx="16"/>
          </p:nvPr>
        </p:nvSpPr>
        <p:spPr>
          <a:xfrm>
            <a:off x="292100" y="1844675"/>
            <a:ext cx="8081340" cy="4245407"/>
          </a:xfrm>
        </p:spPr>
        <p:txBody>
          <a:bodyPr vert="horz" lIns="91440" tIns="45720" rIns="91440" bIns="45720" rtlCol="0" anchor="t">
            <a:normAutofit fontScale="85000" lnSpcReduction="20000"/>
          </a:bodyPr>
          <a:lstStyle/>
          <a:p>
            <a:pPr marL="132715" indent="-132715" eaLnBrk="1" fontAlgn="auto" hangingPunct="1">
              <a:spcAft>
                <a:spcPts val="0"/>
              </a:spcAft>
              <a:buFont typeface="Arial"/>
              <a:buChar char="•"/>
              <a:defRPr/>
            </a:pPr>
            <a:r>
              <a:rPr lang="en-US" dirty="0"/>
              <a:t>Share online experiences together.</a:t>
            </a:r>
          </a:p>
          <a:p>
            <a:pPr marL="132715" indent="-132715">
              <a:spcAft>
                <a:spcPts val="0"/>
              </a:spcAft>
              <a:buFont typeface="Arial"/>
              <a:buChar char="•"/>
              <a:defRPr/>
            </a:pPr>
            <a:r>
              <a:rPr lang="en-US" dirty="0"/>
              <a:t>Teach and model respectful online communication and have regular screen-free family time.</a:t>
            </a:r>
          </a:p>
          <a:p>
            <a:pPr marL="132715" indent="-132715">
              <a:spcAft>
                <a:spcPts val="0"/>
              </a:spcAft>
              <a:buFont typeface="Arial"/>
              <a:buChar char="•"/>
              <a:defRPr/>
            </a:pPr>
            <a:r>
              <a:rPr lang="en-US" spc="-70" dirty="0">
                <a:latin typeface="Montserrat Medium"/>
              </a:rPr>
              <a:t>Reassure them that they will not lose their device if they tell you about something that happened to make them feel unsafe or suspicious.</a:t>
            </a:r>
          </a:p>
          <a:p>
            <a:pPr marL="132715" indent="-132715" eaLnBrk="1" fontAlgn="auto" hangingPunct="1">
              <a:spcAft>
                <a:spcPts val="0"/>
              </a:spcAft>
              <a:buFont typeface="Arial"/>
              <a:buChar char="•"/>
              <a:defRPr/>
            </a:pPr>
            <a:r>
              <a:rPr lang="en-US" dirty="0"/>
              <a:t>U</a:t>
            </a:r>
            <a:r>
              <a:rPr lang="en-US" dirty="0" smtClean="0"/>
              <a:t>se </a:t>
            </a:r>
            <a:r>
              <a:rPr lang="en-US" dirty="0"/>
              <a:t>parental controls.</a:t>
            </a:r>
          </a:p>
          <a:p>
            <a:pPr marL="132715" indent="-132715" eaLnBrk="1" fontAlgn="auto" hangingPunct="1">
              <a:spcAft>
                <a:spcPts val="0"/>
              </a:spcAft>
              <a:buFont typeface="Arial"/>
              <a:buChar char="•"/>
              <a:defRPr/>
            </a:pPr>
            <a:r>
              <a:rPr lang="en-US" dirty="0"/>
              <a:t>Help them manage their digital reputation.</a:t>
            </a:r>
          </a:p>
          <a:p>
            <a:pPr marL="132715" indent="-132715" eaLnBrk="1" fontAlgn="auto" hangingPunct="1">
              <a:spcAft>
                <a:spcPts val="0"/>
              </a:spcAft>
              <a:buFont typeface="Arial"/>
              <a:buChar char="•"/>
              <a:defRPr/>
            </a:pPr>
            <a:r>
              <a:rPr lang="en-US" dirty="0">
                <a:latin typeface="Montserrat Medium"/>
              </a:rPr>
              <a:t>T</a:t>
            </a:r>
            <a:r>
              <a:rPr lang="en-US" spc="-50" dirty="0">
                <a:latin typeface="Montserrat Medium"/>
              </a:rPr>
              <a:t>alk about the golden rule: if you wouldn’t say something to someone’s face then don’t share it online.</a:t>
            </a:r>
            <a:r>
              <a:rPr lang="en-US" dirty="0"/>
              <a:t> </a:t>
            </a:r>
          </a:p>
          <a:p>
            <a:pPr marL="132715" indent="-132715" eaLnBrk="1" fontAlgn="auto" hangingPunct="1">
              <a:spcAft>
                <a:spcPts val="0"/>
              </a:spcAft>
              <a:buFont typeface="Arial"/>
              <a:buChar char="•"/>
              <a:defRPr/>
            </a:pPr>
            <a:r>
              <a:rPr lang="en-US" dirty="0">
                <a:latin typeface="Montserrat Medium"/>
              </a:rPr>
              <a:t>Establish clear guidelines for managing screen time and where devices can be used. </a:t>
            </a:r>
            <a:endParaRPr lang="en-US" dirty="0"/>
          </a:p>
          <a:p>
            <a:pPr marL="0" indent="0" eaLnBrk="1" fontAlgn="auto" hangingPunct="1">
              <a:spcAft>
                <a:spcPts val="0"/>
              </a:spcAft>
              <a:buFont typeface="Arial"/>
              <a:buNone/>
              <a:defRPr/>
            </a:pPr>
            <a:endParaRPr lang="en-US" sz="1400" dirty="0"/>
          </a:p>
          <a:p>
            <a:pPr marL="0" indent="0">
              <a:spcAft>
                <a:spcPts val="0"/>
              </a:spcAft>
              <a:buNone/>
              <a:defRPr/>
            </a:pPr>
            <a:r>
              <a:rPr lang="en-US" sz="1400" dirty="0"/>
              <a:t>Adapted from Growing up Digital: Opportunities and challenges for parents, by Victorian Government </a:t>
            </a:r>
            <a:r>
              <a:rPr lang="en-US" altLang="en-US" sz="1400" dirty="0"/>
              <a:t>with Robyn </a:t>
            </a:r>
            <a:r>
              <a:rPr lang="en-US" altLang="en-US" sz="1400" dirty="0" err="1"/>
              <a:t>Treyvaud</a:t>
            </a:r>
            <a:endParaRPr lang="en-US" altLang="en-US" sz="1400" dirty="0"/>
          </a:p>
          <a:p>
            <a:pPr marL="0" indent="0">
              <a:spcAft>
                <a:spcPts val="0"/>
              </a:spcAft>
              <a:buNone/>
              <a:defRPr/>
            </a:pPr>
            <a:endParaRPr lang="en-US" sz="1400" dirty="0"/>
          </a:p>
          <a:p>
            <a:pPr marL="132715" indent="-132715" eaLnBrk="1" fontAlgn="auto" hangingPunct="1">
              <a:spcAft>
                <a:spcPts val="0"/>
              </a:spcAft>
              <a:buFont typeface="Arial"/>
              <a:buChar char="•"/>
              <a:defRPr/>
            </a:pPr>
            <a:endParaRPr lang="en-US" dirty="0"/>
          </a:p>
          <a:p>
            <a:pPr marL="132715" indent="-132715" eaLnBrk="1" fontAlgn="auto" hangingPunct="1">
              <a:spcAft>
                <a:spcPts val="0"/>
              </a:spcAft>
              <a:buFont typeface="Arial"/>
              <a:buChar char="•"/>
              <a:defRPr/>
            </a:pPr>
            <a:endParaRPr lang="en-US" dirty="0"/>
          </a:p>
          <a:p>
            <a:pPr marL="132715" indent="-132715" eaLnBrk="1" fontAlgn="auto" hangingPunct="1">
              <a:spcAft>
                <a:spcPts val="0"/>
              </a:spcAft>
              <a:buFont typeface="Arial"/>
              <a:buChar char="•"/>
              <a:defRPr/>
            </a:pPr>
            <a:endParaRPr lang="en-US" dirty="0"/>
          </a:p>
        </p:txBody>
      </p:sp>
    </p:spTree>
    <p:extLst>
      <p:ext uri="{BB962C8B-B14F-4D97-AF65-F5344CB8AC3E}">
        <p14:creationId xmlns:p14="http://schemas.microsoft.com/office/powerpoint/2010/main" val="42152461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a:t>Digital Citizenship (NSW Department of Education)</a:t>
            </a:r>
          </a:p>
        </p:txBody>
      </p:sp>
      <p:sp>
        <p:nvSpPr>
          <p:cNvPr id="4" name="Title 3"/>
          <p:cNvSpPr>
            <a:spLocks noGrp="1"/>
          </p:cNvSpPr>
          <p:nvPr>
            <p:ph type="title"/>
          </p:nvPr>
        </p:nvSpPr>
        <p:spPr/>
        <p:txBody>
          <a:bodyPr/>
          <a:lstStyle/>
          <a:p>
            <a:r>
              <a:rPr lang="en-AU" dirty="0"/>
              <a:t>Where can I find more information?</a:t>
            </a:r>
          </a:p>
        </p:txBody>
      </p:sp>
      <p:sp>
        <p:nvSpPr>
          <p:cNvPr id="5" name="Footer Placeholder 4"/>
          <p:cNvSpPr>
            <a:spLocks noGrp="1"/>
          </p:cNvSpPr>
          <p:nvPr>
            <p:ph type="ftr" sz="quarter" idx="3"/>
          </p:nvPr>
        </p:nvSpPr>
        <p:spPr/>
        <p:txBody>
          <a:bodyPr/>
          <a:lstStyle/>
          <a:p>
            <a:fld id="{5116C895-348D-4FA1-AC3F-6A98EE2CBA64}" type="slidenum">
              <a:rPr lang="en-US" smtClean="0"/>
              <a:pPr/>
              <a:t>17</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629" y="1779059"/>
            <a:ext cx="6656634" cy="3945787"/>
          </a:xfrm>
          <a:prstGeom prst="rect">
            <a:avLst/>
          </a:prstGeom>
          <a:ln>
            <a:noFill/>
          </a:ln>
          <a:effectLst>
            <a:outerShdw blurRad="292100" dist="139700" dir="2700000" algn="tl" rotWithShape="0">
              <a:srgbClr val="333333">
                <a:alpha val="65000"/>
              </a:srgbClr>
            </a:outerShdw>
          </a:effectLst>
        </p:spPr>
      </p:pic>
      <p:sp>
        <p:nvSpPr>
          <p:cNvPr id="7" name="Text Placeholder 2"/>
          <p:cNvSpPr>
            <a:spLocks noGrp="1"/>
          </p:cNvSpPr>
          <p:nvPr>
            <p:ph type="body" sz="quarter" idx="15"/>
          </p:nvPr>
        </p:nvSpPr>
        <p:spPr>
          <a:xfrm>
            <a:off x="1008150" y="5810269"/>
            <a:ext cx="8627651" cy="419659"/>
          </a:xfrm>
        </p:spPr>
        <p:txBody>
          <a:bodyPr/>
          <a:lstStyle/>
          <a:p>
            <a:r>
              <a:rPr lang="en-AU">
                <a:hlinkClick r:id="rId4"/>
              </a:rPr>
              <a:t>https://www.digitalcitizenship.nsw.edu.au/parents-articles</a:t>
            </a:r>
            <a:endParaRPr lang="en-AU"/>
          </a:p>
        </p:txBody>
      </p:sp>
    </p:spTree>
    <p:extLst>
      <p:ext uri="{BB962C8B-B14F-4D97-AF65-F5344CB8AC3E}">
        <p14:creationId xmlns:p14="http://schemas.microsoft.com/office/powerpoint/2010/main" val="18760577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a:t>Office of the eSafety Commissioner</a:t>
            </a:r>
          </a:p>
        </p:txBody>
      </p:sp>
      <p:sp>
        <p:nvSpPr>
          <p:cNvPr id="4" name="Title 3"/>
          <p:cNvSpPr>
            <a:spLocks noGrp="1"/>
          </p:cNvSpPr>
          <p:nvPr>
            <p:ph type="title"/>
          </p:nvPr>
        </p:nvSpPr>
        <p:spPr/>
        <p:txBody>
          <a:bodyPr/>
          <a:lstStyle/>
          <a:p>
            <a:r>
              <a:rPr lang="en-AU" dirty="0"/>
              <a:t>Where can I find more information?</a:t>
            </a:r>
          </a:p>
        </p:txBody>
      </p:sp>
      <p:sp>
        <p:nvSpPr>
          <p:cNvPr id="5" name="Footer Placeholder 4"/>
          <p:cNvSpPr>
            <a:spLocks noGrp="1"/>
          </p:cNvSpPr>
          <p:nvPr>
            <p:ph type="ftr" sz="quarter" idx="3"/>
          </p:nvPr>
        </p:nvSpPr>
        <p:spPr/>
        <p:txBody>
          <a:bodyPr/>
          <a:lstStyle/>
          <a:p>
            <a:fld id="{5116C895-348D-4FA1-AC3F-6A98EE2CBA64}" type="slidenum">
              <a:rPr lang="en-US" smtClean="0"/>
              <a:pPr/>
              <a:t>18</a:t>
            </a:fld>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3823" y="1843800"/>
            <a:ext cx="6758533" cy="4044564"/>
          </a:xfrm>
          <a:prstGeom prst="rect">
            <a:avLst/>
          </a:prstGeom>
          <a:ln>
            <a:noFill/>
          </a:ln>
          <a:effectLst>
            <a:outerShdw blurRad="292100" dist="139700" dir="2700000" algn="tl" rotWithShape="0">
              <a:srgbClr val="333333">
                <a:alpha val="65000"/>
              </a:srgbClr>
            </a:outerShdw>
          </a:effectLst>
        </p:spPr>
      </p:pic>
      <p:sp>
        <p:nvSpPr>
          <p:cNvPr id="6" name="Text Placeholder 2"/>
          <p:cNvSpPr>
            <a:spLocks noGrp="1"/>
          </p:cNvSpPr>
          <p:nvPr>
            <p:ph type="body" sz="quarter" idx="15"/>
          </p:nvPr>
        </p:nvSpPr>
        <p:spPr>
          <a:xfrm>
            <a:off x="1232503" y="5885721"/>
            <a:ext cx="8627651" cy="419659"/>
          </a:xfrm>
        </p:spPr>
        <p:txBody>
          <a:bodyPr/>
          <a:lstStyle/>
          <a:p>
            <a:r>
              <a:rPr lang="en-AU">
                <a:hlinkClick r:id="rId4"/>
              </a:rPr>
              <a:t>www.esafety.gov.au</a:t>
            </a:r>
            <a:endParaRPr lang="en-AU"/>
          </a:p>
          <a:p>
            <a:endParaRPr lang="en-AU"/>
          </a:p>
        </p:txBody>
      </p:sp>
    </p:spTree>
    <p:extLst>
      <p:ext uri="{BB962C8B-B14F-4D97-AF65-F5344CB8AC3E}">
        <p14:creationId xmlns:p14="http://schemas.microsoft.com/office/powerpoint/2010/main" val="7259270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Any questions?</a:t>
            </a:r>
          </a:p>
        </p:txBody>
      </p:sp>
      <p:sp>
        <p:nvSpPr>
          <p:cNvPr id="5" name="Footer Placeholder 4"/>
          <p:cNvSpPr>
            <a:spLocks noGrp="1"/>
          </p:cNvSpPr>
          <p:nvPr>
            <p:ph type="ftr" sz="quarter" idx="4294967295"/>
          </p:nvPr>
        </p:nvSpPr>
        <p:spPr>
          <a:xfrm>
            <a:off x="0" y="6257925"/>
            <a:ext cx="306388" cy="365125"/>
          </a:xfrm>
          <a:prstGeom prst="rect">
            <a:avLst/>
          </a:prstGeom>
        </p:spPr>
        <p:txBody>
          <a:bodyPr/>
          <a:lstStyle/>
          <a:p>
            <a:fld id="{5116C895-348D-4FA1-AC3F-6A98EE2CBA64}" type="slidenum">
              <a:rPr lang="en-US" smtClean="0"/>
              <a:pPr/>
              <a:t>19</a:t>
            </a:fld>
            <a:endParaRPr lang="en-US"/>
          </a:p>
        </p:txBody>
      </p:sp>
    </p:spTree>
    <p:extLst>
      <p:ext uri="{BB962C8B-B14F-4D97-AF65-F5344CB8AC3E}">
        <p14:creationId xmlns:p14="http://schemas.microsoft.com/office/powerpoint/2010/main" val="3019935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3235" y="2798618"/>
            <a:ext cx="8243455" cy="3017125"/>
          </a:xfrm>
        </p:spPr>
        <p:txBody>
          <a:bodyPr/>
          <a:lstStyle/>
          <a:p>
            <a:pPr marL="171450" lvl="0" indent="-171450" defTabSz="914347">
              <a:lnSpc>
                <a:spcPct val="100000"/>
              </a:lnSpc>
              <a:spcAft>
                <a:spcPts val="0"/>
              </a:spcAft>
              <a:buFont typeface="Arial" panose="020B0604020202020204" pitchFamily="34" charset="0"/>
              <a:buChar char="•"/>
              <a:defRPr/>
            </a:pPr>
            <a:r>
              <a:rPr lang="en-AU" sz="2400" b="1" dirty="0">
                <a:solidFill>
                  <a:schemeClr val="tx2"/>
                </a:solidFill>
              </a:rPr>
              <a:t>Digital technology can empower authentic, meaningful, collaborative and engaged learning  but has both opportunities and risks </a:t>
            </a:r>
          </a:p>
          <a:p>
            <a:pPr marL="171450" lvl="0" indent="-171450" defTabSz="914347">
              <a:lnSpc>
                <a:spcPct val="100000"/>
              </a:lnSpc>
              <a:spcAft>
                <a:spcPts val="0"/>
              </a:spcAft>
              <a:buFont typeface="Arial" panose="020B0604020202020204" pitchFamily="34" charset="0"/>
              <a:buChar char="•"/>
              <a:defRPr/>
            </a:pPr>
            <a:endParaRPr lang="en-AU" sz="2400" b="1" dirty="0">
              <a:solidFill>
                <a:schemeClr val="tx2"/>
              </a:solidFill>
            </a:endParaRPr>
          </a:p>
          <a:p>
            <a:pPr marL="171450" lvl="0" indent="-171450" defTabSz="914347">
              <a:lnSpc>
                <a:spcPct val="100000"/>
              </a:lnSpc>
              <a:spcAft>
                <a:spcPts val="0"/>
              </a:spcAft>
              <a:buFont typeface="Arial" panose="020B0604020202020204" pitchFamily="34" charset="0"/>
              <a:buChar char="•"/>
              <a:defRPr/>
            </a:pPr>
            <a:r>
              <a:rPr lang="en-AU" sz="2400" b="1" dirty="0">
                <a:solidFill>
                  <a:schemeClr val="tx2"/>
                </a:solidFill>
              </a:rPr>
              <a:t>Children and young people need to be supported to use technology in safe, respectful and responsible ways </a:t>
            </a:r>
          </a:p>
          <a:p>
            <a:pPr marL="171450" lvl="0" indent="-171450" defTabSz="914347">
              <a:lnSpc>
                <a:spcPct val="100000"/>
              </a:lnSpc>
              <a:spcAft>
                <a:spcPts val="0"/>
              </a:spcAft>
              <a:buFont typeface="Arial" panose="020B0604020202020204" pitchFamily="34" charset="0"/>
              <a:buChar char="•"/>
              <a:defRPr/>
            </a:pPr>
            <a:endParaRPr lang="en-AU" sz="2400" b="1" dirty="0">
              <a:solidFill>
                <a:schemeClr val="tx2"/>
              </a:solidFill>
            </a:endParaRPr>
          </a:p>
          <a:p>
            <a:pPr marL="171450" lvl="0" indent="-171450" defTabSz="914347">
              <a:lnSpc>
                <a:spcPct val="100000"/>
              </a:lnSpc>
              <a:spcAft>
                <a:spcPts val="0"/>
              </a:spcAft>
              <a:buFont typeface="Arial" panose="020B0604020202020204" pitchFamily="34" charset="0"/>
              <a:buChar char="•"/>
              <a:defRPr/>
            </a:pPr>
            <a:r>
              <a:rPr lang="en-AU" sz="2400" b="1" dirty="0">
                <a:solidFill>
                  <a:schemeClr val="tx2"/>
                </a:solidFill>
              </a:rPr>
              <a:t>This is a shared responsibility for school staff, parents and carers, and the students themselve</a:t>
            </a:r>
            <a:r>
              <a:rPr lang="en-AU" sz="2400" dirty="0">
                <a:solidFill>
                  <a:schemeClr val="tx2"/>
                </a:solidFill>
              </a:rPr>
              <a:t>s </a:t>
            </a:r>
          </a:p>
          <a:p>
            <a:pPr marL="171450" lvl="0" indent="-171450" defTabSz="914347">
              <a:lnSpc>
                <a:spcPct val="100000"/>
              </a:lnSpc>
              <a:spcAft>
                <a:spcPts val="0"/>
              </a:spcAft>
              <a:buFont typeface="Arial" panose="020B0604020202020204" pitchFamily="34" charset="0"/>
              <a:buChar char="•"/>
              <a:defRPr/>
            </a:pPr>
            <a:endParaRPr lang="en-AU" dirty="0"/>
          </a:p>
          <a:p>
            <a:endParaRPr lang="en-AU" dirty="0"/>
          </a:p>
        </p:txBody>
      </p:sp>
      <p:pic>
        <p:nvPicPr>
          <p:cNvPr id="4" name="Picture 2" descr="DSC_804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583"/>
          <a:stretch/>
        </p:blipFill>
        <p:spPr bwMode="auto">
          <a:xfrm>
            <a:off x="6308128" y="122154"/>
            <a:ext cx="2636766" cy="249979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61670" y="1948537"/>
            <a:ext cx="3651912" cy="507831"/>
          </a:xfrm>
          <a:prstGeom prst="rect">
            <a:avLst/>
          </a:prstGeom>
        </p:spPr>
        <p:txBody>
          <a:bodyPr wrap="square">
            <a:spAutoFit/>
          </a:bodyPr>
          <a:lstStyle/>
          <a:p>
            <a:pPr lvl="0" defTabSz="514337">
              <a:lnSpc>
                <a:spcPct val="90000"/>
              </a:lnSpc>
              <a:spcBef>
                <a:spcPct val="0"/>
              </a:spcBef>
            </a:pPr>
            <a:r>
              <a:rPr lang="en-AU" sz="3000" b="1" dirty="0">
                <a:solidFill>
                  <a:srgbClr val="9D2235"/>
                </a:solidFill>
                <a:latin typeface="Montserrat SemiBold" panose="00000700000000000000" pitchFamily="2" charset="0"/>
                <a:ea typeface="+mj-ea"/>
                <a:cs typeface="+mj-cs"/>
              </a:rPr>
              <a:t>Key </a:t>
            </a:r>
            <a:r>
              <a:rPr lang="en-AU" sz="3000" b="1" dirty="0" smtClean="0">
                <a:solidFill>
                  <a:srgbClr val="9D2235"/>
                </a:solidFill>
                <a:latin typeface="Montserrat SemiBold" panose="00000700000000000000" pitchFamily="2" charset="0"/>
                <a:ea typeface="+mj-ea"/>
                <a:cs typeface="+mj-cs"/>
              </a:rPr>
              <a:t>Ideas  </a:t>
            </a:r>
            <a:endParaRPr lang="en-AU" sz="3000" b="1" dirty="0">
              <a:solidFill>
                <a:srgbClr val="9D2235"/>
              </a:solidFill>
              <a:latin typeface="Montserrat SemiBold" panose="00000700000000000000" pitchFamily="2" charset="0"/>
              <a:ea typeface="+mj-ea"/>
              <a:cs typeface="+mj-cs"/>
            </a:endParaRPr>
          </a:p>
        </p:txBody>
      </p:sp>
    </p:spTree>
    <p:extLst>
      <p:ext uri="{BB962C8B-B14F-4D97-AF65-F5344CB8AC3E}">
        <p14:creationId xmlns:p14="http://schemas.microsoft.com/office/powerpoint/2010/main" val="23859465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2095" y="3021291"/>
            <a:ext cx="8188035" cy="2615343"/>
          </a:xfrm>
        </p:spPr>
        <p:txBody>
          <a:bodyPr/>
          <a:lstStyle/>
          <a:p>
            <a:pPr>
              <a:lnSpc>
                <a:spcPct val="100000"/>
              </a:lnSpc>
            </a:pPr>
            <a:r>
              <a:rPr lang="en-AU" sz="2400" dirty="0">
                <a:solidFill>
                  <a:schemeClr val="tx2"/>
                </a:solidFill>
              </a:rPr>
              <a:t>From the start of </a:t>
            </a:r>
            <a:r>
              <a:rPr lang="en-AU" sz="2400" dirty="0" smtClean="0">
                <a:solidFill>
                  <a:schemeClr val="tx2"/>
                </a:solidFill>
              </a:rPr>
              <a:t>Term 1 </a:t>
            </a:r>
            <a:r>
              <a:rPr lang="en-AU" sz="2400" dirty="0">
                <a:solidFill>
                  <a:schemeClr val="tx2"/>
                </a:solidFill>
              </a:rPr>
              <a:t>2020, Primary-aged students will not be allowed to use digital devices during class time, recess and lunch, unless for an educational purpose or other reasons, such as an adjustment to support  learning and wellbeing</a:t>
            </a:r>
            <a:r>
              <a:rPr lang="en-AU" sz="2400" dirty="0" smtClean="0">
                <a:solidFill>
                  <a:schemeClr val="tx2"/>
                </a:solidFill>
              </a:rPr>
              <a:t>.</a:t>
            </a:r>
          </a:p>
          <a:p>
            <a:pPr marL="285750" indent="-285750">
              <a:lnSpc>
                <a:spcPct val="100000"/>
              </a:lnSpc>
              <a:buFont typeface="Arial" panose="020B0604020202020204" pitchFamily="34" charset="0"/>
              <a:buChar char="•"/>
            </a:pPr>
            <a:endParaRPr lang="en-AU" sz="2400" dirty="0">
              <a:solidFill>
                <a:schemeClr val="tx2"/>
              </a:solidFill>
            </a:endParaRPr>
          </a:p>
          <a:p>
            <a:endParaRPr lang="en-AU" dirty="0"/>
          </a:p>
        </p:txBody>
      </p:sp>
      <p:sp>
        <p:nvSpPr>
          <p:cNvPr id="5" name="Rectangle 4"/>
          <p:cNvSpPr/>
          <p:nvPr/>
        </p:nvSpPr>
        <p:spPr>
          <a:xfrm>
            <a:off x="1664257" y="1655951"/>
            <a:ext cx="4322619" cy="507831"/>
          </a:xfrm>
          <a:prstGeom prst="rect">
            <a:avLst/>
          </a:prstGeom>
        </p:spPr>
        <p:txBody>
          <a:bodyPr wrap="square">
            <a:spAutoFit/>
          </a:bodyPr>
          <a:lstStyle/>
          <a:p>
            <a:pPr lvl="0" defTabSz="514337">
              <a:lnSpc>
                <a:spcPct val="90000"/>
              </a:lnSpc>
              <a:spcBef>
                <a:spcPct val="0"/>
              </a:spcBef>
            </a:pPr>
            <a:r>
              <a:rPr lang="en-AU" sz="3000" b="1" dirty="0" smtClean="0">
                <a:solidFill>
                  <a:srgbClr val="9D2235"/>
                </a:solidFill>
                <a:latin typeface="Montserrat SemiBold" panose="00000700000000000000" pitchFamily="2" charset="0"/>
                <a:ea typeface="+mj-ea"/>
                <a:cs typeface="+mj-cs"/>
              </a:rPr>
              <a:t>For primary schools</a:t>
            </a:r>
            <a:endParaRPr lang="en-AU" sz="3000" b="1" dirty="0">
              <a:solidFill>
                <a:srgbClr val="9D2235"/>
              </a:solidFill>
              <a:latin typeface="Montserrat SemiBold" panose="00000700000000000000" pitchFamily="2" charset="0"/>
              <a:ea typeface="+mj-ea"/>
              <a:cs typeface="+mj-cs"/>
            </a:endParaRPr>
          </a:p>
        </p:txBody>
      </p:sp>
    </p:spTree>
    <p:extLst>
      <p:ext uri="{BB962C8B-B14F-4D97-AF65-F5344CB8AC3E}">
        <p14:creationId xmlns:p14="http://schemas.microsoft.com/office/powerpoint/2010/main" val="37737854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87821" y="3109702"/>
            <a:ext cx="8243455" cy="2612367"/>
          </a:xfrm>
        </p:spPr>
        <p:txBody>
          <a:bodyPr/>
          <a:lstStyle/>
          <a:p>
            <a:pPr>
              <a:lnSpc>
                <a:spcPct val="100000"/>
              </a:lnSpc>
              <a:spcAft>
                <a:spcPts val="0"/>
              </a:spcAft>
            </a:pPr>
            <a:r>
              <a:rPr lang="en-AU" sz="2400" dirty="0" smtClean="0">
                <a:solidFill>
                  <a:schemeClr val="tx1"/>
                </a:solidFill>
              </a:rPr>
              <a:t>Secondary school principals, in consultation with</a:t>
            </a:r>
          </a:p>
          <a:p>
            <a:pPr>
              <a:lnSpc>
                <a:spcPct val="100000"/>
              </a:lnSpc>
              <a:spcAft>
                <a:spcPts val="0"/>
              </a:spcAft>
            </a:pPr>
            <a:r>
              <a:rPr lang="en-AU" sz="2400" dirty="0" smtClean="0">
                <a:solidFill>
                  <a:schemeClr val="tx1"/>
                </a:solidFill>
              </a:rPr>
              <a:t>their </a:t>
            </a:r>
            <a:r>
              <a:rPr lang="en-AU" sz="2400" dirty="0">
                <a:solidFill>
                  <a:schemeClr val="tx1"/>
                </a:solidFill>
              </a:rPr>
              <a:t>communities, will continue to </a:t>
            </a:r>
            <a:r>
              <a:rPr lang="en-AU" sz="2400" dirty="0" smtClean="0">
                <a:solidFill>
                  <a:schemeClr val="tx1"/>
                </a:solidFill>
              </a:rPr>
              <a:t>determine    </a:t>
            </a:r>
          </a:p>
          <a:p>
            <a:pPr>
              <a:lnSpc>
                <a:spcPct val="100000"/>
              </a:lnSpc>
              <a:spcAft>
                <a:spcPts val="0"/>
              </a:spcAft>
            </a:pPr>
            <a:r>
              <a:rPr lang="en-AU" sz="2400" dirty="0" smtClean="0">
                <a:solidFill>
                  <a:schemeClr val="tx1"/>
                </a:solidFill>
              </a:rPr>
              <a:t>how </a:t>
            </a:r>
            <a:r>
              <a:rPr lang="en-AU" sz="2400" dirty="0">
                <a:solidFill>
                  <a:schemeClr val="tx1"/>
                </a:solidFill>
              </a:rPr>
              <a:t>digital </a:t>
            </a:r>
            <a:r>
              <a:rPr lang="en-AU" sz="2400" dirty="0" smtClean="0">
                <a:solidFill>
                  <a:schemeClr val="tx1"/>
                </a:solidFill>
              </a:rPr>
              <a:t>devices and online services are   </a:t>
            </a:r>
          </a:p>
          <a:p>
            <a:pPr>
              <a:lnSpc>
                <a:spcPct val="100000"/>
              </a:lnSpc>
              <a:spcAft>
                <a:spcPts val="0"/>
              </a:spcAft>
            </a:pPr>
            <a:r>
              <a:rPr lang="en-AU" sz="2400" dirty="0">
                <a:solidFill>
                  <a:schemeClr val="tx1"/>
                </a:solidFill>
              </a:rPr>
              <a:t> </a:t>
            </a:r>
            <a:r>
              <a:rPr lang="en-AU" sz="2400" dirty="0" smtClean="0">
                <a:solidFill>
                  <a:schemeClr val="tx1"/>
                </a:solidFill>
              </a:rPr>
              <a:t>restricted or permitted </a:t>
            </a:r>
            <a:r>
              <a:rPr lang="en-AU" sz="2400" dirty="0">
                <a:solidFill>
                  <a:schemeClr val="tx1"/>
                </a:solidFill>
              </a:rPr>
              <a:t>in their schools. </a:t>
            </a:r>
          </a:p>
          <a:p>
            <a:pPr marL="171450" indent="-171450">
              <a:lnSpc>
                <a:spcPct val="100000"/>
              </a:lnSpc>
              <a:buFont typeface="Arial" panose="020B0604020202020204" pitchFamily="34" charset="0"/>
              <a:buChar char="•"/>
            </a:pPr>
            <a:endParaRPr lang="en-AU" sz="2400" dirty="0">
              <a:solidFill>
                <a:schemeClr val="tx1"/>
              </a:solidFill>
            </a:endParaRPr>
          </a:p>
          <a:p>
            <a:pPr marL="171450" lvl="0" indent="-171450" defTabSz="914347">
              <a:lnSpc>
                <a:spcPct val="100000"/>
              </a:lnSpc>
              <a:spcAft>
                <a:spcPts val="0"/>
              </a:spcAft>
              <a:buFont typeface="Arial" panose="020B0604020202020204" pitchFamily="34" charset="0"/>
              <a:buChar char="•"/>
              <a:defRPr/>
            </a:pPr>
            <a:endParaRPr lang="en-AU" dirty="0"/>
          </a:p>
          <a:p>
            <a:endParaRPr lang="en-AU" dirty="0"/>
          </a:p>
        </p:txBody>
      </p:sp>
      <p:sp>
        <p:nvSpPr>
          <p:cNvPr id="3" name="Title 2"/>
          <p:cNvSpPr>
            <a:spLocks noGrp="1"/>
          </p:cNvSpPr>
          <p:nvPr>
            <p:ph type="title"/>
          </p:nvPr>
        </p:nvSpPr>
        <p:spPr>
          <a:xfrm>
            <a:off x="1689684" y="969675"/>
            <a:ext cx="4045527" cy="1080655"/>
          </a:xfrm>
        </p:spPr>
        <p:txBody>
          <a:bodyPr/>
          <a:lstStyle/>
          <a:p>
            <a:pPr lvl="0"/>
            <a:r>
              <a:rPr lang="en-AU" b="1" dirty="0">
                <a:solidFill>
                  <a:srgbClr val="9D2235"/>
                </a:solidFill>
              </a:rPr>
              <a:t>For h</a:t>
            </a:r>
            <a:r>
              <a:rPr lang="en-AU" b="1" dirty="0" smtClean="0">
                <a:solidFill>
                  <a:srgbClr val="9D2235"/>
                </a:solidFill>
              </a:rPr>
              <a:t>igh schools</a:t>
            </a:r>
            <a:endParaRPr lang="en-AU" b="1" dirty="0">
              <a:solidFill>
                <a:srgbClr val="9D2235"/>
              </a:solidFill>
            </a:endParaRPr>
          </a:p>
        </p:txBody>
      </p:sp>
    </p:spTree>
    <p:extLst>
      <p:ext uri="{BB962C8B-B14F-4D97-AF65-F5344CB8AC3E}">
        <p14:creationId xmlns:p14="http://schemas.microsoft.com/office/powerpoint/2010/main" val="154911650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p:cNvSpPr/>
          <p:nvPr/>
        </p:nvSpPr>
        <p:spPr>
          <a:xfrm>
            <a:off x="126988" y="2398426"/>
            <a:ext cx="3540370" cy="3583354"/>
          </a:xfrm>
          <a:prstGeom prst="flowChartConnector">
            <a:avLst/>
          </a:prstGeom>
          <a:solidFill>
            <a:srgbClr val="D70C3D"/>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400" dirty="0" smtClean="0"/>
              <a:t>SAFE</a:t>
            </a:r>
            <a:endParaRPr lang="en-AU" sz="2400" dirty="0"/>
          </a:p>
        </p:txBody>
      </p:sp>
      <p:sp>
        <p:nvSpPr>
          <p:cNvPr id="10" name="Flowchart: Connector 9"/>
          <p:cNvSpPr/>
          <p:nvPr/>
        </p:nvSpPr>
        <p:spPr>
          <a:xfrm>
            <a:off x="2928790" y="78672"/>
            <a:ext cx="3540370" cy="3583354"/>
          </a:xfrm>
          <a:prstGeom prst="flowChartConnector">
            <a:avLst/>
          </a:prstGeom>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400" dirty="0" smtClean="0"/>
              <a:t>RESPONSIBLE</a:t>
            </a:r>
            <a:r>
              <a:rPr lang="en-AU" sz="2000" dirty="0" smtClean="0"/>
              <a:t> </a:t>
            </a:r>
            <a:endParaRPr lang="en-AU" sz="2000" dirty="0"/>
          </a:p>
        </p:txBody>
      </p:sp>
      <p:sp>
        <p:nvSpPr>
          <p:cNvPr id="11" name="Flowchart: Connector 10"/>
          <p:cNvSpPr/>
          <p:nvPr/>
        </p:nvSpPr>
        <p:spPr>
          <a:xfrm>
            <a:off x="4876945" y="3274646"/>
            <a:ext cx="3540370" cy="3583354"/>
          </a:xfrm>
          <a:prstGeom prst="flowChartConnector">
            <a:avLst/>
          </a:prstGeom>
          <a:solidFill>
            <a:schemeClr val="accent1">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400" dirty="0" smtClean="0"/>
              <a:t>RESPECTFUL </a:t>
            </a:r>
            <a:endParaRPr lang="en-AU" sz="2400" dirty="0"/>
          </a:p>
        </p:txBody>
      </p:sp>
      <p:sp>
        <p:nvSpPr>
          <p:cNvPr id="12" name="TextBox 11"/>
          <p:cNvSpPr txBox="1"/>
          <p:nvPr/>
        </p:nvSpPr>
        <p:spPr>
          <a:xfrm>
            <a:off x="161055" y="848155"/>
            <a:ext cx="4063327" cy="714565"/>
          </a:xfrm>
          <a:prstGeom prst="rect">
            <a:avLst/>
          </a:prstGeom>
          <a:noFill/>
        </p:spPr>
        <p:txBody>
          <a:bodyPr wrap="square" lIns="0" tIns="0" rIns="0" bIns="0" rtlCol="0">
            <a:noAutofit/>
          </a:bodyPr>
          <a:lstStyle/>
          <a:p>
            <a:r>
              <a:rPr lang="en-AU" sz="4000" dirty="0" smtClean="0">
                <a:solidFill>
                  <a:schemeClr val="bg1"/>
                </a:solidFill>
              </a:rPr>
              <a:t>Key points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209" y="2652424"/>
            <a:ext cx="1244444" cy="12444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289" y="379356"/>
            <a:ext cx="1244444" cy="12444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677" y="3567881"/>
            <a:ext cx="1244444" cy="1244444"/>
          </a:xfrm>
          <a:prstGeom prst="rect">
            <a:avLst/>
          </a:prstGeom>
        </p:spPr>
      </p:pic>
    </p:spTree>
    <p:extLst>
      <p:ext uri="{BB962C8B-B14F-4D97-AF65-F5344CB8AC3E}">
        <p14:creationId xmlns:p14="http://schemas.microsoft.com/office/powerpoint/2010/main" val="41453441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70C3D"/>
                </a:solidFill>
              </a:rPr>
              <a:t>Be safe </a:t>
            </a:r>
          </a:p>
        </p:txBody>
      </p:sp>
      <p:sp>
        <p:nvSpPr>
          <p:cNvPr id="3" name="Content Placeholder 2"/>
          <p:cNvSpPr>
            <a:spLocks noGrp="1"/>
          </p:cNvSpPr>
          <p:nvPr>
            <p:ph idx="1"/>
          </p:nvPr>
        </p:nvSpPr>
        <p:spPr/>
        <p:txBody>
          <a:bodyPr>
            <a:normAutofit/>
          </a:bodyPr>
          <a:lstStyle/>
          <a:p>
            <a:pPr lvl="0"/>
            <a:r>
              <a:rPr lang="en-AU" sz="2000" dirty="0"/>
              <a:t>Protect your personal information</a:t>
            </a:r>
          </a:p>
          <a:p>
            <a:pPr lvl="0"/>
            <a:r>
              <a:rPr lang="en-AU" sz="2000" dirty="0"/>
              <a:t>Don’t share your usernames and passwords</a:t>
            </a:r>
          </a:p>
          <a:p>
            <a:pPr lvl="0"/>
            <a:r>
              <a:rPr lang="en-AU" sz="2000" dirty="0"/>
              <a:t>Ask for help if someone online asks for or offers you something that makes you suspicious</a:t>
            </a:r>
          </a:p>
          <a:p>
            <a:pPr lvl="0"/>
            <a:r>
              <a:rPr lang="en-AU" sz="2000" dirty="0"/>
              <a:t>Let a teacher or other responsible adult know immediately if you come across something online that is inappropriate or makes you uncomfortable</a:t>
            </a:r>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438" y="374172"/>
            <a:ext cx="1244444" cy="1244444"/>
          </a:xfrm>
          <a:prstGeom prst="rect">
            <a:avLst/>
          </a:prstGeom>
        </p:spPr>
      </p:pic>
    </p:spTree>
    <p:extLst>
      <p:ext uri="{BB962C8B-B14F-4D97-AF65-F5344CB8AC3E}">
        <p14:creationId xmlns:p14="http://schemas.microsoft.com/office/powerpoint/2010/main" val="332744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70C3D"/>
                </a:solidFill>
              </a:rPr>
              <a:t>Be </a:t>
            </a:r>
            <a:r>
              <a:rPr lang="en-AU" sz="3200" dirty="0" smtClean="0">
                <a:solidFill>
                  <a:srgbClr val="D70C3D"/>
                </a:solidFill>
              </a:rPr>
              <a:t>responsible </a:t>
            </a:r>
            <a:endParaRPr lang="en-AU" sz="3200" dirty="0">
              <a:solidFill>
                <a:srgbClr val="D70C3D"/>
              </a:solidFill>
            </a:endParaRPr>
          </a:p>
        </p:txBody>
      </p:sp>
      <p:sp>
        <p:nvSpPr>
          <p:cNvPr id="3" name="Content Placeholder 2"/>
          <p:cNvSpPr>
            <a:spLocks noGrp="1"/>
          </p:cNvSpPr>
          <p:nvPr>
            <p:ph idx="1"/>
          </p:nvPr>
        </p:nvSpPr>
        <p:spPr/>
        <p:txBody>
          <a:bodyPr>
            <a:normAutofit/>
          </a:bodyPr>
          <a:lstStyle/>
          <a:p>
            <a:r>
              <a:rPr lang="en-AU" sz="2000" dirty="0"/>
              <a:t>Follow all school rules and instructions from school staff</a:t>
            </a:r>
          </a:p>
          <a:p>
            <a:r>
              <a:rPr lang="en-AU" sz="2000" dirty="0"/>
              <a:t>Take care with the digital devices you use</a:t>
            </a:r>
          </a:p>
          <a:p>
            <a:r>
              <a:rPr lang="en-AU" sz="2000" dirty="0"/>
              <a:t>Never hack, disable or bypass any hardware or software security, including any virus protection, spam and filter settings</a:t>
            </a:r>
          </a:p>
          <a:p>
            <a:r>
              <a:rPr lang="en-AU" sz="2000" dirty="0"/>
              <a:t>Use online services in responsible and age-appropriate ways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224" y="374172"/>
            <a:ext cx="1244444" cy="1244444"/>
          </a:xfrm>
          <a:prstGeom prst="rect">
            <a:avLst/>
          </a:prstGeom>
        </p:spPr>
      </p:pic>
    </p:spTree>
    <p:extLst>
      <p:ext uri="{BB962C8B-B14F-4D97-AF65-F5344CB8AC3E}">
        <p14:creationId xmlns:p14="http://schemas.microsoft.com/office/powerpoint/2010/main" val="1298932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70C3D"/>
                </a:solidFill>
              </a:rPr>
              <a:t>Be </a:t>
            </a:r>
            <a:r>
              <a:rPr lang="en-AU" sz="3200" dirty="0" smtClean="0">
                <a:solidFill>
                  <a:srgbClr val="D70C3D"/>
                </a:solidFill>
              </a:rPr>
              <a:t>respectful </a:t>
            </a:r>
            <a:endParaRPr lang="en-AU" sz="3200" dirty="0">
              <a:solidFill>
                <a:srgbClr val="D70C3D"/>
              </a:solidFill>
            </a:endParaRPr>
          </a:p>
        </p:txBody>
      </p:sp>
      <p:sp>
        <p:nvSpPr>
          <p:cNvPr id="3" name="Content Placeholder 2"/>
          <p:cNvSpPr>
            <a:spLocks noGrp="1"/>
          </p:cNvSpPr>
          <p:nvPr>
            <p:ph idx="1"/>
          </p:nvPr>
        </p:nvSpPr>
        <p:spPr/>
        <p:txBody>
          <a:bodyPr>
            <a:normAutofit/>
          </a:bodyPr>
          <a:lstStyle/>
          <a:p>
            <a:pPr lvl="0"/>
            <a:r>
              <a:rPr lang="en-AU" sz="2000" dirty="0"/>
              <a:t>Respect and protect the privacy, safety and wellbeing of others.</a:t>
            </a:r>
          </a:p>
          <a:p>
            <a:pPr lvl="0"/>
            <a:r>
              <a:rPr lang="en-AU" sz="2000" dirty="0"/>
              <a:t>Get permission before you take a photo or video of someone</a:t>
            </a:r>
          </a:p>
          <a:p>
            <a:pPr lvl="0"/>
            <a:r>
              <a:rPr lang="en-AU" sz="2000" dirty="0"/>
              <a:t>Do not harass or bully anyone</a:t>
            </a:r>
          </a:p>
          <a:p>
            <a:pPr lvl="0"/>
            <a:r>
              <a:rPr lang="en-AU" sz="2000" dirty="0"/>
              <a:t>Do not send or share messages or content that could cause harm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305" y="374172"/>
            <a:ext cx="1244444" cy="1244444"/>
          </a:xfrm>
          <a:prstGeom prst="rect">
            <a:avLst/>
          </a:prstGeom>
        </p:spPr>
      </p:pic>
    </p:spTree>
    <p:extLst>
      <p:ext uri="{BB962C8B-B14F-4D97-AF65-F5344CB8AC3E}">
        <p14:creationId xmlns:p14="http://schemas.microsoft.com/office/powerpoint/2010/main" val="61343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9"/>
          </p:nvPr>
        </p:nvSpPr>
        <p:spPr/>
      </p:sp>
      <p:sp>
        <p:nvSpPr>
          <p:cNvPr id="6" name="Text Placeholder 5"/>
          <p:cNvSpPr>
            <a:spLocks noGrp="1"/>
          </p:cNvSpPr>
          <p:nvPr>
            <p:ph type="body" sz="quarter" idx="21"/>
          </p:nvPr>
        </p:nvSpPr>
        <p:spPr/>
        <p:txBody>
          <a:bodyPr>
            <a:normAutofit fontScale="85000" lnSpcReduction="20000"/>
          </a:bodyPr>
          <a:lstStyle/>
          <a:p>
            <a:pPr marL="0" indent="0">
              <a:buNone/>
            </a:pPr>
            <a:r>
              <a:rPr lang="en-AU" dirty="0"/>
              <a:t>Digital devices present a new challenge for schools, teachers, parents and carers and </a:t>
            </a:r>
            <a:r>
              <a:rPr lang="en-AU" dirty="0" smtClean="0"/>
              <a:t>students </a:t>
            </a:r>
            <a:endParaRPr lang="en-AU" dirty="0"/>
          </a:p>
        </p:txBody>
      </p:sp>
      <p:sp>
        <p:nvSpPr>
          <p:cNvPr id="7" name="Text Placeholder 6"/>
          <p:cNvSpPr>
            <a:spLocks noGrp="1"/>
          </p:cNvSpPr>
          <p:nvPr>
            <p:ph type="body" sz="quarter" idx="22"/>
          </p:nvPr>
        </p:nvSpPr>
        <p:spPr>
          <a:xfrm>
            <a:off x="2373985" y="3778093"/>
            <a:ext cx="1979613" cy="2201862"/>
          </a:xfrm>
        </p:spPr>
        <p:txBody>
          <a:bodyPr>
            <a:normAutofit fontScale="85000" lnSpcReduction="10000"/>
          </a:bodyPr>
          <a:lstStyle/>
          <a:p>
            <a:pPr marL="0" indent="0">
              <a:buNone/>
            </a:pPr>
            <a:r>
              <a:rPr lang="en-AU" dirty="0" smtClean="0"/>
              <a:t>Digital technology can empower authentic, meaningful, collaborative and engaged learning</a:t>
            </a:r>
          </a:p>
          <a:p>
            <a:endParaRPr lang="en-AU" dirty="0"/>
          </a:p>
        </p:txBody>
      </p:sp>
      <p:sp>
        <p:nvSpPr>
          <p:cNvPr id="8" name="Text Placeholder 7"/>
          <p:cNvSpPr>
            <a:spLocks noGrp="1"/>
          </p:cNvSpPr>
          <p:nvPr>
            <p:ph type="body" sz="quarter" idx="23"/>
          </p:nvPr>
        </p:nvSpPr>
        <p:spPr/>
        <p:txBody>
          <a:bodyPr>
            <a:normAutofit/>
          </a:bodyPr>
          <a:lstStyle/>
          <a:p>
            <a:pPr marL="0" indent="0">
              <a:buNone/>
            </a:pPr>
            <a:r>
              <a:rPr lang="en-AU" sz="1500" dirty="0"/>
              <a:t>Schools need </a:t>
            </a:r>
            <a:r>
              <a:rPr lang="en-AU" sz="1500" dirty="0" smtClean="0"/>
              <a:t>to </a:t>
            </a:r>
            <a:r>
              <a:rPr lang="en-AU" sz="1500" dirty="0"/>
              <a:t>manage the benefits and risks </a:t>
            </a:r>
            <a:r>
              <a:rPr lang="en-AU" sz="1500" dirty="0" smtClean="0"/>
              <a:t> of these devices</a:t>
            </a:r>
            <a:endParaRPr lang="en-AU" sz="1500" dirty="0"/>
          </a:p>
          <a:p>
            <a:endParaRPr lang="en-AU" dirty="0"/>
          </a:p>
        </p:txBody>
      </p:sp>
      <p:sp>
        <p:nvSpPr>
          <p:cNvPr id="9" name="Text Placeholder 8"/>
          <p:cNvSpPr>
            <a:spLocks noGrp="1"/>
          </p:cNvSpPr>
          <p:nvPr>
            <p:ph type="body" sz="quarter" idx="24"/>
          </p:nvPr>
        </p:nvSpPr>
        <p:spPr/>
        <p:txBody>
          <a:bodyPr>
            <a:normAutofit fontScale="85000" lnSpcReduction="10000"/>
          </a:bodyPr>
          <a:lstStyle/>
          <a:p>
            <a:pPr marL="0" indent="0">
              <a:buNone/>
            </a:pPr>
            <a:r>
              <a:rPr lang="en-AU" dirty="0"/>
              <a:t>The 2018 Review into the non-educational use of mobile devices in NSW schools</a:t>
            </a:r>
          </a:p>
        </p:txBody>
      </p:sp>
      <p:sp>
        <p:nvSpPr>
          <p:cNvPr id="10" name="Text Placeholder 9"/>
          <p:cNvSpPr>
            <a:spLocks noGrp="1"/>
          </p:cNvSpPr>
          <p:nvPr>
            <p:ph type="body" sz="quarter" idx="15"/>
          </p:nvPr>
        </p:nvSpPr>
        <p:spPr/>
        <p:txBody>
          <a:bodyPr/>
          <a:lstStyle/>
          <a:p>
            <a:r>
              <a:rPr lang="en-AU" dirty="0"/>
              <a:t>The learning, wellbeing and safety of our students is a priority</a:t>
            </a:r>
          </a:p>
        </p:txBody>
      </p:sp>
      <p:sp>
        <p:nvSpPr>
          <p:cNvPr id="11" name="Title 10"/>
          <p:cNvSpPr>
            <a:spLocks noGrp="1"/>
          </p:cNvSpPr>
          <p:nvPr>
            <p:ph type="title"/>
          </p:nvPr>
        </p:nvSpPr>
        <p:spPr/>
        <p:txBody>
          <a:bodyPr/>
          <a:lstStyle/>
          <a:p>
            <a:r>
              <a:rPr lang="en-AU" sz="3200" dirty="0" smtClean="0"/>
              <a:t>Why do we need a change? </a:t>
            </a:r>
            <a:endParaRPr lang="en-AU" sz="3200" dirty="0"/>
          </a:p>
        </p:txBody>
      </p:sp>
      <p:sp>
        <p:nvSpPr>
          <p:cNvPr id="12" name="Footer Placeholder 11"/>
          <p:cNvSpPr>
            <a:spLocks noGrp="1"/>
          </p:cNvSpPr>
          <p:nvPr>
            <p:ph type="ftr" sz="quarter" idx="3"/>
          </p:nvPr>
        </p:nvSpPr>
        <p:spPr/>
        <p:txBody>
          <a:bodyPr/>
          <a:lstStyle/>
          <a:p>
            <a:fld id="{5116C895-348D-4FA1-AC3F-6A98EE2CBA64}" type="slidenum">
              <a:rPr lang="en-US" smtClean="0"/>
              <a:pPr/>
              <a:t>9</a:t>
            </a:fld>
            <a:endParaRPr lang="en-US" dirty="0"/>
          </a:p>
        </p:txBody>
      </p:sp>
      <p:pic>
        <p:nvPicPr>
          <p:cNvPr id="13" name="Picture 2" descr="High_school_students_in_STEM_class_laughing_working_on_lab_desk_2"/>
          <p:cNvPicPr>
            <a:picLocks noGrp="1" noChangeAspect="1" noChangeArrowheads="1"/>
          </p:cNvPicPr>
          <p:nvPr>
            <p:ph type="pic" sz="quarter" idx="17"/>
          </p:nvPr>
        </p:nvPicPr>
        <p:blipFill>
          <a:blip r:embed="rId3" cstate="hqprint">
            <a:extLst>
              <a:ext uri="{28A0092B-C50C-407E-A947-70E740481C1C}">
                <a14:useLocalDpi xmlns:a14="http://schemas.microsoft.com/office/drawing/2010/main" val="0"/>
              </a:ext>
            </a:extLst>
          </a:blip>
          <a:srcRect l="11297" r="112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8" name="Picture Placeholder 13"/>
          <p:cNvPicPr>
            <a:picLocks noChangeAspect="1"/>
          </p:cNvPicPr>
          <p:nvPr/>
        </p:nvPicPr>
        <p:blipFill>
          <a:blip r:embed="rId4" cstate="hqprint">
            <a:extLst>
              <a:ext uri="{28A0092B-C50C-407E-A947-70E740481C1C}">
                <a14:useLocalDpi xmlns:a14="http://schemas.microsoft.com/office/drawing/2010/main" val="0"/>
              </a:ext>
            </a:extLst>
          </a:blip>
          <a:srcRect l="11255" r="11255"/>
          <a:stretch>
            <a:fillRect/>
          </a:stretch>
        </p:blipFill>
        <p:spPr>
          <a:xfrm>
            <a:off x="4726093" y="1881188"/>
            <a:ext cx="1980000" cy="1704975"/>
          </a:xfrm>
          <a:prstGeom prst="rect">
            <a:avLst/>
          </a:prstGeom>
        </p:spPr>
      </p:pic>
      <p:pic>
        <p:nvPicPr>
          <p:cNvPr id="19" name="Picture 4" descr="Parent_holding_primary_school_children_hands_after_finishing_school"/>
          <p:cNvPicPr>
            <a:picLocks noGrp="1" noChangeAspect="1" noChangeArrowheads="1"/>
          </p:cNvPicPr>
          <p:nvPr>
            <p:ph type="pic" sz="quarter" idx="20"/>
          </p:nvPr>
        </p:nvPicPr>
        <p:blipFill rotWithShape="1">
          <a:blip r:embed="rId5" cstate="hqprint">
            <a:extLst>
              <a:ext uri="{28A0092B-C50C-407E-A947-70E740481C1C}">
                <a14:useLocalDpi xmlns:a14="http://schemas.microsoft.com/office/drawing/2010/main" val="0"/>
              </a:ext>
            </a:extLst>
          </a:blip>
          <a:srcRect l="11315" r="11315"/>
          <a:stretch/>
        </p:blipFill>
        <p:spPr bwMode="auto">
          <a:xfrm>
            <a:off x="7050088" y="1881188"/>
            <a:ext cx="1979612"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Primary_school_student_working_on_computer_in_class_2"/>
          <p:cNvPicPr>
            <a:picLocks noGrp="1" noChangeAspect="1" noChangeArrowheads="1"/>
          </p:cNvPicPr>
          <p:nvPr>
            <p:ph type="pic" sz="quarter" idx="18"/>
          </p:nvPr>
        </p:nvPicPr>
        <p:blipFill>
          <a:blip r:embed="rId6" cstate="hqprint">
            <a:extLst>
              <a:ext uri="{28A0092B-C50C-407E-A947-70E740481C1C}">
                <a14:useLocalDpi xmlns:a14="http://schemas.microsoft.com/office/drawing/2010/main" val="0"/>
              </a:ext>
            </a:extLst>
          </a:blip>
          <a:srcRect l="11266" r="11266"/>
          <a:stretch>
            <a:fillRect/>
          </a:stretch>
        </p:blipFill>
        <p:spPr bwMode="auto">
          <a:xfrm>
            <a:off x="2573338" y="1881188"/>
            <a:ext cx="19812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7570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tudent use of digital devices  and online services&amp;quot;&quot;/&gt;&lt;property id=&quot;20307&quot; value=&quot;429&quot;/&gt;&lt;/object&gt;&lt;object type=&quot;3&quot; unique_id=&quot;10004&quot;&gt;&lt;property id=&quot;20148&quot; value=&quot;5&quot;/&gt;&lt;property id=&quot;20300&quot; value=&quot;Slide 12 - &amp;quot;What’s will this mean for our school?&amp;quot;&quot;/&gt;&lt;property id=&quot;20307&quot; value=&quot;457&quot;/&gt;&lt;/object&gt;&lt;object type=&quot;3&quot; unique_id=&quot;10005&quot;&gt;&lt;property id=&quot;20148&quot; value=&quot;5&quot;/&gt;&lt;property id=&quot;20300&quot; value=&quot;Slide 14 - &amp;quot;Is this procedure just about smart phones?&amp;quot;&quot;/&gt;&lt;property id=&quot;20307&quot; value=&quot;490&quot;/&gt;&lt;/object&gt;&lt;object type=&quot;3&quot; unique_id=&quot;10009&quot;&gt;&lt;property id=&quot;20148&quot; value=&quot;5&quot;/&gt;&lt;property id=&quot;20300&quot; value=&quot;Slide 13 - &amp;quot;What will our school procedure cover?&amp;quot;&quot;/&gt;&lt;property id=&quot;20307&quot; value=&quot;464&quot;/&gt;&lt;/object&gt;&lt;object type=&quot;3&quot; unique_id=&quot;10011&quot;&gt;&lt;property id=&quot;20148&quot; value=&quot;5&quot;/&gt;&lt;property id=&quot;20300&quot; value=&quot;Slide 15 - &amp;quot;How will this change our BYOD program?&amp;quot;&quot;/&gt;&lt;property id=&quot;20307&quot; value=&quot;479&quot;/&gt;&lt;/object&gt;&lt;object type=&quot;3&quot; unique_id=&quot;10014&quot;&gt;&lt;property id=&quot;20148&quot; value=&quot;5&quot;/&gt;&lt;property id=&quot;20300&quot; value=&quot;Slide 16 - &amp;quot;Digital parenting&amp;quot;&quot;/&gt;&lt;property id=&quot;20307&quot; value=&quot;488&quot;/&gt;&lt;/object&gt;&lt;object type=&quot;3&quot; unique_id=&quot;10015&quot;&gt;&lt;property id=&quot;20148&quot; value=&quot;5&quot;/&gt;&lt;property id=&quot;20300&quot; value=&quot;Slide 17 - &amp;quot;Where can I find more information?&amp;quot;&quot;/&gt;&lt;property id=&quot;20307&quot; value=&quot;485&quot;/&gt;&lt;/object&gt;&lt;object type=&quot;3&quot; unique_id=&quot;10016&quot;&gt;&lt;property id=&quot;20148&quot; value=&quot;5&quot;/&gt;&lt;property id=&quot;20300&quot; value=&quot;Slide 18 - &amp;quot;Where can I find more information?&amp;quot;&quot;/&gt;&lt;property id=&quot;20307&quot; value=&quot;487&quot;/&gt;&lt;/object&gt;&lt;object type=&quot;3&quot; unique_id=&quot;10017&quot;&gt;&lt;property id=&quot;20148&quot; value=&quot;5&quot;/&gt;&lt;property id=&quot;20300&quot; value=&quot;Slide 19 - &amp;quot;Any questions?&amp;quot;&quot;/&gt;&lt;property id=&quot;20307&quot; value=&quot;465&quot;/&gt;&lt;/object&gt;&lt;object type=&quot;3&quot; unique_id=&quot;10412&quot;&gt;&lt;property id=&quot;20148&quot; value=&quot;5&quot;/&gt;&lt;property id=&quot;20300&quot; value=&quot;Slide 2&quot;/&gt;&lt;property id=&quot;20307&quot; value=&quot;505&quot;/&gt;&lt;/object&gt;&lt;object type=&quot;3&quot; unique_id=&quot;10413&quot;&gt;&lt;property id=&quot;20148&quot; value=&quot;5&quot;/&gt;&lt;property id=&quot;20300&quot; value=&quot;Slide 3&quot;/&gt;&lt;property id=&quot;20307&quot; value=&quot;506&quot;/&gt;&lt;/object&gt;&lt;object type=&quot;3&quot; unique_id=&quot;10414&quot;&gt;&lt;property id=&quot;20148&quot; value=&quot;5&quot;/&gt;&lt;property id=&quot;20300&quot; value=&quot;Slide 4 - &amp;quot;For high schools&amp;quot;&quot;/&gt;&lt;property id=&quot;20307&quot; value=&quot;507&quot;/&gt;&lt;/object&gt;&lt;object type=&quot;3&quot; unique_id=&quot;10415&quot;&gt;&lt;property id=&quot;20148&quot; value=&quot;5&quot;/&gt;&lt;property id=&quot;20300&quot; value=&quot;Slide 5&quot;/&gt;&lt;property id=&quot;20307&quot; value=&quot;500&quot;/&gt;&lt;/object&gt;&lt;object type=&quot;3&quot; unique_id=&quot;10416&quot;&gt;&lt;property id=&quot;20148&quot; value=&quot;5&quot;/&gt;&lt;property id=&quot;20300&quot; value=&quot;Slide 6 - &amp;quot;Be safe &amp;quot;&quot;/&gt;&lt;property id=&quot;20307&quot; value=&quot;501&quot;/&gt;&lt;/object&gt;&lt;object type=&quot;3&quot; unique_id=&quot;10417&quot;&gt;&lt;property id=&quot;20148&quot; value=&quot;5&quot;/&gt;&lt;property id=&quot;20300&quot; value=&quot;Slide 7 - &amp;quot;Be respectful &amp;quot;&quot;/&gt;&lt;property id=&quot;20307&quot; value=&quot;502&quot;/&gt;&lt;/object&gt;&lt;object type=&quot;3&quot; unique_id=&quot;10418&quot;&gt;&lt;property id=&quot;20148&quot; value=&quot;5&quot;/&gt;&lt;property id=&quot;20300&quot; value=&quot;Slide 8 - &amp;quot;Be responsible &amp;quot;&quot;/&gt;&lt;property id=&quot;20307&quot; value=&quot;504&quot;/&gt;&lt;/object&gt;&lt;object type=&quot;3&quot; unique_id=&quot;10419&quot;&gt;&lt;property id=&quot;20148&quot; value=&quot;5&quot;/&gt;&lt;property id=&quot;20300&quot; value=&quot;Slide 9 - &amp;quot;Why do we need a change? &amp;quot;&quot;/&gt;&lt;property id=&quot;20307&quot; value=&quot;497&quot;/&gt;&lt;/object&gt;&lt;object type=&quot;3&quot; unique_id=&quot;10420&quot;&gt;&lt;property id=&quot;20148&quot; value=&quot;5&quot;/&gt;&lt;property id=&quot;20300&quot; value=&quot;Slide 10 - &amp;quot;2018 Government review into mobile devices&amp;quot;&quot;/&gt;&lt;property id=&quot;20307&quot; value=&quot;498&quot;/&gt;&lt;/object&gt;&lt;object type=&quot;3&quot; unique_id=&quot;10421&quot;&gt;&lt;property id=&quot;20148&quot; value=&quot;5&quot;/&gt;&lt;property id=&quot;20300&quot; value=&quot;Slide 11 - &amp;quot;2018 Government review into mobile devices&amp;quot;&quot;/&gt;&lt;property id=&quot;20307&quot; value=&quot;499&quot;/&gt;&lt;/object&gt;&lt;/object&gt;&lt;object type=&quot;8&quot; unique_id=&quot;10034&quot;&gt;&lt;/object&gt;&lt;/object&gt;&lt;/database&gt;"/>
  <p:tag name="SECTOMILLISECCONVERTED" val="1"/>
</p:tagLst>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standard.potx [Read-Only]" id="{6374062C-25BD-406D-8E51-D1448BFF9D16}" vid="{2E279DEE-CE8E-47B9-A8A7-A74C619904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7FFF6C9A78F64A9B008796FC07971E" ma:contentTypeVersion="11" ma:contentTypeDescription="Create a new document." ma:contentTypeScope="" ma:versionID="97e1b5b1db8652d6dcd3457e12aeaf12">
  <xsd:schema xmlns:xsd="http://www.w3.org/2001/XMLSchema" xmlns:xs="http://www.w3.org/2001/XMLSchema" xmlns:p="http://schemas.microsoft.com/office/2006/metadata/properties" xmlns:ns2="d29ed0b5-7458-4ce0-bd86-fca6408a2bf1" xmlns:ns3="894c9f7b-3539-4356-9e4a-2afa75556422" targetNamespace="http://schemas.microsoft.com/office/2006/metadata/properties" ma:root="true" ma:fieldsID="aff6755b2bfae8edda5121b68b684f4a" ns2:_="" ns3:_="">
    <xsd:import namespace="d29ed0b5-7458-4ce0-bd86-fca6408a2bf1"/>
    <xsd:import namespace="894c9f7b-3539-4356-9e4a-2afa7555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ed0b5-7458-4ce0-bd86-fca6408a2b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4c9f7b-3539-4356-9e4a-2afa7555642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BC783B-8208-4B0B-BA6F-2B16AE0C4302}">
  <ds:schemaRefs>
    <ds:schemaRef ds:uri="http://schemas.microsoft.com/sharepoint/v3/contenttype/forms"/>
  </ds:schemaRefs>
</ds:datastoreItem>
</file>

<file path=customXml/itemProps2.xml><?xml version="1.0" encoding="utf-8"?>
<ds:datastoreItem xmlns:ds="http://schemas.openxmlformats.org/officeDocument/2006/customXml" ds:itemID="{A0F12F5F-6882-48E0-AB9C-96B0E017268A}">
  <ds:schemaRefs>
    <ds:schemaRef ds:uri="http://purl.org/dc/elements/1.1/"/>
    <ds:schemaRef ds:uri="http://purl.org/dc/dcmitype/"/>
    <ds:schemaRef ds:uri="894c9f7b-3539-4356-9e4a-2afa75556422"/>
    <ds:schemaRef ds:uri="http://purl.org/dc/terms/"/>
    <ds:schemaRef ds:uri="http://schemas.microsoft.com/office/2006/metadata/properties"/>
    <ds:schemaRef ds:uri="http://schemas.microsoft.com/office/2006/documentManagement/types"/>
    <ds:schemaRef ds:uri="d29ed0b5-7458-4ce0-bd86-fca6408a2bf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FBF85D-674C-4EB8-805B-E2D9C82C9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ed0b5-7458-4ce0-bd86-fca6408a2bf1"/>
    <ds:schemaRef ds:uri="894c9f7b-3539-4356-9e4a-2afa7555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DoE-PowerPoint-presentation-standard-POTX-107.92KB</Template>
  <TotalTime>3329</TotalTime>
  <Words>4429</Words>
  <Application>Microsoft Office PowerPoint</Application>
  <PresentationFormat>On-screen Show (4:3)</PresentationFormat>
  <Paragraphs>372</Paragraphs>
  <Slides>19</Slides>
  <Notes>19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Montserrat Medium</vt:lpstr>
      <vt:lpstr>Montserrat SemiBold</vt:lpstr>
      <vt:lpstr>Office Theme</vt:lpstr>
      <vt:lpstr>Student use of digital devices  and online services</vt:lpstr>
      <vt:lpstr>PowerPoint Presentation</vt:lpstr>
      <vt:lpstr>PowerPoint Presentation</vt:lpstr>
      <vt:lpstr>For high schools</vt:lpstr>
      <vt:lpstr>PowerPoint Presentation</vt:lpstr>
      <vt:lpstr>Be safe </vt:lpstr>
      <vt:lpstr>Be responsible </vt:lpstr>
      <vt:lpstr>Be respectful </vt:lpstr>
      <vt:lpstr>Why do we need a change? </vt:lpstr>
      <vt:lpstr>2018 Government review into mobile devices</vt:lpstr>
      <vt:lpstr>2018 Government review into mobile devices</vt:lpstr>
      <vt:lpstr>What’s will this mean for our school?</vt:lpstr>
      <vt:lpstr>What will our school procedure cover?</vt:lpstr>
      <vt:lpstr>Is this procedure just about smart phones?</vt:lpstr>
      <vt:lpstr>How will this change our BYOD program?</vt:lpstr>
      <vt:lpstr>Digital parenting</vt:lpstr>
      <vt:lpstr>Where can I find more information?</vt:lpstr>
      <vt:lpstr>Where can I find more information?</vt:lpstr>
      <vt:lpstr>Any questions?</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Oh</dc:creator>
  <cp:lastModifiedBy>Marianne Carahalios</cp:lastModifiedBy>
  <cp:revision>68</cp:revision>
  <cp:lastPrinted>2019-09-02T00:46:32Z</cp:lastPrinted>
  <dcterms:created xsi:type="dcterms:W3CDTF">2019-06-04T23:49:45Z</dcterms:created>
  <dcterms:modified xsi:type="dcterms:W3CDTF">2020-03-08T23:52:45Z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0x010100BA7FFF6C9A78F64A9B008796FC07971E</vt:lpwstr>
  </property>
</Properties>
</file>