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8"/>
  </p:notesMasterIdLst>
  <p:handoutMasterIdLst>
    <p:handoutMasterId r:id="rId29"/>
  </p:handoutMasterIdLst>
  <p:sldIdLst>
    <p:sldId id="429" r:id="rId5"/>
    <p:sldId id="536" r:id="rId6"/>
    <p:sldId id="522" r:id="rId7"/>
    <p:sldId id="560" r:id="rId8"/>
    <p:sldId id="561" r:id="rId9"/>
    <p:sldId id="535" r:id="rId10"/>
    <p:sldId id="562" r:id="rId11"/>
    <p:sldId id="563" r:id="rId12"/>
    <p:sldId id="552" r:id="rId13"/>
    <p:sldId id="551" r:id="rId14"/>
    <p:sldId id="573" r:id="rId15"/>
    <p:sldId id="564" r:id="rId16"/>
    <p:sldId id="566" r:id="rId17"/>
    <p:sldId id="565" r:id="rId18"/>
    <p:sldId id="457" r:id="rId19"/>
    <p:sldId id="532" r:id="rId20"/>
    <p:sldId id="567" r:id="rId21"/>
    <p:sldId id="568" r:id="rId22"/>
    <p:sldId id="569" r:id="rId23"/>
    <p:sldId id="570" r:id="rId24"/>
    <p:sldId id="571" r:id="rId25"/>
    <p:sldId id="572" r:id="rId26"/>
    <p:sldId id="465" r:id="rId27"/>
  </p:sldIdLst>
  <p:sldSz cx="9144000" cy="6858000" type="screen4x3"/>
  <p:notesSz cx="6805613" cy="9939338"/>
  <p:custDataLst>
    <p:tags r:id="rId30"/>
  </p:custData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429"/>
            <p14:sldId id="536"/>
            <p14:sldId id="522"/>
            <p14:sldId id="560"/>
            <p14:sldId id="561"/>
            <p14:sldId id="535"/>
            <p14:sldId id="562"/>
            <p14:sldId id="563"/>
            <p14:sldId id="552"/>
            <p14:sldId id="551"/>
            <p14:sldId id="573"/>
            <p14:sldId id="564"/>
            <p14:sldId id="566"/>
            <p14:sldId id="565"/>
            <p14:sldId id="457"/>
            <p14:sldId id="532"/>
            <p14:sldId id="567"/>
            <p14:sldId id="568"/>
            <p14:sldId id="569"/>
            <p14:sldId id="570"/>
            <p14:sldId id="571"/>
            <p14:sldId id="572"/>
            <p14:sldId id="465"/>
          </p14:sldIdLst>
        </p14:section>
      </p14:sectionLst>
    </p:ext>
    <p:ext uri="{EFAFB233-063F-42B5-8137-9DF3F51BA10A}">
      <p15:sldGuideLst xmlns="" xmlns:p15="http://schemas.microsoft.com/office/powerpoint/2012/main">
        <p15:guide id="1" orient="horz" pos="1842" userDrawn="1">
          <p15:clr>
            <a:srgbClr val="A4A3A4"/>
          </p15:clr>
        </p15:guide>
        <p15:guide id="2" orient="horz" pos="3280" userDrawn="1">
          <p15:clr>
            <a:srgbClr val="A4A3A4"/>
          </p15:clr>
        </p15:guide>
        <p15:guide id="3" orient="horz" pos="2205" userDrawn="1">
          <p15:clr>
            <a:srgbClr val="A4A3A4"/>
          </p15:clr>
        </p15:guide>
        <p15:guide id="4" orient="horz" pos="2614" userDrawn="1">
          <p15:clr>
            <a:srgbClr val="A4A3A4"/>
          </p15:clr>
        </p15:guide>
        <p15:guide id="5" pos="2880"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eoff" initials="G" lastIdx="0" clrIdx="6"/>
  <p:cmAuthor id="1" name="Microsoft Office User" initials="Office" lastIdx="1" clrIdx="0"/>
  <p:cmAuthor id="2" name="Anthony Fennell" initials="AF" lastIdx="79" clrIdx="1"/>
  <p:cmAuthor id="3" name="Lisa Oh" initials="LO" lastIdx="67" clrIdx="2"/>
  <p:cmAuthor id="4" name="Lisa Perrone" initials="LP" lastIdx="5" clrIdx="3">
    <p:extLst/>
  </p:cmAuthor>
  <p:cmAuthor id="5" name="Timothy Creighton" initials="TC" lastIdx="11" clrIdx="4">
    <p:extLst/>
  </p:cmAuthor>
  <p:cmAuthor id="6" name="Nick Coucouvinis" initials="NC" lastIdx="17"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009900"/>
    <a:srgbClr val="4E8F00"/>
    <a:srgbClr val="9999FF"/>
    <a:srgbClr val="DD4A65"/>
    <a:srgbClr val="FF5050"/>
    <a:srgbClr val="CC66FF"/>
    <a:srgbClr val="CC99FF"/>
    <a:srgbClr val="FF9966"/>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75CF6-466A-441B-86B5-9CE541DF951F}" v="7" dt="2019-11-27T07:11:34.034"/>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3" autoAdjust="0"/>
    <p:restoredTop sz="65132" autoAdjust="0"/>
  </p:normalViewPr>
  <p:slideViewPr>
    <p:cSldViewPr snapToGrid="0">
      <p:cViewPr>
        <p:scale>
          <a:sx n="80" d="100"/>
          <a:sy n="80" d="100"/>
        </p:scale>
        <p:origin x="-6" y="60"/>
      </p:cViewPr>
      <p:guideLst>
        <p:guide orient="horz" pos="1842"/>
        <p:guide orient="horz" pos="3280"/>
        <p:guide orient="horz" pos="2205"/>
        <p:guide orient="horz" pos="2614"/>
        <p:guide orient="horz" pos="1570"/>
        <p:guide orient="horz" pos="1616"/>
        <p:guide pos="2880"/>
        <p:guide pos="975"/>
        <p:guide pos="2555"/>
        <p:guide pos="1769"/>
      </p:guideLst>
    </p:cSldViewPr>
  </p:slideViewPr>
  <p:notesTextViewPr>
    <p:cViewPr>
      <p:scale>
        <a:sx n="3" d="2"/>
        <a:sy n="3" d="2"/>
      </p:scale>
      <p:origin x="0" y="0"/>
    </p:cViewPr>
  </p:notesTextViewPr>
  <p:notesViewPr>
    <p:cSldViewPr snapToGrid="0">
      <p:cViewPr>
        <p:scale>
          <a:sx n="90" d="100"/>
          <a:sy n="90" d="100"/>
        </p:scale>
        <p:origin x="2133"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Tobitt" userId="f81250c8-3cd1-4a76-b7f5-c56f11eb9204" providerId="ADAL" clId="{1AD75CF6-466A-441B-86B5-9CE541DF951F}"/>
    <pc:docChg chg="modSld">
      <pc:chgData name="Ian Tobitt" userId="f81250c8-3cd1-4a76-b7f5-c56f11eb9204" providerId="ADAL" clId="{1AD75CF6-466A-441B-86B5-9CE541DF951F}" dt="2019-11-27T07:11:16.375" v="5" actId="1035"/>
      <pc:docMkLst>
        <pc:docMk/>
      </pc:docMkLst>
      <pc:sldChg chg="modSp">
        <pc:chgData name="Ian Tobitt" userId="f81250c8-3cd1-4a76-b7f5-c56f11eb9204" providerId="ADAL" clId="{1AD75CF6-466A-441B-86B5-9CE541DF951F}" dt="2019-11-27T07:11:16.375" v="5" actId="1035"/>
        <pc:sldMkLst>
          <pc:docMk/>
          <pc:sldMk cId="2480936454" sldId="457"/>
        </pc:sldMkLst>
        <pc:picChg chg="mod">
          <ac:chgData name="Ian Tobitt" userId="f81250c8-3cd1-4a76-b7f5-c56f11eb9204" providerId="ADAL" clId="{1AD75CF6-466A-441B-86B5-9CE541DF951F}" dt="2019-11-27T07:11:16.375" v="5" actId="1035"/>
          <ac:picMkLst>
            <pc:docMk/>
            <pc:sldMk cId="2480936454" sldId="457"/>
            <ac:picMk id="6146"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a:latin typeface="+mn-lt"/>
              </a:rPr>
              <a:t>Chart Title</a:t>
            </a:r>
          </a:p>
        </c:rich>
      </c:tx>
      <c:layout>
        <c:manualLayout>
          <c:xMode val="edge"/>
          <c:yMode val="edge"/>
          <c:x val="5.0067121985634899E-2"/>
          <c:y val="1.33246349090763E-2"/>
        </c:manualLayout>
      </c:layout>
      <c:overlay val="0"/>
      <c:spPr>
        <a:noFill/>
        <a:ln>
          <a:noFill/>
        </a:ln>
        <a:effectLst/>
      </c:spPr>
    </c:title>
    <c:autoTitleDeleted val="0"/>
    <c:plotArea>
      <c:layout>
        <c:manualLayout>
          <c:layoutTarget val="inner"/>
          <c:xMode val="edge"/>
          <c:yMode val="edge"/>
          <c:x val="0"/>
          <c:y val="0.15850469155990199"/>
          <c:w val="0.99770930078221398"/>
          <c:h val="0.84045729227549304"/>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xmlns:c16r2="http://schemas.microsoft.com/office/drawing/2015/06/char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xmlns:c16r2="http://schemas.microsoft.com/office/drawing/2015/06/char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xmlns:c16r2="http://schemas.microsoft.com/office/drawing/2015/06/char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106842752"/>
        <c:axId val="106865024"/>
      </c:barChart>
      <c:catAx>
        <c:axId val="106842752"/>
        <c:scaling>
          <c:orientation val="minMax"/>
        </c:scaling>
        <c:delete val="1"/>
        <c:axPos val="b"/>
        <c:numFmt formatCode="General" sourceLinked="1"/>
        <c:majorTickMark val="none"/>
        <c:minorTickMark val="none"/>
        <c:tickLblPos val="nextTo"/>
        <c:crossAx val="106865024"/>
        <c:crosses val="autoZero"/>
        <c:auto val="1"/>
        <c:lblAlgn val="ctr"/>
        <c:lblOffset val="100"/>
        <c:noMultiLvlLbl val="0"/>
      </c:catAx>
      <c:valAx>
        <c:axId val="10686502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068427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a:solidFill>
                  <a:srgbClr val="19233E"/>
                </a:solidFill>
                <a:effectLst/>
                <a:latin typeface="+mn-lt"/>
              </a:rPr>
              <a:t>Chart Title</a:t>
            </a:r>
            <a:endParaRPr lang="en-AU" sz="1600" b="0">
              <a:effectLst/>
              <a:latin typeface="+mn-lt"/>
            </a:endParaRPr>
          </a:p>
        </c:rich>
      </c:tx>
      <c:layout>
        <c:manualLayout>
          <c:xMode val="edge"/>
          <c:yMode val="edge"/>
          <c:x val="1.8802394693555598E-2"/>
          <c:y val="1.6662275328469599E-2"/>
        </c:manualLayout>
      </c:layout>
      <c:overlay val="0"/>
      <c:spPr>
        <a:noFill/>
        <a:ln>
          <a:noFill/>
        </a:ln>
        <a:effectLst/>
      </c:spPr>
    </c:title>
    <c:autoTitleDeleted val="0"/>
    <c:plotArea>
      <c:layout>
        <c:manualLayout>
          <c:layoutTarget val="inner"/>
          <c:xMode val="edge"/>
          <c:yMode val="edge"/>
          <c:x val="0.221397304335993"/>
          <c:y val="0.187161811136731"/>
          <c:w val="0.57738947809885199"/>
          <c:h val="0.79789597837774495"/>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xmlns:c16r2="http://schemas.microsoft.com/office/drawing/2015/06/char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xmlns:c16r2="http://schemas.microsoft.com/office/drawing/2015/06/char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xmlns:c16r2="http://schemas.microsoft.com/office/drawing/2015/06/char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xmlns:c16r2="http://schemas.microsoft.com/office/drawing/2015/06/char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xmlns:c16r2="http://schemas.microsoft.com/office/drawing/2015/06/char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92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333" y="1"/>
            <a:ext cx="2949099" cy="499269"/>
          </a:xfrm>
          <a:prstGeom prst="rect">
            <a:avLst/>
          </a:prstGeom>
        </p:spPr>
        <p:txBody>
          <a:bodyPr vert="horz" lIns="91440" tIns="45720" rIns="91440" bIns="45720" rtlCol="0"/>
          <a:lstStyle>
            <a:lvl1pPr algn="r">
              <a:defRPr sz="1200"/>
            </a:lvl1pPr>
          </a:lstStyle>
          <a:p>
            <a:fld id="{2B186FB7-8198-2C41-9C7F-A67099EBC713}" type="datetimeFigureOut">
              <a:rPr lang="en-US" smtClean="0"/>
              <a:t>9/1/2020</a:t>
            </a:fld>
            <a:endParaRPr lang="en-US"/>
          </a:p>
        </p:txBody>
      </p:sp>
      <p:sp>
        <p:nvSpPr>
          <p:cNvPr id="4" name="Footer Placeholder 3"/>
          <p:cNvSpPr>
            <a:spLocks noGrp="1"/>
          </p:cNvSpPr>
          <p:nvPr>
            <p:ph type="ftr" sz="quarter" idx="2"/>
          </p:nvPr>
        </p:nvSpPr>
        <p:spPr>
          <a:xfrm>
            <a:off x="0" y="9440072"/>
            <a:ext cx="2949099" cy="49926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333" y="9440072"/>
            <a:ext cx="2949099" cy="499268"/>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69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1"/>
            <a:ext cx="2949099" cy="498694"/>
          </a:xfrm>
          <a:prstGeom prst="rect">
            <a:avLst/>
          </a:prstGeom>
        </p:spPr>
        <p:txBody>
          <a:bodyPr vert="horz" lIns="91440" tIns="45720" rIns="91440" bIns="45720" rtlCol="0"/>
          <a:lstStyle>
            <a:lvl1pPr algn="r">
              <a:defRPr sz="1200"/>
            </a:lvl1pPr>
          </a:lstStyle>
          <a:p>
            <a:fld id="{5832F91E-6BD3-4F0D-9CA3-7829EAE64D63}" type="datetimeFigureOut">
              <a:rPr lang="en-AU" smtClean="0"/>
              <a:t>1/09/2020</a:t>
            </a:fld>
            <a:endParaRPr lang="en-AU"/>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83307"/>
            <a:ext cx="5444490" cy="391361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099"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8692"/>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i="1" baseline="0" dirty="0" smtClean="0"/>
              <a:t>Script</a:t>
            </a:r>
            <a:r>
              <a:rPr lang="en-AU" b="0" baseline="0" dirty="0" smtClean="0"/>
              <a:t> </a:t>
            </a:r>
          </a:p>
          <a:p>
            <a:pPr marL="0" indent="0">
              <a:buFont typeface="Arial" panose="020B0604020202020204" pitchFamily="34" charset="0"/>
              <a:buNone/>
            </a:pPr>
            <a:r>
              <a:rPr lang="en-AU" b="0" baseline="0" dirty="0" smtClean="0"/>
              <a:t>The use of digital technology has increased as an important tool for teaching, learning and leading in our schools.  We also know our students use technology frequently in their everyday lives.</a:t>
            </a:r>
          </a:p>
          <a:p>
            <a:pPr marL="0" indent="0">
              <a:buFont typeface="Arial" panose="020B0604020202020204" pitchFamily="34" charset="0"/>
              <a:buNone/>
            </a:pPr>
            <a:endParaRPr lang="en-AU" b="0" baseline="0" dirty="0" smtClean="0"/>
          </a:p>
          <a:p>
            <a:pPr marL="0" indent="0">
              <a:buFont typeface="Arial" panose="020B0604020202020204" pitchFamily="34" charset="0"/>
              <a:buNone/>
            </a:pPr>
            <a:r>
              <a:rPr lang="en-AU" b="0" baseline="0" dirty="0" smtClean="0"/>
              <a:t>This meeting is the start of </a:t>
            </a:r>
            <a:r>
              <a:rPr lang="en-AU" b="0" baseline="0" dirty="0" smtClean="0"/>
              <a:t>conversations </a:t>
            </a:r>
            <a:r>
              <a:rPr lang="en-AU" b="0" baseline="0" dirty="0" smtClean="0"/>
              <a:t>about how digital technology is used in our school and how we can support our students to effectively use technology in and out of school in safe, respectful and responsible ways.</a:t>
            </a:r>
          </a:p>
          <a:p>
            <a:pPr marL="171450" indent="-171450">
              <a:buFont typeface="Arial" panose="020B0604020202020204" pitchFamily="34" charset="0"/>
              <a:buChar char="•"/>
            </a:pPr>
            <a:endParaRPr lang="en-AU" b="0"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197868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Content for this slide should be added based on the </a:t>
            </a:r>
            <a:r>
              <a:rPr lang="en-AU" sz="1200" b="1" i="1" kern="1200" dirty="0" smtClean="0">
                <a:solidFill>
                  <a:schemeClr val="tx1"/>
                </a:solidFill>
                <a:effectLst/>
                <a:latin typeface="+mn-lt"/>
                <a:ea typeface="+mn-ea"/>
                <a:cs typeface="+mn-cs"/>
              </a:rPr>
              <a:t>school’s </a:t>
            </a:r>
            <a:r>
              <a:rPr lang="en-AU" sz="1200" b="1" i="1" kern="1200" dirty="0" smtClean="0">
                <a:solidFill>
                  <a:schemeClr val="tx1"/>
                </a:solidFill>
                <a:effectLst/>
                <a:latin typeface="+mn-lt"/>
                <a:ea typeface="+mn-ea"/>
                <a:cs typeface="+mn-cs"/>
              </a:rPr>
              <a:t>context.  </a:t>
            </a:r>
          </a:p>
          <a:p>
            <a:endParaRPr lang="en-AU" sz="120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Schools may use the staff and student consultation workshops to develop this content or use previous school planning on the use of digital technology across the domains of Learning, Teaching, Leading and Other. </a:t>
            </a:r>
            <a:endParaRPr lang="en-AU" sz="1200" kern="1200" dirty="0" smtClean="0">
              <a:solidFill>
                <a:schemeClr val="tx1"/>
              </a:solidFill>
              <a:effectLst/>
              <a:latin typeface="+mn-lt"/>
              <a:ea typeface="+mn-ea"/>
              <a:cs typeface="+mn-cs"/>
            </a:endParaRPr>
          </a:p>
          <a:p>
            <a:endParaRPr lang="en-AU" b="1" i="1" baseline="0" dirty="0" smtClean="0"/>
          </a:p>
          <a:p>
            <a:r>
              <a:rPr lang="en-AU" b="1" i="1" baseline="0" dirty="0" smtClean="0"/>
              <a:t>Script </a:t>
            </a:r>
          </a:p>
          <a:p>
            <a:endParaRPr lang="en-AU" b="1" i="1" baseline="0" dirty="0" smtClean="0"/>
          </a:p>
          <a:p>
            <a:r>
              <a:rPr lang="en-AU" b="0" i="0" baseline="0" dirty="0" smtClean="0"/>
              <a:t>Our staff and students/We </a:t>
            </a:r>
            <a:r>
              <a:rPr lang="en-AU" baseline="0" dirty="0" smtClean="0"/>
              <a:t>examined how digital technology is used in our school. </a:t>
            </a:r>
          </a:p>
          <a:p>
            <a:endParaRPr lang="en-AU" baseline="0" dirty="0" smtClean="0"/>
          </a:p>
          <a:p>
            <a:r>
              <a:rPr lang="en-AU" baseline="0" dirty="0" smtClean="0"/>
              <a:t>Some of these uses are listed in this table.</a:t>
            </a:r>
          </a:p>
          <a:p>
            <a:endParaRPr lang="en-AU" baseline="0" dirty="0" smtClean="0"/>
          </a:p>
          <a:p>
            <a:r>
              <a:rPr lang="en-AU" b="1" baseline="0" dirty="0" smtClean="0"/>
              <a:t>Discussion:</a:t>
            </a:r>
          </a:p>
          <a:p>
            <a:endParaRPr lang="en-AU" b="1" baseline="0" dirty="0" smtClean="0"/>
          </a:p>
          <a:p>
            <a:r>
              <a:rPr lang="en-AU" b="1" baseline="0" dirty="0" smtClean="0"/>
              <a:t>Read through each Domain as appropriate.</a:t>
            </a:r>
          </a:p>
          <a:p>
            <a:endParaRPr lang="en-AU" b="1" baseline="0" dirty="0" smtClean="0"/>
          </a:p>
          <a:p>
            <a:r>
              <a:rPr lang="en-AU" sz="1200" kern="1200" dirty="0" smtClean="0">
                <a:solidFill>
                  <a:schemeClr val="tx1"/>
                </a:solidFill>
                <a:effectLst/>
                <a:latin typeface="+mn-lt"/>
                <a:ea typeface="+mn-ea"/>
                <a:cs typeface="+mn-cs"/>
              </a:rPr>
              <a:t>Can you identify examples of these activities?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Can you add any more examples that we may have missed?</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Prompts:</a:t>
            </a:r>
          </a:p>
          <a:p>
            <a:pPr lvl="0"/>
            <a:r>
              <a:rPr lang="en-AU" sz="1200" kern="1200" dirty="0" smtClean="0">
                <a:solidFill>
                  <a:schemeClr val="tx1"/>
                </a:solidFill>
                <a:effectLst/>
                <a:latin typeface="+mn-lt"/>
                <a:ea typeface="+mn-ea"/>
                <a:cs typeface="+mn-cs"/>
              </a:rPr>
              <a:t>As </a:t>
            </a:r>
            <a:r>
              <a:rPr lang="en-AU" sz="1200" kern="1200" dirty="0" smtClean="0">
                <a:solidFill>
                  <a:schemeClr val="tx1"/>
                </a:solidFill>
                <a:effectLst/>
                <a:latin typeface="+mn-lt"/>
                <a:ea typeface="+mn-ea"/>
                <a:cs typeface="+mn-cs"/>
              </a:rPr>
              <a:t>parents, </a:t>
            </a:r>
            <a:r>
              <a:rPr lang="en-AU" sz="1200" kern="1200" dirty="0" smtClean="0">
                <a:solidFill>
                  <a:schemeClr val="tx1"/>
                </a:solidFill>
                <a:effectLst/>
                <a:latin typeface="+mn-lt"/>
                <a:ea typeface="+mn-ea"/>
                <a:cs typeface="+mn-cs"/>
              </a:rPr>
              <a:t>how do you use technology to engage with the school?  </a:t>
            </a:r>
          </a:p>
          <a:p>
            <a:pPr lvl="0"/>
            <a:r>
              <a:rPr lang="en-AU" sz="1200" kern="1200" dirty="0" smtClean="0">
                <a:solidFill>
                  <a:schemeClr val="tx1"/>
                </a:solidFill>
                <a:effectLst/>
                <a:latin typeface="+mn-lt"/>
                <a:ea typeface="+mn-ea"/>
                <a:cs typeface="+mn-cs"/>
              </a:rPr>
              <a:t>What are other activities that you have seen your child use technology to engage in their school education?  </a:t>
            </a:r>
          </a:p>
          <a:p>
            <a:endParaRPr lang="en-AU" baseline="0" dirty="0" smtClean="0"/>
          </a:p>
          <a:p>
            <a:endParaRPr lang="en-AU" baseline="0" dirty="0" smtClean="0"/>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kern="1200" dirty="0" smtClean="0">
              <a:solidFill>
                <a:schemeClr val="tx1"/>
              </a:solidFill>
              <a:effectLst/>
              <a:latin typeface="+mn-lt"/>
              <a:ea typeface="+mn-ea"/>
              <a:cs typeface="+mn-cs"/>
            </a:endParaRPr>
          </a:p>
          <a:p>
            <a:pPr marL="0" indent="0">
              <a:buFont typeface="Arial" panose="020B0604020202020204" pitchFamily="34" charset="0"/>
              <a:buNone/>
            </a:pPr>
            <a:endParaRPr lang="en-AU" b="1" baseline="0" dirty="0" smtClean="0"/>
          </a:p>
          <a:p>
            <a:endParaRPr lang="en-AU" baseline="0" dirty="0" smtClean="0"/>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1993531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endParaRPr lang="en-AU" i="1" baseline="0" dirty="0" smtClean="0"/>
          </a:p>
          <a:p>
            <a:pPr marL="0" marR="0" lvl="0" indent="0" algn="l" defTabSz="914347" rtl="0" eaLnBrk="1" fontAlgn="auto" latinLnBrk="0" hangingPunct="1">
              <a:lnSpc>
                <a:spcPct val="100000"/>
              </a:lnSpc>
              <a:spcBef>
                <a:spcPts val="0"/>
              </a:spcBef>
              <a:spcAft>
                <a:spcPts val="0"/>
              </a:spcAft>
              <a:buClrTx/>
              <a:buSzTx/>
              <a:buFontTx/>
              <a:buNone/>
              <a:tabLst/>
              <a:defRPr/>
            </a:pPr>
            <a:r>
              <a:rPr lang="en-AU" b="1" i="1" baseline="0" dirty="0" smtClean="0"/>
              <a:t>Please complete this slide before the presentation based on your </a:t>
            </a:r>
            <a:r>
              <a:rPr lang="en-AU" b="1" i="1" baseline="0" dirty="0" smtClean="0"/>
              <a:t>school’s </a:t>
            </a:r>
            <a:r>
              <a:rPr lang="en-AU" b="1" i="1" baseline="0" dirty="0" smtClean="0"/>
              <a:t>resources</a:t>
            </a:r>
          </a:p>
          <a:p>
            <a:pPr marL="0" marR="0" lvl="0" indent="0" algn="l" defTabSz="914347" rtl="0" eaLnBrk="1" fontAlgn="auto" latinLnBrk="0" hangingPunct="1">
              <a:lnSpc>
                <a:spcPct val="100000"/>
              </a:lnSpc>
              <a:spcBef>
                <a:spcPts val="0"/>
              </a:spcBef>
              <a:spcAft>
                <a:spcPts val="0"/>
              </a:spcAft>
              <a:buClrTx/>
              <a:buSzTx/>
              <a:buFontTx/>
              <a:buNone/>
              <a:tabLst/>
              <a:defRPr/>
            </a:pPr>
            <a:r>
              <a:rPr lang="en-AU" b="1" i="1" baseline="0" dirty="0" smtClean="0"/>
              <a:t>Some examples are included in the table – they may not be relevant for your school.  </a:t>
            </a:r>
          </a:p>
          <a:p>
            <a:pPr marL="0" marR="0" lvl="0" indent="0" algn="l" defTabSz="914347" rtl="0" eaLnBrk="1" fontAlgn="auto" latinLnBrk="0" hangingPunct="1">
              <a:lnSpc>
                <a:spcPct val="100000"/>
              </a:lnSpc>
              <a:spcBef>
                <a:spcPts val="0"/>
              </a:spcBef>
              <a:spcAft>
                <a:spcPts val="0"/>
              </a:spcAft>
              <a:buClrTx/>
              <a:buSzTx/>
              <a:buFontTx/>
              <a:buNone/>
              <a:tabLst/>
              <a:defRPr/>
            </a:pPr>
            <a:r>
              <a:rPr lang="en-AU" b="1" i="1" baseline="0" dirty="0" smtClean="0"/>
              <a:t>Schools can access data from school records, your school assets register or through ICT+ on the staff portal.</a:t>
            </a:r>
            <a:endParaRPr lang="en-AU" b="1" i="1" baseline="0" dirty="0" smtClean="0">
              <a:solidFill>
                <a:schemeClr val="accent5"/>
              </a:solidFill>
            </a:endParaRPr>
          </a:p>
          <a:p>
            <a:endParaRPr lang="en-AU" baseline="0" dirty="0" smtClean="0"/>
          </a:p>
          <a:p>
            <a:r>
              <a:rPr lang="en-AU" b="1" baseline="0" dirty="0" smtClean="0"/>
              <a:t>Script </a:t>
            </a:r>
          </a:p>
          <a:p>
            <a:r>
              <a:rPr lang="en-AU" baseline="0" dirty="0" smtClean="0"/>
              <a:t>It is also helpful to understand the systems and hardware we currently have in place.</a:t>
            </a:r>
          </a:p>
          <a:p>
            <a:endParaRPr lang="en-AU" baseline="0"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sz="1200" b="1" i="1" kern="1200" dirty="0" smtClean="0">
                <a:solidFill>
                  <a:schemeClr val="tx1"/>
                </a:solidFill>
                <a:effectLst/>
                <a:latin typeface="+mn-lt"/>
                <a:ea typeface="+mn-ea"/>
                <a:cs typeface="+mn-cs"/>
              </a:rPr>
              <a:t>Explain the resources currently </a:t>
            </a:r>
            <a:r>
              <a:rPr lang="en-AU" sz="1200" b="1" i="1" kern="1200" dirty="0" smtClean="0">
                <a:solidFill>
                  <a:schemeClr val="tx1"/>
                </a:solidFill>
                <a:effectLst/>
                <a:latin typeface="+mn-lt"/>
                <a:ea typeface="+mn-ea"/>
                <a:cs typeface="+mn-cs"/>
              </a:rPr>
              <a:t>available. </a:t>
            </a:r>
            <a:endParaRPr lang="en-AU" sz="1200" kern="1200" dirty="0" smtClean="0">
              <a:solidFill>
                <a:schemeClr val="tx1"/>
              </a:solidFill>
              <a:effectLst/>
              <a:latin typeface="+mn-lt"/>
              <a:ea typeface="+mn-ea"/>
              <a:cs typeface="+mn-cs"/>
            </a:endParaRPr>
          </a:p>
          <a:p>
            <a:endParaRPr lang="en-AU" baseline="0" dirty="0" smtClean="0"/>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115325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47" rtl="0" eaLnBrk="1" fontAlgn="auto" latinLnBrk="0" hangingPunct="1">
              <a:lnSpc>
                <a:spcPct val="100000"/>
              </a:lnSpc>
              <a:spcBef>
                <a:spcPts val="0"/>
              </a:spcBef>
              <a:spcAft>
                <a:spcPts val="0"/>
              </a:spcAft>
              <a:buClrTx/>
              <a:buSzTx/>
              <a:buFontTx/>
              <a:buNone/>
              <a:tabLst/>
              <a:defRPr/>
            </a:pPr>
            <a:r>
              <a:rPr lang="en-AU" b="1" dirty="0" smtClean="0"/>
              <a:t>Building on th</a:t>
            </a:r>
            <a:r>
              <a:rPr lang="en-AU" b="1" baseline="0" dirty="0" smtClean="0"/>
              <a:t>e work undertaken with staff and students shade (or other school analysis) shade the current position of the school on the frameworks using one colour and then another for the proposed future state. </a:t>
            </a:r>
            <a:r>
              <a:rPr lang="en-AU" b="1" baseline="0" dirty="0" smtClean="0"/>
              <a:t>Repeat </a:t>
            </a:r>
            <a:r>
              <a:rPr lang="en-AU" b="1" baseline="0" dirty="0" smtClean="0"/>
              <a:t>this for the domains on the next two slides.</a:t>
            </a:r>
            <a:endParaRPr lang="en-AU" b="1" i="1" dirty="0" smtClean="0"/>
          </a:p>
          <a:p>
            <a:endParaRPr lang="en-AU" b="1" i="1" dirty="0" smtClean="0"/>
          </a:p>
          <a:p>
            <a:r>
              <a:rPr lang="en-AU" b="1" i="1" dirty="0" smtClean="0"/>
              <a:t>Script </a:t>
            </a:r>
          </a:p>
          <a:p>
            <a:endParaRPr lang="en-AU" dirty="0" smtClean="0"/>
          </a:p>
          <a:p>
            <a:r>
              <a:rPr lang="en-AU" dirty="0" smtClean="0"/>
              <a:t>Our staff and students/We</a:t>
            </a:r>
            <a:r>
              <a:rPr lang="en-AU" baseline="0" dirty="0" smtClean="0"/>
              <a:t> </a:t>
            </a:r>
            <a:r>
              <a:rPr lang="en-AU" dirty="0" smtClean="0"/>
              <a:t>used a framework to</a:t>
            </a:r>
            <a:r>
              <a:rPr lang="en-AU" baseline="0" dirty="0" smtClean="0"/>
              <a:t> map where we are now  in our use of digital technology across Learning, Teaching and Leading. That is shaded in ………….</a:t>
            </a:r>
          </a:p>
          <a:p>
            <a:endParaRPr lang="en-AU" baseline="0" dirty="0" smtClean="0"/>
          </a:p>
          <a:p>
            <a:r>
              <a:rPr lang="en-AU" u="none" baseline="0" dirty="0" smtClean="0"/>
              <a:t>We then asked the question:</a:t>
            </a:r>
          </a:p>
          <a:p>
            <a:r>
              <a:rPr lang="en-AU" i="1" u="none" baseline="0" dirty="0" smtClean="0"/>
              <a:t>How can we use digital technology in the future to enhance our students educational experience so that  it is connected, informed and empowered?</a:t>
            </a:r>
          </a:p>
          <a:p>
            <a:endParaRPr lang="en-AU" baseline="0"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baseline="0" dirty="0" smtClean="0"/>
              <a:t>As our school planning cycle is over 4 years, students and staff/ we thought about this question 4 years into the future.</a:t>
            </a:r>
          </a:p>
          <a:p>
            <a:pPr marL="0" marR="0" indent="0" algn="l" defTabSz="914347"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baseline="0" dirty="0" smtClean="0"/>
              <a:t>For example,  if a student is in Year 7/Year 2 – how would you hope they are using digital technology in Year 11/Year 6. </a:t>
            </a:r>
          </a:p>
          <a:p>
            <a:endParaRPr lang="en-AU" sz="1200" b="0" i="0" kern="1200" baseline="0" dirty="0" smtClean="0">
              <a:solidFill>
                <a:schemeClr val="tx1"/>
              </a:solidFill>
              <a:effectLst/>
              <a:latin typeface="+mn-lt"/>
              <a:ea typeface="+mn-ea"/>
              <a:cs typeface="+mn-cs"/>
            </a:endParaRPr>
          </a:p>
          <a:p>
            <a:r>
              <a:rPr lang="en-AU" sz="1200" b="1" i="0" kern="1200" baseline="0" dirty="0" smtClean="0">
                <a:solidFill>
                  <a:schemeClr val="tx1"/>
                </a:solidFill>
                <a:effectLst/>
                <a:latin typeface="+mn-lt"/>
                <a:ea typeface="+mn-ea"/>
                <a:cs typeface="+mn-cs"/>
              </a:rPr>
              <a:t>Walk through the frameworks with parents/carers</a:t>
            </a:r>
          </a:p>
          <a:p>
            <a:endParaRPr lang="en-AU" sz="1200" b="1" i="0" kern="1200" baseline="0" dirty="0" smtClean="0">
              <a:solidFill>
                <a:schemeClr val="tx1"/>
              </a:solidFill>
              <a:effectLst/>
              <a:latin typeface="+mn-lt"/>
              <a:ea typeface="+mn-ea"/>
              <a:cs typeface="+mn-cs"/>
            </a:endParaRPr>
          </a:p>
          <a:p>
            <a:r>
              <a:rPr lang="en-AU" sz="1200" b="1" i="0" kern="1200" baseline="0" dirty="0" smtClean="0">
                <a:solidFill>
                  <a:schemeClr val="tx1"/>
                </a:solidFill>
                <a:effectLst/>
                <a:latin typeface="+mn-lt"/>
                <a:ea typeface="+mn-ea"/>
                <a:cs typeface="+mn-cs"/>
              </a:rPr>
              <a:t>Discussion: </a:t>
            </a:r>
          </a:p>
          <a:p>
            <a:endParaRPr lang="en-AU" sz="1200" b="1"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Do you have any feedback or question? </a:t>
            </a:r>
          </a:p>
          <a:p>
            <a:endParaRPr lang="en-AU" sz="1200" b="0" i="0" kern="1200" baseline="0" dirty="0" smtClean="0">
              <a:solidFill>
                <a:schemeClr val="tx1"/>
              </a:solidFill>
              <a:effectLst/>
              <a:latin typeface="+mn-lt"/>
              <a:ea typeface="+mn-ea"/>
              <a:cs typeface="+mn-cs"/>
            </a:endParaRPr>
          </a:p>
          <a:p>
            <a:r>
              <a:rPr lang="en-AU" baseline="0" dirty="0" smtClean="0"/>
              <a:t>Now we have thought about where we are heading, we can now look at shaping our school’s procedure that can support us to get there.</a:t>
            </a:r>
          </a:p>
          <a:p>
            <a:endParaRPr lang="en-AU" baseline="0" dirty="0" smtClean="0"/>
          </a:p>
          <a:p>
            <a:endParaRPr lang="en-AU" dirty="0" smtClean="0"/>
          </a:p>
        </p:txBody>
      </p:sp>
      <p:sp>
        <p:nvSpPr>
          <p:cNvPr id="4" name="Slide Number Placeholder 3"/>
          <p:cNvSpPr>
            <a:spLocks noGrp="1"/>
          </p:cNvSpPr>
          <p:nvPr>
            <p:ph type="sldNum" sz="quarter" idx="10"/>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3805170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47" rtl="0" eaLnBrk="1" fontAlgn="auto" latinLnBrk="0" hangingPunct="1">
              <a:lnSpc>
                <a:spcPct val="100000"/>
              </a:lnSpc>
              <a:spcBef>
                <a:spcPts val="0"/>
              </a:spcBef>
              <a:spcAft>
                <a:spcPts val="0"/>
              </a:spcAft>
              <a:buClrTx/>
              <a:buSzTx/>
              <a:buFontTx/>
              <a:buNone/>
              <a:tabLst/>
              <a:defRPr/>
            </a:pPr>
            <a:r>
              <a:rPr lang="en-AU" b="1" dirty="0" smtClean="0"/>
              <a:t>Repeated text </a:t>
            </a:r>
          </a:p>
          <a:p>
            <a:pPr marL="0" marR="0" indent="0" algn="l" defTabSz="914347" rtl="0" eaLnBrk="1" fontAlgn="auto" latinLnBrk="0" hangingPunct="1">
              <a:lnSpc>
                <a:spcPct val="100000"/>
              </a:lnSpc>
              <a:spcBef>
                <a:spcPts val="0"/>
              </a:spcBef>
              <a:spcAft>
                <a:spcPts val="0"/>
              </a:spcAft>
              <a:buClrTx/>
              <a:buSzTx/>
              <a:buFontTx/>
              <a:buNone/>
              <a:tabLst/>
              <a:defRPr/>
            </a:pPr>
            <a:endParaRPr lang="en-AU" b="1"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b="1" dirty="0" smtClean="0"/>
              <a:t>Building on th</a:t>
            </a:r>
            <a:r>
              <a:rPr lang="en-AU" b="1" baseline="0" dirty="0" smtClean="0"/>
              <a:t>e work undertaken with staff and students shade (or other school analysis) shade the current position of the school on the frameworks using one colour and then another for the proposed future state. Repeat this for the domains on the next two slides.</a:t>
            </a:r>
            <a:endParaRPr lang="en-AU" b="1" i="1" dirty="0" smtClean="0"/>
          </a:p>
          <a:p>
            <a:endParaRPr lang="en-AU" b="1" i="1" dirty="0" smtClean="0"/>
          </a:p>
          <a:p>
            <a:r>
              <a:rPr lang="en-AU" b="1" i="1" dirty="0" smtClean="0"/>
              <a:t>Script </a:t>
            </a:r>
          </a:p>
          <a:p>
            <a:endParaRPr lang="en-AU" dirty="0" smtClean="0"/>
          </a:p>
          <a:p>
            <a:r>
              <a:rPr lang="en-AU" dirty="0" smtClean="0"/>
              <a:t>Our staff and students/We</a:t>
            </a:r>
            <a:r>
              <a:rPr lang="en-AU" baseline="0" dirty="0" smtClean="0"/>
              <a:t> </a:t>
            </a:r>
            <a:r>
              <a:rPr lang="en-AU" dirty="0" smtClean="0"/>
              <a:t>used a framework to</a:t>
            </a:r>
            <a:r>
              <a:rPr lang="en-AU" baseline="0" dirty="0" smtClean="0"/>
              <a:t> map where we are now  in our use of digital technology across Learning, Teaching and Leading. That is shaded in ………….</a:t>
            </a:r>
          </a:p>
          <a:p>
            <a:endParaRPr lang="en-AU" baseline="0" dirty="0" smtClean="0"/>
          </a:p>
          <a:p>
            <a:r>
              <a:rPr lang="en-AU" u="none" baseline="0" dirty="0" smtClean="0"/>
              <a:t>We then asked the question:</a:t>
            </a:r>
          </a:p>
          <a:p>
            <a:r>
              <a:rPr lang="en-AU" i="1" u="none" baseline="0" dirty="0" smtClean="0"/>
              <a:t>How can we use digital technology in the future to enhance our students educational experience so that  it is connected, informed and empowered?</a:t>
            </a:r>
          </a:p>
          <a:p>
            <a:endParaRPr lang="en-AU" baseline="0"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baseline="0" dirty="0" smtClean="0"/>
              <a:t>As our school planning cycle is over 4 years, students and staff/ we thought about this question 4 years into the future.</a:t>
            </a:r>
          </a:p>
          <a:p>
            <a:pPr marL="0" marR="0" indent="0" algn="l" defTabSz="914347"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baseline="0" dirty="0" smtClean="0"/>
              <a:t>For example,  if a student is in Year 7/Year 2 – how would you hope they are using digital technology in Year 11/Year 6. </a:t>
            </a:r>
          </a:p>
          <a:p>
            <a:endParaRPr lang="en-AU" sz="1200" b="0" i="0" kern="1200" baseline="0" dirty="0" smtClean="0">
              <a:solidFill>
                <a:schemeClr val="tx1"/>
              </a:solidFill>
              <a:effectLst/>
              <a:latin typeface="+mn-lt"/>
              <a:ea typeface="+mn-ea"/>
              <a:cs typeface="+mn-cs"/>
            </a:endParaRPr>
          </a:p>
          <a:p>
            <a:r>
              <a:rPr lang="en-AU" sz="1200" b="1" i="0" kern="1200" baseline="0" dirty="0" smtClean="0">
                <a:solidFill>
                  <a:schemeClr val="tx1"/>
                </a:solidFill>
                <a:effectLst/>
                <a:latin typeface="+mn-lt"/>
                <a:ea typeface="+mn-ea"/>
                <a:cs typeface="+mn-cs"/>
              </a:rPr>
              <a:t>Walk through the frameworks with parents/carers</a:t>
            </a:r>
          </a:p>
          <a:p>
            <a:endParaRPr lang="en-AU" sz="1200" b="1" i="0" kern="1200" baseline="0" dirty="0" smtClean="0">
              <a:solidFill>
                <a:schemeClr val="tx1"/>
              </a:solidFill>
              <a:effectLst/>
              <a:latin typeface="+mn-lt"/>
              <a:ea typeface="+mn-ea"/>
              <a:cs typeface="+mn-cs"/>
            </a:endParaRPr>
          </a:p>
          <a:p>
            <a:r>
              <a:rPr lang="en-AU" sz="1200" b="1" i="0" kern="1200" baseline="0" dirty="0" smtClean="0">
                <a:solidFill>
                  <a:schemeClr val="tx1"/>
                </a:solidFill>
                <a:effectLst/>
                <a:latin typeface="+mn-lt"/>
                <a:ea typeface="+mn-ea"/>
                <a:cs typeface="+mn-cs"/>
              </a:rPr>
              <a:t>Discussion: </a:t>
            </a:r>
          </a:p>
          <a:p>
            <a:endParaRPr lang="en-AU" sz="1200" b="1"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Do you have any feedback or question? </a:t>
            </a:r>
          </a:p>
          <a:p>
            <a:endParaRPr lang="en-AU" sz="1200" b="0" i="0" kern="1200" baseline="0" dirty="0" smtClean="0">
              <a:solidFill>
                <a:schemeClr val="tx1"/>
              </a:solidFill>
              <a:effectLst/>
              <a:latin typeface="+mn-lt"/>
              <a:ea typeface="+mn-ea"/>
              <a:cs typeface="+mn-cs"/>
            </a:endParaRPr>
          </a:p>
          <a:p>
            <a:r>
              <a:rPr lang="en-AU" baseline="0" dirty="0" smtClean="0"/>
              <a:t>Now we have thought about where we are heading, we can now look at shaping our school’s procedure that can support us to get there.</a:t>
            </a:r>
          </a:p>
          <a:p>
            <a:endParaRPr lang="en-AU" baseline="0" dirty="0" smtClean="0"/>
          </a:p>
          <a:p>
            <a:endParaRPr lang="en-AU" dirty="0" smtClean="0"/>
          </a:p>
        </p:txBody>
      </p:sp>
      <p:sp>
        <p:nvSpPr>
          <p:cNvPr id="4" name="Slide Number Placeholder 3"/>
          <p:cNvSpPr>
            <a:spLocks noGrp="1"/>
          </p:cNvSpPr>
          <p:nvPr>
            <p:ph type="sldNum" sz="quarter" idx="10"/>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1250014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47" rtl="0" eaLnBrk="1" fontAlgn="auto" latinLnBrk="0" hangingPunct="1">
              <a:lnSpc>
                <a:spcPct val="100000"/>
              </a:lnSpc>
              <a:spcBef>
                <a:spcPts val="0"/>
              </a:spcBef>
              <a:spcAft>
                <a:spcPts val="0"/>
              </a:spcAft>
              <a:buClrTx/>
              <a:buSzTx/>
              <a:buFontTx/>
              <a:buNone/>
              <a:tabLst/>
              <a:defRPr/>
            </a:pPr>
            <a:r>
              <a:rPr lang="en-AU" b="1" dirty="0" smtClean="0"/>
              <a:t>Repeated text </a:t>
            </a:r>
          </a:p>
          <a:p>
            <a:pPr marL="0" marR="0" indent="0" algn="l" defTabSz="914347" rtl="0" eaLnBrk="1" fontAlgn="auto" latinLnBrk="0" hangingPunct="1">
              <a:lnSpc>
                <a:spcPct val="100000"/>
              </a:lnSpc>
              <a:spcBef>
                <a:spcPts val="0"/>
              </a:spcBef>
              <a:spcAft>
                <a:spcPts val="0"/>
              </a:spcAft>
              <a:buClrTx/>
              <a:buSzTx/>
              <a:buFontTx/>
              <a:buNone/>
              <a:tabLst/>
              <a:defRPr/>
            </a:pPr>
            <a:endParaRPr lang="en-AU" b="1"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b="1" dirty="0" smtClean="0"/>
              <a:t>Building on th</a:t>
            </a:r>
            <a:r>
              <a:rPr lang="en-AU" b="1" baseline="0" dirty="0" smtClean="0"/>
              <a:t>e work undertaken with staff and students shade (or other school analysis) shade the current position of the school on the frameworks using one colour and then another for the proposed future state. Repeat this for the domains on the next two slides.</a:t>
            </a:r>
            <a:endParaRPr lang="en-AU" b="1" i="1" dirty="0" smtClean="0"/>
          </a:p>
          <a:p>
            <a:endParaRPr lang="en-AU" b="1" i="1" dirty="0" smtClean="0"/>
          </a:p>
          <a:p>
            <a:r>
              <a:rPr lang="en-AU" b="1" i="1" dirty="0" smtClean="0"/>
              <a:t>Script </a:t>
            </a:r>
          </a:p>
          <a:p>
            <a:endParaRPr lang="en-AU" dirty="0" smtClean="0"/>
          </a:p>
          <a:p>
            <a:r>
              <a:rPr lang="en-AU" dirty="0" smtClean="0"/>
              <a:t>Our staff and students/We</a:t>
            </a:r>
            <a:r>
              <a:rPr lang="en-AU" baseline="0" dirty="0" smtClean="0"/>
              <a:t> </a:t>
            </a:r>
            <a:r>
              <a:rPr lang="en-AU" dirty="0" smtClean="0"/>
              <a:t>used a framework to</a:t>
            </a:r>
            <a:r>
              <a:rPr lang="en-AU" baseline="0" dirty="0" smtClean="0"/>
              <a:t> map where we are now  in our use of digital technology across Learning, Teaching and Leading. That is shaded in ………….</a:t>
            </a:r>
          </a:p>
          <a:p>
            <a:endParaRPr lang="en-AU" baseline="0" dirty="0" smtClean="0"/>
          </a:p>
          <a:p>
            <a:r>
              <a:rPr lang="en-AU" u="none" baseline="0" dirty="0" smtClean="0"/>
              <a:t>We then asked the question:</a:t>
            </a:r>
          </a:p>
          <a:p>
            <a:r>
              <a:rPr lang="en-AU" i="1" u="none" baseline="0" dirty="0" smtClean="0"/>
              <a:t>How can we use digital technology in the future to enhance our students educational experience so that  it is connected, informed and empowered?</a:t>
            </a:r>
          </a:p>
          <a:p>
            <a:endParaRPr lang="en-AU" baseline="0"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baseline="0" dirty="0" smtClean="0"/>
              <a:t>As our school planning cycle is over 4 years, students and staff/ we thought about this question 4 years into the future.</a:t>
            </a:r>
          </a:p>
          <a:p>
            <a:pPr marL="0" marR="0" indent="0" algn="l" defTabSz="914347"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baseline="0" dirty="0" smtClean="0"/>
              <a:t>For example,  if a student is in Year 7/Year 2 – how would you hope they are using digital technology in Year 11/Year 6. </a:t>
            </a:r>
          </a:p>
          <a:p>
            <a:endParaRPr lang="en-AU" sz="1200" b="0" i="0" kern="1200" baseline="0" dirty="0" smtClean="0">
              <a:solidFill>
                <a:schemeClr val="tx1"/>
              </a:solidFill>
              <a:effectLst/>
              <a:latin typeface="+mn-lt"/>
              <a:ea typeface="+mn-ea"/>
              <a:cs typeface="+mn-cs"/>
            </a:endParaRPr>
          </a:p>
          <a:p>
            <a:r>
              <a:rPr lang="en-AU" sz="1200" b="1" i="0" kern="1200" baseline="0" dirty="0" smtClean="0">
                <a:solidFill>
                  <a:schemeClr val="tx1"/>
                </a:solidFill>
                <a:effectLst/>
                <a:latin typeface="+mn-lt"/>
                <a:ea typeface="+mn-ea"/>
                <a:cs typeface="+mn-cs"/>
              </a:rPr>
              <a:t>Walk through the frameworks with parents/carers</a:t>
            </a:r>
          </a:p>
          <a:p>
            <a:endParaRPr lang="en-AU" sz="1200" b="1" i="0" kern="1200" baseline="0" dirty="0" smtClean="0">
              <a:solidFill>
                <a:schemeClr val="tx1"/>
              </a:solidFill>
              <a:effectLst/>
              <a:latin typeface="+mn-lt"/>
              <a:ea typeface="+mn-ea"/>
              <a:cs typeface="+mn-cs"/>
            </a:endParaRPr>
          </a:p>
          <a:p>
            <a:r>
              <a:rPr lang="en-AU" sz="1200" b="1" i="0" kern="1200" baseline="0" dirty="0" smtClean="0">
                <a:solidFill>
                  <a:schemeClr val="tx1"/>
                </a:solidFill>
                <a:effectLst/>
                <a:latin typeface="+mn-lt"/>
                <a:ea typeface="+mn-ea"/>
                <a:cs typeface="+mn-cs"/>
              </a:rPr>
              <a:t>Discussion: </a:t>
            </a:r>
          </a:p>
          <a:p>
            <a:endParaRPr lang="en-AU" sz="1200" b="1"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Do you have any feedback or question? </a:t>
            </a:r>
          </a:p>
          <a:p>
            <a:endParaRPr lang="en-AU" sz="1200" b="0" i="0" kern="1200" baseline="0" dirty="0" smtClean="0">
              <a:solidFill>
                <a:schemeClr val="tx1"/>
              </a:solidFill>
              <a:effectLst/>
              <a:latin typeface="+mn-lt"/>
              <a:ea typeface="+mn-ea"/>
              <a:cs typeface="+mn-cs"/>
            </a:endParaRPr>
          </a:p>
          <a:p>
            <a:r>
              <a:rPr lang="en-AU" baseline="0" dirty="0" smtClean="0"/>
              <a:t>Now we have thought about where we are heading, we can now look at shaping our school’s procedure that can support us to get there.</a:t>
            </a:r>
          </a:p>
          <a:p>
            <a:endParaRPr lang="en-AU" baseline="0" dirty="0" smtClean="0"/>
          </a:p>
          <a:p>
            <a:endParaRPr lang="en-AU" dirty="0" smtClean="0"/>
          </a:p>
        </p:txBody>
      </p:sp>
      <p:sp>
        <p:nvSpPr>
          <p:cNvPr id="4" name="Slide Number Placeholder 3"/>
          <p:cNvSpPr>
            <a:spLocks noGrp="1"/>
          </p:cNvSpPr>
          <p:nvPr>
            <p:ph type="sldNum" sz="quarter" idx="10"/>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2522642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Script</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Each school is required to have a </a:t>
            </a:r>
            <a:r>
              <a:rPr lang="en-AU" sz="1200" dirty="0" smtClean="0"/>
              <a:t>Student Use of Digital Devices and Online Services </a:t>
            </a:r>
            <a:r>
              <a:rPr lang="en-AU" sz="1200" dirty="0" smtClean="0"/>
              <a:t>procedure. </a:t>
            </a:r>
            <a:endParaRPr lang="en-AU"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This</a:t>
            </a:r>
            <a:r>
              <a:rPr lang="en-AU" sz="1200" kern="1200" baseline="0" dirty="0" smtClean="0">
                <a:solidFill>
                  <a:schemeClr val="tx1"/>
                </a:solidFill>
                <a:effectLst/>
                <a:latin typeface="+mn-lt"/>
                <a:ea typeface="+mn-ea"/>
                <a:cs typeface="+mn-cs"/>
              </a:rPr>
              <a:t> procedure can support us the school achieve our digital direction.</a:t>
            </a:r>
          </a:p>
          <a:p>
            <a:endParaRPr lang="en-AU" sz="1200" kern="1200" baseline="0" dirty="0" smtClean="0">
              <a:solidFill>
                <a:schemeClr val="tx1"/>
              </a:solidFill>
              <a:effectLst/>
              <a:latin typeface="+mn-lt"/>
              <a:ea typeface="+mn-ea"/>
              <a:cs typeface="+mn-cs"/>
            </a:endParaRPr>
          </a:p>
          <a:p>
            <a:r>
              <a:rPr lang="en-AU" sz="1200" dirty="0" smtClean="0"/>
              <a:t>Our school procedure</a:t>
            </a:r>
            <a:r>
              <a:rPr lang="en-AU" sz="1200" baseline="0" dirty="0" smtClean="0"/>
              <a:t> </a:t>
            </a:r>
            <a:r>
              <a:rPr lang="en-AU" sz="1200" baseline="0" dirty="0" smtClean="0"/>
              <a:t>will: </a:t>
            </a:r>
            <a:endParaRPr lang="en-AU" sz="1200" baseline="0" dirty="0" smtClean="0"/>
          </a:p>
          <a:p>
            <a:pPr marL="171450" indent="-171450">
              <a:buFont typeface="Arial" panose="020B0604020202020204" pitchFamily="34" charset="0"/>
              <a:buChar char="•"/>
            </a:pPr>
            <a:r>
              <a:rPr lang="en-AU" sz="1200" dirty="0" smtClean="0"/>
              <a:t>Set expectations for safe, responsible and respectful use of digital </a:t>
            </a:r>
            <a:r>
              <a:rPr lang="en-AU" sz="1200" dirty="0" smtClean="0"/>
              <a:t>technology. </a:t>
            </a:r>
            <a:endParaRPr lang="en-AU" sz="1200" dirty="0" smtClean="0"/>
          </a:p>
          <a:p>
            <a:pPr marL="171450" indent="-171450">
              <a:buFont typeface="Arial" panose="020B0604020202020204" pitchFamily="34" charset="0"/>
              <a:buChar char="•"/>
            </a:pPr>
            <a:r>
              <a:rPr lang="en-AU" sz="1200" dirty="0" smtClean="0"/>
              <a:t>Describe our school’s approach to devices at schools including any  </a:t>
            </a:r>
            <a:r>
              <a:rPr lang="en-AU" sz="1200" dirty="0" smtClean="0"/>
              <a:t>restrictions.  </a:t>
            </a:r>
            <a:endParaRPr lang="en-AU" sz="1200" dirty="0" smtClean="0"/>
          </a:p>
          <a:p>
            <a:pPr marL="171450" marR="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Identify how adjustments or exemptions will be managed for individual </a:t>
            </a:r>
            <a:r>
              <a:rPr lang="en-AU" sz="1200" dirty="0" smtClean="0"/>
              <a:t>students. </a:t>
            </a:r>
            <a:endParaRPr lang="en-AU" sz="1200" dirty="0" smtClean="0"/>
          </a:p>
          <a:p>
            <a:pPr marL="171450" indent="-171450">
              <a:buFont typeface="Arial" panose="020B0604020202020204" pitchFamily="34" charset="0"/>
              <a:buChar char="•"/>
            </a:pPr>
            <a:r>
              <a:rPr lang="en-AU" sz="1200" dirty="0" smtClean="0"/>
              <a:t>Describe the roles and obligation of students, school staff, parents and </a:t>
            </a:r>
            <a:r>
              <a:rPr lang="en-AU" sz="1200" dirty="0" smtClean="0"/>
              <a:t>carers.</a:t>
            </a:r>
            <a:endParaRPr lang="en-AU" sz="1200" dirty="0" smtClean="0"/>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15</a:t>
            </a:fld>
            <a:endParaRPr lang="en-AU"/>
          </a:p>
        </p:txBody>
      </p:sp>
    </p:spTree>
    <p:extLst>
      <p:ext uri="{BB962C8B-B14F-4D97-AF65-F5344CB8AC3E}">
        <p14:creationId xmlns:p14="http://schemas.microsoft.com/office/powerpoint/2010/main" val="2198214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Script</a:t>
            </a:r>
            <a:r>
              <a:rPr lang="en-AU" b="1" baseline="0" dirty="0" smtClean="0"/>
              <a:t>:</a:t>
            </a:r>
          </a:p>
          <a:p>
            <a:pPr marL="171450" indent="-171450">
              <a:buFont typeface="Arial" panose="020B0604020202020204" pitchFamily="34" charset="0"/>
              <a:buChar char="•"/>
            </a:pPr>
            <a:r>
              <a:rPr lang="en-AU" dirty="0" smtClean="0"/>
              <a:t>To</a:t>
            </a:r>
            <a:r>
              <a:rPr lang="en-AU" baseline="0" dirty="0" smtClean="0"/>
              <a:t> develop our school procedure we are gathering the views from our staff, </a:t>
            </a:r>
            <a:r>
              <a:rPr lang="en-AU" baseline="0" dirty="0" smtClean="0"/>
              <a:t>students </a:t>
            </a:r>
            <a:r>
              <a:rPr lang="en-AU" baseline="0" dirty="0" smtClean="0"/>
              <a:t>and parents to inform what will be </a:t>
            </a:r>
            <a:r>
              <a:rPr lang="en-AU" baseline="0" dirty="0" smtClean="0"/>
              <a:t>included. </a:t>
            </a:r>
            <a:endParaRPr lang="en-AU" baseline="0" dirty="0" smtClean="0"/>
          </a:p>
          <a:p>
            <a:pPr marL="171450" indent="-171450">
              <a:buFont typeface="Arial" panose="020B0604020202020204" pitchFamily="34" charset="0"/>
              <a:buChar char="•"/>
            </a:pPr>
            <a:r>
              <a:rPr lang="en-AU" baseline="0" dirty="0" smtClean="0"/>
              <a:t>The school executive will make the final decision after listening to the voices of our </a:t>
            </a:r>
            <a:r>
              <a:rPr lang="en-AU" baseline="0" dirty="0" smtClean="0"/>
              <a:t>community.   </a:t>
            </a:r>
            <a:endParaRPr lang="en-AU" baseline="0" dirty="0" smtClean="0"/>
          </a:p>
          <a:p>
            <a:pPr marL="171450" indent="-171450">
              <a:buFont typeface="Arial" panose="020B0604020202020204" pitchFamily="34" charset="0"/>
              <a:buChar char="•"/>
            </a:pPr>
            <a:r>
              <a:rPr lang="en-AU" baseline="0" dirty="0" smtClean="0"/>
              <a:t>Today we will discuss:</a:t>
            </a:r>
          </a:p>
          <a:p>
            <a:pPr marL="628623" lvl="1" indent="-171450">
              <a:buFont typeface="Arial" panose="020B0604020202020204" pitchFamily="34" charset="0"/>
              <a:buChar char="•"/>
            </a:pPr>
            <a:r>
              <a:rPr lang="en-AU" dirty="0" smtClean="0"/>
              <a:t>Positive and negative impacts of any </a:t>
            </a:r>
            <a:r>
              <a:rPr lang="en-AU" dirty="0" smtClean="0"/>
              <a:t>restrictions. </a:t>
            </a:r>
            <a:endParaRPr lang="en-AU" dirty="0" smtClean="0"/>
          </a:p>
          <a:p>
            <a:pPr marL="628623" lvl="1" indent="-171450">
              <a:buFont typeface="Arial" panose="020B0604020202020204" pitchFamily="34" charset="0"/>
              <a:buChar char="•"/>
            </a:pPr>
            <a:r>
              <a:rPr lang="en-AU" dirty="0" smtClean="0"/>
              <a:t>How we will manage</a:t>
            </a:r>
            <a:r>
              <a:rPr lang="en-AU" baseline="0" dirty="0" smtClean="0"/>
              <a:t> </a:t>
            </a:r>
            <a:r>
              <a:rPr lang="en-AU" baseline="0" dirty="0" smtClean="0"/>
              <a:t>inappropriate </a:t>
            </a:r>
            <a:r>
              <a:rPr lang="en-AU" baseline="0" dirty="0" smtClean="0"/>
              <a:t>use of </a:t>
            </a:r>
            <a:r>
              <a:rPr lang="en-AU" baseline="0" dirty="0" smtClean="0"/>
              <a:t>devices. </a:t>
            </a:r>
            <a:endParaRPr lang="en-AU" baseline="0" dirty="0" smtClean="0"/>
          </a:p>
          <a:p>
            <a:pPr marL="171450" lvl="0" indent="-171450">
              <a:buFont typeface="Arial" panose="020B0604020202020204" pitchFamily="34" charset="0"/>
              <a:buChar char="•"/>
            </a:pPr>
            <a:r>
              <a:rPr lang="en-AU" baseline="0" dirty="0" smtClean="0"/>
              <a:t>We will also share with you the </a:t>
            </a:r>
            <a:r>
              <a:rPr lang="en-AU" baseline="0" dirty="0" smtClean="0"/>
              <a:t>descriptions </a:t>
            </a:r>
            <a:r>
              <a:rPr lang="en-AU" baseline="0" dirty="0" smtClean="0"/>
              <a:t>of </a:t>
            </a:r>
            <a:r>
              <a:rPr lang="en-AU" dirty="0" smtClean="0"/>
              <a:t>safe, respectful and responsible use of digital technology and the rights</a:t>
            </a:r>
            <a:r>
              <a:rPr lang="en-AU" baseline="0" dirty="0" smtClean="0"/>
              <a:t> and obligations of stakeholders as described in the </a:t>
            </a:r>
            <a:r>
              <a:rPr lang="en-AU" baseline="0" dirty="0" smtClean="0"/>
              <a:t>policy - </a:t>
            </a:r>
            <a:r>
              <a:rPr lang="en-AU" baseline="0" dirty="0" smtClean="0"/>
              <a:t>school staff, parents and students.</a:t>
            </a:r>
          </a:p>
        </p:txBody>
      </p:sp>
      <p:sp>
        <p:nvSpPr>
          <p:cNvPr id="4" name="Slide Number Placeholder 3"/>
          <p:cNvSpPr>
            <a:spLocks noGrp="1"/>
          </p:cNvSpPr>
          <p:nvPr>
            <p:ph type="sldNum" sz="quarter" idx="10"/>
          </p:nvPr>
        </p:nvSpPr>
        <p:spPr/>
        <p:txBody>
          <a:bodyPr/>
          <a:lstStyle/>
          <a:p>
            <a:fld id="{D09C5488-DD16-4714-9519-7BE21BA11D4E}" type="slidenum">
              <a:rPr lang="en-AU" smtClean="0"/>
              <a:t>16</a:t>
            </a:fld>
            <a:endParaRPr lang="en-AU"/>
          </a:p>
        </p:txBody>
      </p:sp>
    </p:spTree>
    <p:extLst>
      <p:ext uri="{BB962C8B-B14F-4D97-AF65-F5344CB8AC3E}">
        <p14:creationId xmlns:p14="http://schemas.microsoft.com/office/powerpoint/2010/main" val="2369260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smtClean="0">
                <a:solidFill>
                  <a:srgbClr val="FF0000"/>
                </a:solidFill>
                <a:effectLst/>
                <a:latin typeface="+mn-lt"/>
                <a:ea typeface="+mn-ea"/>
                <a:cs typeface="+mn-cs"/>
              </a:rPr>
              <a:t>This</a:t>
            </a:r>
            <a:r>
              <a:rPr lang="en-AU" sz="1200" b="1" i="0" kern="1200" baseline="0" dirty="0" smtClean="0">
                <a:solidFill>
                  <a:srgbClr val="FF0000"/>
                </a:solidFill>
                <a:effectLst/>
                <a:latin typeface="+mn-lt"/>
                <a:ea typeface="+mn-ea"/>
                <a:cs typeface="+mn-cs"/>
              </a:rPr>
              <a:t> is a secondary </a:t>
            </a:r>
            <a:r>
              <a:rPr lang="en-AU" sz="1200" b="1" i="0" kern="1200" dirty="0" smtClean="0">
                <a:solidFill>
                  <a:srgbClr val="FF0000"/>
                </a:solidFill>
                <a:effectLst/>
                <a:latin typeface="+mn-lt"/>
                <a:ea typeface="+mn-ea"/>
                <a:cs typeface="+mn-cs"/>
              </a:rPr>
              <a:t>school </a:t>
            </a:r>
            <a:r>
              <a:rPr lang="en-AU" sz="1200" b="1" i="0" kern="1200" dirty="0" smtClean="0">
                <a:solidFill>
                  <a:srgbClr val="FF0000"/>
                </a:solidFill>
                <a:effectLst/>
                <a:latin typeface="+mn-lt"/>
                <a:ea typeface="+mn-ea"/>
                <a:cs typeface="+mn-cs"/>
              </a:rPr>
              <a:t>slide. </a:t>
            </a:r>
            <a:endParaRPr lang="en-AU" sz="1200" b="1" i="0" kern="1200" dirty="0" smtClean="0">
              <a:solidFill>
                <a:srgbClr val="FF0000"/>
              </a:solidFill>
              <a:effectLst/>
              <a:latin typeface="+mn-lt"/>
              <a:ea typeface="+mn-ea"/>
              <a:cs typeface="+mn-cs"/>
            </a:endParaRPr>
          </a:p>
          <a:p>
            <a:endParaRPr lang="en-AU" sz="1200" b="1" i="1"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Script </a:t>
            </a:r>
          </a:p>
          <a:p>
            <a:endParaRPr lang="en-AU" sz="1200" kern="1200" dirty="0" smtClean="0">
              <a:solidFill>
                <a:schemeClr val="tx1"/>
              </a:solidFill>
              <a:effectLst/>
              <a:latin typeface="+mn-lt"/>
              <a:ea typeface="+mn-ea"/>
              <a:cs typeface="+mn-cs"/>
            </a:endParaRPr>
          </a:p>
          <a:p>
            <a:pPr marL="0" marR="0" indent="0" algn="l" defTabSz="914347"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Our school, in consultation with our community, will determine any restriction to be applied to the use of digital devices by our students. </a:t>
            </a:r>
          </a:p>
          <a:p>
            <a:pPr marL="0" marR="0" indent="0" algn="l" defTabSz="914347" rtl="0" eaLnBrk="1" fontAlgn="auto" latinLnBrk="0" hangingPunct="1">
              <a:lnSpc>
                <a:spcPct val="100000"/>
              </a:lnSpc>
              <a:spcBef>
                <a:spcPts val="0"/>
              </a:spcBef>
              <a:spcAft>
                <a:spcPts val="0"/>
              </a:spcAft>
              <a:buClrTx/>
              <a:buSzTx/>
              <a:buFontTx/>
              <a:buNone/>
              <a:tabLst/>
              <a:defRPr/>
            </a:pPr>
            <a:endParaRPr lang="en-AU" dirty="0" smtClean="0">
              <a:solidFill>
                <a:schemeClr val="tx1"/>
              </a:solidFill>
            </a:endParaRPr>
          </a:p>
          <a:p>
            <a:pPr marL="0" marR="0" indent="0" algn="l" defTabSz="914347"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This includes</a:t>
            </a:r>
            <a:r>
              <a:rPr lang="en-AU" baseline="0" dirty="0" smtClean="0">
                <a:solidFill>
                  <a:schemeClr val="tx1"/>
                </a:solidFill>
              </a:rPr>
              <a:t> school, personal and BYOD (if relevant) </a:t>
            </a:r>
            <a:r>
              <a:rPr lang="en-AU" baseline="0" dirty="0" smtClean="0">
                <a:solidFill>
                  <a:schemeClr val="tx1"/>
                </a:solidFill>
              </a:rPr>
              <a:t>devices. </a:t>
            </a:r>
            <a:endParaRPr lang="en-AU" dirty="0" smtClean="0">
              <a:solidFill>
                <a:schemeClr val="tx1"/>
              </a:solidFill>
            </a:endParaRPr>
          </a:p>
          <a:p>
            <a:r>
              <a:rPr lang="en-AU" sz="1200" kern="1200" dirty="0" smtClean="0">
                <a:solidFill>
                  <a:schemeClr val="tx1"/>
                </a:solidFill>
                <a:effectLst/>
                <a:latin typeface="+mn-lt"/>
                <a:ea typeface="+mn-ea"/>
                <a:cs typeface="+mn-cs"/>
              </a:rPr>
              <a:t> </a:t>
            </a:r>
            <a:endParaRPr lang="en-AU" dirty="0" smtClean="0"/>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The procedure will cover use at school</a:t>
            </a:r>
            <a:r>
              <a:rPr lang="en-AU" sz="1200" kern="1200" baseline="0" dirty="0" smtClean="0">
                <a:solidFill>
                  <a:schemeClr val="tx1"/>
                </a:solidFill>
                <a:effectLst/>
                <a:latin typeface="+mn-lt"/>
                <a:ea typeface="+mn-ea"/>
                <a:cs typeface="+mn-cs"/>
              </a:rPr>
              <a:t> and </a:t>
            </a:r>
            <a:r>
              <a:rPr lang="en-AU" sz="1200" kern="1200" dirty="0" smtClean="0">
                <a:solidFill>
                  <a:schemeClr val="tx1"/>
                </a:solidFill>
                <a:effectLst/>
                <a:latin typeface="+mn-lt"/>
                <a:ea typeface="+mn-ea"/>
                <a:cs typeface="+mn-cs"/>
              </a:rPr>
              <a:t>at </a:t>
            </a:r>
            <a:r>
              <a:rPr lang="en-AU" sz="1200" b="0" kern="1200" dirty="0" smtClean="0">
                <a:solidFill>
                  <a:schemeClr val="tx1"/>
                </a:solidFill>
                <a:effectLst/>
                <a:latin typeface="+mn-lt"/>
                <a:ea typeface="+mn-ea"/>
                <a:cs typeface="+mn-cs"/>
              </a:rPr>
              <a:t>school-related settings </a:t>
            </a:r>
            <a:r>
              <a:rPr lang="en-AU" sz="1200" kern="1200" dirty="0" smtClean="0">
                <a:solidFill>
                  <a:schemeClr val="tx1"/>
                </a:solidFill>
                <a:effectLst/>
                <a:latin typeface="+mn-lt"/>
                <a:ea typeface="+mn-ea"/>
                <a:cs typeface="+mn-cs"/>
              </a:rPr>
              <a:t>off-site.</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School-related settings </a:t>
            </a:r>
            <a:r>
              <a:rPr lang="en-AU" sz="1200" kern="1200" dirty="0" smtClean="0">
                <a:solidFill>
                  <a:schemeClr val="tx1"/>
                </a:solidFill>
                <a:effectLst/>
                <a:latin typeface="+mn-lt"/>
                <a:ea typeface="+mn-ea"/>
                <a:cs typeface="+mn-cs"/>
              </a:rPr>
              <a:t>include events such as excursions, camps, sport,</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work experience, and other</a:t>
            </a:r>
            <a:r>
              <a:rPr lang="en-AU" sz="1200" kern="1200" baseline="0" dirty="0" smtClean="0">
                <a:solidFill>
                  <a:schemeClr val="tx1"/>
                </a:solidFill>
                <a:effectLst/>
                <a:latin typeface="+mn-lt"/>
                <a:ea typeface="+mn-ea"/>
                <a:cs typeface="+mn-cs"/>
              </a:rPr>
              <a:t> t</a:t>
            </a:r>
            <a:r>
              <a:rPr lang="en-AU" sz="1200" kern="1200" dirty="0" smtClean="0">
                <a:solidFill>
                  <a:schemeClr val="tx1"/>
                </a:solidFill>
                <a:effectLst/>
                <a:latin typeface="+mn-lt"/>
                <a:ea typeface="+mn-ea"/>
                <a:cs typeface="+mn-cs"/>
              </a:rPr>
              <a:t>eaching venues.</a:t>
            </a:r>
            <a:r>
              <a:rPr lang="en-AU" sz="1200" kern="1200" baseline="0" dirty="0" smtClean="0">
                <a:solidFill>
                  <a:schemeClr val="tx1"/>
                </a:solidFill>
                <a:effectLst/>
                <a:latin typeface="+mn-lt"/>
                <a:ea typeface="+mn-ea"/>
                <a:cs typeface="+mn-cs"/>
              </a:rPr>
              <a:t> </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It also includes</a:t>
            </a:r>
            <a:r>
              <a:rPr lang="en-AU" sz="1200" kern="1200" baseline="0" dirty="0" smtClean="0">
                <a:solidFill>
                  <a:schemeClr val="tx1"/>
                </a:solidFill>
                <a:effectLst/>
                <a:latin typeface="+mn-lt"/>
                <a:ea typeface="+mn-ea"/>
                <a:cs typeface="+mn-cs"/>
              </a:rPr>
              <a:t> other places and activities where there is a </a:t>
            </a:r>
            <a:r>
              <a:rPr lang="en-AU" sz="1200" b="1" kern="1200" baseline="0" dirty="0" smtClean="0">
                <a:solidFill>
                  <a:schemeClr val="tx1"/>
                </a:solidFill>
                <a:effectLst/>
                <a:latin typeface="+mn-lt"/>
                <a:ea typeface="+mn-ea"/>
                <a:cs typeface="+mn-cs"/>
              </a:rPr>
              <a:t>clear and close connection between the student and the school</a:t>
            </a:r>
            <a:r>
              <a:rPr lang="en-AU" sz="1200" kern="1200" baseline="0" dirty="0" smtClean="0">
                <a:solidFill>
                  <a:schemeClr val="tx1"/>
                </a:solidFill>
                <a:effectLst/>
                <a:latin typeface="+mn-lt"/>
                <a:ea typeface="+mn-ea"/>
                <a:cs typeface="+mn-cs"/>
              </a:rPr>
              <a:t>.</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baseline="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0" dirty="0" smtClean="0">
                <a:solidFill>
                  <a:srgbClr val="FF0000"/>
                </a:solidFill>
              </a:rPr>
              <a:t>The</a:t>
            </a:r>
            <a:r>
              <a:rPr lang="en-AU" i="0" baseline="0" dirty="0" smtClean="0">
                <a:solidFill>
                  <a:srgbClr val="FF0000"/>
                </a:solidFill>
              </a:rPr>
              <a:t> school </a:t>
            </a:r>
            <a:r>
              <a:rPr lang="en-AU" dirty="0" smtClean="0"/>
              <a:t>will </a:t>
            </a:r>
            <a:r>
              <a:rPr lang="en-AU" dirty="0" smtClean="0"/>
              <a:t>work </a:t>
            </a:r>
            <a:r>
              <a:rPr lang="en-AU" dirty="0" smtClean="0"/>
              <a:t>with individual students and their parents or carers where an </a:t>
            </a:r>
            <a:r>
              <a:rPr lang="en-AU" b="1" dirty="0" smtClean="0"/>
              <a:t>adjustment</a:t>
            </a:r>
            <a:r>
              <a:rPr lang="en-AU" dirty="0" smtClean="0"/>
              <a:t> or </a:t>
            </a:r>
            <a:r>
              <a:rPr lang="en-AU" b="1" dirty="0" smtClean="0"/>
              <a:t>exemption</a:t>
            </a:r>
            <a:r>
              <a:rPr lang="en-AU" dirty="0" smtClean="0"/>
              <a:t> may</a:t>
            </a:r>
            <a:r>
              <a:rPr lang="en-AU" baseline="0" dirty="0" smtClean="0"/>
              <a:t> be</a:t>
            </a:r>
            <a:r>
              <a:rPr lang="en-AU" dirty="0" smtClean="0"/>
              <a:t> required for a student’s learning and/or wellbeing needs.</a:t>
            </a: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Additional information</a:t>
            </a:r>
            <a:r>
              <a:rPr lang="en-AU" sz="1200" b="1" kern="1200" baseline="0" dirty="0" smtClean="0">
                <a:solidFill>
                  <a:schemeClr val="tx1"/>
                </a:solidFill>
                <a:effectLst/>
                <a:latin typeface="+mn-lt"/>
                <a:ea typeface="+mn-ea"/>
                <a:cs typeface="+mn-cs"/>
              </a:rPr>
              <a:t> if required: </a:t>
            </a:r>
          </a:p>
          <a:p>
            <a:endParaRPr lang="en-AU" sz="1200" b="1" kern="1200" baseline="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A </a:t>
            </a:r>
            <a:r>
              <a:rPr lang="en-AU" sz="1200" b="1" u="sng" kern="1200" dirty="0" smtClean="0">
                <a:solidFill>
                  <a:schemeClr val="tx1"/>
                </a:solidFill>
                <a:effectLst/>
                <a:latin typeface="+mn-lt"/>
                <a:ea typeface="+mn-ea"/>
                <a:cs typeface="+mn-cs"/>
              </a:rPr>
              <a:t>clear and close connection</a:t>
            </a:r>
            <a:r>
              <a:rPr lang="en-AU" sz="1200" kern="1200" dirty="0" smtClean="0">
                <a:solidFill>
                  <a:schemeClr val="tx1"/>
                </a:solidFill>
                <a:effectLst/>
                <a:latin typeface="+mn-lt"/>
                <a:ea typeface="+mn-ea"/>
                <a:cs typeface="+mn-cs"/>
              </a:rPr>
              <a:t> can include events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that occur outside of school but are then reported to a school staff member or have an impact in the school.</a:t>
            </a:r>
          </a:p>
          <a:p>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kern="1200" dirty="0" smtClean="0">
                <a:solidFill>
                  <a:schemeClr val="tx1"/>
                </a:solidFill>
                <a:effectLst/>
                <a:latin typeface="+mn-lt"/>
                <a:ea typeface="+mn-ea"/>
                <a:cs typeface="+mn-cs"/>
              </a:rPr>
              <a:t>This connection may exist in situations where, for example: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Online </a:t>
            </a:r>
            <a:r>
              <a:rPr lang="en-AU" sz="1200" kern="1200" dirty="0" smtClean="0">
                <a:solidFill>
                  <a:schemeClr val="tx1"/>
                </a:solidFill>
                <a:effectLst/>
                <a:latin typeface="+mn-lt"/>
                <a:ea typeface="+mn-ea"/>
                <a:cs typeface="+mn-cs"/>
              </a:rPr>
              <a:t>contact has flow on consequences at </a:t>
            </a:r>
            <a:r>
              <a:rPr lang="en-AU" sz="1200" kern="1200" dirty="0" smtClean="0">
                <a:solidFill>
                  <a:schemeClr val="tx1"/>
                </a:solidFill>
                <a:effectLst/>
                <a:latin typeface="+mn-lt"/>
                <a:ea typeface="+mn-ea"/>
                <a:cs typeface="+mn-cs"/>
              </a:rPr>
              <a:t>school.</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Students </a:t>
            </a:r>
            <a:r>
              <a:rPr lang="en-AU" sz="1200" kern="1200" dirty="0" smtClean="0">
                <a:solidFill>
                  <a:schemeClr val="tx1"/>
                </a:solidFill>
                <a:effectLst/>
                <a:latin typeface="+mn-lt"/>
                <a:ea typeface="+mn-ea"/>
                <a:cs typeface="+mn-cs"/>
              </a:rPr>
              <a:t>are online in digital </a:t>
            </a:r>
            <a:r>
              <a:rPr lang="en-AU" sz="1200" kern="1200" dirty="0" smtClean="0">
                <a:solidFill>
                  <a:schemeClr val="tx1"/>
                </a:solidFill>
                <a:effectLst/>
                <a:latin typeface="+mn-lt"/>
                <a:ea typeface="+mn-ea"/>
                <a:cs typeface="+mn-cs"/>
              </a:rPr>
              <a:t>classrooms.</a:t>
            </a:r>
            <a:endParaRPr lang="en-AU" sz="1200" kern="1200" dirty="0" smtClean="0">
              <a:solidFill>
                <a:schemeClr val="tx1"/>
              </a:solidFill>
              <a:effectLst/>
              <a:latin typeface="+mn-lt"/>
              <a:ea typeface="+mn-ea"/>
              <a:cs typeface="+mn-cs"/>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There </a:t>
            </a:r>
            <a:r>
              <a:rPr lang="en-AU" sz="1200" kern="1200" baseline="0" dirty="0" smtClean="0">
                <a:solidFill>
                  <a:schemeClr val="tx1"/>
                </a:solidFill>
                <a:effectLst/>
                <a:latin typeface="+mn-lt"/>
                <a:ea typeface="+mn-ea"/>
                <a:cs typeface="+mn-cs"/>
              </a:rPr>
              <a:t>is harassment or vilification of another student or staff </a:t>
            </a:r>
            <a:r>
              <a:rPr lang="en-AU" sz="1200" kern="1200" baseline="0" dirty="0" smtClean="0">
                <a:solidFill>
                  <a:schemeClr val="tx1"/>
                </a:solidFill>
                <a:effectLst/>
                <a:latin typeface="+mn-lt"/>
                <a:ea typeface="+mn-ea"/>
                <a:cs typeface="+mn-cs"/>
              </a:rPr>
              <a:t>member.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There </a:t>
            </a:r>
            <a:r>
              <a:rPr lang="en-AU" sz="1200" kern="1200" dirty="0" smtClean="0">
                <a:solidFill>
                  <a:schemeClr val="tx1"/>
                </a:solidFill>
                <a:effectLst/>
                <a:latin typeface="+mn-lt"/>
                <a:ea typeface="+mn-ea"/>
                <a:cs typeface="+mn-cs"/>
              </a:rPr>
              <a:t>is inappropriate discussion about school matters taking place publically</a:t>
            </a:r>
            <a:r>
              <a:rPr lang="en-AU" sz="1200" kern="1200" baseline="0" dirty="0" smtClean="0">
                <a:solidFill>
                  <a:schemeClr val="tx1"/>
                </a:solidFill>
                <a:effectLst/>
                <a:latin typeface="+mn-lt"/>
                <a:ea typeface="+mn-ea"/>
                <a:cs typeface="+mn-cs"/>
              </a:rPr>
              <a:t> or </a:t>
            </a:r>
            <a:r>
              <a:rPr lang="en-AU" sz="1200" kern="1200" baseline="0" dirty="0" smtClean="0">
                <a:solidFill>
                  <a:schemeClr val="tx1"/>
                </a:solidFill>
                <a:effectLst/>
                <a:latin typeface="+mn-lt"/>
                <a:ea typeface="+mn-ea"/>
                <a:cs typeface="+mn-cs"/>
              </a:rPr>
              <a:t>online.</a:t>
            </a:r>
            <a:endParaRPr lang="en-AU" sz="1200" kern="120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smtClean="0"/>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smtClean="0">
                <a:solidFill>
                  <a:srgbClr val="D70C3D"/>
                </a:solidFill>
              </a:rPr>
              <a:t>Exemptions</a:t>
            </a:r>
            <a:r>
              <a:rPr lang="en-AU" b="1" baseline="0" dirty="0" smtClean="0">
                <a:solidFill>
                  <a:srgbClr val="D70C3D"/>
                </a:solidFill>
              </a:rPr>
              <a:t> </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baseline="0" dirty="0" smtClean="0">
              <a:solidFill>
                <a:srgbClr val="D70C3D"/>
              </a:solidFill>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0" kern="1200" baseline="0" dirty="0" smtClean="0">
                <a:solidFill>
                  <a:schemeClr val="tx1"/>
                </a:solidFill>
                <a:effectLst/>
                <a:latin typeface="+mn-lt"/>
                <a:ea typeface="+mn-ea"/>
                <a:cs typeface="+mn-cs"/>
              </a:rPr>
              <a:t>Provision for</a:t>
            </a:r>
            <a:r>
              <a:rPr lang="en-AU" sz="1200" i="0" kern="1200" dirty="0" smtClean="0">
                <a:solidFill>
                  <a:schemeClr val="tx1"/>
                </a:solidFill>
                <a:effectLst/>
                <a:latin typeface="+mn-lt"/>
                <a:ea typeface="+mn-ea"/>
                <a:cs typeface="+mn-cs"/>
              </a:rPr>
              <a:t> </a:t>
            </a:r>
            <a:r>
              <a:rPr lang="en-AU" sz="1200" b="1" i="0" kern="1200" dirty="0" smtClean="0">
                <a:solidFill>
                  <a:schemeClr val="tx1"/>
                </a:solidFill>
                <a:effectLst/>
                <a:latin typeface="+mn-lt"/>
                <a:ea typeface="+mn-ea"/>
                <a:cs typeface="+mn-cs"/>
              </a:rPr>
              <a:t>exemptions</a:t>
            </a:r>
            <a:r>
              <a:rPr lang="en-AU" sz="1200" i="0" kern="1200" dirty="0" smtClean="0">
                <a:solidFill>
                  <a:schemeClr val="tx1"/>
                </a:solidFill>
                <a:effectLst/>
                <a:latin typeface="+mn-lt"/>
                <a:ea typeface="+mn-ea"/>
                <a:cs typeface="+mn-cs"/>
              </a:rPr>
              <a:t> must be included</a:t>
            </a:r>
            <a:r>
              <a:rPr lang="en-AU" sz="1200" i="0" kern="1200" baseline="0" dirty="0" smtClean="0">
                <a:solidFill>
                  <a:schemeClr val="tx1"/>
                </a:solidFill>
                <a:effectLst/>
                <a:latin typeface="+mn-lt"/>
                <a:ea typeface="+mn-ea"/>
                <a:cs typeface="+mn-cs"/>
              </a:rPr>
              <a:t> in the </a:t>
            </a:r>
            <a:r>
              <a:rPr lang="en-AU" sz="1200" i="0" kern="1200" dirty="0" smtClean="0">
                <a:solidFill>
                  <a:schemeClr val="tx1"/>
                </a:solidFill>
                <a:effectLst/>
                <a:latin typeface="+mn-lt"/>
                <a:ea typeface="+mn-ea"/>
                <a:cs typeface="+mn-cs"/>
              </a:rPr>
              <a:t>school procedure and can be requested from the principal by parents, carers, school counsellors and other student support staff, and, if required, students themselves. This may cover times when or places where use would otherwise be restricted. </a:t>
            </a:r>
          </a:p>
          <a:p>
            <a:pPr marL="0" indent="0">
              <a:buFont typeface="Arial" panose="020B0604020202020204" pitchFamily="34" charset="0"/>
              <a:buNone/>
            </a:pPr>
            <a:endParaRPr lang="en-AU"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Except where required by law, the school principal has discretion to consider and approve exemptions and to choose which parts of the school procedure the exemptions </a:t>
            </a:r>
            <a:r>
              <a:rPr lang="en-AU" sz="1200" i="0" kern="1200" dirty="0" smtClean="0">
                <a:solidFill>
                  <a:schemeClr val="tx1"/>
                </a:solidFill>
                <a:effectLst/>
                <a:latin typeface="+mn-lt"/>
                <a:ea typeface="+mn-ea"/>
                <a:cs typeface="+mn-cs"/>
              </a:rPr>
              <a:t>apply. </a:t>
            </a:r>
            <a:endParaRPr lang="en-AU"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The exemption may be ongoing or for a certain time period.</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Examples of exemptions include: </a:t>
            </a:r>
          </a:p>
          <a:p>
            <a:pPr marL="628623" lvl="1" indent="-171450">
              <a:buFont typeface="Arial" panose="020B0604020202020204" pitchFamily="34" charset="0"/>
              <a:buChar char="•"/>
            </a:pPr>
            <a:r>
              <a:rPr lang="en-AU" sz="1200" i="0" kern="1200" dirty="0" smtClean="0">
                <a:solidFill>
                  <a:schemeClr val="tx1"/>
                </a:solidFill>
                <a:effectLst/>
                <a:latin typeface="+mn-lt"/>
                <a:ea typeface="+mn-ea"/>
                <a:cs typeface="+mn-cs"/>
              </a:rPr>
              <a:t>The student has wellbeing needs</a:t>
            </a:r>
            <a:r>
              <a:rPr lang="en-AU" sz="1200" i="0" kern="1200" baseline="0" dirty="0" smtClean="0">
                <a:solidFill>
                  <a:schemeClr val="tx1"/>
                </a:solidFill>
                <a:effectLst/>
                <a:latin typeface="+mn-lt"/>
                <a:ea typeface="+mn-ea"/>
                <a:cs typeface="+mn-cs"/>
              </a:rPr>
              <a:t> </a:t>
            </a:r>
            <a:r>
              <a:rPr lang="en-AU" sz="1200" i="0" kern="1200" dirty="0" smtClean="0">
                <a:solidFill>
                  <a:schemeClr val="tx1"/>
                </a:solidFill>
                <a:effectLst/>
                <a:latin typeface="+mn-lt"/>
                <a:ea typeface="+mn-ea"/>
                <a:cs typeface="+mn-cs"/>
              </a:rPr>
              <a:t>and may need to privately contact a support service or their parents or carers. Examples of support services</a:t>
            </a:r>
            <a:r>
              <a:rPr lang="en-AU" sz="1200" i="0" kern="1200" baseline="0" dirty="0" smtClean="0">
                <a:solidFill>
                  <a:schemeClr val="tx1"/>
                </a:solidFill>
                <a:effectLst/>
                <a:latin typeface="+mn-lt"/>
                <a:ea typeface="+mn-ea"/>
                <a:cs typeface="+mn-cs"/>
              </a:rPr>
              <a:t> may include </a:t>
            </a:r>
            <a:r>
              <a:rPr lang="en-AU" sz="1200" i="0" kern="1200" dirty="0" smtClean="0">
                <a:solidFill>
                  <a:schemeClr val="tx1"/>
                </a:solidFill>
                <a:effectLst/>
                <a:latin typeface="+mn-lt"/>
                <a:ea typeface="+mn-ea"/>
                <a:cs typeface="+mn-cs"/>
              </a:rPr>
              <a:t>Headspace, FACS, juvenile justice case workers and</a:t>
            </a:r>
            <a:r>
              <a:rPr lang="en-AU" sz="1200" i="0" kern="1200" baseline="0" dirty="0" smtClean="0">
                <a:solidFill>
                  <a:schemeClr val="tx1"/>
                </a:solidFill>
                <a:effectLst/>
                <a:latin typeface="+mn-lt"/>
                <a:ea typeface="+mn-ea"/>
                <a:cs typeface="+mn-cs"/>
              </a:rPr>
              <a:t> </a:t>
            </a:r>
            <a:r>
              <a:rPr lang="en-AU" sz="1200" i="0" kern="1200" dirty="0" smtClean="0">
                <a:solidFill>
                  <a:schemeClr val="tx1"/>
                </a:solidFill>
                <a:effectLst/>
                <a:latin typeface="+mn-lt"/>
                <a:ea typeface="+mn-ea"/>
                <a:cs typeface="+mn-cs"/>
              </a:rPr>
              <a:t>religious leaders.</a:t>
            </a:r>
          </a:p>
          <a:p>
            <a:pPr marL="628623" lvl="1" indent="-171450">
              <a:buFont typeface="Arial" panose="020B0604020202020204" pitchFamily="34" charset="0"/>
              <a:buChar char="•"/>
            </a:pPr>
            <a:r>
              <a:rPr lang="en-AU" sz="1200" i="0" kern="1200" dirty="0" smtClean="0">
                <a:solidFill>
                  <a:schemeClr val="tx1"/>
                </a:solidFill>
                <a:effectLst/>
                <a:latin typeface="+mn-lt"/>
                <a:ea typeface="+mn-ea"/>
                <a:cs typeface="+mn-cs"/>
              </a:rPr>
              <a:t>The student is a young carer.</a:t>
            </a:r>
          </a:p>
          <a:p>
            <a:pPr marL="628623" lvl="1" indent="-171450">
              <a:buFont typeface="Arial" panose="020B0604020202020204" pitchFamily="34" charset="0"/>
              <a:buChar char="•"/>
            </a:pPr>
            <a:r>
              <a:rPr lang="en-AU" sz="1200" i="0" kern="1200" dirty="0" smtClean="0">
                <a:solidFill>
                  <a:schemeClr val="tx1"/>
                </a:solidFill>
                <a:effectLst/>
                <a:latin typeface="+mn-lt"/>
                <a:ea typeface="+mn-ea"/>
                <a:cs typeface="+mn-cs"/>
              </a:rPr>
              <a:t>Family circumstances may require an exemption for compassionate reasons. This may include circumstances such as a family member having a new baby, undergoing an operation or facing terminal illness. </a:t>
            </a:r>
          </a:p>
          <a:p>
            <a:pPr marL="628623" lvl="1" indent="-171450">
              <a:buFont typeface="Arial" panose="020B0604020202020204" pitchFamily="34" charset="0"/>
              <a:buChar char="•"/>
            </a:pPr>
            <a:r>
              <a:rPr lang="en-AU" sz="1200" i="0" kern="1200" dirty="0" smtClean="0">
                <a:solidFill>
                  <a:schemeClr val="tx1"/>
                </a:solidFill>
                <a:effectLst/>
                <a:latin typeface="+mn-lt"/>
                <a:ea typeface="+mn-ea"/>
                <a:cs typeface="+mn-cs"/>
              </a:rPr>
              <a:t>It may also include restrictions on times such as contacting a family</a:t>
            </a:r>
            <a:r>
              <a:rPr lang="en-AU" sz="1200" i="0" kern="1200" baseline="0" dirty="0" smtClean="0">
                <a:solidFill>
                  <a:schemeClr val="tx1"/>
                </a:solidFill>
                <a:effectLst/>
                <a:latin typeface="+mn-lt"/>
                <a:ea typeface="+mn-ea"/>
                <a:cs typeface="+mn-cs"/>
              </a:rPr>
              <a:t> </a:t>
            </a:r>
            <a:r>
              <a:rPr lang="en-AU" sz="1200" i="0" kern="1200" dirty="0" smtClean="0">
                <a:solidFill>
                  <a:schemeClr val="tx1"/>
                </a:solidFill>
                <a:effectLst/>
                <a:latin typeface="+mn-lt"/>
                <a:ea typeface="+mn-ea"/>
                <a:cs typeface="+mn-cs"/>
              </a:rPr>
              <a:t>member living overseas or due to</a:t>
            </a:r>
            <a:r>
              <a:rPr lang="en-AU" sz="1200" i="0" kern="1200" baseline="0" dirty="0" smtClean="0">
                <a:solidFill>
                  <a:schemeClr val="tx1"/>
                </a:solidFill>
                <a:effectLst/>
                <a:latin typeface="+mn-lt"/>
                <a:ea typeface="+mn-ea"/>
                <a:cs typeface="+mn-cs"/>
              </a:rPr>
              <a:t> </a:t>
            </a:r>
            <a:r>
              <a:rPr lang="en-AU" sz="1200" i="0" kern="1200" dirty="0" smtClean="0">
                <a:solidFill>
                  <a:schemeClr val="tx1"/>
                </a:solidFill>
                <a:effectLst/>
                <a:latin typeface="+mn-lt"/>
                <a:ea typeface="+mn-ea"/>
                <a:cs typeface="+mn-cs"/>
              </a:rPr>
              <a:t>parental incarceration.</a:t>
            </a:r>
          </a:p>
          <a:p>
            <a:pPr marL="628623" lvl="1" indent="-171450">
              <a:buFont typeface="Arial" panose="020B0604020202020204" pitchFamily="34" charset="0"/>
              <a:buChar char="•"/>
            </a:pPr>
            <a:r>
              <a:rPr lang="en-AU" sz="1200" i="0" kern="1200" dirty="0" smtClean="0">
                <a:solidFill>
                  <a:schemeClr val="tx1"/>
                </a:solidFill>
                <a:effectLst/>
                <a:latin typeface="+mn-lt"/>
                <a:ea typeface="+mn-ea"/>
                <a:cs typeface="+mn-cs"/>
              </a:rPr>
              <a:t>The student has a compelling, short term reason such as hearing back from an employment interview.</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smtClean="0">
              <a:solidFill>
                <a:srgbClr val="D70C3D"/>
              </a:solidFill>
            </a:endParaRPr>
          </a:p>
          <a:p>
            <a:r>
              <a:rPr lang="en-AU" sz="1200" b="1" i="0" kern="1200" dirty="0" smtClean="0">
                <a:solidFill>
                  <a:schemeClr val="tx1"/>
                </a:solidFill>
                <a:effectLst/>
                <a:latin typeface="+mn-lt"/>
                <a:ea typeface="+mn-ea"/>
                <a:cs typeface="+mn-cs"/>
              </a:rPr>
              <a:t>Adjustments</a:t>
            </a:r>
            <a:endParaRPr lang="en-AU" sz="1200" i="0" kern="1200" dirty="0" smtClean="0">
              <a:solidFill>
                <a:schemeClr val="tx1"/>
              </a:solidFill>
              <a:effectLst/>
              <a:latin typeface="+mn-lt"/>
              <a:ea typeface="+mn-ea"/>
              <a:cs typeface="+mn-cs"/>
            </a:endParaRPr>
          </a:p>
          <a:p>
            <a:pPr marL="0" indent="0">
              <a:buFont typeface="Arial" panose="020B0604020202020204" pitchFamily="34" charset="0"/>
              <a:buNone/>
            </a:pPr>
            <a:r>
              <a:rPr lang="en-AU" sz="1200" i="0" kern="1200" dirty="0" smtClean="0">
                <a:solidFill>
                  <a:schemeClr val="tx1"/>
                </a:solidFill>
                <a:effectLst/>
                <a:latin typeface="+mn-lt"/>
                <a:ea typeface="+mn-ea"/>
                <a:cs typeface="+mn-cs"/>
              </a:rPr>
              <a:t>Some students require reasonable adjustments to their learning and support needs </a:t>
            </a:r>
            <a:r>
              <a:rPr lang="en-AU" sz="1200" i="0" kern="1200" baseline="0" dirty="0" smtClean="0">
                <a:solidFill>
                  <a:schemeClr val="tx1"/>
                </a:solidFill>
                <a:effectLst/>
                <a:latin typeface="+mn-lt"/>
                <a:ea typeface="+mn-ea"/>
                <a:cs typeface="+mn-cs"/>
              </a:rPr>
              <a:t>for reason of a disability</a:t>
            </a:r>
            <a:r>
              <a:rPr lang="en-AU" sz="1200" i="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A disability includes a medical condition impacting a student. </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Reasonable adjustments include access to digital technologies to participate in the education on the same basis as a student without a disability. </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dirty="0" smtClean="0">
                <a:solidFill>
                  <a:schemeClr val="tx1"/>
                </a:solidFill>
                <a:effectLst/>
                <a:latin typeface="+mn-lt"/>
                <a:ea typeface="+mn-ea"/>
                <a:cs typeface="+mn-cs"/>
              </a:rPr>
              <a:t>The school must consult the student, and their parents or carers as appropriate, in determining the adjustments for the student.</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i="0" kern="1200" dirty="0" smtClean="0">
              <a:solidFill>
                <a:schemeClr val="tx1"/>
              </a:solidFill>
              <a:effectLst/>
              <a:latin typeface="+mn-lt"/>
              <a:ea typeface="+mn-ea"/>
              <a:cs typeface="+mn-cs"/>
            </a:endParaRPr>
          </a:p>
          <a:p>
            <a:pPr marL="0" indent="0">
              <a:buFont typeface="Arial" panose="020B0604020202020204" pitchFamily="34" charset="0"/>
              <a:buNone/>
            </a:pPr>
            <a:r>
              <a:rPr lang="en-AU" sz="1200" b="1" i="0" kern="1200" dirty="0" smtClean="0">
                <a:solidFill>
                  <a:schemeClr val="tx1"/>
                </a:solidFill>
                <a:effectLst/>
                <a:latin typeface="+mn-lt"/>
                <a:ea typeface="+mn-ea"/>
                <a:cs typeface="+mn-cs"/>
              </a:rPr>
              <a:t>Providing reasonable adjustments to students with disability is an obligation under the Disability Standards and </a:t>
            </a:r>
            <a:r>
              <a:rPr lang="en-AU" sz="1200" b="1" i="0" u="sng" kern="1200" dirty="0" smtClean="0">
                <a:solidFill>
                  <a:schemeClr val="tx1"/>
                </a:solidFill>
                <a:effectLst/>
                <a:latin typeface="+mn-lt"/>
                <a:ea typeface="+mn-ea"/>
                <a:cs typeface="+mn-cs"/>
              </a:rPr>
              <a:t>does not require students or parents or carers to seek an exemption under the policy</a:t>
            </a:r>
            <a:r>
              <a:rPr lang="en-AU" sz="1200" i="0" u="sng"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17</a:t>
            </a:fld>
            <a:endParaRPr lang="en-AU"/>
          </a:p>
        </p:txBody>
      </p:sp>
    </p:spTree>
    <p:extLst>
      <p:ext uri="{BB962C8B-B14F-4D97-AF65-F5344CB8AC3E}">
        <p14:creationId xmlns:p14="http://schemas.microsoft.com/office/powerpoint/2010/main" val="2198214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smtClean="0"/>
              <a:t>This is a secondary school </a:t>
            </a:r>
            <a:r>
              <a:rPr lang="en-AU" b="1" baseline="0" dirty="0" smtClean="0"/>
              <a:t>slide </a:t>
            </a:r>
            <a:r>
              <a:rPr lang="en-AU" b="1" baseline="0" dirty="0" smtClean="0"/>
              <a:t>- </a:t>
            </a:r>
            <a:r>
              <a:rPr lang="en-AU" b="1" baseline="0" dirty="0" smtClean="0"/>
              <a:t>see </a:t>
            </a:r>
            <a:r>
              <a:rPr lang="en-AU" b="1" baseline="0" dirty="0" smtClean="0"/>
              <a:t>facilitators notes for this  </a:t>
            </a:r>
            <a:r>
              <a:rPr lang="en-AU" b="1" baseline="0" dirty="0" smtClean="0"/>
              <a:t>activity. </a:t>
            </a:r>
            <a:endParaRPr lang="en-AU" b="1" baseline="0" dirty="0" smtClean="0"/>
          </a:p>
          <a:p>
            <a:endParaRPr lang="en-AU" b="1" baseline="0" dirty="0" smtClean="0"/>
          </a:p>
          <a:p>
            <a:r>
              <a:rPr lang="en-AU" b="0" baseline="0" dirty="0" smtClean="0"/>
              <a:t>We need to consider </a:t>
            </a:r>
            <a:r>
              <a:rPr lang="en-AU" dirty="0" smtClean="0"/>
              <a:t>a way</a:t>
            </a:r>
            <a:r>
              <a:rPr lang="en-AU" baseline="0" dirty="0" smtClean="0"/>
              <a:t> to </a:t>
            </a:r>
            <a:r>
              <a:rPr lang="en-AU" dirty="0" smtClean="0"/>
              <a:t>manage devices that</a:t>
            </a:r>
            <a:r>
              <a:rPr lang="en-AU" baseline="0" dirty="0" smtClean="0"/>
              <a:t> best </a:t>
            </a:r>
            <a:r>
              <a:rPr lang="en-AU" dirty="0" smtClean="0"/>
              <a:t>suits our school </a:t>
            </a:r>
            <a:r>
              <a:rPr lang="en-AU" dirty="0" smtClean="0"/>
              <a:t>community.</a:t>
            </a:r>
            <a:r>
              <a:rPr lang="en-AU" baseline="0" dirty="0" smtClean="0"/>
              <a:t> </a:t>
            </a:r>
            <a:r>
              <a:rPr lang="en-AU" dirty="0" smtClean="0"/>
              <a:t>There </a:t>
            </a:r>
            <a:r>
              <a:rPr lang="en-AU" dirty="0" smtClean="0"/>
              <a:t>are different ways schools may manage devices at schools.</a:t>
            </a:r>
          </a:p>
          <a:p>
            <a:pPr marL="0" marR="0" indent="0" algn="l" defTabSz="914347" rtl="0" eaLnBrk="1" fontAlgn="auto" latinLnBrk="0" hangingPunct="1">
              <a:lnSpc>
                <a:spcPct val="100000"/>
              </a:lnSpc>
              <a:spcBef>
                <a:spcPts val="0"/>
              </a:spcBef>
              <a:spcAft>
                <a:spcPts val="0"/>
              </a:spcAft>
              <a:buClrTx/>
              <a:buSzTx/>
              <a:buFontTx/>
              <a:buNone/>
              <a:tabLst/>
              <a:defRPr/>
            </a:pPr>
            <a:r>
              <a:rPr lang="en-AU" b="1" i="1" baseline="0" dirty="0" smtClean="0"/>
              <a:t>First click:</a:t>
            </a:r>
            <a:endParaRPr lang="en-AU" i="1" baseline="0" dirty="0" smtClean="0"/>
          </a:p>
          <a:p>
            <a:pPr marL="0" indent="0">
              <a:buFont typeface="Arial" panose="020B0604020202020204" pitchFamily="34" charset="0"/>
              <a:buNone/>
            </a:pPr>
            <a:r>
              <a:rPr lang="en-AU" dirty="0" smtClean="0"/>
              <a:t>No restriction – Students can use digital devices in class, the playground and in the school related </a:t>
            </a:r>
            <a:r>
              <a:rPr lang="en-AU" dirty="0" smtClean="0"/>
              <a:t>settings.</a:t>
            </a:r>
            <a:endParaRPr lang="en-AU" dirty="0" smtClean="0"/>
          </a:p>
          <a:p>
            <a:pPr marL="0" indent="0">
              <a:buFont typeface="Arial" panose="020B0604020202020204" pitchFamily="34" charset="0"/>
              <a:buNone/>
            </a:pPr>
            <a:r>
              <a:rPr lang="en-AU" b="1" i="1" dirty="0" smtClean="0"/>
              <a:t>Second </a:t>
            </a:r>
            <a:r>
              <a:rPr lang="en-AU" b="1" i="1" baseline="0" dirty="0" smtClean="0"/>
              <a:t> Click: </a:t>
            </a:r>
          </a:p>
          <a:p>
            <a:pPr marL="0" indent="0">
              <a:buFont typeface="Arial" panose="020B0604020202020204" pitchFamily="34" charset="0"/>
              <a:buNone/>
            </a:pPr>
            <a:r>
              <a:rPr lang="en-AU" dirty="0" smtClean="0"/>
              <a:t>Partial restriction – Students cannot use digital devices in class or other schools activities such as assemblies. Students may use devices in some circumstances. </a:t>
            </a:r>
          </a:p>
          <a:p>
            <a:pPr marL="0" marR="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1" kern="1200" dirty="0" smtClean="0">
                <a:solidFill>
                  <a:schemeClr val="tx1"/>
                </a:solidFill>
                <a:effectLst/>
                <a:latin typeface="+mn-lt"/>
                <a:ea typeface="+mn-ea"/>
                <a:cs typeface="+mn-cs"/>
              </a:rPr>
              <a:t>Third Click:</a:t>
            </a:r>
            <a:endParaRPr lang="en-AU" dirty="0" smtClean="0"/>
          </a:p>
          <a:p>
            <a:pPr marL="0" indent="0">
              <a:buFont typeface="Arial" panose="020B0604020202020204" pitchFamily="34" charset="0"/>
              <a:buNone/>
            </a:pPr>
            <a:r>
              <a:rPr lang="en-AU" dirty="0" smtClean="0"/>
              <a:t>Examples </a:t>
            </a:r>
            <a:r>
              <a:rPr lang="en-AU" dirty="0" smtClean="0"/>
              <a:t>include: </a:t>
            </a:r>
            <a:endParaRPr lang="en-AU" dirty="0" smtClean="0"/>
          </a:p>
          <a:p>
            <a:pPr marL="628623" lvl="1" indent="-171450">
              <a:buFont typeface="Arial" panose="020B0604020202020204" pitchFamily="34" charset="0"/>
              <a:buChar char="•"/>
            </a:pPr>
            <a:r>
              <a:rPr lang="en-AU" dirty="0" smtClean="0"/>
              <a:t>At recess and lunch                                     </a:t>
            </a:r>
          </a:p>
          <a:p>
            <a:pPr marL="628623" lvl="1" indent="-171450">
              <a:buFont typeface="Arial" panose="020B0604020202020204" pitchFamily="34" charset="0"/>
              <a:buChar char="•"/>
            </a:pPr>
            <a:r>
              <a:rPr lang="en-AU" dirty="0" smtClean="0"/>
              <a:t>In certain supervised areas of the playground</a:t>
            </a:r>
          </a:p>
          <a:p>
            <a:pPr marL="628623" lvl="1" indent="-171450">
              <a:buFont typeface="Arial" panose="020B0604020202020204" pitchFamily="34" charset="0"/>
              <a:buChar char="•"/>
            </a:pPr>
            <a:r>
              <a:rPr lang="en-AU" dirty="0" smtClean="0"/>
              <a:t>Between classes                                           </a:t>
            </a:r>
          </a:p>
          <a:p>
            <a:pPr marL="628623" lvl="1" indent="-171450">
              <a:buFont typeface="Arial" panose="020B0604020202020204" pitchFamily="34" charset="0"/>
              <a:buChar char="•"/>
            </a:pPr>
            <a:r>
              <a:rPr lang="en-AU" dirty="0" smtClean="0"/>
              <a:t>Only by some years (e.g. Years 11 and </a:t>
            </a:r>
            <a:r>
              <a:rPr lang="en-AU" dirty="0" smtClean="0"/>
              <a:t>12)</a:t>
            </a:r>
          </a:p>
          <a:p>
            <a:pPr marL="628623" lvl="1" indent="-171450">
              <a:buFont typeface="Arial" panose="020B0604020202020204" pitchFamily="34" charset="0"/>
              <a:buChar char="•"/>
            </a:pPr>
            <a:r>
              <a:rPr lang="en-AU" dirty="0" smtClean="0"/>
              <a:t>Also </a:t>
            </a:r>
            <a:r>
              <a:rPr lang="en-AU" dirty="0" smtClean="0"/>
              <a:t>consider – school excursions, school camps, </a:t>
            </a:r>
            <a:r>
              <a:rPr lang="en-AU" dirty="0" smtClean="0"/>
              <a:t>school </a:t>
            </a:r>
            <a:r>
              <a:rPr lang="en-AU" dirty="0" smtClean="0"/>
              <a:t>sport, </a:t>
            </a:r>
            <a:r>
              <a:rPr lang="en-AU" dirty="0" smtClean="0"/>
              <a:t>work </a:t>
            </a:r>
            <a:r>
              <a:rPr lang="en-AU" dirty="0" smtClean="0"/>
              <a:t>experience placements, etc.</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i="1" dirty="0" smtClean="0"/>
              <a:t>Fourth</a:t>
            </a:r>
            <a:r>
              <a:rPr lang="en-AU" b="1" i="1" baseline="0" dirty="0" smtClean="0"/>
              <a:t> Click:</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Full restriction – students cannot use devices at school or related setting unless approved for an educational purpose.</a:t>
            </a:r>
          </a:p>
          <a:p>
            <a:pPr marL="0" lvl="0" indent="0" algn="l">
              <a:buFont typeface="Arial" panose="020B0604020202020204" pitchFamily="34" charset="0"/>
              <a:buNone/>
            </a:pPr>
            <a:endParaRPr lang="en-AU" dirty="0" smtClean="0"/>
          </a:p>
          <a:p>
            <a:pPr marL="0" lvl="0" indent="0" algn="l">
              <a:buFont typeface="Arial" panose="020B0604020202020204" pitchFamily="34" charset="0"/>
              <a:buNone/>
            </a:pPr>
            <a:r>
              <a:rPr lang="en-AU" dirty="0" smtClean="0"/>
              <a:t>In</a:t>
            </a:r>
            <a:r>
              <a:rPr lang="en-AU" baseline="0" dirty="0" smtClean="0"/>
              <a:t> small groups, discuss these </a:t>
            </a:r>
            <a:r>
              <a:rPr lang="en-AU" baseline="0" dirty="0" smtClean="0"/>
              <a:t>options </a:t>
            </a:r>
            <a:r>
              <a:rPr lang="en-AU" sz="1200" kern="1200" dirty="0" smtClean="0">
                <a:solidFill>
                  <a:schemeClr val="tx1"/>
                </a:solidFill>
                <a:effectLst/>
                <a:latin typeface="+mn-lt"/>
                <a:ea typeface="+mn-ea"/>
                <a:cs typeface="+mn-cs"/>
              </a:rPr>
              <a:t>and others you may think of</a:t>
            </a:r>
            <a:r>
              <a:rPr lang="en-AU" baseline="0" dirty="0" smtClean="0"/>
              <a:t>.</a:t>
            </a:r>
            <a:endParaRPr lang="en-AU" baseline="0" dirty="0" smtClean="0"/>
          </a:p>
          <a:p>
            <a:pPr marL="0" lvl="0" indent="0" algn="l">
              <a:buFont typeface="Arial" panose="020B0604020202020204" pitchFamily="34" charset="0"/>
              <a:buNone/>
            </a:pPr>
            <a:endParaRPr lang="en-AU" baseline="0" dirty="0" smtClean="0"/>
          </a:p>
          <a:p>
            <a:pPr marL="0" lvl="0" indent="0" algn="l">
              <a:buFont typeface="Arial" panose="020B0604020202020204" pitchFamily="34" charset="0"/>
              <a:buNone/>
            </a:pPr>
            <a:r>
              <a:rPr lang="en-AU" baseline="0" dirty="0" smtClean="0"/>
              <a:t>When discussing partial restrictions – consider when and where devices could be </a:t>
            </a:r>
            <a:r>
              <a:rPr lang="en-AU" baseline="0" dirty="0" smtClean="0"/>
              <a:t>used.  </a:t>
            </a:r>
            <a:endParaRPr lang="en-AU" baseline="0" dirty="0" smtClean="0"/>
          </a:p>
          <a:p>
            <a:pPr marL="0" lvl="0" indent="0" algn="l">
              <a:buFont typeface="Arial" panose="020B0604020202020204" pitchFamily="34" charset="0"/>
              <a:buNone/>
            </a:pPr>
            <a:endParaRPr lang="en-AU" baseline="0" dirty="0" smtClean="0"/>
          </a:p>
          <a:p>
            <a:pPr marL="171450" lvl="0" indent="-171450" algn="l">
              <a:buFont typeface="Arial" panose="020B0604020202020204" pitchFamily="34" charset="0"/>
              <a:buChar char="•"/>
            </a:pPr>
            <a:r>
              <a:rPr lang="en-AU" baseline="0" dirty="0" smtClean="0"/>
              <a:t>On the handout list each approach you are considering and the positive, negative and other consequences of each approach.</a:t>
            </a:r>
          </a:p>
          <a:p>
            <a:pPr marL="0" lvl="0" indent="0" algn="l">
              <a:buFont typeface="Arial" panose="020B0604020202020204" pitchFamily="34" charset="0"/>
              <a:buNone/>
            </a:pPr>
            <a:endParaRPr lang="en-AU" baseline="0" dirty="0" smtClean="0"/>
          </a:p>
          <a:p>
            <a:pPr marL="0" lvl="0" indent="0" algn="l">
              <a:buFont typeface="Arial" panose="020B0604020202020204" pitchFamily="34" charset="0"/>
              <a:buNone/>
            </a:pPr>
            <a:r>
              <a:rPr lang="en-AU" b="1" i="1" baseline="0" dirty="0" smtClean="0"/>
              <a:t>Facilitators might like to do this as a whole group using post it notes on larger sheets.</a:t>
            </a:r>
          </a:p>
        </p:txBody>
      </p:sp>
      <p:sp>
        <p:nvSpPr>
          <p:cNvPr id="4" name="Slide Number Placeholder 3"/>
          <p:cNvSpPr>
            <a:spLocks noGrp="1"/>
          </p:cNvSpPr>
          <p:nvPr>
            <p:ph type="sldNum" sz="quarter" idx="10"/>
          </p:nvPr>
        </p:nvSpPr>
        <p:spPr/>
        <p:txBody>
          <a:bodyPr/>
          <a:lstStyle/>
          <a:p>
            <a:fld id="{D09C5488-DD16-4714-9519-7BE21BA11D4E}" type="slidenum">
              <a:rPr lang="en-AU" smtClean="0"/>
              <a:t>18</a:t>
            </a:fld>
            <a:endParaRPr lang="en-AU"/>
          </a:p>
        </p:txBody>
      </p:sp>
    </p:spTree>
    <p:extLst>
      <p:ext uri="{BB962C8B-B14F-4D97-AF65-F5344CB8AC3E}">
        <p14:creationId xmlns:p14="http://schemas.microsoft.com/office/powerpoint/2010/main" val="3594667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rgbClr val="FF0000"/>
                </a:solidFill>
                <a:effectLst/>
                <a:latin typeface="+mn-lt"/>
                <a:ea typeface="+mn-ea"/>
                <a:cs typeface="+mn-cs"/>
              </a:rPr>
              <a:t>This </a:t>
            </a:r>
            <a:r>
              <a:rPr lang="en-AU" sz="1200" b="1" kern="1200" baseline="0" dirty="0" smtClean="0">
                <a:solidFill>
                  <a:srgbClr val="FF0000"/>
                </a:solidFill>
                <a:effectLst/>
                <a:latin typeface="+mn-lt"/>
                <a:ea typeface="+mn-ea"/>
                <a:cs typeface="+mn-cs"/>
              </a:rPr>
              <a:t>is a primary school </a:t>
            </a:r>
            <a:r>
              <a:rPr lang="en-AU" sz="1200" b="1" kern="1200" dirty="0" smtClean="0">
                <a:solidFill>
                  <a:srgbClr val="FF0000"/>
                </a:solidFill>
                <a:effectLst/>
                <a:latin typeface="+mn-lt"/>
                <a:ea typeface="+mn-ea"/>
                <a:cs typeface="+mn-cs"/>
              </a:rPr>
              <a:t>slide</a:t>
            </a:r>
            <a:r>
              <a:rPr lang="en-AU" sz="1200" b="1" kern="1200" baseline="0" dirty="0" smtClean="0">
                <a:solidFill>
                  <a:srgbClr val="FF0000"/>
                </a:solidFill>
                <a:effectLst/>
                <a:latin typeface="+mn-lt"/>
                <a:ea typeface="+mn-ea"/>
                <a:cs typeface="+mn-cs"/>
              </a:rPr>
              <a:t>.</a:t>
            </a:r>
          </a:p>
          <a:p>
            <a:endParaRPr lang="en-AU" sz="1200" b="1" kern="1200" baseline="0" dirty="0" smtClean="0">
              <a:solidFill>
                <a:schemeClr val="tx1"/>
              </a:solidFill>
              <a:effectLst/>
              <a:latin typeface="+mn-lt"/>
              <a:ea typeface="+mn-ea"/>
              <a:cs typeface="+mn-cs"/>
            </a:endParaRPr>
          </a:p>
          <a:p>
            <a:r>
              <a:rPr lang="en-AU" sz="1200" b="1" i="1" kern="1200" baseline="0" dirty="0" smtClean="0">
                <a:solidFill>
                  <a:schemeClr val="tx1"/>
                </a:solidFill>
                <a:effectLst/>
                <a:latin typeface="+mn-lt"/>
                <a:ea typeface="+mn-ea"/>
                <a:cs typeface="+mn-cs"/>
              </a:rPr>
              <a:t>Script</a:t>
            </a:r>
            <a:r>
              <a:rPr lang="en-AU" sz="1200" b="1" kern="1200" baseline="0" dirty="0" smtClean="0">
                <a:solidFill>
                  <a:schemeClr val="tx1"/>
                </a:solidFill>
                <a:effectLst/>
                <a:latin typeface="+mn-lt"/>
                <a:ea typeface="+mn-ea"/>
                <a:cs typeface="+mn-cs"/>
              </a:rPr>
              <a:t> </a:t>
            </a:r>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Our</a:t>
            </a:r>
            <a:r>
              <a:rPr lang="en-AU" sz="1200" kern="1200" baseline="0" dirty="0" smtClean="0">
                <a:solidFill>
                  <a:schemeClr val="tx1"/>
                </a:solidFill>
                <a:effectLst/>
                <a:latin typeface="+mn-lt"/>
                <a:ea typeface="+mn-ea"/>
                <a:cs typeface="+mn-cs"/>
              </a:rPr>
              <a:t> primary schools </a:t>
            </a:r>
            <a:r>
              <a:rPr lang="en-AU" sz="1200" kern="1200" dirty="0" smtClean="0">
                <a:solidFill>
                  <a:schemeClr val="tx1"/>
                </a:solidFill>
                <a:effectLst/>
                <a:latin typeface="+mn-lt"/>
                <a:ea typeface="+mn-ea"/>
                <a:cs typeface="+mn-cs"/>
              </a:rPr>
              <a:t>will develop and implement a</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new procedure on the use of digital technology.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includes school, personal and BYOD (if relevant) </a:t>
            </a:r>
            <a:r>
              <a:rPr lang="en-AU" sz="1200" kern="1200" dirty="0" smtClean="0">
                <a:solidFill>
                  <a:schemeClr val="tx1"/>
                </a:solidFill>
                <a:effectLst/>
                <a:latin typeface="+mn-lt"/>
                <a:ea typeface="+mn-ea"/>
                <a:cs typeface="+mn-cs"/>
              </a:rPr>
              <a:t>devices.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a:t>
            </a:r>
            <a:r>
              <a:rPr lang="en-AU" sz="1200" kern="1200" dirty="0">
                <a:solidFill>
                  <a:schemeClr val="tx1"/>
                </a:solidFill>
                <a:effectLst/>
                <a:latin typeface="+mn-lt"/>
                <a:ea typeface="+mn-ea"/>
                <a:cs typeface="+mn-cs"/>
              </a:rPr>
              <a:t>new school procedure sets school-wide expectations for staff, students, parents and </a:t>
            </a:r>
            <a:r>
              <a:rPr lang="en-AU" sz="1200" kern="1200" dirty="0" smtClean="0">
                <a:solidFill>
                  <a:schemeClr val="tx1"/>
                </a:solidFill>
                <a:effectLst/>
                <a:latin typeface="+mn-lt"/>
                <a:ea typeface="+mn-ea"/>
                <a:cs typeface="+mn-cs"/>
              </a:rPr>
              <a:t>carers.  </a:t>
            </a:r>
          </a:p>
          <a:p>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dirty="0" smtClean="0"/>
              <a:t>For primary school students, digital devices will not be permitted at recess, lunchtime and during class, unless approved by a teacher for educational purposes</a:t>
            </a:r>
            <a:r>
              <a:rPr lang="en-AU" baseline="0" dirty="0" smtClean="0"/>
              <a:t> – this is mandatory and will be included </a:t>
            </a:r>
            <a:r>
              <a:rPr lang="en-AU" baseline="0" dirty="0" smtClean="0"/>
              <a:t>in our </a:t>
            </a:r>
            <a:r>
              <a:rPr lang="en-AU" baseline="0" dirty="0" smtClean="0"/>
              <a:t>procedure.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It covers use at school, at school-related events off-site and where a clear and close connection between the student and schools exists. The school procedure applies for all students while they are at school.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procedure also applies to school-related settings including excursions, camps, other teaching venues, and other places and times where there is a clear and close connection between the student and the school.</a:t>
            </a:r>
          </a:p>
          <a:p>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b="1" kern="1200" dirty="0" smtClean="0">
                <a:solidFill>
                  <a:schemeClr val="tx1"/>
                </a:solidFill>
                <a:effectLst/>
                <a:latin typeface="+mn-lt"/>
                <a:ea typeface="+mn-ea"/>
                <a:cs typeface="+mn-cs"/>
              </a:rPr>
              <a:t>A clear and close connection </a:t>
            </a:r>
            <a:r>
              <a:rPr lang="en-AU" sz="1200" kern="1200" dirty="0" smtClean="0">
                <a:solidFill>
                  <a:schemeClr val="tx1"/>
                </a:solidFill>
                <a:effectLst/>
                <a:latin typeface="+mn-lt"/>
                <a:ea typeface="+mn-ea"/>
                <a:cs typeface="+mn-cs"/>
              </a:rPr>
              <a:t>can include issues that occur outside of school but are then reported to a school staff member or have an impact in the school.</a:t>
            </a:r>
            <a:endParaRPr lang="en-AU" sz="1100" kern="1200" dirty="0" smtClean="0">
              <a:solidFill>
                <a:schemeClr val="tx1"/>
              </a:solidFill>
              <a:effectLst/>
              <a:latin typeface="+mn-lt"/>
              <a:ea typeface="+mn-ea"/>
              <a:cs typeface="+mn-cs"/>
            </a:endParaRPr>
          </a:p>
          <a:p>
            <a:pPr marL="0" lvl="0" indent="0">
              <a:buFont typeface="Arial" panose="020B0604020202020204" pitchFamily="34" charset="0"/>
              <a:buNone/>
            </a:pPr>
            <a:r>
              <a:rPr lang="en-AU" sz="1200" kern="1200" dirty="0" smtClean="0">
                <a:solidFill>
                  <a:schemeClr val="tx1"/>
                </a:solidFill>
                <a:effectLst/>
                <a:latin typeface="+mn-lt"/>
                <a:ea typeface="+mn-ea"/>
                <a:cs typeface="+mn-cs"/>
              </a:rPr>
              <a:t>This connection may exist in situations where: </a:t>
            </a:r>
            <a:endParaRPr lang="en-AU" sz="1100" kern="1200" dirty="0" smtClean="0">
              <a:solidFill>
                <a:schemeClr val="tx1"/>
              </a:solidFill>
              <a:effectLst/>
              <a:latin typeface="+mn-lt"/>
              <a:ea typeface="+mn-ea"/>
              <a:cs typeface="+mn-cs"/>
            </a:endParaRPr>
          </a:p>
          <a:p>
            <a:pPr marL="628623" lvl="1" indent="-171450">
              <a:buFont typeface="Arial" panose="020B0604020202020204" pitchFamily="34" charset="0"/>
              <a:buChar char="•"/>
            </a:pPr>
            <a:r>
              <a:rPr lang="en-AU" sz="1200" kern="1200" dirty="0" smtClean="0">
                <a:solidFill>
                  <a:schemeClr val="tx1"/>
                </a:solidFill>
                <a:effectLst/>
                <a:latin typeface="+mn-lt"/>
                <a:ea typeface="+mn-ea"/>
                <a:cs typeface="+mn-cs"/>
              </a:rPr>
              <a:t>Online </a:t>
            </a:r>
            <a:r>
              <a:rPr lang="en-AU" sz="1200" kern="1200" dirty="0" smtClean="0">
                <a:solidFill>
                  <a:schemeClr val="tx1"/>
                </a:solidFill>
                <a:effectLst/>
                <a:latin typeface="+mn-lt"/>
                <a:ea typeface="+mn-ea"/>
                <a:cs typeface="+mn-cs"/>
              </a:rPr>
              <a:t>contact has flow on consequences at </a:t>
            </a:r>
            <a:r>
              <a:rPr lang="en-AU" sz="1200" kern="1200" dirty="0" smtClean="0">
                <a:solidFill>
                  <a:schemeClr val="tx1"/>
                </a:solidFill>
                <a:effectLst/>
                <a:latin typeface="+mn-lt"/>
                <a:ea typeface="+mn-ea"/>
                <a:cs typeface="+mn-cs"/>
              </a:rPr>
              <a:t>school. </a:t>
            </a:r>
            <a:endParaRPr lang="en-AU" sz="1100" kern="1200" dirty="0" smtClean="0">
              <a:solidFill>
                <a:schemeClr val="tx1"/>
              </a:solidFill>
              <a:effectLst/>
              <a:latin typeface="+mn-lt"/>
              <a:ea typeface="+mn-ea"/>
              <a:cs typeface="+mn-cs"/>
            </a:endParaRPr>
          </a:p>
          <a:p>
            <a:pPr marL="628623" lvl="1" indent="-171450">
              <a:buFont typeface="Arial" panose="020B0604020202020204" pitchFamily="34" charset="0"/>
              <a:buChar char="•"/>
            </a:pPr>
            <a:r>
              <a:rPr lang="en-AU" sz="1200" kern="1200" dirty="0" smtClean="0">
                <a:solidFill>
                  <a:schemeClr val="tx1"/>
                </a:solidFill>
                <a:effectLst/>
                <a:latin typeface="+mn-lt"/>
                <a:ea typeface="+mn-ea"/>
                <a:cs typeface="+mn-cs"/>
              </a:rPr>
              <a:t>Students </a:t>
            </a:r>
            <a:r>
              <a:rPr lang="en-AU" sz="1200" kern="1200" dirty="0" smtClean="0">
                <a:solidFill>
                  <a:schemeClr val="tx1"/>
                </a:solidFill>
                <a:effectLst/>
                <a:latin typeface="+mn-lt"/>
                <a:ea typeface="+mn-ea"/>
                <a:cs typeface="+mn-cs"/>
              </a:rPr>
              <a:t>are online in digital </a:t>
            </a:r>
            <a:r>
              <a:rPr lang="en-AU" sz="1200" kern="1200" dirty="0" smtClean="0">
                <a:solidFill>
                  <a:schemeClr val="tx1"/>
                </a:solidFill>
                <a:effectLst/>
                <a:latin typeface="+mn-lt"/>
                <a:ea typeface="+mn-ea"/>
                <a:cs typeface="+mn-cs"/>
              </a:rPr>
              <a:t>classrooms. </a:t>
            </a:r>
            <a:endParaRPr lang="en-AU" sz="1200" kern="1200" dirty="0" smtClean="0">
              <a:solidFill>
                <a:schemeClr val="tx1"/>
              </a:solidFill>
              <a:effectLst/>
              <a:latin typeface="+mn-lt"/>
              <a:ea typeface="+mn-ea"/>
              <a:cs typeface="+mn-cs"/>
            </a:endParaRPr>
          </a:p>
          <a:p>
            <a:pPr marL="628623" lvl="1" indent="-171450">
              <a:buFont typeface="Arial" panose="020B0604020202020204" pitchFamily="34" charset="0"/>
              <a:buChar char="•"/>
            </a:pPr>
            <a:r>
              <a:rPr lang="en-AU" sz="1200" kern="1200" dirty="0" smtClean="0">
                <a:solidFill>
                  <a:schemeClr val="tx1"/>
                </a:solidFill>
                <a:effectLst/>
                <a:latin typeface="+mn-lt"/>
                <a:ea typeface="+mn-ea"/>
                <a:cs typeface="+mn-cs"/>
              </a:rPr>
              <a:t>There </a:t>
            </a:r>
            <a:r>
              <a:rPr lang="en-AU" sz="1200" kern="1200" dirty="0" smtClean="0">
                <a:solidFill>
                  <a:schemeClr val="tx1"/>
                </a:solidFill>
                <a:effectLst/>
                <a:latin typeface="+mn-lt"/>
                <a:ea typeface="+mn-ea"/>
                <a:cs typeface="+mn-cs"/>
              </a:rPr>
              <a:t>is harassment or vilification of another student or staff </a:t>
            </a:r>
            <a:r>
              <a:rPr lang="en-AU" sz="1200" kern="1200" dirty="0" smtClean="0">
                <a:solidFill>
                  <a:schemeClr val="tx1"/>
                </a:solidFill>
                <a:effectLst/>
                <a:latin typeface="+mn-lt"/>
                <a:ea typeface="+mn-ea"/>
                <a:cs typeface="+mn-cs"/>
              </a:rPr>
              <a:t>member.  </a:t>
            </a:r>
            <a:endParaRPr lang="en-AU" sz="1100" kern="1200" dirty="0" smtClean="0">
              <a:solidFill>
                <a:schemeClr val="tx1"/>
              </a:solidFill>
              <a:effectLst/>
              <a:latin typeface="+mn-lt"/>
              <a:ea typeface="+mn-ea"/>
              <a:cs typeface="+mn-cs"/>
            </a:endParaRPr>
          </a:p>
          <a:p>
            <a:pPr marL="628623" lvl="1" indent="-171450">
              <a:buFont typeface="Arial" panose="020B0604020202020204" pitchFamily="34" charset="0"/>
              <a:buChar char="•"/>
            </a:pPr>
            <a:r>
              <a:rPr lang="en-AU" sz="1200" kern="1200" dirty="0" smtClean="0">
                <a:solidFill>
                  <a:schemeClr val="tx1"/>
                </a:solidFill>
                <a:effectLst/>
                <a:latin typeface="+mn-lt"/>
                <a:ea typeface="+mn-ea"/>
                <a:cs typeface="+mn-cs"/>
              </a:rPr>
              <a:t>There </a:t>
            </a:r>
            <a:r>
              <a:rPr lang="en-AU" sz="1200" kern="1200" dirty="0" smtClean="0">
                <a:solidFill>
                  <a:schemeClr val="tx1"/>
                </a:solidFill>
                <a:effectLst/>
                <a:latin typeface="+mn-lt"/>
                <a:ea typeface="+mn-ea"/>
                <a:cs typeface="+mn-cs"/>
              </a:rPr>
              <a:t>is inappropriate discussion about school matters taking place publically or </a:t>
            </a:r>
            <a:r>
              <a:rPr lang="en-AU" sz="1200" kern="1200" dirty="0" smtClean="0">
                <a:solidFill>
                  <a:schemeClr val="tx1"/>
                </a:solidFill>
                <a:effectLst/>
                <a:latin typeface="+mn-lt"/>
                <a:ea typeface="+mn-ea"/>
                <a:cs typeface="+mn-cs"/>
              </a:rPr>
              <a:t>online.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AU" sz="11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s</a:t>
            </a:r>
            <a:r>
              <a:rPr lang="en-AU" sz="1200" kern="1200" dirty="0" smtClean="0">
                <a:solidFill>
                  <a:schemeClr val="tx1"/>
                </a:solidFill>
                <a:effectLst/>
                <a:latin typeface="+mn-lt"/>
                <a:ea typeface="+mn-ea"/>
                <a:cs typeface="+mn-cs"/>
              </a:rPr>
              <a:t>chool will work with students and their parents or carers where an </a:t>
            </a:r>
            <a:r>
              <a:rPr lang="en-AU" sz="1200" b="1" kern="1200" dirty="0" smtClean="0">
                <a:solidFill>
                  <a:schemeClr val="tx1"/>
                </a:solidFill>
                <a:effectLst/>
                <a:latin typeface="+mn-lt"/>
                <a:ea typeface="+mn-ea"/>
                <a:cs typeface="+mn-cs"/>
              </a:rPr>
              <a:t>adjustment or exemption </a:t>
            </a:r>
            <a:r>
              <a:rPr lang="en-AU" sz="1200" kern="1200" dirty="0" smtClean="0">
                <a:solidFill>
                  <a:schemeClr val="tx1"/>
                </a:solidFill>
                <a:effectLst/>
                <a:latin typeface="+mn-lt"/>
                <a:ea typeface="+mn-ea"/>
                <a:cs typeface="+mn-cs"/>
              </a:rPr>
              <a:t>may be required for a student learning and/or wellbeing need.</a:t>
            </a:r>
          </a:p>
          <a:p>
            <a:pPr lvl="0"/>
            <a:endParaRPr lang="en-AU" sz="1100" kern="120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smtClean="0">
                <a:solidFill>
                  <a:srgbClr val="D70C3D"/>
                </a:solidFill>
              </a:rPr>
              <a:t>Exemptions</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baseline="0" dirty="0" smtClean="0">
              <a:solidFill>
                <a:srgbClr val="D70C3D"/>
              </a:solidFill>
            </a:endParaRPr>
          </a:p>
          <a:p>
            <a:pPr marL="171450" indent="-171450">
              <a:buFont typeface="Arial" panose="020B0604020202020204" pitchFamily="34" charset="0"/>
              <a:buChar char="•"/>
            </a:pPr>
            <a:r>
              <a:rPr lang="en-AU" sz="1200" i="0" kern="1200" baseline="0" dirty="0" smtClean="0">
                <a:solidFill>
                  <a:schemeClr val="tx1"/>
                </a:solidFill>
                <a:effectLst/>
                <a:latin typeface="+mn-lt"/>
                <a:ea typeface="+mn-ea"/>
                <a:cs typeface="+mn-cs"/>
              </a:rPr>
              <a:t>Provision for</a:t>
            </a:r>
            <a:r>
              <a:rPr lang="en-AU" sz="1200" i="0" kern="1200" dirty="0" smtClean="0">
                <a:solidFill>
                  <a:schemeClr val="tx1"/>
                </a:solidFill>
                <a:effectLst/>
                <a:latin typeface="+mn-lt"/>
                <a:ea typeface="+mn-ea"/>
                <a:cs typeface="+mn-cs"/>
              </a:rPr>
              <a:t> exemptions must be included</a:t>
            </a:r>
            <a:r>
              <a:rPr lang="en-AU" sz="1200" i="0" kern="1200" baseline="0" dirty="0" smtClean="0">
                <a:solidFill>
                  <a:schemeClr val="tx1"/>
                </a:solidFill>
                <a:effectLst/>
                <a:latin typeface="+mn-lt"/>
                <a:ea typeface="+mn-ea"/>
                <a:cs typeface="+mn-cs"/>
              </a:rPr>
              <a:t> in the </a:t>
            </a:r>
            <a:r>
              <a:rPr lang="en-AU" sz="1200" i="0" kern="1200" dirty="0" smtClean="0">
                <a:solidFill>
                  <a:schemeClr val="tx1"/>
                </a:solidFill>
                <a:effectLst/>
                <a:latin typeface="+mn-lt"/>
                <a:ea typeface="+mn-ea"/>
                <a:cs typeface="+mn-cs"/>
              </a:rPr>
              <a:t>school procedure and can be requested from the principal by parents, carers, school counsellors and other student support staff, and, if required, students themselves. This may cover times when or places where use would otherwise be restricted. </a:t>
            </a:r>
          </a:p>
          <a:p>
            <a:pPr marL="171450" indent="-171450">
              <a:buFont typeface="Arial" panose="020B0604020202020204" pitchFamily="34" charset="0"/>
              <a:buChar char="•"/>
            </a:pPr>
            <a:endParaRPr lang="en-AU"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Except where required by law, the school principal has discretion to consider and approve exemptions and to choose which parts of the school procedure the exemptions </a:t>
            </a:r>
            <a:r>
              <a:rPr lang="en-AU" sz="1200" i="0" kern="1200" dirty="0" smtClean="0">
                <a:solidFill>
                  <a:schemeClr val="tx1"/>
                </a:solidFill>
                <a:effectLst/>
                <a:latin typeface="+mn-lt"/>
                <a:ea typeface="+mn-ea"/>
                <a:cs typeface="+mn-cs"/>
              </a:rPr>
              <a:t>apply. </a:t>
            </a:r>
            <a:endParaRPr lang="en-AU"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The exemption may be ongoing or for a certain time period.</a:t>
            </a:r>
          </a:p>
          <a:p>
            <a:pPr marL="171450" indent="-171450">
              <a:buFont typeface="Arial" panose="020B0604020202020204" pitchFamily="34" charset="0"/>
              <a:buChar char="•"/>
            </a:pPr>
            <a:endParaRPr lang="en-AU"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Examples of exemptions </a:t>
            </a:r>
            <a:r>
              <a:rPr lang="en-AU" sz="1200" i="0" kern="1200" dirty="0" smtClean="0">
                <a:solidFill>
                  <a:schemeClr val="tx1"/>
                </a:solidFill>
                <a:effectLst/>
                <a:latin typeface="+mn-lt"/>
                <a:ea typeface="+mn-ea"/>
                <a:cs typeface="+mn-cs"/>
              </a:rPr>
              <a:t>include: </a:t>
            </a:r>
            <a:endParaRPr lang="en-AU" sz="1200" i="0" kern="1200" dirty="0" smtClean="0">
              <a:solidFill>
                <a:schemeClr val="tx1"/>
              </a:solidFill>
              <a:effectLst/>
              <a:latin typeface="+mn-lt"/>
              <a:ea typeface="+mn-ea"/>
              <a:cs typeface="+mn-cs"/>
            </a:endParaRPr>
          </a:p>
          <a:p>
            <a:pPr marL="628623" lvl="1" indent="-171450">
              <a:buFont typeface="Arial" panose="020B0604020202020204" pitchFamily="34" charset="0"/>
              <a:buChar char="•"/>
            </a:pPr>
            <a:r>
              <a:rPr lang="en-AU" sz="1200" i="0" kern="1200" dirty="0" smtClean="0">
                <a:solidFill>
                  <a:schemeClr val="tx1"/>
                </a:solidFill>
                <a:effectLst/>
                <a:latin typeface="+mn-lt"/>
                <a:ea typeface="+mn-ea"/>
                <a:cs typeface="+mn-cs"/>
              </a:rPr>
              <a:t>A student has wellbeing needs</a:t>
            </a:r>
            <a:r>
              <a:rPr lang="en-AU" sz="1200" i="0" kern="1200" baseline="0" dirty="0" smtClean="0">
                <a:solidFill>
                  <a:schemeClr val="tx1"/>
                </a:solidFill>
                <a:effectLst/>
                <a:latin typeface="+mn-lt"/>
                <a:ea typeface="+mn-ea"/>
                <a:cs typeface="+mn-cs"/>
              </a:rPr>
              <a:t> </a:t>
            </a:r>
            <a:r>
              <a:rPr lang="en-AU" sz="1200" i="0" kern="1200" dirty="0" smtClean="0">
                <a:solidFill>
                  <a:schemeClr val="tx1"/>
                </a:solidFill>
                <a:effectLst/>
                <a:latin typeface="+mn-lt"/>
                <a:ea typeface="+mn-ea"/>
                <a:cs typeface="+mn-cs"/>
              </a:rPr>
              <a:t>and may need to privately contact a support service or their parents or carers. Examples of support services may Headspace, FACS, </a:t>
            </a:r>
            <a:r>
              <a:rPr lang="en-AU" sz="1200" i="0" kern="1200" dirty="0" smtClean="0">
                <a:solidFill>
                  <a:schemeClr val="tx1"/>
                </a:solidFill>
                <a:effectLst/>
                <a:latin typeface="+mn-lt"/>
                <a:ea typeface="+mn-ea"/>
                <a:cs typeface="+mn-cs"/>
              </a:rPr>
              <a:t>etc.</a:t>
            </a:r>
            <a:endParaRPr lang="en-AU" sz="1200" i="0" kern="1200" dirty="0" smtClean="0">
              <a:solidFill>
                <a:schemeClr val="tx1"/>
              </a:solidFill>
              <a:effectLst/>
              <a:latin typeface="+mn-lt"/>
              <a:ea typeface="+mn-ea"/>
              <a:cs typeface="+mn-cs"/>
            </a:endParaRPr>
          </a:p>
          <a:p>
            <a:pPr marL="628623" lvl="1" indent="-171450">
              <a:buFont typeface="Arial" panose="020B0604020202020204" pitchFamily="34" charset="0"/>
              <a:buChar char="•"/>
            </a:pPr>
            <a:r>
              <a:rPr lang="en-AU" sz="1200" i="0" kern="1200" dirty="0" smtClean="0">
                <a:solidFill>
                  <a:schemeClr val="tx1"/>
                </a:solidFill>
                <a:effectLst/>
                <a:latin typeface="+mn-lt"/>
                <a:ea typeface="+mn-ea"/>
                <a:cs typeface="+mn-cs"/>
              </a:rPr>
              <a:t>A student is a young carer.</a:t>
            </a:r>
          </a:p>
          <a:p>
            <a:pPr marL="628623" lvl="1" indent="-171450">
              <a:buFont typeface="Arial" panose="020B0604020202020204" pitchFamily="34" charset="0"/>
              <a:buChar char="•"/>
            </a:pPr>
            <a:r>
              <a:rPr lang="en-AU" sz="1200" i="0" kern="1200" dirty="0" smtClean="0">
                <a:solidFill>
                  <a:schemeClr val="tx1"/>
                </a:solidFill>
                <a:effectLst/>
                <a:latin typeface="+mn-lt"/>
                <a:ea typeface="+mn-ea"/>
                <a:cs typeface="+mn-cs"/>
              </a:rPr>
              <a:t>Family circumstances may require an exemption for compassionate reasons. This may include circumstances such as a family member having a new baby, undergoing an operation or facing terminal illness.  It may also include restrictions on times when a student can contact a family member living overseas or due to</a:t>
            </a:r>
            <a:r>
              <a:rPr lang="en-AU" sz="1200" i="0" kern="1200" baseline="0" dirty="0" smtClean="0">
                <a:solidFill>
                  <a:schemeClr val="tx1"/>
                </a:solidFill>
                <a:effectLst/>
                <a:latin typeface="+mn-lt"/>
                <a:ea typeface="+mn-ea"/>
                <a:cs typeface="+mn-cs"/>
              </a:rPr>
              <a:t> </a:t>
            </a:r>
            <a:r>
              <a:rPr lang="en-AU" sz="1200" i="0" kern="1200" dirty="0" smtClean="0">
                <a:solidFill>
                  <a:schemeClr val="tx1"/>
                </a:solidFill>
                <a:effectLst/>
                <a:latin typeface="+mn-lt"/>
                <a:ea typeface="+mn-ea"/>
                <a:cs typeface="+mn-cs"/>
              </a:rPr>
              <a:t>parental incarceration.</a:t>
            </a:r>
          </a:p>
          <a:p>
            <a:pPr marL="628623" lvl="1" indent="-171450">
              <a:buFont typeface="Arial" panose="020B0604020202020204" pitchFamily="34" charset="0"/>
              <a:buChar char="•"/>
            </a:pPr>
            <a:r>
              <a:rPr lang="en-AU" sz="1200" i="0" kern="1200" dirty="0" smtClean="0">
                <a:solidFill>
                  <a:schemeClr val="tx1"/>
                </a:solidFill>
                <a:effectLst/>
                <a:latin typeface="+mn-lt"/>
                <a:ea typeface="+mn-ea"/>
                <a:cs typeface="+mn-cs"/>
              </a:rPr>
              <a:t>A student has a compelling, short term reason.</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smtClean="0">
              <a:solidFill>
                <a:srgbClr val="D70C3D"/>
              </a:solidFill>
            </a:endParaRPr>
          </a:p>
          <a:p>
            <a:r>
              <a:rPr lang="en-AU" sz="1200" b="1" i="0" kern="1200" dirty="0" smtClean="0">
                <a:solidFill>
                  <a:schemeClr val="tx1"/>
                </a:solidFill>
                <a:effectLst/>
                <a:latin typeface="+mn-lt"/>
                <a:ea typeface="+mn-ea"/>
                <a:cs typeface="+mn-cs"/>
              </a:rPr>
              <a:t>Adjustments</a:t>
            </a:r>
            <a:endParaRPr lang="en-AU" sz="1200" i="0" kern="1200" dirty="0" smtClean="0">
              <a:solidFill>
                <a:schemeClr val="tx1"/>
              </a:solidFill>
              <a:effectLst/>
              <a:latin typeface="+mn-lt"/>
              <a:ea typeface="+mn-ea"/>
              <a:cs typeface="+mn-cs"/>
            </a:endParaRPr>
          </a:p>
          <a:p>
            <a:pPr marL="0" indent="0">
              <a:buFont typeface="Arial" panose="020B0604020202020204" pitchFamily="34" charset="0"/>
              <a:buNone/>
            </a:pPr>
            <a:r>
              <a:rPr lang="en-AU" sz="1200" i="0" kern="1200" dirty="0" smtClean="0">
                <a:solidFill>
                  <a:schemeClr val="tx1"/>
                </a:solidFill>
                <a:effectLst/>
                <a:latin typeface="+mn-lt"/>
                <a:ea typeface="+mn-ea"/>
                <a:cs typeface="+mn-cs"/>
              </a:rPr>
              <a:t>Some students require reasonable adjustments to their learning and support needs </a:t>
            </a:r>
            <a:r>
              <a:rPr lang="en-AU" sz="1200" i="0" kern="1200" baseline="0" dirty="0" smtClean="0">
                <a:solidFill>
                  <a:schemeClr val="tx1"/>
                </a:solidFill>
                <a:effectLst/>
                <a:latin typeface="+mn-lt"/>
                <a:ea typeface="+mn-ea"/>
                <a:cs typeface="+mn-cs"/>
              </a:rPr>
              <a:t>for reason of a disability</a:t>
            </a:r>
            <a:r>
              <a:rPr lang="en-AU" sz="1200" i="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A disability includes a medical condition impacting a student. </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Reasonable adjustments include access to digital technologies to participate in the education on the same basis as a student without a disability. </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dirty="0" smtClean="0">
                <a:solidFill>
                  <a:schemeClr val="tx1"/>
                </a:solidFill>
                <a:effectLst/>
                <a:latin typeface="+mn-lt"/>
                <a:ea typeface="+mn-ea"/>
                <a:cs typeface="+mn-cs"/>
              </a:rPr>
              <a:t>The school must consult the student, and their parents or carers as appropriate, in determining the adjustments for the student.</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i="0" kern="1200" dirty="0" smtClean="0">
              <a:solidFill>
                <a:schemeClr val="tx1"/>
              </a:solidFill>
              <a:effectLst/>
              <a:latin typeface="+mn-lt"/>
              <a:ea typeface="+mn-ea"/>
              <a:cs typeface="+mn-cs"/>
            </a:endParaRPr>
          </a:p>
          <a:p>
            <a:pPr marL="0" indent="0">
              <a:buFont typeface="Arial" panose="020B0604020202020204" pitchFamily="34" charset="0"/>
              <a:buNone/>
            </a:pPr>
            <a:r>
              <a:rPr lang="en-AU" sz="1200" b="1" i="0" kern="1200" dirty="0" smtClean="0">
                <a:solidFill>
                  <a:schemeClr val="tx1"/>
                </a:solidFill>
                <a:effectLst/>
                <a:latin typeface="+mn-lt"/>
                <a:ea typeface="+mn-ea"/>
                <a:cs typeface="+mn-cs"/>
              </a:rPr>
              <a:t>Providing reasonable adjustments to students with </a:t>
            </a:r>
            <a:r>
              <a:rPr lang="en-AU" sz="1200" b="1" i="0" kern="1200" dirty="0" smtClean="0">
                <a:solidFill>
                  <a:schemeClr val="tx1"/>
                </a:solidFill>
                <a:effectLst/>
                <a:latin typeface="+mn-lt"/>
                <a:ea typeface="+mn-ea"/>
                <a:cs typeface="+mn-cs"/>
              </a:rPr>
              <a:t>a disability </a:t>
            </a:r>
            <a:r>
              <a:rPr lang="en-AU" sz="1200" b="1" i="0" kern="1200" dirty="0" smtClean="0">
                <a:solidFill>
                  <a:schemeClr val="tx1"/>
                </a:solidFill>
                <a:effectLst/>
                <a:latin typeface="+mn-lt"/>
                <a:ea typeface="+mn-ea"/>
                <a:cs typeface="+mn-cs"/>
              </a:rPr>
              <a:t>is an obligation under the Disability Standards and </a:t>
            </a:r>
            <a:r>
              <a:rPr lang="en-AU" sz="1200" b="1" i="0" u="sng" kern="1200" dirty="0" smtClean="0">
                <a:solidFill>
                  <a:schemeClr val="tx1"/>
                </a:solidFill>
                <a:effectLst/>
                <a:latin typeface="+mn-lt"/>
                <a:ea typeface="+mn-ea"/>
                <a:cs typeface="+mn-cs"/>
              </a:rPr>
              <a:t>does not require students or parents or carers to seek an exemption under the policy</a:t>
            </a:r>
            <a:r>
              <a:rPr lang="en-AU" sz="1200" i="0" u="sng"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19</a:t>
            </a:fld>
            <a:endParaRPr lang="en-AU"/>
          </a:p>
        </p:txBody>
      </p:sp>
    </p:spTree>
    <p:extLst>
      <p:ext uri="{BB962C8B-B14F-4D97-AF65-F5344CB8AC3E}">
        <p14:creationId xmlns:p14="http://schemas.microsoft.com/office/powerpoint/2010/main" val="219821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sz="1200" b="1" i="1" kern="1200" dirty="0" smtClean="0">
                <a:solidFill>
                  <a:schemeClr val="tx1"/>
                </a:solidFill>
                <a:effectLst/>
                <a:latin typeface="+mn-lt"/>
                <a:ea typeface="+mn-ea"/>
                <a:cs typeface="+mn-cs"/>
              </a:rPr>
              <a:t>Script</a:t>
            </a:r>
            <a:r>
              <a:rPr lang="en-AU" sz="1200" kern="1200" dirty="0" smtClean="0">
                <a:solidFill>
                  <a:schemeClr val="tx1"/>
                </a:solidFill>
                <a:effectLst/>
                <a:latin typeface="+mn-lt"/>
                <a:ea typeface="+mn-ea"/>
                <a:cs typeface="+mn-cs"/>
              </a:rPr>
              <a:t> </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At the start of 2020, a new Student Use of Digital Device and Online Service policy was released for implementation in NSW Public Schools. </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This workshop will provide us with an opportunity to:</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1. Understand the key requirements of the policy.</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2. Discuss our school’s digital direction and how it fits in with our school plan. </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3. Gather feedback to develop the school’s </a:t>
            </a:r>
            <a:r>
              <a:rPr lang="en-AU" sz="1200" kern="1200" dirty="0" smtClean="0">
                <a:solidFill>
                  <a:schemeClr val="tx1"/>
                </a:solidFill>
                <a:effectLst/>
                <a:latin typeface="+mn-lt"/>
                <a:ea typeface="+mn-ea"/>
                <a:cs typeface="+mn-cs"/>
              </a:rPr>
              <a:t>Student</a:t>
            </a:r>
            <a:r>
              <a:rPr lang="en-AU" sz="1200" kern="1200" baseline="0" dirty="0" smtClean="0">
                <a:solidFill>
                  <a:schemeClr val="tx1"/>
                </a:solidFill>
                <a:effectLst/>
                <a:latin typeface="+mn-lt"/>
                <a:ea typeface="+mn-ea"/>
                <a:cs typeface="+mn-cs"/>
              </a:rPr>
              <a:t> Use of Digital Devices and Online Services Procedure and support students to use digital technology safely, responsibly and respectfully.</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b="0" dirty="0"/>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469127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47" rtl="0" eaLnBrk="1" fontAlgn="auto" latinLnBrk="0" hangingPunct="1">
              <a:lnSpc>
                <a:spcPct val="100000"/>
              </a:lnSpc>
              <a:spcBef>
                <a:spcPts val="0"/>
              </a:spcBef>
              <a:spcAft>
                <a:spcPts val="0"/>
              </a:spcAft>
              <a:buClrTx/>
              <a:buSzTx/>
              <a:buFontTx/>
              <a:buNone/>
              <a:tabLst/>
              <a:defRPr/>
            </a:pPr>
            <a:r>
              <a:rPr lang="en-AU" b="1" dirty="0" smtClean="0"/>
              <a:t>See</a:t>
            </a:r>
            <a:r>
              <a:rPr lang="en-AU" b="1" baseline="0" dirty="0" smtClean="0"/>
              <a:t> facilitator notes </a:t>
            </a:r>
          </a:p>
          <a:p>
            <a:pPr marL="0" marR="0" indent="0" algn="l" defTabSz="914347" rtl="0" eaLnBrk="1" fontAlgn="auto" latinLnBrk="0" hangingPunct="1">
              <a:lnSpc>
                <a:spcPct val="100000"/>
              </a:lnSpc>
              <a:spcBef>
                <a:spcPts val="0"/>
              </a:spcBef>
              <a:spcAft>
                <a:spcPts val="0"/>
              </a:spcAft>
              <a:buClrTx/>
              <a:buSzTx/>
              <a:buFontTx/>
              <a:buNone/>
              <a:tabLst/>
              <a:defRPr/>
            </a:pPr>
            <a:endParaRPr lang="en-AU" b="1"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b="1" dirty="0" smtClean="0"/>
              <a:t>Whole group</a:t>
            </a:r>
            <a:r>
              <a:rPr lang="en-AU" b="1" baseline="0" dirty="0" smtClean="0"/>
              <a:t> discussion on the following points.  The conversation should be noted.</a:t>
            </a:r>
          </a:p>
          <a:p>
            <a:pPr marL="0" marR="0" indent="0" algn="l" defTabSz="914347" rtl="0" eaLnBrk="1" fontAlgn="auto" latinLnBrk="0" hangingPunct="1">
              <a:lnSpc>
                <a:spcPct val="100000"/>
              </a:lnSpc>
              <a:spcBef>
                <a:spcPts val="0"/>
              </a:spcBef>
              <a:spcAft>
                <a:spcPts val="0"/>
              </a:spcAft>
              <a:buClrTx/>
              <a:buSzTx/>
              <a:buFontTx/>
              <a:buNone/>
              <a:tabLst/>
              <a:defRPr/>
            </a:pPr>
            <a:endParaRPr lang="en-AU" b="1" baseline="0"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b="1" i="1" dirty="0" smtClean="0"/>
              <a:t>Script</a:t>
            </a:r>
            <a:r>
              <a:rPr lang="en-AU" b="1" i="1" baseline="0" dirty="0" smtClean="0"/>
              <a:t> </a:t>
            </a:r>
          </a:p>
          <a:p>
            <a:pPr marL="0" marR="0" indent="0" algn="l" defTabSz="914347" rtl="0" eaLnBrk="1" fontAlgn="auto" latinLnBrk="0" hangingPunct="1">
              <a:lnSpc>
                <a:spcPct val="100000"/>
              </a:lnSpc>
              <a:spcBef>
                <a:spcPts val="0"/>
              </a:spcBef>
              <a:spcAft>
                <a:spcPts val="0"/>
              </a:spcAft>
              <a:buClrTx/>
              <a:buSzTx/>
              <a:buFontTx/>
              <a:buNone/>
              <a:tabLst/>
              <a:defRPr/>
            </a:pPr>
            <a:endParaRPr lang="en-AU" b="1" i="1" baseline="0"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b="1" i="1" baseline="0" dirty="0" smtClean="0"/>
              <a:t>First click </a:t>
            </a:r>
          </a:p>
          <a:p>
            <a:pPr marL="171450" marR="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baseline="0" dirty="0" smtClean="0"/>
              <a:t>We are now going to discuss other elements of the school procedure.  </a:t>
            </a:r>
          </a:p>
          <a:p>
            <a:pPr marL="171450" marR="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baseline="0" dirty="0" smtClean="0"/>
              <a:t>We need to try to </a:t>
            </a:r>
            <a:r>
              <a:rPr lang="en-AU" i="0" dirty="0" smtClean="0">
                <a:solidFill>
                  <a:schemeClr val="accent5"/>
                </a:solidFill>
                <a:latin typeface="Montserrat SemiBold" pitchFamily="2" charset="77"/>
              </a:rPr>
              <a:t>predict any unintended consequences. </a:t>
            </a:r>
          </a:p>
          <a:p>
            <a:pPr marL="171450" marR="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i="0" dirty="0" smtClean="0">
              <a:solidFill>
                <a:schemeClr val="accent5"/>
              </a:solidFill>
              <a:latin typeface="Montserrat SemiBold" pitchFamily="2" charset="77"/>
            </a:endParaRPr>
          </a:p>
          <a:p>
            <a:pPr marL="0" marR="0" indent="0" algn="l" defTabSz="914347" rtl="0" eaLnBrk="1" fontAlgn="auto" latinLnBrk="0" hangingPunct="1">
              <a:lnSpc>
                <a:spcPct val="100000"/>
              </a:lnSpc>
              <a:spcBef>
                <a:spcPts val="0"/>
              </a:spcBef>
              <a:spcAft>
                <a:spcPts val="0"/>
              </a:spcAft>
              <a:buClrTx/>
              <a:buSzTx/>
              <a:buFontTx/>
              <a:buNone/>
              <a:tabLst/>
              <a:defRPr/>
            </a:pPr>
            <a:r>
              <a:rPr lang="en-AU" b="1" i="1" baseline="0" dirty="0" smtClean="0"/>
              <a:t>Second Click </a:t>
            </a:r>
            <a:endParaRPr lang="en-AU" b="1" baseline="0" dirty="0" smtClean="0"/>
          </a:p>
          <a:p>
            <a:pPr marL="171450" marR="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smtClean="0"/>
              <a:t>Device storage at school </a:t>
            </a:r>
          </a:p>
          <a:p>
            <a:pPr marL="171450" marR="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sz="1200" b="0" kern="1200" dirty="0" smtClean="0">
                <a:solidFill>
                  <a:schemeClr val="tx1"/>
                </a:solidFill>
                <a:effectLst/>
                <a:latin typeface="+mn-lt"/>
                <a:ea typeface="+mn-ea"/>
                <a:cs typeface="+mn-cs"/>
              </a:rPr>
              <a:t>If</a:t>
            </a:r>
            <a:r>
              <a:rPr lang="en-AU" sz="1200" b="0" kern="1200" baseline="0" dirty="0" smtClean="0">
                <a:solidFill>
                  <a:schemeClr val="tx1"/>
                </a:solidFill>
                <a:effectLst/>
                <a:latin typeface="+mn-lt"/>
                <a:ea typeface="+mn-ea"/>
                <a:cs typeface="+mn-cs"/>
              </a:rPr>
              <a:t> our school has restrictions on the use of devices, particularly mobile phones, we need to consider the school protocol for storage of devices when not in use. Ideas include:</a:t>
            </a:r>
          </a:p>
          <a:p>
            <a:endParaRPr lang="en-AU" sz="1200" b="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Off and away in bags</a:t>
            </a: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Phones in lockers (when available)</a:t>
            </a: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Off and left at the school office </a:t>
            </a: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Hand in your phone at the start of class (in a box)</a:t>
            </a: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Phones in class but can only be used for learning activities </a:t>
            </a: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Locked phone </a:t>
            </a:r>
            <a:r>
              <a:rPr lang="en-AU" sz="1200" b="0" kern="1200" baseline="0" dirty="0" smtClean="0">
                <a:solidFill>
                  <a:schemeClr val="tx1"/>
                </a:solidFill>
                <a:effectLst/>
                <a:latin typeface="+mn-lt"/>
                <a:ea typeface="+mn-ea"/>
                <a:cs typeface="+mn-cs"/>
              </a:rPr>
              <a:t>pouch </a:t>
            </a:r>
            <a:endParaRPr lang="en-AU" sz="1200" b="0" kern="1200" baseline="0" dirty="0" smtClean="0">
              <a:solidFill>
                <a:schemeClr val="tx1"/>
              </a:solidFill>
              <a:effectLst/>
              <a:latin typeface="+mn-lt"/>
              <a:ea typeface="+mn-ea"/>
              <a:cs typeface="+mn-cs"/>
            </a:endParaRPr>
          </a:p>
          <a:p>
            <a:endParaRPr lang="en-AU" sz="1200" b="0" kern="1200" baseline="0" dirty="0" smtClean="0">
              <a:solidFill>
                <a:schemeClr val="tx1"/>
              </a:solidFill>
              <a:effectLst/>
              <a:latin typeface="+mn-lt"/>
              <a:ea typeface="+mn-ea"/>
              <a:cs typeface="+mn-cs"/>
            </a:endParaRPr>
          </a:p>
          <a:p>
            <a:r>
              <a:rPr lang="en-AU" sz="1200" b="1" i="0" kern="1200" baseline="0" dirty="0" smtClean="0">
                <a:solidFill>
                  <a:schemeClr val="tx1"/>
                </a:solidFill>
                <a:effectLst/>
                <a:latin typeface="+mn-lt"/>
                <a:ea typeface="+mn-ea"/>
                <a:cs typeface="+mn-cs"/>
              </a:rPr>
              <a:t>For further information see “ Different ways to manage devices” in the workshop </a:t>
            </a:r>
            <a:r>
              <a:rPr lang="en-AU" sz="1200" b="1" i="0" kern="1200" baseline="0" dirty="0" smtClean="0">
                <a:solidFill>
                  <a:schemeClr val="tx1"/>
                </a:solidFill>
                <a:effectLst/>
                <a:latin typeface="+mn-lt"/>
                <a:ea typeface="+mn-ea"/>
                <a:cs typeface="+mn-cs"/>
              </a:rPr>
              <a:t>resources. </a:t>
            </a:r>
            <a:endParaRPr lang="en-AU" sz="1200" b="1" i="0" kern="1200" baseline="0" dirty="0" smtClean="0">
              <a:solidFill>
                <a:schemeClr val="tx1"/>
              </a:solidFill>
              <a:effectLst/>
              <a:latin typeface="+mn-lt"/>
              <a:ea typeface="+mn-ea"/>
              <a:cs typeface="+mn-cs"/>
            </a:endParaRPr>
          </a:p>
          <a:p>
            <a:endParaRPr lang="en-AU" sz="1200" b="1" i="1" kern="1200" baseline="0" dirty="0" smtClean="0">
              <a:solidFill>
                <a:schemeClr val="tx1"/>
              </a:solidFill>
              <a:effectLst/>
              <a:latin typeface="+mn-lt"/>
              <a:ea typeface="+mn-ea"/>
              <a:cs typeface="+mn-cs"/>
            </a:endParaRPr>
          </a:p>
          <a:p>
            <a:r>
              <a:rPr lang="en-AU" sz="1200" b="1" i="1" kern="1200" baseline="0" dirty="0" smtClean="0">
                <a:solidFill>
                  <a:schemeClr val="tx1"/>
                </a:solidFill>
                <a:effectLst/>
                <a:latin typeface="+mn-lt"/>
                <a:ea typeface="+mn-ea"/>
                <a:cs typeface="+mn-cs"/>
              </a:rPr>
              <a:t>Third Click </a:t>
            </a:r>
            <a:endParaRPr lang="en-AU" sz="1200" b="1" i="1" kern="1200" dirty="0" smtClean="0">
              <a:solidFill>
                <a:schemeClr val="tx1"/>
              </a:solidFill>
              <a:effectLst/>
              <a:latin typeface="+mn-lt"/>
              <a:ea typeface="+mn-ea"/>
              <a:cs typeface="+mn-cs"/>
            </a:endParaRPr>
          </a:p>
          <a:p>
            <a:pPr marL="171450" marR="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smtClean="0"/>
              <a:t>Contact between students and their parents, carers, employers, etc. during school hours </a:t>
            </a:r>
          </a:p>
          <a:p>
            <a:pPr marL="0" marR="0" indent="0" algn="l" defTabSz="914347" rtl="0" eaLnBrk="1" fontAlgn="auto" latinLnBrk="0" hangingPunct="1">
              <a:lnSpc>
                <a:spcPct val="100000"/>
              </a:lnSpc>
              <a:spcBef>
                <a:spcPts val="0"/>
              </a:spcBef>
              <a:spcAft>
                <a:spcPts val="0"/>
              </a:spcAft>
              <a:buClrTx/>
              <a:buSzTx/>
              <a:buFontTx/>
              <a:buNone/>
              <a:tabLst/>
              <a:defRPr/>
            </a:pPr>
            <a:endParaRPr lang="en-AU" b="1" dirty="0" smtClean="0"/>
          </a:p>
          <a:p>
            <a:r>
              <a:rPr lang="en-AU" sz="1200" i="0" kern="1200" dirty="0" smtClean="0">
                <a:solidFill>
                  <a:schemeClr val="tx1"/>
                </a:solidFill>
                <a:effectLst/>
                <a:latin typeface="+mn-lt"/>
                <a:ea typeface="+mn-ea"/>
                <a:cs typeface="+mn-cs"/>
              </a:rPr>
              <a:t>We</a:t>
            </a:r>
            <a:r>
              <a:rPr lang="en-AU" sz="1200" i="0" kern="1200" baseline="0" dirty="0" smtClean="0">
                <a:solidFill>
                  <a:schemeClr val="tx1"/>
                </a:solidFill>
                <a:effectLst/>
                <a:latin typeface="+mn-lt"/>
                <a:ea typeface="+mn-ea"/>
                <a:cs typeface="+mn-cs"/>
              </a:rPr>
              <a:t> need to consider our </a:t>
            </a:r>
            <a:r>
              <a:rPr lang="en-AU" sz="1200" i="0" kern="1200" dirty="0" smtClean="0">
                <a:solidFill>
                  <a:schemeClr val="tx1"/>
                </a:solidFill>
                <a:effectLst/>
                <a:latin typeface="+mn-lt"/>
                <a:ea typeface="+mn-ea"/>
                <a:cs typeface="+mn-cs"/>
              </a:rPr>
              <a:t>school’s approach to parent, carer and student communication during the school day.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It is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recommended that if a student should need to make a call during the school day, they</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approach the administration office and ask for permission to use the school’s phone.</a:t>
            </a:r>
            <a:r>
              <a:rPr lang="en-AU" sz="1200" kern="1200" baseline="0" dirty="0" smtClean="0">
                <a:solidFill>
                  <a:schemeClr val="tx1"/>
                </a:solidFill>
                <a:effectLst/>
                <a:latin typeface="+mn-lt"/>
                <a:ea typeface="+mn-ea"/>
                <a:cs typeface="+mn-cs"/>
              </a:rPr>
              <a:t>  </a:t>
            </a:r>
            <a:endParaRPr lang="en-AU" sz="1200" kern="1200" baseline="0" dirty="0" smtClean="0">
              <a:solidFill>
                <a:schemeClr val="tx1"/>
              </a:solidFill>
              <a:effectLst/>
              <a:latin typeface="+mn-lt"/>
              <a:ea typeface="+mn-ea"/>
              <a:cs typeface="+mn-cs"/>
            </a:endParaRPr>
          </a:p>
          <a:p>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During </a:t>
            </a:r>
            <a:r>
              <a:rPr lang="en-AU" sz="1200" kern="1200" dirty="0" smtClean="0">
                <a:solidFill>
                  <a:schemeClr val="tx1"/>
                </a:solidFill>
                <a:effectLst/>
                <a:latin typeface="+mn-lt"/>
                <a:ea typeface="+mn-ea"/>
                <a:cs typeface="+mn-cs"/>
              </a:rPr>
              <a:t>school hours, parents and carers are expected to only contact their children via the school office.</a:t>
            </a:r>
          </a:p>
          <a:p>
            <a:endParaRPr lang="en-AU" sz="1200" kern="1200" dirty="0" smtClean="0">
              <a:solidFill>
                <a:schemeClr val="tx1"/>
              </a:solidFill>
              <a:effectLst/>
              <a:latin typeface="+mn-lt"/>
              <a:ea typeface="+mn-ea"/>
              <a:cs typeface="+mn-cs"/>
            </a:endParaRPr>
          </a:p>
          <a:p>
            <a:pPr marL="0" marR="0" indent="0" algn="l" defTabSz="914347" rtl="0" eaLnBrk="1" fontAlgn="auto" latinLnBrk="0" hangingPunct="1">
              <a:lnSpc>
                <a:spcPct val="100000"/>
              </a:lnSpc>
              <a:spcBef>
                <a:spcPts val="0"/>
              </a:spcBef>
              <a:spcAft>
                <a:spcPts val="0"/>
              </a:spcAft>
              <a:buClrTx/>
              <a:buSzTx/>
              <a:buFontTx/>
              <a:buNone/>
              <a:tabLst/>
              <a:defRPr/>
            </a:pPr>
            <a:r>
              <a:rPr lang="en-AU" b="1" i="1" dirty="0" smtClean="0"/>
              <a:t>Fourth Click</a:t>
            </a:r>
          </a:p>
          <a:p>
            <a:pPr marL="0" marR="0" indent="0" algn="l" defTabSz="914347" rtl="0" eaLnBrk="1" fontAlgn="auto" latinLnBrk="0" hangingPunct="1">
              <a:lnSpc>
                <a:spcPct val="100000"/>
              </a:lnSpc>
              <a:spcBef>
                <a:spcPts val="0"/>
              </a:spcBef>
              <a:spcAft>
                <a:spcPts val="0"/>
              </a:spcAft>
              <a:buClrTx/>
              <a:buSzTx/>
              <a:buFontTx/>
              <a:buNone/>
              <a:tabLst/>
              <a:defRPr/>
            </a:pPr>
            <a:r>
              <a:rPr lang="en-AU" b="1" dirty="0" smtClean="0"/>
              <a:t>Consequences for inappropriate use</a:t>
            </a:r>
          </a:p>
          <a:p>
            <a:pPr marL="0" marR="0" indent="0" algn="l" defTabSz="914347" rtl="0" eaLnBrk="1" fontAlgn="auto" latinLnBrk="0" hangingPunct="1">
              <a:lnSpc>
                <a:spcPct val="100000"/>
              </a:lnSpc>
              <a:spcBef>
                <a:spcPts val="0"/>
              </a:spcBef>
              <a:spcAft>
                <a:spcPts val="0"/>
              </a:spcAft>
              <a:buClrTx/>
              <a:buSzTx/>
              <a:buFontTx/>
              <a:buNone/>
              <a:tabLst/>
              <a:defRPr/>
            </a:pPr>
            <a:endParaRPr lang="en-AU" b="1"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b="0" dirty="0" smtClean="0"/>
              <a:t>Do</a:t>
            </a:r>
            <a:r>
              <a:rPr lang="en-AU" b="0" baseline="0" dirty="0" smtClean="0"/>
              <a:t> we have specific consequences about digital devices or follow our school wellbeing and discipline procedures? </a:t>
            </a:r>
            <a:endParaRPr lang="en-AU" b="0" dirty="0" smtClean="0"/>
          </a:p>
          <a:p>
            <a:endParaRPr lang="en-AU" sz="1200" b="1"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Fifth click </a:t>
            </a:r>
            <a:r>
              <a:rPr lang="en-AU" sz="1200" b="1" kern="1200" dirty="0" smtClean="0">
                <a:solidFill>
                  <a:schemeClr val="tx1"/>
                </a:solidFill>
                <a:effectLst/>
                <a:latin typeface="+mn-lt"/>
                <a:ea typeface="+mn-ea"/>
                <a:cs typeface="+mn-cs"/>
              </a:rPr>
              <a:t>(or</a:t>
            </a:r>
            <a:r>
              <a:rPr lang="en-AU" sz="1200" b="1" kern="1200" baseline="0" dirty="0" smtClean="0">
                <a:solidFill>
                  <a:schemeClr val="tx1"/>
                </a:solidFill>
                <a:effectLst/>
                <a:latin typeface="+mn-lt"/>
                <a:ea typeface="+mn-ea"/>
                <a:cs typeface="+mn-cs"/>
              </a:rPr>
              <a:t> delete </a:t>
            </a:r>
            <a:r>
              <a:rPr lang="en-AU" sz="1200" b="1" kern="1200" baseline="0" dirty="0" smtClean="0">
                <a:solidFill>
                  <a:schemeClr val="tx1"/>
                </a:solidFill>
                <a:effectLst/>
                <a:latin typeface="+mn-lt"/>
                <a:ea typeface="+mn-ea"/>
                <a:cs typeface="+mn-cs"/>
              </a:rPr>
              <a:t>if </a:t>
            </a:r>
            <a:r>
              <a:rPr lang="en-AU" sz="1200" b="1" kern="1200" baseline="0" dirty="0" smtClean="0">
                <a:solidFill>
                  <a:schemeClr val="tx1"/>
                </a:solidFill>
                <a:effectLst/>
                <a:latin typeface="+mn-lt"/>
                <a:ea typeface="+mn-ea"/>
                <a:cs typeface="+mn-cs"/>
              </a:rPr>
              <a:t>not applicable)</a:t>
            </a:r>
            <a:endParaRPr lang="en-AU" sz="1200" b="1"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Bring your own</a:t>
            </a:r>
            <a:r>
              <a:rPr lang="en-AU" sz="1200" b="1" kern="1200" baseline="0" dirty="0" smtClean="0">
                <a:solidFill>
                  <a:schemeClr val="tx1"/>
                </a:solidFill>
                <a:effectLst/>
                <a:latin typeface="+mn-lt"/>
                <a:ea typeface="+mn-ea"/>
                <a:cs typeface="+mn-cs"/>
              </a:rPr>
              <a:t> device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procedure also governs students participating in our school’s BYOD program.</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Devices used in BYOD are to be considered just like any other digital device at school, and the restriction on the use of these devices applies here just as it does with school-owned digital devices.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Teachers will continue to incorporate digital devices into their classroom practice, and will decide when and how they are best used in their classrooms.</a:t>
            </a:r>
          </a:p>
          <a:p>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summary:</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There is no change to the types of devices allowed, or their specifications. BYO devices can still be brought to school.</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Students are expected to use all digital devices in safe, responsible and respectful ways.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school procedure on digital devices and online services applies whether the student is using a device they own or one the school has provided.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Classroom teachers decide when and how students can use digital devices for educational purposes.</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20</a:t>
            </a:fld>
            <a:endParaRPr lang="en-AU"/>
          </a:p>
        </p:txBody>
      </p:sp>
    </p:spTree>
    <p:extLst>
      <p:ext uri="{BB962C8B-B14F-4D97-AF65-F5344CB8AC3E}">
        <p14:creationId xmlns:p14="http://schemas.microsoft.com/office/powerpoint/2010/main" val="1520746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smtClean="0"/>
              <a:t>Read facilitators notes for this</a:t>
            </a:r>
            <a:r>
              <a:rPr lang="en-AU" sz="1200" b="1" baseline="0" dirty="0" smtClean="0"/>
              <a:t> activity </a:t>
            </a:r>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baseline="0" dirty="0" smtClean="0"/>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smtClean="0"/>
              <a:t>Script </a:t>
            </a:r>
          </a:p>
          <a:p>
            <a:pPr marL="171450"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Students’ safe, responsible and respectful use of </a:t>
            </a:r>
            <a:r>
              <a:rPr lang="en-AU" sz="1200" u="sng" dirty="0" smtClean="0"/>
              <a:t>digital devices</a:t>
            </a:r>
            <a:r>
              <a:rPr lang="en-AU" sz="1200" dirty="0" smtClean="0"/>
              <a:t> and </a:t>
            </a:r>
            <a:r>
              <a:rPr lang="en-AU" sz="1200" u="sng" dirty="0" smtClean="0"/>
              <a:t>online services</a:t>
            </a:r>
            <a:r>
              <a:rPr lang="en-AU" sz="1200" dirty="0" smtClean="0"/>
              <a:t> is a</a:t>
            </a:r>
            <a:r>
              <a:rPr lang="en-AU" sz="1200" baseline="0" dirty="0" smtClean="0"/>
              <a:t> key message of this policy.   </a:t>
            </a:r>
          </a:p>
          <a:p>
            <a:pPr marL="171450"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Th</a:t>
            </a:r>
            <a:r>
              <a:rPr lang="en-AU" sz="1200" u="none" dirty="0" smtClean="0"/>
              <a:t>is </a:t>
            </a:r>
            <a:r>
              <a:rPr lang="en-AU" sz="1200" u="sng" dirty="0" smtClean="0"/>
              <a:t>the greatest protective factor</a:t>
            </a:r>
            <a:r>
              <a:rPr lang="en-AU" sz="1200" u="sng" baseline="0" dirty="0" smtClean="0"/>
              <a:t> </a:t>
            </a:r>
            <a:r>
              <a:rPr lang="en-AU" sz="1200" baseline="0" dirty="0" smtClean="0"/>
              <a:t>when students use technology.</a:t>
            </a:r>
          </a:p>
          <a:p>
            <a:pPr marL="171450"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t>We want students to have enough information to be clear about what this looks like.</a:t>
            </a:r>
          </a:p>
          <a:p>
            <a:pPr marL="171450"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t>Write your thoughts on some post-it notes about how our students can be safe, respectful and responsible when using digital devices and online services. </a:t>
            </a:r>
          </a:p>
          <a:p>
            <a:pPr marL="171450"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t>You </a:t>
            </a:r>
            <a:r>
              <a:rPr lang="en-AU" sz="1200" baseline="0" dirty="0" smtClean="0"/>
              <a:t>can post these on the sheets hanging on our walls.</a:t>
            </a:r>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aseline="0" dirty="0" smtClean="0"/>
              <a:t>  </a:t>
            </a:r>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smtClean="0"/>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baseline="0" dirty="0" smtClean="0"/>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i="0" baseline="0" dirty="0" smtClean="0"/>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baseline="0" dirty="0" smtClean="0"/>
          </a:p>
          <a:p>
            <a:pPr marL="342900" lvl="0" indent="-342900">
              <a:buFont typeface="Arial" panose="020B0604020202020204" pitchFamily="34" charset="0"/>
              <a:buChar char="•"/>
            </a:pPr>
            <a:endParaRPr lang="en-AU" sz="2400" dirty="0" smtClean="0"/>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baseline="0" dirty="0" smtClean="0"/>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baseline="0" dirty="0" smtClean="0"/>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21</a:t>
            </a:fld>
            <a:endParaRPr lang="en-AU" dirty="0"/>
          </a:p>
        </p:txBody>
      </p:sp>
    </p:spTree>
    <p:extLst>
      <p:ext uri="{BB962C8B-B14F-4D97-AF65-F5344CB8AC3E}">
        <p14:creationId xmlns:p14="http://schemas.microsoft.com/office/powerpoint/2010/main" val="3446107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smtClean="0"/>
              <a:t>Read </a:t>
            </a:r>
            <a:r>
              <a:rPr lang="en-AU" sz="1200" b="1" dirty="0" smtClean="0"/>
              <a:t>facilitator </a:t>
            </a:r>
            <a:r>
              <a:rPr lang="en-AU" sz="1200" b="1" dirty="0" smtClean="0"/>
              <a:t>notes for this</a:t>
            </a:r>
            <a:r>
              <a:rPr lang="en-AU" sz="1200" b="1" baseline="0" dirty="0" smtClean="0"/>
              <a:t> activity </a:t>
            </a:r>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i="1" kern="1200" dirty="0" smtClean="0">
              <a:solidFill>
                <a:schemeClr val="tx1"/>
              </a:solidFill>
              <a:effectLst/>
              <a:latin typeface="+mn-lt"/>
              <a:ea typeface="+mn-ea"/>
              <a:cs typeface="+mn-cs"/>
            </a:endParaRPr>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1" kern="1200" dirty="0" smtClean="0">
                <a:solidFill>
                  <a:schemeClr val="tx1"/>
                </a:solidFill>
                <a:effectLst/>
                <a:latin typeface="+mn-lt"/>
                <a:ea typeface="+mn-ea"/>
                <a:cs typeface="+mn-cs"/>
              </a:rPr>
              <a:t>Script</a:t>
            </a:r>
            <a:endParaRPr lang="en-AU" sz="1200" baseline="0" dirty="0" smtClean="0"/>
          </a:p>
          <a:p>
            <a:r>
              <a:rPr lang="en-AU" sz="1200" i="0" kern="1200" dirty="0" smtClean="0">
                <a:solidFill>
                  <a:schemeClr val="tx1"/>
                </a:solidFill>
                <a:effectLst/>
                <a:latin typeface="+mn-lt"/>
                <a:ea typeface="+mn-ea"/>
                <a:cs typeface="+mn-cs"/>
              </a:rPr>
              <a:t>It</a:t>
            </a:r>
            <a:r>
              <a:rPr lang="en-AU" sz="1200" i="0" kern="1200" baseline="0" dirty="0" smtClean="0">
                <a:solidFill>
                  <a:schemeClr val="tx1"/>
                </a:solidFill>
                <a:effectLst/>
                <a:latin typeface="+mn-lt"/>
                <a:ea typeface="+mn-ea"/>
                <a:cs typeface="+mn-cs"/>
              </a:rPr>
              <a:t> is a s</a:t>
            </a:r>
            <a:r>
              <a:rPr lang="en-AU" sz="1200" i="0" kern="1200" dirty="0" smtClean="0">
                <a:solidFill>
                  <a:schemeClr val="tx1"/>
                </a:solidFill>
                <a:effectLst/>
                <a:latin typeface="+mn-lt"/>
                <a:ea typeface="+mn-ea"/>
                <a:cs typeface="+mn-cs"/>
              </a:rPr>
              <a:t>hared responsibility by students, school staff, parents and the broader community to support our children and young people to navigate the modern world safely.  </a:t>
            </a:r>
          </a:p>
          <a:p>
            <a:endParaRPr lang="en-AU" sz="1100" i="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This is of great importance when children and young people are using digital technology </a:t>
            </a:r>
          </a:p>
          <a:p>
            <a:endParaRPr lang="en-AU" sz="1100" i="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The Student use of Digital Devices and Online Services policy includes details or these responsibilities and obligations. We need to consider these when we develop our school procedure .</a:t>
            </a:r>
          </a:p>
          <a:p>
            <a:endParaRPr lang="en-AU" sz="1100" i="0" kern="1200" dirty="0" smtClean="0">
              <a:solidFill>
                <a:schemeClr val="tx1"/>
              </a:solidFill>
              <a:effectLst/>
              <a:latin typeface="+mn-lt"/>
              <a:ea typeface="+mn-ea"/>
              <a:cs typeface="+mn-cs"/>
            </a:endParaRPr>
          </a:p>
          <a:p>
            <a:pPr marL="0" marR="0" lvl="1" indent="0" algn="l" defTabSz="914347" rtl="0" eaLnBrk="1" fontAlgn="auto" latinLnBrk="0" hangingPunct="1">
              <a:lnSpc>
                <a:spcPct val="100000"/>
              </a:lnSpc>
              <a:spcBef>
                <a:spcPts val="0"/>
              </a:spcBef>
              <a:spcAft>
                <a:spcPts val="0"/>
              </a:spcAft>
              <a:buClrTx/>
              <a:buSzTx/>
              <a:buFontTx/>
              <a:buNone/>
              <a:tabLst/>
              <a:defRPr/>
            </a:pPr>
            <a:r>
              <a:rPr lang="en-AU" sz="1200" i="0" kern="1200" dirty="0" smtClean="0">
                <a:solidFill>
                  <a:schemeClr val="tx1"/>
                </a:solidFill>
                <a:effectLst/>
                <a:latin typeface="+mn-lt"/>
                <a:ea typeface="+mn-ea"/>
                <a:cs typeface="+mn-cs"/>
              </a:rPr>
              <a:t>This</a:t>
            </a:r>
            <a:r>
              <a:rPr lang="en-AU" sz="1200" i="0" kern="1200" baseline="0" dirty="0" smtClean="0">
                <a:solidFill>
                  <a:schemeClr val="tx1"/>
                </a:solidFill>
                <a:effectLst/>
                <a:latin typeface="+mn-lt"/>
                <a:ea typeface="+mn-ea"/>
                <a:cs typeface="+mn-cs"/>
              </a:rPr>
              <a:t> handout outlines these </a:t>
            </a:r>
            <a:r>
              <a:rPr lang="en-AU" sz="1200" i="0" kern="1200" dirty="0" smtClean="0">
                <a:solidFill>
                  <a:schemeClr val="tx1"/>
                </a:solidFill>
                <a:effectLst/>
                <a:latin typeface="+mn-lt"/>
                <a:ea typeface="+mn-ea"/>
                <a:cs typeface="+mn-cs"/>
              </a:rPr>
              <a:t>responsibilities and obligations</a:t>
            </a:r>
          </a:p>
          <a:p>
            <a:endParaRPr lang="en-AU" sz="1200" i="0" kern="1200" baseline="0" dirty="0" smtClean="0">
              <a:solidFill>
                <a:schemeClr val="tx1"/>
              </a:solidFill>
              <a:effectLst/>
              <a:latin typeface="+mn-lt"/>
              <a:ea typeface="+mn-ea"/>
              <a:cs typeface="+mn-cs"/>
            </a:endParaRPr>
          </a:p>
          <a:p>
            <a:pPr marL="0" marR="0" lvl="1" indent="0" algn="l" defTabSz="914347"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We would appreciate any comments on these.</a:t>
            </a:r>
          </a:p>
          <a:p>
            <a:pPr marL="0" marR="0" lvl="1" indent="0" algn="l" defTabSz="914347" rtl="0" eaLnBrk="1" fontAlgn="auto" latinLnBrk="0" hangingPunct="1">
              <a:lnSpc>
                <a:spcPct val="100000"/>
              </a:lnSpc>
              <a:spcBef>
                <a:spcPts val="0"/>
              </a:spcBef>
              <a:spcAft>
                <a:spcPts val="0"/>
              </a:spcAft>
              <a:buClrTx/>
              <a:buSzTx/>
              <a:buFontTx/>
              <a:buNone/>
              <a:tabLst/>
              <a:defRPr/>
            </a:pPr>
            <a:endParaRPr lang="en-AU" sz="1200" i="0" kern="1200" baseline="0" dirty="0" smtClean="0">
              <a:solidFill>
                <a:schemeClr val="tx1"/>
              </a:solidFill>
              <a:effectLst/>
              <a:latin typeface="+mn-lt"/>
              <a:ea typeface="+mn-ea"/>
              <a:cs typeface="+mn-cs"/>
            </a:endParaRPr>
          </a:p>
          <a:p>
            <a:pPr marL="0" marR="0" lvl="1" indent="0" algn="l" defTabSz="914347" rtl="0" eaLnBrk="1" fontAlgn="auto" latinLnBrk="0" hangingPunct="1">
              <a:lnSpc>
                <a:spcPct val="100000"/>
              </a:lnSpc>
              <a:spcBef>
                <a:spcPts val="0"/>
              </a:spcBef>
              <a:spcAft>
                <a:spcPts val="0"/>
              </a:spcAft>
              <a:buClrTx/>
              <a:buSzTx/>
              <a:buFontTx/>
              <a:buNone/>
              <a:tabLst/>
              <a:defRPr/>
            </a:pPr>
            <a:r>
              <a:rPr lang="en-AU" sz="1200" i="0" kern="1200" baseline="0" dirty="0" smtClean="0">
                <a:solidFill>
                  <a:schemeClr val="tx1"/>
                </a:solidFill>
                <a:effectLst/>
                <a:latin typeface="+mn-lt"/>
                <a:ea typeface="+mn-ea"/>
                <a:cs typeface="+mn-cs"/>
              </a:rPr>
              <a:t>T</a:t>
            </a:r>
            <a:r>
              <a:rPr lang="en-AU" sz="1200" baseline="0" dirty="0" smtClean="0"/>
              <a:t>ake your time to read the handout and write any comments on the sheet. You can do this now or at home and return them to </a:t>
            </a:r>
            <a:r>
              <a:rPr lang="en-AU" sz="1200" baseline="0" dirty="0" smtClean="0"/>
              <a:t>school. </a:t>
            </a:r>
            <a:endParaRPr lang="en-AU" sz="1200" baseline="0" dirty="0" smtClean="0"/>
          </a:p>
          <a:p>
            <a:endParaRPr lang="en-AU" sz="1100" i="0" kern="1200" dirty="0" smtClean="0">
              <a:solidFill>
                <a:schemeClr val="tx1"/>
              </a:solidFill>
              <a:effectLst/>
              <a:latin typeface="+mn-lt"/>
              <a:ea typeface="+mn-ea"/>
              <a:cs typeface="+mn-cs"/>
            </a:endParaRPr>
          </a:p>
          <a:p>
            <a:pPr marL="0" marR="0" lvl="1"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smtClean="0"/>
          </a:p>
        </p:txBody>
      </p:sp>
      <p:sp>
        <p:nvSpPr>
          <p:cNvPr id="4" name="Slide Number Placeholder 3"/>
          <p:cNvSpPr>
            <a:spLocks noGrp="1"/>
          </p:cNvSpPr>
          <p:nvPr>
            <p:ph type="sldNum" sz="quarter" idx="10"/>
          </p:nvPr>
        </p:nvSpPr>
        <p:spPr/>
        <p:txBody>
          <a:bodyPr/>
          <a:lstStyle/>
          <a:p>
            <a:fld id="{D09C5488-DD16-4714-9519-7BE21BA11D4E}" type="slidenum">
              <a:rPr lang="en-AU" smtClean="0"/>
              <a:t>22</a:t>
            </a:fld>
            <a:endParaRPr lang="en-AU"/>
          </a:p>
        </p:txBody>
      </p:sp>
    </p:spTree>
    <p:extLst>
      <p:ext uri="{BB962C8B-B14F-4D97-AF65-F5344CB8AC3E}">
        <p14:creationId xmlns:p14="http://schemas.microsoft.com/office/powerpoint/2010/main" val="3685660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Thank you for the important information you have shared with us to support the development of our school procedure.  </a:t>
            </a:r>
          </a:p>
          <a:p>
            <a:pPr marL="0" marR="0" lvl="1" indent="0" algn="l" defTabSz="914347" rtl="0" eaLnBrk="1" fontAlgn="auto" latinLnBrk="0" hangingPunct="1">
              <a:lnSpc>
                <a:spcPct val="100000"/>
              </a:lnSpc>
              <a:spcBef>
                <a:spcPts val="0"/>
              </a:spcBef>
              <a:spcAft>
                <a:spcPts val="0"/>
              </a:spcAft>
              <a:buClrTx/>
              <a:buSzTx/>
              <a:buFontTx/>
              <a:buNone/>
              <a:tabLst/>
              <a:defRPr/>
            </a:pPr>
            <a:endParaRPr lang="en-AU" sz="1200" baseline="0" dirty="0" smtClean="0"/>
          </a:p>
          <a:p>
            <a:r>
              <a:rPr lang="en-AU" sz="1200" b="1" kern="1200" dirty="0" smtClean="0">
                <a:solidFill>
                  <a:schemeClr val="tx1"/>
                </a:solidFill>
                <a:effectLst/>
                <a:latin typeface="+mn-lt"/>
                <a:ea typeface="+mn-ea"/>
                <a:cs typeface="+mn-cs"/>
              </a:rPr>
              <a:t>Provide</a:t>
            </a:r>
            <a:r>
              <a:rPr lang="en-AU" sz="1200" b="1" kern="1200" baseline="0" dirty="0" smtClean="0">
                <a:solidFill>
                  <a:schemeClr val="tx1"/>
                </a:solidFill>
                <a:effectLst/>
                <a:latin typeface="+mn-lt"/>
                <a:ea typeface="+mn-ea"/>
                <a:cs typeface="+mn-cs"/>
              </a:rPr>
              <a:t> advice </a:t>
            </a:r>
            <a:r>
              <a:rPr lang="en-AU" sz="1200" b="1" kern="1200" baseline="0" dirty="0" smtClean="0">
                <a:solidFill>
                  <a:schemeClr val="tx1"/>
                </a:solidFill>
                <a:effectLst/>
                <a:latin typeface="+mn-lt"/>
                <a:ea typeface="+mn-ea"/>
                <a:cs typeface="+mn-cs"/>
              </a:rPr>
              <a:t>about </a:t>
            </a:r>
            <a:r>
              <a:rPr lang="en-AU" sz="1200" b="1" kern="1200" baseline="0" dirty="0" smtClean="0">
                <a:solidFill>
                  <a:schemeClr val="tx1"/>
                </a:solidFill>
                <a:effectLst/>
                <a:latin typeface="+mn-lt"/>
                <a:ea typeface="+mn-ea"/>
                <a:cs typeface="+mn-cs"/>
              </a:rPr>
              <a:t>the schools next steps in developing the </a:t>
            </a:r>
            <a:r>
              <a:rPr lang="en-AU" sz="1200" b="1" kern="1200" baseline="0" dirty="0" smtClean="0">
                <a:solidFill>
                  <a:schemeClr val="tx1"/>
                </a:solidFill>
                <a:effectLst/>
                <a:latin typeface="+mn-lt"/>
                <a:ea typeface="+mn-ea"/>
                <a:cs typeface="+mn-cs"/>
              </a:rPr>
              <a:t>school’s </a:t>
            </a:r>
            <a:r>
              <a:rPr lang="en-AU" sz="1200" b="1" kern="1200" baseline="0" dirty="0" smtClean="0">
                <a:solidFill>
                  <a:schemeClr val="tx1"/>
                </a:solidFill>
                <a:effectLst/>
                <a:latin typeface="+mn-lt"/>
                <a:ea typeface="+mn-ea"/>
                <a:cs typeface="+mn-cs"/>
              </a:rPr>
              <a:t>digital direction and school procedure and what further feedback you may or may not be seeking.</a:t>
            </a:r>
          </a:p>
          <a:p>
            <a:endParaRPr lang="en-AU" sz="1200" b="1" kern="1200" baseline="0" dirty="0" smtClean="0">
              <a:solidFill>
                <a:schemeClr val="tx1"/>
              </a:solidFill>
              <a:effectLst/>
              <a:latin typeface="+mn-lt"/>
              <a:ea typeface="+mn-ea"/>
              <a:cs typeface="+mn-cs"/>
            </a:endParaRPr>
          </a:p>
          <a:p>
            <a:r>
              <a:rPr lang="en-AU" sz="1200" b="1" kern="1200" baseline="0" dirty="0" smtClean="0">
                <a:solidFill>
                  <a:schemeClr val="tx1"/>
                </a:solidFill>
                <a:effectLst/>
                <a:latin typeface="+mn-lt"/>
                <a:ea typeface="+mn-ea"/>
                <a:cs typeface="+mn-cs"/>
              </a:rPr>
              <a:t>Take questions.</a:t>
            </a:r>
            <a:endParaRPr lang="en-AU" sz="1200" b="1"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AU" b="1" dirty="0"/>
          </a:p>
        </p:txBody>
      </p:sp>
      <p:sp>
        <p:nvSpPr>
          <p:cNvPr id="4" name="Slide Number Placeholder 3"/>
          <p:cNvSpPr>
            <a:spLocks noGrp="1"/>
          </p:cNvSpPr>
          <p:nvPr>
            <p:ph type="sldNum" sz="quarter" idx="10"/>
          </p:nvPr>
        </p:nvSpPr>
        <p:spPr/>
        <p:txBody>
          <a:bodyPr/>
          <a:lstStyle/>
          <a:p>
            <a:fld id="{D09C5488-DD16-4714-9519-7BE21BA11D4E}" type="slidenum">
              <a:rPr lang="en-AU" smtClean="0"/>
              <a:t>23</a:t>
            </a:fld>
            <a:endParaRPr lang="en-AU"/>
          </a:p>
        </p:txBody>
      </p:sp>
    </p:spTree>
    <p:extLst>
      <p:ext uri="{BB962C8B-B14F-4D97-AF65-F5344CB8AC3E}">
        <p14:creationId xmlns:p14="http://schemas.microsoft.com/office/powerpoint/2010/main" val="924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1" i="1" kern="1200" dirty="0" smtClean="0">
                <a:solidFill>
                  <a:schemeClr val="tx1"/>
                </a:solidFill>
                <a:effectLst/>
                <a:latin typeface="+mn-lt"/>
                <a:ea typeface="+mn-ea"/>
                <a:cs typeface="+mn-cs"/>
              </a:rPr>
              <a:t>Script</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This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policy provides advice to NSW public school communities in managing students’ use of digital devices and online services.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It promotes the learning, safety and wellbeing of students and the management of any risk of harm and distraction.</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Our</a:t>
            </a:r>
            <a:r>
              <a:rPr lang="en-AU" sz="1200" kern="1200" baseline="0" dirty="0" smtClean="0">
                <a:solidFill>
                  <a:schemeClr val="tx1"/>
                </a:solidFill>
                <a:effectLst/>
                <a:latin typeface="+mn-lt"/>
                <a:ea typeface="+mn-ea"/>
                <a:cs typeface="+mn-cs"/>
              </a:rPr>
              <a:t> c</a:t>
            </a:r>
            <a:r>
              <a:rPr lang="en-AU" sz="1200" kern="1200" dirty="0" smtClean="0">
                <a:solidFill>
                  <a:schemeClr val="tx1"/>
                </a:solidFill>
                <a:effectLst/>
                <a:latin typeface="+mn-lt"/>
                <a:ea typeface="+mn-ea"/>
                <a:cs typeface="+mn-cs"/>
              </a:rPr>
              <a:t>hildren and young people have grown up with digital technology and it is woven into their lives. Now, more than ever, it is vital we support students in how to best use technology effectively and safely.</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Using digital technology ca</a:t>
            </a:r>
            <a:r>
              <a:rPr lang="en-AU" sz="1200" kern="1200" baseline="0" dirty="0" smtClean="0">
                <a:solidFill>
                  <a:schemeClr val="tx1"/>
                </a:solidFill>
                <a:effectLst/>
                <a:latin typeface="+mn-lt"/>
                <a:ea typeface="+mn-ea"/>
                <a:cs typeface="+mn-cs"/>
              </a:rPr>
              <a:t>n </a:t>
            </a:r>
            <a:r>
              <a:rPr lang="en-AU" sz="1200" kern="1200" dirty="0" smtClean="0">
                <a:solidFill>
                  <a:schemeClr val="tx1"/>
                </a:solidFill>
                <a:effectLst/>
                <a:latin typeface="+mn-lt"/>
                <a:ea typeface="+mn-ea"/>
                <a:cs typeface="+mn-cs"/>
              </a:rPr>
              <a:t>provide opportunities for deep, meaningful learning</a:t>
            </a:r>
            <a:r>
              <a:rPr lang="en-AU" sz="1200" kern="1200" baseline="0" dirty="0" smtClean="0">
                <a:solidFill>
                  <a:schemeClr val="tx1"/>
                </a:solidFill>
                <a:effectLst/>
                <a:latin typeface="+mn-lt"/>
                <a:ea typeface="+mn-ea"/>
                <a:cs typeface="+mn-cs"/>
              </a:rPr>
              <a:t> as well as </a:t>
            </a:r>
            <a:r>
              <a:rPr lang="en-AU" sz="1200" kern="1200" dirty="0" smtClean="0">
                <a:solidFill>
                  <a:schemeClr val="tx1"/>
                </a:solidFill>
                <a:effectLst/>
                <a:latin typeface="+mn-lt"/>
                <a:ea typeface="+mn-ea"/>
                <a:cs typeface="+mn-cs"/>
              </a:rPr>
              <a:t>increased student engagement and participation.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It also supports access to a broader range of content and learning </a:t>
            </a:r>
            <a:r>
              <a:rPr lang="en-AU" sz="1200" kern="1200" dirty="0" smtClean="0">
                <a:solidFill>
                  <a:schemeClr val="tx1"/>
                </a:solidFill>
                <a:effectLst/>
                <a:latin typeface="+mn-lt"/>
                <a:ea typeface="+mn-ea"/>
                <a:cs typeface="+mn-cs"/>
              </a:rPr>
              <a:t>resources.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1421166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7200" y="3482975"/>
            <a:ext cx="12528550" cy="9396413"/>
          </a:xfrm>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Script: </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 </a:t>
            </a:r>
            <a:r>
              <a:rPr lang="en-AU" sz="1200" b="1" u="sng" kern="1200" dirty="0" smtClean="0">
                <a:solidFill>
                  <a:schemeClr val="tx1"/>
                </a:solidFill>
                <a:effectLst/>
                <a:latin typeface="+mn-lt"/>
                <a:ea typeface="+mn-ea"/>
                <a:cs typeface="+mn-cs"/>
              </a:rPr>
              <a:t>online service</a:t>
            </a:r>
            <a:r>
              <a:rPr lang="en-AU" sz="1200" kern="1200" dirty="0" smtClean="0">
                <a:solidFill>
                  <a:schemeClr val="tx1"/>
                </a:solidFill>
                <a:effectLst/>
                <a:latin typeface="+mn-lt"/>
                <a:ea typeface="+mn-ea"/>
                <a:cs typeface="+mn-cs"/>
              </a:rPr>
              <a:t> is any technical means to gather, process or communicate information, for</a:t>
            </a:r>
            <a:r>
              <a:rPr lang="en-AU" sz="1200" kern="1200" baseline="0" dirty="0" smtClean="0">
                <a:solidFill>
                  <a:schemeClr val="tx1"/>
                </a:solidFill>
                <a:effectLst/>
                <a:latin typeface="+mn-lt"/>
                <a:ea typeface="+mn-ea"/>
                <a:cs typeface="+mn-cs"/>
              </a:rPr>
              <a:t> example,</a:t>
            </a:r>
            <a:r>
              <a:rPr lang="en-AU" sz="1200" kern="1200" dirty="0" smtClean="0">
                <a:solidFill>
                  <a:schemeClr val="tx1"/>
                </a:solidFill>
                <a:effectLst/>
                <a:latin typeface="+mn-lt"/>
                <a:ea typeface="+mn-ea"/>
                <a:cs typeface="+mn-cs"/>
              </a:rPr>
              <a:t> websites, apps, social media, and other means for communicating and sharing.</a:t>
            </a:r>
          </a:p>
          <a:p>
            <a:pPr marL="0" marR="0" indent="0" algn="l" defTabSz="914347"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b="1" baseline="0" dirty="0" smtClean="0"/>
              <a:t>Discussion </a:t>
            </a:r>
            <a:endParaRPr lang="en-AU" baseline="0" dirty="0" smtClean="0"/>
          </a:p>
          <a:p>
            <a:pPr marL="0" marR="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smtClean="0"/>
              <a:t>Here are some frequently used apps.</a:t>
            </a:r>
          </a:p>
          <a:p>
            <a:pPr marL="0" marR="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smtClean="0"/>
          </a:p>
          <a:p>
            <a:pPr marL="0" marR="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smtClean="0"/>
              <a:t>Can anyone identify these apps? </a:t>
            </a:r>
          </a:p>
          <a:p>
            <a:pPr marL="0" marR="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smtClean="0"/>
          </a:p>
          <a:p>
            <a:pPr marL="0" marR="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smtClean="0"/>
              <a:t>Clockwise  top left- hand corner </a:t>
            </a:r>
          </a:p>
          <a:p>
            <a:pPr marL="171450" marR="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Google Chrome – cross platform web browser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Microsoft word – word processor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Google slides – presentation program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YouTube – online video sharing platform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Facebook – social media and social networking platform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Twitter – microblogging and social networking service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Instagram – photo and video-sharing social networking service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WhatsApp – cross platform messaging and voice service </a:t>
            </a:r>
          </a:p>
          <a:p>
            <a:pPr marL="171450" lvl="0" indent="-171450">
              <a:buFont typeface="Arial" panose="020B0604020202020204" pitchFamily="34" charset="0"/>
              <a:buChar char="•"/>
            </a:pPr>
            <a:r>
              <a:rPr lang="en-AU" sz="1200" kern="1200" dirty="0" err="1" smtClean="0">
                <a:solidFill>
                  <a:schemeClr val="tx1"/>
                </a:solidFill>
                <a:effectLst/>
                <a:latin typeface="+mn-lt"/>
                <a:ea typeface="+mn-ea"/>
                <a:cs typeface="+mn-cs"/>
              </a:rPr>
              <a:t>Fortnite</a:t>
            </a:r>
            <a:r>
              <a:rPr lang="en-AU" sz="1200" kern="1200" dirty="0" smtClean="0">
                <a:solidFill>
                  <a:schemeClr val="tx1"/>
                </a:solidFill>
                <a:effectLst/>
                <a:latin typeface="+mn-lt"/>
                <a:ea typeface="+mn-ea"/>
                <a:cs typeface="+mn-cs"/>
              </a:rPr>
              <a:t> – online video platform (shooter-survival game)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League of Legends – a multiplayer online battle arena video game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App store – a digital distribution platform for computer software applications (apps)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Google maps – a web mapping service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Discord – group voice chat service for people to talk and collaborate, often used to talk to other people while playing games online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Twitch – a live video-streaming service, popular for watching people play games</a:t>
            </a:r>
          </a:p>
          <a:p>
            <a:pPr marL="171450" lvl="0" indent="-171450">
              <a:buFont typeface="Arial" panose="020B0604020202020204" pitchFamily="34" charset="0"/>
              <a:buChar char="•"/>
            </a:pPr>
            <a:r>
              <a:rPr lang="en-AU" sz="1200" kern="1200" dirty="0" err="1" smtClean="0">
                <a:solidFill>
                  <a:schemeClr val="tx1"/>
                </a:solidFill>
                <a:effectLst/>
                <a:latin typeface="+mn-lt"/>
                <a:ea typeface="+mn-ea"/>
                <a:cs typeface="+mn-cs"/>
              </a:rPr>
              <a:t>TikTok</a:t>
            </a:r>
            <a:r>
              <a:rPr lang="en-AU" sz="1200" kern="1200" dirty="0" smtClean="0">
                <a:solidFill>
                  <a:schemeClr val="tx1"/>
                </a:solidFill>
                <a:effectLst/>
                <a:latin typeface="+mn-lt"/>
                <a:ea typeface="+mn-ea"/>
                <a:cs typeface="+mn-cs"/>
              </a:rPr>
              <a:t> – social media app where people can share short videos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Netflix – video-streaming platform</a:t>
            </a:r>
            <a:endParaRPr lang="en-AU" dirty="0" smtClean="0"/>
          </a:p>
          <a:p>
            <a:pPr marL="0" marR="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i="1" dirty="0" smtClean="0"/>
          </a:p>
          <a:p>
            <a:pPr marL="0" marR="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1" dirty="0" smtClean="0"/>
              <a:t>Discussion </a:t>
            </a:r>
            <a:endParaRPr lang="en-AU" i="1" dirty="0" smtClean="0"/>
          </a:p>
          <a:p>
            <a:pPr marL="171450" indent="-171450">
              <a:buFont typeface="Arial" panose="020B0604020202020204" pitchFamily="34" charset="0"/>
              <a:buChar char="•"/>
            </a:pPr>
            <a:r>
              <a:rPr lang="en-AU" baseline="0" dirty="0" smtClean="0"/>
              <a:t>Which online services are appropriate for learning at school?  </a:t>
            </a:r>
          </a:p>
          <a:p>
            <a:pPr marL="171450" indent="-171450">
              <a:buFont typeface="Arial" panose="020B0604020202020204" pitchFamily="34" charset="0"/>
              <a:buChar char="•"/>
            </a:pPr>
            <a:r>
              <a:rPr lang="en-AU" baseline="0" dirty="0" smtClean="0"/>
              <a:t>Why? </a:t>
            </a:r>
          </a:p>
          <a:p>
            <a:pPr marL="171450" indent="-171450">
              <a:buFont typeface="Arial" panose="020B0604020202020204" pitchFamily="34" charset="0"/>
              <a:buChar char="•"/>
            </a:pPr>
            <a:r>
              <a:rPr lang="en-AU" baseline="0" dirty="0" smtClean="0"/>
              <a:t>How can you tell?</a:t>
            </a:r>
          </a:p>
          <a:p>
            <a:pPr marL="171450" indent="-171450">
              <a:buFont typeface="Arial" panose="020B0604020202020204" pitchFamily="34" charset="0"/>
              <a:buChar char="•"/>
            </a:pPr>
            <a:r>
              <a:rPr lang="en-AU" baseline="0" dirty="0" smtClean="0"/>
              <a:t>What are some of the risks for students when using online services?</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Many of these apps have 13+ restrictions.</a:t>
            </a:r>
          </a:p>
          <a:p>
            <a:pPr marL="171450" indent="-171450">
              <a:buFont typeface="Arial" panose="020B0604020202020204" pitchFamily="34" charset="0"/>
              <a:buChar char="•"/>
            </a:pPr>
            <a:endParaRPr lang="en-AU" baseline="0" dirty="0" smtClean="0"/>
          </a:p>
        </p:txBody>
      </p:sp>
    </p:spTree>
    <p:extLst>
      <p:ext uri="{BB962C8B-B14F-4D97-AF65-F5344CB8AC3E}">
        <p14:creationId xmlns:p14="http://schemas.microsoft.com/office/powerpoint/2010/main" val="186932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7200" y="3482975"/>
            <a:ext cx="12528550" cy="9396413"/>
          </a:xfrm>
        </p:spPr>
      </p:sp>
      <p:sp>
        <p:nvSpPr>
          <p:cNvPr id="3" name="Notes Placeholder 2"/>
          <p:cNvSpPr>
            <a:spLocks noGrp="1"/>
          </p:cNvSpPr>
          <p:nvPr>
            <p:ph type="body" idx="1"/>
          </p:nvPr>
        </p:nvSpPr>
        <p:spPr/>
        <p:txBody>
          <a:bodyPr/>
          <a:lstStyle/>
          <a:p>
            <a:pPr marL="0" marR="0" indent="0" algn="l" defTabSz="914347" rtl="0" eaLnBrk="1" fontAlgn="auto" latinLnBrk="0" hangingPunct="1">
              <a:lnSpc>
                <a:spcPct val="100000"/>
              </a:lnSpc>
              <a:spcBef>
                <a:spcPts val="0"/>
              </a:spcBef>
              <a:spcAft>
                <a:spcPts val="0"/>
              </a:spcAft>
              <a:buClrTx/>
              <a:buSzTx/>
              <a:buFontTx/>
              <a:buNone/>
              <a:tabLst/>
              <a:defRPr/>
            </a:pPr>
            <a:r>
              <a:rPr lang="en-AU" b="1" i="1" dirty="0" smtClean="0"/>
              <a:t>Script </a:t>
            </a:r>
            <a:endParaRPr lang="en-AU" dirty="0" smtClean="0"/>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Digital devices are the tools we use to connect to the internet or communicate with other people.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As more devices become internet-capable, it’s an impossible task to try and define every possible piece of hardware that can connect to the internet or to another device. </a:t>
            </a:r>
            <a:r>
              <a:rPr lang="en-AU" sz="1200" kern="1200" dirty="0" smtClean="0">
                <a:solidFill>
                  <a:schemeClr val="tx1"/>
                </a:solidFill>
                <a:effectLst/>
                <a:latin typeface="+mn-lt"/>
                <a:ea typeface="+mn-ea"/>
                <a:cs typeface="+mn-cs"/>
              </a:rPr>
              <a:t>Some </a:t>
            </a:r>
            <a:r>
              <a:rPr lang="en-AU" sz="1200" kern="1200" dirty="0" smtClean="0">
                <a:solidFill>
                  <a:schemeClr val="tx1"/>
                </a:solidFill>
                <a:effectLst/>
                <a:latin typeface="+mn-lt"/>
                <a:ea typeface="+mn-ea"/>
                <a:cs typeface="+mn-cs"/>
              </a:rPr>
              <a:t>cars and fridges even connect to the internet.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same thing is true with all the new websites, apps, games, social media, and other online services that are appearing and disappearing every day.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For this reason, the policy gives us broad definitions that are flexible enough to include all current and future technologies.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At the end of the day, it doesn’t matter what bit of hardware our students are holding or touching, and it doesn’t matter what actual bit of software they are using to communicate.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Instead, the test is simply whether they </a:t>
            </a:r>
            <a:r>
              <a:rPr lang="en-AU" sz="1200" kern="1200" dirty="0" smtClean="0">
                <a:solidFill>
                  <a:schemeClr val="tx1"/>
                </a:solidFill>
                <a:effectLst/>
                <a:latin typeface="+mn-lt"/>
                <a:ea typeface="+mn-ea"/>
                <a:cs typeface="+mn-cs"/>
              </a:rPr>
              <a:t>are </a:t>
            </a:r>
            <a:r>
              <a:rPr lang="en-AU" sz="1200" kern="1200" dirty="0" smtClean="0">
                <a:solidFill>
                  <a:schemeClr val="tx1"/>
                </a:solidFill>
                <a:effectLst/>
                <a:latin typeface="+mn-lt"/>
                <a:ea typeface="+mn-ea"/>
                <a:cs typeface="+mn-cs"/>
              </a:rPr>
              <a:t>using digital devices or online services at school for educational purposes and in ways that are safe, responsible, respectful and teacher-</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approved. </a:t>
            </a:r>
          </a:p>
          <a:p>
            <a:endParaRPr lang="en-AU" dirty="0"/>
          </a:p>
        </p:txBody>
      </p:sp>
    </p:spTree>
    <p:extLst>
      <p:ext uri="{BB962C8B-B14F-4D97-AF65-F5344CB8AC3E}">
        <p14:creationId xmlns:p14="http://schemas.microsoft.com/office/powerpoint/2010/main" val="2055772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200" b="1" i="1" kern="1200" dirty="0" smtClean="0">
                <a:solidFill>
                  <a:schemeClr val="tx1"/>
                </a:solidFill>
                <a:effectLst/>
                <a:latin typeface="+mn-lt"/>
                <a:ea typeface="+mn-ea"/>
                <a:cs typeface="+mn-cs"/>
              </a:rPr>
              <a:t>Script</a:t>
            </a:r>
          </a:p>
          <a:p>
            <a:pPr marL="0" lvl="0" indent="0">
              <a:buFont typeface="Arial" panose="020B0604020202020204" pitchFamily="34" charset="0"/>
              <a:buNone/>
            </a:pPr>
            <a:endParaRPr lang="en-AU" sz="1200" b="1" i="1" kern="1200" dirty="0" smtClean="0">
              <a:solidFill>
                <a:schemeClr val="tx1"/>
              </a:solidFill>
              <a:effectLst/>
              <a:latin typeface="+mn-lt"/>
              <a:ea typeface="+mn-ea"/>
              <a:cs typeface="+mn-cs"/>
            </a:endParaRPr>
          </a:p>
          <a:p>
            <a:pPr marL="0" lvl="0" indent="0">
              <a:buFont typeface="Arial" panose="020B0604020202020204" pitchFamily="34" charset="0"/>
              <a:buNone/>
            </a:pPr>
            <a:r>
              <a:rPr lang="en-GB" sz="1200" kern="1200" dirty="0" smtClean="0">
                <a:solidFill>
                  <a:schemeClr val="tx1"/>
                </a:solidFill>
                <a:effectLst/>
                <a:latin typeface="+mn-lt"/>
                <a:ea typeface="+mn-ea"/>
                <a:cs typeface="+mn-cs"/>
              </a:rPr>
              <a:t>Why do</a:t>
            </a:r>
            <a:r>
              <a:rPr lang="en-GB" sz="1200" kern="1200" baseline="0" dirty="0" smtClean="0">
                <a:solidFill>
                  <a:schemeClr val="tx1"/>
                </a:solidFill>
                <a:effectLst/>
                <a:latin typeface="+mn-lt"/>
                <a:ea typeface="+mn-ea"/>
                <a:cs typeface="+mn-cs"/>
              </a:rPr>
              <a:t> we need this policy?</a:t>
            </a:r>
          </a:p>
          <a:p>
            <a:pPr marL="0" lv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new policy has been developed to support changes as the</a:t>
            </a:r>
            <a:r>
              <a:rPr lang="en-GB" sz="1200" kern="1200" baseline="0" dirty="0" smtClean="0">
                <a:solidFill>
                  <a:schemeClr val="tx1"/>
                </a:solidFill>
                <a:effectLst/>
                <a:latin typeface="+mn-lt"/>
                <a:ea typeface="+mn-ea"/>
                <a:cs typeface="+mn-cs"/>
              </a:rPr>
              <a:t> use of digital technology in schools increases. </a:t>
            </a:r>
          </a:p>
          <a:p>
            <a:endParaRPr lang="en-GB" sz="1200" kern="1200" baseline="0" dirty="0" smtClean="0">
              <a:solidFill>
                <a:schemeClr val="tx1"/>
              </a:solidFill>
              <a:effectLst/>
              <a:latin typeface="+mn-lt"/>
              <a:ea typeface="+mn-ea"/>
              <a:cs typeface="+mn-cs"/>
            </a:endParaRPr>
          </a:p>
          <a:p>
            <a:pPr lvl="0"/>
            <a:r>
              <a:rPr lang="en-GB" sz="1200" b="1" i="1" kern="1200" baseline="0" dirty="0" smtClean="0">
                <a:solidFill>
                  <a:schemeClr val="tx1"/>
                </a:solidFill>
                <a:effectLst/>
                <a:latin typeface="+mn-lt"/>
                <a:ea typeface="+mn-ea"/>
                <a:cs typeface="+mn-cs"/>
              </a:rPr>
              <a:t>Click once </a:t>
            </a:r>
          </a:p>
          <a:p>
            <a:pPr lvl="0"/>
            <a:r>
              <a:rPr lang="en-AU" sz="1200" kern="1200" dirty="0" smtClean="0">
                <a:solidFill>
                  <a:schemeClr val="tx1"/>
                </a:solidFill>
                <a:effectLst/>
                <a:latin typeface="+mn-lt"/>
                <a:ea typeface="+mn-ea"/>
                <a:cs typeface="+mn-cs"/>
              </a:rPr>
              <a:t>The learning and wellbeing of all our students is our priority when students engage with digital technology. </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Click twice </a:t>
            </a:r>
            <a:endParaRPr lang="en-AU" sz="1200" kern="120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We know digital technology is important to the way children and young people, learn, interact and play.  </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It can empower authentic, meaningful, collaborative and engaged </a:t>
            </a:r>
            <a:r>
              <a:rPr lang="en-AU" dirty="0" smtClean="0"/>
              <a:t>learning.</a:t>
            </a:r>
            <a:endParaRPr lang="en-AU" sz="1200" kern="1200" baseline="0" dirty="0" smtClean="0">
              <a:solidFill>
                <a:schemeClr val="tx1"/>
              </a:solidFill>
              <a:effectLst/>
              <a:latin typeface="+mn-lt"/>
              <a:ea typeface="+mn-ea"/>
              <a:cs typeface="+mn-cs"/>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We also know it also supports students develop the skills needed for the 21</a:t>
            </a:r>
            <a:r>
              <a:rPr lang="en-AU" sz="1200" kern="1200" baseline="30000" dirty="0" smtClean="0">
                <a:solidFill>
                  <a:schemeClr val="tx1"/>
                </a:solidFill>
                <a:effectLst/>
                <a:latin typeface="+mn-lt"/>
                <a:ea typeface="+mn-ea"/>
                <a:cs typeface="+mn-cs"/>
              </a:rPr>
              <a:t>st</a:t>
            </a:r>
            <a:r>
              <a:rPr lang="en-AU" sz="120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century.</a:t>
            </a:r>
            <a:r>
              <a:rPr lang="en-AU" sz="1200" kern="1200" dirty="0" smtClean="0">
                <a:solidFill>
                  <a:schemeClr val="tx1"/>
                </a:solidFill>
                <a:effectLst/>
                <a:latin typeface="+mn-lt"/>
                <a:ea typeface="+mn-ea"/>
                <a:cs typeface="+mn-cs"/>
              </a:rPr>
              <a:t> </a:t>
            </a:r>
            <a:r>
              <a:rPr lang="en-AU" sz="1200" kern="1200" baseline="0" dirty="0" smtClean="0">
                <a:solidFill>
                  <a:schemeClr val="tx1"/>
                </a:solidFill>
                <a:effectLst/>
                <a:latin typeface="+mn-lt"/>
                <a:ea typeface="+mn-ea"/>
                <a:cs typeface="+mn-cs"/>
              </a:rPr>
              <a:t> </a:t>
            </a:r>
          </a:p>
          <a:p>
            <a:r>
              <a:rPr lang="en-GB" sz="1200" b="1" i="1" kern="1200" dirty="0" smtClean="0">
                <a:solidFill>
                  <a:schemeClr val="tx1"/>
                </a:solidFill>
                <a:effectLst/>
                <a:latin typeface="+mn-lt"/>
                <a:ea typeface="+mn-ea"/>
                <a:cs typeface="+mn-cs"/>
              </a:rPr>
              <a:t>Click twice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b="0" kern="1200" dirty="0" smtClean="0">
                <a:solidFill>
                  <a:schemeClr val="tx1"/>
                </a:solidFill>
                <a:effectLst/>
                <a:latin typeface="+mn-lt"/>
                <a:ea typeface="+mn-ea"/>
                <a:cs typeface="+mn-cs"/>
              </a:rPr>
              <a:t>This growth in digital technology </a:t>
            </a:r>
            <a:r>
              <a:rPr lang="en-AU" b="0" dirty="0" smtClean="0"/>
              <a:t>presents a new challenge for schools, teachers, parents and carers and students</a:t>
            </a:r>
            <a:r>
              <a:rPr lang="en-AU" b="0" baseline="0" dirty="0" smtClean="0"/>
              <a:t> – change at a rate we have not seen </a:t>
            </a:r>
            <a:r>
              <a:rPr lang="en-AU" b="0" baseline="0" dirty="0" smtClean="0"/>
              <a:t>before. </a:t>
            </a:r>
            <a:endParaRPr lang="en-AU" b="0" dirty="0" smtClean="0"/>
          </a:p>
          <a:p>
            <a:r>
              <a:rPr lang="en-GB" sz="1200" b="1" i="1" kern="1200" dirty="0" smtClean="0">
                <a:solidFill>
                  <a:schemeClr val="tx1"/>
                </a:solidFill>
                <a:effectLst/>
                <a:latin typeface="+mn-lt"/>
                <a:ea typeface="+mn-ea"/>
                <a:cs typeface="+mn-cs"/>
              </a:rPr>
              <a:t>Click twice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need </a:t>
            </a:r>
            <a:r>
              <a:rPr lang="en-GB" sz="1200" kern="1200" baseline="0" dirty="0" smtClean="0">
                <a:solidFill>
                  <a:schemeClr val="tx1"/>
                </a:solidFill>
                <a:effectLst/>
                <a:latin typeface="+mn-lt"/>
                <a:ea typeface="+mn-ea"/>
                <a:cs typeface="+mn-cs"/>
              </a:rPr>
              <a:t>to balance the opportunities digital technology provides and manage any risks </a:t>
            </a:r>
            <a:r>
              <a:rPr lang="en-GB" dirty="0" smtClean="0"/>
              <a:t>so students</a:t>
            </a:r>
            <a:r>
              <a:rPr lang="en-GB" sz="1200" kern="1200" baseline="0" dirty="0" smtClean="0">
                <a:solidFill>
                  <a:schemeClr val="tx1"/>
                </a:solidFill>
                <a:effectLst/>
                <a:latin typeface="+mn-lt"/>
                <a:ea typeface="+mn-ea"/>
                <a:cs typeface="+mn-cs"/>
              </a:rPr>
              <a:t> can safely use these valuable tools. </a:t>
            </a:r>
          </a:p>
          <a:p>
            <a:r>
              <a:rPr lang="en-GB" sz="1200" b="1" i="1" kern="1200" dirty="0" smtClean="0">
                <a:solidFill>
                  <a:schemeClr val="tx1"/>
                </a:solidFill>
                <a:effectLst/>
                <a:latin typeface="+mn-lt"/>
                <a:ea typeface="+mn-ea"/>
                <a:cs typeface="+mn-cs"/>
              </a:rPr>
              <a:t>Click twice: </a:t>
            </a:r>
            <a:endParaRPr lang="en-AU" sz="1200" kern="120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kern="1200" baseline="0" dirty="0" smtClean="0">
                <a:solidFill>
                  <a:schemeClr val="tx1"/>
                </a:solidFill>
                <a:effectLst/>
                <a:latin typeface="+mn-lt"/>
                <a:ea typeface="+mn-ea"/>
                <a:cs typeface="+mn-cs"/>
              </a:rPr>
              <a:t>This policy also responds to a government review on non-educational use of </a:t>
            </a:r>
            <a:r>
              <a:rPr lang="en-GB" sz="1200" i="0" u="sng" kern="1200" baseline="0" dirty="0" smtClean="0">
                <a:solidFill>
                  <a:schemeClr val="tx1"/>
                </a:solidFill>
                <a:effectLst/>
                <a:latin typeface="+mn-lt"/>
                <a:ea typeface="+mn-ea"/>
                <a:cs typeface="+mn-cs"/>
              </a:rPr>
              <a:t>mobile devices </a:t>
            </a:r>
            <a:r>
              <a:rPr lang="en-GB" sz="1200" i="0" kern="1200" baseline="0" dirty="0" smtClean="0">
                <a:solidFill>
                  <a:schemeClr val="tx1"/>
                </a:solidFill>
                <a:effectLst/>
                <a:latin typeface="+mn-lt"/>
                <a:ea typeface="+mn-ea"/>
                <a:cs typeface="+mn-cs"/>
              </a:rPr>
              <a:t>held in 2018 and led by Dr Michael </a:t>
            </a:r>
            <a:r>
              <a:rPr lang="en-GB" sz="1200" i="0" kern="1200" baseline="0" dirty="0" err="1" smtClean="0">
                <a:solidFill>
                  <a:schemeClr val="tx1"/>
                </a:solidFill>
                <a:effectLst/>
                <a:latin typeface="+mn-lt"/>
                <a:ea typeface="+mn-ea"/>
                <a:cs typeface="+mn-cs"/>
              </a:rPr>
              <a:t>Carr</a:t>
            </a:r>
            <a:r>
              <a:rPr lang="en-GB" sz="1200" i="0" kern="1200" baseline="0" dirty="0" smtClean="0">
                <a:solidFill>
                  <a:schemeClr val="tx1"/>
                </a:solidFill>
                <a:effectLst/>
                <a:latin typeface="+mn-lt"/>
                <a:ea typeface="+mn-ea"/>
                <a:cs typeface="+mn-cs"/>
              </a:rPr>
              <a:t>-Gregg. </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0" kern="1200" baseline="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kern="1200" baseline="0" dirty="0" smtClean="0">
                <a:solidFill>
                  <a:schemeClr val="tx1"/>
                </a:solidFill>
                <a:effectLst/>
                <a:latin typeface="+mn-lt"/>
                <a:ea typeface="+mn-ea"/>
                <a:cs typeface="+mn-cs"/>
              </a:rPr>
              <a:t>This review predominantly addressed smart phones and other mobile devices such as tablets. </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0" kern="1200" baseline="0" dirty="0" smtClean="0">
              <a:solidFill>
                <a:schemeClr val="tx1"/>
              </a:solidFill>
              <a:effectLst/>
              <a:latin typeface="+mn-lt"/>
              <a:ea typeface="+mn-ea"/>
              <a:cs typeface="+mn-cs"/>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i="0" kern="1200" baseline="0" dirty="0" smtClean="0">
              <a:solidFill>
                <a:schemeClr val="tx1"/>
              </a:solidFill>
              <a:effectLst/>
              <a:latin typeface="+mn-lt"/>
              <a:ea typeface="+mn-ea"/>
              <a:cs typeface="+mn-cs"/>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i="0" kern="1200" baseline="0" dirty="0" smtClean="0">
              <a:solidFill>
                <a:schemeClr val="tx1"/>
              </a:solidFill>
              <a:effectLst/>
              <a:latin typeface="+mn-lt"/>
              <a:ea typeface="+mn-ea"/>
              <a:cs typeface="+mn-cs"/>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402018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en-AU" sz="1200" b="1" i="1" kern="1200" dirty="0" smtClean="0">
                <a:solidFill>
                  <a:schemeClr val="tx1"/>
                </a:solidFill>
                <a:effectLst/>
                <a:latin typeface="+mn-lt"/>
                <a:ea typeface="+mn-ea"/>
                <a:cs typeface="+mn-cs"/>
              </a:rPr>
              <a:t>Script</a:t>
            </a:r>
            <a:endParaRPr lang="en-AU" sz="1200" dirty="0" smtClean="0">
              <a:solidFill>
                <a:schemeClr val="tx2"/>
              </a:solidFill>
            </a:endParaRPr>
          </a:p>
          <a:p>
            <a:pPr marL="285750" indent="-285750">
              <a:lnSpc>
                <a:spcPct val="100000"/>
              </a:lnSpc>
              <a:buFont typeface="Arial" panose="020B0604020202020204" pitchFamily="34" charset="0"/>
              <a:buChar char="•"/>
            </a:pPr>
            <a:r>
              <a:rPr lang="en-AU" sz="1200" dirty="0" smtClean="0">
                <a:solidFill>
                  <a:schemeClr val="tx2"/>
                </a:solidFill>
              </a:rPr>
              <a:t>Under</a:t>
            </a:r>
            <a:r>
              <a:rPr lang="en-AU" sz="1200" baseline="0" dirty="0" smtClean="0">
                <a:solidFill>
                  <a:schemeClr val="tx2"/>
                </a:solidFill>
              </a:rPr>
              <a:t> the new policy, </a:t>
            </a:r>
            <a:r>
              <a:rPr lang="en-AU" sz="1200" baseline="0" dirty="0" smtClean="0">
                <a:solidFill>
                  <a:schemeClr val="tx2"/>
                </a:solidFill>
              </a:rPr>
              <a:t>primary-aged </a:t>
            </a:r>
            <a:r>
              <a:rPr lang="en-AU" sz="1200" baseline="0" dirty="0" smtClean="0">
                <a:solidFill>
                  <a:schemeClr val="tx2"/>
                </a:solidFill>
              </a:rPr>
              <a:t>students are not allowed to use digital devices during class time, recess and lunch, unless for an educational purpose or other reasons, such as an adjustment to support learning and wellbeing.</a:t>
            </a:r>
            <a:endParaRPr lang="en-AU" sz="1200" dirty="0" smtClean="0">
              <a:solidFill>
                <a:schemeClr val="tx2"/>
              </a:solidFill>
            </a:endParaRPr>
          </a:p>
          <a:p>
            <a:pPr marL="285750" indent="-285750">
              <a:lnSpc>
                <a:spcPct val="100000"/>
              </a:lnSpc>
              <a:buFont typeface="Arial" panose="020B0604020202020204" pitchFamily="34" charset="0"/>
              <a:buChar char="•"/>
            </a:pPr>
            <a:r>
              <a:rPr lang="en-AU" sz="1200" dirty="0" smtClean="0">
                <a:solidFill>
                  <a:schemeClr val="tx2"/>
                </a:solidFill>
              </a:rPr>
              <a:t>For many schools, this reflects current practice and will not be a major change</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smtClean="0">
              <a:solidFill>
                <a:schemeClr val="tx2"/>
              </a:solidFill>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147972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i="1" kern="120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1" kern="1200" dirty="0" smtClean="0">
                <a:solidFill>
                  <a:schemeClr val="tx1"/>
                </a:solidFill>
                <a:effectLst/>
                <a:latin typeface="+mn-lt"/>
                <a:ea typeface="+mn-ea"/>
                <a:cs typeface="+mn-cs"/>
              </a:rPr>
              <a:t>Script</a:t>
            </a:r>
            <a:endParaRPr lang="en-AU" sz="1200" dirty="0" smtClean="0">
              <a:solidFill>
                <a:schemeClr val="tx1"/>
              </a:solidFill>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solidFill>
                  <a:schemeClr val="tx1"/>
                </a:solidFill>
              </a:rPr>
              <a:t>The policy acknowledges that technology plays an important and increasing role as students’ progress through their </a:t>
            </a:r>
            <a:r>
              <a:rPr lang="en-AU" sz="1200" dirty="0" smtClean="0">
                <a:solidFill>
                  <a:schemeClr val="tx1"/>
                </a:solidFill>
              </a:rPr>
              <a:t>education. </a:t>
            </a:r>
            <a:endParaRPr lang="en-AU" sz="1200" dirty="0" smtClean="0">
              <a:solidFill>
                <a:schemeClr val="tx1"/>
              </a:solidFill>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solidFill>
                  <a:schemeClr val="tx1"/>
                </a:solidFill>
              </a:rPr>
              <a:t>It</a:t>
            </a:r>
            <a:r>
              <a:rPr lang="en-AU" sz="1200" baseline="0" dirty="0" smtClean="0">
                <a:solidFill>
                  <a:schemeClr val="tx1"/>
                </a:solidFill>
              </a:rPr>
              <a:t> </a:t>
            </a:r>
            <a:r>
              <a:rPr lang="en-AU" sz="1200" dirty="0" smtClean="0">
                <a:solidFill>
                  <a:schemeClr val="tx1"/>
                </a:solidFill>
              </a:rPr>
              <a:t>gives us the flexibility to find a balance between the benefits and risks that best supports our school community. </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solidFill>
                  <a:schemeClr val="tx1"/>
                </a:solidFill>
              </a:rPr>
              <a:t>Schools across the state are</a:t>
            </a:r>
            <a:r>
              <a:rPr lang="en-AU" sz="1200" baseline="0" dirty="0" smtClean="0">
                <a:solidFill>
                  <a:schemeClr val="tx1"/>
                </a:solidFill>
              </a:rPr>
              <a:t> using many different approaches to manage their use of digital technology.</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solidFill>
                  <a:schemeClr val="tx2"/>
                </a:solidFill>
              </a:rPr>
              <a:t>In our school</a:t>
            </a:r>
            <a:r>
              <a:rPr lang="en-AU" sz="1200" baseline="0" dirty="0" smtClean="0">
                <a:solidFill>
                  <a:schemeClr val="tx2"/>
                </a:solidFill>
              </a:rPr>
              <a:t> the</a:t>
            </a:r>
            <a:r>
              <a:rPr lang="en-AU" sz="1200" dirty="0" smtClean="0">
                <a:solidFill>
                  <a:schemeClr val="tx2"/>
                </a:solidFill>
              </a:rPr>
              <a:t> current approach is </a:t>
            </a:r>
            <a:r>
              <a:rPr lang="en-AU" sz="1200" dirty="0" smtClean="0">
                <a:solidFill>
                  <a:schemeClr val="tx2"/>
                </a:solidFill>
              </a:rPr>
              <a:t>&lt;insert school</a:t>
            </a:r>
            <a:r>
              <a:rPr lang="en-AU" sz="1200" baseline="0" dirty="0" smtClean="0">
                <a:solidFill>
                  <a:schemeClr val="tx2"/>
                </a:solidFill>
              </a:rPr>
              <a:t> approach&gt;</a:t>
            </a:r>
            <a:r>
              <a:rPr lang="en-AU" sz="1200" dirty="0" smtClean="0">
                <a:solidFill>
                  <a:schemeClr val="tx2"/>
                </a:solidFill>
              </a:rPr>
              <a:t>.</a:t>
            </a:r>
            <a:r>
              <a:rPr lang="en-AU" sz="1200" baseline="0" dirty="0" smtClean="0">
                <a:solidFill>
                  <a:schemeClr val="tx2"/>
                </a:solidFill>
              </a:rPr>
              <a:t> </a:t>
            </a:r>
            <a:endParaRPr lang="en-AU" sz="1200" baseline="0" dirty="0" smtClean="0">
              <a:solidFill>
                <a:schemeClr val="tx2"/>
              </a:solidFill>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aseline="0" dirty="0" smtClean="0">
              <a:solidFill>
                <a:schemeClr val="tx1"/>
              </a:solidFill>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aseline="0" dirty="0" smtClean="0">
              <a:solidFill>
                <a:schemeClr val="tx1"/>
              </a:solidFill>
            </a:endParaRPr>
          </a:p>
          <a:p>
            <a:endParaRPr lang="en-AU" sz="1200" dirty="0" smtClean="0">
              <a:solidFill>
                <a:schemeClr val="tx1"/>
              </a:solidFill>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272380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smtClean="0"/>
              <a:t>Script</a:t>
            </a:r>
          </a:p>
          <a:p>
            <a:endParaRPr lang="en-AU"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dirty="0" smtClean="0"/>
              <a:t>Before</a:t>
            </a:r>
            <a:r>
              <a:rPr lang="en-AU" baseline="0" dirty="0" smtClean="0"/>
              <a:t> we develop our school procedure. </a:t>
            </a:r>
            <a:r>
              <a:rPr lang="en-AU" dirty="0" smtClean="0"/>
              <a:t>It </a:t>
            </a:r>
            <a:r>
              <a:rPr lang="en-AU" baseline="0" dirty="0" smtClean="0"/>
              <a:t>is important that we understand how students, teachers and school leaders use digital technology now and </a:t>
            </a:r>
            <a:r>
              <a:rPr lang="en-AU" sz="1200" kern="1200" dirty="0" smtClean="0">
                <a:solidFill>
                  <a:schemeClr val="tx1"/>
                </a:solidFill>
                <a:effectLst/>
                <a:latin typeface="+mn-lt"/>
                <a:ea typeface="+mn-ea"/>
                <a:cs typeface="+mn-cs"/>
              </a:rPr>
              <a:t>how we want technology used in the future.</a:t>
            </a:r>
          </a:p>
          <a:p>
            <a:endParaRPr lang="en-AU" baseline="0" dirty="0" smtClean="0"/>
          </a:p>
          <a:p>
            <a:r>
              <a:rPr lang="en-AU" baseline="0" dirty="0" smtClean="0"/>
              <a:t>The Department of Education’s School Excellence Framework provides a road map for schools across the domains of Learning, Teaching and Leading.</a:t>
            </a:r>
          </a:p>
          <a:p>
            <a:endParaRPr lang="en-AU" baseline="0"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dirty="0" smtClean="0"/>
              <a:t>Technology is one of the themes in</a:t>
            </a:r>
            <a:r>
              <a:rPr lang="en-AU" baseline="0" dirty="0" smtClean="0"/>
              <a:t> the School Excellence Framework.  </a:t>
            </a:r>
          </a:p>
          <a:p>
            <a:pPr marL="0" marR="0" indent="0" algn="l" defTabSz="914347"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347" rtl="0" eaLnBrk="1" fontAlgn="auto" latinLnBrk="0" hangingPunct="1">
              <a:lnSpc>
                <a:spcPct val="100000"/>
              </a:lnSpc>
              <a:spcBef>
                <a:spcPts val="0"/>
              </a:spcBef>
              <a:spcAft>
                <a:spcPts val="0"/>
              </a:spcAft>
              <a:buClrTx/>
              <a:buSzTx/>
              <a:buFontTx/>
              <a:buNone/>
              <a:tabLst/>
              <a:defRPr/>
            </a:pPr>
            <a:r>
              <a:rPr lang="en-AU" baseline="0" dirty="0" smtClean="0"/>
              <a:t>Schools can assess their progress along the Framework from Delivering to Excelling. </a:t>
            </a:r>
          </a:p>
          <a:p>
            <a:endParaRPr lang="en-AU" baseline="0" dirty="0" smtClean="0"/>
          </a:p>
          <a:p>
            <a:r>
              <a:rPr lang="en-AU" baseline="0" dirty="0" smtClean="0"/>
              <a:t>In: </a:t>
            </a:r>
          </a:p>
          <a:p>
            <a:pPr marL="171450" indent="-171450">
              <a:buFont typeface="Arial" panose="020B0604020202020204" pitchFamily="34" charset="0"/>
              <a:buChar char="•"/>
            </a:pPr>
            <a:r>
              <a:rPr lang="en-AU" baseline="0" dirty="0" smtClean="0"/>
              <a:t>Delivering schools - Technology is accessible to staff and students </a:t>
            </a:r>
          </a:p>
          <a:p>
            <a:pPr marL="171450" indent="-171450">
              <a:buFont typeface="Arial" panose="020B0604020202020204" pitchFamily="34" charset="0"/>
              <a:buChar char="•"/>
            </a:pPr>
            <a:r>
              <a:rPr lang="en-AU" baseline="0" dirty="0" smtClean="0"/>
              <a:t>Sustaining and growing schools </a:t>
            </a:r>
            <a:r>
              <a:rPr lang="en-AU" baseline="0" dirty="0" smtClean="0"/>
              <a:t>- Technology </a:t>
            </a:r>
            <a:r>
              <a:rPr lang="en-AU" baseline="0" dirty="0" smtClean="0"/>
              <a:t>is effectively used to enhance learning and service delivery </a:t>
            </a:r>
          </a:p>
          <a:p>
            <a:pPr marL="171450" indent="-171450">
              <a:buFont typeface="Arial" panose="020B0604020202020204" pitchFamily="34" charset="0"/>
              <a:buChar char="•"/>
            </a:pPr>
            <a:r>
              <a:rPr lang="en-AU" baseline="0" dirty="0" smtClean="0"/>
              <a:t>Excelling school </a:t>
            </a:r>
            <a:r>
              <a:rPr lang="en-AU" baseline="0" dirty="0" smtClean="0"/>
              <a:t>- Technology </a:t>
            </a:r>
            <a:r>
              <a:rPr lang="en-AU" baseline="0" dirty="0" smtClean="0"/>
              <a:t>that supports learning is available and expertly integrated into lessons by teachers.  Administrative staff are expert users of available technology and systems.</a:t>
            </a:r>
          </a:p>
          <a:p>
            <a:endParaRPr lang="en-AU" dirty="0" smtClean="0"/>
          </a:p>
          <a:p>
            <a:endParaRPr lang="en-AU" baseline="0" dirty="0" smtClean="0"/>
          </a:p>
          <a:p>
            <a:endParaRPr lang="en-AU" baseline="0" dirty="0" smtClean="0"/>
          </a:p>
          <a:p>
            <a:endParaRPr lang="en-AU" baseline="0" dirty="0" smtClean="0"/>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1883230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5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10;&#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2354592303"/>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1346579141"/>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 xmlns:a16="http://schemas.microsoft.com/office/drawing/2014/main" id="{DEF174A2-A12A-574C-A29E-3FE1A83AA8A7}"/>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5A29AAED-C026-A74D-986A-D99794BFEDDD}"/>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2" name="Picture 11" descr="NSW Government Logo" title="NSW Government Logo"/>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
        <p:nvSpPr>
          <p:cNvPr id="3" name="TextBox 2">
            <a:extLst>
              <a:ext uri="{FF2B5EF4-FFF2-40B4-BE49-F238E27FC236}">
                <a16:creationId xmlns=""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
        <p:nvSpPr>
          <p:cNvPr id="3" name="TextBox 2">
            <a:extLst>
              <a:ext uri="{FF2B5EF4-FFF2-40B4-BE49-F238E27FC236}">
                <a16:creationId xmlns=""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
        <p:nvSpPr>
          <p:cNvPr id="2" name="TextBox 1">
            <a:extLst>
              <a:ext uri="{FF2B5EF4-FFF2-40B4-BE49-F238E27FC236}">
                <a16:creationId xmlns=""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 xmlns:a16="http://schemas.microsoft.com/office/drawing/2014/main" id="{803D38EF-B025-1D4B-89FA-98E21AEAAAF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033881"/>
            <a:ext cx="5053098" cy="4982138"/>
          </a:xfrm>
          <a:prstGeom prst="rect">
            <a:avLst/>
          </a:prstGeom>
        </p:spPr>
      </p:pic>
      <p:sp>
        <p:nvSpPr>
          <p:cNvPr id="28" name="Text Placeholder 2078">
            <a:extLst>
              <a:ext uri="{FF2B5EF4-FFF2-40B4-BE49-F238E27FC236}">
                <a16:creationId xmlns=""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 xmlns:a16="http://schemas.microsoft.com/office/drawing/2014/main" id="{D3261B0B-59AF-AC42-8E88-1F4183CADE4A}"/>
              </a:ext>
            </a:extLst>
          </p:cNvPr>
          <p:cNvSpPr>
            <a:spLocks noGrp="1"/>
          </p:cNvSpPr>
          <p:nvPr>
            <p:ph type="body" sz="quarter" idx="15" hasCustomPrompt="1"/>
          </p:nvPr>
        </p:nvSpPr>
        <p:spPr>
          <a:xfrm>
            <a:off x="263806" y="4048760"/>
            <a:ext cx="8000986" cy="904985"/>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 xmlns:a16="http://schemas.microsoft.com/office/drawing/2014/main" id="{4C77762C-D1E8-41D0-BDF5-16B2E2FB0FDA}"/>
              </a:ext>
            </a:extLst>
          </p:cNvPr>
          <p:cNvSpPr>
            <a:spLocks noGrp="1"/>
          </p:cNvSpPr>
          <p:nvPr>
            <p:ph type="title" hasCustomPrompt="1"/>
          </p:nvPr>
        </p:nvSpPr>
        <p:spPr>
          <a:xfrm>
            <a:off x="263808" y="2823581"/>
            <a:ext cx="8000984"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9" name="Picture Placeholder 20"/>
          <p:cNvSpPr>
            <a:spLocks noGrp="1"/>
          </p:cNvSpPr>
          <p:nvPr>
            <p:ph type="pic" sz="quarter" idx="17" hasCustomPrompt="1"/>
          </p:nvPr>
        </p:nvSpPr>
        <p:spPr>
          <a:xfrm>
            <a:off x="273748" y="1184564"/>
            <a:ext cx="1772107" cy="1521834"/>
          </a:xfrm>
        </p:spPr>
        <p:txBody>
          <a:bodyPr/>
          <a:lstStyle>
            <a:lvl1pPr>
              <a:defRPr baseline="0">
                <a:solidFill>
                  <a:schemeClr val="bg1"/>
                </a:solidFill>
              </a:defRPr>
            </a:lvl1pPr>
          </a:lstStyle>
          <a:p>
            <a:r>
              <a:rPr lang="en-US"/>
              <a:t>Click to add school logo</a:t>
            </a:r>
            <a:endParaRPr lang="en-AU"/>
          </a:p>
        </p:txBody>
      </p:sp>
      <p:sp>
        <p:nvSpPr>
          <p:cNvPr id="12" name="Title 8">
            <a:extLst>
              <a:ext uri="{FF2B5EF4-FFF2-40B4-BE49-F238E27FC236}">
                <a16:creationId xmlns="" xmlns:a16="http://schemas.microsoft.com/office/drawing/2014/main" id="{4C77762C-D1E8-41D0-BDF5-16B2E2FB0FDA}"/>
              </a:ext>
            </a:extLst>
          </p:cNvPr>
          <p:cNvSpPr txBox="1">
            <a:spLocks/>
          </p:cNvSpPr>
          <p:nvPr userDrawn="1"/>
        </p:nvSpPr>
        <p:spPr>
          <a:xfrm>
            <a:off x="2248022" y="1310753"/>
            <a:ext cx="3477025" cy="1107996"/>
          </a:xfrm>
          <a:prstGeom prst="rect">
            <a:avLst/>
          </a:prstGeom>
        </p:spPr>
        <p:txBody>
          <a:bodyPr vert="horz" wrap="square" lIns="0" tIns="0" rIns="0" bIns="0" rtlCol="0" anchor="b">
            <a:noAutofit/>
          </a:bodyPr>
          <a:lstStyle>
            <a:lvl1pPr algn="l" defTabSz="514337" rtl="0" eaLnBrk="1" latinLnBrk="0" hangingPunct="1">
              <a:lnSpc>
                <a:spcPct val="90000"/>
              </a:lnSpc>
              <a:spcBef>
                <a:spcPct val="0"/>
              </a:spcBef>
              <a:buNone/>
              <a:defRPr sz="3000" b="0" i="0" kern="1200">
                <a:solidFill>
                  <a:schemeClr val="bg1"/>
                </a:solidFill>
                <a:latin typeface="Montserrat SemiBold" panose="00000700000000000000" pitchFamily="2" charset="0"/>
                <a:ea typeface="+mj-ea"/>
                <a:cs typeface="+mj-cs"/>
              </a:defRPr>
            </a:lvl1pPr>
          </a:lstStyle>
          <a:p>
            <a:endParaRPr lang="en-AU"/>
          </a:p>
        </p:txBody>
      </p:sp>
      <p:sp>
        <p:nvSpPr>
          <p:cNvPr id="13" name="Text Placeholder 2"/>
          <p:cNvSpPr>
            <a:spLocks noGrp="1"/>
          </p:cNvSpPr>
          <p:nvPr>
            <p:ph type="body" sz="quarter" idx="16" hasCustomPrompt="1"/>
          </p:nvPr>
        </p:nvSpPr>
        <p:spPr>
          <a:xfrm>
            <a:off x="2096653" y="1184565"/>
            <a:ext cx="6168139" cy="1521834"/>
          </a:xfrm>
        </p:spPr>
        <p:txBody>
          <a:bodyPr anchor="ctr">
            <a:normAutofit/>
          </a:bodyPr>
          <a:lstStyle>
            <a:lvl1pPr marL="0" indent="0">
              <a:buNone/>
              <a:defRPr sz="3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school name</a:t>
            </a:r>
            <a:endParaRPr lang="en-AU"/>
          </a:p>
        </p:txBody>
      </p:sp>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 xmlns:a16="http://schemas.microsoft.com/office/drawing/2014/main" id="{003C764F-E1E8-4742-B073-1F328976771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 xmlns:a16="http://schemas.microsoft.com/office/drawing/2014/main" id="{D4008A49-619C-5548-84EE-F00AC7D6EC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5" name="Title 1">
            <a:extLst>
              <a:ext uri="{FF2B5EF4-FFF2-40B4-BE49-F238E27FC236}">
                <a16:creationId xmlns=""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 xmlns:a16="http://schemas.microsoft.com/office/drawing/2014/main" id="{BC913C52-0751-BC4D-A716-67C521725C4C}"/>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7385F729-539D-F848-B304-C18B0623A65C}"/>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 xmlns:p15="http://schemas.microsoft.com/office/powerpoint/2012/main">
        <p15:guide id="1" orient="horz" pos="37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 xmlns:p15="http://schemas.microsoft.com/office/powerpoint/2012/main">
        <p15:guide id="1" orient="horz" pos="372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 xmlns:p15="http://schemas.microsoft.com/office/powerpoint/2012/main">
        <p15:guide id="1" orient="horz" pos="37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defRPr>
            </a:lvl1pPr>
          </a:lstStyle>
          <a:p>
            <a:fld id="{70A22D65-9FDC-489F-B10E-6D0B5D9F1F89}" type="slidenum">
              <a:rPr lang="en-AU" smtClean="0"/>
              <a:pPr/>
              <a:t>‹#›</a:t>
            </a:fld>
            <a:endParaRPr lang="en-AU"/>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 xmlns:a16="http://schemas.microsoft.com/office/drawing/2014/main" id="{AEFECAC3-BF7B-B746-B2D0-F554BFDC2964}"/>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874AE827-7224-224D-825A-55775AA3B745}"/>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688" r:id="rId3"/>
    <p:sldLayoutId id="2147483692" r:id="rId4"/>
    <p:sldLayoutId id="2147483691" r:id="rId5"/>
    <p:sldLayoutId id="2147483694" r:id="rId6"/>
    <p:sldLayoutId id="2147483675" r:id="rId7"/>
    <p:sldLayoutId id="2147483670" r:id="rId8"/>
    <p:sldLayoutId id="2147483689" r:id="rId9"/>
    <p:sldLayoutId id="2147483671" r:id="rId10"/>
    <p:sldLayoutId id="2147483696" r:id="rId11"/>
    <p:sldLayoutId id="2147483697" r:id="rId12"/>
    <p:sldLayoutId id="2147483695" r:id="rId13"/>
    <p:sldLayoutId id="2147483698" r:id="rId14"/>
    <p:sldLayoutId id="2147483687" r:id="rId15"/>
    <p:sldLayoutId id="2147483699" r:id="rId16"/>
  </p:sldLayoutIdLst>
  <p:transition>
    <p:fade/>
  </p:transition>
  <p:hf sldNum="0" hdr="0" dt="0"/>
  <p:txStyles>
    <p:titleStyle>
      <a:lvl1pPr algn="l" defTabSz="514337" rtl="0" eaLnBrk="1" latinLnBrk="0" hangingPunct="1">
        <a:lnSpc>
          <a:spcPct val="90000"/>
        </a:lnSpc>
        <a:spcBef>
          <a:spcPct val="0"/>
        </a:spcBef>
        <a:buNone/>
        <a:defRPr sz="2400" b="0" i="0" u="none" kern="1200">
          <a:solidFill>
            <a:schemeClr val="tx2"/>
          </a:solidFill>
          <a:latin typeface="Montserrat SemiBold" panose="00000700000000000000" pitchFamily="2" charset="0"/>
          <a:ea typeface="+mj-ea"/>
          <a:cs typeface="+mj-cs"/>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Montserrat Medium" pitchFamily="2" charset="77"/>
          <a:ea typeface="+mn-ea"/>
          <a:cs typeface="+mn-cs"/>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b="0" i="0" u="none" kern="1200">
          <a:solidFill>
            <a:schemeClr val="tx2"/>
          </a:solidFill>
          <a:latin typeface="Montserrat Medium" pitchFamily="2" charset="77"/>
          <a:ea typeface="+mn-ea"/>
          <a:cs typeface="+mn-cs"/>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mn-lt"/>
          <a:ea typeface="+mn-ea"/>
          <a:cs typeface="+mn-cs"/>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32.png"/><Relationship Id="rId9"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AU" dirty="0" smtClean="0"/>
              <a:t>&lt;Insert date&gt;</a:t>
            </a:r>
          </a:p>
          <a:p>
            <a:r>
              <a:rPr lang="en-AU" dirty="0" smtClean="0"/>
              <a:t>&lt; insert facilitator name&gt;</a:t>
            </a:r>
            <a:r>
              <a:rPr lang="en-AU" dirty="0"/>
              <a:t/>
            </a:r>
            <a:br>
              <a:rPr lang="en-AU" dirty="0"/>
            </a:br>
            <a:endParaRPr lang="en-AU" dirty="0"/>
          </a:p>
        </p:txBody>
      </p:sp>
      <p:sp>
        <p:nvSpPr>
          <p:cNvPr id="4" name="Title 3"/>
          <p:cNvSpPr>
            <a:spLocks noGrp="1"/>
          </p:cNvSpPr>
          <p:nvPr>
            <p:ph type="title"/>
          </p:nvPr>
        </p:nvSpPr>
        <p:spPr/>
        <p:txBody>
          <a:bodyPr/>
          <a:lstStyle/>
          <a:p>
            <a:r>
              <a:rPr lang="en-AU" dirty="0"/>
              <a:t>Student use of digital devices </a:t>
            </a:r>
            <a:br>
              <a:rPr lang="en-AU" dirty="0"/>
            </a:br>
            <a:r>
              <a:rPr lang="en-AU" dirty="0"/>
              <a:t>and online services</a:t>
            </a:r>
          </a:p>
        </p:txBody>
      </p:sp>
      <p:sp>
        <p:nvSpPr>
          <p:cNvPr id="8" name="Text Placeholder 7"/>
          <p:cNvSpPr>
            <a:spLocks noGrp="1"/>
          </p:cNvSpPr>
          <p:nvPr>
            <p:ph type="body" sz="quarter" idx="16"/>
          </p:nvPr>
        </p:nvSpPr>
        <p:spPr>
          <a:xfrm>
            <a:off x="263236" y="1143001"/>
            <a:ext cx="8015411" cy="1521834"/>
          </a:xfrm>
        </p:spPr>
        <p:txBody>
          <a:bodyPr>
            <a:normAutofit/>
          </a:bodyPr>
          <a:lstStyle/>
          <a:p>
            <a:pPr>
              <a:lnSpc>
                <a:spcPct val="110000"/>
              </a:lnSpc>
            </a:pPr>
            <a:r>
              <a:rPr lang="en-AU" dirty="0" smtClean="0"/>
              <a:t>Parent and carer consultation </a:t>
            </a:r>
            <a:endParaRPr lang="en-AU" b="1" dirty="0"/>
          </a:p>
        </p:txBody>
      </p:sp>
    </p:spTree>
    <p:extLst>
      <p:ext uri="{BB962C8B-B14F-4D97-AF65-F5344CB8AC3E}">
        <p14:creationId xmlns:p14="http://schemas.microsoft.com/office/powerpoint/2010/main" val="270573374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a:bodyPr>
          <a:lstStyle/>
          <a:p>
            <a:pPr marL="0" indent="0" algn="ctr">
              <a:buNone/>
            </a:pPr>
            <a:endParaRPr lang="en-AU" dirty="0" smtClean="0">
              <a:solidFill>
                <a:srgbClr val="6CACE4"/>
              </a:solidFill>
            </a:endParaRPr>
          </a:p>
          <a:p>
            <a:pPr marL="0" indent="0" algn="ctr">
              <a:buNone/>
            </a:pPr>
            <a:endParaRPr lang="en-AU" dirty="0" smtClean="0">
              <a:solidFill>
                <a:srgbClr val="6CACE4"/>
              </a:solidFill>
            </a:endParaRPr>
          </a:p>
          <a:p>
            <a:pPr marL="0" indent="0" algn="ctr">
              <a:buNone/>
            </a:pPr>
            <a:endParaRPr lang="en-AU" dirty="0" smtClean="0">
              <a:solidFill>
                <a:srgbClr val="6CACE4"/>
              </a:solidFill>
            </a:endParaRPr>
          </a:p>
          <a:p>
            <a:pPr marL="0" indent="0" algn="ctr">
              <a:buNone/>
            </a:pPr>
            <a:endParaRPr lang="en-AU" dirty="0" smtClean="0">
              <a:solidFill>
                <a:srgbClr val="009900"/>
              </a:solidFill>
            </a:endParaRPr>
          </a:p>
          <a:p>
            <a:pPr marL="0" indent="0" algn="ctr">
              <a:buNone/>
            </a:pPr>
            <a:endParaRPr lang="en-AU" dirty="0">
              <a:solidFill>
                <a:srgbClr val="009900"/>
              </a:solidFill>
            </a:endParaRPr>
          </a:p>
          <a:p>
            <a:pPr marL="0" indent="0" algn="ctr">
              <a:buNone/>
            </a:pPr>
            <a:endParaRPr lang="en-AU" dirty="0" smtClean="0">
              <a:solidFill>
                <a:srgbClr val="009900"/>
              </a:solidFill>
            </a:endParaRPr>
          </a:p>
          <a:p>
            <a:pPr marL="0" indent="0" algn="ctr">
              <a:buNone/>
            </a:pPr>
            <a:endParaRPr lang="en-AU" dirty="0">
              <a:solidFill>
                <a:srgbClr val="009900"/>
              </a:solidFill>
            </a:endParaRPr>
          </a:p>
          <a:p>
            <a:pPr marL="0" indent="0" algn="ctr">
              <a:buNone/>
            </a:pPr>
            <a:endParaRPr lang="en-AU" dirty="0">
              <a:solidFill>
                <a:srgbClr val="009900"/>
              </a:solidFill>
            </a:endParaRPr>
          </a:p>
          <a:p>
            <a:pPr marL="0" indent="0" algn="ctr">
              <a:buNone/>
            </a:pPr>
            <a:endParaRPr lang="en-AU" dirty="0" smtClean="0">
              <a:solidFill>
                <a:srgbClr val="009900"/>
              </a:solidFill>
            </a:endParaRPr>
          </a:p>
          <a:p>
            <a:pPr marL="0" indent="0" algn="ctr">
              <a:buNone/>
            </a:pPr>
            <a:endParaRPr lang="en-AU" dirty="0">
              <a:solidFill>
                <a:srgbClr val="009900"/>
              </a:solidFill>
            </a:endParaRPr>
          </a:p>
        </p:txBody>
      </p:sp>
      <p:sp>
        <p:nvSpPr>
          <p:cNvPr id="3" name="Text Placeholder 2"/>
          <p:cNvSpPr>
            <a:spLocks noGrp="1"/>
          </p:cNvSpPr>
          <p:nvPr>
            <p:ph type="body" sz="quarter" idx="15"/>
          </p:nvPr>
        </p:nvSpPr>
        <p:spPr/>
        <p:txBody>
          <a:bodyPr/>
          <a:lstStyle/>
          <a:p>
            <a:r>
              <a:rPr lang="en-AU" dirty="0" smtClean="0"/>
              <a:t>How our school currently uses digital technology for: </a:t>
            </a:r>
            <a:endParaRPr lang="en-AU" dirty="0"/>
          </a:p>
        </p:txBody>
      </p:sp>
      <p:sp>
        <p:nvSpPr>
          <p:cNvPr id="4" name="Title 3"/>
          <p:cNvSpPr>
            <a:spLocks noGrp="1"/>
          </p:cNvSpPr>
          <p:nvPr>
            <p:ph type="title"/>
          </p:nvPr>
        </p:nvSpPr>
        <p:spPr/>
        <p:txBody>
          <a:bodyPr/>
          <a:lstStyle/>
          <a:p>
            <a:r>
              <a:rPr lang="en-AU" dirty="0" smtClean="0"/>
              <a:t>Digital technology use at our school </a:t>
            </a:r>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10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46190359"/>
              </p:ext>
            </p:extLst>
          </p:nvPr>
        </p:nvGraphicFramePr>
        <p:xfrm>
          <a:off x="515815" y="1844675"/>
          <a:ext cx="8182708" cy="4699928"/>
        </p:xfrm>
        <a:graphic>
          <a:graphicData uri="http://schemas.openxmlformats.org/drawingml/2006/table">
            <a:tbl>
              <a:tblPr firstRow="1" bandRow="1">
                <a:tableStyleId>{3B4B98B0-60AC-42C2-AFA5-B58CD77FA1E5}</a:tableStyleId>
              </a:tblPr>
              <a:tblGrid>
                <a:gridCol w="1914770">
                  <a:extLst>
                    <a:ext uri="{9D8B030D-6E8A-4147-A177-3AD203B41FA5}">
                      <a16:colId xmlns="" xmlns:a16="http://schemas.microsoft.com/office/drawing/2014/main" val="1750918773"/>
                    </a:ext>
                  </a:extLst>
                </a:gridCol>
                <a:gridCol w="2157046">
                  <a:extLst>
                    <a:ext uri="{9D8B030D-6E8A-4147-A177-3AD203B41FA5}">
                      <a16:colId xmlns="" xmlns:a16="http://schemas.microsoft.com/office/drawing/2014/main" val="683819060"/>
                    </a:ext>
                  </a:extLst>
                </a:gridCol>
                <a:gridCol w="2055446">
                  <a:extLst>
                    <a:ext uri="{9D8B030D-6E8A-4147-A177-3AD203B41FA5}">
                      <a16:colId xmlns="" xmlns:a16="http://schemas.microsoft.com/office/drawing/2014/main" val="700264017"/>
                    </a:ext>
                  </a:extLst>
                </a:gridCol>
                <a:gridCol w="2055446">
                  <a:extLst>
                    <a:ext uri="{9D8B030D-6E8A-4147-A177-3AD203B41FA5}">
                      <a16:colId xmlns="" xmlns:a16="http://schemas.microsoft.com/office/drawing/2014/main" val="113896273"/>
                    </a:ext>
                  </a:extLst>
                </a:gridCol>
              </a:tblGrid>
              <a:tr h="554648">
                <a:tc>
                  <a:txBody>
                    <a:bodyPr/>
                    <a:lstStyle/>
                    <a:p>
                      <a:pPr algn="ctr"/>
                      <a:r>
                        <a:rPr lang="en-AU" sz="2000" dirty="0" smtClean="0"/>
                        <a:t>Learning </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2000" dirty="0" smtClean="0"/>
                        <a:t>Teaching</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2000" dirty="0" smtClean="0"/>
                        <a:t>Leading </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2000" dirty="0" smtClean="0"/>
                        <a:t>Other </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145411633"/>
                  </a:ext>
                </a:extLst>
              </a:tr>
              <a:tr h="755162">
                <a:tc>
                  <a:txBody>
                    <a:bodyPr/>
                    <a:lstStyle/>
                    <a:p>
                      <a:r>
                        <a:rPr lang="en-AU" sz="1400" dirty="0" smtClean="0">
                          <a:solidFill>
                            <a:srgbClr val="FF0000"/>
                          </a:solidFill>
                        </a:rPr>
                        <a:t>Add</a:t>
                      </a:r>
                      <a:r>
                        <a:rPr lang="en-AU" sz="1400" baseline="0" dirty="0" smtClean="0">
                          <a:solidFill>
                            <a:srgbClr val="FF0000"/>
                          </a:solidFill>
                        </a:rPr>
                        <a:t> content </a:t>
                      </a:r>
                      <a:endParaRPr lang="en-AU"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514337" rtl="0" eaLnBrk="1" fontAlgn="auto" latinLnBrk="0" hangingPunct="1">
                        <a:lnSpc>
                          <a:spcPct val="100000"/>
                        </a:lnSpc>
                        <a:spcBef>
                          <a:spcPts val="0"/>
                        </a:spcBef>
                        <a:spcAft>
                          <a:spcPts val="0"/>
                        </a:spcAft>
                        <a:buClrTx/>
                        <a:buSzTx/>
                        <a:buFontTx/>
                        <a:buNone/>
                        <a:tabLst/>
                        <a:defRPr/>
                      </a:pPr>
                      <a:r>
                        <a:rPr lang="en-AU" sz="1400" kern="1200" dirty="0" smtClean="0">
                          <a:solidFill>
                            <a:srgbClr val="FF0000"/>
                          </a:solidFill>
                          <a:latin typeface="+mn-lt"/>
                          <a:ea typeface="+mn-ea"/>
                          <a:cs typeface="+mn-cs"/>
                        </a:rPr>
                        <a:t>Add content </a:t>
                      </a: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p>
                      <a:pPr marL="0" marR="0" indent="0" algn="l" defTabSz="514337" rtl="0" eaLnBrk="1" fontAlgn="auto" latinLnBrk="0" hangingPunct="1">
                        <a:lnSpc>
                          <a:spcPct val="100000"/>
                        </a:lnSpc>
                        <a:spcBef>
                          <a:spcPts val="0"/>
                        </a:spcBef>
                        <a:spcAft>
                          <a:spcPts val="0"/>
                        </a:spcAft>
                        <a:buClrTx/>
                        <a:buSzTx/>
                        <a:buFontTx/>
                        <a:buNone/>
                        <a:tabLst/>
                        <a:defRPr/>
                      </a:pPr>
                      <a:endParaRPr lang="en-AU" sz="1400" kern="1200" dirty="0" smtClean="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514337" rtl="0" eaLnBrk="1" fontAlgn="auto" latinLnBrk="0" hangingPunct="1">
                        <a:lnSpc>
                          <a:spcPct val="100000"/>
                        </a:lnSpc>
                        <a:spcBef>
                          <a:spcPts val="0"/>
                        </a:spcBef>
                        <a:spcAft>
                          <a:spcPts val="0"/>
                        </a:spcAft>
                        <a:buClrTx/>
                        <a:buSzTx/>
                        <a:buFontTx/>
                        <a:buNone/>
                        <a:tabLst/>
                        <a:defRPr/>
                      </a:pPr>
                      <a:r>
                        <a:rPr lang="en-AU" sz="1400" kern="1200" dirty="0" smtClean="0">
                          <a:solidFill>
                            <a:srgbClr val="FF0000"/>
                          </a:solidFill>
                          <a:latin typeface="+mn-lt"/>
                          <a:ea typeface="+mn-ea"/>
                          <a:cs typeface="+mn-cs"/>
                        </a:rPr>
                        <a:t>Add content </a:t>
                      </a:r>
                    </a:p>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514337" rtl="0" eaLnBrk="1" fontAlgn="auto" latinLnBrk="0" hangingPunct="1">
                        <a:lnSpc>
                          <a:spcPct val="100000"/>
                        </a:lnSpc>
                        <a:spcBef>
                          <a:spcPts val="0"/>
                        </a:spcBef>
                        <a:spcAft>
                          <a:spcPts val="0"/>
                        </a:spcAft>
                        <a:buClrTx/>
                        <a:buSzTx/>
                        <a:buFontTx/>
                        <a:buNone/>
                        <a:tabLst/>
                        <a:defRPr/>
                      </a:pPr>
                      <a:r>
                        <a:rPr lang="en-AU" sz="1400" kern="1200" dirty="0" smtClean="0">
                          <a:solidFill>
                            <a:srgbClr val="FF0000"/>
                          </a:solidFill>
                          <a:latin typeface="+mn-lt"/>
                          <a:ea typeface="+mn-ea"/>
                          <a:cs typeface="+mn-cs"/>
                        </a:rPr>
                        <a:t>Add content </a:t>
                      </a:r>
                    </a:p>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32572732"/>
                  </a:ext>
                </a:extLst>
              </a:tr>
            </a:tbl>
          </a:graphicData>
        </a:graphic>
      </p:graphicFrame>
    </p:spTree>
    <p:extLst>
      <p:ext uri="{BB962C8B-B14F-4D97-AF65-F5344CB8AC3E}">
        <p14:creationId xmlns:p14="http://schemas.microsoft.com/office/powerpoint/2010/main" val="39159261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a:bodyPr>
          <a:lstStyle/>
          <a:p>
            <a:pPr marL="0" indent="0" algn="ctr">
              <a:buNone/>
            </a:pPr>
            <a:endParaRPr lang="en-AU" dirty="0" smtClean="0">
              <a:solidFill>
                <a:srgbClr val="6CACE4"/>
              </a:solidFill>
            </a:endParaRPr>
          </a:p>
          <a:p>
            <a:pPr marL="0" indent="0" algn="ctr">
              <a:buNone/>
            </a:pPr>
            <a:endParaRPr lang="en-AU" dirty="0" smtClean="0">
              <a:solidFill>
                <a:srgbClr val="6CACE4"/>
              </a:solidFill>
            </a:endParaRPr>
          </a:p>
          <a:p>
            <a:pPr marL="0" indent="0" algn="ctr">
              <a:buNone/>
            </a:pPr>
            <a:endParaRPr lang="en-AU" dirty="0" smtClean="0">
              <a:solidFill>
                <a:srgbClr val="6CACE4"/>
              </a:solidFill>
            </a:endParaRPr>
          </a:p>
          <a:p>
            <a:pPr marL="0" indent="0" algn="ctr">
              <a:buNone/>
            </a:pPr>
            <a:endParaRPr lang="en-AU" dirty="0" smtClean="0">
              <a:solidFill>
                <a:srgbClr val="009900"/>
              </a:solidFill>
            </a:endParaRPr>
          </a:p>
          <a:p>
            <a:pPr marL="0" indent="0" algn="ctr">
              <a:buNone/>
            </a:pPr>
            <a:endParaRPr lang="en-AU" dirty="0">
              <a:solidFill>
                <a:srgbClr val="009900"/>
              </a:solidFill>
            </a:endParaRPr>
          </a:p>
          <a:p>
            <a:pPr marL="0" indent="0" algn="ctr">
              <a:buNone/>
            </a:pPr>
            <a:endParaRPr lang="en-AU" dirty="0" smtClean="0">
              <a:solidFill>
                <a:srgbClr val="009900"/>
              </a:solidFill>
            </a:endParaRPr>
          </a:p>
          <a:p>
            <a:pPr marL="0" indent="0" algn="ctr">
              <a:buNone/>
            </a:pPr>
            <a:endParaRPr lang="en-AU" dirty="0">
              <a:solidFill>
                <a:srgbClr val="009900"/>
              </a:solidFill>
            </a:endParaRPr>
          </a:p>
          <a:p>
            <a:pPr marL="0" indent="0" algn="ctr">
              <a:buNone/>
            </a:pPr>
            <a:endParaRPr lang="en-AU" dirty="0">
              <a:solidFill>
                <a:srgbClr val="009900"/>
              </a:solidFill>
            </a:endParaRPr>
          </a:p>
          <a:p>
            <a:pPr marL="0" indent="0" algn="ctr">
              <a:buNone/>
            </a:pPr>
            <a:endParaRPr lang="en-AU" dirty="0" smtClean="0">
              <a:solidFill>
                <a:srgbClr val="009900"/>
              </a:solidFill>
            </a:endParaRPr>
          </a:p>
          <a:p>
            <a:pPr marL="0" indent="0" algn="ctr">
              <a:buNone/>
            </a:pPr>
            <a:endParaRPr lang="en-AU" dirty="0">
              <a:solidFill>
                <a:srgbClr val="009900"/>
              </a:solidFill>
            </a:endParaRPr>
          </a:p>
        </p:txBody>
      </p:sp>
      <p:sp>
        <p:nvSpPr>
          <p:cNvPr id="3" name="Text Placeholder 2"/>
          <p:cNvSpPr>
            <a:spLocks noGrp="1"/>
          </p:cNvSpPr>
          <p:nvPr>
            <p:ph type="body" sz="quarter" idx="15"/>
          </p:nvPr>
        </p:nvSpPr>
        <p:spPr>
          <a:xfrm>
            <a:off x="516349" y="1245629"/>
            <a:ext cx="8627651" cy="419659"/>
          </a:xfrm>
        </p:spPr>
        <p:txBody>
          <a:bodyPr/>
          <a:lstStyle/>
          <a:p>
            <a:r>
              <a:rPr lang="en-AU" dirty="0" smtClean="0"/>
              <a:t>What systems and hardware the school currently uses </a:t>
            </a:r>
            <a:endParaRPr lang="en-AU" dirty="0"/>
          </a:p>
        </p:txBody>
      </p:sp>
      <p:sp>
        <p:nvSpPr>
          <p:cNvPr id="4" name="Title 3"/>
          <p:cNvSpPr>
            <a:spLocks noGrp="1"/>
          </p:cNvSpPr>
          <p:nvPr>
            <p:ph type="title"/>
          </p:nvPr>
        </p:nvSpPr>
        <p:spPr/>
        <p:txBody>
          <a:bodyPr/>
          <a:lstStyle/>
          <a:p>
            <a:r>
              <a:rPr lang="en-AU" dirty="0" smtClean="0"/>
              <a:t>Digital technology at our </a:t>
            </a:r>
            <a:r>
              <a:rPr lang="en-AU" dirty="0"/>
              <a:t>s</a:t>
            </a:r>
            <a:r>
              <a:rPr lang="en-AU" dirty="0" smtClean="0"/>
              <a:t>chool </a:t>
            </a:r>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11</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225558079"/>
              </p:ext>
            </p:extLst>
          </p:nvPr>
        </p:nvGraphicFramePr>
        <p:xfrm>
          <a:off x="516349" y="1744099"/>
          <a:ext cx="7908636" cy="4819456"/>
        </p:xfrm>
        <a:graphic>
          <a:graphicData uri="http://schemas.openxmlformats.org/drawingml/2006/table">
            <a:tbl>
              <a:tblPr firstRow="1" bandRow="1">
                <a:tableStyleId>{3B4B98B0-60AC-42C2-AFA5-B58CD77FA1E5}</a:tableStyleId>
              </a:tblPr>
              <a:tblGrid>
                <a:gridCol w="2914604">
                  <a:extLst>
                    <a:ext uri="{9D8B030D-6E8A-4147-A177-3AD203B41FA5}">
                      <a16:colId xmlns="" xmlns:a16="http://schemas.microsoft.com/office/drawing/2014/main" val="2553595485"/>
                    </a:ext>
                  </a:extLst>
                </a:gridCol>
                <a:gridCol w="4994032">
                  <a:extLst>
                    <a:ext uri="{9D8B030D-6E8A-4147-A177-3AD203B41FA5}">
                      <a16:colId xmlns="" xmlns:a16="http://schemas.microsoft.com/office/drawing/2014/main" val="584742362"/>
                    </a:ext>
                  </a:extLst>
                </a:gridCol>
              </a:tblGrid>
              <a:tr h="557823">
                <a:tc>
                  <a:txBody>
                    <a:bodyPr/>
                    <a:lstStyle/>
                    <a:p>
                      <a:r>
                        <a:rPr lang="en-AU" sz="1800" dirty="0" smtClean="0"/>
                        <a:t>Resource </a:t>
                      </a:r>
                      <a:r>
                        <a:rPr lang="en-AU" sz="1800" b="0" i="1" kern="1200" dirty="0" smtClean="0">
                          <a:solidFill>
                            <a:srgbClr val="FF0000"/>
                          </a:solidFill>
                          <a:latin typeface="+mn-lt"/>
                          <a:ea typeface="+mn-ea"/>
                          <a:cs typeface="+mn-cs"/>
                        </a:rPr>
                        <a:t>(examples are below)</a:t>
                      </a:r>
                      <a:endParaRPr lang="en-AU" sz="1800" b="0" i="1" kern="1200" dirty="0">
                        <a:solidFill>
                          <a:srgbClr val="FF0000"/>
                        </a:solidFill>
                        <a:latin typeface="+mn-lt"/>
                        <a:ea typeface="+mn-ea"/>
                        <a:cs typeface="+mn-cs"/>
                      </a:endParaRPr>
                    </a:p>
                  </a:txBody>
                  <a:tcPr/>
                </a:tc>
                <a:tc>
                  <a:txBody>
                    <a:bodyPr/>
                    <a:lstStyle/>
                    <a:p>
                      <a:r>
                        <a:rPr lang="en-AU" sz="1800" dirty="0" smtClean="0"/>
                        <a:t>Description </a:t>
                      </a:r>
                      <a:endParaRPr lang="en-AU" sz="1800" dirty="0"/>
                    </a:p>
                  </a:txBody>
                  <a:tcPr/>
                </a:tc>
                <a:extLst>
                  <a:ext uri="{0D108BD9-81ED-4DB2-BD59-A6C34878D82A}">
                    <a16:rowId xmlns="" xmlns:a16="http://schemas.microsoft.com/office/drawing/2014/main" val="2201893818"/>
                  </a:ext>
                </a:extLst>
              </a:tr>
              <a:tr h="667924">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800" b="0" i="1" kern="1200" dirty="0" smtClean="0">
                          <a:solidFill>
                            <a:srgbClr val="FF0000"/>
                          </a:solidFill>
                          <a:latin typeface="+mn-lt"/>
                          <a:ea typeface="+mn-ea"/>
                          <a:cs typeface="+mn-cs"/>
                        </a:rPr>
                        <a:t>Desktop computers</a:t>
                      </a:r>
                      <a:r>
                        <a:rPr lang="en-AU" sz="1800" b="0" i="1" kern="1200" baseline="0" dirty="0" smtClean="0">
                          <a:solidFill>
                            <a:srgbClr val="FF0000"/>
                          </a:solidFill>
                          <a:latin typeface="+mn-lt"/>
                          <a:ea typeface="+mn-ea"/>
                          <a:cs typeface="+mn-cs"/>
                        </a:rPr>
                        <a:t> in classroom</a:t>
                      </a:r>
                      <a:endParaRPr lang="en-AU" sz="1800" b="0" i="1" kern="1200" dirty="0" smtClean="0">
                        <a:solidFill>
                          <a:srgbClr val="FF0000"/>
                        </a:solidFill>
                        <a:latin typeface="+mn-lt"/>
                        <a:ea typeface="+mn-ea"/>
                        <a:cs typeface="+mn-cs"/>
                      </a:endParaRPr>
                    </a:p>
                  </a:txBody>
                  <a:tcPr/>
                </a:tc>
                <a:tc>
                  <a:txBody>
                    <a:bodyPr/>
                    <a:lstStyle/>
                    <a:p>
                      <a:pPr marL="0" algn="l" defTabSz="514337" rtl="0" eaLnBrk="1" latinLnBrk="0" hangingPunct="1"/>
                      <a:endParaRPr lang="en-AU" sz="1800" b="1" kern="1200">
                        <a:solidFill>
                          <a:schemeClr val="tx1"/>
                        </a:solidFill>
                        <a:latin typeface="+mn-lt"/>
                        <a:ea typeface="+mn-ea"/>
                        <a:cs typeface="+mn-cs"/>
                      </a:endParaRPr>
                    </a:p>
                  </a:txBody>
                  <a:tcPr/>
                </a:tc>
                <a:extLst>
                  <a:ext uri="{0D108BD9-81ED-4DB2-BD59-A6C34878D82A}">
                    <a16:rowId xmlns="" xmlns:a16="http://schemas.microsoft.com/office/drawing/2014/main" val="3518125470"/>
                  </a:ext>
                </a:extLst>
              </a:tr>
              <a:tr h="557823">
                <a:tc>
                  <a:txBody>
                    <a:bodyPr/>
                    <a:lstStyle/>
                    <a:p>
                      <a:pPr marL="0" algn="l" defTabSz="514337" rtl="0" eaLnBrk="1" latinLnBrk="0" hangingPunct="1"/>
                      <a:r>
                        <a:rPr lang="en-AU" sz="1800" b="0" i="1" kern="1200" dirty="0" smtClean="0">
                          <a:solidFill>
                            <a:srgbClr val="FF0000"/>
                          </a:solidFill>
                          <a:latin typeface="+mn-lt"/>
                          <a:ea typeface="+mn-ea"/>
                          <a:cs typeface="+mn-cs"/>
                        </a:rPr>
                        <a:t>Class</a:t>
                      </a:r>
                      <a:r>
                        <a:rPr lang="en-AU" sz="1800" b="0" i="1" kern="1200" baseline="0" dirty="0" smtClean="0">
                          <a:solidFill>
                            <a:srgbClr val="FF0000"/>
                          </a:solidFill>
                          <a:latin typeface="+mn-lt"/>
                          <a:ea typeface="+mn-ea"/>
                          <a:cs typeface="+mn-cs"/>
                        </a:rPr>
                        <a:t> sets of laptops / tablets / etc.</a:t>
                      </a:r>
                      <a:endParaRPr lang="en-AU" sz="1800" b="0" i="1" kern="1200" dirty="0">
                        <a:solidFill>
                          <a:srgbClr val="FF0000"/>
                        </a:solidFill>
                        <a:latin typeface="+mn-lt"/>
                        <a:ea typeface="+mn-ea"/>
                        <a:cs typeface="+mn-cs"/>
                      </a:endParaRPr>
                    </a:p>
                  </a:txBody>
                  <a:tcPr/>
                </a:tc>
                <a:tc>
                  <a:txBody>
                    <a:bodyPr/>
                    <a:lstStyle/>
                    <a:p>
                      <a:pPr marL="0" algn="l" defTabSz="514337" rtl="0" eaLnBrk="1" latinLnBrk="0" hangingPunct="1"/>
                      <a:endParaRPr lang="en-AU" sz="1800" b="1" kern="1200">
                        <a:solidFill>
                          <a:schemeClr val="tx1"/>
                        </a:solidFill>
                        <a:latin typeface="+mn-lt"/>
                        <a:ea typeface="+mn-ea"/>
                        <a:cs typeface="+mn-cs"/>
                      </a:endParaRPr>
                    </a:p>
                  </a:txBody>
                  <a:tcPr/>
                </a:tc>
                <a:extLst>
                  <a:ext uri="{0D108BD9-81ED-4DB2-BD59-A6C34878D82A}">
                    <a16:rowId xmlns="" xmlns:a16="http://schemas.microsoft.com/office/drawing/2014/main" val="2768312702"/>
                  </a:ext>
                </a:extLst>
              </a:tr>
              <a:tr h="557823">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800" b="0" i="1" kern="1200" dirty="0" smtClean="0">
                          <a:solidFill>
                            <a:srgbClr val="FF0000"/>
                          </a:solidFill>
                          <a:latin typeface="+mn-lt"/>
                          <a:ea typeface="+mn-ea"/>
                          <a:cs typeface="+mn-cs"/>
                        </a:rPr>
                        <a:t>Computer Lab</a:t>
                      </a:r>
                    </a:p>
                    <a:p>
                      <a:pPr marL="0" algn="l" defTabSz="514337" rtl="0" eaLnBrk="1" latinLnBrk="0" hangingPunct="1"/>
                      <a:endParaRPr lang="en-AU" sz="1800" b="0" i="1" kern="1200" dirty="0">
                        <a:solidFill>
                          <a:srgbClr val="FF0000"/>
                        </a:solidFill>
                        <a:latin typeface="+mn-lt"/>
                        <a:ea typeface="+mn-ea"/>
                        <a:cs typeface="+mn-cs"/>
                      </a:endParaRPr>
                    </a:p>
                  </a:txBody>
                  <a:tcPr/>
                </a:tc>
                <a:tc>
                  <a:txBody>
                    <a:bodyPr/>
                    <a:lstStyle/>
                    <a:p>
                      <a:pPr marL="0" algn="l" defTabSz="514337" rtl="0" eaLnBrk="1" latinLnBrk="0" hangingPunct="1"/>
                      <a:endParaRPr lang="en-AU" sz="1800" b="1" kern="1200">
                        <a:solidFill>
                          <a:schemeClr val="tx1"/>
                        </a:solidFill>
                        <a:latin typeface="+mn-lt"/>
                        <a:ea typeface="+mn-ea"/>
                        <a:cs typeface="+mn-cs"/>
                      </a:endParaRPr>
                    </a:p>
                  </a:txBody>
                  <a:tcPr/>
                </a:tc>
                <a:extLst>
                  <a:ext uri="{0D108BD9-81ED-4DB2-BD59-A6C34878D82A}">
                    <a16:rowId xmlns="" xmlns:a16="http://schemas.microsoft.com/office/drawing/2014/main" val="667016971"/>
                  </a:ext>
                </a:extLst>
              </a:tr>
              <a:tr h="557823">
                <a:tc>
                  <a:txBody>
                    <a:bodyPr/>
                    <a:lstStyle/>
                    <a:p>
                      <a:pPr marL="0" algn="l" defTabSz="514337" rtl="0" eaLnBrk="1" latinLnBrk="0" hangingPunct="1"/>
                      <a:r>
                        <a:rPr lang="en-AU" sz="1800" b="0" i="1" kern="1200" dirty="0" smtClean="0">
                          <a:solidFill>
                            <a:srgbClr val="FF0000"/>
                          </a:solidFill>
                          <a:latin typeface="+mn-lt"/>
                          <a:ea typeface="+mn-ea"/>
                          <a:cs typeface="+mn-cs"/>
                        </a:rPr>
                        <a:t>BYOD program</a:t>
                      </a:r>
                      <a:endParaRPr lang="en-AU" sz="1800" b="0" i="1" kern="1200" dirty="0">
                        <a:solidFill>
                          <a:srgbClr val="FF0000"/>
                        </a:solidFill>
                        <a:latin typeface="+mn-lt"/>
                        <a:ea typeface="+mn-ea"/>
                        <a:cs typeface="+mn-cs"/>
                      </a:endParaRPr>
                    </a:p>
                  </a:txBody>
                  <a:tcPr/>
                </a:tc>
                <a:tc>
                  <a:txBody>
                    <a:bodyPr/>
                    <a:lstStyle/>
                    <a:p>
                      <a:pPr marL="0" algn="l" defTabSz="514337" rtl="0" eaLnBrk="1" latinLnBrk="0" hangingPunct="1"/>
                      <a:endParaRPr lang="en-AU" sz="1800" b="1" kern="1200">
                        <a:solidFill>
                          <a:schemeClr val="tx1"/>
                        </a:solidFill>
                        <a:latin typeface="+mn-lt"/>
                        <a:ea typeface="+mn-ea"/>
                        <a:cs typeface="+mn-cs"/>
                      </a:endParaRPr>
                    </a:p>
                  </a:txBody>
                  <a:tcPr/>
                </a:tc>
                <a:extLst>
                  <a:ext uri="{0D108BD9-81ED-4DB2-BD59-A6C34878D82A}">
                    <a16:rowId xmlns="" xmlns:a16="http://schemas.microsoft.com/office/drawing/2014/main" val="2900954159"/>
                  </a:ext>
                </a:extLst>
              </a:tr>
              <a:tr h="557823">
                <a:tc>
                  <a:txBody>
                    <a:bodyPr/>
                    <a:lstStyle/>
                    <a:p>
                      <a:pPr marL="0" algn="l" defTabSz="514337" rtl="0" eaLnBrk="1" latinLnBrk="0" hangingPunct="1"/>
                      <a:r>
                        <a:rPr lang="en-AU" sz="1800" b="0" i="1" kern="1200" dirty="0" smtClean="0">
                          <a:solidFill>
                            <a:srgbClr val="FF0000"/>
                          </a:solidFill>
                          <a:latin typeface="+mn-lt"/>
                          <a:ea typeface="+mn-ea"/>
                          <a:cs typeface="+mn-cs"/>
                        </a:rPr>
                        <a:t>Network</a:t>
                      </a:r>
                      <a:endParaRPr lang="en-AU" sz="1800" b="0" i="1" kern="1200" dirty="0">
                        <a:solidFill>
                          <a:srgbClr val="FF0000"/>
                        </a:solidFill>
                        <a:latin typeface="+mn-lt"/>
                        <a:ea typeface="+mn-ea"/>
                        <a:cs typeface="+mn-cs"/>
                      </a:endParaRPr>
                    </a:p>
                  </a:txBody>
                  <a:tcPr/>
                </a:tc>
                <a:tc>
                  <a:txBody>
                    <a:bodyPr/>
                    <a:lstStyle/>
                    <a:p>
                      <a:pPr marL="0" algn="l" defTabSz="514337" rtl="0" eaLnBrk="1" latinLnBrk="0" hangingPunct="1"/>
                      <a:endParaRPr lang="en-AU" sz="1800" b="1" kern="1200" dirty="0">
                        <a:solidFill>
                          <a:schemeClr val="tx1"/>
                        </a:solidFill>
                        <a:latin typeface="+mn-lt"/>
                        <a:ea typeface="+mn-ea"/>
                        <a:cs typeface="+mn-cs"/>
                      </a:endParaRPr>
                    </a:p>
                  </a:txBody>
                  <a:tcPr/>
                </a:tc>
                <a:extLst>
                  <a:ext uri="{0D108BD9-81ED-4DB2-BD59-A6C34878D82A}">
                    <a16:rowId xmlns="" xmlns:a16="http://schemas.microsoft.com/office/drawing/2014/main" val="3201379997"/>
                  </a:ext>
                </a:extLst>
              </a:tr>
              <a:tr h="557823">
                <a:tc>
                  <a:txBody>
                    <a:bodyPr/>
                    <a:lstStyle/>
                    <a:p>
                      <a:pPr marL="0" algn="l" defTabSz="514337" rtl="0" eaLnBrk="1" latinLnBrk="0" hangingPunct="1"/>
                      <a:endParaRPr lang="en-AU" sz="1800" b="1" kern="1200">
                        <a:solidFill>
                          <a:schemeClr val="tx1"/>
                        </a:solidFill>
                        <a:latin typeface="+mn-lt"/>
                        <a:ea typeface="+mn-ea"/>
                        <a:cs typeface="+mn-cs"/>
                      </a:endParaRPr>
                    </a:p>
                  </a:txBody>
                  <a:tcPr/>
                </a:tc>
                <a:tc>
                  <a:txBody>
                    <a:bodyPr/>
                    <a:lstStyle/>
                    <a:p>
                      <a:pPr marL="0" algn="l" defTabSz="514337" rtl="0" eaLnBrk="1" latinLnBrk="0" hangingPunct="1"/>
                      <a:endParaRPr lang="en-AU" sz="1800" b="1" kern="1200" dirty="0">
                        <a:solidFill>
                          <a:schemeClr val="tx1"/>
                        </a:solidFill>
                        <a:latin typeface="+mn-lt"/>
                        <a:ea typeface="+mn-ea"/>
                        <a:cs typeface="+mn-cs"/>
                      </a:endParaRPr>
                    </a:p>
                  </a:txBody>
                  <a:tcPr/>
                </a:tc>
                <a:extLst>
                  <a:ext uri="{0D108BD9-81ED-4DB2-BD59-A6C34878D82A}">
                    <a16:rowId xmlns="" xmlns:a16="http://schemas.microsoft.com/office/drawing/2014/main" val="4119591793"/>
                  </a:ext>
                </a:extLst>
              </a:tr>
              <a:tr h="557823">
                <a:tc>
                  <a:txBody>
                    <a:bodyPr/>
                    <a:lstStyle/>
                    <a:p>
                      <a:pPr marL="0" algn="l" defTabSz="514337" rtl="0" eaLnBrk="1" latinLnBrk="0" hangingPunct="1"/>
                      <a:endParaRPr lang="en-AU" sz="1800" b="1" kern="1200">
                        <a:solidFill>
                          <a:schemeClr val="tx1"/>
                        </a:solidFill>
                        <a:latin typeface="+mn-lt"/>
                        <a:ea typeface="+mn-ea"/>
                        <a:cs typeface="+mn-cs"/>
                      </a:endParaRPr>
                    </a:p>
                  </a:txBody>
                  <a:tcPr/>
                </a:tc>
                <a:tc>
                  <a:txBody>
                    <a:bodyPr/>
                    <a:lstStyle/>
                    <a:p>
                      <a:pPr marL="0" algn="l" defTabSz="514337" rtl="0" eaLnBrk="1" latinLnBrk="0" hangingPunct="1"/>
                      <a:endParaRPr lang="en-AU" sz="1800" b="1" kern="1200" dirty="0">
                        <a:solidFill>
                          <a:schemeClr val="tx1"/>
                        </a:solidFill>
                        <a:latin typeface="+mn-lt"/>
                        <a:ea typeface="+mn-ea"/>
                        <a:cs typeface="+mn-cs"/>
                      </a:endParaRPr>
                    </a:p>
                  </a:txBody>
                  <a:tcPr/>
                </a:tc>
                <a:extLst>
                  <a:ext uri="{0D108BD9-81ED-4DB2-BD59-A6C34878D82A}">
                    <a16:rowId xmlns="" xmlns:a16="http://schemas.microsoft.com/office/drawing/2014/main" val="3200467194"/>
                  </a:ext>
                </a:extLst>
              </a:tr>
            </a:tbl>
          </a:graphicData>
        </a:graphic>
      </p:graphicFrame>
    </p:spTree>
    <p:extLst>
      <p:ext uri="{BB962C8B-B14F-4D97-AF65-F5344CB8AC3E}">
        <p14:creationId xmlns:p14="http://schemas.microsoft.com/office/powerpoint/2010/main" val="69325480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fld id="{5116C895-348D-4FA1-AC3F-6A98EE2CBA64}" type="slidenum">
              <a:rPr lang="en-US" smtClean="0"/>
              <a:pPr/>
              <a:t>12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22245963"/>
              </p:ext>
            </p:extLst>
          </p:nvPr>
        </p:nvGraphicFramePr>
        <p:xfrm>
          <a:off x="819399" y="1282534"/>
          <a:ext cx="7751515" cy="4085326"/>
        </p:xfrm>
        <a:graphic>
          <a:graphicData uri="http://schemas.openxmlformats.org/drawingml/2006/table">
            <a:tbl>
              <a:tblPr firstRow="1" firstCol="1" bandRow="1">
                <a:tableStyleId>{3B4B98B0-60AC-42C2-AFA5-B58CD77FA1E5}</a:tableStyleId>
              </a:tblPr>
              <a:tblGrid>
                <a:gridCol w="1550303"/>
                <a:gridCol w="1550303"/>
                <a:gridCol w="1550303"/>
                <a:gridCol w="1550303"/>
                <a:gridCol w="1550303"/>
              </a:tblGrid>
              <a:tr h="208952">
                <a:tc>
                  <a:txBody>
                    <a:bodyPr/>
                    <a:lstStyle/>
                    <a:p>
                      <a:pPr>
                        <a:lnSpc>
                          <a:spcPct val="115000"/>
                        </a:lnSpc>
                        <a:spcAft>
                          <a:spcPts val="0"/>
                        </a:spcAft>
                      </a:pPr>
                      <a:r>
                        <a:rPr lang="en-AU" sz="900" dirty="0">
                          <a:effectLst/>
                        </a:rPr>
                        <a:t>LEARNING</a:t>
                      </a:r>
                      <a:endParaRPr lang="en-AU" sz="900" dirty="0">
                        <a:effectLst/>
                        <a:latin typeface="Calibri"/>
                        <a:ea typeface="Calibri"/>
                        <a:cs typeface="Times New Roman"/>
                      </a:endParaRPr>
                    </a:p>
                  </a:txBody>
                  <a:tcPr marL="57260" marR="57260" marT="0" marB="0"/>
                </a:tc>
                <a:tc>
                  <a:txBody>
                    <a:bodyPr/>
                    <a:lstStyle/>
                    <a:p>
                      <a:pPr algn="ctr">
                        <a:lnSpc>
                          <a:spcPct val="115000"/>
                        </a:lnSpc>
                        <a:spcAft>
                          <a:spcPts val="0"/>
                        </a:spcAft>
                      </a:pPr>
                      <a:r>
                        <a:rPr lang="en-AU" sz="900">
                          <a:effectLst/>
                        </a:rPr>
                        <a:t>Foundation</a:t>
                      </a:r>
                      <a:endParaRPr lang="en-AU" sz="900">
                        <a:effectLst/>
                        <a:latin typeface="Calibri"/>
                        <a:ea typeface="Calibri"/>
                        <a:cs typeface="Times New Roman"/>
                      </a:endParaRPr>
                    </a:p>
                  </a:txBody>
                  <a:tcPr marL="57260" marR="57260" marT="0" marB="0"/>
                </a:tc>
                <a:tc>
                  <a:txBody>
                    <a:bodyPr/>
                    <a:lstStyle/>
                    <a:p>
                      <a:pPr algn="ctr">
                        <a:lnSpc>
                          <a:spcPct val="115000"/>
                        </a:lnSpc>
                        <a:spcAft>
                          <a:spcPts val="0"/>
                        </a:spcAft>
                      </a:pPr>
                      <a:r>
                        <a:rPr lang="en-AU" sz="900">
                          <a:effectLst/>
                        </a:rPr>
                        <a:t>Delivering</a:t>
                      </a:r>
                      <a:endParaRPr lang="en-AU" sz="900">
                        <a:effectLst/>
                        <a:latin typeface="Calibri"/>
                        <a:ea typeface="Calibri"/>
                        <a:cs typeface="Times New Roman"/>
                      </a:endParaRPr>
                    </a:p>
                  </a:txBody>
                  <a:tcPr marL="57260" marR="57260" marT="0" marB="0"/>
                </a:tc>
                <a:tc>
                  <a:txBody>
                    <a:bodyPr/>
                    <a:lstStyle/>
                    <a:p>
                      <a:pPr algn="ctr">
                        <a:lnSpc>
                          <a:spcPct val="115000"/>
                        </a:lnSpc>
                        <a:spcAft>
                          <a:spcPts val="0"/>
                        </a:spcAft>
                      </a:pPr>
                      <a:r>
                        <a:rPr lang="en-AU" sz="900">
                          <a:effectLst/>
                        </a:rPr>
                        <a:t>Sustaining and growing</a:t>
                      </a:r>
                      <a:endParaRPr lang="en-AU" sz="900">
                        <a:effectLst/>
                        <a:latin typeface="Calibri"/>
                        <a:ea typeface="Calibri"/>
                        <a:cs typeface="Times New Roman"/>
                      </a:endParaRPr>
                    </a:p>
                  </a:txBody>
                  <a:tcPr marL="57260" marR="57260" marT="0" marB="0"/>
                </a:tc>
                <a:tc>
                  <a:txBody>
                    <a:bodyPr/>
                    <a:lstStyle/>
                    <a:p>
                      <a:pPr algn="ctr">
                        <a:lnSpc>
                          <a:spcPct val="115000"/>
                        </a:lnSpc>
                        <a:spcAft>
                          <a:spcPts val="0"/>
                        </a:spcAft>
                      </a:pPr>
                      <a:r>
                        <a:rPr lang="en-AU" sz="900">
                          <a:effectLst/>
                        </a:rPr>
                        <a:t>Excelling</a:t>
                      </a:r>
                      <a:endParaRPr lang="en-AU" sz="900">
                        <a:effectLst/>
                        <a:latin typeface="Calibri"/>
                        <a:ea typeface="Calibri"/>
                        <a:cs typeface="Times New Roman"/>
                      </a:endParaRPr>
                    </a:p>
                  </a:txBody>
                  <a:tcPr marL="57260" marR="57260" marT="0" marB="0"/>
                </a:tc>
              </a:tr>
              <a:tr h="1462661">
                <a:tc rowSpan="3">
                  <a:txBody>
                    <a:bodyPr/>
                    <a:lstStyle/>
                    <a:p>
                      <a:pPr>
                        <a:lnSpc>
                          <a:spcPct val="115000"/>
                        </a:lnSpc>
                        <a:spcAft>
                          <a:spcPts val="0"/>
                        </a:spcAft>
                      </a:pPr>
                      <a:r>
                        <a:rPr lang="en-AU" sz="900" dirty="0">
                          <a:effectLst/>
                        </a:rPr>
                        <a:t>In our school, digital technology is used to enhance and extend student learning and connect  students to learning beyond their physical environment</a:t>
                      </a:r>
                    </a:p>
                    <a:p>
                      <a:pPr>
                        <a:lnSpc>
                          <a:spcPct val="115000"/>
                        </a:lnSpc>
                        <a:spcAft>
                          <a:spcPts val="0"/>
                        </a:spcAft>
                      </a:pPr>
                      <a:r>
                        <a:rPr lang="en-AU" sz="900" dirty="0">
                          <a:effectLst/>
                        </a:rPr>
                        <a:t> </a:t>
                      </a:r>
                    </a:p>
                    <a:p>
                      <a:pPr>
                        <a:lnSpc>
                          <a:spcPct val="115000"/>
                        </a:lnSpc>
                        <a:spcAft>
                          <a:spcPts val="0"/>
                        </a:spcAft>
                      </a:pPr>
                      <a:r>
                        <a:rPr lang="en-AU" sz="900" dirty="0">
                          <a:effectLst/>
                        </a:rPr>
                        <a:t>Digital literacy is developed measured and monitored.</a:t>
                      </a:r>
                    </a:p>
                    <a:p>
                      <a:pPr>
                        <a:lnSpc>
                          <a:spcPct val="115000"/>
                        </a:lnSpc>
                        <a:spcAft>
                          <a:spcPts val="0"/>
                        </a:spcAft>
                      </a:pPr>
                      <a:r>
                        <a:rPr lang="en-AU" sz="900" dirty="0">
                          <a:effectLst/>
                        </a:rPr>
                        <a:t> </a:t>
                      </a:r>
                    </a:p>
                    <a:p>
                      <a:pPr>
                        <a:lnSpc>
                          <a:spcPct val="115000"/>
                        </a:lnSpc>
                        <a:spcAft>
                          <a:spcPts val="0"/>
                        </a:spcAft>
                      </a:pPr>
                      <a:r>
                        <a:rPr lang="en-AU" sz="900" dirty="0">
                          <a:effectLst/>
                        </a:rPr>
                        <a:t> </a:t>
                      </a:r>
                    </a:p>
                    <a:p>
                      <a:pPr>
                        <a:lnSpc>
                          <a:spcPct val="115000"/>
                        </a:lnSpc>
                        <a:spcAft>
                          <a:spcPts val="0"/>
                        </a:spcAft>
                      </a:pPr>
                      <a:r>
                        <a:rPr lang="en-AU" sz="900" dirty="0">
                          <a:effectLst/>
                        </a:rPr>
                        <a:t> </a:t>
                      </a:r>
                    </a:p>
                    <a:p>
                      <a:pPr>
                        <a:lnSpc>
                          <a:spcPct val="115000"/>
                        </a:lnSpc>
                        <a:spcAft>
                          <a:spcPts val="0"/>
                        </a:spcAft>
                      </a:pPr>
                      <a:r>
                        <a:rPr lang="en-AU" sz="900" dirty="0">
                          <a:effectLst/>
                        </a:rPr>
                        <a:t> </a:t>
                      </a:r>
                    </a:p>
                    <a:p>
                      <a:pPr>
                        <a:lnSpc>
                          <a:spcPct val="115000"/>
                        </a:lnSpc>
                        <a:spcAft>
                          <a:spcPts val="0"/>
                        </a:spcAft>
                      </a:pPr>
                      <a:r>
                        <a:rPr lang="en-AU" sz="900" dirty="0">
                          <a:effectLst/>
                        </a:rPr>
                        <a:t> </a:t>
                      </a:r>
                    </a:p>
                    <a:p>
                      <a:pPr>
                        <a:lnSpc>
                          <a:spcPct val="115000"/>
                        </a:lnSpc>
                        <a:spcAft>
                          <a:spcPts val="0"/>
                        </a:spcAft>
                      </a:pPr>
                      <a:r>
                        <a:rPr lang="en-AU" sz="900" dirty="0">
                          <a:effectLst/>
                        </a:rPr>
                        <a:t> </a:t>
                      </a:r>
                    </a:p>
                    <a:p>
                      <a:pPr>
                        <a:lnSpc>
                          <a:spcPct val="115000"/>
                        </a:lnSpc>
                        <a:spcAft>
                          <a:spcPts val="0"/>
                        </a:spcAft>
                      </a:pPr>
                      <a:r>
                        <a:rPr lang="en-AU" sz="900" dirty="0">
                          <a:effectLst/>
                        </a:rPr>
                        <a:t> </a:t>
                      </a:r>
                      <a:endParaRPr lang="en-AU" sz="900" dirty="0">
                        <a:effectLst/>
                        <a:latin typeface="Calibri"/>
                        <a:ea typeface="Calibri"/>
                        <a:cs typeface="Times New Roman"/>
                      </a:endParaRPr>
                    </a:p>
                  </a:txBody>
                  <a:tcPr marL="57260" marR="57260" marT="0" marB="0"/>
                </a:tc>
                <a:tc>
                  <a:txBody>
                    <a:bodyPr/>
                    <a:lstStyle/>
                    <a:p>
                      <a:pPr>
                        <a:lnSpc>
                          <a:spcPct val="115000"/>
                        </a:lnSpc>
                        <a:spcAft>
                          <a:spcPts val="0"/>
                        </a:spcAft>
                      </a:pPr>
                      <a:r>
                        <a:rPr lang="en-AU" sz="900">
                          <a:effectLst/>
                        </a:rPr>
                        <a:t>Students use of digital technology is usually teacher directed. </a:t>
                      </a:r>
                    </a:p>
                    <a:p>
                      <a:pPr>
                        <a:lnSpc>
                          <a:spcPct val="115000"/>
                        </a:lnSpc>
                        <a:spcAft>
                          <a:spcPts val="0"/>
                        </a:spcAft>
                      </a:pPr>
                      <a:r>
                        <a:rPr lang="en-AU" sz="900">
                          <a:effectLst/>
                        </a:rPr>
                        <a:t> </a:t>
                      </a:r>
                    </a:p>
                    <a:p>
                      <a:pPr>
                        <a:lnSpc>
                          <a:spcPct val="115000"/>
                        </a:lnSpc>
                        <a:spcAft>
                          <a:spcPts val="0"/>
                        </a:spcAft>
                      </a:pPr>
                      <a:r>
                        <a:rPr lang="en-AU" sz="900">
                          <a:effectLst/>
                        </a:rPr>
                        <a:t> </a:t>
                      </a:r>
                    </a:p>
                    <a:p>
                      <a:pPr>
                        <a:lnSpc>
                          <a:spcPct val="115000"/>
                        </a:lnSpc>
                        <a:spcAft>
                          <a:spcPts val="0"/>
                        </a:spcAft>
                      </a:pPr>
                      <a:r>
                        <a:rPr lang="en-AU" sz="900">
                          <a:effectLst/>
                        </a:rPr>
                        <a:t> </a:t>
                      </a:r>
                    </a:p>
                    <a:p>
                      <a:pPr>
                        <a:lnSpc>
                          <a:spcPct val="115000"/>
                        </a:lnSpc>
                        <a:spcAft>
                          <a:spcPts val="0"/>
                        </a:spcAft>
                      </a:pPr>
                      <a:r>
                        <a:rPr lang="en-AU" sz="900">
                          <a:effectLst/>
                        </a:rPr>
                        <a:t> </a:t>
                      </a:r>
                      <a:endParaRPr lang="en-AU" sz="900">
                        <a:effectLst/>
                        <a:latin typeface="Calibri"/>
                        <a:ea typeface="Calibri"/>
                        <a:cs typeface="Times New Roman"/>
                      </a:endParaRPr>
                    </a:p>
                  </a:txBody>
                  <a:tcPr marL="57260" marR="57260" marT="0" marB="0"/>
                </a:tc>
                <a:tc>
                  <a:txBody>
                    <a:bodyPr/>
                    <a:lstStyle/>
                    <a:p>
                      <a:pPr>
                        <a:lnSpc>
                          <a:spcPct val="115000"/>
                        </a:lnSpc>
                        <a:spcAft>
                          <a:spcPts val="0"/>
                        </a:spcAft>
                      </a:pPr>
                      <a:r>
                        <a:rPr lang="en-AU" sz="900" dirty="0">
                          <a:effectLst/>
                        </a:rPr>
                        <a:t>Students use digital technology to support learning in their classroom and can independently select the appropriate technology to enhance their learning.</a:t>
                      </a:r>
                    </a:p>
                    <a:p>
                      <a:pPr>
                        <a:lnSpc>
                          <a:spcPct val="115000"/>
                        </a:lnSpc>
                        <a:spcAft>
                          <a:spcPts val="0"/>
                        </a:spcAft>
                      </a:pPr>
                      <a:r>
                        <a:rPr lang="en-AU" sz="900" dirty="0">
                          <a:effectLst/>
                        </a:rPr>
                        <a:t> </a:t>
                      </a:r>
                      <a:endParaRPr lang="en-AU" sz="900" dirty="0">
                        <a:effectLst/>
                        <a:latin typeface="Calibri"/>
                        <a:ea typeface="Calibri"/>
                        <a:cs typeface="Times New Roman"/>
                      </a:endParaRPr>
                    </a:p>
                  </a:txBody>
                  <a:tcPr marL="57260" marR="57260" marT="0" marB="0"/>
                </a:tc>
                <a:tc>
                  <a:txBody>
                    <a:bodyPr/>
                    <a:lstStyle/>
                    <a:p>
                      <a:pPr>
                        <a:lnSpc>
                          <a:spcPct val="115000"/>
                        </a:lnSpc>
                        <a:spcAft>
                          <a:spcPts val="0"/>
                        </a:spcAft>
                      </a:pPr>
                      <a:r>
                        <a:rPr lang="en-AU" sz="900">
                          <a:effectLst/>
                        </a:rPr>
                        <a:t>Students use digital technology independently to access learning experiences as they need to within and beyond the school.</a:t>
                      </a:r>
                      <a:endParaRPr lang="en-AU" sz="900">
                        <a:effectLst/>
                        <a:latin typeface="Calibri"/>
                        <a:ea typeface="Calibri"/>
                        <a:cs typeface="Times New Roman"/>
                      </a:endParaRPr>
                    </a:p>
                  </a:txBody>
                  <a:tcPr marL="57260" marR="57260" marT="0" marB="0"/>
                </a:tc>
                <a:tc>
                  <a:txBody>
                    <a:bodyPr/>
                    <a:lstStyle/>
                    <a:p>
                      <a:pPr>
                        <a:lnSpc>
                          <a:spcPct val="115000"/>
                        </a:lnSpc>
                        <a:spcAft>
                          <a:spcPts val="0"/>
                        </a:spcAft>
                      </a:pPr>
                      <a:r>
                        <a:rPr lang="en-AU" sz="900">
                          <a:effectLst/>
                        </a:rPr>
                        <a:t>Students and teachers co- design digital learning experiences that are relevant to their needs.</a:t>
                      </a:r>
                      <a:endParaRPr lang="en-AU" sz="900">
                        <a:effectLst/>
                        <a:latin typeface="Calibri"/>
                        <a:ea typeface="Calibri"/>
                        <a:cs typeface="Times New Roman"/>
                      </a:endParaRPr>
                    </a:p>
                  </a:txBody>
                  <a:tcPr marL="57260" marR="57260" marT="0" marB="0"/>
                </a:tc>
              </a:tr>
              <a:tr h="1518779">
                <a:tc vMerge="1">
                  <a:txBody>
                    <a:bodyPr/>
                    <a:lstStyle/>
                    <a:p>
                      <a:endParaRPr lang="en-AU"/>
                    </a:p>
                  </a:txBody>
                  <a:tcPr/>
                </a:tc>
                <a:tc>
                  <a:txBody>
                    <a:bodyPr/>
                    <a:lstStyle/>
                    <a:p>
                      <a:pPr>
                        <a:lnSpc>
                          <a:spcPct val="115000"/>
                        </a:lnSpc>
                        <a:spcAft>
                          <a:spcPts val="0"/>
                        </a:spcAft>
                      </a:pPr>
                      <a:r>
                        <a:rPr lang="en-AU" sz="900" dirty="0">
                          <a:effectLst/>
                        </a:rPr>
                        <a:t>Students learn to use technology in an ad-hoc manner and activities may not relate to other learning,  Activities include basic operations such as typing work to hand to the teacher</a:t>
                      </a:r>
                    </a:p>
                    <a:p>
                      <a:pPr>
                        <a:lnSpc>
                          <a:spcPct val="115000"/>
                        </a:lnSpc>
                        <a:spcAft>
                          <a:spcPts val="0"/>
                        </a:spcAft>
                      </a:pPr>
                      <a:r>
                        <a:rPr lang="en-AU" sz="900" dirty="0">
                          <a:effectLst/>
                        </a:rPr>
                        <a:t> </a:t>
                      </a:r>
                      <a:endParaRPr lang="en-AU" sz="900" dirty="0">
                        <a:effectLst/>
                        <a:latin typeface="Calibri"/>
                        <a:ea typeface="Calibri"/>
                        <a:cs typeface="Times New Roman"/>
                      </a:endParaRPr>
                    </a:p>
                  </a:txBody>
                  <a:tcPr marL="57260" marR="57260" marT="0" marB="0"/>
                </a:tc>
                <a:tc>
                  <a:txBody>
                    <a:bodyPr/>
                    <a:lstStyle/>
                    <a:p>
                      <a:pPr>
                        <a:lnSpc>
                          <a:spcPct val="115000"/>
                        </a:lnSpc>
                        <a:spcAft>
                          <a:spcPts val="0"/>
                        </a:spcAft>
                      </a:pPr>
                      <a:r>
                        <a:rPr lang="en-AU" sz="900" dirty="0">
                          <a:effectLst/>
                        </a:rPr>
                        <a:t>Students sometimes use technology to work with peers and to demonstrate and share their learning with their teacher.</a:t>
                      </a:r>
                    </a:p>
                    <a:p>
                      <a:pPr>
                        <a:lnSpc>
                          <a:spcPct val="115000"/>
                        </a:lnSpc>
                        <a:spcAft>
                          <a:spcPts val="0"/>
                        </a:spcAft>
                      </a:pPr>
                      <a:r>
                        <a:rPr lang="en-AU" sz="900" dirty="0">
                          <a:effectLst/>
                        </a:rPr>
                        <a:t> </a:t>
                      </a:r>
                      <a:endParaRPr lang="en-AU" sz="900" dirty="0">
                        <a:effectLst/>
                        <a:latin typeface="Calibri"/>
                        <a:ea typeface="Calibri"/>
                        <a:cs typeface="Times New Roman"/>
                      </a:endParaRPr>
                    </a:p>
                  </a:txBody>
                  <a:tcPr marL="57260" marR="57260" marT="0" marB="0"/>
                </a:tc>
                <a:tc>
                  <a:txBody>
                    <a:bodyPr/>
                    <a:lstStyle/>
                    <a:p>
                      <a:pPr>
                        <a:lnSpc>
                          <a:spcPct val="115000"/>
                        </a:lnSpc>
                        <a:spcAft>
                          <a:spcPts val="0"/>
                        </a:spcAft>
                      </a:pPr>
                      <a:r>
                        <a:rPr lang="en-AU" sz="900" dirty="0">
                          <a:effectLst/>
                        </a:rPr>
                        <a:t>Students use technology to work with their peers and support other’s learning. They can share  their learning  with an authentic audience</a:t>
                      </a:r>
                    </a:p>
                    <a:p>
                      <a:pPr>
                        <a:lnSpc>
                          <a:spcPct val="115000"/>
                        </a:lnSpc>
                        <a:spcAft>
                          <a:spcPts val="0"/>
                        </a:spcAft>
                      </a:pPr>
                      <a:r>
                        <a:rPr lang="en-AU" sz="900" dirty="0">
                          <a:effectLst/>
                        </a:rPr>
                        <a:t> </a:t>
                      </a:r>
                      <a:endParaRPr lang="en-AU" sz="900" dirty="0">
                        <a:effectLst/>
                        <a:latin typeface="Calibri"/>
                        <a:ea typeface="Calibri"/>
                        <a:cs typeface="Times New Roman"/>
                      </a:endParaRPr>
                    </a:p>
                  </a:txBody>
                  <a:tcPr marL="57260" marR="57260" marT="0" marB="0"/>
                </a:tc>
                <a:tc>
                  <a:txBody>
                    <a:bodyPr/>
                    <a:lstStyle/>
                    <a:p>
                      <a:pPr>
                        <a:lnSpc>
                          <a:spcPct val="115000"/>
                        </a:lnSpc>
                        <a:spcAft>
                          <a:spcPts val="0"/>
                        </a:spcAft>
                      </a:pPr>
                      <a:r>
                        <a:rPr lang="en-AU" sz="900" dirty="0">
                          <a:effectLst/>
                        </a:rPr>
                        <a:t>Students use technology for efficient and effective collaboration, communication and to support the learning of others.  They share their learning and resources with real world audiences.</a:t>
                      </a:r>
                    </a:p>
                    <a:p>
                      <a:pPr>
                        <a:lnSpc>
                          <a:spcPct val="115000"/>
                        </a:lnSpc>
                        <a:spcAft>
                          <a:spcPts val="0"/>
                        </a:spcAft>
                      </a:pPr>
                      <a:r>
                        <a:rPr lang="en-AU" sz="900" dirty="0">
                          <a:effectLst/>
                        </a:rPr>
                        <a:t> </a:t>
                      </a:r>
                      <a:endParaRPr lang="en-AU" sz="900" dirty="0">
                        <a:effectLst/>
                        <a:latin typeface="Calibri"/>
                        <a:ea typeface="Calibri"/>
                        <a:cs typeface="Times New Roman"/>
                      </a:endParaRPr>
                    </a:p>
                  </a:txBody>
                  <a:tcPr marL="57260" marR="57260" marT="0" marB="0"/>
                </a:tc>
              </a:tr>
              <a:tr h="894934">
                <a:tc vMerge="1">
                  <a:txBody>
                    <a:bodyPr/>
                    <a:lstStyle/>
                    <a:p>
                      <a:endParaRPr lang="en-AU"/>
                    </a:p>
                  </a:txBody>
                  <a:tcPr/>
                </a:tc>
                <a:tc>
                  <a:txBody>
                    <a:bodyPr/>
                    <a:lstStyle/>
                    <a:p>
                      <a:pPr>
                        <a:lnSpc>
                          <a:spcPct val="115000"/>
                        </a:lnSpc>
                        <a:spcAft>
                          <a:spcPts val="0"/>
                        </a:spcAft>
                      </a:pPr>
                      <a:r>
                        <a:rPr lang="en-AU" sz="900">
                          <a:effectLst/>
                        </a:rPr>
                        <a:t>Safe and ethical use of digital technology for learning is not taught.</a:t>
                      </a:r>
                    </a:p>
                    <a:p>
                      <a:pPr algn="ctr">
                        <a:lnSpc>
                          <a:spcPct val="115000"/>
                        </a:lnSpc>
                        <a:spcAft>
                          <a:spcPts val="0"/>
                        </a:spcAft>
                      </a:pPr>
                      <a:r>
                        <a:rPr lang="en-AU" sz="900">
                          <a:effectLst/>
                        </a:rPr>
                        <a:t> </a:t>
                      </a:r>
                      <a:endParaRPr lang="en-AU" sz="900">
                        <a:effectLst/>
                        <a:latin typeface="Calibri"/>
                        <a:ea typeface="Calibri"/>
                        <a:cs typeface="Times New Roman"/>
                      </a:endParaRPr>
                    </a:p>
                  </a:txBody>
                  <a:tcPr marL="57260" marR="57260" marT="0" marB="0"/>
                </a:tc>
                <a:tc>
                  <a:txBody>
                    <a:bodyPr/>
                    <a:lstStyle/>
                    <a:p>
                      <a:pPr>
                        <a:lnSpc>
                          <a:spcPct val="115000"/>
                        </a:lnSpc>
                        <a:spcAft>
                          <a:spcPts val="0"/>
                        </a:spcAft>
                      </a:pPr>
                      <a:r>
                        <a:rPr lang="en-AU" sz="900" dirty="0">
                          <a:effectLst/>
                        </a:rPr>
                        <a:t>Students understand and demonstrate safe and ethical use of digital technology for learning.</a:t>
                      </a:r>
                    </a:p>
                    <a:p>
                      <a:pPr>
                        <a:lnSpc>
                          <a:spcPct val="115000"/>
                        </a:lnSpc>
                        <a:spcAft>
                          <a:spcPts val="0"/>
                        </a:spcAft>
                      </a:pPr>
                      <a:r>
                        <a:rPr lang="en-AU" sz="900" dirty="0">
                          <a:effectLst/>
                        </a:rPr>
                        <a:t> </a:t>
                      </a:r>
                      <a:endParaRPr lang="en-AU" sz="900" dirty="0">
                        <a:effectLst/>
                        <a:latin typeface="Calibri"/>
                        <a:ea typeface="Calibri"/>
                        <a:cs typeface="Times New Roman"/>
                      </a:endParaRPr>
                    </a:p>
                  </a:txBody>
                  <a:tcPr marL="57260" marR="57260" marT="0" marB="0"/>
                </a:tc>
                <a:tc>
                  <a:txBody>
                    <a:bodyPr/>
                    <a:lstStyle/>
                    <a:p>
                      <a:pPr>
                        <a:lnSpc>
                          <a:spcPct val="115000"/>
                        </a:lnSpc>
                        <a:spcAft>
                          <a:spcPts val="0"/>
                        </a:spcAft>
                      </a:pPr>
                      <a:r>
                        <a:rPr lang="en-AU" sz="900">
                          <a:effectLst/>
                        </a:rPr>
                        <a:t>Students learn to use digital technology ethically as part of lessons in different subject areas.</a:t>
                      </a:r>
                      <a:endParaRPr lang="en-AU" sz="900">
                        <a:effectLst/>
                        <a:latin typeface="Calibri"/>
                        <a:ea typeface="Calibri"/>
                        <a:cs typeface="Times New Roman"/>
                      </a:endParaRPr>
                    </a:p>
                  </a:txBody>
                  <a:tcPr marL="57260" marR="57260" marT="0" marB="0"/>
                </a:tc>
                <a:tc>
                  <a:txBody>
                    <a:bodyPr/>
                    <a:lstStyle/>
                    <a:p>
                      <a:pPr>
                        <a:lnSpc>
                          <a:spcPct val="115000"/>
                        </a:lnSpc>
                        <a:spcAft>
                          <a:spcPts val="0"/>
                        </a:spcAft>
                      </a:pPr>
                      <a:r>
                        <a:rPr lang="en-AU" sz="900" dirty="0">
                          <a:effectLst/>
                        </a:rPr>
                        <a:t>Students model appropriate, safe and ethical use of technology</a:t>
                      </a:r>
                      <a:endParaRPr lang="en-AU" sz="900" dirty="0">
                        <a:effectLst/>
                        <a:latin typeface="Calibri"/>
                        <a:ea typeface="Calibri"/>
                        <a:cs typeface="Times New Roman"/>
                      </a:endParaRPr>
                    </a:p>
                  </a:txBody>
                  <a:tcPr marL="57260" marR="57260" marT="0" marB="0"/>
                </a:tc>
              </a:tr>
            </a:tbl>
          </a:graphicData>
        </a:graphic>
      </p:graphicFrame>
      <p:sp>
        <p:nvSpPr>
          <p:cNvPr id="2" name="TextBox 1"/>
          <p:cNvSpPr txBox="1"/>
          <p:nvPr/>
        </p:nvSpPr>
        <p:spPr>
          <a:xfrm>
            <a:off x="546265" y="570016"/>
            <a:ext cx="3360717" cy="285007"/>
          </a:xfrm>
          <a:prstGeom prst="rect">
            <a:avLst/>
          </a:prstGeom>
          <a:noFill/>
        </p:spPr>
        <p:txBody>
          <a:bodyPr wrap="square" lIns="0" tIns="0" rIns="0" bIns="0" rtlCol="0">
            <a:noAutofit/>
          </a:bodyPr>
          <a:lstStyle/>
          <a:p>
            <a:r>
              <a:rPr lang="en-AU" sz="2400" dirty="0">
                <a:solidFill>
                  <a:schemeClr val="tx2"/>
                </a:solidFill>
                <a:latin typeface="Montserrat SemiBold" panose="00000700000000000000" pitchFamily="2" charset="0"/>
                <a:ea typeface="+mj-ea"/>
                <a:cs typeface="+mj-cs"/>
              </a:rPr>
              <a:t>Our digital direction</a:t>
            </a:r>
            <a:endParaRPr lang="en-AU" sz="2400" dirty="0">
              <a:solidFill>
                <a:schemeClr val="tx2"/>
              </a:solidFill>
              <a:latin typeface="Montserrat SemiBold" panose="00000700000000000000" pitchFamily="2" charset="0"/>
              <a:ea typeface="+mj-ea"/>
              <a:cs typeface="+mj-cs"/>
            </a:endParaRPr>
          </a:p>
        </p:txBody>
      </p:sp>
    </p:spTree>
    <p:extLst>
      <p:ext uri="{BB962C8B-B14F-4D97-AF65-F5344CB8AC3E}">
        <p14:creationId xmlns:p14="http://schemas.microsoft.com/office/powerpoint/2010/main" val="21348794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fld id="{5116C895-348D-4FA1-AC3F-6A98EE2CBA64}" type="slidenum">
              <a:rPr lang="en-US" smtClean="0"/>
              <a:pPr/>
              <a:t>13</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905573198"/>
              </p:ext>
            </p:extLst>
          </p:nvPr>
        </p:nvGraphicFramePr>
        <p:xfrm>
          <a:off x="843148" y="1258783"/>
          <a:ext cx="7065816" cy="5118266"/>
        </p:xfrm>
        <a:graphic>
          <a:graphicData uri="http://schemas.openxmlformats.org/drawingml/2006/table">
            <a:tbl>
              <a:tblPr firstRow="1" firstCol="1" bandRow="1">
                <a:tableStyleId>{3B4B98B0-60AC-42C2-AFA5-B58CD77FA1E5}</a:tableStyleId>
              </a:tblPr>
              <a:tblGrid>
                <a:gridCol w="1631668"/>
                <a:gridCol w="1358537"/>
                <a:gridCol w="1358537"/>
                <a:gridCol w="1358537"/>
                <a:gridCol w="1358537"/>
              </a:tblGrid>
              <a:tr h="133238">
                <a:tc>
                  <a:txBody>
                    <a:bodyPr/>
                    <a:lstStyle/>
                    <a:p>
                      <a:pPr>
                        <a:lnSpc>
                          <a:spcPct val="115000"/>
                        </a:lnSpc>
                        <a:spcAft>
                          <a:spcPts val="0"/>
                        </a:spcAft>
                      </a:pPr>
                      <a:r>
                        <a:rPr lang="en-AU" sz="600" dirty="0">
                          <a:effectLst/>
                        </a:rPr>
                        <a:t>TEACHING</a:t>
                      </a:r>
                      <a:endParaRPr lang="en-AU" sz="600" dirty="0">
                        <a:effectLst/>
                        <a:latin typeface="Calibri"/>
                        <a:ea typeface="Calibri"/>
                        <a:cs typeface="Times New Roman"/>
                      </a:endParaRPr>
                    </a:p>
                  </a:txBody>
                  <a:tcPr marL="40036" marR="40036" marT="0" marB="0"/>
                </a:tc>
                <a:tc>
                  <a:txBody>
                    <a:bodyPr/>
                    <a:lstStyle/>
                    <a:p>
                      <a:pPr algn="ctr">
                        <a:lnSpc>
                          <a:spcPct val="115000"/>
                        </a:lnSpc>
                        <a:spcAft>
                          <a:spcPts val="0"/>
                        </a:spcAft>
                      </a:pPr>
                      <a:r>
                        <a:rPr lang="en-AU" sz="600">
                          <a:effectLst/>
                        </a:rPr>
                        <a:t>Foundation</a:t>
                      </a:r>
                      <a:endParaRPr lang="en-AU" sz="600">
                        <a:effectLst/>
                        <a:latin typeface="Calibri"/>
                        <a:ea typeface="Calibri"/>
                        <a:cs typeface="Times New Roman"/>
                      </a:endParaRPr>
                    </a:p>
                  </a:txBody>
                  <a:tcPr marL="40036" marR="40036" marT="0" marB="0"/>
                </a:tc>
                <a:tc>
                  <a:txBody>
                    <a:bodyPr/>
                    <a:lstStyle/>
                    <a:p>
                      <a:pPr algn="ctr">
                        <a:lnSpc>
                          <a:spcPct val="115000"/>
                        </a:lnSpc>
                        <a:spcAft>
                          <a:spcPts val="0"/>
                        </a:spcAft>
                      </a:pPr>
                      <a:r>
                        <a:rPr lang="en-AU" sz="600">
                          <a:effectLst/>
                        </a:rPr>
                        <a:t>Delivering</a:t>
                      </a:r>
                      <a:endParaRPr lang="en-AU" sz="600">
                        <a:effectLst/>
                        <a:latin typeface="Calibri"/>
                        <a:ea typeface="Calibri"/>
                        <a:cs typeface="Times New Roman"/>
                      </a:endParaRPr>
                    </a:p>
                  </a:txBody>
                  <a:tcPr marL="40036" marR="40036" marT="0" marB="0"/>
                </a:tc>
                <a:tc>
                  <a:txBody>
                    <a:bodyPr/>
                    <a:lstStyle/>
                    <a:p>
                      <a:pPr algn="ctr">
                        <a:lnSpc>
                          <a:spcPct val="115000"/>
                        </a:lnSpc>
                        <a:spcAft>
                          <a:spcPts val="0"/>
                        </a:spcAft>
                      </a:pPr>
                      <a:r>
                        <a:rPr lang="en-AU" sz="600">
                          <a:effectLst/>
                        </a:rPr>
                        <a:t>Sustaining and growing</a:t>
                      </a:r>
                      <a:endParaRPr lang="en-AU" sz="600">
                        <a:effectLst/>
                        <a:latin typeface="Calibri"/>
                        <a:ea typeface="Calibri"/>
                        <a:cs typeface="Times New Roman"/>
                      </a:endParaRPr>
                    </a:p>
                  </a:txBody>
                  <a:tcPr marL="40036" marR="40036" marT="0" marB="0"/>
                </a:tc>
                <a:tc>
                  <a:txBody>
                    <a:bodyPr/>
                    <a:lstStyle/>
                    <a:p>
                      <a:pPr algn="ctr">
                        <a:lnSpc>
                          <a:spcPct val="115000"/>
                        </a:lnSpc>
                        <a:spcAft>
                          <a:spcPts val="0"/>
                        </a:spcAft>
                      </a:pPr>
                      <a:r>
                        <a:rPr lang="en-AU" sz="600">
                          <a:effectLst/>
                        </a:rPr>
                        <a:t>Excelling</a:t>
                      </a:r>
                      <a:endParaRPr lang="en-AU" sz="600">
                        <a:effectLst/>
                        <a:latin typeface="Calibri"/>
                        <a:ea typeface="Calibri"/>
                        <a:cs typeface="Times New Roman"/>
                      </a:endParaRPr>
                    </a:p>
                  </a:txBody>
                  <a:tcPr marL="40036" marR="40036" marT="0" marB="0"/>
                </a:tc>
              </a:tr>
              <a:tr h="932668">
                <a:tc rowSpan="7">
                  <a:txBody>
                    <a:bodyPr/>
                    <a:lstStyle/>
                    <a:p>
                      <a:pPr>
                        <a:lnSpc>
                          <a:spcPct val="115000"/>
                        </a:lnSpc>
                        <a:spcAft>
                          <a:spcPts val="0"/>
                        </a:spcAft>
                      </a:pPr>
                      <a:r>
                        <a:rPr lang="en-AU" sz="600" dirty="0">
                          <a:effectLst/>
                        </a:rPr>
                        <a:t>In our school, teachers use digital technology for effective planning, programming and to monitor student growth.  </a:t>
                      </a:r>
                    </a:p>
                    <a:p>
                      <a:pPr>
                        <a:lnSpc>
                          <a:spcPct val="115000"/>
                        </a:lnSpc>
                        <a:spcAft>
                          <a:spcPts val="0"/>
                        </a:spcAft>
                      </a:pPr>
                      <a:r>
                        <a:rPr lang="en-AU" sz="600" dirty="0">
                          <a:effectLst/>
                        </a:rPr>
                        <a:t> </a:t>
                      </a:r>
                    </a:p>
                    <a:p>
                      <a:pPr>
                        <a:lnSpc>
                          <a:spcPct val="115000"/>
                        </a:lnSpc>
                        <a:spcAft>
                          <a:spcPts val="0"/>
                        </a:spcAft>
                      </a:pPr>
                      <a:r>
                        <a:rPr lang="en-AU" sz="600" dirty="0">
                          <a:effectLst/>
                        </a:rPr>
                        <a:t>Digital technology is an important teaching tool for innovation, evaluation and improvement, and used for efficient and effective feedback and reporting. Technology is also used to access and utilise student wellbeing information</a:t>
                      </a:r>
                    </a:p>
                    <a:p>
                      <a:pPr>
                        <a:lnSpc>
                          <a:spcPct val="115000"/>
                        </a:lnSpc>
                        <a:spcAft>
                          <a:spcPts val="0"/>
                        </a:spcAft>
                      </a:pPr>
                      <a:r>
                        <a:rPr lang="en-AU" sz="600" dirty="0">
                          <a:effectLst/>
                        </a:rPr>
                        <a:t> </a:t>
                      </a:r>
                    </a:p>
                    <a:p>
                      <a:pPr>
                        <a:lnSpc>
                          <a:spcPct val="115000"/>
                        </a:lnSpc>
                        <a:spcAft>
                          <a:spcPts val="0"/>
                        </a:spcAft>
                      </a:pPr>
                      <a:r>
                        <a:rPr lang="en-AU" sz="600" dirty="0">
                          <a:effectLst/>
                        </a:rPr>
                        <a:t>Digital literacy is understood and modelled by staff.</a:t>
                      </a:r>
                      <a:endParaRPr lang="en-AU" sz="600" dirty="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Teachers use digital technology to address teaching and learning challenges in their own classes. </a:t>
                      </a:r>
                    </a:p>
                    <a:p>
                      <a:pPr>
                        <a:lnSpc>
                          <a:spcPct val="115000"/>
                        </a:lnSpc>
                        <a:spcAft>
                          <a:spcPts val="0"/>
                        </a:spcAft>
                      </a:pPr>
                      <a:r>
                        <a:rPr lang="en-AU" sz="600">
                          <a:effectLst/>
                        </a:rPr>
                        <a:t> </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Teachers use digital technology to enhance some aspects of their teaching and learning.  They regularly collaborate and share digital innovations within the school.</a:t>
                      </a:r>
                    </a:p>
                    <a:p>
                      <a:pPr>
                        <a:lnSpc>
                          <a:spcPct val="115000"/>
                        </a:lnSpc>
                        <a:spcAft>
                          <a:spcPts val="0"/>
                        </a:spcAft>
                      </a:pPr>
                      <a:r>
                        <a:rPr lang="en-AU" sz="600">
                          <a:effectLst/>
                        </a:rPr>
                        <a:t> </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Teachers use technology to personalise learning and connect students to remote learning.  They regularly collaborate, share digital innovations and seek solutions from the other schools.</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dirty="0">
                          <a:effectLst/>
                        </a:rPr>
                        <a:t>Teachers collaborate beyond the school to support innovation that improves learning and/or administration.</a:t>
                      </a:r>
                    </a:p>
                    <a:p>
                      <a:pPr>
                        <a:lnSpc>
                          <a:spcPct val="115000"/>
                        </a:lnSpc>
                        <a:spcAft>
                          <a:spcPts val="0"/>
                        </a:spcAft>
                      </a:pPr>
                      <a:r>
                        <a:rPr lang="en-AU" sz="600" dirty="0">
                          <a:effectLst/>
                        </a:rPr>
                        <a:t> </a:t>
                      </a:r>
                      <a:endParaRPr lang="en-AU" sz="600" dirty="0">
                        <a:effectLst/>
                        <a:latin typeface="Calibri"/>
                        <a:ea typeface="Calibri"/>
                        <a:cs typeface="Times New Roman"/>
                      </a:endParaRPr>
                    </a:p>
                  </a:txBody>
                  <a:tcPr marL="40036" marR="40036" marT="0" marB="0"/>
                </a:tc>
              </a:tr>
              <a:tr h="399715">
                <a:tc vMerge="1">
                  <a:txBody>
                    <a:bodyPr/>
                    <a:lstStyle/>
                    <a:p>
                      <a:endParaRPr lang="en-AU"/>
                    </a:p>
                  </a:txBody>
                  <a:tcPr/>
                </a:tc>
                <a:tc>
                  <a:txBody>
                    <a:bodyPr/>
                    <a:lstStyle/>
                    <a:p>
                      <a:pPr>
                        <a:lnSpc>
                          <a:spcPct val="115000"/>
                        </a:lnSpc>
                        <a:spcAft>
                          <a:spcPts val="0"/>
                        </a:spcAft>
                      </a:pPr>
                      <a:r>
                        <a:rPr lang="en-AU" sz="600">
                          <a:effectLst/>
                        </a:rPr>
                        <a:t>Teaching programs are created in isolation and are not responsive to student needs. </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Teaching programs are developed by sharing tasks and combining the work later. </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Teachers collaborate to co-design learning programs.</a:t>
                      </a:r>
                    </a:p>
                    <a:p>
                      <a:pPr algn="ctr">
                        <a:lnSpc>
                          <a:spcPct val="115000"/>
                        </a:lnSpc>
                        <a:spcAft>
                          <a:spcPts val="0"/>
                        </a:spcAft>
                      </a:pPr>
                      <a:r>
                        <a:rPr lang="en-AU" sz="600">
                          <a:effectLst/>
                        </a:rPr>
                        <a:t> </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Teachers co-design learning programs with students and a range of stakeholders.</a:t>
                      </a:r>
                      <a:endParaRPr lang="en-AU" sz="600">
                        <a:effectLst/>
                        <a:latin typeface="Calibri"/>
                        <a:ea typeface="Calibri"/>
                        <a:cs typeface="Times New Roman"/>
                      </a:endParaRPr>
                    </a:p>
                  </a:txBody>
                  <a:tcPr marL="40036" marR="40036" marT="0" marB="0"/>
                </a:tc>
              </a:tr>
              <a:tr h="987878">
                <a:tc vMerge="1">
                  <a:txBody>
                    <a:bodyPr/>
                    <a:lstStyle/>
                    <a:p>
                      <a:endParaRPr lang="en-AU"/>
                    </a:p>
                  </a:txBody>
                  <a:tcPr/>
                </a:tc>
                <a:tc>
                  <a:txBody>
                    <a:bodyPr/>
                    <a:lstStyle/>
                    <a:p>
                      <a:pPr>
                        <a:lnSpc>
                          <a:spcPct val="115000"/>
                        </a:lnSpc>
                        <a:spcAft>
                          <a:spcPts val="0"/>
                        </a:spcAft>
                      </a:pPr>
                      <a:r>
                        <a:rPr lang="en-AU" sz="600">
                          <a:effectLst/>
                        </a:rPr>
                        <a:t>Teachers record student data for their own use and student wellbeing is tracked by individual teachers </a:t>
                      </a:r>
                    </a:p>
                    <a:p>
                      <a:pPr algn="ctr">
                        <a:lnSpc>
                          <a:spcPct val="115000"/>
                        </a:lnSpc>
                        <a:spcAft>
                          <a:spcPts val="0"/>
                        </a:spcAft>
                      </a:pPr>
                      <a:r>
                        <a:rPr lang="en-AU" sz="600">
                          <a:effectLst/>
                        </a:rPr>
                        <a:t> </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Teachers record and access standardised assessment data on a school wide system and student wellbeing data is recorded centrally.</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dirty="0">
                          <a:effectLst/>
                        </a:rPr>
                        <a:t>Teachers record and access progressive learning information in a central system. Parents and students can also access information on request.</a:t>
                      </a:r>
                    </a:p>
                    <a:p>
                      <a:pPr>
                        <a:lnSpc>
                          <a:spcPct val="115000"/>
                        </a:lnSpc>
                        <a:spcAft>
                          <a:spcPts val="0"/>
                        </a:spcAft>
                      </a:pPr>
                      <a:r>
                        <a:rPr lang="en-AU" sz="600" dirty="0">
                          <a:effectLst/>
                        </a:rPr>
                        <a:t>Teachers use student wellbeing data from a central system.</a:t>
                      </a:r>
                      <a:endParaRPr lang="en-AU" sz="600" dirty="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Teachers manage, contribute to and access current and historical learning data as required. Student wellbeing data is in a single, integrated, system to inform wellbeing, teaching and learning programs.</a:t>
                      </a:r>
                      <a:endParaRPr lang="en-AU" sz="600">
                        <a:effectLst/>
                        <a:latin typeface="Calibri"/>
                        <a:ea typeface="Calibri"/>
                        <a:cs typeface="Times New Roman"/>
                      </a:endParaRPr>
                    </a:p>
                  </a:txBody>
                  <a:tcPr marL="40036" marR="40036" marT="0" marB="0"/>
                </a:tc>
              </a:tr>
              <a:tr h="799430">
                <a:tc vMerge="1">
                  <a:txBody>
                    <a:bodyPr/>
                    <a:lstStyle/>
                    <a:p>
                      <a:endParaRPr lang="en-AU"/>
                    </a:p>
                  </a:txBody>
                  <a:tcPr/>
                </a:tc>
                <a:tc>
                  <a:txBody>
                    <a:bodyPr/>
                    <a:lstStyle/>
                    <a:p>
                      <a:pPr>
                        <a:lnSpc>
                          <a:spcPct val="115000"/>
                        </a:lnSpc>
                        <a:spcAft>
                          <a:spcPts val="0"/>
                        </a:spcAft>
                      </a:pPr>
                      <a:r>
                        <a:rPr lang="en-AU" sz="600">
                          <a:effectLst/>
                        </a:rPr>
                        <a:t>Teachers deliver student feedback face to face and manually report to parents.</a:t>
                      </a:r>
                    </a:p>
                    <a:p>
                      <a:pPr algn="ctr">
                        <a:lnSpc>
                          <a:spcPct val="115000"/>
                        </a:lnSpc>
                        <a:spcAft>
                          <a:spcPts val="0"/>
                        </a:spcAft>
                      </a:pPr>
                      <a:r>
                        <a:rPr lang="en-AU" sz="600">
                          <a:effectLst/>
                        </a:rPr>
                        <a:t> </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Teachers provide students with digital pathways to submit work and receive feedback and use a centralised system to create student reports.</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Teachers use published assessment measures to provide feedback to students using a variety processes.</a:t>
                      </a:r>
                    </a:p>
                    <a:p>
                      <a:pPr>
                        <a:lnSpc>
                          <a:spcPct val="115000"/>
                        </a:lnSpc>
                        <a:spcAft>
                          <a:spcPts val="0"/>
                        </a:spcAft>
                      </a:pPr>
                      <a:r>
                        <a:rPr lang="en-AU" sz="600">
                          <a:effectLst/>
                        </a:rPr>
                        <a:t>Teachers reports are created and distributed digitally. </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Teachers and students co-create assessment measures.</a:t>
                      </a:r>
                    </a:p>
                    <a:p>
                      <a:pPr>
                        <a:lnSpc>
                          <a:spcPct val="115000"/>
                        </a:lnSpc>
                        <a:spcAft>
                          <a:spcPts val="0"/>
                        </a:spcAft>
                      </a:pPr>
                      <a:r>
                        <a:rPr lang="en-AU" sz="600">
                          <a:effectLst/>
                        </a:rPr>
                        <a:t>Students, parent and carers can access student learning information in real time.</a:t>
                      </a:r>
                    </a:p>
                    <a:p>
                      <a:pPr algn="ctr">
                        <a:lnSpc>
                          <a:spcPct val="115000"/>
                        </a:lnSpc>
                        <a:spcAft>
                          <a:spcPts val="0"/>
                        </a:spcAft>
                      </a:pPr>
                      <a:r>
                        <a:rPr lang="en-AU" sz="600">
                          <a:effectLst/>
                        </a:rPr>
                        <a:t> </a:t>
                      </a:r>
                      <a:endParaRPr lang="en-AU" sz="600">
                        <a:effectLst/>
                        <a:latin typeface="Calibri"/>
                        <a:ea typeface="Calibri"/>
                        <a:cs typeface="Times New Roman"/>
                      </a:endParaRPr>
                    </a:p>
                  </a:txBody>
                  <a:tcPr marL="40036" marR="40036" marT="0" marB="0"/>
                </a:tc>
              </a:tr>
              <a:tr h="399715">
                <a:tc vMerge="1">
                  <a:txBody>
                    <a:bodyPr/>
                    <a:lstStyle/>
                    <a:p>
                      <a:endParaRPr lang="en-AU"/>
                    </a:p>
                  </a:txBody>
                  <a:tcPr/>
                </a:tc>
                <a:tc>
                  <a:txBody>
                    <a:bodyPr/>
                    <a:lstStyle/>
                    <a:p>
                      <a:pPr>
                        <a:lnSpc>
                          <a:spcPct val="115000"/>
                        </a:lnSpc>
                        <a:spcAft>
                          <a:spcPts val="0"/>
                        </a:spcAft>
                      </a:pPr>
                      <a:r>
                        <a:rPr lang="en-AU" sz="600">
                          <a:effectLst/>
                        </a:rPr>
                        <a:t>Teachers do not model safe and ethical use of digital technology.</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Teachers model safe and ethical use of digital technology.</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Teachers model and teach safe and ethical use of technology.</a:t>
                      </a:r>
                    </a:p>
                    <a:p>
                      <a:pPr algn="ctr">
                        <a:lnSpc>
                          <a:spcPct val="115000"/>
                        </a:lnSpc>
                        <a:spcAft>
                          <a:spcPts val="0"/>
                        </a:spcAft>
                      </a:pPr>
                      <a:r>
                        <a:rPr lang="en-AU" sz="600">
                          <a:effectLst/>
                        </a:rPr>
                        <a:t> </a:t>
                      </a:r>
                      <a:endParaRPr lang="en-AU" sz="600">
                        <a:effectLst/>
                        <a:latin typeface="Calibri"/>
                        <a:ea typeface="Calibri"/>
                        <a:cs typeface="Times New Roman"/>
                      </a:endParaRPr>
                    </a:p>
                  </a:txBody>
                  <a:tcPr marL="40036" marR="40036" marT="0" marB="0"/>
                </a:tc>
                <a:tc>
                  <a:txBody>
                    <a:bodyPr/>
                    <a:lstStyle/>
                    <a:p>
                      <a:pPr algn="just">
                        <a:lnSpc>
                          <a:spcPct val="115000"/>
                        </a:lnSpc>
                        <a:spcAft>
                          <a:spcPts val="0"/>
                        </a:spcAft>
                      </a:pPr>
                      <a:r>
                        <a:rPr lang="en-AU" sz="600">
                          <a:effectLst/>
                        </a:rPr>
                        <a:t>Teachers apply a high level of digital literacy.</a:t>
                      </a:r>
                      <a:endParaRPr lang="en-AU" sz="600">
                        <a:effectLst/>
                        <a:latin typeface="Calibri"/>
                        <a:ea typeface="Calibri"/>
                        <a:cs typeface="Times New Roman"/>
                      </a:endParaRPr>
                    </a:p>
                  </a:txBody>
                  <a:tcPr marL="40036" marR="40036" marT="0" marB="0"/>
                </a:tc>
              </a:tr>
              <a:tr h="932668">
                <a:tc vMerge="1">
                  <a:txBody>
                    <a:bodyPr/>
                    <a:lstStyle/>
                    <a:p>
                      <a:endParaRPr lang="en-AU"/>
                    </a:p>
                  </a:txBody>
                  <a:tcPr/>
                </a:tc>
                <a:tc>
                  <a:txBody>
                    <a:bodyPr/>
                    <a:lstStyle/>
                    <a:p>
                      <a:pPr>
                        <a:lnSpc>
                          <a:spcPct val="115000"/>
                        </a:lnSpc>
                        <a:spcAft>
                          <a:spcPts val="0"/>
                        </a:spcAft>
                      </a:pPr>
                      <a:r>
                        <a:rPr lang="en-AU" sz="600">
                          <a:effectLst/>
                        </a:rPr>
                        <a:t>Teachers do not participate in professional learning learn to use digital technology for teaching and learning.</a:t>
                      </a:r>
                    </a:p>
                    <a:p>
                      <a:pPr algn="ctr">
                        <a:lnSpc>
                          <a:spcPct val="115000"/>
                        </a:lnSpc>
                        <a:spcAft>
                          <a:spcPts val="0"/>
                        </a:spcAft>
                      </a:pPr>
                      <a:r>
                        <a:rPr lang="en-AU" sz="600">
                          <a:effectLst/>
                        </a:rPr>
                        <a:t> </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Staff participate in professional learning learn to use digital technology for teaching and learning and some staff use technology to connect to Professional Learning Communities  (PLCs).	</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Most teachers use digital technology to connect and contribute to PLCs.</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Staff critically analyse information from their PLCs in light of research on effective practice and school needs.</a:t>
                      </a:r>
                    </a:p>
                    <a:p>
                      <a:pPr>
                        <a:lnSpc>
                          <a:spcPct val="115000"/>
                        </a:lnSpc>
                        <a:spcAft>
                          <a:spcPts val="0"/>
                        </a:spcAft>
                      </a:pPr>
                      <a:r>
                        <a:rPr lang="en-AU" sz="600">
                          <a:effectLst/>
                        </a:rPr>
                        <a:t>Staff actively share evidence backed information with their PLCs.</a:t>
                      </a:r>
                      <a:endParaRPr lang="en-AU" sz="600">
                        <a:effectLst/>
                        <a:latin typeface="Calibri"/>
                        <a:ea typeface="Calibri"/>
                        <a:cs typeface="Times New Roman"/>
                      </a:endParaRPr>
                    </a:p>
                  </a:txBody>
                  <a:tcPr marL="40036" marR="40036" marT="0" marB="0"/>
                </a:tc>
              </a:tr>
              <a:tr h="532954">
                <a:tc vMerge="1">
                  <a:txBody>
                    <a:bodyPr/>
                    <a:lstStyle/>
                    <a:p>
                      <a:endParaRPr lang="en-AU"/>
                    </a:p>
                  </a:txBody>
                  <a:tcPr/>
                </a:tc>
                <a:tc>
                  <a:txBody>
                    <a:bodyPr/>
                    <a:lstStyle/>
                    <a:p>
                      <a:pPr>
                        <a:lnSpc>
                          <a:spcPct val="115000"/>
                        </a:lnSpc>
                        <a:spcAft>
                          <a:spcPts val="0"/>
                        </a:spcAft>
                      </a:pPr>
                      <a:r>
                        <a:rPr lang="en-AU" sz="600">
                          <a:effectLst/>
                        </a:rPr>
                        <a:t>Some teachers are able to troubleshoot simple solutions to common technology issues</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Teachers are able to troubleshoot simple solutions to common technology issues.</a:t>
                      </a:r>
                      <a:endParaRPr lang="en-AU" sz="600">
                        <a:effectLst/>
                        <a:latin typeface="Calibri"/>
                        <a:ea typeface="Calibri"/>
                        <a:cs typeface="Times New Roman"/>
                      </a:endParaRPr>
                    </a:p>
                  </a:txBody>
                  <a:tcPr marL="40036" marR="40036" marT="0" marB="0"/>
                </a:tc>
                <a:tc>
                  <a:txBody>
                    <a:bodyPr/>
                    <a:lstStyle/>
                    <a:p>
                      <a:pPr>
                        <a:lnSpc>
                          <a:spcPct val="115000"/>
                        </a:lnSpc>
                        <a:spcAft>
                          <a:spcPts val="0"/>
                        </a:spcAft>
                      </a:pPr>
                      <a:r>
                        <a:rPr lang="en-AU" sz="600">
                          <a:effectLst/>
                        </a:rPr>
                        <a:t>Teachers confidently troubleshoot solutions to ICT technology issues </a:t>
                      </a:r>
                    </a:p>
                    <a:p>
                      <a:pPr>
                        <a:lnSpc>
                          <a:spcPct val="115000"/>
                        </a:lnSpc>
                        <a:spcAft>
                          <a:spcPts val="0"/>
                        </a:spcAft>
                      </a:pPr>
                      <a:r>
                        <a:rPr lang="en-AU" sz="600">
                          <a:effectLst/>
                        </a:rPr>
                        <a:t> </a:t>
                      </a:r>
                      <a:endParaRPr lang="en-AU" sz="600">
                        <a:effectLst/>
                        <a:latin typeface="Calibri"/>
                        <a:ea typeface="Calibri"/>
                        <a:cs typeface="Times New Roman"/>
                      </a:endParaRPr>
                    </a:p>
                  </a:txBody>
                  <a:tcPr marL="40036" marR="40036" marT="0" marB="0"/>
                </a:tc>
                <a:tc>
                  <a:txBody>
                    <a:bodyPr/>
                    <a:lstStyle/>
                    <a:p>
                      <a:pPr algn="ctr">
                        <a:lnSpc>
                          <a:spcPct val="115000"/>
                        </a:lnSpc>
                        <a:spcAft>
                          <a:spcPts val="0"/>
                        </a:spcAft>
                      </a:pPr>
                      <a:r>
                        <a:rPr lang="en-AU" sz="600" dirty="0">
                          <a:effectLst/>
                        </a:rPr>
                        <a:t> </a:t>
                      </a:r>
                      <a:endParaRPr lang="en-AU" sz="600" dirty="0">
                        <a:effectLst/>
                        <a:latin typeface="Calibri"/>
                        <a:ea typeface="Calibri"/>
                        <a:cs typeface="Times New Roman"/>
                      </a:endParaRPr>
                    </a:p>
                  </a:txBody>
                  <a:tcPr marL="40036" marR="40036" marT="0" marB="0"/>
                </a:tc>
              </a:tr>
            </a:tbl>
          </a:graphicData>
        </a:graphic>
      </p:graphicFrame>
      <p:sp>
        <p:nvSpPr>
          <p:cNvPr id="3" name="TextBox 2"/>
          <p:cNvSpPr txBox="1"/>
          <p:nvPr/>
        </p:nvSpPr>
        <p:spPr>
          <a:xfrm>
            <a:off x="843147" y="641268"/>
            <a:ext cx="3135085" cy="380011"/>
          </a:xfrm>
          <a:prstGeom prst="rect">
            <a:avLst/>
          </a:prstGeom>
          <a:noFill/>
        </p:spPr>
        <p:txBody>
          <a:bodyPr wrap="square" lIns="0" tIns="0" rIns="0" bIns="0" rtlCol="0">
            <a:noAutofit/>
          </a:bodyPr>
          <a:lstStyle/>
          <a:p>
            <a:r>
              <a:rPr lang="en-AU" sz="2400" dirty="0">
                <a:solidFill>
                  <a:schemeClr val="tx2"/>
                </a:solidFill>
                <a:latin typeface="Montserrat SemiBold" panose="00000700000000000000" pitchFamily="2" charset="0"/>
              </a:rPr>
              <a:t>Our digital direction</a:t>
            </a:r>
          </a:p>
          <a:p>
            <a:pPr algn="l"/>
            <a:endParaRPr lang="en-AU" sz="2400" dirty="0" err="1" smtClean="0"/>
          </a:p>
        </p:txBody>
      </p:sp>
    </p:spTree>
    <p:extLst>
      <p:ext uri="{BB962C8B-B14F-4D97-AF65-F5344CB8AC3E}">
        <p14:creationId xmlns:p14="http://schemas.microsoft.com/office/powerpoint/2010/main" val="364084157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fld id="{5116C895-348D-4FA1-AC3F-6A98EE2CBA64}"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825307430"/>
              </p:ext>
            </p:extLst>
          </p:nvPr>
        </p:nvGraphicFramePr>
        <p:xfrm>
          <a:off x="771897" y="997527"/>
          <a:ext cx="7089570" cy="5461433"/>
        </p:xfrm>
        <a:graphic>
          <a:graphicData uri="http://schemas.openxmlformats.org/drawingml/2006/table">
            <a:tbl>
              <a:tblPr firstRow="1" firstCol="1" bandRow="1">
                <a:tableStyleId>{3B4B98B0-60AC-42C2-AFA5-B58CD77FA1E5}</a:tableStyleId>
              </a:tblPr>
              <a:tblGrid>
                <a:gridCol w="1417914"/>
                <a:gridCol w="1417914"/>
                <a:gridCol w="1417914"/>
                <a:gridCol w="1417914"/>
                <a:gridCol w="1417914"/>
              </a:tblGrid>
              <a:tr h="130667">
                <a:tc>
                  <a:txBody>
                    <a:bodyPr/>
                    <a:lstStyle/>
                    <a:p>
                      <a:pPr>
                        <a:lnSpc>
                          <a:spcPct val="115000"/>
                        </a:lnSpc>
                        <a:spcAft>
                          <a:spcPts val="0"/>
                        </a:spcAft>
                      </a:pPr>
                      <a:r>
                        <a:rPr lang="en-AU" sz="700" dirty="0">
                          <a:effectLst/>
                        </a:rPr>
                        <a:t>LEADING</a:t>
                      </a:r>
                      <a:endParaRPr lang="en-AU" sz="700" dirty="0">
                        <a:effectLst/>
                        <a:latin typeface="Calibri"/>
                        <a:ea typeface="Calibri"/>
                        <a:cs typeface="Times New Roman"/>
                      </a:endParaRPr>
                    </a:p>
                  </a:txBody>
                  <a:tcPr marL="42260" marR="42260" marT="0" marB="0"/>
                </a:tc>
                <a:tc>
                  <a:txBody>
                    <a:bodyPr/>
                    <a:lstStyle/>
                    <a:p>
                      <a:pPr algn="ctr">
                        <a:lnSpc>
                          <a:spcPct val="115000"/>
                        </a:lnSpc>
                        <a:spcAft>
                          <a:spcPts val="0"/>
                        </a:spcAft>
                      </a:pPr>
                      <a:r>
                        <a:rPr lang="en-AU" sz="700">
                          <a:effectLst/>
                        </a:rPr>
                        <a:t>Foundation</a:t>
                      </a:r>
                      <a:endParaRPr lang="en-AU" sz="700">
                        <a:effectLst/>
                        <a:latin typeface="Calibri"/>
                        <a:ea typeface="Calibri"/>
                        <a:cs typeface="Times New Roman"/>
                      </a:endParaRPr>
                    </a:p>
                  </a:txBody>
                  <a:tcPr marL="42260" marR="42260" marT="0" marB="0"/>
                </a:tc>
                <a:tc>
                  <a:txBody>
                    <a:bodyPr/>
                    <a:lstStyle/>
                    <a:p>
                      <a:pPr algn="ctr">
                        <a:lnSpc>
                          <a:spcPct val="115000"/>
                        </a:lnSpc>
                        <a:spcAft>
                          <a:spcPts val="0"/>
                        </a:spcAft>
                      </a:pPr>
                      <a:r>
                        <a:rPr lang="en-AU" sz="700">
                          <a:effectLst/>
                        </a:rPr>
                        <a:t>Delivering</a:t>
                      </a:r>
                      <a:endParaRPr lang="en-AU" sz="700">
                        <a:effectLst/>
                        <a:latin typeface="Calibri"/>
                        <a:ea typeface="Calibri"/>
                        <a:cs typeface="Times New Roman"/>
                      </a:endParaRPr>
                    </a:p>
                  </a:txBody>
                  <a:tcPr marL="42260" marR="42260" marT="0" marB="0"/>
                </a:tc>
                <a:tc>
                  <a:txBody>
                    <a:bodyPr/>
                    <a:lstStyle/>
                    <a:p>
                      <a:pPr algn="ctr">
                        <a:lnSpc>
                          <a:spcPct val="115000"/>
                        </a:lnSpc>
                        <a:spcAft>
                          <a:spcPts val="0"/>
                        </a:spcAft>
                      </a:pPr>
                      <a:r>
                        <a:rPr lang="en-AU" sz="700">
                          <a:effectLst/>
                        </a:rPr>
                        <a:t>Sustaining and growing</a:t>
                      </a:r>
                      <a:endParaRPr lang="en-AU" sz="700">
                        <a:effectLst/>
                        <a:latin typeface="Calibri"/>
                        <a:ea typeface="Calibri"/>
                        <a:cs typeface="Times New Roman"/>
                      </a:endParaRPr>
                    </a:p>
                  </a:txBody>
                  <a:tcPr marL="42260" marR="42260" marT="0" marB="0"/>
                </a:tc>
                <a:tc>
                  <a:txBody>
                    <a:bodyPr/>
                    <a:lstStyle/>
                    <a:p>
                      <a:pPr algn="ctr">
                        <a:lnSpc>
                          <a:spcPct val="115000"/>
                        </a:lnSpc>
                        <a:spcAft>
                          <a:spcPts val="0"/>
                        </a:spcAft>
                      </a:pPr>
                      <a:r>
                        <a:rPr lang="en-AU" sz="700">
                          <a:effectLst/>
                        </a:rPr>
                        <a:t>Excelling</a:t>
                      </a:r>
                      <a:endParaRPr lang="en-AU" sz="700">
                        <a:effectLst/>
                        <a:latin typeface="Calibri"/>
                        <a:ea typeface="Calibri"/>
                        <a:cs typeface="Times New Roman"/>
                      </a:endParaRPr>
                    </a:p>
                  </a:txBody>
                  <a:tcPr marL="42260" marR="42260" marT="0" marB="0"/>
                </a:tc>
              </a:tr>
              <a:tr h="666036">
                <a:tc rowSpan="6">
                  <a:txBody>
                    <a:bodyPr/>
                    <a:lstStyle/>
                    <a:p>
                      <a:pPr>
                        <a:lnSpc>
                          <a:spcPct val="115000"/>
                        </a:lnSpc>
                        <a:spcAft>
                          <a:spcPts val="0"/>
                        </a:spcAft>
                      </a:pPr>
                      <a:r>
                        <a:rPr lang="en-AU" sz="700">
                          <a:effectLst/>
                        </a:rPr>
                        <a:t>In our schools, leadership is distributed and enabling.  </a:t>
                      </a:r>
                    </a:p>
                    <a:p>
                      <a:pPr>
                        <a:lnSpc>
                          <a:spcPct val="115000"/>
                        </a:lnSpc>
                        <a:spcAft>
                          <a:spcPts val="0"/>
                        </a:spcAft>
                      </a:pPr>
                      <a:r>
                        <a:rPr lang="en-AU" sz="700">
                          <a:effectLst/>
                        </a:rPr>
                        <a:t> </a:t>
                      </a:r>
                    </a:p>
                    <a:p>
                      <a:pPr>
                        <a:lnSpc>
                          <a:spcPct val="115000"/>
                        </a:lnSpc>
                        <a:spcAft>
                          <a:spcPts val="0"/>
                        </a:spcAft>
                      </a:pPr>
                      <a:r>
                        <a:rPr lang="en-AU" sz="700">
                          <a:effectLst/>
                        </a:rPr>
                        <a:t>School systems, infrastructure and processes are developed to prioritise quality teaching and learning.</a:t>
                      </a:r>
                    </a:p>
                    <a:p>
                      <a:pPr>
                        <a:lnSpc>
                          <a:spcPct val="115000"/>
                        </a:lnSpc>
                        <a:spcAft>
                          <a:spcPts val="0"/>
                        </a:spcAft>
                      </a:pPr>
                      <a:r>
                        <a:rPr lang="en-AU" sz="700">
                          <a:effectLst/>
                        </a:rPr>
                        <a:t> </a:t>
                      </a:r>
                    </a:p>
                    <a:p>
                      <a:pPr>
                        <a:lnSpc>
                          <a:spcPct val="115000"/>
                        </a:lnSpc>
                        <a:spcAft>
                          <a:spcPts val="0"/>
                        </a:spcAft>
                      </a:pPr>
                      <a:r>
                        <a:rPr lang="en-AU" sz="700">
                          <a:effectLst/>
                        </a:rPr>
                        <a:t>School leaders support professional learning and develop systems for managing learning resources.</a:t>
                      </a:r>
                    </a:p>
                    <a:p>
                      <a:pPr marL="228600">
                        <a:lnSpc>
                          <a:spcPct val="115000"/>
                        </a:lnSpc>
                        <a:spcAft>
                          <a:spcPts val="0"/>
                        </a:spcAft>
                      </a:pPr>
                      <a:r>
                        <a:rPr lang="en-AU" sz="700">
                          <a:effectLst/>
                        </a:rPr>
                        <a:t> </a:t>
                      </a:r>
                      <a:endParaRPr lang="en-AU" sz="700">
                        <a:effectLst/>
                        <a:latin typeface="Calibri"/>
                        <a:ea typeface="Calibri"/>
                        <a:cs typeface="Times New Roman"/>
                      </a:endParaRPr>
                    </a:p>
                  </a:txBody>
                  <a:tcPr marL="42260" marR="42260" marT="0" marB="0"/>
                </a:tc>
                <a:tc>
                  <a:txBody>
                    <a:bodyPr/>
                    <a:lstStyle/>
                    <a:p>
                      <a:pPr>
                        <a:lnSpc>
                          <a:spcPct val="115000"/>
                        </a:lnSpc>
                        <a:spcAft>
                          <a:spcPts val="0"/>
                        </a:spcAft>
                      </a:pPr>
                      <a:r>
                        <a:rPr lang="en-AU" sz="700">
                          <a:effectLst/>
                        </a:rPr>
                        <a:t>Leaders develop a vision of the use of digital technology that aligns with the school plan</a:t>
                      </a:r>
                    </a:p>
                    <a:p>
                      <a:pPr>
                        <a:lnSpc>
                          <a:spcPct val="115000"/>
                        </a:lnSpc>
                        <a:spcAft>
                          <a:spcPts val="0"/>
                        </a:spcAft>
                      </a:pPr>
                      <a:r>
                        <a:rPr lang="en-AU" sz="700">
                          <a:effectLst/>
                        </a:rPr>
                        <a:t> </a:t>
                      </a:r>
                      <a:endParaRPr lang="en-AU" sz="700">
                        <a:effectLst/>
                        <a:latin typeface="Calibri"/>
                        <a:ea typeface="Calibri"/>
                        <a:cs typeface="Times New Roman"/>
                      </a:endParaRPr>
                    </a:p>
                  </a:txBody>
                  <a:tcPr marL="42260" marR="42260" marT="0" marB="0"/>
                </a:tc>
                <a:tc>
                  <a:txBody>
                    <a:bodyPr/>
                    <a:lstStyle/>
                    <a:p>
                      <a:pPr>
                        <a:lnSpc>
                          <a:spcPct val="115000"/>
                        </a:lnSpc>
                        <a:spcAft>
                          <a:spcPts val="0"/>
                        </a:spcAft>
                      </a:pPr>
                      <a:r>
                        <a:rPr lang="en-AU" sz="700">
                          <a:effectLst/>
                        </a:rPr>
                        <a:t>Leaders actively share a vision of quality learning that includes the role of digital technology.</a:t>
                      </a:r>
                    </a:p>
                    <a:p>
                      <a:pPr>
                        <a:lnSpc>
                          <a:spcPct val="115000"/>
                        </a:lnSpc>
                        <a:spcAft>
                          <a:spcPts val="0"/>
                        </a:spcAft>
                      </a:pPr>
                      <a:r>
                        <a:rPr lang="en-AU" sz="700">
                          <a:effectLst/>
                        </a:rPr>
                        <a:t> </a:t>
                      </a:r>
                      <a:endParaRPr lang="en-AU" sz="700">
                        <a:effectLst/>
                        <a:latin typeface="Calibri"/>
                        <a:ea typeface="Calibri"/>
                        <a:cs typeface="Times New Roman"/>
                      </a:endParaRPr>
                    </a:p>
                  </a:txBody>
                  <a:tcPr marL="42260" marR="42260" marT="0" marB="0"/>
                </a:tc>
                <a:tc>
                  <a:txBody>
                    <a:bodyPr/>
                    <a:lstStyle/>
                    <a:p>
                      <a:pPr>
                        <a:lnSpc>
                          <a:spcPct val="115000"/>
                        </a:lnSpc>
                        <a:spcAft>
                          <a:spcPts val="0"/>
                        </a:spcAft>
                      </a:pPr>
                      <a:r>
                        <a:rPr lang="en-AU" sz="700">
                          <a:effectLst/>
                        </a:rPr>
                        <a:t>The whole school community is aware of the quality learning vision and the role of digital technology .</a:t>
                      </a:r>
                      <a:endParaRPr lang="en-AU" sz="700">
                        <a:effectLst/>
                        <a:latin typeface="Calibri"/>
                        <a:ea typeface="Calibri"/>
                        <a:cs typeface="Times New Roman"/>
                      </a:endParaRPr>
                    </a:p>
                  </a:txBody>
                  <a:tcPr marL="42260" marR="42260" marT="0" marB="0"/>
                </a:tc>
                <a:tc>
                  <a:txBody>
                    <a:bodyPr/>
                    <a:lstStyle/>
                    <a:p>
                      <a:pPr>
                        <a:lnSpc>
                          <a:spcPct val="115000"/>
                        </a:lnSpc>
                        <a:spcAft>
                          <a:spcPts val="0"/>
                        </a:spcAft>
                      </a:pPr>
                      <a:r>
                        <a:rPr lang="en-AU" sz="700" dirty="0">
                          <a:effectLst/>
                        </a:rPr>
                        <a:t>School leaders articulate a quality learning vision for the school that empowers purposeful digital innovation.</a:t>
                      </a:r>
                      <a:endParaRPr lang="en-AU" sz="700" dirty="0">
                        <a:effectLst/>
                        <a:latin typeface="Calibri"/>
                        <a:ea typeface="Calibri"/>
                        <a:cs typeface="Times New Roman"/>
                      </a:endParaRPr>
                    </a:p>
                  </a:txBody>
                  <a:tcPr marL="42260" marR="42260" marT="0" marB="0"/>
                </a:tc>
              </a:tr>
              <a:tr h="935916">
                <a:tc vMerge="1">
                  <a:txBody>
                    <a:bodyPr/>
                    <a:lstStyle/>
                    <a:p>
                      <a:endParaRPr lang="en-AU"/>
                    </a:p>
                  </a:txBody>
                  <a:tcPr/>
                </a:tc>
                <a:tc>
                  <a:txBody>
                    <a:bodyPr/>
                    <a:lstStyle/>
                    <a:p>
                      <a:pPr>
                        <a:lnSpc>
                          <a:spcPct val="115000"/>
                        </a:lnSpc>
                        <a:spcAft>
                          <a:spcPts val="0"/>
                        </a:spcAft>
                      </a:pPr>
                      <a:r>
                        <a:rPr lang="en-AU" sz="700" dirty="0">
                          <a:effectLst/>
                        </a:rPr>
                        <a:t>Staff and students do not generally use digital technology for learning and teaching.</a:t>
                      </a:r>
                    </a:p>
                    <a:p>
                      <a:pPr marL="228600">
                        <a:lnSpc>
                          <a:spcPct val="115000"/>
                        </a:lnSpc>
                        <a:spcAft>
                          <a:spcPts val="0"/>
                        </a:spcAft>
                      </a:pPr>
                      <a:r>
                        <a:rPr lang="en-AU" sz="700" dirty="0">
                          <a:effectLst/>
                        </a:rPr>
                        <a:t> </a:t>
                      </a:r>
                      <a:endParaRPr lang="en-AU" sz="700" dirty="0">
                        <a:effectLst/>
                        <a:latin typeface="Calibri"/>
                        <a:ea typeface="Calibri"/>
                        <a:cs typeface="Times New Roman"/>
                      </a:endParaRPr>
                    </a:p>
                  </a:txBody>
                  <a:tcPr marL="42260" marR="42260" marT="0" marB="0"/>
                </a:tc>
                <a:tc>
                  <a:txBody>
                    <a:bodyPr/>
                    <a:lstStyle/>
                    <a:p>
                      <a:pPr>
                        <a:lnSpc>
                          <a:spcPct val="115000"/>
                        </a:lnSpc>
                        <a:spcAft>
                          <a:spcPts val="0"/>
                        </a:spcAft>
                      </a:pPr>
                      <a:r>
                        <a:rPr lang="en-AU" sz="700">
                          <a:effectLst/>
                        </a:rPr>
                        <a:t>Staff and students access digital technology in specific locations (e.g. library, computer room, class sets.)</a:t>
                      </a:r>
                      <a:endParaRPr lang="en-AU" sz="700">
                        <a:effectLst/>
                        <a:latin typeface="Calibri"/>
                        <a:ea typeface="Calibri"/>
                        <a:cs typeface="Times New Roman"/>
                      </a:endParaRPr>
                    </a:p>
                  </a:txBody>
                  <a:tcPr marL="42260" marR="42260" marT="0" marB="0"/>
                </a:tc>
                <a:tc>
                  <a:txBody>
                    <a:bodyPr/>
                    <a:lstStyle/>
                    <a:p>
                      <a:pPr>
                        <a:lnSpc>
                          <a:spcPct val="115000"/>
                        </a:lnSpc>
                        <a:spcAft>
                          <a:spcPts val="0"/>
                        </a:spcAft>
                      </a:pPr>
                      <a:r>
                        <a:rPr lang="en-AU" sz="700">
                          <a:effectLst/>
                        </a:rPr>
                        <a:t>Staff and students use digital technology in any learning environment to support teaching and learning. </a:t>
                      </a:r>
                      <a:endParaRPr lang="en-AU" sz="700">
                        <a:effectLst/>
                        <a:latin typeface="Calibri"/>
                        <a:ea typeface="Calibri"/>
                        <a:cs typeface="Times New Roman"/>
                      </a:endParaRPr>
                    </a:p>
                  </a:txBody>
                  <a:tcPr marL="42260" marR="42260" marT="0" marB="0"/>
                </a:tc>
                <a:tc>
                  <a:txBody>
                    <a:bodyPr/>
                    <a:lstStyle/>
                    <a:p>
                      <a:pPr>
                        <a:lnSpc>
                          <a:spcPct val="115000"/>
                        </a:lnSpc>
                        <a:spcAft>
                          <a:spcPts val="0"/>
                        </a:spcAft>
                      </a:pPr>
                      <a:r>
                        <a:rPr lang="en-AU" sz="700">
                          <a:effectLst/>
                        </a:rPr>
                        <a:t>Leaders align digital technology procurement to the school vison of quality learning. Staff pro-actively innovate their use of technology to address school improvement targets.</a:t>
                      </a:r>
                      <a:endParaRPr lang="en-AU" sz="700">
                        <a:effectLst/>
                        <a:latin typeface="Calibri"/>
                        <a:ea typeface="Calibri"/>
                        <a:cs typeface="Times New Roman"/>
                      </a:endParaRPr>
                    </a:p>
                  </a:txBody>
                  <a:tcPr marL="42260" marR="42260" marT="0" marB="0"/>
                </a:tc>
              </a:tr>
              <a:tr h="531097">
                <a:tc vMerge="1">
                  <a:txBody>
                    <a:bodyPr/>
                    <a:lstStyle/>
                    <a:p>
                      <a:endParaRPr lang="en-AU"/>
                    </a:p>
                  </a:txBody>
                  <a:tcPr/>
                </a:tc>
                <a:tc>
                  <a:txBody>
                    <a:bodyPr/>
                    <a:lstStyle/>
                    <a:p>
                      <a:pPr>
                        <a:lnSpc>
                          <a:spcPct val="115000"/>
                        </a:lnSpc>
                        <a:spcAft>
                          <a:spcPts val="0"/>
                        </a:spcAft>
                      </a:pPr>
                      <a:r>
                        <a:rPr lang="en-AU" sz="700">
                          <a:effectLst/>
                        </a:rPr>
                        <a:t>Staff express low confidence in the ICT infrastructure in the school.</a:t>
                      </a:r>
                      <a:endParaRPr lang="en-AU" sz="700">
                        <a:effectLst/>
                        <a:latin typeface="Calibri"/>
                        <a:ea typeface="Calibri"/>
                        <a:cs typeface="Times New Roman"/>
                      </a:endParaRPr>
                    </a:p>
                  </a:txBody>
                  <a:tcPr marL="42260" marR="42260" marT="0" marB="0"/>
                </a:tc>
                <a:tc>
                  <a:txBody>
                    <a:bodyPr/>
                    <a:lstStyle/>
                    <a:p>
                      <a:pPr>
                        <a:lnSpc>
                          <a:spcPct val="115000"/>
                        </a:lnSpc>
                        <a:spcAft>
                          <a:spcPts val="0"/>
                        </a:spcAft>
                      </a:pPr>
                      <a:r>
                        <a:rPr lang="en-AU" sz="700" dirty="0">
                          <a:effectLst/>
                        </a:rPr>
                        <a:t>Staff accept that ICT infrastructure will deliver the expected service</a:t>
                      </a:r>
                      <a:endParaRPr lang="en-AU" sz="700" dirty="0">
                        <a:effectLst/>
                        <a:latin typeface="Calibri"/>
                        <a:ea typeface="Calibri"/>
                        <a:cs typeface="Times New Roman"/>
                      </a:endParaRPr>
                    </a:p>
                  </a:txBody>
                  <a:tcPr marL="42260" marR="42260" marT="0" marB="0"/>
                </a:tc>
                <a:tc>
                  <a:txBody>
                    <a:bodyPr/>
                    <a:lstStyle/>
                    <a:p>
                      <a:pPr>
                        <a:lnSpc>
                          <a:spcPct val="115000"/>
                        </a:lnSpc>
                        <a:spcAft>
                          <a:spcPts val="0"/>
                        </a:spcAft>
                      </a:pPr>
                      <a:r>
                        <a:rPr lang="en-AU" sz="700">
                          <a:effectLst/>
                        </a:rPr>
                        <a:t>Staff no longer discuss ICT infrastructure because it just works.</a:t>
                      </a:r>
                      <a:endParaRPr lang="en-AU" sz="700">
                        <a:effectLst/>
                        <a:latin typeface="Calibri"/>
                        <a:ea typeface="Calibri"/>
                        <a:cs typeface="Times New Roman"/>
                      </a:endParaRPr>
                    </a:p>
                  </a:txBody>
                  <a:tcPr marL="42260" marR="42260" marT="0" marB="0"/>
                </a:tc>
                <a:tc>
                  <a:txBody>
                    <a:bodyPr/>
                    <a:lstStyle/>
                    <a:p>
                      <a:pPr>
                        <a:lnSpc>
                          <a:spcPct val="115000"/>
                        </a:lnSpc>
                        <a:spcAft>
                          <a:spcPts val="0"/>
                        </a:spcAft>
                      </a:pPr>
                      <a:r>
                        <a:rPr lang="en-AU" sz="700">
                          <a:effectLst/>
                        </a:rPr>
                        <a:t>Leaders have a strategic view of ICT infrastructure that accounts for future innovation.</a:t>
                      </a:r>
                      <a:endParaRPr lang="en-AU" sz="700">
                        <a:effectLst/>
                        <a:latin typeface="Calibri"/>
                        <a:ea typeface="Calibri"/>
                        <a:cs typeface="Times New Roman"/>
                      </a:endParaRPr>
                    </a:p>
                  </a:txBody>
                  <a:tcPr marL="42260" marR="42260" marT="0" marB="0"/>
                </a:tc>
              </a:tr>
              <a:tr h="1595765">
                <a:tc vMerge="1">
                  <a:txBody>
                    <a:bodyPr/>
                    <a:lstStyle/>
                    <a:p>
                      <a:endParaRPr lang="en-AU"/>
                    </a:p>
                  </a:txBody>
                  <a:tcPr/>
                </a:tc>
                <a:tc>
                  <a:txBody>
                    <a:bodyPr/>
                    <a:lstStyle/>
                    <a:p>
                      <a:pPr>
                        <a:lnSpc>
                          <a:spcPct val="115000"/>
                        </a:lnSpc>
                        <a:spcAft>
                          <a:spcPts val="0"/>
                        </a:spcAft>
                      </a:pPr>
                      <a:r>
                        <a:rPr lang="en-AU" sz="700" dirty="0">
                          <a:effectLst/>
                        </a:rPr>
                        <a:t>Technology is not included in the school professional learning plan though some staff participate in learning to upskill themselves in technology use. </a:t>
                      </a:r>
                    </a:p>
                    <a:p>
                      <a:pPr>
                        <a:lnSpc>
                          <a:spcPct val="115000"/>
                        </a:lnSpc>
                        <a:spcAft>
                          <a:spcPts val="0"/>
                        </a:spcAft>
                      </a:pPr>
                      <a:r>
                        <a:rPr lang="en-AU" sz="700" dirty="0">
                          <a:effectLst/>
                        </a:rPr>
                        <a:t> </a:t>
                      </a:r>
                    </a:p>
                    <a:p>
                      <a:pPr>
                        <a:lnSpc>
                          <a:spcPct val="115000"/>
                        </a:lnSpc>
                        <a:spcAft>
                          <a:spcPts val="0"/>
                        </a:spcAft>
                      </a:pPr>
                      <a:r>
                        <a:rPr lang="en-AU" sz="700" dirty="0">
                          <a:effectLst/>
                        </a:rPr>
                        <a:t>Professional learning is face to face. </a:t>
                      </a:r>
                    </a:p>
                    <a:p>
                      <a:pPr>
                        <a:lnSpc>
                          <a:spcPct val="115000"/>
                        </a:lnSpc>
                        <a:spcAft>
                          <a:spcPts val="0"/>
                        </a:spcAft>
                      </a:pPr>
                      <a:r>
                        <a:rPr lang="en-AU" sz="700" dirty="0">
                          <a:effectLst/>
                        </a:rPr>
                        <a:t> </a:t>
                      </a:r>
                    </a:p>
                    <a:p>
                      <a:pPr>
                        <a:lnSpc>
                          <a:spcPct val="115000"/>
                        </a:lnSpc>
                        <a:spcAft>
                          <a:spcPts val="0"/>
                        </a:spcAft>
                      </a:pPr>
                      <a:r>
                        <a:rPr lang="en-AU" sz="700" dirty="0">
                          <a:effectLst/>
                        </a:rPr>
                        <a:t> </a:t>
                      </a:r>
                      <a:endParaRPr lang="en-AU" sz="700" dirty="0">
                        <a:effectLst/>
                        <a:latin typeface="Calibri"/>
                        <a:ea typeface="Calibri"/>
                        <a:cs typeface="Times New Roman"/>
                      </a:endParaRPr>
                    </a:p>
                  </a:txBody>
                  <a:tcPr marL="42260" marR="42260" marT="0" marB="0"/>
                </a:tc>
                <a:tc>
                  <a:txBody>
                    <a:bodyPr/>
                    <a:lstStyle/>
                    <a:p>
                      <a:pPr>
                        <a:lnSpc>
                          <a:spcPct val="115000"/>
                        </a:lnSpc>
                        <a:spcAft>
                          <a:spcPts val="0"/>
                        </a:spcAft>
                      </a:pPr>
                      <a:r>
                        <a:rPr lang="en-AU" sz="700" dirty="0">
                          <a:effectLst/>
                        </a:rPr>
                        <a:t>Most staff participate in professional learning to upskill themselves in technology use.</a:t>
                      </a:r>
                    </a:p>
                    <a:p>
                      <a:pPr>
                        <a:lnSpc>
                          <a:spcPct val="115000"/>
                        </a:lnSpc>
                        <a:spcAft>
                          <a:spcPts val="0"/>
                        </a:spcAft>
                      </a:pPr>
                      <a:r>
                        <a:rPr lang="en-AU" sz="700" dirty="0">
                          <a:effectLst/>
                        </a:rPr>
                        <a:t> </a:t>
                      </a:r>
                    </a:p>
                    <a:p>
                      <a:pPr>
                        <a:lnSpc>
                          <a:spcPct val="115000"/>
                        </a:lnSpc>
                        <a:spcAft>
                          <a:spcPts val="0"/>
                        </a:spcAft>
                      </a:pPr>
                      <a:r>
                        <a:rPr lang="en-AU" sz="700" dirty="0">
                          <a:effectLst/>
                        </a:rPr>
                        <a:t>Professional is learning is  mostly face to face </a:t>
                      </a:r>
                    </a:p>
                    <a:p>
                      <a:pPr>
                        <a:lnSpc>
                          <a:spcPct val="115000"/>
                        </a:lnSpc>
                        <a:spcAft>
                          <a:spcPts val="0"/>
                        </a:spcAft>
                      </a:pPr>
                      <a:r>
                        <a:rPr lang="en-AU" sz="700" dirty="0">
                          <a:effectLst/>
                        </a:rPr>
                        <a:t> </a:t>
                      </a:r>
                    </a:p>
                    <a:p>
                      <a:pPr>
                        <a:lnSpc>
                          <a:spcPct val="115000"/>
                        </a:lnSpc>
                        <a:spcAft>
                          <a:spcPts val="0"/>
                        </a:spcAft>
                      </a:pPr>
                      <a:r>
                        <a:rPr lang="en-AU" sz="700" dirty="0">
                          <a:effectLst/>
                        </a:rPr>
                        <a:t>Professional learning completion is tracked through electronic records that integrate with department and NESA systems</a:t>
                      </a:r>
                      <a:endParaRPr lang="en-AU" sz="700" dirty="0">
                        <a:effectLst/>
                        <a:latin typeface="Calibri"/>
                        <a:ea typeface="Calibri"/>
                        <a:cs typeface="Times New Roman"/>
                      </a:endParaRPr>
                    </a:p>
                  </a:txBody>
                  <a:tcPr marL="42260" marR="42260" marT="0" marB="0"/>
                </a:tc>
                <a:tc>
                  <a:txBody>
                    <a:bodyPr/>
                    <a:lstStyle/>
                    <a:p>
                      <a:pPr>
                        <a:lnSpc>
                          <a:spcPct val="115000"/>
                        </a:lnSpc>
                        <a:spcAft>
                          <a:spcPts val="0"/>
                        </a:spcAft>
                      </a:pPr>
                      <a:r>
                        <a:rPr lang="en-AU" sz="700" dirty="0">
                          <a:effectLst/>
                        </a:rPr>
                        <a:t>Staff participate in professional learning to upskill themselves in technology use to address school improvement targets.</a:t>
                      </a:r>
                    </a:p>
                    <a:p>
                      <a:pPr>
                        <a:lnSpc>
                          <a:spcPct val="115000"/>
                        </a:lnSpc>
                        <a:spcAft>
                          <a:spcPts val="0"/>
                        </a:spcAft>
                      </a:pPr>
                      <a:r>
                        <a:rPr lang="en-AU" sz="700" dirty="0">
                          <a:effectLst/>
                        </a:rPr>
                        <a:t> </a:t>
                      </a:r>
                    </a:p>
                    <a:p>
                      <a:pPr>
                        <a:lnSpc>
                          <a:spcPct val="115000"/>
                        </a:lnSpc>
                        <a:spcAft>
                          <a:spcPts val="0"/>
                        </a:spcAft>
                      </a:pPr>
                      <a:r>
                        <a:rPr lang="en-AU" sz="700" dirty="0">
                          <a:effectLst/>
                        </a:rPr>
                        <a:t> </a:t>
                      </a:r>
                      <a:endParaRPr lang="en-AU" sz="700" dirty="0">
                        <a:effectLst/>
                        <a:latin typeface="Calibri"/>
                        <a:ea typeface="Calibri"/>
                        <a:cs typeface="Times New Roman"/>
                      </a:endParaRPr>
                    </a:p>
                  </a:txBody>
                  <a:tcPr marL="42260" marR="42260" marT="0" marB="0"/>
                </a:tc>
                <a:tc>
                  <a:txBody>
                    <a:bodyPr/>
                    <a:lstStyle/>
                    <a:p>
                      <a:pPr>
                        <a:lnSpc>
                          <a:spcPct val="115000"/>
                        </a:lnSpc>
                        <a:spcAft>
                          <a:spcPts val="0"/>
                        </a:spcAft>
                      </a:pPr>
                      <a:r>
                        <a:rPr lang="en-AU" sz="700">
                          <a:effectLst/>
                        </a:rPr>
                        <a:t>School leaders draw on and contribute online professional learning experiences to the broader system. </a:t>
                      </a:r>
                    </a:p>
                    <a:p>
                      <a:pPr>
                        <a:lnSpc>
                          <a:spcPct val="115000"/>
                        </a:lnSpc>
                        <a:spcAft>
                          <a:spcPts val="0"/>
                        </a:spcAft>
                      </a:pPr>
                      <a:r>
                        <a:rPr lang="en-AU" sz="700">
                          <a:effectLst/>
                        </a:rPr>
                        <a:t> </a:t>
                      </a:r>
                    </a:p>
                    <a:p>
                      <a:pPr>
                        <a:lnSpc>
                          <a:spcPct val="115000"/>
                        </a:lnSpc>
                        <a:spcAft>
                          <a:spcPts val="0"/>
                        </a:spcAft>
                      </a:pPr>
                      <a:r>
                        <a:rPr lang="en-AU" sz="700">
                          <a:effectLst/>
                        </a:rPr>
                        <a:t> </a:t>
                      </a:r>
                    </a:p>
                    <a:p>
                      <a:pPr>
                        <a:lnSpc>
                          <a:spcPct val="115000"/>
                        </a:lnSpc>
                        <a:spcAft>
                          <a:spcPts val="0"/>
                        </a:spcAft>
                      </a:pPr>
                      <a:r>
                        <a:rPr lang="en-AU" sz="700">
                          <a:effectLst/>
                        </a:rPr>
                        <a:t> </a:t>
                      </a:r>
                      <a:endParaRPr lang="en-AU" sz="700">
                        <a:effectLst/>
                        <a:latin typeface="Calibri"/>
                        <a:ea typeface="Calibri"/>
                        <a:cs typeface="Times New Roman"/>
                      </a:endParaRPr>
                    </a:p>
                  </a:txBody>
                  <a:tcPr marL="42260" marR="42260" marT="0" marB="0"/>
                </a:tc>
              </a:tr>
              <a:tr h="935916">
                <a:tc vMerge="1">
                  <a:txBody>
                    <a:bodyPr/>
                    <a:lstStyle/>
                    <a:p>
                      <a:endParaRPr lang="en-AU"/>
                    </a:p>
                  </a:txBody>
                  <a:tcPr/>
                </a:tc>
                <a:tc>
                  <a:txBody>
                    <a:bodyPr/>
                    <a:lstStyle/>
                    <a:p>
                      <a:pPr>
                        <a:lnSpc>
                          <a:spcPct val="115000"/>
                        </a:lnSpc>
                        <a:spcAft>
                          <a:spcPts val="0"/>
                        </a:spcAft>
                      </a:pPr>
                      <a:r>
                        <a:rPr lang="en-AU" sz="700">
                          <a:effectLst/>
                        </a:rPr>
                        <a:t>Teachers find or create digital learning resources in isolation for students in their classes to use.</a:t>
                      </a:r>
                    </a:p>
                    <a:p>
                      <a:pPr>
                        <a:lnSpc>
                          <a:spcPct val="115000"/>
                        </a:lnSpc>
                        <a:spcAft>
                          <a:spcPts val="0"/>
                        </a:spcAft>
                      </a:pPr>
                      <a:r>
                        <a:rPr lang="en-AU" sz="700">
                          <a:effectLst/>
                        </a:rPr>
                        <a:t> </a:t>
                      </a:r>
                      <a:endParaRPr lang="en-AU" sz="700">
                        <a:effectLst/>
                        <a:latin typeface="Calibri"/>
                        <a:ea typeface="Calibri"/>
                        <a:cs typeface="Times New Roman"/>
                      </a:endParaRPr>
                    </a:p>
                  </a:txBody>
                  <a:tcPr marL="42260" marR="42260" marT="0" marB="0"/>
                </a:tc>
                <a:tc>
                  <a:txBody>
                    <a:bodyPr/>
                    <a:lstStyle/>
                    <a:p>
                      <a:pPr>
                        <a:lnSpc>
                          <a:spcPct val="115000"/>
                        </a:lnSpc>
                        <a:spcAft>
                          <a:spcPts val="0"/>
                        </a:spcAft>
                      </a:pPr>
                      <a:r>
                        <a:rPr lang="en-AU" sz="700">
                          <a:effectLst/>
                        </a:rPr>
                        <a:t>Teachers share digital resources that they find or create within the school and have access to digital resource repositories.</a:t>
                      </a:r>
                    </a:p>
                    <a:p>
                      <a:pPr>
                        <a:lnSpc>
                          <a:spcPct val="115000"/>
                        </a:lnSpc>
                        <a:spcAft>
                          <a:spcPts val="0"/>
                        </a:spcAft>
                      </a:pPr>
                      <a:r>
                        <a:rPr lang="en-AU" sz="700">
                          <a:effectLst/>
                        </a:rPr>
                        <a:t> </a:t>
                      </a:r>
                      <a:endParaRPr lang="en-AU" sz="700">
                        <a:effectLst/>
                        <a:latin typeface="Calibri"/>
                        <a:ea typeface="Calibri"/>
                        <a:cs typeface="Times New Roman"/>
                      </a:endParaRPr>
                    </a:p>
                  </a:txBody>
                  <a:tcPr marL="42260" marR="42260" marT="0" marB="0"/>
                </a:tc>
                <a:tc>
                  <a:txBody>
                    <a:bodyPr/>
                    <a:lstStyle/>
                    <a:p>
                      <a:pPr>
                        <a:lnSpc>
                          <a:spcPct val="115000"/>
                        </a:lnSpc>
                        <a:spcAft>
                          <a:spcPts val="0"/>
                        </a:spcAft>
                      </a:pPr>
                      <a:r>
                        <a:rPr lang="en-AU" sz="700">
                          <a:effectLst/>
                        </a:rPr>
                        <a:t>School created digital resources are managed centrally and access to digital resource repositories is aligned to the school’s quality learning vision.</a:t>
                      </a:r>
                    </a:p>
                    <a:p>
                      <a:pPr>
                        <a:lnSpc>
                          <a:spcPct val="115000"/>
                        </a:lnSpc>
                        <a:spcAft>
                          <a:spcPts val="0"/>
                        </a:spcAft>
                      </a:pPr>
                      <a:r>
                        <a:rPr lang="en-AU" sz="700">
                          <a:effectLst/>
                        </a:rPr>
                        <a:t> </a:t>
                      </a:r>
                      <a:endParaRPr lang="en-AU" sz="700">
                        <a:effectLst/>
                        <a:latin typeface="Calibri"/>
                        <a:ea typeface="Calibri"/>
                        <a:cs typeface="Times New Roman"/>
                      </a:endParaRPr>
                    </a:p>
                  </a:txBody>
                  <a:tcPr marL="42260" marR="42260" marT="0" marB="0"/>
                </a:tc>
                <a:tc>
                  <a:txBody>
                    <a:bodyPr/>
                    <a:lstStyle/>
                    <a:p>
                      <a:pPr>
                        <a:lnSpc>
                          <a:spcPct val="115000"/>
                        </a:lnSpc>
                        <a:spcAft>
                          <a:spcPts val="0"/>
                        </a:spcAft>
                      </a:pPr>
                      <a:r>
                        <a:rPr lang="en-AU" sz="700">
                          <a:effectLst/>
                        </a:rPr>
                        <a:t>Staff routinely share digital resources and how they use them beyond the school.</a:t>
                      </a:r>
                      <a:endParaRPr lang="en-AU" sz="700">
                        <a:effectLst/>
                        <a:latin typeface="Calibri"/>
                        <a:ea typeface="Calibri"/>
                        <a:cs typeface="Times New Roman"/>
                      </a:endParaRPr>
                    </a:p>
                  </a:txBody>
                  <a:tcPr marL="42260" marR="42260" marT="0" marB="0"/>
                </a:tc>
              </a:tr>
              <a:tr h="666036">
                <a:tc vMerge="1">
                  <a:txBody>
                    <a:bodyPr/>
                    <a:lstStyle/>
                    <a:p>
                      <a:endParaRPr lang="en-AU"/>
                    </a:p>
                  </a:txBody>
                  <a:tcPr/>
                </a:tc>
                <a:tc>
                  <a:txBody>
                    <a:bodyPr/>
                    <a:lstStyle/>
                    <a:p>
                      <a:pPr>
                        <a:lnSpc>
                          <a:spcPct val="115000"/>
                        </a:lnSpc>
                        <a:spcAft>
                          <a:spcPts val="0"/>
                        </a:spcAft>
                      </a:pPr>
                      <a:r>
                        <a:rPr lang="en-AU" sz="700">
                          <a:effectLst/>
                        </a:rPr>
                        <a:t>Opportunities to automate processes are not  explored. </a:t>
                      </a:r>
                      <a:endParaRPr lang="en-AU" sz="700">
                        <a:effectLst/>
                        <a:latin typeface="Calibri"/>
                        <a:ea typeface="Calibri"/>
                        <a:cs typeface="Times New Roman"/>
                      </a:endParaRPr>
                    </a:p>
                  </a:txBody>
                  <a:tcPr marL="42260" marR="42260" marT="0" marB="0"/>
                </a:tc>
                <a:tc>
                  <a:txBody>
                    <a:bodyPr/>
                    <a:lstStyle/>
                    <a:p>
                      <a:pPr>
                        <a:lnSpc>
                          <a:spcPct val="115000"/>
                        </a:lnSpc>
                        <a:spcAft>
                          <a:spcPts val="0"/>
                        </a:spcAft>
                      </a:pPr>
                      <a:r>
                        <a:rPr lang="en-AU" sz="700">
                          <a:effectLst/>
                        </a:rPr>
                        <a:t>The school is working to automate simple processes.</a:t>
                      </a:r>
                      <a:endParaRPr lang="en-AU" sz="700">
                        <a:effectLst/>
                        <a:latin typeface="Calibri"/>
                        <a:ea typeface="Calibri"/>
                        <a:cs typeface="Times New Roman"/>
                      </a:endParaRPr>
                    </a:p>
                  </a:txBody>
                  <a:tcPr marL="42260" marR="42260" marT="0" marB="0"/>
                </a:tc>
                <a:tc>
                  <a:txBody>
                    <a:bodyPr/>
                    <a:lstStyle/>
                    <a:p>
                      <a:pPr>
                        <a:lnSpc>
                          <a:spcPct val="115000"/>
                        </a:lnSpc>
                        <a:spcAft>
                          <a:spcPts val="0"/>
                        </a:spcAft>
                      </a:pPr>
                      <a:r>
                        <a:rPr lang="en-AU" sz="700">
                          <a:effectLst/>
                        </a:rPr>
                        <a:t>School staff actively seek opportunities to automate processes. </a:t>
                      </a:r>
                      <a:endParaRPr lang="en-AU" sz="700">
                        <a:effectLst/>
                        <a:latin typeface="Calibri"/>
                        <a:ea typeface="Calibri"/>
                        <a:cs typeface="Times New Roman"/>
                      </a:endParaRPr>
                    </a:p>
                  </a:txBody>
                  <a:tcPr marL="42260" marR="42260" marT="0" marB="0"/>
                </a:tc>
                <a:tc>
                  <a:txBody>
                    <a:bodyPr/>
                    <a:lstStyle/>
                    <a:p>
                      <a:pPr>
                        <a:lnSpc>
                          <a:spcPct val="115000"/>
                        </a:lnSpc>
                        <a:spcAft>
                          <a:spcPts val="0"/>
                        </a:spcAft>
                      </a:pPr>
                      <a:r>
                        <a:rPr lang="en-AU" sz="700" dirty="0">
                          <a:effectLst/>
                        </a:rPr>
                        <a:t>School staff employ automated processes that increase the instructional focus of teachers. </a:t>
                      </a:r>
                    </a:p>
                    <a:p>
                      <a:pPr>
                        <a:lnSpc>
                          <a:spcPct val="115000"/>
                        </a:lnSpc>
                        <a:spcAft>
                          <a:spcPts val="0"/>
                        </a:spcAft>
                      </a:pPr>
                      <a:r>
                        <a:rPr lang="en-AU" sz="700" dirty="0">
                          <a:effectLst/>
                        </a:rPr>
                        <a:t> </a:t>
                      </a:r>
                      <a:endParaRPr lang="en-AU" sz="700" dirty="0">
                        <a:effectLst/>
                        <a:latin typeface="Calibri"/>
                        <a:ea typeface="Calibri"/>
                        <a:cs typeface="Times New Roman"/>
                      </a:endParaRPr>
                    </a:p>
                  </a:txBody>
                  <a:tcPr marL="42260" marR="42260" marT="0" marB="0"/>
                </a:tc>
              </a:tr>
            </a:tbl>
          </a:graphicData>
        </a:graphic>
      </p:graphicFrame>
      <p:sp>
        <p:nvSpPr>
          <p:cNvPr id="2" name="TextBox 1"/>
          <p:cNvSpPr txBox="1"/>
          <p:nvPr/>
        </p:nvSpPr>
        <p:spPr>
          <a:xfrm>
            <a:off x="593766" y="581891"/>
            <a:ext cx="3265715" cy="368135"/>
          </a:xfrm>
          <a:prstGeom prst="rect">
            <a:avLst/>
          </a:prstGeom>
          <a:noFill/>
        </p:spPr>
        <p:txBody>
          <a:bodyPr wrap="square" lIns="0" tIns="0" rIns="0" bIns="0" rtlCol="0">
            <a:noAutofit/>
          </a:bodyPr>
          <a:lstStyle/>
          <a:p>
            <a:r>
              <a:rPr lang="en-AU" sz="2400" dirty="0">
                <a:solidFill>
                  <a:schemeClr val="tx2"/>
                </a:solidFill>
                <a:latin typeface="Montserrat SemiBold" panose="00000700000000000000" pitchFamily="2" charset="0"/>
              </a:rPr>
              <a:t>Our digital direction</a:t>
            </a:r>
          </a:p>
          <a:p>
            <a:pPr algn="l"/>
            <a:endParaRPr lang="en-AU" sz="2400" dirty="0" err="1" smtClean="0"/>
          </a:p>
        </p:txBody>
      </p:sp>
    </p:spTree>
    <p:extLst>
      <p:ext uri="{BB962C8B-B14F-4D97-AF65-F5344CB8AC3E}">
        <p14:creationId xmlns:p14="http://schemas.microsoft.com/office/powerpoint/2010/main" val="428206526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50557" y="2382655"/>
            <a:ext cx="8494617" cy="4475345"/>
          </a:xfrm>
          <a:solidFill>
            <a:srgbClr val="FFFFFF"/>
          </a:solidFill>
        </p:spPr>
        <p:txBody>
          <a:bodyPr>
            <a:noAutofit/>
          </a:bodyPr>
          <a:lstStyle/>
          <a:p>
            <a:pPr marL="0" indent="0">
              <a:buNone/>
            </a:pPr>
            <a:r>
              <a:rPr lang="en-AU" sz="1700" dirty="0" smtClean="0"/>
              <a:t>Each school is required to have its own school procedure to:</a:t>
            </a:r>
          </a:p>
          <a:p>
            <a:pPr marL="0" indent="0">
              <a:buNone/>
            </a:pPr>
            <a:endParaRPr lang="en-AU" sz="1700" dirty="0" smtClean="0"/>
          </a:p>
          <a:p>
            <a:r>
              <a:rPr lang="en-AU" sz="1700" dirty="0" smtClean="0"/>
              <a:t>Implement the Student Use of Digital Devices and Online Services </a:t>
            </a:r>
            <a:r>
              <a:rPr lang="en-AU" sz="1700" dirty="0" smtClean="0"/>
              <a:t>policy.</a:t>
            </a:r>
            <a:endParaRPr lang="en-AU" sz="1700" dirty="0" smtClean="0"/>
          </a:p>
          <a:p>
            <a:r>
              <a:rPr lang="en-AU" sz="1700" dirty="0" smtClean="0"/>
              <a:t>Set </a:t>
            </a:r>
            <a:r>
              <a:rPr lang="en-AU" sz="1700" dirty="0"/>
              <a:t>expectations for safe, responsible and respectful use of digital </a:t>
            </a:r>
            <a:r>
              <a:rPr lang="en-AU" sz="1700" dirty="0" smtClean="0"/>
              <a:t>technology. </a:t>
            </a:r>
            <a:endParaRPr lang="en-AU" sz="1700" dirty="0" smtClean="0"/>
          </a:p>
          <a:p>
            <a:r>
              <a:rPr lang="en-AU" sz="1700" dirty="0"/>
              <a:t>Describe </a:t>
            </a:r>
            <a:r>
              <a:rPr lang="en-AU" sz="1700" dirty="0" smtClean="0"/>
              <a:t>our school’s approach to devices at schools including any </a:t>
            </a:r>
            <a:r>
              <a:rPr lang="en-AU" sz="1700" dirty="0" smtClean="0"/>
              <a:t>restrictions.  </a:t>
            </a:r>
            <a:endParaRPr lang="en-AU" sz="1700" dirty="0" smtClean="0"/>
          </a:p>
          <a:p>
            <a:r>
              <a:rPr lang="en-AU" sz="1700" dirty="0" smtClean="0"/>
              <a:t>Identify how adjustments or </a:t>
            </a:r>
            <a:r>
              <a:rPr lang="en-AU" sz="1700" dirty="0"/>
              <a:t>e</a:t>
            </a:r>
            <a:r>
              <a:rPr lang="en-AU" sz="1700" dirty="0" smtClean="0"/>
              <a:t>xemptions will be managed </a:t>
            </a:r>
            <a:r>
              <a:rPr lang="en-AU" sz="1700" dirty="0"/>
              <a:t>for individual </a:t>
            </a:r>
            <a:r>
              <a:rPr lang="en-AU" sz="1700" dirty="0" smtClean="0"/>
              <a:t>students.</a:t>
            </a:r>
            <a:endParaRPr lang="en-AU" sz="1700" dirty="0" smtClean="0"/>
          </a:p>
          <a:p>
            <a:r>
              <a:rPr lang="en-AU" sz="1700" dirty="0" smtClean="0"/>
              <a:t>Describe the roles and obligation of students, school staff, parents and </a:t>
            </a:r>
            <a:r>
              <a:rPr lang="en-AU" sz="1700" dirty="0" smtClean="0"/>
              <a:t>carers.</a:t>
            </a:r>
            <a:endParaRPr lang="en-AU" sz="1700" dirty="0" smtClean="0"/>
          </a:p>
        </p:txBody>
      </p:sp>
      <p:sp>
        <p:nvSpPr>
          <p:cNvPr id="10" name="Text Placeholder 9"/>
          <p:cNvSpPr>
            <a:spLocks noGrp="1"/>
          </p:cNvSpPr>
          <p:nvPr>
            <p:ph type="body" sz="quarter" idx="15"/>
          </p:nvPr>
        </p:nvSpPr>
        <p:spPr>
          <a:xfrm>
            <a:off x="338207" y="1434353"/>
            <a:ext cx="8627651" cy="583409"/>
          </a:xfrm>
        </p:spPr>
        <p:txBody>
          <a:bodyPr/>
          <a:lstStyle/>
          <a:p>
            <a:endParaRPr lang="en-AU" sz="2000" dirty="0" smtClean="0"/>
          </a:p>
        </p:txBody>
      </p:sp>
      <p:sp>
        <p:nvSpPr>
          <p:cNvPr id="4" name="Title 3"/>
          <p:cNvSpPr>
            <a:spLocks noGrp="1"/>
          </p:cNvSpPr>
          <p:nvPr>
            <p:ph type="title"/>
          </p:nvPr>
        </p:nvSpPr>
        <p:spPr>
          <a:xfrm>
            <a:off x="287288" y="583409"/>
            <a:ext cx="8627913" cy="850944"/>
          </a:xfrm>
        </p:spPr>
        <p:txBody>
          <a:bodyPr/>
          <a:lstStyle/>
          <a:p>
            <a:r>
              <a:rPr lang="en-AU" sz="3200" dirty="0" smtClean="0"/>
              <a:t>Developing our school procedure </a:t>
            </a:r>
            <a:endParaRPr lang="en-AU" sz="3200" dirty="0"/>
          </a:p>
        </p:txBody>
      </p:sp>
      <p:sp>
        <p:nvSpPr>
          <p:cNvPr id="5" name="Footer Placeholder 4"/>
          <p:cNvSpPr>
            <a:spLocks noGrp="1"/>
          </p:cNvSpPr>
          <p:nvPr>
            <p:ph type="ftr" sz="quarter" idx="3"/>
          </p:nvPr>
        </p:nvSpPr>
        <p:spPr/>
        <p:txBody>
          <a:bodyPr/>
          <a:lstStyle/>
          <a:p>
            <a:fld id="{5116C895-348D-4FA1-AC3F-6A98EE2CBA64}" type="slidenum">
              <a:rPr lang="en-US" smtClean="0"/>
              <a:pPr/>
              <a:t>15</a:t>
            </a:fld>
            <a:endParaRPr lang="en-US"/>
          </a:p>
        </p:txBody>
      </p:sp>
      <p:pic>
        <p:nvPicPr>
          <p:cNvPr id="6146" name="Picture 2" descr="https://global-uploads.webflow.com/5c049f1efc73fb9007f7d7b6/5c183e68aa900afecdbc59b8_article-image-09.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277" y="583409"/>
            <a:ext cx="2435196" cy="14343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93645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a:bodyPr>
          <a:lstStyle/>
          <a:p>
            <a:r>
              <a:rPr lang="en-AU" dirty="0" smtClean="0"/>
              <a:t>Gather the views from our staff, </a:t>
            </a:r>
            <a:r>
              <a:rPr lang="en-AU" dirty="0" smtClean="0"/>
              <a:t>students </a:t>
            </a:r>
            <a:r>
              <a:rPr lang="en-AU" dirty="0" smtClean="0"/>
              <a:t>and parents to inform the development of our school’s approach to the student use </a:t>
            </a:r>
            <a:r>
              <a:rPr lang="en-AU" dirty="0" smtClean="0"/>
              <a:t>of digital </a:t>
            </a:r>
            <a:r>
              <a:rPr lang="en-AU" dirty="0" smtClean="0"/>
              <a:t>devices and online services </a:t>
            </a:r>
            <a:r>
              <a:rPr lang="en-AU" dirty="0"/>
              <a:t> </a:t>
            </a:r>
            <a:r>
              <a:rPr lang="en-AU" dirty="0" smtClean="0"/>
              <a:t>at school and in </a:t>
            </a:r>
            <a:r>
              <a:rPr lang="en-AU" dirty="0"/>
              <a:t>school related </a:t>
            </a:r>
            <a:r>
              <a:rPr lang="en-AU" dirty="0" smtClean="0"/>
              <a:t>settings.  </a:t>
            </a:r>
          </a:p>
          <a:p>
            <a:r>
              <a:rPr lang="en-AU" dirty="0" smtClean="0"/>
              <a:t>Discuss positive and negative impact of any restrictions.</a:t>
            </a:r>
          </a:p>
          <a:p>
            <a:r>
              <a:rPr lang="en-AU" dirty="0" smtClean="0"/>
              <a:t>Consider </a:t>
            </a:r>
            <a:r>
              <a:rPr lang="en-AU" dirty="0" smtClean="0"/>
              <a:t>the </a:t>
            </a:r>
            <a:r>
              <a:rPr lang="en-AU" dirty="0" smtClean="0"/>
              <a:t>school’s </a:t>
            </a:r>
            <a:r>
              <a:rPr lang="en-AU" dirty="0" smtClean="0"/>
              <a:t>management of inappropriate use.</a:t>
            </a:r>
          </a:p>
          <a:p>
            <a:r>
              <a:rPr lang="en-AU" dirty="0" smtClean="0"/>
              <a:t>Build understanding of safe, respectful and responsible use of digital technology. </a:t>
            </a:r>
          </a:p>
          <a:p>
            <a:r>
              <a:rPr lang="en-AU" dirty="0" smtClean="0"/>
              <a:t>Explore the rights and obligation of stakeholders.</a:t>
            </a:r>
            <a:endParaRPr lang="en-AU" dirty="0"/>
          </a:p>
        </p:txBody>
      </p:sp>
      <p:sp>
        <p:nvSpPr>
          <p:cNvPr id="3" name="Text Placeholder 2"/>
          <p:cNvSpPr>
            <a:spLocks noGrp="1"/>
          </p:cNvSpPr>
          <p:nvPr>
            <p:ph type="body" sz="quarter" idx="15"/>
          </p:nvPr>
        </p:nvSpPr>
        <p:spPr/>
        <p:txBody>
          <a:bodyPr/>
          <a:lstStyle/>
          <a:p>
            <a:endParaRPr lang="en-AU" dirty="0"/>
          </a:p>
        </p:txBody>
      </p:sp>
      <p:sp>
        <p:nvSpPr>
          <p:cNvPr id="4" name="Title 3"/>
          <p:cNvSpPr>
            <a:spLocks noGrp="1"/>
          </p:cNvSpPr>
          <p:nvPr>
            <p:ph type="title"/>
          </p:nvPr>
        </p:nvSpPr>
        <p:spPr/>
        <p:txBody>
          <a:bodyPr/>
          <a:lstStyle/>
          <a:p>
            <a:r>
              <a:rPr lang="en-AU" dirty="0" smtClean="0"/>
              <a:t>Process</a:t>
            </a:r>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16</a:t>
            </a:fld>
            <a:endParaRPr lang="en-US"/>
          </a:p>
        </p:txBody>
      </p:sp>
    </p:spTree>
    <p:extLst>
      <p:ext uri="{BB962C8B-B14F-4D97-AF65-F5344CB8AC3E}">
        <p14:creationId xmlns:p14="http://schemas.microsoft.com/office/powerpoint/2010/main" val="3535569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44380" y="1549821"/>
            <a:ext cx="8494617" cy="4691906"/>
          </a:xfrm>
          <a:solidFill>
            <a:srgbClr val="FFFFFF"/>
          </a:solidFill>
        </p:spPr>
        <p:txBody>
          <a:bodyPr>
            <a:noAutofit/>
          </a:bodyPr>
          <a:lstStyle/>
          <a:p>
            <a:r>
              <a:rPr lang="en-AU" dirty="0">
                <a:solidFill>
                  <a:schemeClr val="accent1"/>
                </a:solidFill>
              </a:rPr>
              <a:t> </a:t>
            </a:r>
            <a:r>
              <a:rPr lang="en-AU" dirty="0">
                <a:solidFill>
                  <a:schemeClr val="tx1"/>
                </a:solidFill>
              </a:rPr>
              <a:t>Our school, </a:t>
            </a:r>
            <a:r>
              <a:rPr lang="en-AU" dirty="0" smtClean="0">
                <a:solidFill>
                  <a:schemeClr val="tx1"/>
                </a:solidFill>
              </a:rPr>
              <a:t>in </a:t>
            </a:r>
            <a:r>
              <a:rPr lang="en-AU" dirty="0">
                <a:solidFill>
                  <a:schemeClr val="tx1"/>
                </a:solidFill>
              </a:rPr>
              <a:t>consultation with our community, will determine any restriction to be applied to the use of digital devices by our </a:t>
            </a:r>
            <a:r>
              <a:rPr lang="en-AU" dirty="0" smtClean="0">
                <a:solidFill>
                  <a:schemeClr val="tx1"/>
                </a:solidFill>
              </a:rPr>
              <a:t>students</a:t>
            </a:r>
            <a:r>
              <a:rPr lang="en-AU" dirty="0">
                <a:solidFill>
                  <a:schemeClr val="tx1"/>
                </a:solidFill>
              </a:rPr>
              <a:t>. </a:t>
            </a:r>
          </a:p>
          <a:p>
            <a:endParaRPr lang="en-AU" dirty="0">
              <a:solidFill>
                <a:schemeClr val="tx1"/>
              </a:solidFill>
            </a:endParaRPr>
          </a:p>
          <a:p>
            <a:pPr lvl="0"/>
            <a:r>
              <a:rPr lang="en-AU" dirty="0">
                <a:solidFill>
                  <a:schemeClr val="tx1"/>
                </a:solidFill>
              </a:rPr>
              <a:t>This covers use at school, at school-related </a:t>
            </a:r>
            <a:r>
              <a:rPr lang="en-AU" dirty="0" smtClean="0">
                <a:solidFill>
                  <a:schemeClr val="tx1"/>
                </a:solidFill>
              </a:rPr>
              <a:t>settings</a:t>
            </a:r>
            <a:r>
              <a:rPr lang="en-AU" dirty="0">
                <a:solidFill>
                  <a:schemeClr val="tx1"/>
                </a:solidFill>
              </a:rPr>
              <a:t> off-site and where a clear and close connection between the student and school exists. </a:t>
            </a:r>
          </a:p>
          <a:p>
            <a:pPr lvl="0"/>
            <a:endParaRPr lang="en-AU" dirty="0">
              <a:solidFill>
                <a:schemeClr val="tx1"/>
              </a:solidFill>
            </a:endParaRPr>
          </a:p>
          <a:p>
            <a:r>
              <a:rPr lang="en-AU" dirty="0">
                <a:solidFill>
                  <a:schemeClr val="tx1"/>
                </a:solidFill>
              </a:rPr>
              <a:t>We will work with </a:t>
            </a:r>
            <a:r>
              <a:rPr lang="en-AU" dirty="0" smtClean="0">
                <a:solidFill>
                  <a:schemeClr val="tx1"/>
                </a:solidFill>
              </a:rPr>
              <a:t>individual students </a:t>
            </a:r>
            <a:r>
              <a:rPr lang="en-AU" dirty="0">
                <a:solidFill>
                  <a:schemeClr val="tx1"/>
                </a:solidFill>
              </a:rPr>
              <a:t>and their parents or carers where an adjustment or exemption may be required.</a:t>
            </a:r>
          </a:p>
          <a:p>
            <a:endParaRPr lang="en-AU" sz="1600" dirty="0"/>
          </a:p>
        </p:txBody>
      </p:sp>
      <p:sp>
        <p:nvSpPr>
          <p:cNvPr id="4" name="Title 3"/>
          <p:cNvSpPr>
            <a:spLocks noGrp="1"/>
          </p:cNvSpPr>
          <p:nvPr>
            <p:ph type="title"/>
          </p:nvPr>
        </p:nvSpPr>
        <p:spPr>
          <a:xfrm>
            <a:off x="287288" y="583409"/>
            <a:ext cx="8627913" cy="850944"/>
          </a:xfrm>
        </p:spPr>
        <p:txBody>
          <a:bodyPr/>
          <a:lstStyle/>
          <a:p>
            <a:r>
              <a:rPr lang="en-AU" sz="2800" dirty="0" smtClean="0"/>
              <a:t>What </a:t>
            </a:r>
            <a:r>
              <a:rPr lang="en-AU" sz="2800" dirty="0" smtClean="0"/>
              <a:t>will this mean for our</a:t>
            </a:r>
            <a:r>
              <a:rPr lang="en-AU" sz="2800" dirty="0"/>
              <a:t> </a:t>
            </a:r>
            <a:r>
              <a:rPr lang="en-AU" sz="2800" dirty="0" smtClean="0"/>
              <a:t>school?</a:t>
            </a:r>
            <a:endParaRPr lang="en-AU" sz="2800" dirty="0"/>
          </a:p>
        </p:txBody>
      </p:sp>
      <p:sp>
        <p:nvSpPr>
          <p:cNvPr id="5" name="Footer Placeholder 4"/>
          <p:cNvSpPr>
            <a:spLocks noGrp="1"/>
          </p:cNvSpPr>
          <p:nvPr>
            <p:ph type="ftr" sz="quarter" idx="3"/>
          </p:nvPr>
        </p:nvSpPr>
        <p:spPr/>
        <p:txBody>
          <a:bodyPr/>
          <a:lstStyle/>
          <a:p>
            <a:fld id="{5116C895-348D-4FA1-AC3F-6A98EE2CBA64}" type="slidenum">
              <a:rPr lang="en-US" smtClean="0"/>
              <a:pPr/>
              <a:t>17</a:t>
            </a:fld>
            <a:endParaRPr lang="en-US"/>
          </a:p>
        </p:txBody>
      </p:sp>
      <p:pic>
        <p:nvPicPr>
          <p:cNvPr id="6146" name="Picture 2" descr="https://global-uploads.webflow.com/5c049f1efc73fb9007f7d7b6/5c183e68aa900afecdbc59b8_article-image-09.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8308" y="115467"/>
            <a:ext cx="2435196" cy="14343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69862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61610" y="1214784"/>
            <a:ext cx="8628224" cy="4877437"/>
          </a:xfrm>
        </p:spPr>
        <p:txBody>
          <a:bodyPr>
            <a:normAutofit fontScale="47500" lnSpcReduction="20000"/>
          </a:bodyPr>
          <a:lstStyle/>
          <a:p>
            <a:pPr marL="0" indent="0">
              <a:buNone/>
            </a:pPr>
            <a:r>
              <a:rPr lang="en-AU" sz="3400" dirty="0" smtClean="0"/>
              <a:t>There are different ways secondary schools may manage devices.</a:t>
            </a:r>
          </a:p>
          <a:p>
            <a:r>
              <a:rPr lang="en-AU" sz="3400" b="1" dirty="0" smtClean="0"/>
              <a:t>No restriction </a:t>
            </a:r>
            <a:r>
              <a:rPr lang="en-AU" sz="3400" dirty="0" smtClean="0"/>
              <a:t>– Students can use digital devices in class, the playground and in other school related settings</a:t>
            </a:r>
          </a:p>
          <a:p>
            <a:r>
              <a:rPr lang="en-AU" sz="3400" b="1" dirty="0" smtClean="0"/>
              <a:t>Partial restriction</a:t>
            </a:r>
            <a:r>
              <a:rPr lang="en-AU" sz="3400" dirty="0" smtClean="0"/>
              <a:t> – Students cannot use digital devices in class or other school activities such as assemblies. Students may use devices in some circumstances. Examples include:</a:t>
            </a:r>
          </a:p>
          <a:p>
            <a:endParaRPr lang="en-AU" sz="2600" dirty="0" smtClean="0"/>
          </a:p>
          <a:p>
            <a:endParaRPr lang="en-AU" sz="2600"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a:p>
          <a:p>
            <a:endParaRPr lang="en-AU" dirty="0" smtClean="0"/>
          </a:p>
          <a:p>
            <a:endParaRPr lang="en-AU" dirty="0"/>
          </a:p>
          <a:p>
            <a:pPr marL="133346" lvl="1" indent="0">
              <a:buNone/>
            </a:pPr>
            <a:endParaRPr lang="en-AU" sz="2600" dirty="0"/>
          </a:p>
          <a:p>
            <a:pPr lvl="1">
              <a:buFont typeface="Arial" panose="020B0604020202020204" pitchFamily="34" charset="0"/>
              <a:buChar char="•"/>
            </a:pPr>
            <a:r>
              <a:rPr lang="en-AU" sz="3400" b="1" dirty="0" smtClean="0"/>
              <a:t>Full  restriction </a:t>
            </a:r>
            <a:r>
              <a:rPr lang="en-AU" sz="3400" dirty="0" smtClean="0"/>
              <a:t>– students cannot use devices at school or related setting unless approved for an educational purpose.</a:t>
            </a:r>
            <a:endParaRPr lang="en-AU" sz="3400" dirty="0"/>
          </a:p>
        </p:txBody>
      </p:sp>
      <p:sp>
        <p:nvSpPr>
          <p:cNvPr id="4" name="Title 3"/>
          <p:cNvSpPr>
            <a:spLocks noGrp="1"/>
          </p:cNvSpPr>
          <p:nvPr>
            <p:ph type="title"/>
          </p:nvPr>
        </p:nvSpPr>
        <p:spPr>
          <a:xfrm>
            <a:off x="294343" y="570524"/>
            <a:ext cx="8606490" cy="691117"/>
          </a:xfrm>
        </p:spPr>
        <p:txBody>
          <a:bodyPr/>
          <a:lstStyle/>
          <a:p>
            <a:r>
              <a:rPr lang="en-AU" dirty="0" smtClean="0"/>
              <a:t>Digital technology – Possible approaches in secondary schools </a:t>
            </a:r>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18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477953946"/>
              </p:ext>
            </p:extLst>
          </p:nvPr>
        </p:nvGraphicFramePr>
        <p:xfrm>
          <a:off x="738130" y="3073706"/>
          <a:ext cx="7425370" cy="2192024"/>
        </p:xfrm>
        <a:graphic>
          <a:graphicData uri="http://schemas.openxmlformats.org/drawingml/2006/table">
            <a:tbl>
              <a:tblPr firstRow="1" bandRow="1">
                <a:tableStyleId>{3B4B98B0-60AC-42C2-AFA5-B58CD77FA1E5}</a:tableStyleId>
              </a:tblPr>
              <a:tblGrid>
                <a:gridCol w="3712685"/>
                <a:gridCol w="3712685"/>
              </a:tblGrid>
              <a:tr h="703106">
                <a:tc>
                  <a:txBody>
                    <a:bodyPr/>
                    <a:lstStyle/>
                    <a:p>
                      <a:pPr marL="0" marR="0" lvl="1" indent="0" algn="l" defTabSz="514337" rtl="0" eaLnBrk="1" fontAlgn="auto" latinLnBrk="0" hangingPunct="1">
                        <a:lnSpc>
                          <a:spcPct val="100000"/>
                        </a:lnSpc>
                        <a:spcBef>
                          <a:spcPts val="0"/>
                        </a:spcBef>
                        <a:spcAft>
                          <a:spcPts val="0"/>
                        </a:spcAft>
                        <a:buClrTx/>
                        <a:buSzTx/>
                        <a:buFontTx/>
                        <a:buNone/>
                        <a:tabLst/>
                        <a:defRPr/>
                      </a:pPr>
                      <a:r>
                        <a:rPr lang="en-AU" sz="1400" b="0" i="1" kern="1200" dirty="0" smtClean="0">
                          <a:solidFill>
                            <a:schemeClr val="tx1"/>
                          </a:solidFill>
                          <a:latin typeface="+mn-lt"/>
                          <a:ea typeface="+mn-ea"/>
                          <a:cs typeface="+mn-cs"/>
                        </a:rPr>
                        <a:t>At</a:t>
                      </a:r>
                      <a:r>
                        <a:rPr lang="en-AU" sz="1400" b="0" i="1" kern="1200" baseline="0" dirty="0" smtClean="0">
                          <a:solidFill>
                            <a:schemeClr val="tx1"/>
                          </a:solidFill>
                          <a:latin typeface="+mn-lt"/>
                          <a:ea typeface="+mn-ea"/>
                          <a:cs typeface="+mn-cs"/>
                        </a:rPr>
                        <a:t> r</a:t>
                      </a:r>
                      <a:r>
                        <a:rPr lang="en-AU" sz="1400" b="0" i="1" kern="1200" dirty="0" smtClean="0">
                          <a:solidFill>
                            <a:schemeClr val="tx1"/>
                          </a:solidFill>
                          <a:latin typeface="+mn-lt"/>
                          <a:ea typeface="+mn-ea"/>
                          <a:cs typeface="+mn-cs"/>
                        </a:rPr>
                        <a:t>ecess and lunch </a:t>
                      </a:r>
                      <a:endParaRPr lang="en-AU" sz="1400" b="0" i="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1" indent="0" algn="l" defTabSz="514337" rtl="0" eaLnBrk="1" fontAlgn="auto" latinLnBrk="0" hangingPunct="1">
                        <a:lnSpc>
                          <a:spcPct val="100000"/>
                        </a:lnSpc>
                        <a:spcBef>
                          <a:spcPts val="0"/>
                        </a:spcBef>
                        <a:spcAft>
                          <a:spcPts val="0"/>
                        </a:spcAft>
                        <a:buClrTx/>
                        <a:buSzTx/>
                        <a:buFontTx/>
                        <a:buNone/>
                        <a:tabLst/>
                        <a:defRPr/>
                      </a:pPr>
                      <a:r>
                        <a:rPr lang="en-AU" sz="1400" b="0" i="1" kern="1200" dirty="0" smtClean="0">
                          <a:solidFill>
                            <a:schemeClr val="tx1"/>
                          </a:solidFill>
                          <a:latin typeface="+mn-lt"/>
                          <a:ea typeface="+mn-ea"/>
                          <a:cs typeface="+mn-cs"/>
                        </a:rPr>
                        <a:t>In certain supervised areas of the playground</a:t>
                      </a:r>
                    </a:p>
                    <a:p>
                      <a:endParaRPr lang="en-AU" sz="1400" dirty="0"/>
                    </a:p>
                  </a:txBody>
                  <a:tcPr>
                    <a:lnL w="12700" cap="flat" cmpd="sng" algn="ctr">
                      <a:solidFill>
                        <a:schemeClr val="tx1"/>
                      </a:solidFill>
                      <a:prstDash val="solid"/>
                      <a:round/>
                      <a:headEnd type="none" w="med" len="med"/>
                      <a:tailEnd type="none" w="med" len="med"/>
                    </a:lnL>
                  </a:tcPr>
                </a:tc>
              </a:tr>
              <a:tr h="703106">
                <a:tc>
                  <a:txBody>
                    <a:bodyPr/>
                    <a:lstStyle/>
                    <a:p>
                      <a:r>
                        <a:rPr lang="en-AU" sz="1400" i="1" kern="1200" dirty="0" smtClean="0">
                          <a:solidFill>
                            <a:schemeClr val="tx1"/>
                          </a:solidFill>
                          <a:latin typeface="+mn-lt"/>
                          <a:ea typeface="+mn-ea"/>
                          <a:cs typeface="+mn-cs"/>
                        </a:rPr>
                        <a:t>Between classes </a:t>
                      </a:r>
                      <a:endParaRPr lang="en-AU" sz="1400" i="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alpha val="20000"/>
                      </a:schemeClr>
                    </a:solidFill>
                  </a:tcPr>
                </a:tc>
                <a:tc>
                  <a:txBody>
                    <a:bodyPr/>
                    <a:lstStyle/>
                    <a:p>
                      <a:pPr marL="0" marR="0" lvl="1" indent="0" algn="l" defTabSz="514337" rtl="0" eaLnBrk="1" fontAlgn="auto" latinLnBrk="0" hangingPunct="1">
                        <a:lnSpc>
                          <a:spcPct val="100000"/>
                        </a:lnSpc>
                        <a:spcBef>
                          <a:spcPts val="0"/>
                        </a:spcBef>
                        <a:spcAft>
                          <a:spcPts val="0"/>
                        </a:spcAft>
                        <a:buClrTx/>
                        <a:buSzTx/>
                        <a:buFontTx/>
                        <a:buNone/>
                        <a:tabLst/>
                        <a:defRPr/>
                      </a:pPr>
                      <a:r>
                        <a:rPr lang="en-AU" sz="1400" i="1" kern="1200" dirty="0" smtClean="0">
                          <a:solidFill>
                            <a:schemeClr val="tx1"/>
                          </a:solidFill>
                          <a:latin typeface="+mn-lt"/>
                          <a:ea typeface="+mn-ea"/>
                          <a:cs typeface="+mn-cs"/>
                        </a:rPr>
                        <a:t>Only by some years (e.g. Years 11 and 12)</a:t>
                      </a:r>
                    </a:p>
                    <a:p>
                      <a:endParaRPr lang="en-AU"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A4C8E1">
                        <a:alpha val="20000"/>
                      </a:srgbClr>
                    </a:solidFill>
                  </a:tcPr>
                </a:tc>
              </a:tr>
              <a:tr h="757398">
                <a:tc gridSpan="2">
                  <a:txBody>
                    <a:bodyPr/>
                    <a:lstStyle/>
                    <a:p>
                      <a:pPr marL="0" marR="0" lvl="1" indent="0" algn="l" defTabSz="514337" rtl="0" eaLnBrk="1" fontAlgn="auto" latinLnBrk="0" hangingPunct="1">
                        <a:lnSpc>
                          <a:spcPct val="100000"/>
                        </a:lnSpc>
                        <a:spcBef>
                          <a:spcPts val="0"/>
                        </a:spcBef>
                        <a:spcAft>
                          <a:spcPts val="0"/>
                        </a:spcAft>
                        <a:buClrTx/>
                        <a:buSzTx/>
                        <a:buFontTx/>
                        <a:buNone/>
                        <a:tabLst/>
                        <a:defRPr/>
                      </a:pPr>
                      <a:r>
                        <a:rPr lang="en-AU" sz="1400" i="1" dirty="0" smtClean="0"/>
                        <a:t>Also consider – school excursions, school camps, schools sport, work experience placements, etc.</a:t>
                      </a:r>
                    </a:p>
                    <a:p>
                      <a:endParaRPr lang="en-AU" sz="1400" dirty="0"/>
                    </a:p>
                  </a:txBody>
                  <a:tcPr>
                    <a:lnT w="12700" cap="flat" cmpd="sng" algn="ctr">
                      <a:solidFill>
                        <a:schemeClr val="tx1"/>
                      </a:solidFill>
                      <a:prstDash val="solid"/>
                      <a:round/>
                      <a:headEnd type="none" w="med" len="med"/>
                      <a:tailEnd type="none" w="med" len="med"/>
                    </a:lnT>
                  </a:tcPr>
                </a:tc>
                <a:tc hMerge="1">
                  <a:txBody>
                    <a:bodyPr/>
                    <a:lstStyle/>
                    <a:p>
                      <a:endParaRPr lang="en-AU" dirty="0"/>
                    </a:p>
                  </a:txBody>
                  <a:tcPr/>
                </a:tc>
              </a:tr>
            </a:tbl>
          </a:graphicData>
        </a:graphic>
      </p:graphicFrame>
    </p:spTree>
    <p:extLst>
      <p:ext uri="{BB962C8B-B14F-4D97-AF65-F5344CB8AC3E}">
        <p14:creationId xmlns:p14="http://schemas.microsoft.com/office/powerpoint/2010/main" val="3258104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25505" y="1549820"/>
            <a:ext cx="8494617" cy="4554418"/>
          </a:xfrm>
          <a:solidFill>
            <a:srgbClr val="FFFFFF"/>
          </a:solidFill>
        </p:spPr>
        <p:txBody>
          <a:bodyPr>
            <a:noAutofit/>
          </a:bodyPr>
          <a:lstStyle/>
          <a:p>
            <a:r>
              <a:rPr lang="en-AU" sz="2000" dirty="0" smtClean="0">
                <a:solidFill>
                  <a:schemeClr val="tx1"/>
                </a:solidFill>
              </a:rPr>
              <a:t>Digital devices will not be permitted at recess and lunch and during class, unless approved by a teacher for educational purposes. </a:t>
            </a:r>
            <a:r>
              <a:rPr lang="en-AU" sz="2000" dirty="0" smtClean="0"/>
              <a:t>  </a:t>
            </a:r>
          </a:p>
          <a:p>
            <a:pPr lvl="0"/>
            <a:r>
              <a:rPr lang="en-AU" sz="2000" dirty="0" smtClean="0">
                <a:solidFill>
                  <a:schemeClr val="tx1"/>
                </a:solidFill>
              </a:rPr>
              <a:t>This covers </a:t>
            </a:r>
            <a:r>
              <a:rPr lang="en-AU" sz="2000" dirty="0">
                <a:solidFill>
                  <a:schemeClr val="tx1"/>
                </a:solidFill>
              </a:rPr>
              <a:t>use at school, at school-related events off-site and where a clear and close connection between the student and </a:t>
            </a:r>
            <a:r>
              <a:rPr lang="en-AU" sz="2000" dirty="0" smtClean="0">
                <a:solidFill>
                  <a:schemeClr val="tx1"/>
                </a:solidFill>
              </a:rPr>
              <a:t>school </a:t>
            </a:r>
            <a:r>
              <a:rPr lang="en-AU" sz="2000" dirty="0">
                <a:solidFill>
                  <a:schemeClr val="tx1"/>
                </a:solidFill>
              </a:rPr>
              <a:t>exists. </a:t>
            </a:r>
            <a:endParaRPr lang="en-AU" sz="2000" dirty="0" smtClean="0">
              <a:solidFill>
                <a:schemeClr val="tx1"/>
              </a:solidFill>
            </a:endParaRPr>
          </a:p>
          <a:p>
            <a:r>
              <a:rPr lang="en-AU" sz="2000" dirty="0" smtClean="0">
                <a:solidFill>
                  <a:schemeClr val="tx1"/>
                </a:solidFill>
              </a:rPr>
              <a:t>We will </a:t>
            </a:r>
            <a:r>
              <a:rPr lang="en-AU" sz="2000" dirty="0">
                <a:solidFill>
                  <a:schemeClr val="tx1"/>
                </a:solidFill>
              </a:rPr>
              <a:t>work with students and </a:t>
            </a:r>
            <a:r>
              <a:rPr lang="en-AU" sz="2000" dirty="0" smtClean="0">
                <a:solidFill>
                  <a:schemeClr val="tx1"/>
                </a:solidFill>
              </a:rPr>
              <a:t>their </a:t>
            </a:r>
            <a:r>
              <a:rPr lang="en-AU" sz="2000" dirty="0">
                <a:solidFill>
                  <a:schemeClr val="tx1"/>
                </a:solidFill>
              </a:rPr>
              <a:t>parents or carers where an adjustment or exemption </a:t>
            </a:r>
            <a:r>
              <a:rPr lang="en-AU" sz="2000" dirty="0" smtClean="0">
                <a:solidFill>
                  <a:schemeClr val="tx1"/>
                </a:solidFill>
              </a:rPr>
              <a:t>may </a:t>
            </a:r>
            <a:r>
              <a:rPr lang="en-AU" sz="2000" dirty="0">
                <a:solidFill>
                  <a:schemeClr val="tx1"/>
                </a:solidFill>
              </a:rPr>
              <a:t>be </a:t>
            </a:r>
            <a:r>
              <a:rPr lang="en-AU" sz="2000" dirty="0" smtClean="0">
                <a:solidFill>
                  <a:schemeClr val="tx1"/>
                </a:solidFill>
              </a:rPr>
              <a:t>required.</a:t>
            </a:r>
          </a:p>
          <a:p>
            <a:endParaRPr lang="en-AU" sz="1600" dirty="0"/>
          </a:p>
        </p:txBody>
      </p:sp>
      <p:sp>
        <p:nvSpPr>
          <p:cNvPr id="4" name="Title 3"/>
          <p:cNvSpPr>
            <a:spLocks noGrp="1"/>
          </p:cNvSpPr>
          <p:nvPr>
            <p:ph type="title"/>
          </p:nvPr>
        </p:nvSpPr>
        <p:spPr>
          <a:xfrm>
            <a:off x="287288" y="583409"/>
            <a:ext cx="8627913" cy="850944"/>
          </a:xfrm>
        </p:spPr>
        <p:txBody>
          <a:bodyPr/>
          <a:lstStyle/>
          <a:p>
            <a:r>
              <a:rPr lang="en-AU" sz="2800" dirty="0" smtClean="0"/>
              <a:t>What </a:t>
            </a:r>
            <a:r>
              <a:rPr lang="en-AU" sz="2800" dirty="0" smtClean="0"/>
              <a:t>will this mean for our</a:t>
            </a:r>
            <a:r>
              <a:rPr lang="en-AU" sz="2800" dirty="0"/>
              <a:t> </a:t>
            </a:r>
            <a:r>
              <a:rPr lang="en-AU" sz="2800" dirty="0" smtClean="0"/>
              <a:t>school</a:t>
            </a:r>
            <a:r>
              <a:rPr lang="en-AU" sz="3200" dirty="0" smtClean="0"/>
              <a:t>?</a:t>
            </a:r>
            <a:endParaRPr lang="en-AU" sz="3200" dirty="0"/>
          </a:p>
        </p:txBody>
      </p:sp>
      <p:sp>
        <p:nvSpPr>
          <p:cNvPr id="5" name="Footer Placeholder 4"/>
          <p:cNvSpPr>
            <a:spLocks noGrp="1"/>
          </p:cNvSpPr>
          <p:nvPr>
            <p:ph type="ftr" sz="quarter" idx="3"/>
          </p:nvPr>
        </p:nvSpPr>
        <p:spPr/>
        <p:txBody>
          <a:bodyPr/>
          <a:lstStyle/>
          <a:p>
            <a:fld id="{5116C895-348D-4FA1-AC3F-6A98EE2CBA64}" type="slidenum">
              <a:rPr lang="en-US" smtClean="0"/>
              <a:pPr/>
              <a:t>19</a:t>
            </a:fld>
            <a:endParaRPr lang="en-US"/>
          </a:p>
        </p:txBody>
      </p:sp>
      <p:pic>
        <p:nvPicPr>
          <p:cNvPr id="6146" name="Picture 2" descr="https://global-uploads.webflow.com/5c049f1efc73fb9007f7d7b6/5c183e68aa900afecdbc59b8_article-image-09.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8308" y="115467"/>
            <a:ext cx="2435196" cy="14343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07249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1844675"/>
            <a:ext cx="8628224" cy="4704617"/>
          </a:xfrm>
        </p:spPr>
        <p:txBody>
          <a:bodyPr>
            <a:normAutofit/>
          </a:bodyPr>
          <a:lstStyle/>
          <a:p>
            <a:pPr marL="342900" indent="-342900">
              <a:buFont typeface="+mj-lt"/>
              <a:buAutoNum type="arabicPeriod"/>
            </a:pPr>
            <a:r>
              <a:rPr lang="en-AU" dirty="0" smtClean="0"/>
              <a:t>To inform </a:t>
            </a:r>
            <a:r>
              <a:rPr lang="en-AU" dirty="0" smtClean="0"/>
              <a:t>our </a:t>
            </a:r>
            <a:r>
              <a:rPr lang="en-AU" dirty="0" smtClean="0"/>
              <a:t>parents and carers of the new Department of Education policy governing student use of digital devices and online services at school.</a:t>
            </a:r>
          </a:p>
          <a:p>
            <a:pPr marL="342900" indent="-342900">
              <a:buFont typeface="+mj-lt"/>
              <a:buAutoNum type="arabicPeriod"/>
            </a:pPr>
            <a:r>
              <a:rPr lang="en-AU" dirty="0"/>
              <a:t>T</a:t>
            </a:r>
            <a:r>
              <a:rPr lang="en-AU" dirty="0" smtClean="0"/>
              <a:t>o  build an understanding </a:t>
            </a:r>
            <a:r>
              <a:rPr lang="en-AU" dirty="0"/>
              <a:t>of </a:t>
            </a:r>
            <a:r>
              <a:rPr lang="en-AU" dirty="0" smtClean="0"/>
              <a:t>the digital direction </a:t>
            </a:r>
            <a:r>
              <a:rPr lang="en-AU" dirty="0"/>
              <a:t>of </a:t>
            </a:r>
            <a:r>
              <a:rPr lang="en-AU" dirty="0" smtClean="0"/>
              <a:t>our school. </a:t>
            </a:r>
            <a:endParaRPr lang="en-AU" dirty="0"/>
          </a:p>
          <a:p>
            <a:pPr marL="342900" indent="-342900">
              <a:buFont typeface="+mj-lt"/>
              <a:buAutoNum type="arabicPeriod"/>
            </a:pPr>
            <a:r>
              <a:rPr lang="en-AU" dirty="0" smtClean="0"/>
              <a:t>To </a:t>
            </a:r>
            <a:r>
              <a:rPr lang="en-AU" dirty="0"/>
              <a:t>develop procedures and practices that support our students to </a:t>
            </a:r>
            <a:r>
              <a:rPr lang="en-AU" dirty="0" smtClean="0"/>
              <a:t>use </a:t>
            </a:r>
            <a:r>
              <a:rPr lang="en-AU" dirty="0"/>
              <a:t>digital technology </a:t>
            </a:r>
            <a:r>
              <a:rPr lang="en-AU" dirty="0" smtClean="0"/>
              <a:t>safely, </a:t>
            </a:r>
            <a:r>
              <a:rPr lang="en-AU" dirty="0"/>
              <a:t>responsibly and </a:t>
            </a:r>
            <a:r>
              <a:rPr lang="en-AU" dirty="0" smtClean="0"/>
              <a:t>respectfully.</a:t>
            </a:r>
            <a:endParaRPr lang="en-AU" dirty="0"/>
          </a:p>
          <a:p>
            <a:endParaRPr lang="en-AU" dirty="0"/>
          </a:p>
          <a:p>
            <a:pPr marL="0" indent="0">
              <a:buNone/>
            </a:pPr>
            <a:endParaRPr lang="en-AU" dirty="0" smtClean="0"/>
          </a:p>
          <a:p>
            <a:endParaRPr lang="en-AU" dirty="0"/>
          </a:p>
        </p:txBody>
      </p:sp>
      <p:sp>
        <p:nvSpPr>
          <p:cNvPr id="3" name="Text Placeholder 2"/>
          <p:cNvSpPr>
            <a:spLocks noGrp="1"/>
          </p:cNvSpPr>
          <p:nvPr>
            <p:ph type="body" sz="quarter" idx="15"/>
          </p:nvPr>
        </p:nvSpPr>
        <p:spPr>
          <a:xfrm>
            <a:off x="271512" y="1199331"/>
            <a:ext cx="8627651" cy="419659"/>
          </a:xfrm>
        </p:spPr>
        <p:txBody>
          <a:bodyPr/>
          <a:lstStyle/>
          <a:p>
            <a:r>
              <a:rPr lang="en-AU" dirty="0" smtClean="0"/>
              <a:t>Purpose </a:t>
            </a:r>
            <a:endParaRPr lang="en-AU" dirty="0"/>
          </a:p>
        </p:txBody>
      </p:sp>
      <p:sp>
        <p:nvSpPr>
          <p:cNvPr id="4" name="Title 3"/>
          <p:cNvSpPr>
            <a:spLocks noGrp="1"/>
          </p:cNvSpPr>
          <p:nvPr>
            <p:ph type="title"/>
          </p:nvPr>
        </p:nvSpPr>
        <p:spPr/>
        <p:txBody>
          <a:bodyPr/>
          <a:lstStyle/>
          <a:p>
            <a:r>
              <a:rPr lang="en-AU" dirty="0" smtClean="0"/>
              <a:t>Parent and carer consultation </a:t>
            </a:r>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2</a:t>
            </a:fld>
            <a:endParaRPr lang="en-US"/>
          </a:p>
        </p:txBody>
      </p:sp>
    </p:spTree>
    <p:extLst>
      <p:ext uri="{BB962C8B-B14F-4D97-AF65-F5344CB8AC3E}">
        <p14:creationId xmlns:p14="http://schemas.microsoft.com/office/powerpoint/2010/main" val="345909268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2002420"/>
            <a:ext cx="8628224" cy="3671550"/>
          </a:xfrm>
        </p:spPr>
        <p:txBody>
          <a:bodyPr>
            <a:normAutofit/>
          </a:bodyPr>
          <a:lstStyle/>
          <a:p>
            <a:r>
              <a:rPr lang="en-AU" dirty="0" smtClean="0"/>
              <a:t>Device storage at schools </a:t>
            </a:r>
          </a:p>
          <a:p>
            <a:r>
              <a:rPr lang="en-AU" dirty="0" smtClean="0"/>
              <a:t>Contact between </a:t>
            </a:r>
            <a:r>
              <a:rPr lang="en-AU" dirty="0" smtClean="0"/>
              <a:t>students </a:t>
            </a:r>
            <a:r>
              <a:rPr lang="en-AU" dirty="0" smtClean="0"/>
              <a:t>and their parents, carers, etc. during school </a:t>
            </a:r>
            <a:r>
              <a:rPr lang="en-AU" dirty="0" smtClean="0"/>
              <a:t>hours. </a:t>
            </a:r>
            <a:endParaRPr lang="en-AU" dirty="0" smtClean="0"/>
          </a:p>
          <a:p>
            <a:r>
              <a:rPr lang="en-AU" dirty="0" smtClean="0"/>
              <a:t>Consequences </a:t>
            </a:r>
            <a:r>
              <a:rPr lang="en-AU" dirty="0"/>
              <a:t>for inappropriate </a:t>
            </a:r>
            <a:r>
              <a:rPr lang="en-AU" dirty="0" smtClean="0"/>
              <a:t>use.</a:t>
            </a:r>
            <a:endParaRPr lang="en-AU" dirty="0" smtClean="0"/>
          </a:p>
          <a:p>
            <a:r>
              <a:rPr lang="en-AU" dirty="0" smtClean="0"/>
              <a:t>How we manage </a:t>
            </a:r>
            <a:r>
              <a:rPr lang="en-AU" dirty="0" smtClean="0"/>
              <a:t>BYOD.</a:t>
            </a:r>
            <a:endParaRPr lang="en-AU" dirty="0" smtClean="0"/>
          </a:p>
        </p:txBody>
      </p:sp>
      <p:sp>
        <p:nvSpPr>
          <p:cNvPr id="3" name="Text Placeholder 2"/>
          <p:cNvSpPr>
            <a:spLocks noGrp="1"/>
          </p:cNvSpPr>
          <p:nvPr>
            <p:ph type="body" sz="quarter" idx="15"/>
          </p:nvPr>
        </p:nvSpPr>
        <p:spPr/>
        <p:txBody>
          <a:bodyPr/>
          <a:lstStyle/>
          <a:p>
            <a:r>
              <a:rPr lang="en-AU" dirty="0" smtClean="0"/>
              <a:t>What else should we consider?</a:t>
            </a:r>
            <a:endParaRPr lang="en-AU" dirty="0"/>
          </a:p>
        </p:txBody>
      </p:sp>
      <p:sp>
        <p:nvSpPr>
          <p:cNvPr id="4" name="Title 3"/>
          <p:cNvSpPr>
            <a:spLocks noGrp="1"/>
          </p:cNvSpPr>
          <p:nvPr>
            <p:ph type="title"/>
          </p:nvPr>
        </p:nvSpPr>
        <p:spPr/>
        <p:txBody>
          <a:bodyPr/>
          <a:lstStyle/>
          <a:p>
            <a:r>
              <a:rPr lang="en-AU" dirty="0" smtClean="0"/>
              <a:t>Our </a:t>
            </a:r>
            <a:r>
              <a:rPr lang="en-AU" dirty="0" smtClean="0"/>
              <a:t>school’s </a:t>
            </a:r>
            <a:r>
              <a:rPr lang="en-AU" dirty="0" smtClean="0"/>
              <a:t>approach </a:t>
            </a:r>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20</a:t>
            </a:fld>
            <a:endParaRPr lang="en-US"/>
          </a:p>
        </p:txBody>
      </p:sp>
    </p:spTree>
    <p:extLst>
      <p:ext uri="{BB962C8B-B14F-4D97-AF65-F5344CB8AC3E}">
        <p14:creationId xmlns:p14="http://schemas.microsoft.com/office/powerpoint/2010/main" val="2547579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p:cNvSpPr/>
          <p:nvPr/>
        </p:nvSpPr>
        <p:spPr>
          <a:xfrm>
            <a:off x="284981" y="2490298"/>
            <a:ext cx="3712308" cy="3718128"/>
          </a:xfrm>
          <a:prstGeom prst="flowChartConnector">
            <a:avLst/>
          </a:prstGeom>
          <a:solidFill>
            <a:srgbClr val="D70C3D"/>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400" dirty="0" smtClean="0"/>
              <a:t>SAFE</a:t>
            </a:r>
            <a:endParaRPr lang="en-AU" sz="2400" dirty="0"/>
          </a:p>
        </p:txBody>
      </p:sp>
      <p:sp>
        <p:nvSpPr>
          <p:cNvPr id="10" name="Flowchart: Connector 9"/>
          <p:cNvSpPr/>
          <p:nvPr/>
        </p:nvSpPr>
        <p:spPr>
          <a:xfrm>
            <a:off x="3153050" y="147223"/>
            <a:ext cx="3540370" cy="3583354"/>
          </a:xfrm>
          <a:prstGeom prst="flowChartConnector">
            <a:avLst/>
          </a:prstGeom>
          <a:solidFill>
            <a:schemeClr val="accent4">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400" dirty="0" smtClean="0"/>
              <a:t>RESPONSIBLE</a:t>
            </a:r>
            <a:r>
              <a:rPr lang="en-AU" sz="2000" dirty="0" smtClean="0"/>
              <a:t> </a:t>
            </a:r>
            <a:endParaRPr lang="en-AU" sz="2000" dirty="0"/>
          </a:p>
        </p:txBody>
      </p:sp>
      <p:sp>
        <p:nvSpPr>
          <p:cNvPr id="11" name="Flowchart: Connector 10"/>
          <p:cNvSpPr/>
          <p:nvPr/>
        </p:nvSpPr>
        <p:spPr>
          <a:xfrm>
            <a:off x="5093345" y="3161734"/>
            <a:ext cx="3720852" cy="3615535"/>
          </a:xfrm>
          <a:prstGeom prst="flowChartConnector">
            <a:avLst/>
          </a:prstGeom>
          <a:solidFill>
            <a:schemeClr val="accent1">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400" dirty="0" smtClean="0"/>
          </a:p>
          <a:p>
            <a:pPr algn="ctr"/>
            <a:r>
              <a:rPr lang="en-AU" sz="2400" dirty="0" smtClean="0"/>
              <a:t>RESPECTFUL </a:t>
            </a:r>
            <a:endParaRPr lang="en-AU" sz="2400" dirty="0"/>
          </a:p>
        </p:txBody>
      </p:sp>
      <p:sp>
        <p:nvSpPr>
          <p:cNvPr id="12" name="TextBox 11"/>
          <p:cNvSpPr txBox="1"/>
          <p:nvPr/>
        </p:nvSpPr>
        <p:spPr>
          <a:xfrm>
            <a:off x="161055" y="848155"/>
            <a:ext cx="4063327" cy="714565"/>
          </a:xfrm>
          <a:prstGeom prst="rect">
            <a:avLst/>
          </a:prstGeom>
          <a:noFill/>
        </p:spPr>
        <p:txBody>
          <a:bodyPr wrap="square" lIns="0" tIns="0" rIns="0" bIns="0" rtlCol="0">
            <a:noAutofit/>
          </a:bodyPr>
          <a:lstStyle/>
          <a:p>
            <a:endParaRPr lang="en-AU" sz="4000" dirty="0" smtClean="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913" y="2699316"/>
            <a:ext cx="1244444" cy="12444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013" y="418433"/>
            <a:ext cx="1244444" cy="124444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1549" y="3567881"/>
            <a:ext cx="1244444" cy="1244444"/>
          </a:xfrm>
          <a:prstGeom prst="rect">
            <a:avLst/>
          </a:prstGeom>
        </p:spPr>
      </p:pic>
    </p:spTree>
    <p:extLst>
      <p:ext uri="{BB962C8B-B14F-4D97-AF65-F5344CB8AC3E}">
        <p14:creationId xmlns:p14="http://schemas.microsoft.com/office/powerpoint/2010/main" val="107060507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45027" y="2882790"/>
            <a:ext cx="8095985" cy="3557898"/>
          </a:xfrm>
        </p:spPr>
        <p:txBody>
          <a:bodyPr>
            <a:normAutofit/>
          </a:bodyPr>
          <a:lstStyle/>
          <a:p>
            <a:pPr marL="0" indent="0" algn="ctr">
              <a:buNone/>
            </a:pPr>
            <a:r>
              <a:rPr lang="en-AU" sz="2000" dirty="0">
                <a:solidFill>
                  <a:srgbClr val="C00000"/>
                </a:solidFill>
              </a:rPr>
              <a:t>Supporting students to use digital devices and online services in safe, responsible and respectful ways is a shared responsibility. </a:t>
            </a:r>
          </a:p>
        </p:txBody>
      </p:sp>
      <p:sp>
        <p:nvSpPr>
          <p:cNvPr id="3" name="Text Placeholder 2"/>
          <p:cNvSpPr>
            <a:spLocks noGrp="1"/>
          </p:cNvSpPr>
          <p:nvPr>
            <p:ph type="body" sz="quarter" idx="15"/>
          </p:nvPr>
        </p:nvSpPr>
        <p:spPr>
          <a:xfrm>
            <a:off x="294662" y="1245629"/>
            <a:ext cx="8620490" cy="989571"/>
          </a:xfrm>
        </p:spPr>
        <p:txBody>
          <a:bodyPr/>
          <a:lstStyle/>
          <a:p>
            <a:endParaRPr lang="en-AU" dirty="0"/>
          </a:p>
        </p:txBody>
      </p:sp>
      <p:sp>
        <p:nvSpPr>
          <p:cNvPr id="4" name="Title 3"/>
          <p:cNvSpPr>
            <a:spLocks noGrp="1"/>
          </p:cNvSpPr>
          <p:nvPr>
            <p:ph type="title"/>
          </p:nvPr>
        </p:nvSpPr>
        <p:spPr/>
        <p:txBody>
          <a:bodyPr/>
          <a:lstStyle/>
          <a:p>
            <a:r>
              <a:rPr lang="en-AU" dirty="0" smtClean="0"/>
              <a:t>Responsibilities and obligations </a:t>
            </a:r>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22</a:t>
            </a:fld>
            <a:endParaRPr lang="en-US"/>
          </a:p>
        </p:txBody>
      </p:sp>
    </p:spTree>
    <p:extLst>
      <p:ext uri="{BB962C8B-B14F-4D97-AF65-F5344CB8AC3E}">
        <p14:creationId xmlns:p14="http://schemas.microsoft.com/office/powerpoint/2010/main" val="25180818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Next steps </a:t>
            </a:r>
            <a:br>
              <a:rPr lang="en-AU" dirty="0" smtClean="0"/>
            </a:br>
            <a:r>
              <a:rPr lang="en-AU" dirty="0"/>
              <a:t/>
            </a:r>
            <a:br>
              <a:rPr lang="en-AU" dirty="0"/>
            </a:br>
            <a:endParaRPr lang="en-AU" sz="1600" dirty="0"/>
          </a:p>
        </p:txBody>
      </p:sp>
      <p:sp>
        <p:nvSpPr>
          <p:cNvPr id="5" name="Footer Placeholder 4"/>
          <p:cNvSpPr>
            <a:spLocks noGrp="1"/>
          </p:cNvSpPr>
          <p:nvPr>
            <p:ph type="ftr" sz="quarter" idx="4294967295"/>
          </p:nvPr>
        </p:nvSpPr>
        <p:spPr>
          <a:xfrm>
            <a:off x="0" y="6257925"/>
            <a:ext cx="306388" cy="365125"/>
          </a:xfrm>
          <a:prstGeom prst="rect">
            <a:avLst/>
          </a:prstGeom>
        </p:spPr>
        <p:txBody>
          <a:bodyPr/>
          <a:lstStyle/>
          <a:p>
            <a:fld id="{5116C895-348D-4FA1-AC3F-6A98EE2CBA64}" type="slidenum">
              <a:rPr lang="en-US" smtClean="0"/>
              <a:pPr/>
              <a:t>23</a:t>
            </a:fld>
            <a:endParaRPr lang="en-US"/>
          </a:p>
        </p:txBody>
      </p:sp>
    </p:spTree>
    <p:extLst>
      <p:ext uri="{BB962C8B-B14F-4D97-AF65-F5344CB8AC3E}">
        <p14:creationId xmlns:p14="http://schemas.microsoft.com/office/powerpoint/2010/main" val="30199357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3404" y="2506856"/>
            <a:ext cx="8630734" cy="4595202"/>
          </a:xfrm>
        </p:spPr>
        <p:txBody>
          <a:bodyPr/>
          <a:lstStyle/>
          <a:p>
            <a:pPr marL="0" indent="0">
              <a:buNone/>
            </a:pPr>
            <a:endParaRPr lang="en-AU" dirty="0">
              <a:solidFill>
                <a:schemeClr val="tx1"/>
              </a:solidFill>
            </a:endParaRPr>
          </a:p>
          <a:p>
            <a:r>
              <a:rPr lang="en-AU" dirty="0" smtClean="0">
                <a:solidFill>
                  <a:schemeClr val="tx1"/>
                </a:solidFill>
              </a:rPr>
              <a:t>This </a:t>
            </a:r>
            <a:r>
              <a:rPr lang="en-AU" dirty="0">
                <a:solidFill>
                  <a:schemeClr val="tx1"/>
                </a:solidFill>
              </a:rPr>
              <a:t>policy provides advice to NSW public school communities in managing students’ use of digital devices and online services. </a:t>
            </a:r>
            <a:endParaRPr lang="en-AU" dirty="0" smtClean="0">
              <a:solidFill>
                <a:schemeClr val="tx1"/>
              </a:solidFill>
            </a:endParaRPr>
          </a:p>
          <a:p>
            <a:pPr marL="0" indent="0">
              <a:buNone/>
            </a:pPr>
            <a:endParaRPr lang="en-AU" dirty="0">
              <a:solidFill>
                <a:schemeClr val="tx1"/>
              </a:solidFill>
            </a:endParaRPr>
          </a:p>
          <a:p>
            <a:r>
              <a:rPr lang="en-AU" dirty="0" smtClean="0">
                <a:solidFill>
                  <a:schemeClr val="tx1"/>
                </a:solidFill>
              </a:rPr>
              <a:t>It </a:t>
            </a:r>
            <a:r>
              <a:rPr lang="en-AU" dirty="0">
                <a:solidFill>
                  <a:schemeClr val="tx1"/>
                </a:solidFill>
              </a:rPr>
              <a:t>promotes the learning, safety and wellbeing of students and the management of any risk of harm and distraction.</a:t>
            </a:r>
          </a:p>
        </p:txBody>
      </p:sp>
      <p:sp>
        <p:nvSpPr>
          <p:cNvPr id="4" name="Title 3"/>
          <p:cNvSpPr>
            <a:spLocks noGrp="1"/>
          </p:cNvSpPr>
          <p:nvPr>
            <p:ph type="title"/>
          </p:nvPr>
        </p:nvSpPr>
        <p:spPr>
          <a:xfrm>
            <a:off x="301087" y="1438031"/>
            <a:ext cx="8623051" cy="54708"/>
          </a:xfrm>
        </p:spPr>
        <p:txBody>
          <a:bodyPr/>
          <a:lstStyle/>
          <a:p>
            <a:r>
              <a:rPr lang="en-AU" dirty="0"/>
              <a:t>Student use of digital devices and online services policy</a:t>
            </a:r>
            <a:br>
              <a:rPr lang="en-AU" dirty="0"/>
            </a:br>
            <a:r>
              <a:rPr lang="en-AU" dirty="0"/>
              <a:t/>
            </a:r>
            <a:br>
              <a:rPr lang="en-AU" dirty="0"/>
            </a:br>
            <a:r>
              <a:rPr lang="en-AU" dirty="0"/>
              <a:t>Background</a:t>
            </a:r>
          </a:p>
        </p:txBody>
      </p:sp>
      <p:sp>
        <p:nvSpPr>
          <p:cNvPr id="5" name="Footer Placeholder 4"/>
          <p:cNvSpPr>
            <a:spLocks noGrp="1"/>
          </p:cNvSpPr>
          <p:nvPr>
            <p:ph type="ftr" sz="quarter" idx="3"/>
          </p:nvPr>
        </p:nvSpPr>
        <p:spPr/>
        <p:txBody>
          <a:bodyPr/>
          <a:lstStyle/>
          <a:p>
            <a:fld id="{5116C895-348D-4FA1-AC3F-6A98EE2CBA64}" type="slidenum">
              <a:rPr lang="en-US" smtClean="0"/>
              <a:pPr/>
              <a:t>3</a:t>
            </a:fld>
            <a:endParaRPr lang="en-US"/>
          </a:p>
        </p:txBody>
      </p:sp>
    </p:spTree>
    <p:extLst>
      <p:ext uri="{BB962C8B-B14F-4D97-AF65-F5344CB8AC3E}">
        <p14:creationId xmlns:p14="http://schemas.microsoft.com/office/powerpoint/2010/main" val="313025475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8092" y="1795978"/>
            <a:ext cx="8624221" cy="4067175"/>
          </a:xfrm>
        </p:spPr>
        <p:txBody>
          <a:bodyPr/>
          <a:lstStyle/>
          <a:p>
            <a:pPr marL="0" indent="0">
              <a:buNone/>
            </a:pPr>
            <a:endParaRPr lang="en-AU" dirty="0"/>
          </a:p>
        </p:txBody>
      </p:sp>
      <p:sp>
        <p:nvSpPr>
          <p:cNvPr id="4" name="Text Placeholder 3"/>
          <p:cNvSpPr>
            <a:spLocks noGrp="1"/>
          </p:cNvSpPr>
          <p:nvPr>
            <p:ph type="body" sz="quarter" idx="15"/>
          </p:nvPr>
        </p:nvSpPr>
        <p:spPr/>
        <p:txBody>
          <a:bodyPr/>
          <a:lstStyle/>
          <a:p>
            <a:r>
              <a:rPr lang="en-AU" dirty="0" smtClean="0">
                <a:solidFill>
                  <a:srgbClr val="19233E"/>
                </a:solidFill>
              </a:rPr>
              <a:t>Online </a:t>
            </a:r>
            <a:r>
              <a:rPr lang="en-AU" dirty="0">
                <a:solidFill>
                  <a:srgbClr val="19233E"/>
                </a:solidFill>
              </a:rPr>
              <a:t>services are any software, website or app that can gather, process or communicate information</a:t>
            </a:r>
          </a:p>
        </p:txBody>
      </p:sp>
      <p:sp>
        <p:nvSpPr>
          <p:cNvPr id="5" name="Title 4"/>
          <p:cNvSpPr>
            <a:spLocks noGrp="1"/>
          </p:cNvSpPr>
          <p:nvPr>
            <p:ph type="title"/>
          </p:nvPr>
        </p:nvSpPr>
        <p:spPr/>
        <p:txBody>
          <a:bodyPr/>
          <a:lstStyle/>
          <a:p>
            <a:r>
              <a:rPr lang="en-AU" dirty="0" smtClean="0"/>
              <a:t>Online Services</a:t>
            </a:r>
            <a:endParaRPr lang="en-AU" dirty="0"/>
          </a:p>
        </p:txBody>
      </p:sp>
      <p:sp>
        <p:nvSpPr>
          <p:cNvPr id="6" name="Footer Placeholder 5"/>
          <p:cNvSpPr>
            <a:spLocks noGrp="1"/>
          </p:cNvSpPr>
          <p:nvPr>
            <p:ph type="ftr" sz="quarter" idx="3"/>
          </p:nvPr>
        </p:nvSpPr>
        <p:spPr/>
        <p:txBody>
          <a:bodyPr/>
          <a:lstStyle/>
          <a:p>
            <a:fld id="{5116C895-348D-4FA1-AC3F-6A98EE2CBA64}" type="slidenum">
              <a:rPr lang="en-US" smtClean="0"/>
              <a:pPr/>
              <a:t>4</a:t>
            </a:fld>
            <a:endParaRPr lang="en-US"/>
          </a:p>
        </p:txBody>
      </p:sp>
      <p:pic>
        <p:nvPicPr>
          <p:cNvPr id="11" name="Picture 2" descr="Image result for google chrome ic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517" y="2299584"/>
            <a:ext cx="1108083" cy="11080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word online icon&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1207" y="2360639"/>
            <a:ext cx="1061556" cy="10615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google slides ico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1809" y="2387038"/>
            <a:ext cx="1074409" cy="10744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result for youtube icon&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7320" y="2461657"/>
            <a:ext cx="1164307" cy="8101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Image result for facebook icon&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0214" y="2435855"/>
            <a:ext cx="911123" cy="9111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twitter icon&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29685" y="2397103"/>
            <a:ext cx="913043" cy="9130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instagram icon&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9685" y="3454749"/>
            <a:ext cx="913043" cy="9130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Image result for whatsapp icon&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9685" y="4442305"/>
            <a:ext cx="913043" cy="9130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Image result for fortnite image&quo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32947" y="5695482"/>
            <a:ext cx="909780" cy="6834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Image result for league of legends icon&quo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72040" y="5545998"/>
            <a:ext cx="876171" cy="8761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Image result for apple app store icon&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38159" y="5438839"/>
            <a:ext cx="1023468" cy="10234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Image result for discord icon&quo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86523" y="5402822"/>
            <a:ext cx="1244928" cy="12204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Image result for twitch icon&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8505" y="5433060"/>
            <a:ext cx="989109" cy="98910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Image result for tiktok icon&quo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8505" y="4386782"/>
            <a:ext cx="989109" cy="9891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6" descr="Image result for netflix icon&quo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3368" y="3317916"/>
            <a:ext cx="1186707" cy="11867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68459" y="5462770"/>
            <a:ext cx="970631" cy="970631"/>
          </a:xfrm>
          <a:prstGeom prst="rect">
            <a:avLst/>
          </a:prstGeom>
        </p:spPr>
      </p:pic>
    </p:spTree>
    <p:extLst>
      <p:ext uri="{BB962C8B-B14F-4D97-AF65-F5344CB8AC3E}">
        <p14:creationId xmlns:p14="http://schemas.microsoft.com/office/powerpoint/2010/main" val="69314631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8092" y="1795978"/>
            <a:ext cx="8624221" cy="4067175"/>
          </a:xfrm>
        </p:spPr>
        <p:txBody>
          <a:bodyPr/>
          <a:lstStyle/>
          <a:p>
            <a:pPr marL="0" indent="0">
              <a:buNone/>
            </a:pPr>
            <a:r>
              <a:rPr lang="en-AU" dirty="0" smtClean="0"/>
              <a:t>Digital </a:t>
            </a:r>
            <a:r>
              <a:rPr lang="en-AU" dirty="0"/>
              <a:t>devices are electronic devices that can receive, store, process and share digital information and connect to applications (apps), websites and other online services</a:t>
            </a:r>
            <a:r>
              <a:rPr lang="en-AU" dirty="0" smtClean="0"/>
              <a:t>.</a:t>
            </a:r>
            <a:endParaRPr lang="en-AU" dirty="0"/>
          </a:p>
        </p:txBody>
      </p:sp>
      <p:sp>
        <p:nvSpPr>
          <p:cNvPr id="4" name="Text Placeholder 3"/>
          <p:cNvSpPr>
            <a:spLocks noGrp="1"/>
          </p:cNvSpPr>
          <p:nvPr>
            <p:ph type="body" sz="quarter" idx="15"/>
          </p:nvPr>
        </p:nvSpPr>
        <p:spPr/>
        <p:txBody>
          <a:bodyPr/>
          <a:lstStyle/>
          <a:p>
            <a:endParaRPr lang="en-AU" dirty="0"/>
          </a:p>
        </p:txBody>
      </p:sp>
      <p:sp>
        <p:nvSpPr>
          <p:cNvPr id="5" name="Title 4"/>
          <p:cNvSpPr>
            <a:spLocks noGrp="1"/>
          </p:cNvSpPr>
          <p:nvPr>
            <p:ph type="title"/>
          </p:nvPr>
        </p:nvSpPr>
        <p:spPr/>
        <p:txBody>
          <a:bodyPr/>
          <a:lstStyle/>
          <a:p>
            <a:r>
              <a:rPr lang="en-AU" dirty="0" smtClean="0"/>
              <a:t>Digital Devices</a:t>
            </a:r>
            <a:endParaRPr lang="en-AU" dirty="0"/>
          </a:p>
        </p:txBody>
      </p:sp>
      <p:sp>
        <p:nvSpPr>
          <p:cNvPr id="6" name="Footer Placeholder 5"/>
          <p:cNvSpPr>
            <a:spLocks noGrp="1"/>
          </p:cNvSpPr>
          <p:nvPr>
            <p:ph type="ftr" sz="quarter" idx="3"/>
          </p:nvPr>
        </p:nvSpPr>
        <p:spPr/>
        <p:txBody>
          <a:bodyPr/>
          <a:lstStyle/>
          <a:p>
            <a:fld id="{5116C895-348D-4FA1-AC3F-6A98EE2CBA64}" type="slidenum">
              <a:rPr lang="en-US" smtClean="0"/>
              <a:pPr/>
              <a:t>5</a:t>
            </a:fld>
            <a:endParaRPr lang="en-US"/>
          </a:p>
        </p:txBody>
      </p:sp>
      <p:pic>
        <p:nvPicPr>
          <p:cNvPr id="2052" name="Picture 4" descr="Image result for laptop&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016" y="4614021"/>
            <a:ext cx="2696451" cy="15813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amsung phone&quo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130034" y="3528621"/>
            <a:ext cx="1825193" cy="13688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martwatch&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2343" y="4695817"/>
            <a:ext cx="1357780" cy="13577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Pad ios13 white backgroudn&quot;"/>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7646" b="92153" l="6169" r="95942"/>
                    </a14:imgEffect>
                  </a14:imgLayer>
                </a14:imgProps>
              </a:ext>
              <a:ext uri="{28A0092B-C50C-407E-A947-70E740481C1C}">
                <a14:useLocalDpi xmlns:a14="http://schemas.microsoft.com/office/drawing/2010/main" val="0"/>
              </a:ext>
            </a:extLst>
          </a:blip>
          <a:srcRect/>
          <a:stretch>
            <a:fillRect/>
          </a:stretch>
        </p:blipFill>
        <p:spPr bwMode="auto">
          <a:xfrm>
            <a:off x="3258250" y="3269972"/>
            <a:ext cx="2369696" cy="19119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google home&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4520" y="3280669"/>
            <a:ext cx="1390976" cy="199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9295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1"/>
          </p:nvPr>
        </p:nvSpPr>
        <p:spPr/>
        <p:txBody>
          <a:bodyPr>
            <a:normAutofit fontScale="92500" lnSpcReduction="20000"/>
          </a:bodyPr>
          <a:lstStyle/>
          <a:p>
            <a:pPr marL="0" indent="0">
              <a:buNone/>
            </a:pPr>
            <a:r>
              <a:rPr lang="en-AU" dirty="0"/>
              <a:t>Digital technology can empower authentic, meaningful, collaborative and engaged </a:t>
            </a:r>
            <a:r>
              <a:rPr lang="en-AU" dirty="0" smtClean="0"/>
              <a:t>learning.</a:t>
            </a:r>
            <a:endParaRPr lang="en-AU" dirty="0"/>
          </a:p>
          <a:p>
            <a:pPr marL="0" indent="0">
              <a:buNone/>
            </a:pPr>
            <a:endParaRPr lang="en-AU" dirty="0"/>
          </a:p>
        </p:txBody>
      </p:sp>
      <p:sp>
        <p:nvSpPr>
          <p:cNvPr id="7" name="Text Placeholder 6"/>
          <p:cNvSpPr>
            <a:spLocks noGrp="1"/>
          </p:cNvSpPr>
          <p:nvPr>
            <p:ph type="body" sz="quarter" idx="22"/>
          </p:nvPr>
        </p:nvSpPr>
        <p:spPr>
          <a:xfrm>
            <a:off x="2373985" y="3778092"/>
            <a:ext cx="1979613" cy="2480033"/>
          </a:xfrm>
        </p:spPr>
        <p:txBody>
          <a:bodyPr>
            <a:normAutofit fontScale="70000" lnSpcReduction="20000"/>
          </a:bodyPr>
          <a:lstStyle/>
          <a:p>
            <a:pPr marL="0" indent="0">
              <a:buNone/>
            </a:pPr>
            <a:r>
              <a:rPr lang="en-AU" sz="2300" dirty="0"/>
              <a:t>Digital devices present a new challenge for schools, teachers, parents and carers and </a:t>
            </a:r>
            <a:r>
              <a:rPr lang="en-AU" sz="2300" dirty="0" smtClean="0"/>
              <a:t>students. </a:t>
            </a:r>
            <a:endParaRPr lang="en-AU" sz="2300" dirty="0"/>
          </a:p>
          <a:p>
            <a:endParaRPr lang="en-AU" dirty="0"/>
          </a:p>
        </p:txBody>
      </p:sp>
      <p:sp>
        <p:nvSpPr>
          <p:cNvPr id="8" name="Text Placeholder 7"/>
          <p:cNvSpPr>
            <a:spLocks noGrp="1"/>
          </p:cNvSpPr>
          <p:nvPr>
            <p:ph type="body" sz="quarter" idx="23"/>
          </p:nvPr>
        </p:nvSpPr>
        <p:spPr/>
        <p:txBody>
          <a:bodyPr>
            <a:normAutofit/>
          </a:bodyPr>
          <a:lstStyle/>
          <a:p>
            <a:pPr marL="0" indent="0">
              <a:buNone/>
            </a:pPr>
            <a:r>
              <a:rPr lang="en-AU" sz="1600" dirty="0"/>
              <a:t>Schools need to manage the benefits and risks </a:t>
            </a:r>
            <a:r>
              <a:rPr lang="en-AU" sz="1600" dirty="0" smtClean="0"/>
              <a:t>of </a:t>
            </a:r>
            <a:r>
              <a:rPr lang="en-AU" sz="1600" dirty="0"/>
              <a:t>these </a:t>
            </a:r>
            <a:r>
              <a:rPr lang="en-AU" sz="1600" dirty="0" smtClean="0"/>
              <a:t>devices.</a:t>
            </a:r>
            <a:endParaRPr lang="en-AU" sz="1600" dirty="0"/>
          </a:p>
          <a:p>
            <a:endParaRPr lang="en-AU" dirty="0"/>
          </a:p>
        </p:txBody>
      </p:sp>
      <p:sp>
        <p:nvSpPr>
          <p:cNvPr id="9" name="Text Placeholder 8"/>
          <p:cNvSpPr>
            <a:spLocks noGrp="1"/>
          </p:cNvSpPr>
          <p:nvPr>
            <p:ph type="body" sz="quarter" idx="24"/>
          </p:nvPr>
        </p:nvSpPr>
        <p:spPr/>
        <p:txBody>
          <a:bodyPr>
            <a:normAutofit/>
          </a:bodyPr>
          <a:lstStyle/>
          <a:p>
            <a:pPr marL="0" indent="0">
              <a:buNone/>
            </a:pPr>
            <a:r>
              <a:rPr lang="en-AU" sz="1700" dirty="0"/>
              <a:t>The 2018 Review into the non-educational use of mobile devices in NSW </a:t>
            </a:r>
            <a:r>
              <a:rPr lang="en-AU" sz="1700" dirty="0" smtClean="0"/>
              <a:t>schools.</a:t>
            </a:r>
            <a:endParaRPr lang="en-AU" sz="1700" dirty="0"/>
          </a:p>
        </p:txBody>
      </p:sp>
      <p:sp>
        <p:nvSpPr>
          <p:cNvPr id="10" name="Text Placeholder 9"/>
          <p:cNvSpPr>
            <a:spLocks noGrp="1"/>
          </p:cNvSpPr>
          <p:nvPr>
            <p:ph type="body" sz="quarter" idx="15"/>
          </p:nvPr>
        </p:nvSpPr>
        <p:spPr/>
        <p:txBody>
          <a:bodyPr/>
          <a:lstStyle/>
          <a:p>
            <a:r>
              <a:rPr lang="en-AU" dirty="0"/>
              <a:t>The learning, wellbeing and safety of our students is a priority</a:t>
            </a:r>
          </a:p>
        </p:txBody>
      </p:sp>
      <p:sp>
        <p:nvSpPr>
          <p:cNvPr id="11" name="Title 10"/>
          <p:cNvSpPr>
            <a:spLocks noGrp="1"/>
          </p:cNvSpPr>
          <p:nvPr>
            <p:ph type="title"/>
          </p:nvPr>
        </p:nvSpPr>
        <p:spPr/>
        <p:txBody>
          <a:bodyPr/>
          <a:lstStyle/>
          <a:p>
            <a:r>
              <a:rPr lang="en-AU" sz="3200" dirty="0" smtClean="0"/>
              <a:t>The case for change. </a:t>
            </a:r>
            <a:endParaRPr lang="en-AU" sz="3200" dirty="0"/>
          </a:p>
        </p:txBody>
      </p:sp>
      <p:sp>
        <p:nvSpPr>
          <p:cNvPr id="12" name="Footer Placeholder 11"/>
          <p:cNvSpPr>
            <a:spLocks noGrp="1"/>
          </p:cNvSpPr>
          <p:nvPr>
            <p:ph type="ftr" sz="quarter" idx="3"/>
          </p:nvPr>
        </p:nvSpPr>
        <p:spPr/>
        <p:txBody>
          <a:bodyPr/>
          <a:lstStyle/>
          <a:p>
            <a:fld id="{5116C895-348D-4FA1-AC3F-6A98EE2CBA64}" type="slidenum">
              <a:rPr lang="en-US" smtClean="0"/>
              <a:pPr/>
              <a:t>6</a:t>
            </a:fld>
            <a:endParaRPr lang="en-US" dirty="0"/>
          </a:p>
        </p:txBody>
      </p:sp>
      <p:pic>
        <p:nvPicPr>
          <p:cNvPr id="19" name="Picture 4" descr="Parent_holding_primary_school_children_hands_after_finishing_school"/>
          <p:cNvPicPr>
            <a:picLocks noGrp="1" noChangeAspect="1" noChangeArrowheads="1"/>
          </p:cNvPicPr>
          <p:nvPr>
            <p:ph type="pic" sz="quarter" idx="20"/>
          </p:nvPr>
        </p:nvPicPr>
        <p:blipFill rotWithShape="1">
          <a:blip r:embed="rId3" cstate="print">
            <a:extLst>
              <a:ext uri="{28A0092B-C50C-407E-A947-70E740481C1C}">
                <a14:useLocalDpi xmlns:a14="http://schemas.microsoft.com/office/drawing/2010/main" val="0"/>
              </a:ext>
            </a:extLst>
          </a:blip>
          <a:srcRect l="11315" r="11315"/>
          <a:stretch/>
        </p:blipFill>
        <p:spPr bwMode="auto">
          <a:xfrm>
            <a:off x="7050088" y="1881188"/>
            <a:ext cx="1979612"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igh_school_students_in_STEM_class_laughing_working_on_lab_desk_2"/>
          <p:cNvPicPr>
            <a:picLocks noGrp="1" noChangeAspect="1" noChangeArrowheads="1"/>
          </p:cNvPicPr>
          <p:nvPr>
            <p:ph type="pic" sz="quarter" idx="17"/>
          </p:nvPr>
        </p:nvPicPr>
        <p:blipFill>
          <a:blip r:embed="rId4" cstate="print">
            <a:extLst>
              <a:ext uri="{28A0092B-C50C-407E-A947-70E740481C1C}">
                <a14:useLocalDpi xmlns:a14="http://schemas.microsoft.com/office/drawing/2010/main" val="0"/>
              </a:ext>
            </a:extLst>
          </a:blip>
          <a:srcRect l="11266" r="1126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1" name="Picture Placeholder 13"/>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l="11297" r="11297"/>
          <a:stretch>
            <a:fillRect/>
          </a:stretch>
        </p:blipFill>
        <p:spPr>
          <a:prstGeom prst="rect">
            <a:avLst/>
          </a:prstGeom>
        </p:spPr>
      </p:pic>
      <p:pic>
        <p:nvPicPr>
          <p:cNvPr id="22" name="Picture 6" descr="Primary_school_student_working_on_computer_in_class_2"/>
          <p:cNvPicPr>
            <a:picLocks noGrp="1" noChangeAspect="1" noChangeArrowheads="1"/>
          </p:cNvPicPr>
          <p:nvPr>
            <p:ph type="pic" sz="quarter" idx="19"/>
          </p:nvPr>
        </p:nvPicPr>
        <p:blipFill>
          <a:blip r:embed="rId6" cstate="print">
            <a:extLst>
              <a:ext uri="{28A0092B-C50C-407E-A947-70E740481C1C}">
                <a14:useLocalDpi xmlns:a14="http://schemas.microsoft.com/office/drawing/2010/main" val="0"/>
              </a:ext>
            </a:extLst>
          </a:blip>
          <a:srcRect l="11266" r="1126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816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2095" y="3021291"/>
            <a:ext cx="6821751" cy="2615343"/>
          </a:xfrm>
        </p:spPr>
        <p:txBody>
          <a:bodyPr/>
          <a:lstStyle/>
          <a:p>
            <a:pPr>
              <a:lnSpc>
                <a:spcPct val="100000"/>
              </a:lnSpc>
            </a:pPr>
            <a:r>
              <a:rPr lang="en-AU" dirty="0">
                <a:solidFill>
                  <a:schemeClr val="tx2"/>
                </a:solidFill>
                <a:latin typeface="Montserrat Medium" pitchFamily="2" charset="77"/>
              </a:rPr>
              <a:t>Primary-aged students are not allowed to use digital devices during class time, recess and lunch, unless for an educational purpose or other reasons, such as an adjustment to support learning and wellbeing</a:t>
            </a:r>
            <a:r>
              <a:rPr lang="en-AU" sz="1600" dirty="0">
                <a:solidFill>
                  <a:schemeClr val="tx2"/>
                </a:solidFill>
                <a:latin typeface="Montserrat Medium" pitchFamily="2" charset="77"/>
              </a:rPr>
              <a:t>.</a:t>
            </a:r>
          </a:p>
          <a:p>
            <a:pPr marL="285750" indent="-285750">
              <a:lnSpc>
                <a:spcPct val="100000"/>
              </a:lnSpc>
              <a:buFont typeface="Arial" panose="020B0604020202020204" pitchFamily="34" charset="0"/>
              <a:buChar char="•"/>
            </a:pPr>
            <a:endParaRPr lang="en-AU" sz="2400" dirty="0">
              <a:solidFill>
                <a:schemeClr val="tx2"/>
              </a:solidFill>
            </a:endParaRPr>
          </a:p>
          <a:p>
            <a:endParaRPr lang="en-AU" dirty="0"/>
          </a:p>
        </p:txBody>
      </p:sp>
      <p:sp>
        <p:nvSpPr>
          <p:cNvPr id="5" name="Rectangle 4"/>
          <p:cNvSpPr/>
          <p:nvPr/>
        </p:nvSpPr>
        <p:spPr>
          <a:xfrm>
            <a:off x="1664257" y="1655951"/>
            <a:ext cx="4322619" cy="535531"/>
          </a:xfrm>
          <a:prstGeom prst="rect">
            <a:avLst/>
          </a:prstGeom>
        </p:spPr>
        <p:txBody>
          <a:bodyPr wrap="square">
            <a:spAutoFit/>
          </a:bodyPr>
          <a:lstStyle/>
          <a:p>
            <a:pPr defTabSz="514337">
              <a:lnSpc>
                <a:spcPct val="90000"/>
              </a:lnSpc>
              <a:spcBef>
                <a:spcPct val="0"/>
              </a:spcBef>
            </a:pPr>
            <a:r>
              <a:rPr lang="en-AU" sz="3200" dirty="0">
                <a:solidFill>
                  <a:schemeClr val="tx2"/>
                </a:solidFill>
                <a:latin typeface="Montserrat SemiBold" panose="00000700000000000000" pitchFamily="2" charset="0"/>
                <a:ea typeface="+mj-ea"/>
                <a:cs typeface="+mj-cs"/>
              </a:rPr>
              <a:t>For primary schools</a:t>
            </a:r>
          </a:p>
        </p:txBody>
      </p:sp>
    </p:spTree>
    <p:extLst>
      <p:ext uri="{BB962C8B-B14F-4D97-AF65-F5344CB8AC3E}">
        <p14:creationId xmlns:p14="http://schemas.microsoft.com/office/powerpoint/2010/main" val="9073032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98838" y="3109702"/>
            <a:ext cx="5276545" cy="2612367"/>
          </a:xfrm>
        </p:spPr>
        <p:txBody>
          <a:bodyPr/>
          <a:lstStyle/>
          <a:p>
            <a:pPr marL="285750" indent="-285750">
              <a:lnSpc>
                <a:spcPct val="100000"/>
              </a:lnSpc>
              <a:spcAft>
                <a:spcPts val="0"/>
              </a:spcAft>
              <a:buFont typeface="Arial" panose="020B0604020202020204" pitchFamily="34" charset="0"/>
              <a:buChar char="•"/>
            </a:pPr>
            <a:r>
              <a:rPr lang="en-AU" dirty="0" smtClean="0">
                <a:solidFill>
                  <a:schemeClr val="tx1"/>
                </a:solidFill>
              </a:rPr>
              <a:t>Secondary school principals, in consultation with</a:t>
            </a:r>
          </a:p>
          <a:p>
            <a:pPr>
              <a:lnSpc>
                <a:spcPct val="100000"/>
              </a:lnSpc>
              <a:spcAft>
                <a:spcPts val="0"/>
              </a:spcAft>
            </a:pPr>
            <a:r>
              <a:rPr lang="en-AU" dirty="0">
                <a:solidFill>
                  <a:schemeClr val="tx1"/>
                </a:solidFill>
              </a:rPr>
              <a:t> </a:t>
            </a:r>
            <a:r>
              <a:rPr lang="en-AU" dirty="0" smtClean="0">
                <a:solidFill>
                  <a:schemeClr val="tx1"/>
                </a:solidFill>
              </a:rPr>
              <a:t>    their </a:t>
            </a:r>
            <a:r>
              <a:rPr lang="en-AU" dirty="0">
                <a:solidFill>
                  <a:schemeClr val="tx1"/>
                </a:solidFill>
              </a:rPr>
              <a:t>communities, will continue to </a:t>
            </a:r>
            <a:r>
              <a:rPr lang="en-AU" dirty="0" smtClean="0">
                <a:solidFill>
                  <a:schemeClr val="tx1"/>
                </a:solidFill>
              </a:rPr>
              <a:t>determine </a:t>
            </a:r>
          </a:p>
          <a:p>
            <a:pPr>
              <a:lnSpc>
                <a:spcPct val="100000"/>
              </a:lnSpc>
              <a:spcAft>
                <a:spcPts val="0"/>
              </a:spcAft>
            </a:pPr>
            <a:r>
              <a:rPr lang="en-AU" dirty="0">
                <a:solidFill>
                  <a:schemeClr val="tx1"/>
                </a:solidFill>
              </a:rPr>
              <a:t> </a:t>
            </a:r>
            <a:r>
              <a:rPr lang="en-AU" dirty="0" smtClean="0">
                <a:solidFill>
                  <a:schemeClr val="tx1"/>
                </a:solidFill>
              </a:rPr>
              <a:t>    how </a:t>
            </a:r>
            <a:r>
              <a:rPr lang="en-AU" dirty="0">
                <a:solidFill>
                  <a:schemeClr val="tx1"/>
                </a:solidFill>
              </a:rPr>
              <a:t>digital </a:t>
            </a:r>
            <a:r>
              <a:rPr lang="en-AU" dirty="0" smtClean="0">
                <a:solidFill>
                  <a:schemeClr val="tx1"/>
                </a:solidFill>
              </a:rPr>
              <a:t>devices and online services are   </a:t>
            </a:r>
          </a:p>
          <a:p>
            <a:pPr>
              <a:lnSpc>
                <a:spcPct val="100000"/>
              </a:lnSpc>
              <a:spcAft>
                <a:spcPts val="0"/>
              </a:spcAft>
            </a:pPr>
            <a:r>
              <a:rPr lang="en-AU" dirty="0" smtClean="0">
                <a:solidFill>
                  <a:schemeClr val="tx1"/>
                </a:solidFill>
              </a:rPr>
              <a:t>     restricted or permitted </a:t>
            </a:r>
            <a:r>
              <a:rPr lang="en-AU" dirty="0">
                <a:solidFill>
                  <a:schemeClr val="tx1"/>
                </a:solidFill>
              </a:rPr>
              <a:t>in their schools. </a:t>
            </a:r>
            <a:endParaRPr lang="en-AU" dirty="0" smtClean="0">
              <a:solidFill>
                <a:schemeClr val="tx1"/>
              </a:solidFill>
            </a:endParaRPr>
          </a:p>
          <a:p>
            <a:pPr marL="285750" indent="-285750">
              <a:lnSpc>
                <a:spcPct val="100000"/>
              </a:lnSpc>
              <a:spcAft>
                <a:spcPts val="0"/>
              </a:spcAft>
              <a:buFont typeface="Arial" panose="020B0604020202020204" pitchFamily="34" charset="0"/>
              <a:buChar char="•"/>
            </a:pPr>
            <a:endParaRPr lang="en-AU" dirty="0">
              <a:solidFill>
                <a:schemeClr val="tx1"/>
              </a:solidFill>
            </a:endParaRPr>
          </a:p>
          <a:p>
            <a:pPr marL="285750" indent="-285750">
              <a:lnSpc>
                <a:spcPct val="100000"/>
              </a:lnSpc>
              <a:spcAft>
                <a:spcPts val="0"/>
              </a:spcAft>
              <a:buFont typeface="Arial" panose="020B0604020202020204" pitchFamily="34" charset="0"/>
              <a:buChar char="•"/>
            </a:pPr>
            <a:r>
              <a:rPr lang="en-AU" dirty="0">
                <a:solidFill>
                  <a:schemeClr val="tx1"/>
                </a:solidFill>
              </a:rPr>
              <a:t>Schools across the state are using many different approaches to manage the use of digital </a:t>
            </a:r>
            <a:r>
              <a:rPr lang="en-AU" dirty="0" smtClean="0">
                <a:solidFill>
                  <a:schemeClr val="tx1"/>
                </a:solidFill>
              </a:rPr>
              <a:t>technology.</a:t>
            </a:r>
            <a:endParaRPr lang="en-AU" dirty="0">
              <a:solidFill>
                <a:schemeClr val="tx1"/>
              </a:solidFill>
            </a:endParaRPr>
          </a:p>
          <a:p>
            <a:pPr>
              <a:lnSpc>
                <a:spcPct val="100000"/>
              </a:lnSpc>
              <a:spcAft>
                <a:spcPts val="0"/>
              </a:spcAft>
            </a:pPr>
            <a:endParaRPr lang="en-AU" sz="2400" dirty="0">
              <a:solidFill>
                <a:schemeClr val="tx1"/>
              </a:solidFill>
            </a:endParaRPr>
          </a:p>
          <a:p>
            <a:pPr marL="171450" indent="-171450">
              <a:lnSpc>
                <a:spcPct val="100000"/>
              </a:lnSpc>
              <a:buFont typeface="Arial" panose="020B0604020202020204" pitchFamily="34" charset="0"/>
              <a:buChar char="•"/>
            </a:pPr>
            <a:endParaRPr lang="en-AU" sz="2400" dirty="0">
              <a:solidFill>
                <a:schemeClr val="tx1"/>
              </a:solidFill>
            </a:endParaRPr>
          </a:p>
          <a:p>
            <a:pPr marL="171450" lvl="0" indent="-171450" defTabSz="914347">
              <a:lnSpc>
                <a:spcPct val="100000"/>
              </a:lnSpc>
              <a:spcAft>
                <a:spcPts val="0"/>
              </a:spcAft>
              <a:buFont typeface="Arial" panose="020B0604020202020204" pitchFamily="34" charset="0"/>
              <a:buChar char="•"/>
              <a:defRPr/>
            </a:pPr>
            <a:endParaRPr lang="en-AU" dirty="0"/>
          </a:p>
          <a:p>
            <a:endParaRPr lang="en-AU" dirty="0"/>
          </a:p>
        </p:txBody>
      </p:sp>
      <p:sp>
        <p:nvSpPr>
          <p:cNvPr id="3" name="Title 2"/>
          <p:cNvSpPr>
            <a:spLocks noGrp="1"/>
          </p:cNvSpPr>
          <p:nvPr>
            <p:ph type="title"/>
          </p:nvPr>
        </p:nvSpPr>
        <p:spPr>
          <a:xfrm>
            <a:off x="1689684" y="969675"/>
            <a:ext cx="4045527" cy="1080655"/>
          </a:xfrm>
        </p:spPr>
        <p:txBody>
          <a:bodyPr/>
          <a:lstStyle/>
          <a:p>
            <a:pPr lvl="0"/>
            <a:r>
              <a:rPr lang="en-AU" sz="3200" dirty="0"/>
              <a:t>For </a:t>
            </a:r>
            <a:r>
              <a:rPr lang="en-AU" sz="3200" dirty="0" smtClean="0"/>
              <a:t>secondary schools</a:t>
            </a:r>
            <a:endParaRPr lang="en-AU" sz="3200" dirty="0"/>
          </a:p>
        </p:txBody>
      </p:sp>
    </p:spTree>
    <p:extLst>
      <p:ext uri="{BB962C8B-B14F-4D97-AF65-F5344CB8AC3E}">
        <p14:creationId xmlns:p14="http://schemas.microsoft.com/office/powerpoint/2010/main" val="357213227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a:bodyPr>
          <a:lstStyle/>
          <a:p>
            <a:pPr marL="0" indent="0" algn="ctr">
              <a:buNone/>
            </a:pPr>
            <a:endParaRPr lang="en-AU" dirty="0" smtClean="0">
              <a:solidFill>
                <a:srgbClr val="6CACE4"/>
              </a:solidFill>
            </a:endParaRPr>
          </a:p>
          <a:p>
            <a:pPr marL="0" indent="0" algn="ctr">
              <a:buNone/>
            </a:pPr>
            <a:endParaRPr lang="en-AU" dirty="0" smtClean="0">
              <a:solidFill>
                <a:srgbClr val="6CACE4"/>
              </a:solidFill>
            </a:endParaRPr>
          </a:p>
          <a:p>
            <a:pPr marL="0" indent="0" algn="ctr">
              <a:buNone/>
            </a:pPr>
            <a:endParaRPr lang="en-AU" dirty="0" smtClean="0">
              <a:solidFill>
                <a:srgbClr val="6CACE4"/>
              </a:solidFill>
            </a:endParaRPr>
          </a:p>
          <a:p>
            <a:pPr marL="0" indent="0" algn="ctr">
              <a:buNone/>
            </a:pPr>
            <a:endParaRPr lang="en-AU" dirty="0" smtClean="0">
              <a:solidFill>
                <a:srgbClr val="009900"/>
              </a:solidFill>
            </a:endParaRPr>
          </a:p>
          <a:p>
            <a:pPr marL="0" indent="0" algn="ctr">
              <a:buNone/>
            </a:pPr>
            <a:endParaRPr lang="en-AU" dirty="0">
              <a:solidFill>
                <a:srgbClr val="009900"/>
              </a:solidFill>
            </a:endParaRPr>
          </a:p>
          <a:p>
            <a:pPr marL="0" indent="0" algn="ctr">
              <a:buNone/>
            </a:pPr>
            <a:endParaRPr lang="en-AU" dirty="0" smtClean="0">
              <a:solidFill>
                <a:srgbClr val="009900"/>
              </a:solidFill>
            </a:endParaRPr>
          </a:p>
          <a:p>
            <a:pPr marL="0" indent="0" algn="ctr">
              <a:buNone/>
            </a:pPr>
            <a:endParaRPr lang="en-AU" dirty="0">
              <a:solidFill>
                <a:srgbClr val="009900"/>
              </a:solidFill>
            </a:endParaRPr>
          </a:p>
          <a:p>
            <a:pPr marL="0" indent="0" algn="ctr">
              <a:buNone/>
            </a:pPr>
            <a:endParaRPr lang="en-AU" dirty="0">
              <a:solidFill>
                <a:srgbClr val="009900"/>
              </a:solidFill>
            </a:endParaRPr>
          </a:p>
          <a:p>
            <a:pPr marL="0" indent="0" algn="ctr">
              <a:buNone/>
            </a:pPr>
            <a:endParaRPr lang="en-AU" dirty="0" smtClean="0">
              <a:solidFill>
                <a:srgbClr val="009900"/>
              </a:solidFill>
            </a:endParaRPr>
          </a:p>
          <a:p>
            <a:pPr marL="0" indent="0" algn="ctr">
              <a:buNone/>
            </a:pPr>
            <a:endParaRPr lang="en-AU" dirty="0">
              <a:solidFill>
                <a:srgbClr val="009900"/>
              </a:solidFill>
            </a:endParaRPr>
          </a:p>
        </p:txBody>
      </p:sp>
      <p:sp>
        <p:nvSpPr>
          <p:cNvPr id="3" name="Text Placeholder 2"/>
          <p:cNvSpPr>
            <a:spLocks noGrp="1"/>
          </p:cNvSpPr>
          <p:nvPr>
            <p:ph type="body" sz="quarter" idx="15"/>
          </p:nvPr>
        </p:nvSpPr>
        <p:spPr/>
        <p:txBody>
          <a:bodyPr/>
          <a:lstStyle/>
          <a:p>
            <a:endParaRPr lang="en-AU" dirty="0"/>
          </a:p>
        </p:txBody>
      </p:sp>
      <p:sp>
        <p:nvSpPr>
          <p:cNvPr id="4" name="Title 3"/>
          <p:cNvSpPr>
            <a:spLocks noGrp="1"/>
          </p:cNvSpPr>
          <p:nvPr>
            <p:ph type="title"/>
          </p:nvPr>
        </p:nvSpPr>
        <p:spPr/>
        <p:txBody>
          <a:bodyPr/>
          <a:lstStyle/>
          <a:p>
            <a:r>
              <a:rPr lang="en-AU" dirty="0" smtClean="0"/>
              <a:t>Digital technology at our school </a:t>
            </a:r>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369250113"/>
              </p:ext>
            </p:extLst>
          </p:nvPr>
        </p:nvGraphicFramePr>
        <p:xfrm>
          <a:off x="1366777" y="1870008"/>
          <a:ext cx="6353910" cy="2219570"/>
        </p:xfrm>
        <a:graphic>
          <a:graphicData uri="http://schemas.openxmlformats.org/drawingml/2006/table">
            <a:tbl>
              <a:tblPr firstRow="1" bandRow="1">
                <a:tableStyleId>{3B4B98B0-60AC-42C2-AFA5-B58CD77FA1E5}</a:tableStyleId>
              </a:tblPr>
              <a:tblGrid>
                <a:gridCol w="2117970">
                  <a:extLst>
                    <a:ext uri="{9D8B030D-6E8A-4147-A177-3AD203B41FA5}">
                      <a16:colId xmlns="" xmlns:a16="http://schemas.microsoft.com/office/drawing/2014/main" val="2199049673"/>
                    </a:ext>
                  </a:extLst>
                </a:gridCol>
                <a:gridCol w="2117970">
                  <a:extLst>
                    <a:ext uri="{9D8B030D-6E8A-4147-A177-3AD203B41FA5}">
                      <a16:colId xmlns="" xmlns:a16="http://schemas.microsoft.com/office/drawing/2014/main" val="4101946210"/>
                    </a:ext>
                  </a:extLst>
                </a:gridCol>
                <a:gridCol w="2117970">
                  <a:extLst>
                    <a:ext uri="{9D8B030D-6E8A-4147-A177-3AD203B41FA5}">
                      <a16:colId xmlns="" xmlns:a16="http://schemas.microsoft.com/office/drawing/2014/main" val="67433068"/>
                    </a:ext>
                  </a:extLst>
                </a:gridCol>
              </a:tblGrid>
              <a:tr h="2219570">
                <a:tc>
                  <a:txBody>
                    <a:bodyPr/>
                    <a:lstStyle/>
                    <a:p>
                      <a:pPr algn="ctr"/>
                      <a:endParaRPr lang="en-AU" sz="2000" dirty="0" smtClean="0"/>
                    </a:p>
                    <a:p>
                      <a:pPr algn="ctr"/>
                      <a:endParaRPr lang="en-AU" sz="2000" dirty="0" smtClean="0"/>
                    </a:p>
                    <a:p>
                      <a:pPr algn="ctr"/>
                      <a:endParaRPr lang="en-AU" sz="2000" dirty="0" smtClean="0"/>
                    </a:p>
                    <a:p>
                      <a:pPr algn="ctr"/>
                      <a:r>
                        <a:rPr lang="en-AU" sz="2000" dirty="0" smtClean="0"/>
                        <a:t>Learning </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endParaRPr lang="en-AU" sz="2000" dirty="0" smtClean="0"/>
                    </a:p>
                    <a:p>
                      <a:pPr algn="ctr"/>
                      <a:endParaRPr lang="en-AU" sz="2000" dirty="0" smtClean="0"/>
                    </a:p>
                    <a:p>
                      <a:pPr algn="ctr"/>
                      <a:endParaRPr lang="en-AU" sz="2000" dirty="0" smtClean="0"/>
                    </a:p>
                    <a:p>
                      <a:pPr algn="ctr"/>
                      <a:r>
                        <a:rPr lang="en-AU" sz="2000" dirty="0" smtClean="0"/>
                        <a:t>Teaching</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endParaRPr lang="en-AU" sz="2000" dirty="0" smtClean="0"/>
                    </a:p>
                    <a:p>
                      <a:pPr algn="ctr"/>
                      <a:endParaRPr lang="en-AU" sz="2000" dirty="0" smtClean="0"/>
                    </a:p>
                    <a:p>
                      <a:pPr algn="ctr"/>
                      <a:endParaRPr lang="en-AU" sz="2000" dirty="0" smtClean="0"/>
                    </a:p>
                    <a:p>
                      <a:pPr algn="ctr"/>
                      <a:r>
                        <a:rPr lang="en-AU" sz="2000" dirty="0" smtClean="0"/>
                        <a:t>Leading </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087790055"/>
                  </a:ext>
                </a:extLst>
              </a:tr>
            </a:tbl>
          </a:graphicData>
        </a:graphic>
      </p:graphicFrame>
      <p:sp>
        <p:nvSpPr>
          <p:cNvPr id="7" name="TextBox 6"/>
          <p:cNvSpPr txBox="1"/>
          <p:nvPr/>
        </p:nvSpPr>
        <p:spPr>
          <a:xfrm>
            <a:off x="594911" y="4505899"/>
            <a:ext cx="7524520" cy="1795749"/>
          </a:xfrm>
          <a:prstGeom prst="rect">
            <a:avLst/>
          </a:prstGeom>
          <a:noFill/>
        </p:spPr>
        <p:txBody>
          <a:bodyPr wrap="square" lIns="0" tIns="0" rIns="0" bIns="0" rtlCol="0">
            <a:noAutofit/>
          </a:bodyPr>
          <a:lstStyle/>
          <a:p>
            <a:r>
              <a:rPr lang="en-AU" sz="1600" u="sng" dirty="0"/>
              <a:t>Technology is one of the themes in the School Excellence Framework</a:t>
            </a:r>
            <a:r>
              <a:rPr lang="en-AU" sz="1600" u="sng" dirty="0" smtClean="0"/>
              <a:t>.</a:t>
            </a:r>
          </a:p>
          <a:p>
            <a:endParaRPr lang="en-AU" sz="1600" u="sng" dirty="0"/>
          </a:p>
          <a:p>
            <a:pPr marL="171450" indent="-171450">
              <a:buFont typeface="Arial" panose="020B0604020202020204" pitchFamily="34" charset="0"/>
              <a:buChar char="•"/>
            </a:pPr>
            <a:r>
              <a:rPr lang="en-AU" sz="1600" dirty="0"/>
              <a:t>Delivering </a:t>
            </a:r>
            <a:r>
              <a:rPr lang="en-AU" sz="1600" dirty="0" smtClean="0"/>
              <a:t>- </a:t>
            </a:r>
            <a:r>
              <a:rPr lang="en-AU" sz="1600" dirty="0"/>
              <a:t>Technology is accessible to staff and </a:t>
            </a:r>
            <a:r>
              <a:rPr lang="en-AU" sz="1600" dirty="0" smtClean="0"/>
              <a:t>students. </a:t>
            </a:r>
            <a:endParaRPr lang="en-AU" sz="1600" dirty="0"/>
          </a:p>
          <a:p>
            <a:pPr marL="171450" indent="-171450">
              <a:buFont typeface="Arial" panose="020B0604020202020204" pitchFamily="34" charset="0"/>
              <a:buChar char="•"/>
            </a:pPr>
            <a:r>
              <a:rPr lang="en-AU" sz="1600" dirty="0"/>
              <a:t>Sustaining and </a:t>
            </a:r>
            <a:r>
              <a:rPr lang="en-AU" sz="1600" dirty="0" smtClean="0"/>
              <a:t>growing -</a:t>
            </a:r>
            <a:r>
              <a:rPr lang="en-AU" sz="1600" dirty="0"/>
              <a:t>Technology is effectively used to enhance learning and service </a:t>
            </a:r>
            <a:r>
              <a:rPr lang="en-AU" sz="1600" dirty="0" smtClean="0"/>
              <a:t>delivery. </a:t>
            </a:r>
            <a:endParaRPr lang="en-AU" sz="1600" dirty="0"/>
          </a:p>
          <a:p>
            <a:pPr marL="171450" indent="-171450">
              <a:buFont typeface="Arial" panose="020B0604020202020204" pitchFamily="34" charset="0"/>
              <a:buChar char="•"/>
            </a:pPr>
            <a:r>
              <a:rPr lang="en-AU" sz="1600" dirty="0"/>
              <a:t>Excelling </a:t>
            </a:r>
            <a:r>
              <a:rPr lang="en-AU" sz="1600" dirty="0"/>
              <a:t>- Technology </a:t>
            </a:r>
            <a:r>
              <a:rPr lang="en-AU" sz="1600" dirty="0"/>
              <a:t>that supports learning is available and expertly integrated into lessons by teachers.  Administrative staff are expert users of available technology and systems.</a:t>
            </a:r>
          </a:p>
          <a:p>
            <a:r>
              <a:rPr lang="en-AU" sz="1600" dirty="0" smtClean="0"/>
              <a:t> </a:t>
            </a:r>
            <a:endParaRPr lang="en-AU" sz="1600" dirty="0"/>
          </a:p>
          <a:p>
            <a:endParaRPr lang="en-AU" sz="1400" dirty="0"/>
          </a:p>
          <a:p>
            <a:pPr algn="l"/>
            <a:endParaRPr lang="en-AU" sz="1400" dirty="0" err="1" smtClean="0"/>
          </a:p>
        </p:txBody>
      </p:sp>
    </p:spTree>
    <p:extLst>
      <p:ext uri="{BB962C8B-B14F-4D97-AF65-F5344CB8AC3E}">
        <p14:creationId xmlns:p14="http://schemas.microsoft.com/office/powerpoint/2010/main" val="105905106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Student use of digital devices  and online services&amp;quot;&quot;/&gt;&lt;property id=&quot;20307&quot; value=&quot;429&quot;/&gt;&lt;/object&gt;&lt;object type=&quot;3&quot; unique_id=&quot;10004&quot;&gt;&lt;property id=&quot;20148&quot; value=&quot;5&quot;/&gt;&lt;property id=&quot;20300&quot; value=&quot;Slide 2 - &amp;quot;What’s changing?&amp;quot;&quot;/&gt;&lt;property id=&quot;20307&quot; value=&quot;457&quot;/&gt;&lt;/object&gt;&lt;object type=&quot;3&quot; unique_id=&quot;10005&quot;&gt;&lt;property id=&quot;20148&quot; value=&quot;5&quot;/&gt;&lt;property id=&quot;20300&quot; value=&quot;Slide 3 - &amp;quot;Is this procedure just about smart phones?&amp;quot;&quot;/&gt;&lt;property id=&quot;20307&quot; value=&quot;490&quot;/&gt;&lt;/object&gt;&lt;object type=&quot;3&quot; unique_id=&quot;10006&quot;&gt;&lt;property id=&quot;20148&quot; value=&quot;5&quot;/&gt;&lt;property id=&quot;20300&quot; value=&quot;Slide 4 - &amp;quot;What is a clear and close connection between students and school?&amp;quot;&quot;/&gt;&lt;property id=&quot;20307&quot; value=&quot;486&quot;/&gt;&lt;/object&gt;&lt;object type=&quot;3&quot; unique_id=&quot;10007&quot;&gt;&lt;property id=&quot;20148&quot; value=&quot;5&quot;/&gt;&lt;property id=&quot;20300&quot; value=&quot;Slide 6 - &amp;quot;2018 Government review into mobile devices&amp;quot;&quot;/&gt;&lt;property id=&quot;20307&quot; value=&quot;491&quot;/&gt;&lt;/object&gt;&lt;object type=&quot;3&quot; unique_id=&quot;10008&quot;&gt;&lt;property id=&quot;20148&quot; value=&quot;5&quot;/&gt;&lt;property id=&quot;20300&quot; value=&quot;Slide 5 - &amp;quot;2018 Government review into mobile devices&amp;quot;&quot;/&gt;&lt;property id=&quot;20307&quot; value=&quot;483&quot;/&gt;&lt;/object&gt;&lt;object type=&quot;3&quot; unique_id=&quot;10009&quot;&gt;&lt;property id=&quot;20148&quot; value=&quot;5&quot;/&gt;&lt;property id=&quot;20300&quot; value=&quot;Slide 7 - &amp;quot;What does this procedure cover?&amp;quot;&quot;/&gt;&lt;property id=&quot;20307&quot; value=&quot;464&quot;/&gt;&lt;/object&gt;&lt;object type=&quot;3&quot; unique_id=&quot;10010&quot;&gt;&lt;property id=&quot;20148&quot; value=&quot;5&quot;/&gt;&lt;property id=&quot;20300&quot; value=&quot;Slide 8 - &amp;quot;The behaviour code for students&amp;quot;&quot;/&gt;&lt;property id=&quot;20307&quot; value=&quot;458&quot;/&gt;&lt;/object&gt;&lt;object type=&quot;3&quot; unique_id=&quot;10011&quot;&gt;&lt;property id=&quot;20148&quot; value=&quot;5&quot;/&gt;&lt;property id=&quot;20300&quot; value=&quot;Slide 9 - &amp;quot;How will this change our BYOD program?&amp;quot;&quot;/&gt;&lt;property id=&quot;20307&quot; value=&quot;479&quot;/&gt;&lt;/object&gt;&lt;object type=&quot;3&quot; unique_id=&quot;10012&quot;&gt;&lt;property id=&quot;20148&quot; value=&quot;5&quot;/&gt;&lt;property id=&quot;20300&quot; value=&quot;Slide 10 - &amp;quot;Student stories – Sally in Year 3&amp;quot;&quot;/&gt;&lt;property id=&quot;20307&quot; value=&quot;480&quot;/&gt;&lt;/object&gt;&lt;object type=&quot;3&quot; unique_id=&quot;10013&quot;&gt;&lt;property id=&quot;20148&quot; value=&quot;5&quot;/&gt;&lt;property id=&quot;20300&quot; value=&quot;Slide 13 - &amp;quot;Student stories – Finn in Year 6&amp;quot;&quot;/&gt;&lt;property id=&quot;20307&quot; value=&quot;481&quot;/&gt;&lt;/object&gt;&lt;object type=&quot;3&quot; unique_id=&quot;10014&quot;&gt;&lt;property id=&quot;20148&quot; value=&quot;5&quot;/&gt;&lt;property id=&quot;20300&quot; value=&quot;Slide 14 - &amp;quot;Digital parenting&amp;quot;&quot;/&gt;&lt;property id=&quot;20307&quot; value=&quot;488&quot;/&gt;&lt;/object&gt;&lt;object type=&quot;3&quot; unique_id=&quot;10015&quot;&gt;&lt;property id=&quot;20148&quot; value=&quot;5&quot;/&gt;&lt;property id=&quot;20300&quot; value=&quot;Slide 15 - &amp;quot;Where can I find more information?&amp;quot;&quot;/&gt;&lt;property id=&quot;20307&quot; value=&quot;485&quot;/&gt;&lt;/object&gt;&lt;object type=&quot;3&quot; unique_id=&quot;10016&quot;&gt;&lt;property id=&quot;20148&quot; value=&quot;5&quot;/&gt;&lt;property id=&quot;20300&quot; value=&quot;Slide 16 - &amp;quot;Where can I find more information?&amp;quot;&quot;/&gt;&lt;property id=&quot;20307&quot; value=&quot;487&quot;/&gt;&lt;/object&gt;&lt;object type=&quot;3&quot; unique_id=&quot;10017&quot;&gt;&lt;property id=&quot;20148&quot; value=&quot;5&quot;/&gt;&lt;property id=&quot;20300&quot; value=&quot;Slide 17 - &amp;quot;Any questions?&amp;quot;&quot;/&gt;&lt;property id=&quot;20307&quot; value=&quot;465&quot;/&gt;&lt;/object&gt;&lt;object type=&quot;3&quot; unique_id=&quot;10409&quot;&gt;&lt;property id=&quot;20148&quot; value=&quot;5&quot;/&gt;&lt;property id=&quot;20300&quot; value=&quot;Slide 11 - &amp;quot;Student stories – Sally in Year 3&amp;quot;&quot;/&gt;&lt;property id=&quot;20307&quot; value=&quot;492&quot;/&gt;&lt;/object&gt;&lt;object type=&quot;3&quot; unique_id=&quot;10410&quot;&gt;&lt;property id=&quot;20148&quot; value=&quot;5&quot;/&gt;&lt;property id=&quot;20300&quot; value=&quot;Slide 12 - &amp;quot;Student stories – Sally in Year 3&amp;quot;&quot;/&gt;&lt;property id=&quot;20307&quot; value=&quot;493&quot;/&gt;&lt;/object&gt;&lt;/object&gt;&lt;object type=&quot;8&quot; unique_id=&quot;10034&quot;&gt;&lt;/object&gt;&lt;/object&gt;&lt;/database&gt;"/>
  <p:tag name="SECTOMILLISECCONVERTED" val="1"/>
</p:tagLst>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 xmlns:thm15="http://schemas.microsoft.com/office/thememl/2012/main" name="AC_DoE_Powerpoint_standard.potx [Read-Only]" id="{6374062C-25BD-406D-8E51-D1448BFF9D16}" vid="{2E279DEE-CE8E-47B9-A8A7-A74C619904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D2E325BACD34D9F5BFD089F290E20" ma:contentTypeVersion="13" ma:contentTypeDescription="Create a new document." ma:contentTypeScope="" ma:versionID="4026395d54a6126e7c21f54721070cbb">
  <xsd:schema xmlns:xsd="http://www.w3.org/2001/XMLSchema" xmlns:xs="http://www.w3.org/2001/XMLSchema" xmlns:p="http://schemas.microsoft.com/office/2006/metadata/properties" xmlns:ns3="6474a87b-94fc-47a2-8932-bfee5b77a034" xmlns:ns4="6082a02a-deb9-4014-9c6d-ec9e94606a21" targetNamespace="http://schemas.microsoft.com/office/2006/metadata/properties" ma:root="true" ma:fieldsID="a528940aed59eebb9244a502d198c9b9" ns3:_="" ns4:_="">
    <xsd:import namespace="6474a87b-94fc-47a2-8932-bfee5b77a034"/>
    <xsd:import namespace="6082a02a-deb9-4014-9c6d-ec9e94606a2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4a87b-94fc-47a2-8932-bfee5b77a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82a02a-deb9-4014-9c6d-ec9e94606a2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C0B1A2-C4DD-4550-B4D9-CC7C373361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4a87b-94fc-47a2-8932-bfee5b77a034"/>
    <ds:schemaRef ds:uri="6082a02a-deb9-4014-9c6d-ec9e94606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F12F5F-6882-48E0-AB9C-96B0E017268A}">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6474a87b-94fc-47a2-8932-bfee5b77a034"/>
    <ds:schemaRef ds:uri="http://purl.org/dc/elements/1.1/"/>
    <ds:schemaRef ds:uri="http://schemas.openxmlformats.org/package/2006/metadata/core-properties"/>
    <ds:schemaRef ds:uri="6082a02a-deb9-4014-9c6d-ec9e94606a21"/>
    <ds:schemaRef ds:uri="http://www.w3.org/XML/1998/namespace"/>
  </ds:schemaRefs>
</ds:datastoreItem>
</file>

<file path=customXml/itemProps3.xml><?xml version="1.0" encoding="utf-8"?>
<ds:datastoreItem xmlns:ds="http://schemas.openxmlformats.org/officeDocument/2006/customXml" ds:itemID="{55BC783B-8208-4B0B-BA6F-2B16AE0C43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DoE-PowerPoint-presentation-standard-POTX-107.92KB</Template>
  <TotalTime>32913</TotalTime>
  <Words>5269</Words>
  <Application>Microsoft Office PowerPoint</Application>
  <PresentationFormat>On-screen Show (4:3)</PresentationFormat>
  <Paragraphs>804</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Student use of digital devices  and online services</vt:lpstr>
      <vt:lpstr>Parent and carer consultation </vt:lpstr>
      <vt:lpstr>Student use of digital devices and online services policy  Background</vt:lpstr>
      <vt:lpstr>Online Services</vt:lpstr>
      <vt:lpstr>Digital Devices</vt:lpstr>
      <vt:lpstr>The case for change. </vt:lpstr>
      <vt:lpstr>PowerPoint Presentation</vt:lpstr>
      <vt:lpstr>For secondary schools</vt:lpstr>
      <vt:lpstr>Digital technology at our school </vt:lpstr>
      <vt:lpstr>Digital technology use at our school </vt:lpstr>
      <vt:lpstr>Digital technology at our school </vt:lpstr>
      <vt:lpstr>PowerPoint Presentation</vt:lpstr>
      <vt:lpstr>PowerPoint Presentation</vt:lpstr>
      <vt:lpstr>PowerPoint Presentation</vt:lpstr>
      <vt:lpstr>Developing our school procedure </vt:lpstr>
      <vt:lpstr>Process</vt:lpstr>
      <vt:lpstr>What will this mean for our school?</vt:lpstr>
      <vt:lpstr>Digital technology – Possible approaches in secondary schools </vt:lpstr>
      <vt:lpstr>What will this mean for our school?</vt:lpstr>
      <vt:lpstr>Our school’s approach </vt:lpstr>
      <vt:lpstr>PowerPoint Presentation</vt:lpstr>
      <vt:lpstr>Responsibilities and obligations </vt:lpstr>
      <vt:lpstr>Next steps   </vt:lpstr>
    </vt:vector>
  </TitlesOfParts>
  <Company>NSW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Oh</dc:creator>
  <cp:lastModifiedBy>Marianne </cp:lastModifiedBy>
  <cp:revision>368</cp:revision>
  <cp:lastPrinted>2019-09-02T00:46:32Z</cp:lastPrinted>
  <dcterms:created xsi:type="dcterms:W3CDTF">2019-06-04T23:49:45Z</dcterms:created>
  <dcterms:modified xsi:type="dcterms:W3CDTF">2020-09-01T08:49:39Z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0x010100CAED2E325BACD34D9F5BFD089F290E20</vt:lpwstr>
  </property>
</Properties>
</file>